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28" r:id="rId2"/>
  </p:sldMasterIdLst>
  <p:notesMasterIdLst>
    <p:notesMasterId r:id="rId98"/>
  </p:notesMasterIdLst>
  <p:sldIdLst>
    <p:sldId id="258" r:id="rId3"/>
    <p:sldId id="294" r:id="rId4"/>
    <p:sldId id="260" r:id="rId5"/>
    <p:sldId id="261" r:id="rId6"/>
    <p:sldId id="262" r:id="rId7"/>
    <p:sldId id="263" r:id="rId8"/>
    <p:sldId id="264" r:id="rId9"/>
    <p:sldId id="265" r:id="rId10"/>
    <p:sldId id="257" r:id="rId11"/>
    <p:sldId id="266" r:id="rId12"/>
    <p:sldId id="277" r:id="rId13"/>
    <p:sldId id="284" r:id="rId14"/>
    <p:sldId id="359" r:id="rId15"/>
    <p:sldId id="304" r:id="rId16"/>
    <p:sldId id="305" r:id="rId17"/>
    <p:sldId id="274" r:id="rId18"/>
    <p:sldId id="276" r:id="rId19"/>
    <p:sldId id="306" r:id="rId20"/>
    <p:sldId id="275" r:id="rId21"/>
    <p:sldId id="279" r:id="rId22"/>
    <p:sldId id="280" r:id="rId23"/>
    <p:sldId id="278" r:id="rId24"/>
    <p:sldId id="281" r:id="rId25"/>
    <p:sldId id="282" r:id="rId26"/>
    <p:sldId id="307" r:id="rId27"/>
    <p:sldId id="296" r:id="rId28"/>
    <p:sldId id="283" r:id="rId29"/>
    <p:sldId id="295" r:id="rId30"/>
    <p:sldId id="286" r:id="rId31"/>
    <p:sldId id="289" r:id="rId32"/>
    <p:sldId id="303" r:id="rId33"/>
    <p:sldId id="287" r:id="rId34"/>
    <p:sldId id="317" r:id="rId35"/>
    <p:sldId id="297" r:id="rId36"/>
    <p:sldId id="300" r:id="rId37"/>
    <p:sldId id="301" r:id="rId38"/>
    <p:sldId id="314" r:id="rId39"/>
    <p:sldId id="312" r:id="rId40"/>
    <p:sldId id="313" r:id="rId41"/>
    <p:sldId id="299" r:id="rId42"/>
    <p:sldId id="288" r:id="rId43"/>
    <p:sldId id="318" r:id="rId44"/>
    <p:sldId id="309" r:id="rId45"/>
    <p:sldId id="290" r:id="rId46"/>
    <p:sldId id="315" r:id="rId47"/>
    <p:sldId id="316" r:id="rId48"/>
    <p:sldId id="291" r:id="rId49"/>
    <p:sldId id="267" r:id="rId50"/>
    <p:sldId id="268" r:id="rId51"/>
    <p:sldId id="269" r:id="rId52"/>
    <p:sldId id="270" r:id="rId53"/>
    <p:sldId id="292" r:id="rId54"/>
    <p:sldId id="293" r:id="rId55"/>
    <p:sldId id="311" r:id="rId56"/>
    <p:sldId id="272" r:id="rId57"/>
    <p:sldId id="35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Burns" initials="Megan" lastIdx="35" clrIdx="0"/>
  <p:cmAuthor id="1" name="Margaret Houy" initials="M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25B"/>
    <a:srgbClr val="526F86"/>
    <a:srgbClr val="486176"/>
    <a:srgbClr val="A3B3D3"/>
    <a:srgbClr val="577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22T11:46:52.303" idx="32">
    <p:pos x="10" y="10"/>
    <p:text>Could this be organized by strategy (1-4)?</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D35A727-873C-4F22-8D9A-F659F28D92C6}" type="slidenum">
              <a:rPr lang="en-US" altLang="en-US"/>
              <a:pPr>
                <a:defRPr/>
              </a:pPr>
              <a:t>‹#›</a:t>
            </a:fld>
            <a:endParaRPr lang="en-US" altLang="en-US"/>
          </a:p>
        </p:txBody>
      </p:sp>
    </p:spTree>
    <p:extLst>
      <p:ext uri="{BB962C8B-B14F-4D97-AF65-F5344CB8AC3E}">
        <p14:creationId xmlns:p14="http://schemas.microsoft.com/office/powerpoint/2010/main" val="1889267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msa.maryland.gov/msa/mdmanual/16dhmh/html/dhmh.html#regulatory" TargetMode="External"/><Relationship Id="rId3" Type="http://schemas.openxmlformats.org/officeDocument/2006/relationships/hyperlink" Target="http://msa.maryland.gov/msa/mdmanual/16dhmh/html/dhmh.html#behavioral" TargetMode="External"/><Relationship Id="rId7" Type="http://schemas.openxmlformats.org/officeDocument/2006/relationships/hyperlink" Target="http://msa.maryland.gov/msa/mdmanual/16dhmh/html/phs.html" TargetMode="External"/><Relationship Id="rId12" Type="http://schemas.openxmlformats.org/officeDocument/2006/relationships/hyperlink" Target="http://msa.maryland.gov/msa/mdmanual/16dhmh/html/dhmh.html#cost"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msa.maryland.gov/msa/mdmanual/16dhmh/html/dhmh.html#ops" TargetMode="External"/><Relationship Id="rId11" Type="http://schemas.openxmlformats.org/officeDocument/2006/relationships/hyperlink" Target="http://msa.maryland.gov/msa/mdmanual/16dhmh/html/dhmh.html#healthcare" TargetMode="External"/><Relationship Id="rId5" Type="http://schemas.openxmlformats.org/officeDocument/2006/relationships/hyperlink" Target="http://msa.maryland.gov/msa/mdmanual/16dhmh/html/dhmh.html#healthcarefinancing" TargetMode="External"/><Relationship Id="rId10" Type="http://schemas.openxmlformats.org/officeDocument/2006/relationships/hyperlink" Target="http://msa.maryland.gov/msa/mdmanual/16dhmh/html/dhmh.html#comm" TargetMode="External"/><Relationship Id="rId4" Type="http://schemas.openxmlformats.org/officeDocument/2006/relationships/hyperlink" Target="http://msa.maryland.gov/msa/mdmanual/16dhmh/html/dhmh.html#developmental" TargetMode="External"/><Relationship Id="rId9" Type="http://schemas.openxmlformats.org/officeDocument/2006/relationships/hyperlink" Target="http://msa.maryland.gov/msa/mdmanual/16dhmh/html/dhmh.html#board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q-corp.org/our-wor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nrhi.org/" TargetMode="External"/><Relationship Id="rId5" Type="http://schemas.openxmlformats.org/officeDocument/2006/relationships/hyperlink" Target="http://www.ahrq.gov/legacy/qual/value/localnetworks.htm" TargetMode="External"/><Relationship Id="rId4" Type="http://schemas.openxmlformats.org/officeDocument/2006/relationships/hyperlink" Target="http://forces4quality.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1443"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B828005-6763-4414-AAD4-F587C9AE0D6B}" type="slidenum">
              <a:rPr lang="en-US" altLang="en-US" sz="1200" smtClean="0">
                <a:solidFill>
                  <a:srgbClr val="000000"/>
                </a:solidFill>
              </a:rPr>
              <a:pPr/>
              <a:t>2</a:t>
            </a:fld>
            <a:endParaRPr lang="en-US" altLang="en-US" sz="1200" smtClean="0">
              <a:solidFill>
                <a:srgbClr val="000000"/>
              </a:solidFill>
            </a:endParaRPr>
          </a:p>
        </p:txBody>
      </p:sp>
    </p:spTree>
    <p:extLst>
      <p:ext uri="{BB962C8B-B14F-4D97-AF65-F5344CB8AC3E}">
        <p14:creationId xmlns:p14="http://schemas.microsoft.com/office/powerpoint/2010/main" val="167511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19</a:t>
            </a:fld>
            <a:endParaRPr lang="en-US" altLang="en-US"/>
          </a:p>
        </p:txBody>
      </p:sp>
    </p:spTree>
    <p:extLst>
      <p:ext uri="{BB962C8B-B14F-4D97-AF65-F5344CB8AC3E}">
        <p14:creationId xmlns:p14="http://schemas.microsoft.com/office/powerpoint/2010/main" val="180774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861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EA715C6-C640-42D0-A638-CA6A28F64404}" type="slidenum">
              <a:rPr lang="en-US" altLang="en-US" sz="1200" smtClean="0"/>
              <a:pPr/>
              <a:t>50</a:t>
            </a:fld>
            <a:endParaRPr lang="en-US" altLang="en-US" sz="1200" smtClean="0"/>
          </a:p>
        </p:txBody>
      </p:sp>
    </p:spTree>
    <p:extLst>
      <p:ext uri="{BB962C8B-B14F-4D97-AF65-F5344CB8AC3E}">
        <p14:creationId xmlns:p14="http://schemas.microsoft.com/office/powerpoint/2010/main" val="45587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963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1FCDAD-FC14-47BE-BA19-489F3A11E5B8}" type="slidenum">
              <a:rPr lang="en-US" altLang="en-US" sz="1200" smtClean="0"/>
              <a:pPr/>
              <a:t>51</a:t>
            </a:fld>
            <a:endParaRPr lang="en-US" altLang="en-US" sz="1200" smtClean="0"/>
          </a:p>
        </p:txBody>
      </p:sp>
    </p:spTree>
    <p:extLst>
      <p:ext uri="{BB962C8B-B14F-4D97-AF65-F5344CB8AC3E}">
        <p14:creationId xmlns:p14="http://schemas.microsoft.com/office/powerpoint/2010/main" val="146736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246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05F361-9CB8-4221-AD18-AAFFC60DA2BA}" type="slidenum">
              <a:rPr lang="en-US" altLang="en-US" sz="1200" smtClean="0"/>
              <a:pPr/>
              <a:t>58</a:t>
            </a:fld>
            <a:endParaRPr lang="en-US" altLang="en-US" sz="1200" smtClean="0"/>
          </a:p>
        </p:txBody>
      </p:sp>
    </p:spTree>
    <p:extLst>
      <p:ext uri="{BB962C8B-B14F-4D97-AF65-F5344CB8AC3E}">
        <p14:creationId xmlns:p14="http://schemas.microsoft.com/office/powerpoint/2010/main" val="305471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349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DBF549-A542-4BBA-A222-AE7E3B6584CA}" type="slidenum">
              <a:rPr lang="en-US" altLang="en-US" sz="1200" smtClean="0"/>
              <a:pPr/>
              <a:t>59</a:t>
            </a:fld>
            <a:endParaRPr lang="en-US" altLang="en-US" sz="1200" smtClean="0"/>
          </a:p>
        </p:txBody>
      </p:sp>
    </p:spTree>
    <p:extLst>
      <p:ext uri="{BB962C8B-B14F-4D97-AF65-F5344CB8AC3E}">
        <p14:creationId xmlns:p14="http://schemas.microsoft.com/office/powerpoint/2010/main" val="395434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451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C3687C6-EC9D-4813-95A9-B397F6AF4127}" type="slidenum">
              <a:rPr lang="en-US" altLang="en-US" sz="1200" smtClean="0"/>
              <a:pPr/>
              <a:t>60</a:t>
            </a:fld>
            <a:endParaRPr lang="en-US" altLang="en-US" sz="1200" smtClean="0"/>
          </a:p>
        </p:txBody>
      </p:sp>
    </p:spTree>
    <p:extLst>
      <p:ext uri="{BB962C8B-B14F-4D97-AF65-F5344CB8AC3E}">
        <p14:creationId xmlns:p14="http://schemas.microsoft.com/office/powerpoint/2010/main" val="1502932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553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08AF6A-369F-4325-B544-AC50CA652644}" type="slidenum">
              <a:rPr lang="en-US" altLang="en-US" sz="1200" smtClean="0"/>
              <a:pPr/>
              <a:t>61</a:t>
            </a:fld>
            <a:endParaRPr lang="en-US" altLang="en-US" sz="1200" smtClean="0"/>
          </a:p>
        </p:txBody>
      </p:sp>
    </p:spTree>
    <p:extLst>
      <p:ext uri="{BB962C8B-B14F-4D97-AF65-F5344CB8AC3E}">
        <p14:creationId xmlns:p14="http://schemas.microsoft.com/office/powerpoint/2010/main" val="738478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BCD6A7C-43BF-4BF3-A309-E6A2D0429A04}" type="slidenum">
              <a:rPr lang="en-US" altLang="en-US" sz="1200" smtClean="0"/>
              <a:pPr/>
              <a:t>62</a:t>
            </a:fld>
            <a:endParaRPr lang="en-US" altLang="en-US" sz="1200" smtClean="0"/>
          </a:p>
        </p:txBody>
      </p:sp>
      <p:sp>
        <p:nvSpPr>
          <p:cNvPr id="7170" name="Rectangle 2"/>
          <p:cNvSpPr>
            <a:spLocks noGrp="1" noRot="1" noChangeAspect="1" noChangeArrowheads="1" noTextEdit="1"/>
          </p:cNvSpPr>
          <p:nvPr>
            <p:ph type="sldImg"/>
          </p:nvPr>
        </p:nvSpPr>
        <p:spPr>
          <a:ln/>
          <a:extLst>
            <a:ext uri="{FAA26D3D-D897-4be2-8F04-BA451C77F1D7}"/>
          </a:extLst>
        </p:spPr>
      </p:sp>
      <p:sp>
        <p:nvSpPr>
          <p:cNvPr id="66564"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1320914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7" name="Notes Placeholder 2"/>
          <p:cNvSpPr>
            <a:spLocks noGrp="1"/>
          </p:cNvSpPr>
          <p:nvPr>
            <p:ph type="body" idx="1"/>
          </p:nvPr>
        </p:nvSpPr>
        <p:spPr>
          <a:noFill/>
        </p:spPr>
        <p:txBody>
          <a:bodyPr/>
          <a:lstStyle/>
          <a:p>
            <a:endParaRPr lang="en-US" altLang="en-US" dirty="0" smtClean="0">
              <a:ea typeface="ＭＳ Ｐゴシック" pitchFamily="34" charset="-128"/>
            </a:endParaRPr>
          </a:p>
          <a:p>
            <a:r>
              <a:rPr lang="en-US" dirty="0"/>
              <a:t>Reporting to the Secretary of Health and Mental Hygiene, five deputy secretaries each have a specific area of responsibility: </a:t>
            </a:r>
            <a:r>
              <a:rPr lang="en-US" u="sng" dirty="0">
                <a:hlinkClick r:id="rId3"/>
              </a:rPr>
              <a:t>Behavioral </a:t>
            </a:r>
            <a:r>
              <a:rPr lang="en-US" u="sng" dirty="0" err="1">
                <a:hlinkClick r:id="rId3"/>
              </a:rPr>
              <a:t>Health</a:t>
            </a:r>
            <a:r>
              <a:rPr lang="en-US" dirty="0" err="1"/>
              <a:t>,</a:t>
            </a:r>
            <a:r>
              <a:rPr lang="en-US" u="sng" dirty="0" err="1">
                <a:hlinkClick r:id="rId4"/>
              </a:rPr>
              <a:t>Developmental</a:t>
            </a:r>
            <a:r>
              <a:rPr lang="en-US" u="sng" dirty="0">
                <a:hlinkClick r:id="rId4"/>
              </a:rPr>
              <a:t> Disabilities</a:t>
            </a:r>
            <a:r>
              <a:rPr lang="en-US" dirty="0"/>
              <a:t>, </a:t>
            </a:r>
            <a:r>
              <a:rPr lang="en-US" u="sng" dirty="0">
                <a:hlinkClick r:id="rId5"/>
              </a:rPr>
              <a:t>Health Care Financing</a:t>
            </a:r>
            <a:r>
              <a:rPr lang="en-US" dirty="0"/>
              <a:t>, </a:t>
            </a:r>
            <a:r>
              <a:rPr lang="en-US" u="sng" dirty="0">
                <a:hlinkClick r:id="rId6"/>
              </a:rPr>
              <a:t>Operations</a:t>
            </a:r>
            <a:r>
              <a:rPr lang="en-US" dirty="0"/>
              <a:t>, and </a:t>
            </a:r>
            <a:r>
              <a:rPr lang="en-US" u="sng" dirty="0">
                <a:hlinkClick r:id="rId7"/>
              </a:rPr>
              <a:t>Public Health Services</a:t>
            </a:r>
            <a:r>
              <a:rPr lang="en-US" dirty="0"/>
              <a:t>. Also under the Secretary are </a:t>
            </a:r>
            <a:r>
              <a:rPr lang="en-US" u="sng" dirty="0">
                <a:hlinkClick r:id="rId8"/>
              </a:rPr>
              <a:t>Regulatory Programs</a:t>
            </a:r>
            <a:r>
              <a:rPr lang="en-US" dirty="0"/>
              <a:t>, including </a:t>
            </a:r>
            <a:r>
              <a:rPr lang="en-US" u="sng" dirty="0">
                <a:hlinkClick r:id="rId9"/>
              </a:rPr>
              <a:t>Health Professionals Boards and Commissions</a:t>
            </a:r>
            <a:r>
              <a:rPr lang="en-US" dirty="0"/>
              <a:t>, the </a:t>
            </a:r>
            <a:r>
              <a:rPr lang="en-US" u="sng" dirty="0">
                <a:hlinkClick r:id="rId10"/>
              </a:rPr>
              <a:t>Maryland Community Health Resources Commission</a:t>
            </a:r>
            <a:r>
              <a:rPr lang="en-US" dirty="0"/>
              <a:t>, the </a:t>
            </a:r>
            <a:r>
              <a:rPr lang="en-US" u="sng" dirty="0">
                <a:hlinkClick r:id="rId11"/>
              </a:rPr>
              <a:t>Maryland Health Care Commission</a:t>
            </a:r>
            <a:r>
              <a:rPr lang="en-US" dirty="0"/>
              <a:t>, and the </a:t>
            </a:r>
            <a:r>
              <a:rPr lang="en-US" u="sng" dirty="0">
                <a:hlinkClick r:id="rId12"/>
              </a:rPr>
              <a:t>State Health Services Cost Review Commission</a:t>
            </a:r>
            <a:r>
              <a:rPr lang="en-US" dirty="0"/>
              <a:t>.</a:t>
            </a:r>
            <a:endParaRPr lang="en-US" altLang="en-US" dirty="0" smtClean="0">
              <a:ea typeface="ＭＳ Ｐゴシック" pitchFamily="34" charset="-128"/>
            </a:endParaRPr>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1B4517-A62A-4EF0-90BA-EDAFC358D3D0}" type="slidenum">
              <a:rPr lang="en-US" altLang="en-US" sz="1200" smtClean="0"/>
              <a:pPr/>
              <a:t>63</a:t>
            </a:fld>
            <a:endParaRPr lang="en-US" altLang="en-US" sz="1200" smtClean="0"/>
          </a:p>
        </p:txBody>
      </p:sp>
    </p:spTree>
    <p:extLst>
      <p:ext uri="{BB962C8B-B14F-4D97-AF65-F5344CB8AC3E}">
        <p14:creationId xmlns:p14="http://schemas.microsoft.com/office/powerpoint/2010/main" val="147880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64</a:t>
            </a:fld>
            <a:endParaRPr lang="en-US" altLang="en-US"/>
          </a:p>
        </p:txBody>
      </p:sp>
    </p:spTree>
    <p:extLst>
      <p:ext uri="{BB962C8B-B14F-4D97-AF65-F5344CB8AC3E}">
        <p14:creationId xmlns:p14="http://schemas.microsoft.com/office/powerpoint/2010/main" val="81640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2467"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246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605F361-9CB8-4221-AD18-AAFFC60DA2BA}" type="slidenum">
              <a:rPr lang="en-US" altLang="en-US" sz="1200" smtClean="0"/>
              <a:pPr/>
              <a:t>5</a:t>
            </a:fld>
            <a:endParaRPr lang="en-US" altLang="en-US" sz="1200" smtClean="0"/>
          </a:p>
        </p:txBody>
      </p:sp>
    </p:spTree>
    <p:extLst>
      <p:ext uri="{BB962C8B-B14F-4D97-AF65-F5344CB8AC3E}">
        <p14:creationId xmlns:p14="http://schemas.microsoft.com/office/powerpoint/2010/main" val="4287578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65</a:t>
            </a:fld>
            <a:endParaRPr lang="en-US" altLang="en-US"/>
          </a:p>
        </p:txBody>
      </p:sp>
    </p:spTree>
    <p:extLst>
      <p:ext uri="{BB962C8B-B14F-4D97-AF65-F5344CB8AC3E}">
        <p14:creationId xmlns:p14="http://schemas.microsoft.com/office/powerpoint/2010/main" val="62407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70</a:t>
            </a:fld>
            <a:endParaRPr lang="en-US" altLang="en-US"/>
          </a:p>
        </p:txBody>
      </p:sp>
    </p:spTree>
    <p:extLst>
      <p:ext uri="{BB962C8B-B14F-4D97-AF65-F5344CB8AC3E}">
        <p14:creationId xmlns:p14="http://schemas.microsoft.com/office/powerpoint/2010/main" val="275375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71</a:t>
            </a:fld>
            <a:endParaRPr lang="en-US" altLang="en-US"/>
          </a:p>
        </p:txBody>
      </p:sp>
    </p:spTree>
    <p:extLst>
      <p:ext uri="{BB962C8B-B14F-4D97-AF65-F5344CB8AC3E}">
        <p14:creationId xmlns:p14="http://schemas.microsoft.com/office/powerpoint/2010/main" val="172943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 has shown that </a:t>
            </a:r>
            <a:r>
              <a:rPr lang="en-US" b="1" i="1" dirty="0"/>
              <a:t>financial incentives alone are not enough </a:t>
            </a:r>
            <a:r>
              <a:rPr lang="en-US" dirty="0" smtClean="0"/>
              <a:t>to result </a:t>
            </a:r>
            <a:r>
              <a:rPr lang="en-US" dirty="0"/>
              <a:t>in a long term bend in the care cost trend </a:t>
            </a:r>
            <a:r>
              <a:rPr lang="en-US" dirty="0" smtClean="0"/>
              <a:t>curve</a:t>
            </a:r>
          </a:p>
          <a:p>
            <a:endParaRPr lang="en-US" dirty="0"/>
          </a:p>
          <a:p>
            <a:r>
              <a:rPr lang="en-US" dirty="0"/>
              <a:t>Extensive additional </a:t>
            </a:r>
            <a:r>
              <a:rPr lang="en-US" b="1" i="1" dirty="0"/>
              <a:t>supports </a:t>
            </a:r>
            <a:r>
              <a:rPr lang="en-US" dirty="0"/>
              <a:t>are needed that address the </a:t>
            </a:r>
            <a:r>
              <a:rPr lang="en-US" b="1" i="1" dirty="0"/>
              <a:t>entire </a:t>
            </a:r>
            <a:r>
              <a:rPr lang="en-US" b="1" i="1" dirty="0" smtClean="0"/>
              <a:t>continuum of care</a:t>
            </a:r>
          </a:p>
          <a:p>
            <a:endParaRPr lang="en-US" b="1" i="1" dirty="0"/>
          </a:p>
          <a:p>
            <a:r>
              <a:rPr lang="en-US" b="1" i="1" dirty="0"/>
              <a:t>These essential capabilities and supports are well beyond the means </a:t>
            </a:r>
            <a:r>
              <a:rPr lang="en-US" b="1" i="1" dirty="0" smtClean="0"/>
              <a:t>of Panels – especially independent ones</a:t>
            </a:r>
          </a:p>
          <a:p>
            <a:endParaRPr lang="en-US" b="1" i="1" dirty="0"/>
          </a:p>
          <a:p>
            <a:r>
              <a:rPr lang="en-US" b="1" i="1" dirty="0" smtClean="0"/>
              <a:t>Need cluster of supports services all aimed at the same result:  higher quality + lower costs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72</a:t>
            </a:fld>
            <a:endParaRPr lang="en-US" altLang="en-US"/>
          </a:p>
        </p:txBody>
      </p:sp>
    </p:spTree>
    <p:extLst>
      <p:ext uri="{BB962C8B-B14F-4D97-AF65-F5344CB8AC3E}">
        <p14:creationId xmlns:p14="http://schemas.microsoft.com/office/powerpoint/2010/main" val="3736023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76</a:t>
            </a:fld>
            <a:endParaRPr lang="en-US" altLang="en-US"/>
          </a:p>
        </p:txBody>
      </p:sp>
    </p:spTree>
    <p:extLst>
      <p:ext uri="{BB962C8B-B14F-4D97-AF65-F5344CB8AC3E}">
        <p14:creationId xmlns:p14="http://schemas.microsoft.com/office/powerpoint/2010/main" val="2315945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MD has been setting rates for 40 years.</a:t>
            </a:r>
          </a:p>
          <a:p>
            <a:pPr marL="171450" indent="-171450">
              <a:buFont typeface="Arial" panose="020B0604020202020204" pitchFamily="34" charset="0"/>
              <a:buChar char="•"/>
            </a:pPr>
            <a:r>
              <a:rPr lang="en-US" dirty="0" smtClean="0"/>
              <a:t>Rate setting model mistakenly removed volume adjustment and volume went up.</a:t>
            </a:r>
          </a:p>
          <a:p>
            <a:pPr marL="171450" indent="-171450">
              <a:buFont typeface="Arial" panose="020B0604020202020204" pitchFamily="34" charset="0"/>
              <a:buChar char="•"/>
            </a:pPr>
            <a:r>
              <a:rPr lang="en-US" dirty="0" smtClean="0"/>
              <a:t>Experimented with global budgets in several rural hospitals between 20015 and 2009</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79</a:t>
            </a:fld>
            <a:endParaRPr lang="en-US" altLang="en-US"/>
          </a:p>
        </p:txBody>
      </p:sp>
    </p:spTree>
    <p:extLst>
      <p:ext uri="{BB962C8B-B14F-4D97-AF65-F5344CB8AC3E}">
        <p14:creationId xmlns:p14="http://schemas.microsoft.com/office/powerpoint/2010/main" val="1871010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861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861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EA715C6-C640-42D0-A638-CA6A28F64404}" type="slidenum">
              <a:rPr lang="en-US" altLang="en-US" sz="1200" smtClean="0"/>
              <a:pPr/>
              <a:t>92</a:t>
            </a:fld>
            <a:endParaRPr lang="en-US" altLang="en-US" sz="1200" smtClean="0"/>
          </a:p>
        </p:txBody>
      </p:sp>
    </p:spTree>
    <p:extLst>
      <p:ext uri="{BB962C8B-B14F-4D97-AF65-F5344CB8AC3E}">
        <p14:creationId xmlns:p14="http://schemas.microsoft.com/office/powerpoint/2010/main" val="2224868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963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91FCDAD-FC14-47BE-BA19-489F3A11E5B8}" type="slidenum">
              <a:rPr lang="en-US" altLang="en-US" sz="1200" smtClean="0"/>
              <a:pPr/>
              <a:t>93</a:t>
            </a:fld>
            <a:endParaRPr lang="en-US" altLang="en-US" sz="1200" smtClean="0"/>
          </a:p>
        </p:txBody>
      </p:sp>
    </p:spTree>
    <p:extLst>
      <p:ext uri="{BB962C8B-B14F-4D97-AF65-F5344CB8AC3E}">
        <p14:creationId xmlns:p14="http://schemas.microsoft.com/office/powerpoint/2010/main" val="67247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349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3492"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DDBF549-A542-4BBA-A222-AE7E3B6584CA}" type="slidenum">
              <a:rPr lang="en-US" altLang="en-US" sz="1200" smtClean="0"/>
              <a:pPr/>
              <a:t>6</a:t>
            </a:fld>
            <a:endParaRPr lang="en-US" altLang="en-US" sz="1200" smtClean="0"/>
          </a:p>
        </p:txBody>
      </p:sp>
    </p:spTree>
    <p:extLst>
      <p:ext uri="{BB962C8B-B14F-4D97-AF65-F5344CB8AC3E}">
        <p14:creationId xmlns:p14="http://schemas.microsoft.com/office/powerpoint/2010/main" val="378080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4515"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4516"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C3687C6-EC9D-4813-95A9-B397F6AF4127}" type="slidenum">
              <a:rPr lang="en-US" altLang="en-US" sz="1200" smtClean="0"/>
              <a:pPr/>
              <a:t>7</a:t>
            </a:fld>
            <a:endParaRPr lang="en-US" altLang="en-US" sz="1200" smtClean="0"/>
          </a:p>
        </p:txBody>
      </p:sp>
    </p:spTree>
    <p:extLst>
      <p:ext uri="{BB962C8B-B14F-4D97-AF65-F5344CB8AC3E}">
        <p14:creationId xmlns:p14="http://schemas.microsoft.com/office/powerpoint/2010/main" val="4243983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5539"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108AF6A-369F-4325-B544-AC50CA652644}" type="slidenum">
              <a:rPr lang="en-US" altLang="en-US" sz="1200" smtClean="0"/>
              <a:pPr/>
              <a:t>8</a:t>
            </a:fld>
            <a:endParaRPr lang="en-US" altLang="en-US" sz="1200" smtClean="0"/>
          </a:p>
        </p:txBody>
      </p:sp>
    </p:spTree>
    <p:extLst>
      <p:ext uri="{BB962C8B-B14F-4D97-AF65-F5344CB8AC3E}">
        <p14:creationId xmlns:p14="http://schemas.microsoft.com/office/powerpoint/2010/main" val="5734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BCD6A7C-43BF-4BF3-A309-E6A2D0429A04}" type="slidenum">
              <a:rPr lang="en-US" altLang="en-US" sz="1200" smtClean="0"/>
              <a:pPr/>
              <a:t>9</a:t>
            </a:fld>
            <a:endParaRPr lang="en-US" altLang="en-US" sz="1200" smtClean="0"/>
          </a:p>
        </p:txBody>
      </p:sp>
      <p:sp>
        <p:nvSpPr>
          <p:cNvPr id="7170" name="Rectangle 2"/>
          <p:cNvSpPr>
            <a:spLocks noGrp="1" noRot="1" noChangeAspect="1" noChangeArrowheads="1" noTextEdit="1"/>
          </p:cNvSpPr>
          <p:nvPr>
            <p:ph type="sldImg"/>
          </p:nvPr>
        </p:nvSpPr>
        <p:spPr>
          <a:ln/>
          <a:extLst>
            <a:ext uri="{FAA26D3D-D897-4be2-8F04-BA451C77F1D7}"/>
          </a:extLst>
        </p:spPr>
      </p:sp>
      <p:sp>
        <p:nvSpPr>
          <p:cNvPr id="66564"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40592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7587" name="Notes Placeholder 2"/>
          <p:cNvSpPr>
            <a:spLocks noGrp="1"/>
          </p:cNvSpPr>
          <p:nvPr>
            <p:ph type="body" idx="1"/>
          </p:nvPr>
        </p:nvSpPr>
        <p:spPr>
          <a:noFill/>
        </p:spPr>
        <p:txBody>
          <a:bodyPr/>
          <a:lstStyle/>
          <a:p>
            <a:r>
              <a:rPr lang="en-US" altLang="en-US" smtClean="0">
                <a:ea typeface="ＭＳ Ｐゴシック" pitchFamily="34" charset="-128"/>
              </a:rPr>
              <a:t>This is my interpretation of the organizational structure in Vermont – it is not the state’s official representation.</a:t>
            </a:r>
          </a:p>
          <a:p>
            <a:endParaRPr lang="en-US" altLang="en-US" smtClean="0">
              <a:ea typeface="ＭＳ Ｐゴシック" pitchFamily="34" charset="-128"/>
            </a:endParaRPr>
          </a:p>
          <a:p>
            <a:endParaRPr lang="en-US" altLang="en-US" smtClean="0">
              <a:ea typeface="ＭＳ Ｐゴシック" pitchFamily="34" charset="-128"/>
            </a:endParaRPr>
          </a:p>
        </p:txBody>
      </p:sp>
      <p:sp>
        <p:nvSpPr>
          <p:cNvPr id="67588"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51B4517-A62A-4EF0-90BA-EDAFC358D3D0}" type="slidenum">
              <a:rPr lang="en-US" altLang="en-US" sz="1200" smtClean="0"/>
              <a:pPr/>
              <a:t>10</a:t>
            </a:fld>
            <a:endParaRPr lang="en-US" altLang="en-US" sz="1200" smtClean="0"/>
          </a:p>
        </p:txBody>
      </p:sp>
    </p:spTree>
    <p:extLst>
      <p:ext uri="{BB962C8B-B14F-4D97-AF65-F5344CB8AC3E}">
        <p14:creationId xmlns:p14="http://schemas.microsoft.com/office/powerpoint/2010/main" val="103085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324600" cy="4114800"/>
          </a:xfrm>
        </p:spPr>
        <p:txBody>
          <a:bodyPr/>
          <a:lstStyle/>
          <a:p>
            <a:r>
              <a:rPr lang="en-US" dirty="0"/>
              <a:t>The Oregon Health Care Quality Corporation (Q Corp) is an independent, nonprofit organization dedicated to improving the quality and affordability of health care in Oregon by leading community collaborations and producing unbiased information. We work with the members of our community – including consumers, providers, employers, policymakers and health insurers – to improve the health of all Oregonians.</a:t>
            </a:r>
          </a:p>
          <a:p>
            <a:r>
              <a:rPr lang="en-US" dirty="0"/>
              <a:t>Founded in 2000, Q Corp plays a unique role as an independent multi-stakeholder organization that leads community-based initiatives focused on improving the quality, affordability and patient experience of health care in Oregon. Q Corp’s Board of Directors includes 21 senior representatives of state agencies, health plans, hospitals, employers and consumer and medical groups. Q Corp’s subcommittees include over 150 volunteers who bring their expertise and perspectives to this work. Q Corp also convenes stakeholders and experts around quality and cost issues, aligning efforts to address those issues and conceptualizing and instructing programs using unbiased data and analytics.</a:t>
            </a:r>
          </a:p>
          <a:p>
            <a:r>
              <a:rPr lang="en-US" dirty="0">
                <a:hlinkClick r:id="rId3"/>
              </a:rPr>
              <a:t>Q Corp’s work</a:t>
            </a:r>
            <a:r>
              <a:rPr lang="en-US" dirty="0"/>
              <a:t> is nationally recognized. In 2007, Q Corp became one of 16 organizations nationwide selected to participate in the Robert Wood Johnson Foundation’s </a:t>
            </a:r>
            <a:r>
              <a:rPr lang="en-US" dirty="0">
                <a:hlinkClick r:id="rId4"/>
              </a:rPr>
              <a:t>Aligning Forces for Quality</a:t>
            </a:r>
            <a:r>
              <a:rPr lang="en-US" dirty="0"/>
              <a:t> initiative. In recognition of its leadership to improve care in Oregon, in 2008 Q Corp was designated a </a:t>
            </a:r>
            <a:r>
              <a:rPr lang="en-US" dirty="0">
                <a:hlinkClick r:id="rId5"/>
              </a:rPr>
              <a:t>Chartered Value Exchange</a:t>
            </a:r>
            <a:r>
              <a:rPr lang="en-US" dirty="0"/>
              <a:t> by the U.S. Department of Health and Human Services Agency for Healthcare Research and Quality. Q Corp is also a member of the </a:t>
            </a:r>
            <a:r>
              <a:rPr lang="en-US" dirty="0">
                <a:hlinkClick r:id="rId6"/>
              </a:rPr>
              <a:t>Network for Regional Healthcare Improvement</a:t>
            </a:r>
            <a:r>
              <a:rPr lang="en-US" dirty="0"/>
              <a:t> and officially joined the Board in 2009. Additionally in 2012 Q Corp became one of the first three organizations in the U.S. to become a certified Qualified Entity to receive Medicare Fee for Service and Medicare Part D data. Through these national initiatives, Q Corp is able to share ideas and lessons learned with communities across the country.</a:t>
            </a:r>
          </a:p>
          <a:p>
            <a:endParaRPr lang="en-US" dirty="0"/>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17</a:t>
            </a:fld>
            <a:endParaRPr lang="en-US" altLang="en-US"/>
          </a:p>
        </p:txBody>
      </p:sp>
    </p:spTree>
    <p:extLst>
      <p:ext uri="{BB962C8B-B14F-4D97-AF65-F5344CB8AC3E}">
        <p14:creationId xmlns:p14="http://schemas.microsoft.com/office/powerpoint/2010/main" val="1561159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35A727-873C-4F22-8D9A-F659F28D92C6}" type="slidenum">
              <a:rPr lang="en-US" altLang="en-US" smtClean="0"/>
              <a:pPr>
                <a:defRPr/>
              </a:pPr>
              <a:t>18</a:t>
            </a:fld>
            <a:endParaRPr lang="en-US" altLang="en-US"/>
          </a:p>
        </p:txBody>
      </p:sp>
    </p:spTree>
    <p:extLst>
      <p:ext uri="{BB962C8B-B14F-4D97-AF65-F5344CB8AC3E}">
        <p14:creationId xmlns:p14="http://schemas.microsoft.com/office/powerpoint/2010/main" val="144119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7" descr="Bailit-PPT-Template-D1-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bwMode="auto">
          <a:xfrm>
            <a:off x="609600" y="2362200"/>
            <a:ext cx="7010400" cy="0"/>
          </a:xfrm>
          <a:prstGeom prst="line">
            <a:avLst/>
          </a:prstGeom>
          <a:solidFill>
            <a:schemeClr val="accent1"/>
          </a:solidFill>
          <a:ln w="9525" cap="flat" cmpd="sng" algn="ctr">
            <a:solidFill>
              <a:srgbClr val="57768E"/>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099" name="Rectangle 3"/>
          <p:cNvSpPr>
            <a:spLocks noGrp="1" noChangeArrowheads="1"/>
          </p:cNvSpPr>
          <p:nvPr>
            <p:ph type="ctrTitle"/>
          </p:nvPr>
        </p:nvSpPr>
        <p:spPr>
          <a:xfrm>
            <a:off x="609600" y="1676400"/>
            <a:ext cx="6781800" cy="685800"/>
          </a:xfrm>
        </p:spPr>
        <p:txBody>
          <a:bodyPr/>
          <a:lstStyle>
            <a:lvl1pPr>
              <a:defRPr sz="3600">
                <a:solidFill>
                  <a:srgbClr val="526F86"/>
                </a:solidFill>
              </a:defRPr>
            </a:lvl1pPr>
          </a:lstStyle>
          <a:p>
            <a:pPr lvl="0"/>
            <a:r>
              <a:rPr lang="en-US" noProof="0" dirty="0" smtClean="0"/>
              <a:t>Click to edit Master title style</a:t>
            </a:r>
          </a:p>
        </p:txBody>
      </p:sp>
      <p:sp>
        <p:nvSpPr>
          <p:cNvPr id="4100" name="Rectangle 4"/>
          <p:cNvSpPr>
            <a:spLocks noGrp="1" noChangeArrowheads="1"/>
          </p:cNvSpPr>
          <p:nvPr>
            <p:ph type="subTitle" idx="1"/>
          </p:nvPr>
        </p:nvSpPr>
        <p:spPr>
          <a:xfrm>
            <a:off x="609600" y="2438400"/>
            <a:ext cx="6781800" cy="457200"/>
          </a:xfrm>
        </p:spPr>
        <p:txBody>
          <a:bodyPr/>
          <a:lstStyle>
            <a:lvl1pPr marL="0" indent="0">
              <a:lnSpc>
                <a:spcPct val="70000"/>
              </a:lnSpc>
              <a:buFont typeface="Wingdings" charset="0"/>
              <a:buNone/>
              <a:defRPr sz="1800" b="0">
                <a:solidFill>
                  <a:srgbClr val="526F86"/>
                </a:solidFill>
              </a:defRPr>
            </a:lvl1pPr>
          </a:lstStyle>
          <a:p>
            <a:pPr lvl="0"/>
            <a:r>
              <a:rPr lang="en-US" noProof="0" smtClean="0"/>
              <a:t>Click to edit Master subtitle style</a:t>
            </a:r>
            <a:endParaRPr lang="en-US" noProof="0" dirty="0" smtClean="0"/>
          </a:p>
        </p:txBody>
      </p:sp>
      <p:sp>
        <p:nvSpPr>
          <p:cNvPr id="3" name="Text Placeholder 2"/>
          <p:cNvSpPr>
            <a:spLocks noGrp="1"/>
          </p:cNvSpPr>
          <p:nvPr>
            <p:ph type="body" sz="quarter" idx="10"/>
          </p:nvPr>
        </p:nvSpPr>
        <p:spPr>
          <a:xfrm>
            <a:off x="152400" y="6477000"/>
            <a:ext cx="4572000" cy="228600"/>
          </a:xfrm>
        </p:spPr>
        <p:txBody>
          <a:bodyPr/>
          <a:lstStyle>
            <a:lvl1pPr marL="0" indent="0">
              <a:buNone/>
              <a:defRPr sz="1200" i="1">
                <a:solidFill>
                  <a:schemeClr val="bg1"/>
                </a:solidFill>
              </a:defRPr>
            </a:lvl1pPr>
          </a:lstStyle>
          <a:p>
            <a:pPr lvl="0"/>
            <a:r>
              <a:rPr lang="en-US" smtClean="0"/>
              <a:t>Click to edit Master text styles</a:t>
            </a:r>
          </a:p>
        </p:txBody>
      </p:sp>
      <p:sp>
        <p:nvSpPr>
          <p:cNvPr id="7" name="Content Placeholder 6"/>
          <p:cNvSpPr>
            <a:spLocks noGrp="1"/>
          </p:cNvSpPr>
          <p:nvPr>
            <p:ph sz="quarter" idx="11"/>
          </p:nvPr>
        </p:nvSpPr>
        <p:spPr>
          <a:xfrm>
            <a:off x="152400" y="6172200"/>
            <a:ext cx="4572000" cy="304800"/>
          </a:xfrm>
        </p:spPr>
        <p:txBody>
          <a:bodyPr/>
          <a:lstStyle>
            <a:lvl1pPr marL="0" indent="0">
              <a:buNone/>
              <a:defRPr sz="1400" baseline="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35638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8C8A05-E2C0-4C21-A471-20970085AF9A}" type="slidenum">
              <a:rPr lang="en-US" altLang="en-US"/>
              <a:pPr>
                <a:defRPr/>
              </a:pPr>
              <a:t>‹#›</a:t>
            </a:fld>
            <a:endParaRPr lang="en-US" altLang="en-US"/>
          </a:p>
        </p:txBody>
      </p:sp>
    </p:spTree>
    <p:extLst>
      <p:ext uri="{BB962C8B-B14F-4D97-AF65-F5344CB8AC3E}">
        <p14:creationId xmlns:p14="http://schemas.microsoft.com/office/powerpoint/2010/main" val="204418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219200"/>
            <a:ext cx="2057400" cy="388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219200"/>
            <a:ext cx="5789613"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154704B-9F5E-4B23-BCC4-E1089ADE61EF}" type="slidenum">
              <a:rPr lang="en-US" altLang="en-US"/>
              <a:pPr>
                <a:defRPr/>
              </a:pPr>
              <a:t>‹#›</a:t>
            </a:fld>
            <a:endParaRPr lang="en-US" altLang="en-US"/>
          </a:p>
        </p:txBody>
      </p:sp>
    </p:spTree>
    <p:extLst>
      <p:ext uri="{BB962C8B-B14F-4D97-AF65-F5344CB8AC3E}">
        <p14:creationId xmlns:p14="http://schemas.microsoft.com/office/powerpoint/2010/main" val="213238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4152F63-9D35-4427-BA1E-5D1BCA066C78}" type="slidenum">
              <a:rPr lang="en-US"/>
              <a:pPr>
                <a:defRPr/>
              </a:pPr>
              <a:t>‹#›</a:t>
            </a:fld>
            <a:endParaRPr lang="en-US"/>
          </a:p>
        </p:txBody>
      </p:sp>
    </p:spTree>
    <p:extLst>
      <p:ext uri="{BB962C8B-B14F-4D97-AF65-F5344CB8AC3E}">
        <p14:creationId xmlns:p14="http://schemas.microsoft.com/office/powerpoint/2010/main" val="257965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36D0E72-1C02-4C83-A810-AEF7D78C5F46}" type="slidenum">
              <a:rPr lang="en-US"/>
              <a:pPr>
                <a:defRPr/>
              </a:pPr>
              <a:t>‹#›</a:t>
            </a:fld>
            <a:endParaRPr lang="en-US"/>
          </a:p>
        </p:txBody>
      </p:sp>
    </p:spTree>
    <p:extLst>
      <p:ext uri="{BB962C8B-B14F-4D97-AF65-F5344CB8AC3E}">
        <p14:creationId xmlns:p14="http://schemas.microsoft.com/office/powerpoint/2010/main" val="349940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B44AE6A0-589D-4B05-9A36-6F05181815E3}" type="slidenum">
              <a:rPr lang="en-US"/>
              <a:pPr>
                <a:defRPr/>
              </a:pPr>
              <a:t>‹#›</a:t>
            </a:fld>
            <a:endParaRPr lang="en-US"/>
          </a:p>
        </p:txBody>
      </p:sp>
    </p:spTree>
    <p:extLst>
      <p:ext uri="{BB962C8B-B14F-4D97-AF65-F5344CB8AC3E}">
        <p14:creationId xmlns:p14="http://schemas.microsoft.com/office/powerpoint/2010/main" val="496992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69662554-B15A-4E8D-AF11-8DDD48763309}" type="slidenum">
              <a:rPr lang="en-US"/>
              <a:pPr>
                <a:defRPr/>
              </a:pPr>
              <a:t>‹#›</a:t>
            </a:fld>
            <a:endParaRPr lang="en-US"/>
          </a:p>
        </p:txBody>
      </p:sp>
    </p:spTree>
    <p:extLst>
      <p:ext uri="{BB962C8B-B14F-4D97-AF65-F5344CB8AC3E}">
        <p14:creationId xmlns:p14="http://schemas.microsoft.com/office/powerpoint/2010/main" val="3310680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15F8D77-9CDA-4199-B9FE-F46D56F90BF9}" type="slidenum">
              <a:rPr lang="en-US"/>
              <a:pPr>
                <a:defRPr/>
              </a:pPr>
              <a:t>‹#›</a:t>
            </a:fld>
            <a:endParaRPr lang="en-US"/>
          </a:p>
        </p:txBody>
      </p:sp>
    </p:spTree>
    <p:extLst>
      <p:ext uri="{BB962C8B-B14F-4D97-AF65-F5344CB8AC3E}">
        <p14:creationId xmlns:p14="http://schemas.microsoft.com/office/powerpoint/2010/main" val="196501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C69CE71-22E9-493B-93E8-4851E882AA66}" type="slidenum">
              <a:rPr lang="en-US"/>
              <a:pPr>
                <a:defRPr/>
              </a:pPr>
              <a:t>‹#›</a:t>
            </a:fld>
            <a:endParaRPr lang="en-US"/>
          </a:p>
        </p:txBody>
      </p:sp>
    </p:spTree>
    <p:extLst>
      <p:ext uri="{BB962C8B-B14F-4D97-AF65-F5344CB8AC3E}">
        <p14:creationId xmlns:p14="http://schemas.microsoft.com/office/powerpoint/2010/main" val="595126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3FAD5AC-ACF5-4FFF-ABCA-DA708C40DA82}" type="slidenum">
              <a:rPr lang="en-US"/>
              <a:pPr>
                <a:defRPr/>
              </a:pPr>
              <a:t>‹#›</a:t>
            </a:fld>
            <a:endParaRPr lang="en-US"/>
          </a:p>
        </p:txBody>
      </p:sp>
    </p:spTree>
    <p:extLst>
      <p:ext uri="{BB962C8B-B14F-4D97-AF65-F5344CB8AC3E}">
        <p14:creationId xmlns:p14="http://schemas.microsoft.com/office/powerpoint/2010/main" val="35520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40E1CBAB-9781-4669-BBDC-A672475D6849}" type="slidenum">
              <a:rPr lang="en-US"/>
              <a:pPr>
                <a:defRPr/>
              </a:pPr>
              <a:t>‹#›</a:t>
            </a:fld>
            <a:endParaRPr lang="en-US"/>
          </a:p>
        </p:txBody>
      </p:sp>
    </p:spTree>
    <p:extLst>
      <p:ext uri="{BB962C8B-B14F-4D97-AF65-F5344CB8AC3E}">
        <p14:creationId xmlns:p14="http://schemas.microsoft.com/office/powerpoint/2010/main" val="428070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solidFill>
                  <a:srgbClr val="57768E"/>
                </a:solidFill>
              </a:defRPr>
            </a:lvl1pPr>
          </a:lstStyle>
          <a:p>
            <a:pPr>
              <a:defRPr/>
            </a:pPr>
            <a:fld id="{3F5EC8BE-0398-4D9C-A9AC-FCC3E3FF1188}" type="slidenum">
              <a:rPr lang="en-US" altLang="en-US"/>
              <a:pPr>
                <a:defRPr/>
              </a:pPr>
              <a:t>‹#›</a:t>
            </a:fld>
            <a:endParaRPr lang="en-US" altLang="en-US"/>
          </a:p>
        </p:txBody>
      </p:sp>
    </p:spTree>
    <p:extLst>
      <p:ext uri="{BB962C8B-B14F-4D97-AF65-F5344CB8AC3E}">
        <p14:creationId xmlns:p14="http://schemas.microsoft.com/office/powerpoint/2010/main" val="4214210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731BA0B-D217-4D29-B11F-CDFAEC59E9AD}" type="slidenum">
              <a:rPr lang="en-US"/>
              <a:pPr>
                <a:defRPr/>
              </a:pPr>
              <a:t>‹#›</a:t>
            </a:fld>
            <a:endParaRPr lang="en-US"/>
          </a:p>
        </p:txBody>
      </p:sp>
    </p:spTree>
    <p:extLst>
      <p:ext uri="{BB962C8B-B14F-4D97-AF65-F5344CB8AC3E}">
        <p14:creationId xmlns:p14="http://schemas.microsoft.com/office/powerpoint/2010/main" val="3380665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E5FDA60-A278-4809-A99E-2D34F4628384}" type="slidenum">
              <a:rPr lang="en-US"/>
              <a:pPr>
                <a:defRPr/>
              </a:pPr>
              <a:t>‹#›</a:t>
            </a:fld>
            <a:endParaRPr lang="en-US"/>
          </a:p>
        </p:txBody>
      </p:sp>
    </p:spTree>
    <p:extLst>
      <p:ext uri="{BB962C8B-B14F-4D97-AF65-F5344CB8AC3E}">
        <p14:creationId xmlns:p14="http://schemas.microsoft.com/office/powerpoint/2010/main" val="82021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07A1FF6-EBD4-4BFB-9862-09BB356F0B6E}" type="slidenum">
              <a:rPr lang="en-US"/>
              <a:pPr>
                <a:defRPr/>
              </a:pPr>
              <a:t>‹#›</a:t>
            </a:fld>
            <a:endParaRPr lang="en-US"/>
          </a:p>
        </p:txBody>
      </p:sp>
    </p:spTree>
    <p:extLst>
      <p:ext uri="{BB962C8B-B14F-4D97-AF65-F5344CB8AC3E}">
        <p14:creationId xmlns:p14="http://schemas.microsoft.com/office/powerpoint/2010/main" val="123212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52F28AF-7BBC-43FF-B22B-FA78D548B4F7}" type="slidenum">
              <a:rPr lang="en-US" altLang="en-US"/>
              <a:pPr>
                <a:defRPr/>
              </a:pPr>
              <a:t>‹#›</a:t>
            </a:fld>
            <a:endParaRPr lang="en-US" altLang="en-US"/>
          </a:p>
        </p:txBody>
      </p:sp>
    </p:spTree>
    <p:extLst>
      <p:ext uri="{BB962C8B-B14F-4D97-AF65-F5344CB8AC3E}">
        <p14:creationId xmlns:p14="http://schemas.microsoft.com/office/powerpoint/2010/main" val="39956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38084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524000"/>
            <a:ext cx="38084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30F95EA-7D6E-4214-8C7C-521D8B4DFE68}" type="slidenum">
              <a:rPr lang="en-US" altLang="en-US"/>
              <a:pPr>
                <a:defRPr/>
              </a:pPr>
              <a:t>‹#›</a:t>
            </a:fld>
            <a:endParaRPr lang="en-US" altLang="en-US"/>
          </a:p>
        </p:txBody>
      </p:sp>
    </p:spTree>
    <p:extLst>
      <p:ext uri="{BB962C8B-B14F-4D97-AF65-F5344CB8AC3E}">
        <p14:creationId xmlns:p14="http://schemas.microsoft.com/office/powerpoint/2010/main" val="343872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3D31D2B0-2ECF-49E4-B6DC-ED4C44AE1ABD}" type="slidenum">
              <a:rPr lang="en-US" altLang="en-US"/>
              <a:pPr>
                <a:defRPr/>
              </a:pPr>
              <a:t>‹#›</a:t>
            </a:fld>
            <a:endParaRPr lang="en-US" altLang="en-US"/>
          </a:p>
        </p:txBody>
      </p:sp>
    </p:spTree>
    <p:extLst>
      <p:ext uri="{BB962C8B-B14F-4D97-AF65-F5344CB8AC3E}">
        <p14:creationId xmlns:p14="http://schemas.microsoft.com/office/powerpoint/2010/main" val="259491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382713" y="2676525"/>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C3F0D45-140A-489F-AA13-E58A79255B80}" type="slidenum">
              <a:rPr lang="en-US" altLang="en-US"/>
              <a:pPr>
                <a:defRPr/>
              </a:pPr>
              <a:t>‹#›</a:t>
            </a:fld>
            <a:endParaRPr lang="en-US" altLang="en-US"/>
          </a:p>
        </p:txBody>
      </p:sp>
    </p:spTree>
    <p:extLst>
      <p:ext uri="{BB962C8B-B14F-4D97-AF65-F5344CB8AC3E}">
        <p14:creationId xmlns:p14="http://schemas.microsoft.com/office/powerpoint/2010/main" val="238598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5E91FDB-F967-4E70-9397-B3043284D23D}" type="slidenum">
              <a:rPr lang="en-US" altLang="en-US"/>
              <a:pPr>
                <a:defRPr/>
              </a:pPr>
              <a:t>‹#›</a:t>
            </a:fld>
            <a:endParaRPr lang="en-US" altLang="en-US"/>
          </a:p>
        </p:txBody>
      </p:sp>
    </p:spTree>
    <p:extLst>
      <p:ext uri="{BB962C8B-B14F-4D97-AF65-F5344CB8AC3E}">
        <p14:creationId xmlns:p14="http://schemas.microsoft.com/office/powerpoint/2010/main" val="140945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62087"/>
            <a:ext cx="5111750" cy="4633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478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2E966A-AB3A-4E6F-A8EB-BE89268D1435}" type="slidenum">
              <a:rPr lang="en-US" altLang="en-US"/>
              <a:pPr>
                <a:defRPr/>
              </a:pPr>
              <a:t>‹#›</a:t>
            </a:fld>
            <a:endParaRPr lang="en-US" altLang="en-US"/>
          </a:p>
        </p:txBody>
      </p:sp>
    </p:spTree>
    <p:extLst>
      <p:ext uri="{BB962C8B-B14F-4D97-AF65-F5344CB8AC3E}">
        <p14:creationId xmlns:p14="http://schemas.microsoft.com/office/powerpoint/2010/main" val="212971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FBE75D-79BE-45BC-9693-0239195A6F3F}" type="slidenum">
              <a:rPr lang="en-US" altLang="en-US"/>
              <a:pPr>
                <a:defRPr/>
              </a:pPr>
              <a:t>‹#›</a:t>
            </a:fld>
            <a:endParaRPr lang="en-US" altLang="en-US"/>
          </a:p>
        </p:txBody>
      </p:sp>
    </p:spTree>
    <p:extLst>
      <p:ext uri="{BB962C8B-B14F-4D97-AF65-F5344CB8AC3E}">
        <p14:creationId xmlns:p14="http://schemas.microsoft.com/office/powerpoint/2010/main" val="200118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Bailit-PPT-Template-no-pic.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03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ChangeArrowheads="1"/>
          </p:cNvSpPr>
          <p:nvPr userDrawn="1"/>
        </p:nvSpPr>
        <p:spPr bwMode="auto">
          <a:xfrm>
            <a:off x="1219200" y="6248400"/>
            <a:ext cx="27432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mtClean="0"/>
          </a:p>
        </p:txBody>
      </p:sp>
      <p:sp>
        <p:nvSpPr>
          <p:cNvPr id="1028" name="Rectangle 2"/>
          <p:cNvSpPr>
            <a:spLocks noGrp="1" noChangeArrowheads="1"/>
          </p:cNvSpPr>
          <p:nvPr>
            <p:ph type="title"/>
          </p:nvPr>
        </p:nvSpPr>
        <p:spPr bwMode="auto">
          <a:xfrm>
            <a:off x="228600" y="-76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   </a:t>
            </a:r>
          </a:p>
        </p:txBody>
      </p:sp>
      <p:sp>
        <p:nvSpPr>
          <p:cNvPr id="1029" name="Rectangle 3"/>
          <p:cNvSpPr>
            <a:spLocks noGrp="1" noChangeArrowheads="1"/>
          </p:cNvSpPr>
          <p:nvPr>
            <p:ph type="body" idx="1"/>
          </p:nvPr>
        </p:nvSpPr>
        <p:spPr bwMode="auto">
          <a:xfrm>
            <a:off x="381000" y="1524000"/>
            <a:ext cx="77692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8382000" y="6400800"/>
            <a:ext cx="533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E386A03A-F6C0-4080-82E3-75C6675C2708}" type="slidenum">
              <a:rPr lang="en-US" altLang="en-US"/>
              <a:pPr>
                <a:defRPr/>
              </a:pPr>
              <a:t>‹#›</a:t>
            </a:fld>
            <a:endParaRPr lang="en-US" altLang="en-US"/>
          </a:p>
        </p:txBody>
      </p:sp>
      <p:sp>
        <p:nvSpPr>
          <p:cNvPr id="1031" name="Rectangle 10"/>
          <p:cNvSpPr>
            <a:spLocks noChangeArrowheads="1"/>
          </p:cNvSpPr>
          <p:nvPr/>
        </p:nvSpPr>
        <p:spPr bwMode="auto">
          <a:xfrm>
            <a:off x="1219200" y="6172200"/>
            <a:ext cx="7086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ja-JP" sz="1400" dirty="0" smtClean="0">
                <a:solidFill>
                  <a:srgbClr val="57768E"/>
                </a:solidFill>
              </a:rPr>
              <a:t>Study of Cost Containment Models</a:t>
            </a:r>
            <a:r>
              <a:rPr lang="en-US" altLang="ja-JP" dirty="0" smtClean="0">
                <a:solidFill>
                  <a:srgbClr val="57768E"/>
                </a:solidFill>
              </a:rPr>
              <a:t/>
            </a:r>
            <a:br>
              <a:rPr lang="en-US" altLang="ja-JP" dirty="0" smtClean="0">
                <a:solidFill>
                  <a:srgbClr val="57768E"/>
                </a:solidFill>
              </a:rPr>
            </a:br>
            <a:r>
              <a:rPr lang="en-US" altLang="ja-JP" sz="1200" dirty="0" smtClean="0">
                <a:solidFill>
                  <a:srgbClr val="57768E"/>
                </a:solidFill>
              </a:rPr>
              <a:t>April 12, 2016</a:t>
            </a:r>
            <a:endParaRPr lang="en-US" altLang="en-US" sz="1200" dirty="0" smtClean="0">
              <a:solidFill>
                <a:srgbClr val="57768E"/>
              </a:solidFill>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54" r:id="rId3"/>
    <p:sldLayoutId id="2147483755" r:id="rId4"/>
    <p:sldLayoutId id="2147483756" r:id="rId5"/>
    <p:sldLayoutId id="2147483764"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chemeClr val="accent1"/>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chemeClr val="accent1"/>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chemeClr val="accent1"/>
          </a:solidFill>
          <a:latin typeface="Arial" charset="0"/>
          <a:ea typeface="ＭＳ Ｐゴシック" charset="0"/>
          <a:cs typeface="ＭＳ Ｐゴシック" charset="0"/>
        </a:defRPr>
      </a:lvl5pPr>
      <a:lvl6pPr marL="457200" algn="l" rtl="0" fontAlgn="base">
        <a:spcBef>
          <a:spcPct val="0"/>
        </a:spcBef>
        <a:spcAft>
          <a:spcPct val="0"/>
        </a:spcAft>
        <a:defRPr sz="3200">
          <a:solidFill>
            <a:schemeClr val="accent1"/>
          </a:solidFill>
          <a:latin typeface="Arial" charset="0"/>
          <a:ea typeface="ＭＳ Ｐゴシック" charset="0"/>
          <a:cs typeface="ＭＳ Ｐゴシック" charset="0"/>
        </a:defRPr>
      </a:lvl6pPr>
      <a:lvl7pPr marL="914400" algn="l" rtl="0" fontAlgn="base">
        <a:spcBef>
          <a:spcPct val="0"/>
        </a:spcBef>
        <a:spcAft>
          <a:spcPct val="0"/>
        </a:spcAft>
        <a:defRPr sz="3200">
          <a:solidFill>
            <a:schemeClr val="accent1"/>
          </a:solidFill>
          <a:latin typeface="Arial" charset="0"/>
          <a:ea typeface="ＭＳ Ｐゴシック" charset="0"/>
          <a:cs typeface="ＭＳ Ｐゴシック" charset="0"/>
        </a:defRPr>
      </a:lvl7pPr>
      <a:lvl8pPr marL="1371600" algn="l" rtl="0" fontAlgn="base">
        <a:spcBef>
          <a:spcPct val="0"/>
        </a:spcBef>
        <a:spcAft>
          <a:spcPct val="0"/>
        </a:spcAft>
        <a:defRPr sz="3200">
          <a:solidFill>
            <a:schemeClr val="accent1"/>
          </a:solidFill>
          <a:latin typeface="Arial" charset="0"/>
          <a:ea typeface="ＭＳ Ｐゴシック" charset="0"/>
          <a:cs typeface="ＭＳ Ｐゴシック" charset="0"/>
        </a:defRPr>
      </a:lvl8pPr>
      <a:lvl9pPr marL="1828800" algn="l" rtl="0" fontAlgn="base">
        <a:spcBef>
          <a:spcPct val="0"/>
        </a:spcBef>
        <a:spcAft>
          <a:spcPct val="0"/>
        </a:spcAft>
        <a:defRPr sz="3200">
          <a:solidFill>
            <a:schemeClr val="accent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0" fontAlgn="base" hangingPunct="0">
        <a:spcBef>
          <a:spcPct val="20000"/>
        </a:spcBef>
        <a:spcAft>
          <a:spcPct val="0"/>
        </a:spcAft>
        <a:buChar char="–"/>
        <a:defRPr sz="2000">
          <a:solidFill>
            <a:srgbClr val="486176"/>
          </a:solidFill>
          <a:latin typeface="+mn-lt"/>
          <a:ea typeface="+mn-ea"/>
        </a:defRPr>
      </a:lvl2pPr>
      <a:lvl3pPr marL="1143000" indent="-228600" algn="l" rtl="0" eaLnBrk="0" fontAlgn="base" hangingPunct="0">
        <a:spcBef>
          <a:spcPct val="20000"/>
        </a:spcBef>
        <a:spcAft>
          <a:spcPct val="0"/>
        </a:spcAft>
        <a:buChar char="•"/>
        <a:defRPr>
          <a:solidFill>
            <a:srgbClr val="25325B"/>
          </a:solidFill>
          <a:latin typeface="+mn-lt"/>
          <a:ea typeface="+mn-ea"/>
        </a:defRPr>
      </a:lvl3pPr>
      <a:lvl4pPr marL="1600200" indent="-228600" algn="l" rtl="0" eaLnBrk="0" fontAlgn="base" hangingPunct="0">
        <a:spcBef>
          <a:spcPct val="20000"/>
        </a:spcBef>
        <a:spcAft>
          <a:spcPct val="0"/>
        </a:spcAft>
        <a:buChar char="–"/>
        <a:defRPr sz="1400">
          <a:solidFill>
            <a:srgbClr val="57768E"/>
          </a:solidFill>
          <a:latin typeface="+mn-lt"/>
          <a:ea typeface="+mn-ea"/>
        </a:defRPr>
      </a:lvl4pPr>
      <a:lvl5pPr marL="2057400" indent="-228600" algn="l" rtl="0" eaLnBrk="0" fontAlgn="base" hangingPunct="0">
        <a:spcBef>
          <a:spcPct val="20000"/>
        </a:spcBef>
        <a:spcAft>
          <a:spcPct val="0"/>
        </a:spcAft>
        <a:buChar char="»"/>
        <a:defRPr sz="1200">
          <a:solidFill>
            <a:srgbClr val="25325B"/>
          </a:solidFill>
          <a:latin typeface="+mn-lt"/>
          <a:ea typeface="+mn-ea"/>
        </a:defRPr>
      </a:lvl5pPr>
      <a:lvl6pPr marL="2514600" indent="-228600" algn="l" rtl="0" fontAlgn="base">
        <a:spcBef>
          <a:spcPct val="20000"/>
        </a:spcBef>
        <a:spcAft>
          <a:spcPct val="0"/>
        </a:spcAft>
        <a:buChar char="»"/>
        <a:defRPr sz="1200">
          <a:solidFill>
            <a:srgbClr val="25325B"/>
          </a:solidFill>
          <a:latin typeface="+mn-lt"/>
          <a:ea typeface="+mn-ea"/>
        </a:defRPr>
      </a:lvl6pPr>
      <a:lvl7pPr marL="2971800" indent="-228600" algn="l" rtl="0" fontAlgn="base">
        <a:spcBef>
          <a:spcPct val="20000"/>
        </a:spcBef>
        <a:spcAft>
          <a:spcPct val="0"/>
        </a:spcAft>
        <a:buChar char="»"/>
        <a:defRPr sz="1200">
          <a:solidFill>
            <a:srgbClr val="25325B"/>
          </a:solidFill>
          <a:latin typeface="+mn-lt"/>
          <a:ea typeface="+mn-ea"/>
        </a:defRPr>
      </a:lvl7pPr>
      <a:lvl8pPr marL="3429000" indent="-228600" algn="l" rtl="0" fontAlgn="base">
        <a:spcBef>
          <a:spcPct val="20000"/>
        </a:spcBef>
        <a:spcAft>
          <a:spcPct val="0"/>
        </a:spcAft>
        <a:buChar char="»"/>
        <a:defRPr sz="1200">
          <a:solidFill>
            <a:srgbClr val="25325B"/>
          </a:solidFill>
          <a:latin typeface="+mn-lt"/>
          <a:ea typeface="+mn-ea"/>
        </a:defRPr>
      </a:lvl8pPr>
      <a:lvl9pPr marL="3886200" indent="-228600" algn="l" rtl="0" fontAlgn="base">
        <a:spcBef>
          <a:spcPct val="20000"/>
        </a:spcBef>
        <a:spcAft>
          <a:spcPct val="0"/>
        </a:spcAft>
        <a:buChar char="»"/>
        <a:defRPr sz="1200">
          <a:solidFill>
            <a:srgbClr val="25325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40076349-EB1B-45CA-9E59-3D0C63836C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tmirror.org/2015/02/12/5-things-to-know-about-medicaid-spending-in-c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mhcc.maryland.gov/pcmh/documents/pcmh_medicaid_brief_prst_111915.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mhcc.maryland.gov/pcmh/documents/pcmh_medicaid_brief_prst_111915.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dhmh.maryland.gov/mchrc/Documents/Hospital%20Community%20Partnership%20Forums/Steve%20Ports%20Presentation.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dhmh.maryland.gov/mchrc/Documents/Hospital%20Community%20Partnership%20Forums/Steve%20Ports%20Presentation.pdf"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09600" y="1447800"/>
            <a:ext cx="8153400" cy="914400"/>
          </a:xfrm>
        </p:spPr>
        <p:txBody>
          <a:bodyPr/>
          <a:lstStyle/>
          <a:p>
            <a:r>
              <a:rPr lang="en-US" altLang="en-US" sz="3200" smtClean="0"/>
              <a:t>Study of Cost Containment Models </a:t>
            </a:r>
            <a:br>
              <a:rPr lang="en-US" altLang="en-US" sz="3200" smtClean="0"/>
            </a:br>
            <a:r>
              <a:rPr lang="en-US" altLang="en-US" sz="3200" smtClean="0"/>
              <a:t>and Recommendations for Connecticut</a:t>
            </a:r>
          </a:p>
        </p:txBody>
      </p:sp>
      <p:sp>
        <p:nvSpPr>
          <p:cNvPr id="17411" name="Subtitle 2"/>
          <p:cNvSpPr>
            <a:spLocks noGrp="1"/>
          </p:cNvSpPr>
          <p:nvPr>
            <p:ph type="subTitle" idx="1"/>
          </p:nvPr>
        </p:nvSpPr>
        <p:spPr/>
        <p:txBody>
          <a:bodyPr/>
          <a:lstStyle/>
          <a:p>
            <a:pPr>
              <a:buFont typeface="Wingdings" pitchFamily="2" charset="2"/>
              <a:buNone/>
            </a:pPr>
            <a:r>
              <a:rPr lang="en-US" altLang="en-US" smtClean="0"/>
              <a:t>Review of Oregon and Maryland</a:t>
            </a:r>
          </a:p>
        </p:txBody>
      </p:sp>
      <p:sp>
        <p:nvSpPr>
          <p:cNvPr id="17412" name="Text Placeholder 3"/>
          <p:cNvSpPr>
            <a:spLocks noGrp="1"/>
          </p:cNvSpPr>
          <p:nvPr>
            <p:ph type="body" sz="quarter" idx="10"/>
          </p:nvPr>
        </p:nvSpPr>
        <p:spPr/>
        <p:txBody>
          <a:bodyPr/>
          <a:lstStyle/>
          <a:p>
            <a:r>
              <a:rPr lang="en-US" altLang="en-US" smtClean="0"/>
              <a:t>April 12, 2016</a:t>
            </a:r>
          </a:p>
        </p:txBody>
      </p:sp>
      <p:sp>
        <p:nvSpPr>
          <p:cNvPr id="17413" name="Content Placeholder 4"/>
          <p:cNvSpPr>
            <a:spLocks noGrp="1"/>
          </p:cNvSpPr>
          <p:nvPr>
            <p:ph sz="quarter" idx="11"/>
          </p:nvPr>
        </p:nvSpPr>
        <p:spPr/>
        <p:txBody>
          <a:bodyPr/>
          <a:lstStyle/>
          <a:p>
            <a:r>
              <a:rPr lang="en-US" altLang="en-US" smtClean="0"/>
              <a:t>Marge Houy and Megan Burns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76200"/>
            <a:ext cx="8991600" cy="1143000"/>
          </a:xfrm>
        </p:spPr>
        <p:txBody>
          <a:bodyPr/>
          <a:lstStyle/>
          <a:p>
            <a:r>
              <a:rPr lang="en-US" altLang="en-US" smtClean="0"/>
              <a:t>OR Government Oversight of Health Reform</a:t>
            </a:r>
          </a:p>
        </p:txBody>
      </p:sp>
      <p:sp>
        <p:nvSpPr>
          <p:cNvPr id="26627"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C67F9EAF-0711-4E5B-BC3F-C26A82CF1BD6}" type="slidenum">
              <a:rPr lang="en-US" altLang="en-US" sz="1400" smtClean="0">
                <a:solidFill>
                  <a:schemeClr val="tx1"/>
                </a:solidFill>
              </a:rPr>
              <a:pPr>
                <a:spcBef>
                  <a:spcPct val="0"/>
                </a:spcBef>
                <a:buClrTx/>
                <a:buFontTx/>
                <a:buNone/>
              </a:pPr>
              <a:t>10</a:t>
            </a:fld>
            <a:endParaRPr lang="en-US" altLang="en-US" sz="1400" smtClean="0">
              <a:solidFill>
                <a:schemeClr val="tx1"/>
              </a:solidFill>
            </a:endParaRPr>
          </a:p>
        </p:txBody>
      </p:sp>
      <p:sp>
        <p:nvSpPr>
          <p:cNvPr id="26628" name="TextBox 93"/>
          <p:cNvSpPr txBox="1">
            <a:spLocks noChangeArrowheads="1"/>
          </p:cNvSpPr>
          <p:nvPr/>
        </p:nvSpPr>
        <p:spPr bwMode="auto">
          <a:xfrm>
            <a:off x="3886200" y="6472238"/>
            <a:ext cx="533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a:solidFill>
                  <a:schemeClr val="tx1"/>
                </a:solidFill>
              </a:rPr>
              <a:t>Note:  This chart was created based on our assessment of Oregon's organizational structure; it is not an official representation.</a:t>
            </a:r>
          </a:p>
        </p:txBody>
      </p:sp>
      <p:grpSp>
        <p:nvGrpSpPr>
          <p:cNvPr id="26629" name="Group 1"/>
          <p:cNvGrpSpPr>
            <a:grpSpLocks/>
          </p:cNvGrpSpPr>
          <p:nvPr/>
        </p:nvGrpSpPr>
        <p:grpSpPr bwMode="auto">
          <a:xfrm>
            <a:off x="1252538" y="1143000"/>
            <a:ext cx="7523162" cy="5181600"/>
            <a:chOff x="415002" y="1143000"/>
            <a:chExt cx="7522498" cy="5181600"/>
          </a:xfrm>
        </p:grpSpPr>
        <p:grpSp>
          <p:nvGrpSpPr>
            <p:cNvPr id="26630" name="Group 9"/>
            <p:cNvGrpSpPr>
              <a:grpSpLocks/>
            </p:cNvGrpSpPr>
            <p:nvPr/>
          </p:nvGrpSpPr>
          <p:grpSpPr bwMode="auto">
            <a:xfrm>
              <a:off x="415002" y="1143000"/>
              <a:ext cx="7090698" cy="4733925"/>
              <a:chOff x="1387686" y="1256715"/>
              <a:chExt cx="7090698" cy="4733591"/>
            </a:xfrm>
          </p:grpSpPr>
          <p:grpSp>
            <p:nvGrpSpPr>
              <p:cNvPr id="26646" name="Group 73"/>
              <p:cNvGrpSpPr>
                <a:grpSpLocks/>
              </p:cNvGrpSpPr>
              <p:nvPr/>
            </p:nvGrpSpPr>
            <p:grpSpPr bwMode="auto">
              <a:xfrm>
                <a:off x="1658484" y="1790077"/>
                <a:ext cx="5181600" cy="4200229"/>
                <a:chOff x="1598612" y="1713877"/>
                <a:chExt cx="5181600" cy="4200229"/>
              </a:xfrm>
            </p:grpSpPr>
            <p:grpSp>
              <p:nvGrpSpPr>
                <p:cNvPr id="26654" name="Group 72"/>
                <p:cNvGrpSpPr>
                  <a:grpSpLocks/>
                </p:cNvGrpSpPr>
                <p:nvPr/>
              </p:nvGrpSpPr>
              <p:grpSpPr bwMode="auto">
                <a:xfrm>
                  <a:off x="1668462" y="1713877"/>
                  <a:ext cx="5111750" cy="1219113"/>
                  <a:chOff x="1668462" y="1713877"/>
                  <a:chExt cx="5111750" cy="1219113"/>
                </a:xfrm>
              </p:grpSpPr>
              <p:grpSp>
                <p:nvGrpSpPr>
                  <p:cNvPr id="26659" name="Group 71"/>
                  <p:cNvGrpSpPr>
                    <a:grpSpLocks/>
                  </p:cNvGrpSpPr>
                  <p:nvPr/>
                </p:nvGrpSpPr>
                <p:grpSpPr bwMode="auto">
                  <a:xfrm>
                    <a:off x="1668462" y="2610752"/>
                    <a:ext cx="5111750" cy="322238"/>
                    <a:chOff x="1668462" y="2610752"/>
                    <a:chExt cx="5111750" cy="322238"/>
                  </a:xfrm>
                </p:grpSpPr>
                <p:cxnSp>
                  <p:nvCxnSpPr>
                    <p:cNvPr id="62" name="Straight Connector 61"/>
                    <p:cNvCxnSpPr/>
                    <p:nvPr/>
                  </p:nvCxnSpPr>
                  <p:spPr>
                    <a:xfrm flipV="1">
                      <a:off x="1669096" y="2610752"/>
                      <a:ext cx="5111299" cy="174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34343" y="2704407"/>
                      <a:ext cx="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450943" y="2856003"/>
                      <a:ext cx="152389"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593695" y="2703613"/>
                      <a:ext cx="152389"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4527932" y="1713877"/>
                    <a:ext cx="0" cy="8048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bwMode="auto">
                <a:xfrm>
                  <a:off x="1599252" y="3333013"/>
                  <a:ext cx="0" cy="10302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656" name="Group 53"/>
                <p:cNvGrpSpPr>
                  <a:grpSpLocks/>
                </p:cNvGrpSpPr>
                <p:nvPr/>
              </p:nvGrpSpPr>
              <p:grpSpPr bwMode="auto">
                <a:xfrm>
                  <a:off x="3070225" y="3313964"/>
                  <a:ext cx="777796" cy="2600142"/>
                  <a:chOff x="151266" y="3313964"/>
                  <a:chExt cx="777796" cy="2600142"/>
                </a:xfrm>
              </p:grpSpPr>
              <p:cxnSp>
                <p:nvCxnSpPr>
                  <p:cNvPr id="49" name="Straight Connector 48"/>
                  <p:cNvCxnSpPr/>
                  <p:nvPr/>
                </p:nvCxnSpPr>
                <p:spPr>
                  <a:xfrm flipH="1">
                    <a:off x="927994" y="3313964"/>
                    <a:ext cx="1588" cy="260014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1776" y="4152105"/>
                    <a:ext cx="152386"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Rounded Rectangle 11"/>
              <p:cNvSpPr/>
              <p:nvPr/>
            </p:nvSpPr>
            <p:spPr>
              <a:xfrm>
                <a:off x="3563956" y="1256715"/>
                <a:ext cx="2006423" cy="725437"/>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Governor Brown </a:t>
                </a:r>
              </a:p>
            </p:txBody>
          </p:sp>
          <p:sp>
            <p:nvSpPr>
              <p:cNvPr id="13" name="Rounded Rectangle 12"/>
              <p:cNvSpPr/>
              <p:nvPr/>
            </p:nvSpPr>
            <p:spPr>
              <a:xfrm>
                <a:off x="1387686" y="2780607"/>
                <a:ext cx="2006423" cy="61273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Dept. of Commerce &amp; Business Services</a:t>
                </a:r>
              </a:p>
            </p:txBody>
          </p:sp>
          <p:sp>
            <p:nvSpPr>
              <p:cNvPr id="17" name="Rounded Rectangle 16"/>
              <p:cNvSpPr/>
              <p:nvPr/>
            </p:nvSpPr>
            <p:spPr>
              <a:xfrm>
                <a:off x="1735317" y="3485408"/>
                <a:ext cx="1904832" cy="60955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Commercial Insurance Rate Reviews</a:t>
                </a:r>
              </a:p>
            </p:txBody>
          </p:sp>
          <p:sp>
            <p:nvSpPr>
              <p:cNvPr id="21" name="Rounded Rectangle 20"/>
              <p:cNvSpPr/>
              <p:nvPr/>
            </p:nvSpPr>
            <p:spPr>
              <a:xfrm>
                <a:off x="4043339" y="3467947"/>
                <a:ext cx="1676252" cy="4555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Medicaid </a:t>
                </a:r>
                <a:endParaRPr lang="en-US" sz="1200" dirty="0">
                  <a:cs typeface="Arial" pitchFamily="34" charset="0"/>
                </a:endParaRPr>
              </a:p>
            </p:txBody>
          </p:sp>
          <p:sp>
            <p:nvSpPr>
              <p:cNvPr id="23" name="Rounded Rectangle 22"/>
              <p:cNvSpPr/>
              <p:nvPr/>
            </p:nvSpPr>
            <p:spPr>
              <a:xfrm>
                <a:off x="4043339" y="3999721"/>
                <a:ext cx="1676252" cy="43970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DPH</a:t>
                </a:r>
              </a:p>
            </p:txBody>
          </p:sp>
          <p:sp>
            <p:nvSpPr>
              <p:cNvPr id="61" name="Rounded Rectangle 60"/>
              <p:cNvSpPr/>
              <p:nvPr/>
            </p:nvSpPr>
            <p:spPr>
              <a:xfrm>
                <a:off x="3563956" y="2780607"/>
                <a:ext cx="2006423" cy="61273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Oregon Health Authority (OHA)</a:t>
                </a:r>
              </a:p>
            </p:txBody>
          </p:sp>
          <p:sp>
            <p:nvSpPr>
              <p:cNvPr id="63" name="Rounded Rectangle 62"/>
              <p:cNvSpPr/>
              <p:nvPr/>
            </p:nvSpPr>
            <p:spPr>
              <a:xfrm>
                <a:off x="6471999" y="2767908"/>
                <a:ext cx="2006423" cy="61273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Department of Social Services</a:t>
                </a:r>
              </a:p>
            </p:txBody>
          </p:sp>
        </p:grpSp>
        <p:sp>
          <p:nvSpPr>
            <p:cNvPr id="77" name="Rounded Rectangle 76"/>
            <p:cNvSpPr/>
            <p:nvPr/>
          </p:nvSpPr>
          <p:spPr>
            <a:xfrm>
              <a:off x="1143600" y="2038350"/>
              <a:ext cx="1676252" cy="442913"/>
            </a:xfrm>
            <a:prstGeom prst="roundRect">
              <a:avLst>
                <a:gd name="adj" fmla="val 50000"/>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Oregon Health Policy Board</a:t>
              </a:r>
            </a:p>
          </p:txBody>
        </p:sp>
        <p:sp>
          <p:nvSpPr>
            <p:cNvPr id="95" name="Rounded Rectangle 94"/>
            <p:cNvSpPr/>
            <p:nvPr/>
          </p:nvSpPr>
          <p:spPr>
            <a:xfrm>
              <a:off x="3048432" y="4419600"/>
              <a:ext cx="1676252" cy="4381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DMH</a:t>
              </a:r>
            </a:p>
          </p:txBody>
        </p:sp>
        <p:sp>
          <p:nvSpPr>
            <p:cNvPr id="47" name="Rounded Rectangle 46"/>
            <p:cNvSpPr/>
            <p:nvPr/>
          </p:nvSpPr>
          <p:spPr>
            <a:xfrm>
              <a:off x="3048432" y="4953000"/>
              <a:ext cx="1828639" cy="4381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Employee and Teachers Benefit </a:t>
              </a:r>
            </a:p>
          </p:txBody>
        </p:sp>
        <p:sp>
          <p:nvSpPr>
            <p:cNvPr id="5" name="TextBox 4"/>
            <p:cNvSpPr txBox="1"/>
            <p:nvPr/>
          </p:nvSpPr>
          <p:spPr>
            <a:xfrm>
              <a:off x="5067553" y="5178425"/>
              <a:ext cx="2869947"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400" dirty="0">
                  <a:solidFill>
                    <a:srgbClr val="FF0000"/>
                  </a:solidFill>
                </a:rPr>
                <a:t>Centralized agency overseeing all state </a:t>
              </a:r>
              <a:r>
                <a:rPr lang="en-US" sz="1400" dirty="0" smtClean="0">
                  <a:solidFill>
                    <a:srgbClr val="FF0000"/>
                  </a:solidFill>
                </a:rPr>
                <a:t>health policy development and purchasing strategies</a:t>
              </a:r>
              <a:endParaRPr lang="en-US" sz="1400" dirty="0">
                <a:solidFill>
                  <a:srgbClr val="FF0000"/>
                </a:solidFill>
              </a:endParaRPr>
            </a:p>
          </p:txBody>
        </p:sp>
        <p:sp>
          <p:nvSpPr>
            <p:cNvPr id="53" name="Rounded Rectangle 52"/>
            <p:cNvSpPr/>
            <p:nvPr/>
          </p:nvSpPr>
          <p:spPr>
            <a:xfrm>
              <a:off x="3048432" y="5508625"/>
              <a:ext cx="1761969" cy="81597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A</a:t>
              </a:r>
              <a:r>
                <a:rPr lang="en-US" sz="1400" dirty="0" smtClean="0">
                  <a:cs typeface="Arial" pitchFamily="34" charset="0"/>
                </a:rPr>
                <a:t>nalytic </a:t>
              </a:r>
              <a:r>
                <a:rPr lang="en-US" sz="1400" dirty="0">
                  <a:cs typeface="Arial" pitchFamily="34" charset="0"/>
                </a:rPr>
                <a:t>and transformation support</a:t>
              </a:r>
            </a:p>
          </p:txBody>
        </p:sp>
        <p:cxnSp>
          <p:nvCxnSpPr>
            <p:cNvPr id="67" name="Straight Connector 66"/>
            <p:cNvCxnSpPr>
              <a:endCxn id="77" idx="2"/>
            </p:cNvCxnSpPr>
            <p:nvPr/>
          </p:nvCxnSpPr>
          <p:spPr>
            <a:xfrm flipH="1" flipV="1">
              <a:off x="1981726" y="2481263"/>
              <a:ext cx="1633396" cy="185738"/>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3" idx="3"/>
            </p:cNvCxnSpPr>
            <p:nvPr/>
          </p:nvCxnSpPr>
          <p:spPr>
            <a:xfrm>
              <a:off x="2421425" y="2973388"/>
              <a:ext cx="203182"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bwMode="auto">
            <a:xfrm>
              <a:off x="2481745" y="2532063"/>
              <a:ext cx="2319132" cy="839787"/>
            </a:xfrm>
            <a:prstGeom prst="ellipse">
              <a:avLst/>
            </a:prstGeom>
            <a:noFill/>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n-US">
                <a:solidFill>
                  <a:srgbClr val="000000"/>
                </a:solidFill>
              </a:endParaRPr>
            </a:p>
          </p:txBody>
        </p:sp>
        <p:cxnSp>
          <p:nvCxnSpPr>
            <p:cNvPr id="78" name="Straight Connector 77"/>
            <p:cNvCxnSpPr/>
            <p:nvPr/>
          </p:nvCxnSpPr>
          <p:spPr>
            <a:xfrm>
              <a:off x="7937500" y="2667000"/>
              <a:ext cx="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762633" y="4116388"/>
              <a:ext cx="1904832" cy="46037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Market oversight</a:t>
              </a:r>
            </a:p>
          </p:txBody>
        </p:sp>
        <p:cxnSp>
          <p:nvCxnSpPr>
            <p:cNvPr id="44" name="Straight Connector 43"/>
            <p:cNvCxnSpPr/>
            <p:nvPr/>
          </p:nvCxnSpPr>
          <p:spPr bwMode="auto">
            <a:xfrm rot="5400000">
              <a:off x="1214231" y="2818606"/>
              <a:ext cx="1524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bwMode="auto">
            <a:xfrm>
              <a:off x="5867583" y="2590800"/>
              <a:ext cx="0" cy="76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a:xfrm>
              <a:off x="4480230" y="3124200"/>
              <a:ext cx="1158773" cy="220980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88149" y="2973388"/>
              <a:ext cx="330171"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3"/>
              <a:endCxn id="63" idx="1"/>
            </p:cNvCxnSpPr>
            <p:nvPr/>
          </p:nvCxnSpPr>
          <p:spPr>
            <a:xfrm flipV="1">
              <a:off x="4597695" y="2960688"/>
              <a:ext cx="901620" cy="1270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bwMode="auto">
          <a:xfrm>
            <a:off x="3505200" y="2481263"/>
            <a:ext cx="268288" cy="2619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8" name="Rounded Rectangle 47"/>
          <p:cNvSpPr/>
          <p:nvPr/>
        </p:nvSpPr>
        <p:spPr bwMode="auto">
          <a:xfrm>
            <a:off x="5938520" y="1143000"/>
            <a:ext cx="2006600" cy="725488"/>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Legislature </a:t>
            </a:r>
            <a:endParaRPr lang="en-US" sz="1400" dirty="0">
              <a:cs typeface="Arial" pitchFamily="34" charset="0"/>
            </a:endParaRPr>
          </a:p>
        </p:txBody>
      </p:sp>
      <p:sp>
        <p:nvSpPr>
          <p:cNvPr id="50" name="Rounded Rectangle 49"/>
          <p:cNvSpPr/>
          <p:nvPr/>
        </p:nvSpPr>
        <p:spPr bwMode="auto">
          <a:xfrm>
            <a:off x="6159500" y="1981200"/>
            <a:ext cx="1785620" cy="500063"/>
          </a:xfrm>
          <a:prstGeom prst="roundRect">
            <a:avLst>
              <a:gd name="adj" fmla="val 50000"/>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HERC and P&amp;T Committee</a:t>
            </a:r>
            <a:endParaRPr lang="en-US" sz="1400" dirty="0">
              <a:cs typeface="Arial" pitchFamily="34" charset="0"/>
            </a:endParaRPr>
          </a:p>
        </p:txBody>
      </p:sp>
      <p:cxnSp>
        <p:nvCxnSpPr>
          <p:cNvPr id="14" name="Straight Arrow Connector 13"/>
          <p:cNvCxnSpPr>
            <a:stCxn id="50" idx="1"/>
          </p:cNvCxnSpPr>
          <p:nvPr/>
        </p:nvCxnSpPr>
        <p:spPr bwMode="auto">
          <a:xfrm flipH="1">
            <a:off x="5416550" y="2231232"/>
            <a:ext cx="742950" cy="664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 name="Oval 44"/>
          <p:cNvSpPr/>
          <p:nvPr/>
        </p:nvSpPr>
        <p:spPr bwMode="auto">
          <a:xfrm>
            <a:off x="5913120" y="1822768"/>
            <a:ext cx="2319337" cy="839787"/>
          </a:xfrm>
          <a:prstGeom prst="ellipse">
            <a:avLst/>
          </a:prstGeom>
          <a:noFill/>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altLang="en-US" smtClean="0"/>
              <a:t>Importance of Consolidated Agency</a:t>
            </a:r>
          </a:p>
        </p:txBody>
      </p:sp>
      <p:sp>
        <p:nvSpPr>
          <p:cNvPr id="8" name="Content Placeholder 7"/>
          <p:cNvSpPr>
            <a:spLocks noGrp="1"/>
          </p:cNvSpPr>
          <p:nvPr>
            <p:ph idx="1"/>
          </p:nvPr>
        </p:nvSpPr>
        <p:spPr>
          <a:xfrm>
            <a:off x="381000" y="1371600"/>
            <a:ext cx="8382000" cy="4267200"/>
          </a:xfrm>
        </p:spPr>
        <p:txBody>
          <a:bodyPr/>
          <a:lstStyle/>
          <a:p>
            <a:pPr>
              <a:defRPr/>
            </a:pPr>
            <a:r>
              <a:rPr lang="en-US" dirty="0" smtClean="0"/>
              <a:t>Foundational to implementing cost containment strategies</a:t>
            </a:r>
          </a:p>
          <a:p>
            <a:pPr lvl="1">
              <a:defRPr/>
            </a:pPr>
            <a:r>
              <a:rPr lang="en-US" dirty="0" smtClean="0"/>
              <a:t>State accountable for almost 30% of Oregon health care spend </a:t>
            </a:r>
          </a:p>
          <a:p>
            <a:pPr lvl="1">
              <a:defRPr/>
            </a:pPr>
            <a:r>
              <a:rPr lang="en-US" dirty="0" smtClean="0"/>
              <a:t>Single director, accountable to Governor</a:t>
            </a:r>
          </a:p>
          <a:p>
            <a:pPr lvl="1">
              <a:defRPr/>
            </a:pPr>
            <a:r>
              <a:rPr lang="en-US" dirty="0"/>
              <a:t>C</a:t>
            </a:r>
            <a:r>
              <a:rPr lang="en-US" dirty="0" smtClean="0"/>
              <a:t>reating opportunities for inter-departmental collaboration:  Public Health and Medicaid directors talk weekly at cabinet meeting</a:t>
            </a:r>
          </a:p>
          <a:p>
            <a:pPr lvl="1">
              <a:defRPr/>
            </a:pPr>
            <a:r>
              <a:rPr lang="en-US" dirty="0" smtClean="0"/>
              <a:t>Leaders looking across functions, as well as within each program</a:t>
            </a:r>
          </a:p>
          <a:p>
            <a:pPr lvl="1">
              <a:defRPr/>
            </a:pPr>
            <a:r>
              <a:rPr lang="en-US" dirty="0" smtClean="0"/>
              <a:t>Creates synergies through aligned strategies</a:t>
            </a:r>
          </a:p>
          <a:p>
            <a:pPr lvl="2">
              <a:defRPr/>
            </a:pPr>
            <a:r>
              <a:rPr lang="en-US" dirty="0" smtClean="0"/>
              <a:t>Medicaid, employees’ and teachers’ plans use same quality metrics and performance goals; both emphasize PCMH transformation</a:t>
            </a:r>
          </a:p>
          <a:p>
            <a:pPr lvl="2">
              <a:defRPr/>
            </a:pPr>
            <a:r>
              <a:rPr lang="en-US" dirty="0" smtClean="0"/>
              <a:t>Shared Pharmacy and Therapeutics committee making Rx coverage decisions</a:t>
            </a:r>
            <a:r>
              <a:rPr lang="en-US" dirty="0"/>
              <a:t> </a:t>
            </a:r>
            <a:r>
              <a:rPr lang="en-US" dirty="0" smtClean="0"/>
              <a:t>for single formulary </a:t>
            </a:r>
          </a:p>
          <a:p>
            <a:pPr marL="914400" lvl="2" indent="0">
              <a:buFontTx/>
              <a:buNone/>
              <a:defRPr/>
            </a:pPr>
            <a:endParaRPr lang="en-US" dirty="0" smtClean="0"/>
          </a:p>
          <a:p>
            <a:pPr lvl="2">
              <a:defRPr/>
            </a:pPr>
            <a:endParaRPr lang="en-US" dirty="0" smtClean="0"/>
          </a:p>
          <a:p>
            <a:pPr lvl="1">
              <a:defRPr/>
            </a:pPr>
            <a:endParaRPr lang="en-US" dirty="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8077200" cy="1143000"/>
          </a:xfrm>
        </p:spPr>
        <p:txBody>
          <a:bodyPr/>
          <a:lstStyle/>
          <a:p>
            <a:r>
              <a:rPr lang="en-US" altLang="en-US" smtClean="0"/>
              <a:t>Importance of Consolidated Agency </a:t>
            </a:r>
            <a:r>
              <a:rPr lang="en-US" altLang="en-US" sz="2800" smtClean="0"/>
              <a:t>(cont’d)</a:t>
            </a:r>
          </a:p>
        </p:txBody>
      </p:sp>
      <p:sp>
        <p:nvSpPr>
          <p:cNvPr id="3" name="Content Placeholder 2"/>
          <p:cNvSpPr>
            <a:spLocks noGrp="1"/>
          </p:cNvSpPr>
          <p:nvPr>
            <p:ph idx="1"/>
          </p:nvPr>
        </p:nvSpPr>
        <p:spPr>
          <a:xfrm>
            <a:off x="381000" y="1447800"/>
            <a:ext cx="7769225" cy="4191000"/>
          </a:xfrm>
        </p:spPr>
        <p:txBody>
          <a:bodyPr/>
          <a:lstStyle/>
          <a:p>
            <a:pPr>
              <a:defRPr/>
            </a:pPr>
            <a:r>
              <a:rPr lang="en-US" dirty="0" smtClean="0"/>
              <a:t>Strong analytical and policy development functions are within one agency</a:t>
            </a:r>
          </a:p>
          <a:p>
            <a:pPr lvl="1">
              <a:defRPr/>
            </a:pPr>
            <a:r>
              <a:rPr lang="en-US" dirty="0" smtClean="0"/>
              <a:t>Have developed analytical capabilities to enable agencies to make informed, thoughtful policy decisions</a:t>
            </a:r>
          </a:p>
          <a:p>
            <a:pPr lvl="2">
              <a:defRPr/>
            </a:pPr>
            <a:r>
              <a:rPr lang="en-US" dirty="0" smtClean="0"/>
              <a:t>Internal data capabilities, and</a:t>
            </a:r>
          </a:p>
          <a:p>
            <a:pPr lvl="2">
              <a:defRPr/>
            </a:pPr>
            <a:r>
              <a:rPr lang="en-US" dirty="0" smtClean="0"/>
              <a:t>Partnerships with academic medical centers (centers get easier access to data and OHA get early research results)</a:t>
            </a:r>
          </a:p>
          <a:p>
            <a:pPr lvl="1">
              <a:defRPr/>
            </a:pPr>
            <a:r>
              <a:rPr lang="en-US" dirty="0" smtClean="0"/>
              <a:t>Enables OHA to obtain data quickly and make timely data-based decisions</a:t>
            </a:r>
          </a:p>
          <a:p>
            <a:pPr marL="0" indent="0">
              <a:buFont typeface="Wingdings" pitchFamily="2" charset="2"/>
              <a:buNone/>
              <a:defRPr/>
            </a:pPr>
            <a:endParaRPr lang="en-US" dirty="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a:t>Health Policy Board provides informed constituent input </a:t>
            </a:r>
            <a:r>
              <a:rPr lang="en-US" dirty="0" smtClean="0"/>
              <a:t>to </a:t>
            </a:r>
            <a:r>
              <a:rPr lang="en-US" dirty="0"/>
              <a:t>OHA</a:t>
            </a:r>
          </a:p>
          <a:p>
            <a:pPr lvl="1">
              <a:defRPr/>
            </a:pPr>
            <a:r>
              <a:rPr lang="en-US" dirty="0"/>
              <a:t>Board members are nominated by the Governor; approved by the </a:t>
            </a:r>
            <a:r>
              <a:rPr lang="en-US" dirty="0" smtClean="0"/>
              <a:t>Senate</a:t>
            </a:r>
          </a:p>
          <a:p>
            <a:pPr lvl="2">
              <a:defRPr/>
            </a:pPr>
            <a:r>
              <a:rPr lang="en-US" dirty="0" smtClean="0"/>
              <a:t>Include employee union, </a:t>
            </a:r>
            <a:r>
              <a:rPr lang="en-US" dirty="0"/>
              <a:t>academic medical center, business, and </a:t>
            </a:r>
            <a:r>
              <a:rPr lang="en-US" dirty="0" smtClean="0"/>
              <a:t>individual clinician representatives</a:t>
            </a:r>
            <a:r>
              <a:rPr lang="en-US" dirty="0"/>
              <a:t> </a:t>
            </a:r>
            <a:r>
              <a:rPr lang="en-US" dirty="0" smtClean="0"/>
              <a:t> </a:t>
            </a:r>
            <a:endParaRPr lang="en-US" dirty="0"/>
          </a:p>
          <a:p>
            <a:pPr lvl="1">
              <a:defRPr/>
            </a:pPr>
            <a:r>
              <a:rPr lang="en-US" dirty="0" smtClean="0"/>
              <a:t>Board assists </a:t>
            </a:r>
            <a:r>
              <a:rPr lang="en-US" dirty="0"/>
              <a:t>with health policy development</a:t>
            </a:r>
          </a:p>
          <a:p>
            <a:pPr lvl="1">
              <a:defRPr/>
            </a:pPr>
            <a:r>
              <a:rPr lang="en-US" dirty="0"/>
              <a:t>OHA vets policies and seeks constituent consensus</a:t>
            </a:r>
          </a:p>
          <a:p>
            <a:pPr lvl="1">
              <a:defRPr/>
            </a:pPr>
            <a:r>
              <a:rPr lang="en-US" dirty="0"/>
              <a:t>Board members participate in public &amp; legislative hearings  </a:t>
            </a:r>
          </a:p>
          <a:p>
            <a:endParaRPr lang="en-US" sz="3200"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13</a:t>
            </a:fld>
            <a:endParaRPr lang="en-US" altLang="en-US"/>
          </a:p>
        </p:txBody>
      </p:sp>
    </p:spTree>
    <p:extLst>
      <p:ext uri="{BB962C8B-B14F-4D97-AF65-F5344CB8AC3E}">
        <p14:creationId xmlns:p14="http://schemas.microsoft.com/office/powerpoint/2010/main" val="119689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Key Cost Containment Strategies</a:t>
            </a:r>
            <a:endParaRPr lang="en-US" dirty="0"/>
          </a:p>
        </p:txBody>
      </p:sp>
      <p:grpSp>
        <p:nvGrpSpPr>
          <p:cNvPr id="5" name="Group 4"/>
          <p:cNvGrpSpPr/>
          <p:nvPr/>
        </p:nvGrpSpPr>
        <p:grpSpPr>
          <a:xfrm>
            <a:off x="2471070" y="1285623"/>
            <a:ext cx="4201858" cy="4734177"/>
            <a:chOff x="4010611" y="1545021"/>
            <a:chExt cx="4201858" cy="4734177"/>
          </a:xfrm>
        </p:grpSpPr>
        <p:grpSp>
          <p:nvGrpSpPr>
            <p:cNvPr id="6" name="Group 5"/>
            <p:cNvGrpSpPr/>
            <p:nvPr/>
          </p:nvGrpSpPr>
          <p:grpSpPr>
            <a:xfrm>
              <a:off x="4010611" y="1545021"/>
              <a:ext cx="4201858" cy="4259212"/>
              <a:chOff x="3879850" y="1189038"/>
              <a:chExt cx="4419600" cy="4479926"/>
            </a:xfrm>
          </p:grpSpPr>
          <p:sp>
            <p:nvSpPr>
              <p:cNvPr id="8" name="Freeform 7"/>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Freeform 8"/>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Freeform 9"/>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Freeform 10"/>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rgbClr val="4F81BD">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Freeform 11"/>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Freeform 12"/>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Freeform 14"/>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 name="Oval 6"/>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6" name="TextBox 21"/>
          <p:cNvSpPr txBox="1"/>
          <p:nvPr/>
        </p:nvSpPr>
        <p:spPr>
          <a:xfrm>
            <a:off x="3569154" y="1622569"/>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1</a:t>
            </a:r>
            <a:endParaRPr lang="en-US" sz="5000" dirty="0">
              <a:solidFill>
                <a:schemeClr val="bg1"/>
              </a:solidFill>
              <a:latin typeface="Arial" pitchFamily="34" charset="0"/>
              <a:cs typeface="Arial" pitchFamily="34" charset="0"/>
            </a:endParaRPr>
          </a:p>
        </p:txBody>
      </p:sp>
      <p:sp>
        <p:nvSpPr>
          <p:cNvPr id="17" name="TextBox 22"/>
          <p:cNvSpPr txBox="1"/>
          <p:nvPr/>
        </p:nvSpPr>
        <p:spPr>
          <a:xfrm>
            <a:off x="5717483" y="2103413"/>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2</a:t>
            </a:r>
            <a:endParaRPr lang="en-US" sz="5000" dirty="0">
              <a:solidFill>
                <a:schemeClr val="bg1"/>
              </a:solidFill>
              <a:latin typeface="Arial" pitchFamily="34" charset="0"/>
              <a:cs typeface="Arial" pitchFamily="34" charset="0"/>
            </a:endParaRPr>
          </a:p>
        </p:txBody>
      </p:sp>
      <p:sp>
        <p:nvSpPr>
          <p:cNvPr id="18" name="TextBox 23"/>
          <p:cNvSpPr txBox="1"/>
          <p:nvPr/>
        </p:nvSpPr>
        <p:spPr>
          <a:xfrm>
            <a:off x="5206692" y="4373657"/>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3</a:t>
            </a:r>
            <a:endParaRPr lang="en-US" sz="5000" dirty="0">
              <a:solidFill>
                <a:schemeClr val="bg1"/>
              </a:solidFill>
              <a:latin typeface="Arial" pitchFamily="34" charset="0"/>
              <a:cs typeface="Arial" pitchFamily="34" charset="0"/>
            </a:endParaRPr>
          </a:p>
        </p:txBody>
      </p:sp>
      <p:sp>
        <p:nvSpPr>
          <p:cNvPr id="19" name="TextBox 24"/>
          <p:cNvSpPr txBox="1"/>
          <p:nvPr/>
        </p:nvSpPr>
        <p:spPr>
          <a:xfrm>
            <a:off x="2885984" y="3714131"/>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4</a:t>
            </a:r>
            <a:endParaRPr lang="en-US" sz="5000" dirty="0">
              <a:solidFill>
                <a:schemeClr val="bg1"/>
              </a:solidFill>
              <a:latin typeface="Arial" pitchFamily="34" charset="0"/>
              <a:cs typeface="Arial" pitchFamily="34" charset="0"/>
            </a:endParaRPr>
          </a:p>
        </p:txBody>
      </p:sp>
      <p:sp>
        <p:nvSpPr>
          <p:cNvPr id="20" name="TextBox 16"/>
          <p:cNvSpPr txBox="1"/>
          <p:nvPr/>
        </p:nvSpPr>
        <p:spPr>
          <a:xfrm>
            <a:off x="561884" y="1393599"/>
            <a:ext cx="2362200" cy="646331"/>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US" sz="1800" kern="0" dirty="0" smtClean="0">
                <a:solidFill>
                  <a:schemeClr val="tx1">
                    <a:lumMod val="85000"/>
                    <a:lumOff val="15000"/>
                  </a:schemeClr>
                </a:solidFill>
                <a:latin typeface="Arial" pitchFamily="34" charset="0"/>
                <a:cs typeface="Arial" pitchFamily="34" charset="0"/>
              </a:rPr>
              <a:t>Delivery System Transformation</a:t>
            </a:r>
          </a:p>
        </p:txBody>
      </p:sp>
      <p:sp>
        <p:nvSpPr>
          <p:cNvPr id="21" name="TextBox 17"/>
          <p:cNvSpPr txBox="1"/>
          <p:nvPr/>
        </p:nvSpPr>
        <p:spPr>
          <a:xfrm>
            <a:off x="6698328" y="1137376"/>
            <a:ext cx="2057400" cy="147732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US" sz="1800" kern="0" dirty="0" smtClean="0">
                <a:solidFill>
                  <a:schemeClr val="tx1">
                    <a:lumMod val="85000"/>
                    <a:lumOff val="15000"/>
                  </a:schemeClr>
                </a:solidFill>
                <a:latin typeface="Arial" pitchFamily="34" charset="0"/>
                <a:cs typeface="Arial" pitchFamily="34" charset="0"/>
              </a:rPr>
              <a:t>Evidence-Based Coverage Policies for Health and Pharmacy Benefits</a:t>
            </a:r>
          </a:p>
        </p:txBody>
      </p:sp>
      <p:sp>
        <p:nvSpPr>
          <p:cNvPr id="22" name="TextBox 17"/>
          <p:cNvSpPr txBox="1"/>
          <p:nvPr/>
        </p:nvSpPr>
        <p:spPr>
          <a:xfrm>
            <a:off x="6698328" y="4065880"/>
            <a:ext cx="2057400" cy="203132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US" sz="1800" kern="0" dirty="0" smtClean="0">
                <a:solidFill>
                  <a:schemeClr val="tx1">
                    <a:lumMod val="85000"/>
                    <a:lumOff val="15000"/>
                  </a:schemeClr>
                </a:solidFill>
                <a:latin typeface="Arial" pitchFamily="34" charset="0"/>
                <a:cs typeface="Arial" pitchFamily="34" charset="0"/>
              </a:rPr>
              <a:t>Creation of Coordinated Care Organizations (CCOs) responsible for improving population health</a:t>
            </a:r>
          </a:p>
        </p:txBody>
      </p:sp>
      <p:sp>
        <p:nvSpPr>
          <p:cNvPr id="23" name="TextBox 17"/>
          <p:cNvSpPr txBox="1"/>
          <p:nvPr/>
        </p:nvSpPr>
        <p:spPr>
          <a:xfrm>
            <a:off x="495172" y="4467374"/>
            <a:ext cx="2057400" cy="369332"/>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sz="1800" kern="0" dirty="0" smtClean="0">
                <a:solidFill>
                  <a:schemeClr val="tx1">
                    <a:lumMod val="85000"/>
                    <a:lumOff val="15000"/>
                  </a:schemeClr>
                </a:solidFill>
                <a:latin typeface="Arial" pitchFamily="34" charset="0"/>
                <a:cs typeface="Arial" pitchFamily="34" charset="0"/>
              </a:rPr>
              <a:t>Transparency</a:t>
            </a:r>
          </a:p>
        </p:txBody>
      </p:sp>
      <p:sp>
        <p:nvSpPr>
          <p:cNvPr id="24" name="Slide Number Placeholder 23"/>
          <p:cNvSpPr>
            <a:spLocks noGrp="1"/>
          </p:cNvSpPr>
          <p:nvPr>
            <p:ph type="sldNum" sz="quarter" idx="10"/>
          </p:nvPr>
        </p:nvSpPr>
        <p:spPr/>
        <p:txBody>
          <a:bodyPr/>
          <a:lstStyle/>
          <a:p>
            <a:pPr>
              <a:defRPr/>
            </a:pPr>
            <a:fld id="{A30F95EA-7D6E-4214-8C7C-521D8B4DFE68}" type="slidenum">
              <a:rPr lang="en-US" altLang="en-US" smtClean="0"/>
              <a:pPr>
                <a:defRPr/>
              </a:pPr>
              <a:t>14</a:t>
            </a:fld>
            <a:endParaRPr lang="en-US" altLang="en-US"/>
          </a:p>
        </p:txBody>
      </p:sp>
    </p:spTree>
    <p:extLst>
      <p:ext uri="{BB962C8B-B14F-4D97-AF65-F5344CB8AC3E}">
        <p14:creationId xmlns:p14="http://schemas.microsoft.com/office/powerpoint/2010/main" val="262362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System Transformation</a:t>
            </a:r>
            <a:endParaRPr lang="en-US" dirty="0"/>
          </a:p>
        </p:txBody>
      </p:sp>
      <p:grpSp>
        <p:nvGrpSpPr>
          <p:cNvPr id="5" name="Group 4"/>
          <p:cNvGrpSpPr/>
          <p:nvPr/>
        </p:nvGrpSpPr>
        <p:grpSpPr>
          <a:xfrm>
            <a:off x="2471070" y="1285623"/>
            <a:ext cx="4201858" cy="4734177"/>
            <a:chOff x="4010611" y="1545021"/>
            <a:chExt cx="4201858" cy="4734177"/>
          </a:xfrm>
        </p:grpSpPr>
        <p:grpSp>
          <p:nvGrpSpPr>
            <p:cNvPr id="6" name="Group 5"/>
            <p:cNvGrpSpPr/>
            <p:nvPr/>
          </p:nvGrpSpPr>
          <p:grpSpPr>
            <a:xfrm>
              <a:off x="4010611" y="1545021"/>
              <a:ext cx="4201858" cy="4259212"/>
              <a:chOff x="3879850" y="1189038"/>
              <a:chExt cx="4419600" cy="4479926"/>
            </a:xfrm>
          </p:grpSpPr>
          <p:sp>
            <p:nvSpPr>
              <p:cNvPr id="8" name="Freeform 7"/>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Freeform 8"/>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Freeform 9"/>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Freeform 10"/>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rgbClr val="4F81BD">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Freeform 11"/>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Freeform 12"/>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Freeform 14"/>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 name="Oval 6"/>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6" name="TextBox 21"/>
          <p:cNvSpPr txBox="1"/>
          <p:nvPr/>
        </p:nvSpPr>
        <p:spPr>
          <a:xfrm>
            <a:off x="3569154" y="1622569"/>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1</a:t>
            </a:r>
            <a:endParaRPr lang="en-US" sz="5000" dirty="0">
              <a:solidFill>
                <a:schemeClr val="bg1"/>
              </a:solidFill>
              <a:latin typeface="Arial" pitchFamily="34" charset="0"/>
              <a:cs typeface="Arial" pitchFamily="34" charset="0"/>
            </a:endParaRPr>
          </a:p>
        </p:txBody>
      </p:sp>
      <p:sp>
        <p:nvSpPr>
          <p:cNvPr id="24" name="TextBox 16"/>
          <p:cNvSpPr txBox="1"/>
          <p:nvPr/>
        </p:nvSpPr>
        <p:spPr>
          <a:xfrm>
            <a:off x="561884" y="1393599"/>
            <a:ext cx="2362200" cy="646331"/>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US" sz="1800" kern="0" dirty="0" smtClean="0">
                <a:solidFill>
                  <a:schemeClr val="tx1">
                    <a:lumMod val="85000"/>
                    <a:lumOff val="15000"/>
                  </a:schemeClr>
                </a:solidFill>
                <a:latin typeface="Arial" pitchFamily="34" charset="0"/>
                <a:cs typeface="Arial" pitchFamily="34" charset="0"/>
              </a:rPr>
              <a:t>Delivery System Transformation</a:t>
            </a:r>
          </a:p>
        </p:txBody>
      </p:sp>
      <p:sp>
        <p:nvSpPr>
          <p:cNvPr id="3" name="Slide Number Placeholder 2"/>
          <p:cNvSpPr>
            <a:spLocks noGrp="1"/>
          </p:cNvSpPr>
          <p:nvPr>
            <p:ph type="sldNum" sz="quarter" idx="10"/>
          </p:nvPr>
        </p:nvSpPr>
        <p:spPr/>
        <p:txBody>
          <a:bodyPr/>
          <a:lstStyle/>
          <a:p>
            <a:pPr>
              <a:defRPr/>
            </a:pPr>
            <a:fld id="{A30F95EA-7D6E-4214-8C7C-521D8B4DFE68}" type="slidenum">
              <a:rPr lang="en-US" altLang="en-US" smtClean="0"/>
              <a:pPr>
                <a:defRPr/>
              </a:pPr>
              <a:t>15</a:t>
            </a:fld>
            <a:endParaRPr lang="en-US" altLang="en-US"/>
          </a:p>
        </p:txBody>
      </p:sp>
    </p:spTree>
    <p:extLst>
      <p:ext uri="{BB962C8B-B14F-4D97-AF65-F5344CB8AC3E}">
        <p14:creationId xmlns:p14="http://schemas.microsoft.com/office/powerpoint/2010/main" val="34225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76200"/>
            <a:ext cx="8915400" cy="1143000"/>
          </a:xfrm>
        </p:spPr>
        <p:txBody>
          <a:bodyPr/>
          <a:lstStyle/>
          <a:p>
            <a:r>
              <a:rPr lang="en-US" altLang="en-US" dirty="0" smtClean="0"/>
              <a:t>Focus: Patient Centered Medical Home</a:t>
            </a:r>
          </a:p>
        </p:txBody>
      </p:sp>
      <p:sp>
        <p:nvSpPr>
          <p:cNvPr id="30723" name="Content Placeholder 2"/>
          <p:cNvSpPr>
            <a:spLocks noGrp="1"/>
          </p:cNvSpPr>
          <p:nvPr>
            <p:ph idx="1"/>
          </p:nvPr>
        </p:nvSpPr>
        <p:spPr>
          <a:xfrm>
            <a:off x="381000" y="1219200"/>
            <a:ext cx="7772400" cy="4876800"/>
          </a:xfrm>
        </p:spPr>
        <p:txBody>
          <a:bodyPr/>
          <a:lstStyle/>
          <a:p>
            <a:r>
              <a:rPr lang="en-US" altLang="en-US" dirty="0" smtClean="0"/>
              <a:t>OHA’s Patient-centered Primary Care Home (PCPCH) program certifies practices as PCMHs</a:t>
            </a:r>
          </a:p>
          <a:p>
            <a:pPr lvl="1"/>
            <a:r>
              <a:rPr lang="en-US" altLang="en-US" dirty="0" smtClean="0"/>
              <a:t>OR Health Policy Board in 2010 set goal of 75% of Oregonians to have PMCH access by 2015 </a:t>
            </a:r>
          </a:p>
          <a:p>
            <a:pPr lvl="1"/>
            <a:r>
              <a:rPr lang="en-US" altLang="en-US" dirty="0" smtClean="0"/>
              <a:t>Over 610 practices are PMCH recognized, across state</a:t>
            </a:r>
          </a:p>
          <a:p>
            <a:r>
              <a:rPr lang="en-US" altLang="en-US" dirty="0" smtClean="0"/>
              <a:t>OHA and health care leaders led multi-payer effort to support PMCH by developing</a:t>
            </a:r>
          </a:p>
          <a:p>
            <a:pPr lvl="1"/>
            <a:r>
              <a:rPr lang="en-US" altLang="en-US" dirty="0" smtClean="0"/>
              <a:t>Shared goals</a:t>
            </a:r>
          </a:p>
          <a:p>
            <a:pPr lvl="1"/>
            <a:r>
              <a:rPr lang="en-US" altLang="en-US" dirty="0" smtClean="0"/>
              <a:t>Common definition of PCMH; common outcome metrics, reporting formats and administrative processes</a:t>
            </a:r>
          </a:p>
          <a:p>
            <a:pPr lvl="1"/>
            <a:r>
              <a:rPr lang="en-US" altLang="en-US" dirty="0"/>
              <a:t>F</a:t>
            </a:r>
            <a:r>
              <a:rPr lang="en-US" altLang="en-US" dirty="0" smtClean="0"/>
              <a:t>inancial support</a:t>
            </a:r>
            <a:r>
              <a:rPr lang="en-US" altLang="en-US" dirty="0"/>
              <a:t> </a:t>
            </a:r>
            <a:r>
              <a:rPr lang="en-US" altLang="en-US" dirty="0" smtClean="0"/>
              <a:t>using variable payment models</a:t>
            </a:r>
          </a:p>
          <a:p>
            <a:r>
              <a:rPr lang="en-US" altLang="en-US" dirty="0" smtClean="0"/>
              <a:t>OHA initiating new efforts to more closely align public/private payment models, starting in April</a:t>
            </a:r>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Delivery System Transformation:  Technical Assistance</a:t>
            </a:r>
          </a:p>
        </p:txBody>
      </p:sp>
      <p:sp>
        <p:nvSpPr>
          <p:cNvPr id="3" name="Content Placeholder 2"/>
          <p:cNvSpPr>
            <a:spLocks noGrp="1"/>
          </p:cNvSpPr>
          <p:nvPr>
            <p:ph idx="1"/>
          </p:nvPr>
        </p:nvSpPr>
        <p:spPr>
          <a:xfrm>
            <a:off x="381000" y="1371600"/>
            <a:ext cx="8229600" cy="4267200"/>
          </a:xfrm>
        </p:spPr>
        <p:txBody>
          <a:bodyPr/>
          <a:lstStyle/>
          <a:p>
            <a:pPr>
              <a:defRPr/>
            </a:pPr>
            <a:r>
              <a:rPr lang="en-US" altLang="en-US" dirty="0" smtClean="0"/>
              <a:t>Patient-Centered Primary Care Institute created in 2012</a:t>
            </a:r>
          </a:p>
          <a:p>
            <a:pPr lvl="1">
              <a:defRPr/>
            </a:pPr>
            <a:r>
              <a:rPr lang="en-US" altLang="en-US" dirty="0" smtClean="0"/>
              <a:t>Public-private partnership between OHA, Oregon Health Care Quality Corporation and the Northwest Health Foundation</a:t>
            </a:r>
          </a:p>
          <a:p>
            <a:pPr lvl="1">
              <a:defRPr/>
            </a:pPr>
            <a:r>
              <a:rPr lang="en-US" altLang="en-US" dirty="0" smtClean="0"/>
              <a:t>Funded by OHA through SIM grant; partner in-kind contributions </a:t>
            </a:r>
          </a:p>
          <a:p>
            <a:pPr lvl="1">
              <a:defRPr/>
            </a:pPr>
            <a:r>
              <a:rPr lang="en-US" altLang="en-US" dirty="0" smtClean="0"/>
              <a:t>Offers programs to build practice transformation capacity</a:t>
            </a:r>
          </a:p>
          <a:p>
            <a:pPr lvl="2">
              <a:defRPr/>
            </a:pPr>
            <a:r>
              <a:rPr lang="en-US" altLang="en-US" dirty="0" smtClean="0"/>
              <a:t>Behavioral health integration training</a:t>
            </a:r>
          </a:p>
          <a:p>
            <a:pPr lvl="2">
              <a:defRPr/>
            </a:pPr>
            <a:r>
              <a:rPr lang="en-US" altLang="en-US" dirty="0" smtClean="0"/>
              <a:t>Learning collaboratives focused on PCPCH program standards</a:t>
            </a:r>
          </a:p>
          <a:p>
            <a:pPr lvl="2">
              <a:defRPr/>
            </a:pPr>
            <a:r>
              <a:rPr lang="en-US" altLang="en-US" dirty="0" smtClean="0"/>
              <a:t>Technical Assistance Expert Learning Network: practice coaches, program managers, data/QI professions, peer learning</a:t>
            </a:r>
          </a:p>
          <a:p>
            <a:pPr lvl="2">
              <a:defRPr/>
            </a:pPr>
            <a:r>
              <a:rPr lang="en-US" altLang="en-US" dirty="0" smtClean="0"/>
              <a:t>Online learning modules</a:t>
            </a:r>
          </a:p>
          <a:p>
            <a:pPr lvl="1">
              <a:defRPr/>
            </a:pPr>
            <a:r>
              <a:rPr lang="en-US" altLang="en-US" dirty="0" smtClean="0"/>
              <a:t>Offers CME and CE Credits</a:t>
            </a:r>
          </a:p>
          <a:p>
            <a:pPr>
              <a:defRPr/>
            </a:pPr>
            <a:r>
              <a:rPr lang="en-US" altLang="en-US" dirty="0" smtClean="0"/>
              <a:t>Well-received by providers seeking enhanced PCMH payments from CCO and commercial payers</a:t>
            </a:r>
          </a:p>
          <a:p>
            <a:pPr lvl="1">
              <a:defRPr/>
            </a:pPr>
            <a:endParaRPr lang="en-US" altLang="en-US" dirty="0" smtClean="0"/>
          </a:p>
          <a:p>
            <a:pPr lvl="1">
              <a:defRPr/>
            </a:pPr>
            <a:endParaRPr lang="en-US" altLang="en-US" dirty="0" smtClean="0"/>
          </a:p>
          <a:p>
            <a:pPr marL="1314450" lvl="2" indent="-457200">
              <a:defRPr/>
            </a:pPr>
            <a:endParaRPr lang="en-US" altLang="en-US" dirty="0" smtClean="0"/>
          </a:p>
          <a:p>
            <a:pPr marL="857250" lvl="2" indent="0">
              <a:buFontTx/>
              <a:buNone/>
              <a:defRPr/>
            </a:pPr>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Coverage Policies</a:t>
            </a:r>
            <a:endParaRPr lang="en-US" dirty="0"/>
          </a:p>
        </p:txBody>
      </p:sp>
      <p:grpSp>
        <p:nvGrpSpPr>
          <p:cNvPr id="5" name="Group 4"/>
          <p:cNvGrpSpPr/>
          <p:nvPr/>
        </p:nvGrpSpPr>
        <p:grpSpPr>
          <a:xfrm>
            <a:off x="2471070" y="1285623"/>
            <a:ext cx="4201858" cy="4734177"/>
            <a:chOff x="4010611" y="1545021"/>
            <a:chExt cx="4201858" cy="4734177"/>
          </a:xfrm>
        </p:grpSpPr>
        <p:grpSp>
          <p:nvGrpSpPr>
            <p:cNvPr id="6" name="Group 5"/>
            <p:cNvGrpSpPr/>
            <p:nvPr/>
          </p:nvGrpSpPr>
          <p:grpSpPr>
            <a:xfrm>
              <a:off x="4010611" y="1545021"/>
              <a:ext cx="4201858" cy="4259212"/>
              <a:chOff x="3879850" y="1189038"/>
              <a:chExt cx="4419600" cy="4479926"/>
            </a:xfrm>
          </p:grpSpPr>
          <p:sp>
            <p:nvSpPr>
              <p:cNvPr id="8" name="Freeform 7"/>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Freeform 8"/>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Freeform 9"/>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Freeform 10"/>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rgbClr val="4F81BD">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Freeform 11"/>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Freeform 12"/>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Freeform 14"/>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 name="Oval 6"/>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7" name="TextBox 22"/>
          <p:cNvSpPr txBox="1"/>
          <p:nvPr/>
        </p:nvSpPr>
        <p:spPr>
          <a:xfrm>
            <a:off x="5717483" y="2103413"/>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2</a:t>
            </a:r>
            <a:endParaRPr lang="en-US" sz="5000" dirty="0">
              <a:solidFill>
                <a:schemeClr val="bg1"/>
              </a:solidFill>
              <a:latin typeface="Arial" pitchFamily="34" charset="0"/>
              <a:cs typeface="Arial" pitchFamily="34" charset="0"/>
            </a:endParaRPr>
          </a:p>
        </p:txBody>
      </p:sp>
      <p:sp>
        <p:nvSpPr>
          <p:cNvPr id="21" name="TextBox 17"/>
          <p:cNvSpPr txBox="1"/>
          <p:nvPr/>
        </p:nvSpPr>
        <p:spPr>
          <a:xfrm>
            <a:off x="6698328" y="1137376"/>
            <a:ext cx="2057400" cy="1477328"/>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US" sz="1800" kern="0" dirty="0" smtClean="0">
                <a:solidFill>
                  <a:schemeClr val="tx1">
                    <a:lumMod val="85000"/>
                    <a:lumOff val="15000"/>
                  </a:schemeClr>
                </a:solidFill>
                <a:latin typeface="Arial" pitchFamily="34" charset="0"/>
                <a:cs typeface="Arial" pitchFamily="34" charset="0"/>
              </a:rPr>
              <a:t>Evidence-Based Coverage Policies for Health and Pharmacy Benefits</a:t>
            </a:r>
          </a:p>
        </p:txBody>
      </p:sp>
      <p:sp>
        <p:nvSpPr>
          <p:cNvPr id="3" name="Slide Number Placeholder 2"/>
          <p:cNvSpPr>
            <a:spLocks noGrp="1"/>
          </p:cNvSpPr>
          <p:nvPr>
            <p:ph type="sldNum" sz="quarter" idx="10"/>
          </p:nvPr>
        </p:nvSpPr>
        <p:spPr/>
        <p:txBody>
          <a:bodyPr/>
          <a:lstStyle/>
          <a:p>
            <a:pPr>
              <a:defRPr/>
            </a:pPr>
            <a:fld id="{A30F95EA-7D6E-4214-8C7C-521D8B4DFE68}" type="slidenum">
              <a:rPr lang="en-US" altLang="en-US" smtClean="0"/>
              <a:pPr>
                <a:defRPr/>
              </a:pPr>
              <a:t>18</a:t>
            </a:fld>
            <a:endParaRPr lang="en-US" altLang="en-US"/>
          </a:p>
        </p:txBody>
      </p:sp>
    </p:spTree>
    <p:extLst>
      <p:ext uri="{BB962C8B-B14F-4D97-AF65-F5344CB8AC3E}">
        <p14:creationId xmlns:p14="http://schemas.microsoft.com/office/powerpoint/2010/main" val="517063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76200"/>
            <a:ext cx="9067800" cy="1143000"/>
          </a:xfrm>
        </p:spPr>
        <p:txBody>
          <a:bodyPr/>
          <a:lstStyle/>
          <a:p>
            <a:r>
              <a:rPr lang="en-US" altLang="en-US" dirty="0" smtClean="0"/>
              <a:t>Oregon Health Evidence Review Commission (HERC) </a:t>
            </a:r>
          </a:p>
        </p:txBody>
      </p:sp>
      <p:sp>
        <p:nvSpPr>
          <p:cNvPr id="32771" name="Content Placeholder 2"/>
          <p:cNvSpPr>
            <a:spLocks noGrp="1"/>
          </p:cNvSpPr>
          <p:nvPr>
            <p:ph idx="1"/>
          </p:nvPr>
        </p:nvSpPr>
        <p:spPr>
          <a:xfrm>
            <a:off x="381000" y="1219200"/>
            <a:ext cx="8305800" cy="4419600"/>
          </a:xfrm>
        </p:spPr>
        <p:txBody>
          <a:bodyPr/>
          <a:lstStyle/>
          <a:p>
            <a:r>
              <a:rPr lang="en-US" altLang="en-US" dirty="0" smtClean="0"/>
              <a:t>Created by the legislature in 2012 as an independent body </a:t>
            </a:r>
          </a:p>
          <a:p>
            <a:r>
              <a:rPr lang="en-US" altLang="en-US" dirty="0" smtClean="0"/>
              <a:t>Reviews medical evidence to: </a:t>
            </a:r>
          </a:p>
          <a:p>
            <a:pPr lvl="1"/>
            <a:r>
              <a:rPr lang="en-US" altLang="en-US" dirty="0" smtClean="0"/>
              <a:t>prioritize Medicaid spending (creates a prioritized list of covered services which legislature uses to set funding levels) </a:t>
            </a:r>
          </a:p>
          <a:p>
            <a:pPr lvl="1"/>
            <a:r>
              <a:rPr lang="en-US" altLang="en-US" dirty="0" smtClean="0"/>
              <a:t>promote evidence-based practice (creates coverage recommendations)</a:t>
            </a:r>
          </a:p>
          <a:p>
            <a:r>
              <a:rPr lang="en-US" altLang="en-US" dirty="0" smtClean="0"/>
              <a:t>Reviews research of well-established medical evidence review organizations to assess comparative effectiveness of services and pharmaceuticals, including</a:t>
            </a:r>
          </a:p>
          <a:p>
            <a:pPr lvl="1"/>
            <a:r>
              <a:rPr lang="en-US" altLang="en-US" dirty="0" smtClean="0"/>
              <a:t>Agency for Healthcare Research and Quality </a:t>
            </a:r>
          </a:p>
          <a:p>
            <a:pPr lvl="1"/>
            <a:r>
              <a:rPr lang="en-US" altLang="en-US" dirty="0" smtClean="0"/>
              <a:t>Oregon Health and Science University’s Center for Evidence-based Policy (CEBP)</a:t>
            </a:r>
          </a:p>
          <a:p>
            <a:pPr lvl="1"/>
            <a:endParaRPr lang="en-US" altLang="en-US" dirty="0" smtClean="0"/>
          </a:p>
          <a:p>
            <a:pPr lvl="1"/>
            <a:endParaRPr lang="en-US" altLang="en-US" dirty="0" smtClean="0"/>
          </a:p>
          <a:p>
            <a:pPr lvl="1"/>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25146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1025" y="4719638"/>
            <a:ext cx="146685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8088" y="2438400"/>
            <a:ext cx="23225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338263"/>
            <a:ext cx="336391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9"/>
          <p:cNvSpPr txBox="1">
            <a:spLocks noChangeArrowheads="1"/>
          </p:cNvSpPr>
          <p:nvPr/>
        </p:nvSpPr>
        <p:spPr bwMode="auto">
          <a:xfrm>
            <a:off x="381000" y="39688"/>
            <a:ext cx="8293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altLang="en-US" sz="3200">
                <a:solidFill>
                  <a:srgbClr val="000000"/>
                </a:solidFill>
                <a:cs typeface="Arial" charset="0"/>
              </a:rPr>
              <a:t>The Healthcare Cabinet </a:t>
            </a:r>
          </a:p>
          <a:p>
            <a:pPr algn="ctr" eaLnBrk="1" hangingPunct="1"/>
            <a:r>
              <a:rPr lang="en-US" altLang="en-US" sz="3200">
                <a:solidFill>
                  <a:srgbClr val="000000"/>
                </a:solidFill>
                <a:cs typeface="Arial" charset="0"/>
              </a:rPr>
              <a:t>Cost Containment Study is a Partnership</a:t>
            </a:r>
          </a:p>
          <a:p>
            <a:pPr algn="ctr" eaLnBrk="1" hangingPunct="1"/>
            <a:endParaRPr lang="en-US" altLang="en-US" sz="2000">
              <a:solidFill>
                <a:srgbClr val="000000"/>
              </a:solidFill>
              <a:latin typeface="Book Antiqua" pitchFamily="18" charset="0"/>
              <a:cs typeface="Arial" charset="0"/>
            </a:endParaRPr>
          </a:p>
          <a:p>
            <a:pPr algn="ctr" eaLnBrk="1" hangingPunct="1"/>
            <a:endParaRPr lang="en-US" altLang="en-US" sz="1600" b="1">
              <a:solidFill>
                <a:srgbClr val="000000"/>
              </a:solidFill>
              <a:latin typeface="Book Antiqua" pitchFamily="18" charset="0"/>
              <a:cs typeface="Arial" charset="0"/>
            </a:endParaRPr>
          </a:p>
          <a:p>
            <a:pPr eaLnBrk="1" hangingPunct="1"/>
            <a:r>
              <a:rPr lang="en-US" altLang="en-US" sz="1800" b="1">
                <a:solidFill>
                  <a:srgbClr val="000000"/>
                </a:solidFill>
                <a:latin typeface="Book Antiqua" pitchFamily="18" charset="0"/>
                <a:cs typeface="Arial" charset="0"/>
              </a:rPr>
              <a:t> </a:t>
            </a:r>
          </a:p>
          <a:p>
            <a:pPr algn="ctr" eaLnBrk="1" hangingPunct="1"/>
            <a:endParaRPr lang="en-US" altLang="en-US" sz="1600">
              <a:solidFill>
                <a:srgbClr val="000000"/>
              </a:solidFill>
              <a:latin typeface="Book Antiqua" pitchFamily="18" charset="0"/>
              <a:cs typeface="Arial" charset="0"/>
            </a:endParaRPr>
          </a:p>
          <a:p>
            <a:pPr algn="ctr" eaLnBrk="1" hangingPunct="1"/>
            <a:endParaRPr lang="en-US" altLang="en-US" sz="1600">
              <a:solidFill>
                <a:srgbClr val="000000"/>
              </a:solidFill>
              <a:latin typeface="Book Antiqua" pitchFamily="18" charset="0"/>
              <a:cs typeface="Arial" charset="0"/>
            </a:endParaRPr>
          </a:p>
          <a:p>
            <a:pPr algn="ctr" eaLnBrk="1" hangingPunct="1"/>
            <a:endParaRPr lang="en-US" altLang="en-US" sz="1600">
              <a:solidFill>
                <a:srgbClr val="000000"/>
              </a:solidFill>
              <a:latin typeface="Book Antiqua" pitchFamily="18" charset="0"/>
              <a:cs typeface="Arial" charset="0"/>
            </a:endParaRPr>
          </a:p>
          <a:p>
            <a:pPr algn="ctr" eaLnBrk="1" hangingPunct="1"/>
            <a:endParaRPr lang="en-US" altLang="en-US" sz="1600">
              <a:solidFill>
                <a:srgbClr val="000000"/>
              </a:solidFill>
              <a:latin typeface="Book Antiqua" pitchFamily="18" charset="0"/>
              <a:cs typeface="Arial" charset="0"/>
            </a:endParaRPr>
          </a:p>
          <a:p>
            <a:pPr algn="ctr" eaLnBrk="1" hangingPunct="1"/>
            <a:endParaRPr lang="en-US" altLang="en-US" sz="1800">
              <a:solidFill>
                <a:srgbClr val="000000"/>
              </a:solidFill>
              <a:latin typeface="Book Antiqua" pitchFamily="18" charset="0"/>
              <a:cs typeface="Arial" charset="0"/>
            </a:endParaRPr>
          </a:p>
          <a:p>
            <a:pPr algn="ctr" eaLnBrk="1" hangingPunct="1"/>
            <a:endParaRPr lang="en-US" altLang="en-US" sz="1800">
              <a:solidFill>
                <a:srgbClr val="000000"/>
              </a:solidFill>
              <a:latin typeface="Book Antiqua" pitchFamily="18" charset="0"/>
              <a:cs typeface="Arial" charset="0"/>
            </a:endParaRPr>
          </a:p>
          <a:p>
            <a:pPr algn="ctr" eaLnBrk="1" hangingPunct="1"/>
            <a:endParaRPr lang="en-US" altLang="en-US" sz="1800">
              <a:solidFill>
                <a:srgbClr val="000000"/>
              </a:solidFill>
              <a:latin typeface="Book Antiqua" pitchFamily="18" charset="0"/>
              <a:cs typeface="Arial" charset="0"/>
            </a:endParaRPr>
          </a:p>
          <a:p>
            <a:pPr algn="ctr" eaLnBrk="1" hangingPunct="1"/>
            <a:endParaRPr lang="en-US" altLang="en-US" sz="1400" b="1">
              <a:solidFill>
                <a:srgbClr val="000000"/>
              </a:solidFill>
              <a:latin typeface="Book Antiqua" pitchFamily="18" charset="0"/>
              <a:cs typeface="Arial" charset="0"/>
            </a:endParaRPr>
          </a:p>
          <a:p>
            <a:pPr algn="ctr" eaLnBrk="1" hangingPunct="1"/>
            <a:endParaRPr lang="en-US" altLang="en-US" sz="1600">
              <a:solidFill>
                <a:srgbClr val="000000"/>
              </a:solidFill>
              <a:latin typeface="Book Antiqua" pitchFamily="18" charset="0"/>
              <a:cs typeface="Arial" charset="0"/>
            </a:endParaRPr>
          </a:p>
          <a:p>
            <a:pPr algn="ctr" eaLnBrk="1" hangingPunct="1"/>
            <a:endParaRPr lang="en-US" altLang="en-US" sz="1600">
              <a:solidFill>
                <a:srgbClr val="000000"/>
              </a:solidFill>
              <a:latin typeface="Book Antiqua" pitchFamily="18" charset="0"/>
              <a:cs typeface="Arial" charset="0"/>
            </a:endParaRPr>
          </a:p>
          <a:p>
            <a:pPr eaLnBrk="1" hangingPunct="1"/>
            <a:endParaRPr lang="en-US" altLang="en-US" sz="1400">
              <a:solidFill>
                <a:srgbClr val="000000"/>
              </a:solidFill>
              <a:latin typeface="Book Antiqua" pitchFamily="18" charset="0"/>
            </a:endParaRPr>
          </a:p>
        </p:txBody>
      </p:sp>
      <p:sp>
        <p:nvSpPr>
          <p:cNvPr id="18439" name="TextBox 1"/>
          <p:cNvSpPr txBox="1">
            <a:spLocks noChangeArrowheads="1"/>
          </p:cNvSpPr>
          <p:nvPr/>
        </p:nvSpPr>
        <p:spPr bwMode="auto">
          <a:xfrm>
            <a:off x="3581400" y="1673225"/>
            <a:ext cx="4848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solidFill>
                  <a:srgbClr val="000000"/>
                </a:solidFill>
              </a:rPr>
              <a:t>Funded by a grant from the Connecticut Health Foundation</a:t>
            </a:r>
          </a:p>
        </p:txBody>
      </p:sp>
      <p:sp>
        <p:nvSpPr>
          <p:cNvPr id="18440" name="TextBox 10"/>
          <p:cNvSpPr txBox="1">
            <a:spLocks noChangeArrowheads="1"/>
          </p:cNvSpPr>
          <p:nvPr/>
        </p:nvSpPr>
        <p:spPr bwMode="auto">
          <a:xfrm>
            <a:off x="381000" y="5410200"/>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solidFill>
                  <a:srgbClr val="000000"/>
                </a:solidFill>
              </a:rPr>
              <a:t>Funding for this project was provided in part by the Foundation for community Health, Inc. The Foundation for Community Health invests in people, programs and strategies that work to improve the health of the residents of the northern Litchfield Hills and the greater Harlem Valley.</a:t>
            </a:r>
          </a:p>
        </p:txBody>
      </p:sp>
      <p:sp>
        <p:nvSpPr>
          <p:cNvPr id="18441" name="TextBox 11"/>
          <p:cNvSpPr txBox="1">
            <a:spLocks noChangeArrowheads="1"/>
          </p:cNvSpPr>
          <p:nvPr/>
        </p:nvSpPr>
        <p:spPr bwMode="auto">
          <a:xfrm>
            <a:off x="2249488" y="3057525"/>
            <a:ext cx="4075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solidFill>
                  <a:srgbClr val="000000"/>
                </a:solidFill>
              </a:rPr>
              <a:t>Funded by a grant from the </a:t>
            </a:r>
          </a:p>
          <a:p>
            <a:r>
              <a:rPr lang="en-US" altLang="en-US" sz="1400">
                <a:solidFill>
                  <a:srgbClr val="000000"/>
                </a:solidFill>
              </a:rPr>
              <a:t>Universal Health Care Foundation of Connecticut</a:t>
            </a:r>
          </a:p>
        </p:txBody>
      </p:sp>
      <p:sp>
        <p:nvSpPr>
          <p:cNvPr id="18442" name="TextBox 12"/>
          <p:cNvSpPr txBox="1">
            <a:spLocks noChangeArrowheads="1"/>
          </p:cNvSpPr>
          <p:nvPr/>
        </p:nvSpPr>
        <p:spPr bwMode="auto">
          <a:xfrm>
            <a:off x="3200400" y="4191000"/>
            <a:ext cx="5473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solidFill>
                  <a:srgbClr val="000000"/>
                </a:solidFill>
              </a:rPr>
              <a:t>Funded by The Patrick and Catherine Weldon Donaghue </a:t>
            </a:r>
          </a:p>
          <a:p>
            <a:r>
              <a:rPr lang="en-US" altLang="en-US" sz="1400">
                <a:solidFill>
                  <a:srgbClr val="000000"/>
                </a:solidFill>
              </a:rPr>
              <a:t>Medical Research Foundation</a:t>
            </a:r>
          </a:p>
        </p:txBody>
      </p:sp>
      <p:sp>
        <p:nvSpPr>
          <p:cNvPr id="184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61BAA9B-875E-4F5B-B01F-AE545917B397}" type="slidenum">
              <a:rPr lang="en-US" altLang="en-US" sz="1200">
                <a:solidFill>
                  <a:srgbClr val="898989"/>
                </a:solidFill>
              </a:rPr>
              <a:pPr/>
              <a:t>2</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Example of Coverage Policy:  Advanced Imaging for Low Back Pain</a:t>
            </a:r>
          </a:p>
        </p:txBody>
      </p:sp>
      <p:sp>
        <p:nvSpPr>
          <p:cNvPr id="33795" name="Content Placeholder 2"/>
          <p:cNvSpPr>
            <a:spLocks noGrp="1"/>
          </p:cNvSpPr>
          <p:nvPr>
            <p:ph idx="1"/>
          </p:nvPr>
        </p:nvSpPr>
        <p:spPr>
          <a:xfrm>
            <a:off x="381001" y="1524000"/>
            <a:ext cx="5257799" cy="4114800"/>
          </a:xfrm>
        </p:spPr>
        <p:txBody>
          <a:bodyPr/>
          <a:lstStyle/>
          <a:p>
            <a:r>
              <a:rPr lang="en-US" altLang="en-US" dirty="0" smtClean="0"/>
              <a:t>If patient has non-specific low back pain and no “red flag” conditions, strong recommendation that:</a:t>
            </a:r>
          </a:p>
          <a:p>
            <a:pPr lvl="1"/>
            <a:r>
              <a:rPr lang="en-US" altLang="en-US" dirty="0" smtClean="0"/>
              <a:t>imaging not be covered, unless pain persists for &gt; 1 month and patient is candidate for surgery or epidural steroid injection, OR </a:t>
            </a:r>
          </a:p>
          <a:p>
            <a:pPr lvl="1"/>
            <a:r>
              <a:rPr lang="en-US" altLang="en-US" dirty="0" smtClean="0"/>
              <a:t>clinicians suspect a serious underlying condition.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219200"/>
            <a:ext cx="2897267" cy="3505200"/>
          </a:xfrm>
          <a:prstGeom prst="rect">
            <a:avLst/>
          </a:prstGeom>
        </p:spPr>
      </p:pic>
      <p:sp>
        <p:nvSpPr>
          <p:cNvPr id="3" name="Slide Number Placeholder 2"/>
          <p:cNvSpPr>
            <a:spLocks noGrp="1"/>
          </p:cNvSpPr>
          <p:nvPr>
            <p:ph type="sldNum" sz="quarter" idx="10"/>
          </p:nvPr>
        </p:nvSpPr>
        <p:spPr/>
        <p:txBody>
          <a:bodyPr/>
          <a:lstStyle/>
          <a:p>
            <a:pPr>
              <a:defRPr/>
            </a:pPr>
            <a:fld id="{3F5EC8BE-0398-4D9C-A9AC-FCC3E3FF1188}"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Guidance Documentation</a:t>
            </a:r>
          </a:p>
        </p:txBody>
      </p:sp>
      <p:sp>
        <p:nvSpPr>
          <p:cNvPr id="34819" name="Content Placeholder 2"/>
          <p:cNvSpPr>
            <a:spLocks noGrp="1"/>
          </p:cNvSpPr>
          <p:nvPr>
            <p:ph idx="1"/>
          </p:nvPr>
        </p:nvSpPr>
        <p:spPr/>
        <p:txBody>
          <a:bodyPr/>
          <a:lstStyle/>
          <a:p>
            <a:r>
              <a:rPr lang="en-US" altLang="en-US" smtClean="0"/>
              <a:t>For this recommendation, HERC provided:</a:t>
            </a:r>
          </a:p>
          <a:p>
            <a:pPr lvl="1"/>
            <a:r>
              <a:rPr lang="en-US" altLang="en-US" smtClean="0"/>
              <a:t>Principles for forming recommendations (e.g., significant disease burden, important uncertainty regarding efficacy, etc.)</a:t>
            </a:r>
          </a:p>
          <a:p>
            <a:pPr lvl="1"/>
            <a:r>
              <a:rPr lang="en-US" altLang="en-US" smtClean="0"/>
              <a:t>Evidence sources and summary of evidence</a:t>
            </a:r>
          </a:p>
          <a:p>
            <a:pPr lvl="1"/>
            <a:r>
              <a:rPr lang="en-US" altLang="en-US" smtClean="0"/>
              <a:t>List of potentially serious conditions and recommendations for initial diagnostic work-up</a:t>
            </a:r>
          </a:p>
          <a:p>
            <a:pPr lvl="1"/>
            <a:r>
              <a:rPr lang="en-US" altLang="en-US" smtClean="0"/>
              <a:t>List of ICD-9 codes relating to low back pain</a:t>
            </a:r>
          </a:p>
          <a:p>
            <a:pPr lvl="1"/>
            <a:r>
              <a:rPr lang="en-US" altLang="en-US" smtClean="0"/>
              <a:t>Information on strength of recommendation and quality of evidence</a:t>
            </a:r>
          </a:p>
          <a:p>
            <a:pPr lvl="1"/>
            <a:endParaRPr lang="en-US" altLang="en-US"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How Evidence-based Coverage is Applied</a:t>
            </a:r>
            <a:endParaRPr lang="en-US" altLang="en-US" sz="2800" dirty="0" smtClean="0"/>
          </a:p>
        </p:txBody>
      </p:sp>
      <p:sp>
        <p:nvSpPr>
          <p:cNvPr id="35843" name="Content Placeholder 2"/>
          <p:cNvSpPr>
            <a:spLocks noGrp="1"/>
          </p:cNvSpPr>
          <p:nvPr>
            <p:ph idx="1"/>
          </p:nvPr>
        </p:nvSpPr>
        <p:spPr>
          <a:xfrm>
            <a:off x="381000" y="1219200"/>
            <a:ext cx="8610600" cy="4419600"/>
          </a:xfrm>
        </p:spPr>
        <p:txBody>
          <a:bodyPr/>
          <a:lstStyle/>
          <a:p>
            <a:r>
              <a:rPr lang="en-US" altLang="en-US" dirty="0" smtClean="0"/>
              <a:t>Beyond Medicaid, HERC’s research findings and recommendations (available online) are used voluntarily to make coverage decisions by</a:t>
            </a:r>
          </a:p>
          <a:p>
            <a:pPr lvl="1"/>
            <a:r>
              <a:rPr lang="en-US" altLang="en-US" dirty="0" smtClean="0"/>
              <a:t>Oregon Public Employees’ Benefit Board</a:t>
            </a:r>
          </a:p>
          <a:p>
            <a:pPr lvl="1"/>
            <a:r>
              <a:rPr lang="en-US" altLang="en-US" dirty="0" smtClean="0"/>
              <a:t>Oregon Educators Benefit Board</a:t>
            </a:r>
          </a:p>
          <a:p>
            <a:pPr lvl="1"/>
            <a:r>
              <a:rPr lang="en-US" altLang="en-US" dirty="0" smtClean="0"/>
              <a:t>Commercial carriers</a:t>
            </a:r>
          </a:p>
          <a:p>
            <a:r>
              <a:rPr lang="en-US" altLang="en-US" dirty="0" smtClean="0"/>
              <a:t>HERC uses research from Center for Evidence Based Policy (CEBP), which is a multi-state initiative to reduce overuse and misuse of services</a:t>
            </a:r>
          </a:p>
          <a:p>
            <a:pPr lvl="1"/>
            <a:r>
              <a:rPr lang="en-US" altLang="en-US" dirty="0" smtClean="0"/>
              <a:t>Medicaid Evidence-based Decisions (MED) Project reviews medical care/procedures</a:t>
            </a:r>
          </a:p>
          <a:p>
            <a:pPr lvl="1"/>
            <a:r>
              <a:rPr lang="en-US" altLang="en-US" dirty="0" smtClean="0"/>
              <a:t>Drug Effective Review Project (DERP) reviews pharmaceuticals</a:t>
            </a:r>
          </a:p>
          <a:p>
            <a:pPr lvl="1"/>
            <a:r>
              <a:rPr lang="en-US" altLang="en-US" dirty="0" smtClean="0"/>
              <a:t>18 states participate in MED and 13 in DERP</a:t>
            </a:r>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Significant Potential Impact of Evidence-based Medicine:  Addressing under-use</a:t>
            </a:r>
          </a:p>
        </p:txBody>
      </p:sp>
      <p:sp>
        <p:nvSpPr>
          <p:cNvPr id="3" name="Content Placeholder 2"/>
          <p:cNvSpPr>
            <a:spLocks noGrp="1"/>
          </p:cNvSpPr>
          <p:nvPr>
            <p:ph idx="1"/>
          </p:nvPr>
        </p:nvSpPr>
        <p:spPr>
          <a:xfrm>
            <a:off x="304800" y="1524000"/>
            <a:ext cx="7845425" cy="4419600"/>
          </a:xfrm>
        </p:spPr>
        <p:txBody>
          <a:bodyPr/>
          <a:lstStyle/>
          <a:p>
            <a:pPr>
              <a:defRPr/>
            </a:pPr>
            <a:r>
              <a:rPr lang="en-US" dirty="0" smtClean="0"/>
              <a:t>Many guidelines that are broadly accepted are not often followed, potentially resulting in unnecessary complications and services*:</a:t>
            </a:r>
          </a:p>
          <a:p>
            <a:pPr lvl="1">
              <a:defRPr/>
            </a:pPr>
            <a:r>
              <a:rPr lang="en-US" dirty="0" smtClean="0"/>
              <a:t>Approximately 50% of pts do not receive beta blockers after an MI</a:t>
            </a:r>
          </a:p>
          <a:p>
            <a:pPr lvl="1">
              <a:defRPr/>
            </a:pPr>
            <a:r>
              <a:rPr lang="en-US" dirty="0" smtClean="0"/>
              <a:t>In one study, only 27% of anti-epileptic drug levels were at appropriate therapeutic levels</a:t>
            </a:r>
          </a:p>
          <a:p>
            <a:pPr>
              <a:defRPr/>
            </a:pPr>
            <a:endParaRPr lang="en-US" dirty="0" smtClean="0"/>
          </a:p>
          <a:p>
            <a:pPr marL="457200" lvl="1" indent="0">
              <a:buFontTx/>
              <a:buNone/>
              <a:defRPr/>
            </a:pPr>
            <a:endParaRPr lang="en-US" dirty="0" smtClean="0"/>
          </a:p>
          <a:p>
            <a:pPr marL="457200" lvl="1" indent="0">
              <a:buFontTx/>
              <a:buNone/>
              <a:defRPr/>
            </a:pPr>
            <a:endParaRPr lang="en-US" dirty="0"/>
          </a:p>
          <a:p>
            <a:pPr marL="57150" indent="0">
              <a:buFont typeface="Wingdings" pitchFamily="2" charset="2"/>
              <a:buNone/>
              <a:defRPr/>
            </a:pPr>
            <a:r>
              <a:rPr lang="en-US" sz="1400" dirty="0" smtClean="0"/>
              <a:t>*DW Bates, et al.  “Ten Commandments for Effective Clinical Decision Support:  Making the Practice of Evidence-based Medicine a Reality.  J of Am Medical Informatics Assn.  Available at: https://jamia.oxfordjournals.org/content/10/6/523.full </a:t>
            </a:r>
            <a:endParaRPr lang="en-US" sz="1400" dirty="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Significant Potential Impact of Evidence-based Medicine:  Addressing over-use </a:t>
            </a:r>
          </a:p>
        </p:txBody>
      </p:sp>
      <p:sp>
        <p:nvSpPr>
          <p:cNvPr id="3" name="Content Placeholder 2"/>
          <p:cNvSpPr>
            <a:spLocks noGrp="1"/>
          </p:cNvSpPr>
          <p:nvPr>
            <p:ph idx="1"/>
          </p:nvPr>
        </p:nvSpPr>
        <p:spPr/>
        <p:txBody>
          <a:bodyPr/>
          <a:lstStyle/>
          <a:p>
            <a:pPr>
              <a:defRPr/>
            </a:pPr>
            <a:r>
              <a:rPr lang="en-US" dirty="0" smtClean="0"/>
              <a:t>Other services that are provided have minimal effectiveness, resulting in unnecessary costs* </a:t>
            </a:r>
          </a:p>
          <a:p>
            <a:pPr lvl="1">
              <a:defRPr/>
            </a:pPr>
            <a:r>
              <a:rPr lang="en-US" dirty="0" smtClean="0"/>
              <a:t>Angioplasty is inappropriate in about 1 in 10 patients and questionable in another third </a:t>
            </a:r>
          </a:p>
          <a:p>
            <a:pPr lvl="1">
              <a:defRPr/>
            </a:pPr>
            <a:r>
              <a:rPr lang="en-US" dirty="0" smtClean="0"/>
              <a:t>Overuse of antibiotics for respiratory infection may cost $1.1 billion</a:t>
            </a:r>
          </a:p>
          <a:p>
            <a:pPr marL="0" indent="0">
              <a:buFont typeface="Wingdings" pitchFamily="2" charset="2"/>
              <a:buNone/>
              <a:defRPr/>
            </a:pPr>
            <a:endParaRPr lang="en-US" dirty="0" smtClean="0"/>
          </a:p>
          <a:p>
            <a:pPr marL="0" indent="0">
              <a:buFont typeface="Wingdings" pitchFamily="2" charset="2"/>
              <a:buNone/>
              <a:defRPr/>
            </a:pPr>
            <a:endParaRPr lang="en-US" dirty="0"/>
          </a:p>
          <a:p>
            <a:pPr marL="0" indent="0">
              <a:buFont typeface="Wingdings" pitchFamily="2" charset="2"/>
              <a:buNone/>
              <a:defRPr/>
            </a:pPr>
            <a:endParaRPr lang="en-US" dirty="0" smtClean="0"/>
          </a:p>
          <a:p>
            <a:pPr marL="0" indent="0">
              <a:buFont typeface="Wingdings" pitchFamily="2" charset="2"/>
              <a:buNone/>
              <a:defRPr/>
            </a:pPr>
            <a:r>
              <a:rPr lang="en-US" sz="1400" dirty="0" smtClean="0"/>
              <a:t>*Improving Care Provided to </a:t>
            </a:r>
            <a:r>
              <a:rPr lang="en-US" sz="1400" dirty="0" err="1" smtClean="0"/>
              <a:t>Medi</a:t>
            </a:r>
            <a:r>
              <a:rPr lang="en-US" sz="1400" dirty="0" smtClean="0"/>
              <a:t>-Cal Members:  Recommendations for Using Evidence to Reduce Overused and Misused Services.  Report by Bailit Health Purchasing, LLC to the California Division of Health Care Services.  December 13, 2013</a:t>
            </a:r>
            <a:endParaRPr lang="en-US" sz="1400" dirty="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Care Organizations</a:t>
            </a:r>
            <a:endParaRPr lang="en-US" dirty="0"/>
          </a:p>
        </p:txBody>
      </p:sp>
      <p:grpSp>
        <p:nvGrpSpPr>
          <p:cNvPr id="5" name="Group 4"/>
          <p:cNvGrpSpPr/>
          <p:nvPr/>
        </p:nvGrpSpPr>
        <p:grpSpPr>
          <a:xfrm>
            <a:off x="2471070" y="1285623"/>
            <a:ext cx="4201858" cy="4734177"/>
            <a:chOff x="4010611" y="1545021"/>
            <a:chExt cx="4201858" cy="4734177"/>
          </a:xfrm>
        </p:grpSpPr>
        <p:grpSp>
          <p:nvGrpSpPr>
            <p:cNvPr id="6" name="Group 5"/>
            <p:cNvGrpSpPr/>
            <p:nvPr/>
          </p:nvGrpSpPr>
          <p:grpSpPr>
            <a:xfrm>
              <a:off x="4010611" y="1545021"/>
              <a:ext cx="4201858" cy="4259212"/>
              <a:chOff x="3879850" y="1189038"/>
              <a:chExt cx="4419600" cy="4479926"/>
            </a:xfrm>
          </p:grpSpPr>
          <p:sp>
            <p:nvSpPr>
              <p:cNvPr id="8" name="Freeform 7"/>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Freeform 8"/>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Freeform 9"/>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Freeform 10"/>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rgbClr val="4F81BD">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Freeform 11"/>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Freeform 12"/>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Freeform 14"/>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 name="Oval 6"/>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8" name="TextBox 23"/>
          <p:cNvSpPr txBox="1"/>
          <p:nvPr/>
        </p:nvSpPr>
        <p:spPr>
          <a:xfrm>
            <a:off x="5206692" y="4373657"/>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3</a:t>
            </a:r>
            <a:endParaRPr lang="en-US" sz="5000" dirty="0">
              <a:solidFill>
                <a:schemeClr val="bg1"/>
              </a:solidFill>
              <a:latin typeface="Arial" pitchFamily="34" charset="0"/>
              <a:cs typeface="Arial" pitchFamily="34" charset="0"/>
            </a:endParaRPr>
          </a:p>
        </p:txBody>
      </p:sp>
      <p:sp>
        <p:nvSpPr>
          <p:cNvPr id="22" name="TextBox 17"/>
          <p:cNvSpPr txBox="1"/>
          <p:nvPr/>
        </p:nvSpPr>
        <p:spPr>
          <a:xfrm>
            <a:off x="6698328" y="4065880"/>
            <a:ext cx="2057400" cy="2031325"/>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lgn="ctr"/>
            <a:r>
              <a:rPr lang="en-US" sz="1800" kern="0" dirty="0" smtClean="0">
                <a:solidFill>
                  <a:schemeClr val="tx1">
                    <a:lumMod val="85000"/>
                    <a:lumOff val="15000"/>
                  </a:schemeClr>
                </a:solidFill>
                <a:latin typeface="Arial" pitchFamily="34" charset="0"/>
                <a:cs typeface="Arial" pitchFamily="34" charset="0"/>
              </a:rPr>
              <a:t>Creation of Coordinated Care Organizations (CCOs) responsible for improving population health</a:t>
            </a:r>
          </a:p>
        </p:txBody>
      </p:sp>
      <p:sp>
        <p:nvSpPr>
          <p:cNvPr id="3" name="Slide Number Placeholder 2"/>
          <p:cNvSpPr>
            <a:spLocks noGrp="1"/>
          </p:cNvSpPr>
          <p:nvPr>
            <p:ph type="sldNum" sz="quarter" idx="10"/>
          </p:nvPr>
        </p:nvSpPr>
        <p:spPr/>
        <p:txBody>
          <a:bodyPr/>
          <a:lstStyle/>
          <a:p>
            <a:pPr>
              <a:defRPr/>
            </a:pPr>
            <a:fld id="{A30F95EA-7D6E-4214-8C7C-521D8B4DFE68}" type="slidenum">
              <a:rPr lang="en-US" altLang="en-US" smtClean="0"/>
              <a:pPr>
                <a:defRPr/>
              </a:pPr>
              <a:t>25</a:t>
            </a:fld>
            <a:endParaRPr lang="en-US" altLang="en-US"/>
          </a:p>
        </p:txBody>
      </p:sp>
    </p:spTree>
    <p:extLst>
      <p:ext uri="{BB962C8B-B14F-4D97-AF65-F5344CB8AC3E}">
        <p14:creationId xmlns:p14="http://schemas.microsoft.com/office/powerpoint/2010/main" val="380802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a:xfrm>
            <a:off x="228600" y="-76200"/>
            <a:ext cx="8915400" cy="1143000"/>
          </a:xfrm>
        </p:spPr>
        <p:txBody>
          <a:bodyPr/>
          <a:lstStyle/>
          <a:p>
            <a:r>
              <a:rPr lang="en-US" altLang="en-US" sz="2800" dirty="0" smtClean="0"/>
              <a:t>Creating Coordinated Care Organizations (CCOs)</a:t>
            </a:r>
          </a:p>
        </p:txBody>
      </p:sp>
      <p:sp>
        <p:nvSpPr>
          <p:cNvPr id="38915" name="Slide Number Placeholder 1"/>
          <p:cNvSpPr>
            <a:spLocks noGrp="1"/>
          </p:cNvSpPr>
          <p:nvPr>
            <p:ph type="sldNum"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DEEE547-7CB3-46B6-B369-D48DB34162D0}" type="slidenum">
              <a:rPr lang="en-US" altLang="en-US" sz="1400" smtClean="0">
                <a:solidFill>
                  <a:srgbClr val="898989"/>
                </a:solidFill>
              </a:rPr>
              <a:pPr/>
              <a:t>26</a:t>
            </a:fld>
            <a:endParaRPr lang="en-US" altLang="en-US" sz="1400" smtClean="0">
              <a:solidFill>
                <a:srgbClr val="898989"/>
              </a:solidFill>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845050" cy="474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TextBox 4"/>
          <p:cNvSpPr txBox="1">
            <a:spLocks noChangeArrowheads="1"/>
          </p:cNvSpPr>
          <p:nvPr/>
        </p:nvSpPr>
        <p:spPr bwMode="auto">
          <a:xfrm>
            <a:off x="5257800" y="1371600"/>
            <a:ext cx="3505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 typeface="Wingdings" pitchFamily="2" charset="2"/>
              <a:buChar char="§"/>
            </a:pPr>
            <a:r>
              <a:rPr lang="en-US" altLang="en-US" dirty="0" smtClean="0">
                <a:solidFill>
                  <a:srgbClr val="526F86"/>
                </a:solidFill>
              </a:rPr>
              <a:t>Network </a:t>
            </a:r>
            <a:r>
              <a:rPr lang="en-US" altLang="en-US" dirty="0">
                <a:solidFill>
                  <a:srgbClr val="526F86"/>
                </a:solidFill>
              </a:rPr>
              <a:t>of health care </a:t>
            </a:r>
            <a:r>
              <a:rPr lang="en-US" altLang="en-US" dirty="0" smtClean="0">
                <a:solidFill>
                  <a:srgbClr val="526F86"/>
                </a:solidFill>
              </a:rPr>
              <a:t>providers and a payer </a:t>
            </a:r>
            <a:r>
              <a:rPr lang="en-US" altLang="en-US" dirty="0">
                <a:solidFill>
                  <a:srgbClr val="526F86"/>
                </a:solidFill>
              </a:rPr>
              <a:t>who agreed to work together within their local community </a:t>
            </a:r>
            <a:r>
              <a:rPr lang="en-US" altLang="en-US" dirty="0" smtClean="0">
                <a:solidFill>
                  <a:srgbClr val="526F86"/>
                </a:solidFill>
              </a:rPr>
              <a:t>to serve </a:t>
            </a:r>
            <a:r>
              <a:rPr lang="en-US" altLang="en-US" dirty="0">
                <a:solidFill>
                  <a:srgbClr val="526F86"/>
                </a:solidFill>
              </a:rPr>
              <a:t>Medicaid beneficiaries.</a:t>
            </a:r>
          </a:p>
          <a:p>
            <a:pPr>
              <a:buFont typeface="Wingdings" pitchFamily="2" charset="2"/>
              <a:buChar char="§"/>
            </a:pPr>
            <a:endParaRPr lang="en-US" altLang="en-US" dirty="0">
              <a:solidFill>
                <a:srgbClr val="526F86"/>
              </a:solidFill>
            </a:endParaRPr>
          </a:p>
          <a:p>
            <a:pPr>
              <a:buFont typeface="Wingdings" pitchFamily="2" charset="2"/>
              <a:buChar char="§"/>
            </a:pPr>
            <a:r>
              <a:rPr lang="en-US" altLang="en-US" dirty="0">
                <a:solidFill>
                  <a:srgbClr val="526F86"/>
                </a:solidFill>
              </a:rPr>
              <a:t>All are implementing OR’s Coordinated Care Model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76200"/>
            <a:ext cx="8839200" cy="1143000"/>
          </a:xfrm>
        </p:spPr>
        <p:txBody>
          <a:bodyPr/>
          <a:lstStyle/>
          <a:p>
            <a:r>
              <a:rPr lang="en-US" altLang="en-US" sz="2800" smtClean="0"/>
              <a:t>3.  Creating Coordinated Care Organizations (CCOs)</a:t>
            </a:r>
          </a:p>
        </p:txBody>
      </p:sp>
      <p:sp>
        <p:nvSpPr>
          <p:cNvPr id="26627" name="Content Placeholder 2"/>
          <p:cNvSpPr>
            <a:spLocks noGrp="1"/>
          </p:cNvSpPr>
          <p:nvPr>
            <p:ph idx="1"/>
          </p:nvPr>
        </p:nvSpPr>
        <p:spPr>
          <a:xfrm>
            <a:off x="381000" y="1219200"/>
            <a:ext cx="8229600" cy="4419600"/>
          </a:xfrm>
        </p:spPr>
        <p:txBody>
          <a:bodyPr/>
          <a:lstStyle/>
          <a:p>
            <a:pPr>
              <a:defRPr/>
            </a:pPr>
            <a:r>
              <a:rPr lang="en-US" altLang="en-US" dirty="0" smtClean="0"/>
              <a:t>There are 16 CCOs responsible for all Medicaid-funded care in designated regions</a:t>
            </a:r>
          </a:p>
          <a:p>
            <a:pPr lvl="1">
              <a:defRPr/>
            </a:pPr>
            <a:r>
              <a:rPr lang="en-US" altLang="en-US" dirty="0" smtClean="0"/>
              <a:t>OHA consolidated multiple streams of payment to one entity</a:t>
            </a:r>
          </a:p>
          <a:p>
            <a:pPr lvl="2">
              <a:defRPr/>
            </a:pPr>
            <a:r>
              <a:rPr lang="en-US" altLang="en-US" dirty="0" smtClean="0"/>
              <a:t>100% at risk</a:t>
            </a:r>
          </a:p>
          <a:p>
            <a:pPr lvl="2">
              <a:defRPr/>
            </a:pPr>
            <a:r>
              <a:rPr lang="en-US" altLang="en-US" dirty="0" smtClean="0"/>
              <a:t>4% withhold that is earned by meeting quality performance goals</a:t>
            </a:r>
          </a:p>
          <a:p>
            <a:pPr lvl="1">
              <a:defRPr/>
            </a:pPr>
            <a:r>
              <a:rPr lang="en-US" altLang="en-US" dirty="0" smtClean="0"/>
              <a:t>Responsible for medical, behavioral health and dental services</a:t>
            </a:r>
          </a:p>
          <a:p>
            <a:pPr lvl="1">
              <a:defRPr/>
            </a:pPr>
            <a:r>
              <a:rPr lang="en-US" altLang="en-US" dirty="0" smtClean="0"/>
              <a:t>Generally, </a:t>
            </a:r>
            <a:r>
              <a:rPr lang="en-US" altLang="en-US" dirty="0"/>
              <a:t>r</a:t>
            </a:r>
            <a:r>
              <a:rPr lang="en-US" altLang="en-US" dirty="0" smtClean="0"/>
              <a:t>esponsible for care in unique, non-overlapping regions</a:t>
            </a:r>
          </a:p>
          <a:p>
            <a:pPr>
              <a:defRPr/>
            </a:pPr>
            <a:r>
              <a:rPr lang="en-US" altLang="en-US" dirty="0" smtClean="0"/>
              <a:t>Each is governed by a board composed of community, delivery system and risk-holder representatives</a:t>
            </a:r>
          </a:p>
          <a:p>
            <a:pPr lvl="1">
              <a:defRPr/>
            </a:pPr>
            <a:r>
              <a:rPr lang="en-US" altLang="en-US" dirty="0" smtClean="0"/>
              <a:t>Changing nature of heath care conversations at local level</a:t>
            </a:r>
          </a:p>
          <a:p>
            <a:pPr lvl="1">
              <a:defRPr/>
            </a:pPr>
            <a:r>
              <a:rPr lang="en-US" altLang="en-US" dirty="0" smtClean="0"/>
              <a:t>Focus on community needs</a:t>
            </a:r>
          </a:p>
          <a:p>
            <a:pPr lvl="1">
              <a:defRPr/>
            </a:pPr>
            <a:r>
              <a:rPr lang="en-US" altLang="en-US" dirty="0" smtClean="0"/>
              <a:t>As board members, hospitals now have fiduciary responsibilities towards the CCOs.</a:t>
            </a:r>
          </a:p>
          <a:p>
            <a:pPr lvl="1">
              <a:defRPr/>
            </a:pPr>
            <a:endParaRPr lang="en-US" altLang="en-US" dirty="0" smtClean="0"/>
          </a:p>
          <a:p>
            <a:pPr lvl="1">
              <a:defRPr/>
            </a:pPr>
            <a:endParaRPr lang="en-US" altLang="en-US" dirty="0" smtClean="0"/>
          </a:p>
          <a:p>
            <a:pPr lvl="1">
              <a:defRPr/>
            </a:pPr>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0825" y="0"/>
            <a:ext cx="8359775"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3FAD5AC-ACF5-4FFF-ABCA-DA708C40DA8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76200"/>
            <a:ext cx="8839200" cy="1143000"/>
          </a:xfrm>
        </p:spPr>
        <p:txBody>
          <a:bodyPr/>
          <a:lstStyle/>
          <a:p>
            <a:r>
              <a:rPr lang="en-US" altLang="en-US" smtClean="0"/>
              <a:t>Support for the CCOs: Transformation Center</a:t>
            </a:r>
          </a:p>
        </p:txBody>
      </p:sp>
      <p:sp>
        <p:nvSpPr>
          <p:cNvPr id="27651" name="Content Placeholder 2"/>
          <p:cNvSpPr>
            <a:spLocks noGrp="1"/>
          </p:cNvSpPr>
          <p:nvPr>
            <p:ph idx="1"/>
          </p:nvPr>
        </p:nvSpPr>
        <p:spPr>
          <a:xfrm>
            <a:off x="381000" y="1295400"/>
            <a:ext cx="7769225" cy="4114800"/>
          </a:xfrm>
        </p:spPr>
        <p:txBody>
          <a:bodyPr/>
          <a:lstStyle/>
          <a:p>
            <a:pPr>
              <a:defRPr/>
            </a:pPr>
            <a:r>
              <a:rPr lang="en-US" altLang="en-US" dirty="0" smtClean="0"/>
              <a:t>State used SIM funds to create the </a:t>
            </a:r>
            <a:r>
              <a:rPr lang="en-US" altLang="en-US" b="1" dirty="0" smtClean="0"/>
              <a:t>Transformation Center </a:t>
            </a:r>
            <a:r>
              <a:rPr lang="en-US" altLang="en-US" dirty="0" smtClean="0"/>
              <a:t>to provide technical assistance for CCOs:</a:t>
            </a:r>
          </a:p>
          <a:p>
            <a:pPr lvl="1">
              <a:defRPr/>
            </a:pPr>
            <a:r>
              <a:rPr lang="en-US" altLang="en-US" dirty="0" smtClean="0"/>
              <a:t>Transformation objectives set for CCOs include areas such as: </a:t>
            </a:r>
          </a:p>
          <a:p>
            <a:pPr lvl="2">
              <a:defRPr/>
            </a:pPr>
            <a:r>
              <a:rPr lang="en-US" altLang="en-US" dirty="0" smtClean="0"/>
              <a:t>physical and behavioral health integration;</a:t>
            </a:r>
          </a:p>
          <a:p>
            <a:pPr lvl="2">
              <a:defRPr/>
            </a:pPr>
            <a:r>
              <a:rPr lang="en-US" altLang="en-US" dirty="0" smtClean="0"/>
              <a:t>PCMH implementation; </a:t>
            </a:r>
          </a:p>
          <a:p>
            <a:pPr lvl="2">
              <a:defRPr/>
            </a:pPr>
            <a:r>
              <a:rPr lang="en-US" altLang="en-US" dirty="0" smtClean="0"/>
              <a:t>Alternative payment methodologies that are aligned with desired health outcomes;</a:t>
            </a:r>
          </a:p>
          <a:p>
            <a:pPr lvl="2">
              <a:defRPr/>
            </a:pPr>
            <a:r>
              <a:rPr lang="en-US" altLang="en-US" dirty="0" smtClean="0"/>
              <a:t>reducing discrepancies in care delivery; and</a:t>
            </a:r>
          </a:p>
          <a:p>
            <a:pPr lvl="2">
              <a:defRPr/>
            </a:pPr>
            <a:r>
              <a:rPr lang="en-US" altLang="en-US" dirty="0" smtClean="0"/>
              <a:t>community health improvements.</a:t>
            </a:r>
          </a:p>
          <a:p>
            <a:pPr marL="914400" lvl="2" indent="0">
              <a:buFontTx/>
              <a:buNone/>
              <a:defRPr/>
            </a:pPr>
            <a:endParaRPr lang="en-US" altLang="en-US" dirty="0" smtClean="0"/>
          </a:p>
          <a:p>
            <a:pPr lvl="1">
              <a:defRPr/>
            </a:pPr>
            <a:r>
              <a:rPr lang="en-US" altLang="en-US" dirty="0" smtClean="0"/>
              <a:t>Transformation team of experts assigned to each CCO to guide and support changes needed to achieve cost and quality goals</a:t>
            </a:r>
          </a:p>
          <a:p>
            <a:pPr lvl="1">
              <a:defRPr/>
            </a:pPr>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Agenda</a:t>
            </a:r>
          </a:p>
        </p:txBody>
      </p:sp>
      <p:sp>
        <p:nvSpPr>
          <p:cNvPr id="19459" name="Content Placeholder 2"/>
          <p:cNvSpPr>
            <a:spLocks noGrp="1"/>
          </p:cNvSpPr>
          <p:nvPr>
            <p:ph idx="1"/>
          </p:nvPr>
        </p:nvSpPr>
        <p:spPr/>
        <p:txBody>
          <a:bodyPr/>
          <a:lstStyle/>
          <a:p>
            <a:pPr marL="457200" indent="-457200">
              <a:buFont typeface="Arial" charset="0"/>
              <a:buAutoNum type="arabicPeriod"/>
            </a:pPr>
            <a:r>
              <a:rPr lang="en-US" altLang="en-US" b="1" dirty="0" smtClean="0"/>
              <a:t>Review of Oregon’s Cost Containment Strategies and Discussion</a:t>
            </a:r>
          </a:p>
          <a:p>
            <a:pPr marL="457200" indent="-457200">
              <a:buFont typeface="Arial" charset="0"/>
              <a:buAutoNum type="arabicPeriod"/>
            </a:pPr>
            <a:endParaRPr lang="en-US" altLang="en-US" dirty="0" smtClean="0"/>
          </a:p>
          <a:p>
            <a:pPr marL="457200" indent="-457200">
              <a:buFont typeface="Arial" charset="0"/>
              <a:buAutoNum type="arabicPeriod"/>
            </a:pPr>
            <a:r>
              <a:rPr lang="en-US" altLang="en-US" dirty="0" smtClean="0"/>
              <a:t>Review of Maryland’s Cost Containment Strategies and Discussion</a:t>
            </a:r>
          </a:p>
          <a:p>
            <a:pPr marL="457200" indent="-457200">
              <a:buFont typeface="Arial" charset="0"/>
              <a:buAutoNum type="arabicPeriod"/>
            </a:pPr>
            <a:endParaRPr lang="en-US" altLang="en-US" sz="1100" dirty="0" smtClean="0"/>
          </a:p>
          <a:p>
            <a:pPr marL="457200" indent="-457200">
              <a:buFont typeface="Arial" charset="0"/>
              <a:buAutoNum type="arabicPeriod"/>
            </a:pPr>
            <a:endParaRPr lang="en-US" altLang="en-US" sz="1100" dirty="0" smtClean="0"/>
          </a:p>
          <a:p>
            <a:pPr marL="457200" indent="-457200">
              <a:buFont typeface="Arial" charset="0"/>
              <a:buAutoNum type="arabicPeriod"/>
            </a:pPr>
            <a:r>
              <a:rPr lang="en-US" altLang="en-US" dirty="0" smtClean="0"/>
              <a:t>Next Steps</a:t>
            </a:r>
          </a:p>
        </p:txBody>
      </p:sp>
      <p:sp>
        <p:nvSpPr>
          <p:cNvPr id="19460" name="Slide Number Placeholder 3"/>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8BF6C377-79D1-4832-B3DE-8F161CB5A378}" type="slidenum">
              <a:rPr lang="en-US" altLang="en-US" sz="1400" smtClean="0">
                <a:solidFill>
                  <a:srgbClr val="57768E"/>
                </a:solidFill>
              </a:rPr>
              <a:pPr>
                <a:spcBef>
                  <a:spcPct val="0"/>
                </a:spcBef>
                <a:buClrTx/>
                <a:buFontTx/>
                <a:buNone/>
              </a:pPr>
              <a:t>3</a:t>
            </a:fld>
            <a:endParaRPr lang="en-US" altLang="en-US" sz="1400" smtClean="0">
              <a:solidFill>
                <a:srgbClr val="57768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Effectiveness of Transformation Center</a:t>
            </a:r>
          </a:p>
        </p:txBody>
      </p:sp>
      <p:sp>
        <p:nvSpPr>
          <p:cNvPr id="3" name="Content Placeholder 2"/>
          <p:cNvSpPr>
            <a:spLocks noGrp="1"/>
          </p:cNvSpPr>
          <p:nvPr>
            <p:ph idx="1"/>
          </p:nvPr>
        </p:nvSpPr>
        <p:spPr/>
        <p:txBody>
          <a:bodyPr/>
          <a:lstStyle/>
          <a:p>
            <a:pPr>
              <a:defRPr/>
            </a:pPr>
            <a:r>
              <a:rPr lang="en-US" dirty="0" smtClean="0"/>
              <a:t>Sped up transformation processes</a:t>
            </a:r>
          </a:p>
          <a:p>
            <a:pPr lvl="1">
              <a:defRPr/>
            </a:pPr>
            <a:r>
              <a:rPr lang="en-US" dirty="0" smtClean="0"/>
              <a:t>$30million in seed money for transformation initiatives</a:t>
            </a:r>
          </a:p>
          <a:p>
            <a:pPr lvl="2">
              <a:defRPr/>
            </a:pPr>
            <a:r>
              <a:rPr lang="en-US" dirty="0" smtClean="0"/>
              <a:t>Funded 120 initiatives</a:t>
            </a:r>
          </a:p>
          <a:p>
            <a:pPr lvl="1">
              <a:defRPr/>
            </a:pPr>
            <a:r>
              <a:rPr lang="en-US" dirty="0" smtClean="0"/>
              <a:t>On-going technical assistance</a:t>
            </a:r>
          </a:p>
          <a:p>
            <a:pPr lvl="1">
              <a:defRPr/>
            </a:pPr>
            <a:r>
              <a:rPr lang="en-US" dirty="0" smtClean="0"/>
              <a:t>Peer learning opportunities</a:t>
            </a:r>
          </a:p>
          <a:p>
            <a:pPr>
              <a:defRPr/>
            </a:pPr>
            <a:r>
              <a:rPr lang="en-US" dirty="0" smtClean="0"/>
              <a:t>Viewed as neutral, so has credibility with providers</a:t>
            </a:r>
          </a:p>
          <a:p>
            <a:pPr>
              <a:defRPr/>
            </a:pPr>
            <a:r>
              <a:rPr lang="en-US" dirty="0" smtClean="0"/>
              <a:t>CCOs highly motivated by 4% withhold to engage with CCO staff and peers</a:t>
            </a:r>
          </a:p>
          <a:p>
            <a:pPr>
              <a:defRPr/>
            </a:pPr>
            <a:r>
              <a:rPr lang="en-US" dirty="0" smtClean="0"/>
              <a:t>Legislature expressed interest in continue funding after SIM support has ended</a:t>
            </a:r>
          </a:p>
          <a:p>
            <a:pPr>
              <a:defRPr/>
            </a:pPr>
            <a:endParaRPr lang="en-US" dirty="0" smtClean="0"/>
          </a:p>
          <a:p>
            <a:pPr marL="0" indent="0">
              <a:buFont typeface="Wingdings" pitchFamily="2" charset="2"/>
              <a:buNone/>
              <a:defRPr/>
            </a:pPr>
            <a:endParaRPr lang="en-US" dirty="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5400" dirty="0" smtClean="0"/>
              <a:t>Impact of CCOs on Performance Metrics</a:t>
            </a:r>
            <a:endParaRPr lang="en-US" sz="5400" dirty="0"/>
          </a:p>
        </p:txBody>
      </p:sp>
      <p:sp>
        <p:nvSpPr>
          <p:cNvPr id="6" name="Slide Number Placeholder 5"/>
          <p:cNvSpPr>
            <a:spLocks noGrp="1"/>
          </p:cNvSpPr>
          <p:nvPr>
            <p:ph type="sldNum" sz="quarter" idx="10"/>
          </p:nvPr>
        </p:nvSpPr>
        <p:spPr/>
        <p:txBody>
          <a:bodyPr/>
          <a:lstStyle/>
          <a:p>
            <a:pPr>
              <a:defRPr/>
            </a:pPr>
            <a:fld id="{D52F28AF-7BBC-43FF-B22B-FA78D548B4F7}" type="slidenum">
              <a:rPr lang="en-US" altLang="en-US" smtClean="0"/>
              <a:pPr>
                <a:defRPr/>
              </a:pPr>
              <a:t>31</a:t>
            </a:fld>
            <a:endParaRPr lang="en-US" altLang="en-US"/>
          </a:p>
        </p:txBody>
      </p:sp>
    </p:spTree>
    <p:extLst>
      <p:ext uri="{BB962C8B-B14F-4D97-AF65-F5344CB8AC3E}">
        <p14:creationId xmlns:p14="http://schemas.microsoft.com/office/powerpoint/2010/main" val="2901089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Performance Measurement of CCOs</a:t>
            </a:r>
          </a:p>
        </p:txBody>
      </p:sp>
      <p:sp>
        <p:nvSpPr>
          <p:cNvPr id="47107" name="Content Placeholder 2"/>
          <p:cNvSpPr>
            <a:spLocks noGrp="1"/>
          </p:cNvSpPr>
          <p:nvPr>
            <p:ph idx="1"/>
          </p:nvPr>
        </p:nvSpPr>
        <p:spPr>
          <a:xfrm>
            <a:off x="381000" y="1219200"/>
            <a:ext cx="8458200" cy="4419600"/>
          </a:xfrm>
        </p:spPr>
        <p:txBody>
          <a:bodyPr/>
          <a:lstStyle/>
          <a:p>
            <a:r>
              <a:rPr lang="en-US" altLang="en-US" dirty="0" smtClean="0"/>
              <a:t>CCOs are measured on </a:t>
            </a:r>
          </a:p>
          <a:p>
            <a:pPr lvl="1"/>
            <a:r>
              <a:rPr lang="en-US" altLang="en-US" dirty="0" smtClean="0"/>
              <a:t>17 metrics that are tied to financial incentives.  For example:</a:t>
            </a:r>
          </a:p>
          <a:p>
            <a:pPr lvl="2"/>
            <a:r>
              <a:rPr lang="en-US" altLang="en-US" dirty="0" smtClean="0"/>
              <a:t>Adolescent well-care visits</a:t>
            </a:r>
          </a:p>
          <a:p>
            <a:pPr lvl="2"/>
            <a:r>
              <a:rPr lang="en-US" altLang="en-US" dirty="0" smtClean="0"/>
              <a:t>SBIRT screening</a:t>
            </a:r>
          </a:p>
          <a:p>
            <a:pPr lvl="2"/>
            <a:r>
              <a:rPr lang="en-US" altLang="en-US" dirty="0" smtClean="0"/>
              <a:t>PCMH enrollment</a:t>
            </a:r>
          </a:p>
          <a:p>
            <a:pPr lvl="2"/>
            <a:r>
              <a:rPr lang="en-US" altLang="en-US" dirty="0" smtClean="0"/>
              <a:t>Dental sealants (6-14 </a:t>
            </a:r>
            <a:r>
              <a:rPr lang="en-US" altLang="en-US" dirty="0" err="1" smtClean="0"/>
              <a:t>yrs</a:t>
            </a:r>
            <a:r>
              <a:rPr lang="en-US" altLang="en-US" dirty="0" smtClean="0"/>
              <a:t>)</a:t>
            </a:r>
          </a:p>
          <a:p>
            <a:pPr marL="914400" lvl="2" indent="0">
              <a:buNone/>
            </a:pPr>
            <a:endParaRPr lang="en-US" altLang="en-US" dirty="0" smtClean="0"/>
          </a:p>
          <a:p>
            <a:pPr lvl="1"/>
            <a:r>
              <a:rPr lang="en-US" altLang="en-US" dirty="0" smtClean="0"/>
              <a:t>33 quality and access metrics that OHA is responsible to CMS for performance.  For example:</a:t>
            </a:r>
          </a:p>
          <a:p>
            <a:pPr lvl="2"/>
            <a:r>
              <a:rPr lang="en-US" altLang="en-US" dirty="0" smtClean="0"/>
              <a:t>Well child visits</a:t>
            </a:r>
          </a:p>
          <a:p>
            <a:pPr lvl="2"/>
            <a:r>
              <a:rPr lang="en-US" altLang="en-US" dirty="0" smtClean="0"/>
              <a:t>Diabetes short term admission rates</a:t>
            </a:r>
          </a:p>
          <a:p>
            <a:pPr lvl="2"/>
            <a:r>
              <a:rPr lang="en-US" altLang="en-US" dirty="0"/>
              <a:t>R</a:t>
            </a:r>
            <a:r>
              <a:rPr lang="en-US" altLang="en-US" dirty="0" smtClean="0"/>
              <a:t>eadmissions</a:t>
            </a:r>
          </a:p>
          <a:p>
            <a:pPr lvl="1"/>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CCO Performance as of Mid-2015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5936815"/>
              </p:ext>
            </p:extLst>
          </p:nvPr>
        </p:nvGraphicFramePr>
        <p:xfrm>
          <a:off x="548640" y="1463040"/>
          <a:ext cx="8046720" cy="3931920"/>
        </p:xfrm>
        <a:graphic>
          <a:graphicData uri="http://schemas.openxmlformats.org/drawingml/2006/table">
            <a:tbl>
              <a:tblPr firstRow="1" bandRow="1">
                <a:tableStyleId>{5C22544A-7EE6-4342-B048-85BDC9FD1C3A}</a:tableStyleId>
              </a:tblPr>
              <a:tblGrid>
                <a:gridCol w="2011680"/>
                <a:gridCol w="2011680"/>
                <a:gridCol w="2011680"/>
                <a:gridCol w="201168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dirty="0" smtClean="0"/>
                        <a:t>Improvement in Statewide</a:t>
                      </a:r>
                      <a:r>
                        <a:rPr lang="en-US" baseline="0" dirty="0" smtClean="0"/>
                        <a:t> Averages over Base Year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No Improvement in Statewide</a:t>
                      </a:r>
                      <a:r>
                        <a:rPr lang="en-US" baseline="0" dirty="0" smtClean="0"/>
                        <a:t> Averages over Base Year</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dirty="0" smtClean="0"/>
                        <a:t>Declining Statewide</a:t>
                      </a:r>
                      <a:r>
                        <a:rPr lang="en-US" baseline="0" dirty="0" smtClean="0"/>
                        <a:t> Averages over Base Year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r>
              <a:tr h="370840">
                <a:tc>
                  <a:txBody>
                    <a:bodyPr/>
                    <a:lstStyle/>
                    <a:p>
                      <a:r>
                        <a:rPr lang="en-US" dirty="0" smtClean="0"/>
                        <a:t>2015 CCO Incentive Metrics (10 metrics)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smtClean="0"/>
                        <a:t>90%</a:t>
                      </a:r>
                    </a:p>
                    <a:p>
                      <a:pPr algn="ctr"/>
                      <a:r>
                        <a:rPr lang="en-US" dirty="0" smtClean="0"/>
                        <a:t>(9/10)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smtClean="0"/>
                        <a:t>10%</a:t>
                      </a:r>
                    </a:p>
                    <a:p>
                      <a:pPr algn="ctr"/>
                      <a:r>
                        <a:rPr lang="en-US" dirty="0" smtClean="0"/>
                        <a:t>(1/10</a:t>
                      </a:r>
                      <a:r>
                        <a:rPr lang="en-US" baseline="0" dirty="0" smtClean="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smtClean="0"/>
                        <a:t>0%</a:t>
                      </a:r>
                    </a:p>
                    <a:p>
                      <a:pPr algn="ctr"/>
                      <a:r>
                        <a:rPr lang="en-US" dirty="0" smtClean="0"/>
                        <a:t>(0/10)</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en-US" dirty="0" smtClean="0"/>
                        <a:t>State Performance Metrics </a:t>
                      </a:r>
                    </a:p>
                    <a:p>
                      <a:r>
                        <a:rPr lang="en-US" dirty="0" smtClean="0"/>
                        <a:t>(24</a:t>
                      </a:r>
                      <a:r>
                        <a:rPr lang="en-US" baseline="0" dirty="0" smtClean="0"/>
                        <a:t> metrics)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75%</a:t>
                      </a:r>
                    </a:p>
                    <a:p>
                      <a:pPr algn="ctr"/>
                      <a:r>
                        <a:rPr lang="en-US" dirty="0" smtClean="0"/>
                        <a:t>(18/24)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4%</a:t>
                      </a:r>
                    </a:p>
                    <a:p>
                      <a:pPr algn="ctr"/>
                      <a:r>
                        <a:rPr lang="en-US" dirty="0" smtClean="0"/>
                        <a:t>(1/24)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21%</a:t>
                      </a:r>
                    </a:p>
                    <a:p>
                      <a:pPr algn="ctr"/>
                      <a:r>
                        <a:rPr lang="en-US" dirty="0" smtClean="0"/>
                        <a:t>(5/24)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Core Metrics </a:t>
                      </a:r>
                    </a:p>
                    <a:p>
                      <a:r>
                        <a:rPr lang="en-US" dirty="0" smtClean="0"/>
                        <a:t>(13</a:t>
                      </a:r>
                      <a:r>
                        <a:rPr lang="en-US" baseline="0" dirty="0" smtClean="0"/>
                        <a:t> metrics)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smtClean="0"/>
                        <a:t>77%</a:t>
                      </a:r>
                    </a:p>
                    <a:p>
                      <a:pPr algn="ctr"/>
                      <a:r>
                        <a:rPr lang="en-US" dirty="0" smtClean="0"/>
                        <a:t>(10/13</a:t>
                      </a:r>
                      <a:r>
                        <a:rPr lang="en-US" baseline="0" dirty="0" smtClean="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smtClean="0"/>
                        <a:t>15%</a:t>
                      </a:r>
                    </a:p>
                    <a:p>
                      <a:pPr algn="ctr"/>
                      <a:r>
                        <a:rPr lang="en-US" dirty="0" smtClean="0"/>
                        <a:t>(2/13)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smtClean="0"/>
                        <a:t>8%</a:t>
                      </a:r>
                    </a:p>
                    <a:p>
                      <a:pPr algn="ctr"/>
                      <a:r>
                        <a:rPr lang="en-US" dirty="0" smtClean="0"/>
                        <a:t>(1/13)</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33</a:t>
            </a:fld>
            <a:endParaRPr lang="en-US" altLang="en-US" dirty="0"/>
          </a:p>
        </p:txBody>
      </p:sp>
      <p:sp>
        <p:nvSpPr>
          <p:cNvPr id="6" name="TextBox 5"/>
          <p:cNvSpPr txBox="1"/>
          <p:nvPr/>
        </p:nvSpPr>
        <p:spPr>
          <a:xfrm>
            <a:off x="4343400" y="6248400"/>
            <a:ext cx="4419600" cy="523220"/>
          </a:xfrm>
          <a:prstGeom prst="rect">
            <a:avLst/>
          </a:prstGeom>
          <a:noFill/>
        </p:spPr>
        <p:txBody>
          <a:bodyPr wrap="square" rtlCol="0">
            <a:spAutoFit/>
          </a:bodyPr>
          <a:lstStyle/>
          <a:p>
            <a:pPr lvl="0"/>
            <a:r>
              <a:rPr lang="en-US" altLang="en-US" sz="1400" dirty="0">
                <a:solidFill>
                  <a:srgbClr val="000000"/>
                </a:solidFill>
              </a:rPr>
              <a:t>Source: Oregon’s Health System Transformation, 2015 Mid-Year Report</a:t>
            </a:r>
          </a:p>
        </p:txBody>
      </p:sp>
    </p:spTree>
    <p:extLst>
      <p:ext uri="{BB962C8B-B14F-4D97-AF65-F5344CB8AC3E}">
        <p14:creationId xmlns:p14="http://schemas.microsoft.com/office/powerpoint/2010/main" val="254656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76200"/>
            <a:ext cx="8686800" cy="1143000"/>
          </a:xfrm>
        </p:spPr>
        <p:txBody>
          <a:bodyPr/>
          <a:lstStyle/>
          <a:p>
            <a:r>
              <a:rPr lang="en-US" altLang="en-US" dirty="0" smtClean="0"/>
              <a:t>Example:  23% Reduction in ED Visits Compared to Baseline Year</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t="22725" b="-22725"/>
          <a:stretch>
            <a:fillRect/>
          </a:stretch>
        </p:blipFill>
        <p:spPr bwMode="auto">
          <a:xfrm>
            <a:off x="446088" y="1371600"/>
            <a:ext cx="82137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838200" y="4800600"/>
            <a:ext cx="7010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5061" name="TextBox 10"/>
          <p:cNvSpPr txBox="1">
            <a:spLocks noChangeArrowheads="1"/>
          </p:cNvSpPr>
          <p:nvPr/>
        </p:nvSpPr>
        <p:spPr bwMode="auto">
          <a:xfrm>
            <a:off x="4495800" y="6142038"/>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dirty="0"/>
              <a:t>Source: Oregon’s Health System Transformation, 2015 Mid-Year Report</a:t>
            </a:r>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91600" cy="1143000"/>
          </a:xfrm>
        </p:spPr>
        <p:txBody>
          <a:bodyPr/>
          <a:lstStyle/>
          <a:p>
            <a:r>
              <a:rPr lang="en-US" sz="2800" dirty="0" smtClean="0"/>
              <a:t>Example:  32% Reduction in IP Admissions for Diabetes ST Complications Compared to Baseline Year</a:t>
            </a:r>
            <a:endParaRPr lang="en-US" sz="2800" dirty="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81" y="1388919"/>
            <a:ext cx="8405119" cy="337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838200" y="4800600"/>
            <a:ext cx="7010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TextBox 10"/>
          <p:cNvSpPr txBox="1">
            <a:spLocks noChangeArrowheads="1"/>
          </p:cNvSpPr>
          <p:nvPr/>
        </p:nvSpPr>
        <p:spPr bwMode="auto">
          <a:xfrm>
            <a:off x="4495800" y="6142038"/>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t>Source: Oregon’s Health System Transformation, 2015 Mid-Year Report</a:t>
            </a:r>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35</a:t>
            </a:fld>
            <a:endParaRPr lang="en-US" altLang="en-US"/>
          </a:p>
        </p:txBody>
      </p:sp>
    </p:spTree>
    <p:extLst>
      <p:ext uri="{BB962C8B-B14F-4D97-AF65-F5344CB8AC3E}">
        <p14:creationId xmlns:p14="http://schemas.microsoft.com/office/powerpoint/2010/main" val="1807751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68% Reduction in COPD/Asthma Admission Rates Compared To Baseline Year</a:t>
            </a:r>
            <a:endParaRPr lang="en-US" sz="2800" dirty="0"/>
          </a:p>
        </p:txBody>
      </p:sp>
      <p:pic>
        <p:nvPicPr>
          <p:cNvPr id="829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720494" cy="293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838200" y="4800600"/>
            <a:ext cx="7010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TextBox 10"/>
          <p:cNvSpPr txBox="1">
            <a:spLocks noChangeArrowheads="1"/>
          </p:cNvSpPr>
          <p:nvPr/>
        </p:nvSpPr>
        <p:spPr bwMode="auto">
          <a:xfrm>
            <a:off x="4495800" y="6142038"/>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dirty="0"/>
              <a:t>Source: Oregon’s Health System Transformation, 2015 Mid-Year Report</a:t>
            </a:r>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36</a:t>
            </a:fld>
            <a:endParaRPr lang="en-US" altLang="en-US"/>
          </a:p>
        </p:txBody>
      </p:sp>
    </p:spTree>
    <p:extLst>
      <p:ext uri="{BB962C8B-B14F-4D97-AF65-F5344CB8AC3E}">
        <p14:creationId xmlns:p14="http://schemas.microsoft.com/office/powerpoint/2010/main" val="1006033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1143000"/>
          </a:xfrm>
        </p:spPr>
        <p:txBody>
          <a:bodyPr/>
          <a:lstStyle/>
          <a:p>
            <a:r>
              <a:rPr lang="en-US" sz="2800" dirty="0" smtClean="0"/>
              <a:t>Example:  31% Increase in SBIRT Screening (all ages) </a:t>
            </a:r>
            <a:r>
              <a:rPr lang="en-US" sz="2800" dirty="0"/>
              <a:t>C</a:t>
            </a:r>
            <a:r>
              <a:rPr lang="en-US" sz="2800" dirty="0" smtClean="0"/>
              <a:t>ompared to Base </a:t>
            </a:r>
            <a:r>
              <a:rPr lang="en-US" sz="2800" dirty="0"/>
              <a:t>Y</a:t>
            </a:r>
            <a:r>
              <a:rPr lang="en-US" sz="2800" dirty="0" smtClean="0"/>
              <a:t>ear</a:t>
            </a:r>
            <a:endParaRPr lang="en-US" sz="2800"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37</a:t>
            </a:fld>
            <a:endParaRPr lang="en-US" alt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543800" cy="262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a:off x="2514600" y="4038600"/>
            <a:ext cx="4038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4267200" y="6248400"/>
            <a:ext cx="4267200" cy="523220"/>
          </a:xfrm>
          <a:prstGeom prst="rect">
            <a:avLst/>
          </a:prstGeom>
          <a:noFill/>
        </p:spPr>
        <p:txBody>
          <a:bodyPr wrap="square" rtlCol="0">
            <a:spAutoFit/>
          </a:bodyPr>
          <a:lstStyle/>
          <a:p>
            <a:r>
              <a:rPr lang="en-US" altLang="en-US" sz="1400" dirty="0"/>
              <a:t>Source: Oregon’s Health System Transformation, 2015 Mid-Year Report</a:t>
            </a:r>
          </a:p>
        </p:txBody>
      </p:sp>
    </p:spTree>
    <p:extLst>
      <p:ext uri="{BB962C8B-B14F-4D97-AF65-F5344CB8AC3E}">
        <p14:creationId xmlns:p14="http://schemas.microsoft.com/office/powerpoint/2010/main" val="2479374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143000"/>
          </a:xfrm>
        </p:spPr>
        <p:txBody>
          <a:bodyPr/>
          <a:lstStyle/>
          <a:p>
            <a:pPr lvl="1"/>
            <a:r>
              <a:rPr lang="en-US" altLang="en-US" sz="2800" dirty="0" smtClean="0"/>
              <a:t/>
            </a:r>
            <a:br>
              <a:rPr lang="en-US" altLang="en-US" sz="2800" dirty="0" smtClean="0"/>
            </a:br>
            <a:r>
              <a:rPr lang="en-US" altLang="en-US" sz="2800" dirty="0" smtClean="0"/>
              <a:t>Example:  137% Increase in Developmental </a:t>
            </a:r>
            <a:r>
              <a:rPr lang="en-US" altLang="en-US" sz="2800" dirty="0"/>
              <a:t>S</a:t>
            </a:r>
            <a:r>
              <a:rPr lang="en-US" altLang="en-US" sz="2800" dirty="0" smtClean="0"/>
              <a:t>creening</a:t>
            </a:r>
            <a:r>
              <a:rPr lang="en-US" altLang="en-US" sz="2800" dirty="0"/>
              <a:t>, </a:t>
            </a:r>
            <a:r>
              <a:rPr lang="en-US" altLang="en-US" sz="2800" dirty="0" smtClean="0"/>
              <a:t>First </a:t>
            </a:r>
            <a:r>
              <a:rPr lang="en-US" altLang="en-US" sz="2800" dirty="0"/>
              <a:t>36 </a:t>
            </a:r>
            <a:r>
              <a:rPr lang="en-US" altLang="en-US" sz="2800" dirty="0" smtClean="0"/>
              <a:t>Months </a:t>
            </a:r>
            <a:r>
              <a:rPr lang="en-US" altLang="en-US" sz="2800" dirty="0"/>
              <a:t>of </a:t>
            </a:r>
            <a:r>
              <a:rPr lang="en-US" altLang="en-US" sz="2800" dirty="0" smtClean="0"/>
              <a:t>Life </a:t>
            </a:r>
            <a:r>
              <a:rPr lang="en-US" altLang="en-US" sz="2800" dirty="0"/>
              <a:t>C</a:t>
            </a:r>
            <a:r>
              <a:rPr lang="en-US" altLang="en-US" sz="2800" dirty="0" smtClean="0"/>
              <a:t>ompared to Baseline </a:t>
            </a:r>
            <a:r>
              <a:rPr lang="en-US" altLang="en-US" sz="2800" dirty="0"/>
              <a:t>Y</a:t>
            </a:r>
            <a:r>
              <a:rPr lang="en-US" altLang="en-US" sz="2800" dirty="0" smtClean="0"/>
              <a:t>ear</a:t>
            </a:r>
            <a:r>
              <a:rPr lang="en-US" altLang="en-US" sz="1600" dirty="0"/>
              <a:t/>
            </a:r>
            <a:br>
              <a:rPr lang="en-US" altLang="en-US" sz="1600" dirty="0"/>
            </a:b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38</a:t>
            </a:fld>
            <a:endParaRPr lang="en-US"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077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a:off x="838200" y="4572000"/>
            <a:ext cx="7010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4267200" y="6172200"/>
            <a:ext cx="4190999" cy="523220"/>
          </a:xfrm>
          <a:prstGeom prst="rect">
            <a:avLst/>
          </a:prstGeom>
          <a:noFill/>
        </p:spPr>
        <p:txBody>
          <a:bodyPr wrap="square" rtlCol="0">
            <a:spAutoFit/>
          </a:bodyPr>
          <a:lstStyle/>
          <a:p>
            <a:r>
              <a:rPr lang="en-US" altLang="en-US" sz="1400" dirty="0"/>
              <a:t>Source: Oregon’s Health System Transformation, 2015 Mid-Year Report</a:t>
            </a:r>
          </a:p>
        </p:txBody>
      </p:sp>
    </p:spTree>
    <p:extLst>
      <p:ext uri="{BB962C8B-B14F-4D97-AF65-F5344CB8AC3E}">
        <p14:creationId xmlns:p14="http://schemas.microsoft.com/office/powerpoint/2010/main" val="1994407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36% increase in immunization for adolescents, compared to base year</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39</a:t>
            </a:fld>
            <a:endParaRPr lang="en-US"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229600" cy="291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838200" y="4267200"/>
            <a:ext cx="7010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4343400" y="6324600"/>
            <a:ext cx="4114800" cy="523220"/>
          </a:xfrm>
          <a:prstGeom prst="rect">
            <a:avLst/>
          </a:prstGeom>
          <a:noFill/>
        </p:spPr>
        <p:txBody>
          <a:bodyPr wrap="square" rtlCol="0">
            <a:spAutoFit/>
          </a:bodyPr>
          <a:lstStyle/>
          <a:p>
            <a:r>
              <a:rPr lang="en-US" sz="1400" dirty="0"/>
              <a:t>Source: Oregon’s Health System Transformation, 2015 Mid-Year Report</a:t>
            </a:r>
          </a:p>
        </p:txBody>
      </p:sp>
    </p:spTree>
    <p:extLst>
      <p:ext uri="{BB962C8B-B14F-4D97-AF65-F5344CB8AC3E}">
        <p14:creationId xmlns:p14="http://schemas.microsoft.com/office/powerpoint/2010/main" val="2814475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
            <a:ext cx="8915400" cy="1143000"/>
          </a:xfrm>
        </p:spPr>
        <p:txBody>
          <a:bodyPr/>
          <a:lstStyle/>
          <a:p>
            <a:r>
              <a:rPr lang="en-US" altLang="en-US" smtClean="0"/>
              <a:t>State Cost Containment Models</a:t>
            </a:r>
          </a:p>
        </p:txBody>
      </p:sp>
      <p:sp>
        <p:nvSpPr>
          <p:cNvPr id="20483" name="Slide Number Placeholder 3"/>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8E5E64E-FD0D-4CE7-B1B2-31437B43F33C}" type="slidenum">
              <a:rPr lang="en-US" altLang="en-US" sz="1400" smtClean="0">
                <a:solidFill>
                  <a:srgbClr val="57768E"/>
                </a:solidFill>
              </a:rPr>
              <a:pPr>
                <a:spcBef>
                  <a:spcPct val="0"/>
                </a:spcBef>
                <a:buClrTx/>
                <a:buFontTx/>
                <a:buNone/>
              </a:pPr>
              <a:t>4</a:t>
            </a:fld>
            <a:endParaRPr lang="en-US" altLang="en-US" sz="1400" smtClean="0">
              <a:solidFill>
                <a:srgbClr val="57768E"/>
              </a:solidFill>
            </a:endParaRPr>
          </a:p>
        </p:txBody>
      </p:sp>
      <p:sp>
        <p:nvSpPr>
          <p:cNvPr id="5" name="Freeform 6"/>
          <p:cNvSpPr>
            <a:spLocks/>
          </p:cNvSpPr>
          <p:nvPr/>
        </p:nvSpPr>
        <p:spPr bwMode="auto">
          <a:xfrm>
            <a:off x="3784600" y="3422650"/>
            <a:ext cx="11113" cy="6350"/>
          </a:xfrm>
          <a:custGeom>
            <a:avLst/>
            <a:gdLst/>
            <a:ahLst/>
            <a:cxnLst>
              <a:cxn ang="0">
                <a:pos x="1" y="0"/>
              </a:cxn>
              <a:cxn ang="0">
                <a:pos x="5" y="0"/>
              </a:cxn>
              <a:cxn ang="0">
                <a:pos x="6" y="1"/>
              </a:cxn>
              <a:cxn ang="0">
                <a:pos x="8" y="3"/>
              </a:cxn>
              <a:cxn ang="0">
                <a:pos x="9" y="3"/>
              </a:cxn>
              <a:cxn ang="0">
                <a:pos x="9" y="5"/>
              </a:cxn>
              <a:cxn ang="0">
                <a:pos x="8" y="6"/>
              </a:cxn>
              <a:cxn ang="0">
                <a:pos x="2" y="6"/>
              </a:cxn>
              <a:cxn ang="0">
                <a:pos x="1" y="5"/>
              </a:cxn>
              <a:cxn ang="0">
                <a:pos x="0" y="3"/>
              </a:cxn>
              <a:cxn ang="0">
                <a:pos x="1" y="0"/>
              </a:cxn>
            </a:cxnLst>
            <a:rect l="0" t="0" r="r" b="b"/>
            <a:pathLst>
              <a:path w="9" h="6">
                <a:moveTo>
                  <a:pt x="1" y="0"/>
                </a:moveTo>
                <a:lnTo>
                  <a:pt x="5" y="0"/>
                </a:lnTo>
                <a:lnTo>
                  <a:pt x="6" y="1"/>
                </a:lnTo>
                <a:lnTo>
                  <a:pt x="8" y="3"/>
                </a:lnTo>
                <a:lnTo>
                  <a:pt x="9" y="3"/>
                </a:lnTo>
                <a:lnTo>
                  <a:pt x="9" y="5"/>
                </a:lnTo>
                <a:lnTo>
                  <a:pt x="8" y="6"/>
                </a:lnTo>
                <a:lnTo>
                  <a:pt x="2" y="6"/>
                </a:lnTo>
                <a:lnTo>
                  <a:pt x="1" y="5"/>
                </a:lnTo>
                <a:lnTo>
                  <a:pt x="0" y="3"/>
                </a:lnTo>
                <a:lnTo>
                  <a:pt x="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 name="Freeform 7"/>
          <p:cNvSpPr>
            <a:spLocks noEditPoints="1"/>
          </p:cNvSpPr>
          <p:nvPr/>
        </p:nvSpPr>
        <p:spPr bwMode="auto">
          <a:xfrm>
            <a:off x="4283075" y="3670300"/>
            <a:ext cx="471488" cy="358775"/>
          </a:xfrm>
          <a:custGeom>
            <a:avLst/>
            <a:gdLst/>
            <a:ahLst/>
            <a:cxnLst>
              <a:cxn ang="0">
                <a:pos x="158" y="0"/>
              </a:cxn>
              <a:cxn ang="0">
                <a:pos x="172" y="3"/>
              </a:cxn>
              <a:cxn ang="0">
                <a:pos x="206" y="23"/>
              </a:cxn>
              <a:cxn ang="0">
                <a:pos x="220" y="19"/>
              </a:cxn>
              <a:cxn ang="0">
                <a:pos x="271" y="15"/>
              </a:cxn>
              <a:cxn ang="0">
                <a:pos x="272" y="19"/>
              </a:cxn>
              <a:cxn ang="0">
                <a:pos x="280" y="23"/>
              </a:cxn>
              <a:cxn ang="0">
                <a:pos x="300" y="35"/>
              </a:cxn>
              <a:cxn ang="0">
                <a:pos x="304" y="37"/>
              </a:cxn>
              <a:cxn ang="0">
                <a:pos x="315" y="45"/>
              </a:cxn>
              <a:cxn ang="0">
                <a:pos x="327" y="54"/>
              </a:cxn>
              <a:cxn ang="0">
                <a:pos x="337" y="65"/>
              </a:cxn>
              <a:cxn ang="0">
                <a:pos x="357" y="74"/>
              </a:cxn>
              <a:cxn ang="0">
                <a:pos x="365" y="79"/>
              </a:cxn>
              <a:cxn ang="0">
                <a:pos x="348" y="96"/>
              </a:cxn>
              <a:cxn ang="0">
                <a:pos x="337" y="123"/>
              </a:cxn>
              <a:cxn ang="0">
                <a:pos x="333" y="123"/>
              </a:cxn>
              <a:cxn ang="0">
                <a:pos x="323" y="130"/>
              </a:cxn>
              <a:cxn ang="0">
                <a:pos x="320" y="149"/>
              </a:cxn>
              <a:cxn ang="0">
                <a:pos x="331" y="152"/>
              </a:cxn>
              <a:cxn ang="0">
                <a:pos x="322" y="157"/>
              </a:cxn>
              <a:cxn ang="0">
                <a:pos x="320" y="163"/>
              </a:cxn>
              <a:cxn ang="0">
                <a:pos x="307" y="170"/>
              </a:cxn>
              <a:cxn ang="0">
                <a:pos x="306" y="175"/>
              </a:cxn>
              <a:cxn ang="0">
                <a:pos x="302" y="176"/>
              </a:cxn>
              <a:cxn ang="0">
                <a:pos x="299" y="190"/>
              </a:cxn>
              <a:cxn ang="0">
                <a:pos x="286" y="191"/>
              </a:cxn>
              <a:cxn ang="0">
                <a:pos x="283" y="211"/>
              </a:cxn>
              <a:cxn ang="0">
                <a:pos x="272" y="217"/>
              </a:cxn>
              <a:cxn ang="0">
                <a:pos x="262" y="228"/>
              </a:cxn>
              <a:cxn ang="0">
                <a:pos x="227" y="241"/>
              </a:cxn>
              <a:cxn ang="0">
                <a:pos x="228" y="260"/>
              </a:cxn>
              <a:cxn ang="0">
                <a:pos x="228" y="264"/>
              </a:cxn>
              <a:cxn ang="0">
                <a:pos x="220" y="270"/>
              </a:cxn>
              <a:cxn ang="0">
                <a:pos x="213" y="278"/>
              </a:cxn>
              <a:cxn ang="0">
                <a:pos x="195" y="250"/>
              </a:cxn>
              <a:cxn ang="0">
                <a:pos x="187" y="239"/>
              </a:cxn>
              <a:cxn ang="0">
                <a:pos x="174" y="229"/>
              </a:cxn>
              <a:cxn ang="0">
                <a:pos x="166" y="207"/>
              </a:cxn>
              <a:cxn ang="0">
                <a:pos x="152" y="193"/>
              </a:cxn>
              <a:cxn ang="0">
                <a:pos x="141" y="187"/>
              </a:cxn>
              <a:cxn ang="0">
                <a:pos x="134" y="180"/>
              </a:cxn>
              <a:cxn ang="0">
                <a:pos x="127" y="171"/>
              </a:cxn>
              <a:cxn ang="0">
                <a:pos x="127" y="168"/>
              </a:cxn>
              <a:cxn ang="0">
                <a:pos x="120" y="158"/>
              </a:cxn>
              <a:cxn ang="0">
                <a:pos x="118" y="156"/>
              </a:cxn>
              <a:cxn ang="0">
                <a:pos x="101" y="152"/>
              </a:cxn>
              <a:cxn ang="0">
                <a:pos x="88" y="134"/>
              </a:cxn>
              <a:cxn ang="0">
                <a:pos x="56" y="109"/>
              </a:cxn>
              <a:cxn ang="0">
                <a:pos x="49" y="100"/>
              </a:cxn>
              <a:cxn ang="0">
                <a:pos x="46" y="87"/>
              </a:cxn>
              <a:cxn ang="0">
                <a:pos x="44" y="82"/>
              </a:cxn>
              <a:cxn ang="0">
                <a:pos x="42" y="85"/>
              </a:cxn>
              <a:cxn ang="0">
                <a:pos x="14" y="67"/>
              </a:cxn>
              <a:cxn ang="0">
                <a:pos x="2" y="56"/>
              </a:cxn>
              <a:cxn ang="0">
                <a:pos x="16" y="36"/>
              </a:cxn>
              <a:cxn ang="0">
                <a:pos x="43" y="25"/>
              </a:cxn>
              <a:cxn ang="0">
                <a:pos x="56" y="18"/>
              </a:cxn>
              <a:cxn ang="0">
                <a:pos x="66" y="12"/>
              </a:cxn>
              <a:cxn ang="0">
                <a:pos x="129" y="2"/>
              </a:cxn>
            </a:cxnLst>
            <a:rect l="0" t="0" r="r" b="b"/>
            <a:pathLst>
              <a:path w="365" h="279">
                <a:moveTo>
                  <a:pt x="118" y="158"/>
                </a:moveTo>
                <a:lnTo>
                  <a:pt x="120" y="158"/>
                </a:lnTo>
                <a:lnTo>
                  <a:pt x="118" y="159"/>
                </a:lnTo>
                <a:lnTo>
                  <a:pt x="118" y="158"/>
                </a:lnTo>
                <a:close/>
                <a:moveTo>
                  <a:pt x="139" y="0"/>
                </a:moveTo>
                <a:lnTo>
                  <a:pt x="158" y="0"/>
                </a:lnTo>
                <a:lnTo>
                  <a:pt x="165" y="2"/>
                </a:lnTo>
                <a:lnTo>
                  <a:pt x="168" y="8"/>
                </a:lnTo>
                <a:lnTo>
                  <a:pt x="170" y="8"/>
                </a:lnTo>
                <a:lnTo>
                  <a:pt x="171" y="5"/>
                </a:lnTo>
                <a:lnTo>
                  <a:pt x="171" y="4"/>
                </a:lnTo>
                <a:lnTo>
                  <a:pt x="172" y="3"/>
                </a:lnTo>
                <a:lnTo>
                  <a:pt x="178" y="7"/>
                </a:lnTo>
                <a:lnTo>
                  <a:pt x="181" y="12"/>
                </a:lnTo>
                <a:lnTo>
                  <a:pt x="184" y="19"/>
                </a:lnTo>
                <a:lnTo>
                  <a:pt x="186" y="28"/>
                </a:lnTo>
                <a:lnTo>
                  <a:pt x="195" y="25"/>
                </a:lnTo>
                <a:lnTo>
                  <a:pt x="206" y="23"/>
                </a:lnTo>
                <a:lnTo>
                  <a:pt x="209" y="23"/>
                </a:lnTo>
                <a:lnTo>
                  <a:pt x="210" y="24"/>
                </a:lnTo>
                <a:lnTo>
                  <a:pt x="210" y="25"/>
                </a:lnTo>
                <a:lnTo>
                  <a:pt x="213" y="24"/>
                </a:lnTo>
                <a:lnTo>
                  <a:pt x="215" y="22"/>
                </a:lnTo>
                <a:lnTo>
                  <a:pt x="220" y="19"/>
                </a:lnTo>
                <a:lnTo>
                  <a:pt x="229" y="18"/>
                </a:lnTo>
                <a:lnTo>
                  <a:pt x="239" y="18"/>
                </a:lnTo>
                <a:lnTo>
                  <a:pt x="250" y="17"/>
                </a:lnTo>
                <a:lnTo>
                  <a:pt x="260" y="15"/>
                </a:lnTo>
                <a:lnTo>
                  <a:pt x="270" y="14"/>
                </a:lnTo>
                <a:lnTo>
                  <a:pt x="271" y="15"/>
                </a:lnTo>
                <a:lnTo>
                  <a:pt x="271" y="17"/>
                </a:lnTo>
                <a:lnTo>
                  <a:pt x="269" y="19"/>
                </a:lnTo>
                <a:lnTo>
                  <a:pt x="267" y="19"/>
                </a:lnTo>
                <a:lnTo>
                  <a:pt x="269" y="21"/>
                </a:lnTo>
                <a:lnTo>
                  <a:pt x="270" y="21"/>
                </a:lnTo>
                <a:lnTo>
                  <a:pt x="272" y="19"/>
                </a:lnTo>
                <a:lnTo>
                  <a:pt x="273" y="17"/>
                </a:lnTo>
                <a:lnTo>
                  <a:pt x="278" y="17"/>
                </a:lnTo>
                <a:lnTo>
                  <a:pt x="278" y="18"/>
                </a:lnTo>
                <a:lnTo>
                  <a:pt x="279" y="19"/>
                </a:lnTo>
                <a:lnTo>
                  <a:pt x="279" y="21"/>
                </a:lnTo>
                <a:lnTo>
                  <a:pt x="280" y="23"/>
                </a:lnTo>
                <a:lnTo>
                  <a:pt x="280" y="24"/>
                </a:lnTo>
                <a:lnTo>
                  <a:pt x="281" y="25"/>
                </a:lnTo>
                <a:lnTo>
                  <a:pt x="290" y="25"/>
                </a:lnTo>
                <a:lnTo>
                  <a:pt x="297" y="32"/>
                </a:lnTo>
                <a:lnTo>
                  <a:pt x="298" y="32"/>
                </a:lnTo>
                <a:lnTo>
                  <a:pt x="300" y="35"/>
                </a:lnTo>
                <a:lnTo>
                  <a:pt x="300" y="36"/>
                </a:lnTo>
                <a:lnTo>
                  <a:pt x="299" y="37"/>
                </a:lnTo>
                <a:lnTo>
                  <a:pt x="298" y="39"/>
                </a:lnTo>
                <a:lnTo>
                  <a:pt x="301" y="38"/>
                </a:lnTo>
                <a:lnTo>
                  <a:pt x="302" y="38"/>
                </a:lnTo>
                <a:lnTo>
                  <a:pt x="304" y="37"/>
                </a:lnTo>
                <a:lnTo>
                  <a:pt x="305" y="38"/>
                </a:lnTo>
                <a:lnTo>
                  <a:pt x="306" y="38"/>
                </a:lnTo>
                <a:lnTo>
                  <a:pt x="307" y="39"/>
                </a:lnTo>
                <a:lnTo>
                  <a:pt x="309" y="40"/>
                </a:lnTo>
                <a:lnTo>
                  <a:pt x="312" y="43"/>
                </a:lnTo>
                <a:lnTo>
                  <a:pt x="315" y="45"/>
                </a:lnTo>
                <a:lnTo>
                  <a:pt x="316" y="46"/>
                </a:lnTo>
                <a:lnTo>
                  <a:pt x="319" y="47"/>
                </a:lnTo>
                <a:lnTo>
                  <a:pt x="321" y="47"/>
                </a:lnTo>
                <a:lnTo>
                  <a:pt x="323" y="49"/>
                </a:lnTo>
                <a:lnTo>
                  <a:pt x="327" y="52"/>
                </a:lnTo>
                <a:lnTo>
                  <a:pt x="327" y="54"/>
                </a:lnTo>
                <a:lnTo>
                  <a:pt x="328" y="56"/>
                </a:lnTo>
                <a:lnTo>
                  <a:pt x="328" y="58"/>
                </a:lnTo>
                <a:lnTo>
                  <a:pt x="330" y="60"/>
                </a:lnTo>
                <a:lnTo>
                  <a:pt x="336" y="60"/>
                </a:lnTo>
                <a:lnTo>
                  <a:pt x="337" y="61"/>
                </a:lnTo>
                <a:lnTo>
                  <a:pt x="337" y="65"/>
                </a:lnTo>
                <a:lnTo>
                  <a:pt x="335" y="67"/>
                </a:lnTo>
                <a:lnTo>
                  <a:pt x="340" y="65"/>
                </a:lnTo>
                <a:lnTo>
                  <a:pt x="345" y="65"/>
                </a:lnTo>
                <a:lnTo>
                  <a:pt x="347" y="67"/>
                </a:lnTo>
                <a:lnTo>
                  <a:pt x="350" y="71"/>
                </a:lnTo>
                <a:lnTo>
                  <a:pt x="357" y="74"/>
                </a:lnTo>
                <a:lnTo>
                  <a:pt x="358" y="75"/>
                </a:lnTo>
                <a:lnTo>
                  <a:pt x="359" y="78"/>
                </a:lnTo>
                <a:lnTo>
                  <a:pt x="358" y="79"/>
                </a:lnTo>
                <a:lnTo>
                  <a:pt x="357" y="81"/>
                </a:lnTo>
                <a:lnTo>
                  <a:pt x="362" y="79"/>
                </a:lnTo>
                <a:lnTo>
                  <a:pt x="365" y="79"/>
                </a:lnTo>
                <a:lnTo>
                  <a:pt x="364" y="82"/>
                </a:lnTo>
                <a:lnTo>
                  <a:pt x="359" y="87"/>
                </a:lnTo>
                <a:lnTo>
                  <a:pt x="357" y="88"/>
                </a:lnTo>
                <a:lnTo>
                  <a:pt x="355" y="91"/>
                </a:lnTo>
                <a:lnTo>
                  <a:pt x="351" y="93"/>
                </a:lnTo>
                <a:lnTo>
                  <a:pt x="348" y="96"/>
                </a:lnTo>
                <a:lnTo>
                  <a:pt x="348" y="98"/>
                </a:lnTo>
                <a:lnTo>
                  <a:pt x="347" y="100"/>
                </a:lnTo>
                <a:lnTo>
                  <a:pt x="345" y="101"/>
                </a:lnTo>
                <a:lnTo>
                  <a:pt x="343" y="107"/>
                </a:lnTo>
                <a:lnTo>
                  <a:pt x="340" y="116"/>
                </a:lnTo>
                <a:lnTo>
                  <a:pt x="337" y="123"/>
                </a:lnTo>
                <a:lnTo>
                  <a:pt x="337" y="124"/>
                </a:lnTo>
                <a:lnTo>
                  <a:pt x="336" y="123"/>
                </a:lnTo>
                <a:lnTo>
                  <a:pt x="335" y="123"/>
                </a:lnTo>
                <a:lnTo>
                  <a:pt x="335" y="121"/>
                </a:lnTo>
                <a:lnTo>
                  <a:pt x="333" y="122"/>
                </a:lnTo>
                <a:lnTo>
                  <a:pt x="333" y="123"/>
                </a:lnTo>
                <a:lnTo>
                  <a:pt x="335" y="123"/>
                </a:lnTo>
                <a:lnTo>
                  <a:pt x="334" y="124"/>
                </a:lnTo>
                <a:lnTo>
                  <a:pt x="331" y="126"/>
                </a:lnTo>
                <a:lnTo>
                  <a:pt x="328" y="129"/>
                </a:lnTo>
                <a:lnTo>
                  <a:pt x="326" y="130"/>
                </a:lnTo>
                <a:lnTo>
                  <a:pt x="323" y="130"/>
                </a:lnTo>
                <a:lnTo>
                  <a:pt x="323" y="129"/>
                </a:lnTo>
                <a:lnTo>
                  <a:pt x="322" y="131"/>
                </a:lnTo>
                <a:lnTo>
                  <a:pt x="322" y="135"/>
                </a:lnTo>
                <a:lnTo>
                  <a:pt x="323" y="141"/>
                </a:lnTo>
                <a:lnTo>
                  <a:pt x="322" y="145"/>
                </a:lnTo>
                <a:lnTo>
                  <a:pt x="320" y="149"/>
                </a:lnTo>
                <a:lnTo>
                  <a:pt x="315" y="149"/>
                </a:lnTo>
                <a:lnTo>
                  <a:pt x="316" y="151"/>
                </a:lnTo>
                <a:lnTo>
                  <a:pt x="321" y="151"/>
                </a:lnTo>
                <a:lnTo>
                  <a:pt x="323" y="150"/>
                </a:lnTo>
                <a:lnTo>
                  <a:pt x="330" y="150"/>
                </a:lnTo>
                <a:lnTo>
                  <a:pt x="331" y="152"/>
                </a:lnTo>
                <a:lnTo>
                  <a:pt x="331" y="155"/>
                </a:lnTo>
                <a:lnTo>
                  <a:pt x="329" y="156"/>
                </a:lnTo>
                <a:lnTo>
                  <a:pt x="328" y="157"/>
                </a:lnTo>
                <a:lnTo>
                  <a:pt x="326" y="157"/>
                </a:lnTo>
                <a:lnTo>
                  <a:pt x="321" y="155"/>
                </a:lnTo>
                <a:lnTo>
                  <a:pt x="322" y="157"/>
                </a:lnTo>
                <a:lnTo>
                  <a:pt x="322" y="159"/>
                </a:lnTo>
                <a:lnTo>
                  <a:pt x="323" y="161"/>
                </a:lnTo>
                <a:lnTo>
                  <a:pt x="323" y="163"/>
                </a:lnTo>
                <a:lnTo>
                  <a:pt x="322" y="164"/>
                </a:lnTo>
                <a:lnTo>
                  <a:pt x="321" y="163"/>
                </a:lnTo>
                <a:lnTo>
                  <a:pt x="320" y="163"/>
                </a:lnTo>
                <a:lnTo>
                  <a:pt x="320" y="169"/>
                </a:lnTo>
                <a:lnTo>
                  <a:pt x="321" y="171"/>
                </a:lnTo>
                <a:lnTo>
                  <a:pt x="321" y="172"/>
                </a:lnTo>
                <a:lnTo>
                  <a:pt x="308" y="172"/>
                </a:lnTo>
                <a:lnTo>
                  <a:pt x="307" y="171"/>
                </a:lnTo>
                <a:lnTo>
                  <a:pt x="307" y="170"/>
                </a:lnTo>
                <a:lnTo>
                  <a:pt x="308" y="169"/>
                </a:lnTo>
                <a:lnTo>
                  <a:pt x="309" y="166"/>
                </a:lnTo>
                <a:lnTo>
                  <a:pt x="306" y="168"/>
                </a:lnTo>
                <a:lnTo>
                  <a:pt x="305" y="169"/>
                </a:lnTo>
                <a:lnTo>
                  <a:pt x="305" y="173"/>
                </a:lnTo>
                <a:lnTo>
                  <a:pt x="306" y="175"/>
                </a:lnTo>
                <a:lnTo>
                  <a:pt x="307" y="175"/>
                </a:lnTo>
                <a:lnTo>
                  <a:pt x="307" y="176"/>
                </a:lnTo>
                <a:lnTo>
                  <a:pt x="306" y="176"/>
                </a:lnTo>
                <a:lnTo>
                  <a:pt x="304" y="175"/>
                </a:lnTo>
                <a:lnTo>
                  <a:pt x="302" y="175"/>
                </a:lnTo>
                <a:lnTo>
                  <a:pt x="302" y="176"/>
                </a:lnTo>
                <a:lnTo>
                  <a:pt x="304" y="178"/>
                </a:lnTo>
                <a:lnTo>
                  <a:pt x="304" y="180"/>
                </a:lnTo>
                <a:lnTo>
                  <a:pt x="305" y="183"/>
                </a:lnTo>
                <a:lnTo>
                  <a:pt x="305" y="185"/>
                </a:lnTo>
                <a:lnTo>
                  <a:pt x="301" y="189"/>
                </a:lnTo>
                <a:lnTo>
                  <a:pt x="299" y="190"/>
                </a:lnTo>
                <a:lnTo>
                  <a:pt x="297" y="192"/>
                </a:lnTo>
                <a:lnTo>
                  <a:pt x="295" y="194"/>
                </a:lnTo>
                <a:lnTo>
                  <a:pt x="295" y="197"/>
                </a:lnTo>
                <a:lnTo>
                  <a:pt x="293" y="197"/>
                </a:lnTo>
                <a:lnTo>
                  <a:pt x="291" y="196"/>
                </a:lnTo>
                <a:lnTo>
                  <a:pt x="286" y="191"/>
                </a:lnTo>
                <a:lnTo>
                  <a:pt x="284" y="191"/>
                </a:lnTo>
                <a:lnTo>
                  <a:pt x="281" y="190"/>
                </a:lnTo>
                <a:lnTo>
                  <a:pt x="278" y="191"/>
                </a:lnTo>
                <a:lnTo>
                  <a:pt x="283" y="201"/>
                </a:lnTo>
                <a:lnTo>
                  <a:pt x="287" y="211"/>
                </a:lnTo>
                <a:lnTo>
                  <a:pt x="283" y="211"/>
                </a:lnTo>
                <a:lnTo>
                  <a:pt x="276" y="218"/>
                </a:lnTo>
                <a:lnTo>
                  <a:pt x="274" y="217"/>
                </a:lnTo>
                <a:lnTo>
                  <a:pt x="273" y="214"/>
                </a:lnTo>
                <a:lnTo>
                  <a:pt x="272" y="214"/>
                </a:lnTo>
                <a:lnTo>
                  <a:pt x="271" y="215"/>
                </a:lnTo>
                <a:lnTo>
                  <a:pt x="272" y="217"/>
                </a:lnTo>
                <a:lnTo>
                  <a:pt x="273" y="217"/>
                </a:lnTo>
                <a:lnTo>
                  <a:pt x="272" y="219"/>
                </a:lnTo>
                <a:lnTo>
                  <a:pt x="270" y="221"/>
                </a:lnTo>
                <a:lnTo>
                  <a:pt x="263" y="221"/>
                </a:lnTo>
                <a:lnTo>
                  <a:pt x="262" y="222"/>
                </a:lnTo>
                <a:lnTo>
                  <a:pt x="262" y="228"/>
                </a:lnTo>
                <a:lnTo>
                  <a:pt x="253" y="231"/>
                </a:lnTo>
                <a:lnTo>
                  <a:pt x="238" y="231"/>
                </a:lnTo>
                <a:lnTo>
                  <a:pt x="234" y="233"/>
                </a:lnTo>
                <a:lnTo>
                  <a:pt x="230" y="240"/>
                </a:lnTo>
                <a:lnTo>
                  <a:pt x="228" y="242"/>
                </a:lnTo>
                <a:lnTo>
                  <a:pt x="227" y="241"/>
                </a:lnTo>
                <a:lnTo>
                  <a:pt x="224" y="240"/>
                </a:lnTo>
                <a:lnTo>
                  <a:pt x="223" y="239"/>
                </a:lnTo>
                <a:lnTo>
                  <a:pt x="222" y="236"/>
                </a:lnTo>
                <a:lnTo>
                  <a:pt x="220" y="243"/>
                </a:lnTo>
                <a:lnTo>
                  <a:pt x="223" y="253"/>
                </a:lnTo>
                <a:lnTo>
                  <a:pt x="228" y="260"/>
                </a:lnTo>
                <a:lnTo>
                  <a:pt x="234" y="264"/>
                </a:lnTo>
                <a:lnTo>
                  <a:pt x="232" y="265"/>
                </a:lnTo>
                <a:lnTo>
                  <a:pt x="232" y="267"/>
                </a:lnTo>
                <a:lnTo>
                  <a:pt x="231" y="267"/>
                </a:lnTo>
                <a:lnTo>
                  <a:pt x="229" y="264"/>
                </a:lnTo>
                <a:lnTo>
                  <a:pt x="228" y="264"/>
                </a:lnTo>
                <a:lnTo>
                  <a:pt x="223" y="269"/>
                </a:lnTo>
                <a:lnTo>
                  <a:pt x="223" y="270"/>
                </a:lnTo>
                <a:lnTo>
                  <a:pt x="222" y="269"/>
                </a:lnTo>
                <a:lnTo>
                  <a:pt x="222" y="268"/>
                </a:lnTo>
                <a:lnTo>
                  <a:pt x="220" y="268"/>
                </a:lnTo>
                <a:lnTo>
                  <a:pt x="220" y="270"/>
                </a:lnTo>
                <a:lnTo>
                  <a:pt x="222" y="272"/>
                </a:lnTo>
                <a:lnTo>
                  <a:pt x="222" y="274"/>
                </a:lnTo>
                <a:lnTo>
                  <a:pt x="223" y="276"/>
                </a:lnTo>
                <a:lnTo>
                  <a:pt x="222" y="278"/>
                </a:lnTo>
                <a:lnTo>
                  <a:pt x="216" y="279"/>
                </a:lnTo>
                <a:lnTo>
                  <a:pt x="213" y="278"/>
                </a:lnTo>
                <a:lnTo>
                  <a:pt x="210" y="276"/>
                </a:lnTo>
                <a:lnTo>
                  <a:pt x="207" y="274"/>
                </a:lnTo>
                <a:lnTo>
                  <a:pt x="202" y="274"/>
                </a:lnTo>
                <a:lnTo>
                  <a:pt x="202" y="264"/>
                </a:lnTo>
                <a:lnTo>
                  <a:pt x="200" y="256"/>
                </a:lnTo>
                <a:lnTo>
                  <a:pt x="195" y="250"/>
                </a:lnTo>
                <a:lnTo>
                  <a:pt x="192" y="245"/>
                </a:lnTo>
                <a:lnTo>
                  <a:pt x="191" y="240"/>
                </a:lnTo>
                <a:lnTo>
                  <a:pt x="194" y="234"/>
                </a:lnTo>
                <a:lnTo>
                  <a:pt x="191" y="236"/>
                </a:lnTo>
                <a:lnTo>
                  <a:pt x="188" y="238"/>
                </a:lnTo>
                <a:lnTo>
                  <a:pt x="187" y="239"/>
                </a:lnTo>
                <a:lnTo>
                  <a:pt x="185" y="239"/>
                </a:lnTo>
                <a:lnTo>
                  <a:pt x="185" y="236"/>
                </a:lnTo>
                <a:lnTo>
                  <a:pt x="184" y="235"/>
                </a:lnTo>
                <a:lnTo>
                  <a:pt x="180" y="235"/>
                </a:lnTo>
                <a:lnTo>
                  <a:pt x="177" y="236"/>
                </a:lnTo>
                <a:lnTo>
                  <a:pt x="174" y="229"/>
                </a:lnTo>
                <a:lnTo>
                  <a:pt x="174" y="222"/>
                </a:lnTo>
                <a:lnTo>
                  <a:pt x="172" y="219"/>
                </a:lnTo>
                <a:lnTo>
                  <a:pt x="171" y="217"/>
                </a:lnTo>
                <a:lnTo>
                  <a:pt x="168" y="214"/>
                </a:lnTo>
                <a:lnTo>
                  <a:pt x="166" y="211"/>
                </a:lnTo>
                <a:lnTo>
                  <a:pt x="166" y="207"/>
                </a:lnTo>
                <a:lnTo>
                  <a:pt x="167" y="206"/>
                </a:lnTo>
                <a:lnTo>
                  <a:pt x="168" y="206"/>
                </a:lnTo>
                <a:lnTo>
                  <a:pt x="163" y="200"/>
                </a:lnTo>
                <a:lnTo>
                  <a:pt x="158" y="198"/>
                </a:lnTo>
                <a:lnTo>
                  <a:pt x="154" y="194"/>
                </a:lnTo>
                <a:lnTo>
                  <a:pt x="152" y="193"/>
                </a:lnTo>
                <a:lnTo>
                  <a:pt x="150" y="193"/>
                </a:lnTo>
                <a:lnTo>
                  <a:pt x="148" y="192"/>
                </a:lnTo>
                <a:lnTo>
                  <a:pt x="145" y="192"/>
                </a:lnTo>
                <a:lnTo>
                  <a:pt x="143" y="191"/>
                </a:lnTo>
                <a:lnTo>
                  <a:pt x="142" y="190"/>
                </a:lnTo>
                <a:lnTo>
                  <a:pt x="141" y="187"/>
                </a:lnTo>
                <a:lnTo>
                  <a:pt x="141" y="186"/>
                </a:lnTo>
                <a:lnTo>
                  <a:pt x="139" y="184"/>
                </a:lnTo>
                <a:lnTo>
                  <a:pt x="137" y="182"/>
                </a:lnTo>
                <a:lnTo>
                  <a:pt x="135" y="182"/>
                </a:lnTo>
                <a:lnTo>
                  <a:pt x="132" y="183"/>
                </a:lnTo>
                <a:lnTo>
                  <a:pt x="134" y="180"/>
                </a:lnTo>
                <a:lnTo>
                  <a:pt x="134" y="179"/>
                </a:lnTo>
                <a:lnTo>
                  <a:pt x="132" y="177"/>
                </a:lnTo>
                <a:lnTo>
                  <a:pt x="130" y="176"/>
                </a:lnTo>
                <a:lnTo>
                  <a:pt x="129" y="175"/>
                </a:lnTo>
                <a:lnTo>
                  <a:pt x="127" y="173"/>
                </a:lnTo>
                <a:lnTo>
                  <a:pt x="127" y="171"/>
                </a:lnTo>
                <a:lnTo>
                  <a:pt x="128" y="169"/>
                </a:lnTo>
                <a:lnTo>
                  <a:pt x="129" y="168"/>
                </a:lnTo>
                <a:lnTo>
                  <a:pt x="129" y="166"/>
                </a:lnTo>
                <a:lnTo>
                  <a:pt x="128" y="165"/>
                </a:lnTo>
                <a:lnTo>
                  <a:pt x="128" y="166"/>
                </a:lnTo>
                <a:lnTo>
                  <a:pt x="127" y="168"/>
                </a:lnTo>
                <a:lnTo>
                  <a:pt x="127" y="169"/>
                </a:lnTo>
                <a:lnTo>
                  <a:pt x="125" y="168"/>
                </a:lnTo>
                <a:lnTo>
                  <a:pt x="124" y="165"/>
                </a:lnTo>
                <a:lnTo>
                  <a:pt x="123" y="164"/>
                </a:lnTo>
                <a:lnTo>
                  <a:pt x="121" y="159"/>
                </a:lnTo>
                <a:lnTo>
                  <a:pt x="120" y="158"/>
                </a:lnTo>
                <a:lnTo>
                  <a:pt x="120" y="157"/>
                </a:lnTo>
                <a:lnTo>
                  <a:pt x="122" y="155"/>
                </a:lnTo>
                <a:lnTo>
                  <a:pt x="123" y="155"/>
                </a:lnTo>
                <a:lnTo>
                  <a:pt x="123" y="154"/>
                </a:lnTo>
                <a:lnTo>
                  <a:pt x="121" y="154"/>
                </a:lnTo>
                <a:lnTo>
                  <a:pt x="118" y="156"/>
                </a:lnTo>
                <a:lnTo>
                  <a:pt x="118" y="157"/>
                </a:lnTo>
                <a:lnTo>
                  <a:pt x="114" y="155"/>
                </a:lnTo>
                <a:lnTo>
                  <a:pt x="109" y="155"/>
                </a:lnTo>
                <a:lnTo>
                  <a:pt x="106" y="154"/>
                </a:lnTo>
                <a:lnTo>
                  <a:pt x="103" y="154"/>
                </a:lnTo>
                <a:lnTo>
                  <a:pt x="101" y="152"/>
                </a:lnTo>
                <a:lnTo>
                  <a:pt x="100" y="151"/>
                </a:lnTo>
                <a:lnTo>
                  <a:pt x="100" y="145"/>
                </a:lnTo>
                <a:lnTo>
                  <a:pt x="99" y="143"/>
                </a:lnTo>
                <a:lnTo>
                  <a:pt x="97" y="142"/>
                </a:lnTo>
                <a:lnTo>
                  <a:pt x="95" y="141"/>
                </a:lnTo>
                <a:lnTo>
                  <a:pt x="88" y="134"/>
                </a:lnTo>
                <a:lnTo>
                  <a:pt x="87" y="131"/>
                </a:lnTo>
                <a:lnTo>
                  <a:pt x="85" y="129"/>
                </a:lnTo>
                <a:lnTo>
                  <a:pt x="75" y="129"/>
                </a:lnTo>
                <a:lnTo>
                  <a:pt x="71" y="124"/>
                </a:lnTo>
                <a:lnTo>
                  <a:pt x="61" y="113"/>
                </a:lnTo>
                <a:lnTo>
                  <a:pt x="56" y="109"/>
                </a:lnTo>
                <a:lnTo>
                  <a:pt x="57" y="107"/>
                </a:lnTo>
                <a:lnTo>
                  <a:pt x="57" y="105"/>
                </a:lnTo>
                <a:lnTo>
                  <a:pt x="54" y="105"/>
                </a:lnTo>
                <a:lnTo>
                  <a:pt x="51" y="101"/>
                </a:lnTo>
                <a:lnTo>
                  <a:pt x="50" y="101"/>
                </a:lnTo>
                <a:lnTo>
                  <a:pt x="49" y="100"/>
                </a:lnTo>
                <a:lnTo>
                  <a:pt x="47" y="98"/>
                </a:lnTo>
                <a:lnTo>
                  <a:pt x="45" y="95"/>
                </a:lnTo>
                <a:lnTo>
                  <a:pt x="45" y="92"/>
                </a:lnTo>
                <a:lnTo>
                  <a:pt x="47" y="89"/>
                </a:lnTo>
                <a:lnTo>
                  <a:pt x="47" y="87"/>
                </a:lnTo>
                <a:lnTo>
                  <a:pt x="46" y="87"/>
                </a:lnTo>
                <a:lnTo>
                  <a:pt x="45" y="88"/>
                </a:lnTo>
                <a:lnTo>
                  <a:pt x="45" y="89"/>
                </a:lnTo>
                <a:lnTo>
                  <a:pt x="44" y="87"/>
                </a:lnTo>
                <a:lnTo>
                  <a:pt x="44" y="85"/>
                </a:lnTo>
                <a:lnTo>
                  <a:pt x="43" y="84"/>
                </a:lnTo>
                <a:lnTo>
                  <a:pt x="44" y="82"/>
                </a:lnTo>
                <a:lnTo>
                  <a:pt x="45" y="82"/>
                </a:lnTo>
                <a:lnTo>
                  <a:pt x="47" y="81"/>
                </a:lnTo>
                <a:lnTo>
                  <a:pt x="46" y="80"/>
                </a:lnTo>
                <a:lnTo>
                  <a:pt x="45" y="80"/>
                </a:lnTo>
                <a:lnTo>
                  <a:pt x="43" y="82"/>
                </a:lnTo>
                <a:lnTo>
                  <a:pt x="42" y="85"/>
                </a:lnTo>
                <a:lnTo>
                  <a:pt x="38" y="81"/>
                </a:lnTo>
                <a:lnTo>
                  <a:pt x="32" y="79"/>
                </a:lnTo>
                <a:lnTo>
                  <a:pt x="26" y="78"/>
                </a:lnTo>
                <a:lnTo>
                  <a:pt x="19" y="77"/>
                </a:lnTo>
                <a:lnTo>
                  <a:pt x="16" y="73"/>
                </a:lnTo>
                <a:lnTo>
                  <a:pt x="14" y="67"/>
                </a:lnTo>
                <a:lnTo>
                  <a:pt x="11" y="70"/>
                </a:lnTo>
                <a:lnTo>
                  <a:pt x="8" y="70"/>
                </a:lnTo>
                <a:lnTo>
                  <a:pt x="3" y="67"/>
                </a:lnTo>
                <a:lnTo>
                  <a:pt x="1" y="64"/>
                </a:lnTo>
                <a:lnTo>
                  <a:pt x="0" y="61"/>
                </a:lnTo>
                <a:lnTo>
                  <a:pt x="2" y="56"/>
                </a:lnTo>
                <a:lnTo>
                  <a:pt x="5" y="50"/>
                </a:lnTo>
                <a:lnTo>
                  <a:pt x="10" y="45"/>
                </a:lnTo>
                <a:lnTo>
                  <a:pt x="17" y="42"/>
                </a:lnTo>
                <a:lnTo>
                  <a:pt x="15" y="39"/>
                </a:lnTo>
                <a:lnTo>
                  <a:pt x="15" y="37"/>
                </a:lnTo>
                <a:lnTo>
                  <a:pt x="16" y="36"/>
                </a:lnTo>
                <a:lnTo>
                  <a:pt x="18" y="35"/>
                </a:lnTo>
                <a:lnTo>
                  <a:pt x="21" y="35"/>
                </a:lnTo>
                <a:lnTo>
                  <a:pt x="25" y="30"/>
                </a:lnTo>
                <a:lnTo>
                  <a:pt x="25" y="28"/>
                </a:lnTo>
                <a:lnTo>
                  <a:pt x="36" y="26"/>
                </a:lnTo>
                <a:lnTo>
                  <a:pt x="43" y="25"/>
                </a:lnTo>
                <a:lnTo>
                  <a:pt x="46" y="22"/>
                </a:lnTo>
                <a:lnTo>
                  <a:pt x="47" y="17"/>
                </a:lnTo>
                <a:lnTo>
                  <a:pt x="50" y="16"/>
                </a:lnTo>
                <a:lnTo>
                  <a:pt x="53" y="19"/>
                </a:lnTo>
                <a:lnTo>
                  <a:pt x="54" y="19"/>
                </a:lnTo>
                <a:lnTo>
                  <a:pt x="56" y="18"/>
                </a:lnTo>
                <a:lnTo>
                  <a:pt x="56" y="14"/>
                </a:lnTo>
                <a:lnTo>
                  <a:pt x="58" y="14"/>
                </a:lnTo>
                <a:lnTo>
                  <a:pt x="60" y="15"/>
                </a:lnTo>
                <a:lnTo>
                  <a:pt x="61" y="14"/>
                </a:lnTo>
                <a:lnTo>
                  <a:pt x="64" y="14"/>
                </a:lnTo>
                <a:lnTo>
                  <a:pt x="66" y="12"/>
                </a:lnTo>
                <a:lnTo>
                  <a:pt x="67" y="11"/>
                </a:lnTo>
                <a:lnTo>
                  <a:pt x="67" y="8"/>
                </a:lnTo>
                <a:lnTo>
                  <a:pt x="83" y="8"/>
                </a:lnTo>
                <a:lnTo>
                  <a:pt x="100" y="5"/>
                </a:lnTo>
                <a:lnTo>
                  <a:pt x="118" y="3"/>
                </a:lnTo>
                <a:lnTo>
                  <a:pt x="129" y="2"/>
                </a:lnTo>
                <a:lnTo>
                  <a:pt x="13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 name="Freeform 8"/>
          <p:cNvSpPr>
            <a:spLocks/>
          </p:cNvSpPr>
          <p:nvPr/>
        </p:nvSpPr>
        <p:spPr bwMode="auto">
          <a:xfrm>
            <a:off x="5059363" y="2276475"/>
            <a:ext cx="152400" cy="323850"/>
          </a:xfrm>
          <a:custGeom>
            <a:avLst/>
            <a:gdLst/>
            <a:ahLst/>
            <a:cxnLst>
              <a:cxn ang="0">
                <a:pos x="39" y="0"/>
              </a:cxn>
              <a:cxn ang="0">
                <a:pos x="52" y="34"/>
              </a:cxn>
              <a:cxn ang="0">
                <a:pos x="64" y="72"/>
              </a:cxn>
              <a:cxn ang="0">
                <a:pos x="76" y="110"/>
              </a:cxn>
              <a:cxn ang="0">
                <a:pos x="81" y="130"/>
              </a:cxn>
              <a:cxn ang="0">
                <a:pos x="85" y="135"/>
              </a:cxn>
              <a:cxn ang="0">
                <a:pos x="87" y="139"/>
              </a:cxn>
              <a:cxn ang="0">
                <a:pos x="90" y="144"/>
              </a:cxn>
              <a:cxn ang="0">
                <a:pos x="92" y="153"/>
              </a:cxn>
              <a:cxn ang="0">
                <a:pos x="93" y="164"/>
              </a:cxn>
              <a:cxn ang="0">
                <a:pos x="97" y="171"/>
              </a:cxn>
              <a:cxn ang="0">
                <a:pos x="110" y="184"/>
              </a:cxn>
              <a:cxn ang="0">
                <a:pos x="116" y="191"/>
              </a:cxn>
              <a:cxn ang="0">
                <a:pos x="118" y="199"/>
              </a:cxn>
              <a:cxn ang="0">
                <a:pos x="118" y="208"/>
              </a:cxn>
              <a:cxn ang="0">
                <a:pos x="108" y="212"/>
              </a:cxn>
              <a:cxn ang="0">
                <a:pos x="101" y="219"/>
              </a:cxn>
              <a:cxn ang="0">
                <a:pos x="96" y="226"/>
              </a:cxn>
              <a:cxn ang="0">
                <a:pos x="90" y="234"/>
              </a:cxn>
              <a:cxn ang="0">
                <a:pos x="64" y="240"/>
              </a:cxn>
              <a:cxn ang="0">
                <a:pos x="39" y="245"/>
              </a:cxn>
              <a:cxn ang="0">
                <a:pos x="14" y="251"/>
              </a:cxn>
              <a:cxn ang="0">
                <a:pos x="9" y="243"/>
              </a:cxn>
              <a:cxn ang="0">
                <a:pos x="7" y="233"/>
              </a:cxn>
              <a:cxn ang="0">
                <a:pos x="7" y="208"/>
              </a:cxn>
              <a:cxn ang="0">
                <a:pos x="5" y="194"/>
              </a:cxn>
              <a:cxn ang="0">
                <a:pos x="3" y="187"/>
              </a:cxn>
              <a:cxn ang="0">
                <a:pos x="1" y="184"/>
              </a:cxn>
              <a:cxn ang="0">
                <a:pos x="0" y="180"/>
              </a:cxn>
              <a:cxn ang="0">
                <a:pos x="0" y="178"/>
              </a:cxn>
              <a:cxn ang="0">
                <a:pos x="3" y="160"/>
              </a:cxn>
              <a:cxn ang="0">
                <a:pos x="9" y="142"/>
              </a:cxn>
              <a:cxn ang="0">
                <a:pos x="11" y="124"/>
              </a:cxn>
              <a:cxn ang="0">
                <a:pos x="11" y="119"/>
              </a:cxn>
              <a:cxn ang="0">
                <a:pos x="10" y="115"/>
              </a:cxn>
              <a:cxn ang="0">
                <a:pos x="8" y="110"/>
              </a:cxn>
              <a:cxn ang="0">
                <a:pos x="5" y="107"/>
              </a:cxn>
              <a:cxn ang="0">
                <a:pos x="7" y="103"/>
              </a:cxn>
              <a:cxn ang="0">
                <a:pos x="11" y="98"/>
              </a:cxn>
              <a:cxn ang="0">
                <a:pos x="15" y="97"/>
              </a:cxn>
              <a:cxn ang="0">
                <a:pos x="23" y="89"/>
              </a:cxn>
              <a:cxn ang="0">
                <a:pos x="25" y="84"/>
              </a:cxn>
              <a:cxn ang="0">
                <a:pos x="28" y="81"/>
              </a:cxn>
              <a:cxn ang="0">
                <a:pos x="31" y="76"/>
              </a:cxn>
              <a:cxn ang="0">
                <a:pos x="25" y="60"/>
              </a:cxn>
              <a:cxn ang="0">
                <a:pos x="23" y="41"/>
              </a:cxn>
              <a:cxn ang="0">
                <a:pos x="23" y="21"/>
              </a:cxn>
              <a:cxn ang="0">
                <a:pos x="28" y="3"/>
              </a:cxn>
              <a:cxn ang="0">
                <a:pos x="30" y="3"/>
              </a:cxn>
              <a:cxn ang="0">
                <a:pos x="32" y="4"/>
              </a:cxn>
              <a:cxn ang="0">
                <a:pos x="34" y="4"/>
              </a:cxn>
              <a:cxn ang="0">
                <a:pos x="36" y="5"/>
              </a:cxn>
              <a:cxn ang="0">
                <a:pos x="38" y="3"/>
              </a:cxn>
              <a:cxn ang="0">
                <a:pos x="39" y="0"/>
              </a:cxn>
            </a:cxnLst>
            <a:rect l="0" t="0" r="r" b="b"/>
            <a:pathLst>
              <a:path w="118" h="251">
                <a:moveTo>
                  <a:pt x="39" y="0"/>
                </a:moveTo>
                <a:lnTo>
                  <a:pt x="52" y="34"/>
                </a:lnTo>
                <a:lnTo>
                  <a:pt x="64" y="72"/>
                </a:lnTo>
                <a:lnTo>
                  <a:pt x="76" y="110"/>
                </a:lnTo>
                <a:lnTo>
                  <a:pt x="81" y="130"/>
                </a:lnTo>
                <a:lnTo>
                  <a:pt x="85" y="135"/>
                </a:lnTo>
                <a:lnTo>
                  <a:pt x="87" y="139"/>
                </a:lnTo>
                <a:lnTo>
                  <a:pt x="90" y="144"/>
                </a:lnTo>
                <a:lnTo>
                  <a:pt x="92" y="153"/>
                </a:lnTo>
                <a:lnTo>
                  <a:pt x="93" y="164"/>
                </a:lnTo>
                <a:lnTo>
                  <a:pt x="97" y="171"/>
                </a:lnTo>
                <a:lnTo>
                  <a:pt x="110" y="184"/>
                </a:lnTo>
                <a:lnTo>
                  <a:pt x="116" y="191"/>
                </a:lnTo>
                <a:lnTo>
                  <a:pt x="118" y="199"/>
                </a:lnTo>
                <a:lnTo>
                  <a:pt x="118" y="208"/>
                </a:lnTo>
                <a:lnTo>
                  <a:pt x="108" y="212"/>
                </a:lnTo>
                <a:lnTo>
                  <a:pt x="101" y="219"/>
                </a:lnTo>
                <a:lnTo>
                  <a:pt x="96" y="226"/>
                </a:lnTo>
                <a:lnTo>
                  <a:pt x="90" y="234"/>
                </a:lnTo>
                <a:lnTo>
                  <a:pt x="64" y="240"/>
                </a:lnTo>
                <a:lnTo>
                  <a:pt x="39" y="245"/>
                </a:lnTo>
                <a:lnTo>
                  <a:pt x="14" y="251"/>
                </a:lnTo>
                <a:lnTo>
                  <a:pt x="9" y="243"/>
                </a:lnTo>
                <a:lnTo>
                  <a:pt x="7" y="233"/>
                </a:lnTo>
                <a:lnTo>
                  <a:pt x="7" y="208"/>
                </a:lnTo>
                <a:lnTo>
                  <a:pt x="5" y="194"/>
                </a:lnTo>
                <a:lnTo>
                  <a:pt x="3" y="187"/>
                </a:lnTo>
                <a:lnTo>
                  <a:pt x="1" y="184"/>
                </a:lnTo>
                <a:lnTo>
                  <a:pt x="0" y="180"/>
                </a:lnTo>
                <a:lnTo>
                  <a:pt x="0" y="178"/>
                </a:lnTo>
                <a:lnTo>
                  <a:pt x="3" y="160"/>
                </a:lnTo>
                <a:lnTo>
                  <a:pt x="9" y="142"/>
                </a:lnTo>
                <a:lnTo>
                  <a:pt x="11" y="124"/>
                </a:lnTo>
                <a:lnTo>
                  <a:pt x="11" y="119"/>
                </a:lnTo>
                <a:lnTo>
                  <a:pt x="10" y="115"/>
                </a:lnTo>
                <a:lnTo>
                  <a:pt x="8" y="110"/>
                </a:lnTo>
                <a:lnTo>
                  <a:pt x="5" y="107"/>
                </a:lnTo>
                <a:lnTo>
                  <a:pt x="7" y="103"/>
                </a:lnTo>
                <a:lnTo>
                  <a:pt x="11" y="98"/>
                </a:lnTo>
                <a:lnTo>
                  <a:pt x="15" y="97"/>
                </a:lnTo>
                <a:lnTo>
                  <a:pt x="23" y="89"/>
                </a:lnTo>
                <a:lnTo>
                  <a:pt x="25" y="84"/>
                </a:lnTo>
                <a:lnTo>
                  <a:pt x="28" y="81"/>
                </a:lnTo>
                <a:lnTo>
                  <a:pt x="31" y="76"/>
                </a:lnTo>
                <a:lnTo>
                  <a:pt x="25" y="60"/>
                </a:lnTo>
                <a:lnTo>
                  <a:pt x="23" y="41"/>
                </a:lnTo>
                <a:lnTo>
                  <a:pt x="23" y="21"/>
                </a:lnTo>
                <a:lnTo>
                  <a:pt x="28" y="3"/>
                </a:lnTo>
                <a:lnTo>
                  <a:pt x="30" y="3"/>
                </a:lnTo>
                <a:lnTo>
                  <a:pt x="32" y="4"/>
                </a:lnTo>
                <a:lnTo>
                  <a:pt x="34" y="4"/>
                </a:lnTo>
                <a:lnTo>
                  <a:pt x="36" y="5"/>
                </a:lnTo>
                <a:lnTo>
                  <a:pt x="38" y="3"/>
                </a:lnTo>
                <a:lnTo>
                  <a:pt x="3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 name="Freeform 9"/>
          <p:cNvSpPr>
            <a:spLocks/>
          </p:cNvSpPr>
          <p:nvPr/>
        </p:nvSpPr>
        <p:spPr bwMode="auto">
          <a:xfrm>
            <a:off x="4941888" y="2320925"/>
            <a:ext cx="150812" cy="293688"/>
          </a:xfrm>
          <a:custGeom>
            <a:avLst/>
            <a:gdLst/>
            <a:ahLst/>
            <a:cxnLst>
              <a:cxn ang="0">
                <a:pos x="111" y="0"/>
              </a:cxn>
              <a:cxn ang="0">
                <a:pos x="114" y="5"/>
              </a:cxn>
              <a:cxn ang="0">
                <a:pos x="111" y="14"/>
              </a:cxn>
              <a:cxn ang="0">
                <a:pos x="111" y="22"/>
              </a:cxn>
              <a:cxn ang="0">
                <a:pos x="114" y="29"/>
              </a:cxn>
              <a:cxn ang="0">
                <a:pos x="115" y="32"/>
              </a:cxn>
              <a:cxn ang="0">
                <a:pos x="116" y="33"/>
              </a:cxn>
              <a:cxn ang="0">
                <a:pos x="117" y="35"/>
              </a:cxn>
              <a:cxn ang="0">
                <a:pos x="117" y="39"/>
              </a:cxn>
              <a:cxn ang="0">
                <a:pos x="115" y="47"/>
              </a:cxn>
              <a:cxn ang="0">
                <a:pos x="110" y="54"/>
              </a:cxn>
              <a:cxn ang="0">
                <a:pos x="104" y="59"/>
              </a:cxn>
              <a:cxn ang="0">
                <a:pos x="95" y="70"/>
              </a:cxn>
              <a:cxn ang="0">
                <a:pos x="99" y="85"/>
              </a:cxn>
              <a:cxn ang="0">
                <a:pos x="97" y="99"/>
              </a:cxn>
              <a:cxn ang="0">
                <a:pos x="90" y="130"/>
              </a:cxn>
              <a:cxn ang="0">
                <a:pos x="89" y="144"/>
              </a:cxn>
              <a:cxn ang="0">
                <a:pos x="90" y="153"/>
              </a:cxn>
              <a:cxn ang="0">
                <a:pos x="94" y="165"/>
              </a:cxn>
              <a:cxn ang="0">
                <a:pos x="96" y="176"/>
              </a:cxn>
              <a:cxn ang="0">
                <a:pos x="97" y="189"/>
              </a:cxn>
              <a:cxn ang="0">
                <a:pos x="96" y="197"/>
              </a:cxn>
              <a:cxn ang="0">
                <a:pos x="96" y="204"/>
              </a:cxn>
              <a:cxn ang="0">
                <a:pos x="97" y="211"/>
              </a:cxn>
              <a:cxn ang="0">
                <a:pos x="101" y="220"/>
              </a:cxn>
              <a:cxn ang="0">
                <a:pos x="87" y="221"/>
              </a:cxn>
              <a:cxn ang="0">
                <a:pos x="75" y="223"/>
              </a:cxn>
              <a:cxn ang="0">
                <a:pos x="65" y="225"/>
              </a:cxn>
              <a:cxn ang="0">
                <a:pos x="52" y="228"/>
              </a:cxn>
              <a:cxn ang="0">
                <a:pos x="50" y="215"/>
              </a:cxn>
              <a:cxn ang="0">
                <a:pos x="48" y="201"/>
              </a:cxn>
              <a:cxn ang="0">
                <a:pos x="46" y="187"/>
              </a:cxn>
              <a:cxn ang="0">
                <a:pos x="43" y="173"/>
              </a:cxn>
              <a:cxn ang="0">
                <a:pos x="38" y="162"/>
              </a:cxn>
              <a:cxn ang="0">
                <a:pos x="32" y="154"/>
              </a:cxn>
              <a:cxn ang="0">
                <a:pos x="24" y="150"/>
              </a:cxn>
              <a:cxn ang="0">
                <a:pos x="24" y="139"/>
              </a:cxn>
              <a:cxn ang="0">
                <a:pos x="21" y="129"/>
              </a:cxn>
              <a:cxn ang="0">
                <a:pos x="16" y="119"/>
              </a:cxn>
              <a:cxn ang="0">
                <a:pos x="14" y="110"/>
              </a:cxn>
              <a:cxn ang="0">
                <a:pos x="14" y="105"/>
              </a:cxn>
              <a:cxn ang="0">
                <a:pos x="16" y="96"/>
              </a:cxn>
              <a:cxn ang="0">
                <a:pos x="16" y="90"/>
              </a:cxn>
              <a:cxn ang="0">
                <a:pos x="15" y="87"/>
              </a:cxn>
              <a:cxn ang="0">
                <a:pos x="15" y="82"/>
              </a:cxn>
              <a:cxn ang="0">
                <a:pos x="14" y="78"/>
              </a:cxn>
              <a:cxn ang="0">
                <a:pos x="14" y="76"/>
              </a:cxn>
              <a:cxn ang="0">
                <a:pos x="4" y="62"/>
              </a:cxn>
              <a:cxn ang="0">
                <a:pos x="4" y="50"/>
              </a:cxn>
              <a:cxn ang="0">
                <a:pos x="1" y="39"/>
              </a:cxn>
              <a:cxn ang="0">
                <a:pos x="0" y="28"/>
              </a:cxn>
              <a:cxn ang="0">
                <a:pos x="36" y="18"/>
              </a:cxn>
              <a:cxn ang="0">
                <a:pos x="73" y="8"/>
              </a:cxn>
              <a:cxn ang="0">
                <a:pos x="111" y="0"/>
              </a:cxn>
            </a:cxnLst>
            <a:rect l="0" t="0" r="r" b="b"/>
            <a:pathLst>
              <a:path w="117" h="228">
                <a:moveTo>
                  <a:pt x="111" y="0"/>
                </a:moveTo>
                <a:lnTo>
                  <a:pt x="114" y="5"/>
                </a:lnTo>
                <a:lnTo>
                  <a:pt x="111" y="14"/>
                </a:lnTo>
                <a:lnTo>
                  <a:pt x="111" y="22"/>
                </a:lnTo>
                <a:lnTo>
                  <a:pt x="114" y="29"/>
                </a:lnTo>
                <a:lnTo>
                  <a:pt x="115" y="32"/>
                </a:lnTo>
                <a:lnTo>
                  <a:pt x="116" y="33"/>
                </a:lnTo>
                <a:lnTo>
                  <a:pt x="117" y="35"/>
                </a:lnTo>
                <a:lnTo>
                  <a:pt x="117" y="39"/>
                </a:lnTo>
                <a:lnTo>
                  <a:pt x="115" y="47"/>
                </a:lnTo>
                <a:lnTo>
                  <a:pt x="110" y="54"/>
                </a:lnTo>
                <a:lnTo>
                  <a:pt x="104" y="59"/>
                </a:lnTo>
                <a:lnTo>
                  <a:pt x="95" y="70"/>
                </a:lnTo>
                <a:lnTo>
                  <a:pt x="99" y="85"/>
                </a:lnTo>
                <a:lnTo>
                  <a:pt x="97" y="99"/>
                </a:lnTo>
                <a:lnTo>
                  <a:pt x="90" y="130"/>
                </a:lnTo>
                <a:lnTo>
                  <a:pt x="89" y="144"/>
                </a:lnTo>
                <a:lnTo>
                  <a:pt x="90" y="153"/>
                </a:lnTo>
                <a:lnTo>
                  <a:pt x="94" y="165"/>
                </a:lnTo>
                <a:lnTo>
                  <a:pt x="96" y="176"/>
                </a:lnTo>
                <a:lnTo>
                  <a:pt x="97" y="189"/>
                </a:lnTo>
                <a:lnTo>
                  <a:pt x="96" y="197"/>
                </a:lnTo>
                <a:lnTo>
                  <a:pt x="96" y="204"/>
                </a:lnTo>
                <a:lnTo>
                  <a:pt x="97" y="211"/>
                </a:lnTo>
                <a:lnTo>
                  <a:pt x="101" y="220"/>
                </a:lnTo>
                <a:lnTo>
                  <a:pt x="87" y="221"/>
                </a:lnTo>
                <a:lnTo>
                  <a:pt x="75" y="223"/>
                </a:lnTo>
                <a:lnTo>
                  <a:pt x="65" y="225"/>
                </a:lnTo>
                <a:lnTo>
                  <a:pt x="52" y="228"/>
                </a:lnTo>
                <a:lnTo>
                  <a:pt x="50" y="215"/>
                </a:lnTo>
                <a:lnTo>
                  <a:pt x="48" y="201"/>
                </a:lnTo>
                <a:lnTo>
                  <a:pt x="46" y="187"/>
                </a:lnTo>
                <a:lnTo>
                  <a:pt x="43" y="173"/>
                </a:lnTo>
                <a:lnTo>
                  <a:pt x="38" y="162"/>
                </a:lnTo>
                <a:lnTo>
                  <a:pt x="32" y="154"/>
                </a:lnTo>
                <a:lnTo>
                  <a:pt x="24" y="150"/>
                </a:lnTo>
                <a:lnTo>
                  <a:pt x="24" y="139"/>
                </a:lnTo>
                <a:lnTo>
                  <a:pt x="21" y="129"/>
                </a:lnTo>
                <a:lnTo>
                  <a:pt x="16" y="119"/>
                </a:lnTo>
                <a:lnTo>
                  <a:pt x="14" y="110"/>
                </a:lnTo>
                <a:lnTo>
                  <a:pt x="14" y="105"/>
                </a:lnTo>
                <a:lnTo>
                  <a:pt x="16" y="96"/>
                </a:lnTo>
                <a:lnTo>
                  <a:pt x="16" y="90"/>
                </a:lnTo>
                <a:lnTo>
                  <a:pt x="15" y="87"/>
                </a:lnTo>
                <a:lnTo>
                  <a:pt x="15" y="82"/>
                </a:lnTo>
                <a:lnTo>
                  <a:pt x="14" y="78"/>
                </a:lnTo>
                <a:lnTo>
                  <a:pt x="14" y="76"/>
                </a:lnTo>
                <a:lnTo>
                  <a:pt x="4" y="62"/>
                </a:lnTo>
                <a:lnTo>
                  <a:pt x="4" y="50"/>
                </a:lnTo>
                <a:lnTo>
                  <a:pt x="1" y="39"/>
                </a:lnTo>
                <a:lnTo>
                  <a:pt x="0" y="28"/>
                </a:lnTo>
                <a:lnTo>
                  <a:pt x="36" y="18"/>
                </a:lnTo>
                <a:lnTo>
                  <a:pt x="73" y="8"/>
                </a:lnTo>
                <a:lnTo>
                  <a:pt x="111"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 name="Freeform 10"/>
          <p:cNvSpPr>
            <a:spLocks/>
          </p:cNvSpPr>
          <p:nvPr/>
        </p:nvSpPr>
        <p:spPr bwMode="auto">
          <a:xfrm>
            <a:off x="5008563" y="2551113"/>
            <a:ext cx="276225" cy="155575"/>
          </a:xfrm>
          <a:custGeom>
            <a:avLst/>
            <a:gdLst/>
            <a:ahLst/>
            <a:cxnLst>
              <a:cxn ang="0">
                <a:pos x="152" y="0"/>
              </a:cxn>
              <a:cxn ang="0">
                <a:pos x="156" y="3"/>
              </a:cxn>
              <a:cxn ang="0">
                <a:pos x="159" y="9"/>
              </a:cxn>
              <a:cxn ang="0">
                <a:pos x="163" y="14"/>
              </a:cxn>
              <a:cxn ang="0">
                <a:pos x="166" y="17"/>
              </a:cxn>
              <a:cxn ang="0">
                <a:pos x="171" y="18"/>
              </a:cxn>
              <a:cxn ang="0">
                <a:pos x="178" y="16"/>
              </a:cxn>
              <a:cxn ang="0">
                <a:pos x="169" y="25"/>
              </a:cxn>
              <a:cxn ang="0">
                <a:pos x="161" y="36"/>
              </a:cxn>
              <a:cxn ang="0">
                <a:pos x="155" y="47"/>
              </a:cxn>
              <a:cxn ang="0">
                <a:pos x="158" y="51"/>
              </a:cxn>
              <a:cxn ang="0">
                <a:pos x="158" y="53"/>
              </a:cxn>
              <a:cxn ang="0">
                <a:pos x="162" y="57"/>
              </a:cxn>
              <a:cxn ang="0">
                <a:pos x="166" y="58"/>
              </a:cxn>
              <a:cxn ang="0">
                <a:pos x="178" y="56"/>
              </a:cxn>
              <a:cxn ang="0">
                <a:pos x="180" y="59"/>
              </a:cxn>
              <a:cxn ang="0">
                <a:pos x="184" y="61"/>
              </a:cxn>
              <a:cxn ang="0">
                <a:pos x="187" y="65"/>
              </a:cxn>
              <a:cxn ang="0">
                <a:pos x="190" y="70"/>
              </a:cxn>
              <a:cxn ang="0">
                <a:pos x="189" y="75"/>
              </a:cxn>
              <a:cxn ang="0">
                <a:pos x="194" y="78"/>
              </a:cxn>
              <a:cxn ang="0">
                <a:pos x="199" y="82"/>
              </a:cxn>
              <a:cxn ang="0">
                <a:pos x="204" y="88"/>
              </a:cxn>
              <a:cxn ang="0">
                <a:pos x="208" y="93"/>
              </a:cxn>
              <a:cxn ang="0">
                <a:pos x="214" y="95"/>
              </a:cxn>
              <a:cxn ang="0">
                <a:pos x="214" y="105"/>
              </a:cxn>
              <a:cxn ang="0">
                <a:pos x="212" y="108"/>
              </a:cxn>
              <a:cxn ang="0">
                <a:pos x="211" y="110"/>
              </a:cxn>
              <a:cxn ang="0">
                <a:pos x="207" y="112"/>
              </a:cxn>
              <a:cxn ang="0">
                <a:pos x="203" y="113"/>
              </a:cxn>
              <a:cxn ang="0">
                <a:pos x="203" y="107"/>
              </a:cxn>
              <a:cxn ang="0">
                <a:pos x="201" y="105"/>
              </a:cxn>
              <a:cxn ang="0">
                <a:pos x="201" y="102"/>
              </a:cxn>
              <a:cxn ang="0">
                <a:pos x="200" y="101"/>
              </a:cxn>
              <a:cxn ang="0">
                <a:pos x="200" y="95"/>
              </a:cxn>
              <a:cxn ang="0">
                <a:pos x="191" y="102"/>
              </a:cxn>
              <a:cxn ang="0">
                <a:pos x="184" y="112"/>
              </a:cxn>
              <a:cxn ang="0">
                <a:pos x="178" y="121"/>
              </a:cxn>
              <a:cxn ang="0">
                <a:pos x="172" y="120"/>
              </a:cxn>
              <a:cxn ang="0">
                <a:pos x="169" y="115"/>
              </a:cxn>
              <a:cxn ang="0">
                <a:pos x="166" y="108"/>
              </a:cxn>
              <a:cxn ang="0">
                <a:pos x="166" y="101"/>
              </a:cxn>
              <a:cxn ang="0">
                <a:pos x="162" y="106"/>
              </a:cxn>
              <a:cxn ang="0">
                <a:pos x="161" y="109"/>
              </a:cxn>
              <a:cxn ang="0">
                <a:pos x="154" y="103"/>
              </a:cxn>
              <a:cxn ang="0">
                <a:pos x="144" y="87"/>
              </a:cxn>
              <a:cxn ang="0">
                <a:pos x="114" y="92"/>
              </a:cxn>
              <a:cxn ang="0">
                <a:pos x="86" y="98"/>
              </a:cxn>
              <a:cxn ang="0">
                <a:pos x="59" y="105"/>
              </a:cxn>
              <a:cxn ang="0">
                <a:pos x="31" y="112"/>
              </a:cxn>
              <a:cxn ang="0">
                <a:pos x="0" y="115"/>
              </a:cxn>
              <a:cxn ang="0">
                <a:pos x="1" y="99"/>
              </a:cxn>
              <a:cxn ang="0">
                <a:pos x="3" y="71"/>
              </a:cxn>
              <a:cxn ang="0">
                <a:pos x="3" y="53"/>
              </a:cxn>
              <a:cxn ang="0">
                <a:pos x="33" y="47"/>
              </a:cxn>
              <a:cxn ang="0">
                <a:pos x="63" y="40"/>
              </a:cxn>
              <a:cxn ang="0">
                <a:pos x="94" y="35"/>
              </a:cxn>
              <a:cxn ang="0">
                <a:pos x="121" y="28"/>
              </a:cxn>
              <a:cxn ang="0">
                <a:pos x="132" y="23"/>
              </a:cxn>
              <a:cxn ang="0">
                <a:pos x="141" y="14"/>
              </a:cxn>
              <a:cxn ang="0">
                <a:pos x="147" y="2"/>
              </a:cxn>
              <a:cxn ang="0">
                <a:pos x="150" y="2"/>
              </a:cxn>
              <a:cxn ang="0">
                <a:pos x="152" y="0"/>
              </a:cxn>
            </a:cxnLst>
            <a:rect l="0" t="0" r="r" b="b"/>
            <a:pathLst>
              <a:path w="214" h="121">
                <a:moveTo>
                  <a:pt x="152" y="0"/>
                </a:moveTo>
                <a:lnTo>
                  <a:pt x="156" y="3"/>
                </a:lnTo>
                <a:lnTo>
                  <a:pt x="159" y="9"/>
                </a:lnTo>
                <a:lnTo>
                  <a:pt x="163" y="14"/>
                </a:lnTo>
                <a:lnTo>
                  <a:pt x="166" y="17"/>
                </a:lnTo>
                <a:lnTo>
                  <a:pt x="171" y="18"/>
                </a:lnTo>
                <a:lnTo>
                  <a:pt x="178" y="16"/>
                </a:lnTo>
                <a:lnTo>
                  <a:pt x="169" y="25"/>
                </a:lnTo>
                <a:lnTo>
                  <a:pt x="161" y="36"/>
                </a:lnTo>
                <a:lnTo>
                  <a:pt x="155" y="47"/>
                </a:lnTo>
                <a:lnTo>
                  <a:pt x="158" y="51"/>
                </a:lnTo>
                <a:lnTo>
                  <a:pt x="158" y="53"/>
                </a:lnTo>
                <a:lnTo>
                  <a:pt x="162" y="57"/>
                </a:lnTo>
                <a:lnTo>
                  <a:pt x="166" y="58"/>
                </a:lnTo>
                <a:lnTo>
                  <a:pt x="178" y="56"/>
                </a:lnTo>
                <a:lnTo>
                  <a:pt x="180" y="59"/>
                </a:lnTo>
                <a:lnTo>
                  <a:pt x="184" y="61"/>
                </a:lnTo>
                <a:lnTo>
                  <a:pt x="187" y="65"/>
                </a:lnTo>
                <a:lnTo>
                  <a:pt x="190" y="70"/>
                </a:lnTo>
                <a:lnTo>
                  <a:pt x="189" y="75"/>
                </a:lnTo>
                <a:lnTo>
                  <a:pt x="194" y="78"/>
                </a:lnTo>
                <a:lnTo>
                  <a:pt x="199" y="82"/>
                </a:lnTo>
                <a:lnTo>
                  <a:pt x="204" y="88"/>
                </a:lnTo>
                <a:lnTo>
                  <a:pt x="208" y="93"/>
                </a:lnTo>
                <a:lnTo>
                  <a:pt x="214" y="95"/>
                </a:lnTo>
                <a:lnTo>
                  <a:pt x="214" y="105"/>
                </a:lnTo>
                <a:lnTo>
                  <a:pt x="212" y="108"/>
                </a:lnTo>
                <a:lnTo>
                  <a:pt x="211" y="110"/>
                </a:lnTo>
                <a:lnTo>
                  <a:pt x="207" y="112"/>
                </a:lnTo>
                <a:lnTo>
                  <a:pt x="203" y="113"/>
                </a:lnTo>
                <a:lnTo>
                  <a:pt x="203" y="107"/>
                </a:lnTo>
                <a:lnTo>
                  <a:pt x="201" y="105"/>
                </a:lnTo>
                <a:lnTo>
                  <a:pt x="201" y="102"/>
                </a:lnTo>
                <a:lnTo>
                  <a:pt x="200" y="101"/>
                </a:lnTo>
                <a:lnTo>
                  <a:pt x="200" y="95"/>
                </a:lnTo>
                <a:lnTo>
                  <a:pt x="191" y="102"/>
                </a:lnTo>
                <a:lnTo>
                  <a:pt x="184" y="112"/>
                </a:lnTo>
                <a:lnTo>
                  <a:pt x="178" y="121"/>
                </a:lnTo>
                <a:lnTo>
                  <a:pt x="172" y="120"/>
                </a:lnTo>
                <a:lnTo>
                  <a:pt x="169" y="115"/>
                </a:lnTo>
                <a:lnTo>
                  <a:pt x="166" y="108"/>
                </a:lnTo>
                <a:lnTo>
                  <a:pt x="166" y="101"/>
                </a:lnTo>
                <a:lnTo>
                  <a:pt x="162" y="106"/>
                </a:lnTo>
                <a:lnTo>
                  <a:pt x="161" y="109"/>
                </a:lnTo>
                <a:lnTo>
                  <a:pt x="154" y="103"/>
                </a:lnTo>
                <a:lnTo>
                  <a:pt x="144" y="87"/>
                </a:lnTo>
                <a:lnTo>
                  <a:pt x="114" y="92"/>
                </a:lnTo>
                <a:lnTo>
                  <a:pt x="86" y="98"/>
                </a:lnTo>
                <a:lnTo>
                  <a:pt x="59" y="105"/>
                </a:lnTo>
                <a:lnTo>
                  <a:pt x="31" y="112"/>
                </a:lnTo>
                <a:lnTo>
                  <a:pt x="0" y="115"/>
                </a:lnTo>
                <a:lnTo>
                  <a:pt x="1" y="99"/>
                </a:lnTo>
                <a:lnTo>
                  <a:pt x="3" y="71"/>
                </a:lnTo>
                <a:lnTo>
                  <a:pt x="3" y="53"/>
                </a:lnTo>
                <a:lnTo>
                  <a:pt x="33" y="47"/>
                </a:lnTo>
                <a:lnTo>
                  <a:pt x="63" y="40"/>
                </a:lnTo>
                <a:lnTo>
                  <a:pt x="94" y="35"/>
                </a:lnTo>
                <a:lnTo>
                  <a:pt x="121" y="28"/>
                </a:lnTo>
                <a:lnTo>
                  <a:pt x="132" y="23"/>
                </a:lnTo>
                <a:lnTo>
                  <a:pt x="141" y="14"/>
                </a:lnTo>
                <a:lnTo>
                  <a:pt x="147" y="2"/>
                </a:lnTo>
                <a:lnTo>
                  <a:pt x="150" y="2"/>
                </a:lnTo>
                <a:lnTo>
                  <a:pt x="152"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 name="Freeform 11"/>
          <p:cNvSpPr>
            <a:spLocks/>
          </p:cNvSpPr>
          <p:nvPr/>
        </p:nvSpPr>
        <p:spPr bwMode="auto">
          <a:xfrm>
            <a:off x="5283200" y="2654300"/>
            <a:ext cx="42863" cy="22225"/>
          </a:xfrm>
          <a:custGeom>
            <a:avLst/>
            <a:gdLst/>
            <a:ahLst/>
            <a:cxnLst>
              <a:cxn ang="0">
                <a:pos x="29" y="0"/>
              </a:cxn>
              <a:cxn ang="0">
                <a:pos x="34" y="4"/>
              </a:cxn>
              <a:cxn ang="0">
                <a:pos x="27" y="11"/>
              </a:cxn>
              <a:cxn ang="0">
                <a:pos x="18" y="15"/>
              </a:cxn>
              <a:cxn ang="0">
                <a:pos x="8" y="18"/>
              </a:cxn>
              <a:cxn ang="0">
                <a:pos x="0" y="18"/>
              </a:cxn>
              <a:cxn ang="0">
                <a:pos x="1" y="15"/>
              </a:cxn>
              <a:cxn ang="0">
                <a:pos x="1" y="14"/>
              </a:cxn>
              <a:cxn ang="0">
                <a:pos x="2" y="13"/>
              </a:cxn>
              <a:cxn ang="0">
                <a:pos x="2" y="12"/>
              </a:cxn>
              <a:cxn ang="0">
                <a:pos x="6" y="12"/>
              </a:cxn>
              <a:cxn ang="0">
                <a:pos x="8" y="13"/>
              </a:cxn>
              <a:cxn ang="0">
                <a:pos x="11" y="12"/>
              </a:cxn>
              <a:cxn ang="0">
                <a:pos x="13" y="12"/>
              </a:cxn>
              <a:cxn ang="0">
                <a:pos x="16" y="11"/>
              </a:cxn>
              <a:cxn ang="0">
                <a:pos x="19" y="11"/>
              </a:cxn>
              <a:cxn ang="0">
                <a:pos x="20" y="9"/>
              </a:cxn>
              <a:cxn ang="0">
                <a:pos x="21" y="9"/>
              </a:cxn>
              <a:cxn ang="0">
                <a:pos x="21" y="6"/>
              </a:cxn>
              <a:cxn ang="0">
                <a:pos x="29" y="0"/>
              </a:cxn>
            </a:cxnLst>
            <a:rect l="0" t="0" r="r" b="b"/>
            <a:pathLst>
              <a:path w="34" h="18">
                <a:moveTo>
                  <a:pt x="29" y="0"/>
                </a:moveTo>
                <a:lnTo>
                  <a:pt x="34" y="4"/>
                </a:lnTo>
                <a:lnTo>
                  <a:pt x="27" y="11"/>
                </a:lnTo>
                <a:lnTo>
                  <a:pt x="18" y="15"/>
                </a:lnTo>
                <a:lnTo>
                  <a:pt x="8" y="18"/>
                </a:lnTo>
                <a:lnTo>
                  <a:pt x="0" y="18"/>
                </a:lnTo>
                <a:lnTo>
                  <a:pt x="1" y="15"/>
                </a:lnTo>
                <a:lnTo>
                  <a:pt x="1" y="14"/>
                </a:lnTo>
                <a:lnTo>
                  <a:pt x="2" y="13"/>
                </a:lnTo>
                <a:lnTo>
                  <a:pt x="2" y="12"/>
                </a:lnTo>
                <a:lnTo>
                  <a:pt x="6" y="12"/>
                </a:lnTo>
                <a:lnTo>
                  <a:pt x="8" y="13"/>
                </a:lnTo>
                <a:lnTo>
                  <a:pt x="11" y="12"/>
                </a:lnTo>
                <a:lnTo>
                  <a:pt x="13" y="12"/>
                </a:lnTo>
                <a:lnTo>
                  <a:pt x="16" y="11"/>
                </a:lnTo>
                <a:lnTo>
                  <a:pt x="19" y="11"/>
                </a:lnTo>
                <a:lnTo>
                  <a:pt x="20" y="9"/>
                </a:lnTo>
                <a:lnTo>
                  <a:pt x="21" y="9"/>
                </a:lnTo>
                <a:lnTo>
                  <a:pt x="21" y="6"/>
                </a:lnTo>
                <a:lnTo>
                  <a:pt x="2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 name="Freeform 12"/>
          <p:cNvSpPr>
            <a:spLocks/>
          </p:cNvSpPr>
          <p:nvPr/>
        </p:nvSpPr>
        <p:spPr bwMode="auto">
          <a:xfrm>
            <a:off x="5160963" y="2665413"/>
            <a:ext cx="41275" cy="84137"/>
          </a:xfrm>
          <a:custGeom>
            <a:avLst/>
            <a:gdLst/>
            <a:ahLst/>
            <a:cxnLst>
              <a:cxn ang="0">
                <a:pos x="22" y="0"/>
              </a:cxn>
              <a:cxn ang="0">
                <a:pos x="27" y="9"/>
              </a:cxn>
              <a:cxn ang="0">
                <a:pos x="28" y="18"/>
              </a:cxn>
              <a:cxn ang="0">
                <a:pos x="25" y="26"/>
              </a:cxn>
              <a:cxn ang="0">
                <a:pos x="29" y="33"/>
              </a:cxn>
              <a:cxn ang="0">
                <a:pos x="31" y="42"/>
              </a:cxn>
              <a:cxn ang="0">
                <a:pos x="31" y="54"/>
              </a:cxn>
              <a:cxn ang="0">
                <a:pos x="24" y="58"/>
              </a:cxn>
              <a:cxn ang="0">
                <a:pos x="18" y="61"/>
              </a:cxn>
              <a:cxn ang="0">
                <a:pos x="14" y="66"/>
              </a:cxn>
              <a:cxn ang="0">
                <a:pos x="11" y="53"/>
              </a:cxn>
              <a:cxn ang="0">
                <a:pos x="8" y="38"/>
              </a:cxn>
              <a:cxn ang="0">
                <a:pos x="3" y="21"/>
              </a:cxn>
              <a:cxn ang="0">
                <a:pos x="0" y="6"/>
              </a:cxn>
              <a:cxn ang="0">
                <a:pos x="10" y="3"/>
              </a:cxn>
              <a:cxn ang="0">
                <a:pos x="22" y="0"/>
              </a:cxn>
            </a:cxnLst>
            <a:rect l="0" t="0" r="r" b="b"/>
            <a:pathLst>
              <a:path w="31" h="66">
                <a:moveTo>
                  <a:pt x="22" y="0"/>
                </a:moveTo>
                <a:lnTo>
                  <a:pt x="27" y="9"/>
                </a:lnTo>
                <a:lnTo>
                  <a:pt x="28" y="18"/>
                </a:lnTo>
                <a:lnTo>
                  <a:pt x="25" y="26"/>
                </a:lnTo>
                <a:lnTo>
                  <a:pt x="29" y="33"/>
                </a:lnTo>
                <a:lnTo>
                  <a:pt x="31" y="42"/>
                </a:lnTo>
                <a:lnTo>
                  <a:pt x="31" y="54"/>
                </a:lnTo>
                <a:lnTo>
                  <a:pt x="24" y="58"/>
                </a:lnTo>
                <a:lnTo>
                  <a:pt x="18" y="61"/>
                </a:lnTo>
                <a:lnTo>
                  <a:pt x="14" y="66"/>
                </a:lnTo>
                <a:lnTo>
                  <a:pt x="11" y="53"/>
                </a:lnTo>
                <a:lnTo>
                  <a:pt x="8" y="38"/>
                </a:lnTo>
                <a:lnTo>
                  <a:pt x="3" y="21"/>
                </a:lnTo>
                <a:lnTo>
                  <a:pt x="0" y="6"/>
                </a:lnTo>
                <a:lnTo>
                  <a:pt x="10" y="3"/>
                </a:lnTo>
                <a:lnTo>
                  <a:pt x="22"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 name="Freeform 13"/>
          <p:cNvSpPr>
            <a:spLocks/>
          </p:cNvSpPr>
          <p:nvPr/>
        </p:nvSpPr>
        <p:spPr bwMode="auto">
          <a:xfrm>
            <a:off x="4881563" y="3006725"/>
            <a:ext cx="90487" cy="163513"/>
          </a:xfrm>
          <a:custGeom>
            <a:avLst/>
            <a:gdLst/>
            <a:ahLst/>
            <a:cxnLst>
              <a:cxn ang="0">
                <a:pos x="12" y="0"/>
              </a:cxn>
              <a:cxn ang="0">
                <a:pos x="14" y="0"/>
              </a:cxn>
              <a:cxn ang="0">
                <a:pos x="13" y="7"/>
              </a:cxn>
              <a:cxn ang="0">
                <a:pos x="11" y="13"/>
              </a:cxn>
              <a:cxn ang="0">
                <a:pos x="8" y="20"/>
              </a:cxn>
              <a:cxn ang="0">
                <a:pos x="12" y="33"/>
              </a:cxn>
              <a:cxn ang="0">
                <a:pos x="19" y="43"/>
              </a:cxn>
              <a:cxn ang="0">
                <a:pos x="28" y="52"/>
              </a:cxn>
              <a:cxn ang="0">
                <a:pos x="29" y="61"/>
              </a:cxn>
              <a:cxn ang="0">
                <a:pos x="34" y="69"/>
              </a:cxn>
              <a:cxn ang="0">
                <a:pos x="40" y="77"/>
              </a:cxn>
              <a:cxn ang="0">
                <a:pos x="44" y="83"/>
              </a:cxn>
              <a:cxn ang="0">
                <a:pos x="48" y="88"/>
              </a:cxn>
              <a:cxn ang="0">
                <a:pos x="53" y="90"/>
              </a:cxn>
              <a:cxn ang="0">
                <a:pos x="62" y="91"/>
              </a:cxn>
              <a:cxn ang="0">
                <a:pos x="61" y="97"/>
              </a:cxn>
              <a:cxn ang="0">
                <a:pos x="58" y="103"/>
              </a:cxn>
              <a:cxn ang="0">
                <a:pos x="60" y="111"/>
              </a:cxn>
              <a:cxn ang="0">
                <a:pos x="60" y="112"/>
              </a:cxn>
              <a:cxn ang="0">
                <a:pos x="64" y="112"/>
              </a:cxn>
              <a:cxn ang="0">
                <a:pos x="65" y="111"/>
              </a:cxn>
              <a:cxn ang="0">
                <a:pos x="68" y="112"/>
              </a:cxn>
              <a:cxn ang="0">
                <a:pos x="69" y="112"/>
              </a:cxn>
              <a:cxn ang="0">
                <a:pos x="70" y="113"/>
              </a:cxn>
              <a:cxn ang="0">
                <a:pos x="70" y="119"/>
              </a:cxn>
              <a:cxn ang="0">
                <a:pos x="55" y="122"/>
              </a:cxn>
              <a:cxn ang="0">
                <a:pos x="41" y="125"/>
              </a:cxn>
              <a:cxn ang="0">
                <a:pos x="26" y="127"/>
              </a:cxn>
              <a:cxn ang="0">
                <a:pos x="22" y="103"/>
              </a:cxn>
              <a:cxn ang="0">
                <a:pos x="14" y="78"/>
              </a:cxn>
              <a:cxn ang="0">
                <a:pos x="6" y="53"/>
              </a:cxn>
              <a:cxn ang="0">
                <a:pos x="1" y="28"/>
              </a:cxn>
              <a:cxn ang="0">
                <a:pos x="0" y="4"/>
              </a:cxn>
              <a:cxn ang="0">
                <a:pos x="5" y="4"/>
              </a:cxn>
              <a:cxn ang="0">
                <a:pos x="7" y="3"/>
              </a:cxn>
              <a:cxn ang="0">
                <a:pos x="8" y="1"/>
              </a:cxn>
              <a:cxn ang="0">
                <a:pos x="9" y="1"/>
              </a:cxn>
              <a:cxn ang="0">
                <a:pos x="12" y="0"/>
              </a:cxn>
            </a:cxnLst>
            <a:rect l="0" t="0" r="r" b="b"/>
            <a:pathLst>
              <a:path w="70" h="127">
                <a:moveTo>
                  <a:pt x="12" y="0"/>
                </a:moveTo>
                <a:lnTo>
                  <a:pt x="14" y="0"/>
                </a:lnTo>
                <a:lnTo>
                  <a:pt x="13" y="7"/>
                </a:lnTo>
                <a:lnTo>
                  <a:pt x="11" y="13"/>
                </a:lnTo>
                <a:lnTo>
                  <a:pt x="8" y="20"/>
                </a:lnTo>
                <a:lnTo>
                  <a:pt x="12" y="33"/>
                </a:lnTo>
                <a:lnTo>
                  <a:pt x="19" y="43"/>
                </a:lnTo>
                <a:lnTo>
                  <a:pt x="28" y="52"/>
                </a:lnTo>
                <a:lnTo>
                  <a:pt x="29" y="61"/>
                </a:lnTo>
                <a:lnTo>
                  <a:pt x="34" y="69"/>
                </a:lnTo>
                <a:lnTo>
                  <a:pt x="40" y="77"/>
                </a:lnTo>
                <a:lnTo>
                  <a:pt x="44" y="83"/>
                </a:lnTo>
                <a:lnTo>
                  <a:pt x="48" y="88"/>
                </a:lnTo>
                <a:lnTo>
                  <a:pt x="53" y="90"/>
                </a:lnTo>
                <a:lnTo>
                  <a:pt x="62" y="91"/>
                </a:lnTo>
                <a:lnTo>
                  <a:pt x="61" y="97"/>
                </a:lnTo>
                <a:lnTo>
                  <a:pt x="58" y="103"/>
                </a:lnTo>
                <a:lnTo>
                  <a:pt x="60" y="111"/>
                </a:lnTo>
                <a:lnTo>
                  <a:pt x="60" y="112"/>
                </a:lnTo>
                <a:lnTo>
                  <a:pt x="64" y="112"/>
                </a:lnTo>
                <a:lnTo>
                  <a:pt x="65" y="111"/>
                </a:lnTo>
                <a:lnTo>
                  <a:pt x="68" y="112"/>
                </a:lnTo>
                <a:lnTo>
                  <a:pt x="69" y="112"/>
                </a:lnTo>
                <a:lnTo>
                  <a:pt x="70" y="113"/>
                </a:lnTo>
                <a:lnTo>
                  <a:pt x="70" y="119"/>
                </a:lnTo>
                <a:lnTo>
                  <a:pt x="55" y="122"/>
                </a:lnTo>
                <a:lnTo>
                  <a:pt x="41" y="125"/>
                </a:lnTo>
                <a:lnTo>
                  <a:pt x="26" y="127"/>
                </a:lnTo>
                <a:lnTo>
                  <a:pt x="22" y="103"/>
                </a:lnTo>
                <a:lnTo>
                  <a:pt x="14" y="78"/>
                </a:lnTo>
                <a:lnTo>
                  <a:pt x="6" y="53"/>
                </a:lnTo>
                <a:lnTo>
                  <a:pt x="1" y="28"/>
                </a:lnTo>
                <a:lnTo>
                  <a:pt x="0" y="4"/>
                </a:lnTo>
                <a:lnTo>
                  <a:pt x="5" y="4"/>
                </a:lnTo>
                <a:lnTo>
                  <a:pt x="7" y="3"/>
                </a:lnTo>
                <a:lnTo>
                  <a:pt x="8" y="1"/>
                </a:lnTo>
                <a:lnTo>
                  <a:pt x="9" y="1"/>
                </a:lnTo>
                <a:lnTo>
                  <a:pt x="1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3" name="Freeform 14"/>
          <p:cNvSpPr>
            <a:spLocks/>
          </p:cNvSpPr>
          <p:nvPr/>
        </p:nvSpPr>
        <p:spPr bwMode="auto">
          <a:xfrm>
            <a:off x="4406900" y="2752725"/>
            <a:ext cx="544513" cy="357188"/>
          </a:xfrm>
          <a:custGeom>
            <a:avLst/>
            <a:gdLst/>
            <a:ahLst/>
            <a:cxnLst>
              <a:cxn ang="0">
                <a:pos x="349" y="2"/>
              </a:cxn>
              <a:cxn ang="0">
                <a:pos x="358" y="9"/>
              </a:cxn>
              <a:cxn ang="0">
                <a:pos x="370" y="25"/>
              </a:cxn>
              <a:cxn ang="0">
                <a:pos x="381" y="37"/>
              </a:cxn>
              <a:cxn ang="0">
                <a:pos x="399" y="42"/>
              </a:cxn>
              <a:cxn ang="0">
                <a:pos x="391" y="64"/>
              </a:cxn>
              <a:cxn ang="0">
                <a:pos x="381" y="85"/>
              </a:cxn>
              <a:cxn ang="0">
                <a:pos x="385" y="95"/>
              </a:cxn>
              <a:cxn ang="0">
                <a:pos x="381" y="109"/>
              </a:cxn>
              <a:cxn ang="0">
                <a:pos x="382" y="114"/>
              </a:cxn>
              <a:cxn ang="0">
                <a:pos x="385" y="121"/>
              </a:cxn>
              <a:cxn ang="0">
                <a:pos x="394" y="132"/>
              </a:cxn>
              <a:cxn ang="0">
                <a:pos x="399" y="137"/>
              </a:cxn>
              <a:cxn ang="0">
                <a:pos x="408" y="144"/>
              </a:cxn>
              <a:cxn ang="0">
                <a:pos x="423" y="153"/>
              </a:cxn>
              <a:cxn ang="0">
                <a:pos x="420" y="160"/>
              </a:cxn>
              <a:cxn ang="0">
                <a:pos x="415" y="165"/>
              </a:cxn>
              <a:cxn ang="0">
                <a:pos x="409" y="169"/>
              </a:cxn>
              <a:cxn ang="0">
                <a:pos x="401" y="182"/>
              </a:cxn>
              <a:cxn ang="0">
                <a:pos x="394" y="189"/>
              </a:cxn>
              <a:cxn ang="0">
                <a:pos x="389" y="195"/>
              </a:cxn>
              <a:cxn ang="0">
                <a:pos x="368" y="198"/>
              </a:cxn>
              <a:cxn ang="0">
                <a:pos x="361" y="211"/>
              </a:cxn>
              <a:cxn ang="0">
                <a:pos x="32" y="251"/>
              </a:cxn>
              <a:cxn ang="0">
                <a:pos x="14" y="156"/>
              </a:cxn>
              <a:cxn ang="0">
                <a:pos x="6" y="110"/>
              </a:cxn>
              <a:cxn ang="0">
                <a:pos x="0" y="83"/>
              </a:cxn>
              <a:cxn ang="0">
                <a:pos x="1" y="70"/>
              </a:cxn>
              <a:cxn ang="0">
                <a:pos x="11" y="62"/>
              </a:cxn>
              <a:cxn ang="0">
                <a:pos x="15" y="61"/>
              </a:cxn>
              <a:cxn ang="0">
                <a:pos x="28" y="49"/>
              </a:cxn>
              <a:cxn ang="0">
                <a:pos x="43" y="40"/>
              </a:cxn>
              <a:cxn ang="0">
                <a:pos x="46" y="60"/>
              </a:cxn>
              <a:cxn ang="0">
                <a:pos x="148" y="42"/>
              </a:cxn>
              <a:cxn ang="0">
                <a:pos x="254" y="20"/>
              </a:cxn>
              <a:cxn ang="0">
                <a:pos x="262" y="16"/>
              </a:cxn>
              <a:cxn ang="0">
                <a:pos x="270" y="14"/>
              </a:cxn>
              <a:cxn ang="0">
                <a:pos x="310" y="8"/>
              </a:cxn>
              <a:cxn ang="0">
                <a:pos x="334" y="1"/>
              </a:cxn>
            </a:cxnLst>
            <a:rect l="0" t="0" r="r" b="b"/>
            <a:pathLst>
              <a:path w="423" h="277">
                <a:moveTo>
                  <a:pt x="344" y="0"/>
                </a:moveTo>
                <a:lnTo>
                  <a:pt x="349" y="2"/>
                </a:lnTo>
                <a:lnTo>
                  <a:pt x="354" y="6"/>
                </a:lnTo>
                <a:lnTo>
                  <a:pt x="358" y="9"/>
                </a:lnTo>
                <a:lnTo>
                  <a:pt x="363" y="8"/>
                </a:lnTo>
                <a:lnTo>
                  <a:pt x="370" y="25"/>
                </a:lnTo>
                <a:lnTo>
                  <a:pt x="375" y="32"/>
                </a:lnTo>
                <a:lnTo>
                  <a:pt x="381" y="37"/>
                </a:lnTo>
                <a:lnTo>
                  <a:pt x="389" y="42"/>
                </a:lnTo>
                <a:lnTo>
                  <a:pt x="399" y="42"/>
                </a:lnTo>
                <a:lnTo>
                  <a:pt x="395" y="53"/>
                </a:lnTo>
                <a:lnTo>
                  <a:pt x="391" y="64"/>
                </a:lnTo>
                <a:lnTo>
                  <a:pt x="387" y="76"/>
                </a:lnTo>
                <a:lnTo>
                  <a:pt x="381" y="85"/>
                </a:lnTo>
                <a:lnTo>
                  <a:pt x="381" y="90"/>
                </a:lnTo>
                <a:lnTo>
                  <a:pt x="385" y="95"/>
                </a:lnTo>
                <a:lnTo>
                  <a:pt x="385" y="99"/>
                </a:lnTo>
                <a:lnTo>
                  <a:pt x="381" y="109"/>
                </a:lnTo>
                <a:lnTo>
                  <a:pt x="381" y="110"/>
                </a:lnTo>
                <a:lnTo>
                  <a:pt x="382" y="114"/>
                </a:lnTo>
                <a:lnTo>
                  <a:pt x="383" y="118"/>
                </a:lnTo>
                <a:lnTo>
                  <a:pt x="385" y="121"/>
                </a:lnTo>
                <a:lnTo>
                  <a:pt x="394" y="130"/>
                </a:lnTo>
                <a:lnTo>
                  <a:pt x="394" y="132"/>
                </a:lnTo>
                <a:lnTo>
                  <a:pt x="397" y="135"/>
                </a:lnTo>
                <a:lnTo>
                  <a:pt x="399" y="137"/>
                </a:lnTo>
                <a:lnTo>
                  <a:pt x="403" y="139"/>
                </a:lnTo>
                <a:lnTo>
                  <a:pt x="408" y="144"/>
                </a:lnTo>
                <a:lnTo>
                  <a:pt x="415" y="148"/>
                </a:lnTo>
                <a:lnTo>
                  <a:pt x="423" y="153"/>
                </a:lnTo>
                <a:lnTo>
                  <a:pt x="422" y="158"/>
                </a:lnTo>
                <a:lnTo>
                  <a:pt x="420" y="160"/>
                </a:lnTo>
                <a:lnTo>
                  <a:pt x="418" y="162"/>
                </a:lnTo>
                <a:lnTo>
                  <a:pt x="415" y="165"/>
                </a:lnTo>
                <a:lnTo>
                  <a:pt x="412" y="167"/>
                </a:lnTo>
                <a:lnTo>
                  <a:pt x="409" y="169"/>
                </a:lnTo>
                <a:lnTo>
                  <a:pt x="404" y="176"/>
                </a:lnTo>
                <a:lnTo>
                  <a:pt x="401" y="182"/>
                </a:lnTo>
                <a:lnTo>
                  <a:pt x="397" y="189"/>
                </a:lnTo>
                <a:lnTo>
                  <a:pt x="394" y="189"/>
                </a:lnTo>
                <a:lnTo>
                  <a:pt x="391" y="190"/>
                </a:lnTo>
                <a:lnTo>
                  <a:pt x="389" y="195"/>
                </a:lnTo>
                <a:lnTo>
                  <a:pt x="372" y="195"/>
                </a:lnTo>
                <a:lnTo>
                  <a:pt x="368" y="198"/>
                </a:lnTo>
                <a:lnTo>
                  <a:pt x="366" y="202"/>
                </a:lnTo>
                <a:lnTo>
                  <a:pt x="361" y="211"/>
                </a:lnTo>
                <a:lnTo>
                  <a:pt x="37" y="277"/>
                </a:lnTo>
                <a:lnTo>
                  <a:pt x="32" y="251"/>
                </a:lnTo>
                <a:lnTo>
                  <a:pt x="26" y="222"/>
                </a:lnTo>
                <a:lnTo>
                  <a:pt x="14" y="156"/>
                </a:lnTo>
                <a:lnTo>
                  <a:pt x="9" y="125"/>
                </a:lnTo>
                <a:lnTo>
                  <a:pt x="6" y="110"/>
                </a:lnTo>
                <a:lnTo>
                  <a:pt x="2" y="96"/>
                </a:lnTo>
                <a:lnTo>
                  <a:pt x="0" y="83"/>
                </a:lnTo>
                <a:lnTo>
                  <a:pt x="0" y="74"/>
                </a:lnTo>
                <a:lnTo>
                  <a:pt x="1" y="70"/>
                </a:lnTo>
                <a:lnTo>
                  <a:pt x="9" y="62"/>
                </a:lnTo>
                <a:lnTo>
                  <a:pt x="11" y="62"/>
                </a:lnTo>
                <a:lnTo>
                  <a:pt x="13" y="61"/>
                </a:lnTo>
                <a:lnTo>
                  <a:pt x="15" y="61"/>
                </a:lnTo>
                <a:lnTo>
                  <a:pt x="18" y="60"/>
                </a:lnTo>
                <a:lnTo>
                  <a:pt x="28" y="49"/>
                </a:lnTo>
                <a:lnTo>
                  <a:pt x="35" y="43"/>
                </a:lnTo>
                <a:lnTo>
                  <a:pt x="43" y="40"/>
                </a:lnTo>
                <a:lnTo>
                  <a:pt x="46" y="51"/>
                </a:lnTo>
                <a:lnTo>
                  <a:pt x="46" y="60"/>
                </a:lnTo>
                <a:lnTo>
                  <a:pt x="96" y="51"/>
                </a:lnTo>
                <a:lnTo>
                  <a:pt x="148" y="42"/>
                </a:lnTo>
                <a:lnTo>
                  <a:pt x="200" y="32"/>
                </a:lnTo>
                <a:lnTo>
                  <a:pt x="254" y="20"/>
                </a:lnTo>
                <a:lnTo>
                  <a:pt x="259" y="19"/>
                </a:lnTo>
                <a:lnTo>
                  <a:pt x="262" y="16"/>
                </a:lnTo>
                <a:lnTo>
                  <a:pt x="266" y="15"/>
                </a:lnTo>
                <a:lnTo>
                  <a:pt x="270" y="14"/>
                </a:lnTo>
                <a:lnTo>
                  <a:pt x="290" y="12"/>
                </a:lnTo>
                <a:lnTo>
                  <a:pt x="310" y="8"/>
                </a:lnTo>
                <a:lnTo>
                  <a:pt x="323" y="5"/>
                </a:lnTo>
                <a:lnTo>
                  <a:pt x="334" y="1"/>
                </a:lnTo>
                <a:lnTo>
                  <a:pt x="34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4" name="Freeform 15"/>
          <p:cNvSpPr>
            <a:spLocks/>
          </p:cNvSpPr>
          <p:nvPr/>
        </p:nvSpPr>
        <p:spPr bwMode="auto">
          <a:xfrm>
            <a:off x="4465638" y="2357438"/>
            <a:ext cx="565150" cy="501650"/>
          </a:xfrm>
          <a:custGeom>
            <a:avLst/>
            <a:gdLst/>
            <a:ahLst/>
            <a:cxnLst>
              <a:cxn ang="0">
                <a:pos x="366" y="6"/>
              </a:cxn>
              <a:cxn ang="0">
                <a:pos x="366" y="17"/>
              </a:cxn>
              <a:cxn ang="0">
                <a:pos x="371" y="34"/>
              </a:cxn>
              <a:cxn ang="0">
                <a:pos x="380" y="55"/>
              </a:cxn>
              <a:cxn ang="0">
                <a:pos x="379" y="78"/>
              </a:cxn>
              <a:cxn ang="0">
                <a:pos x="387" y="104"/>
              </a:cxn>
              <a:cxn ang="0">
                <a:pos x="393" y="131"/>
              </a:cxn>
              <a:cxn ang="0">
                <a:pos x="395" y="131"/>
              </a:cxn>
              <a:cxn ang="0">
                <a:pos x="398" y="127"/>
              </a:cxn>
              <a:cxn ang="0">
                <a:pos x="408" y="148"/>
              </a:cxn>
              <a:cxn ang="0">
                <a:pos x="419" y="197"/>
              </a:cxn>
              <a:cxn ang="0">
                <a:pos x="421" y="203"/>
              </a:cxn>
              <a:cxn ang="0">
                <a:pos x="419" y="263"/>
              </a:cxn>
              <a:cxn ang="0">
                <a:pos x="424" y="277"/>
              </a:cxn>
              <a:cxn ang="0">
                <a:pos x="433" y="330"/>
              </a:cxn>
              <a:cxn ang="0">
                <a:pos x="436" y="350"/>
              </a:cxn>
              <a:cxn ang="0">
                <a:pos x="438" y="371"/>
              </a:cxn>
              <a:cxn ang="0">
                <a:pos x="435" y="384"/>
              </a:cxn>
              <a:cxn ang="0">
                <a:pos x="424" y="389"/>
              </a:cxn>
              <a:cxn ang="0">
                <a:pos x="419" y="379"/>
              </a:cxn>
              <a:cxn ang="0">
                <a:pos x="416" y="369"/>
              </a:cxn>
              <a:cxn ang="0">
                <a:pos x="335" y="341"/>
              </a:cxn>
              <a:cxn ang="0">
                <a:pos x="319" y="313"/>
              </a:cxn>
              <a:cxn ang="0">
                <a:pos x="306" y="308"/>
              </a:cxn>
              <a:cxn ang="0">
                <a:pos x="301" y="301"/>
              </a:cxn>
              <a:cxn ang="0">
                <a:pos x="264" y="311"/>
              </a:cxn>
              <a:cxn ang="0">
                <a:pos x="185" y="328"/>
              </a:cxn>
              <a:cxn ang="0">
                <a:pos x="46" y="355"/>
              </a:cxn>
              <a:cxn ang="0">
                <a:pos x="3" y="356"/>
              </a:cxn>
              <a:cxn ang="0">
                <a:pos x="1" y="343"/>
              </a:cxn>
              <a:cxn ang="0">
                <a:pos x="10" y="334"/>
              </a:cxn>
              <a:cxn ang="0">
                <a:pos x="25" y="313"/>
              </a:cxn>
              <a:cxn ang="0">
                <a:pos x="40" y="295"/>
              </a:cxn>
              <a:cxn ang="0">
                <a:pos x="44" y="290"/>
              </a:cxn>
              <a:cxn ang="0">
                <a:pos x="50" y="281"/>
              </a:cxn>
              <a:cxn ang="0">
                <a:pos x="46" y="267"/>
              </a:cxn>
              <a:cxn ang="0">
                <a:pos x="41" y="256"/>
              </a:cxn>
              <a:cxn ang="0">
                <a:pos x="33" y="251"/>
              </a:cxn>
              <a:cxn ang="0">
                <a:pos x="31" y="239"/>
              </a:cxn>
              <a:cxn ang="0">
                <a:pos x="55" y="229"/>
              </a:cxn>
              <a:cxn ang="0">
                <a:pos x="93" y="217"/>
              </a:cxn>
              <a:cxn ang="0">
                <a:pos x="122" y="222"/>
              </a:cxn>
              <a:cxn ang="0">
                <a:pos x="156" y="214"/>
              </a:cxn>
              <a:cxn ang="0">
                <a:pos x="194" y="186"/>
              </a:cxn>
              <a:cxn ang="0">
                <a:pos x="210" y="178"/>
              </a:cxn>
              <a:cxn ang="0">
                <a:pos x="204" y="150"/>
              </a:cxn>
              <a:cxn ang="0">
                <a:pos x="213" y="136"/>
              </a:cxn>
              <a:cxn ang="0">
                <a:pos x="208" y="131"/>
              </a:cxn>
              <a:cxn ang="0">
                <a:pos x="202" y="125"/>
              </a:cxn>
              <a:cxn ang="0">
                <a:pos x="196" y="130"/>
              </a:cxn>
              <a:cxn ang="0">
                <a:pos x="208" y="108"/>
              </a:cxn>
              <a:cxn ang="0">
                <a:pos x="222" y="84"/>
              </a:cxn>
              <a:cxn ang="0">
                <a:pos x="231" y="67"/>
              </a:cxn>
              <a:cxn ang="0">
                <a:pos x="268" y="26"/>
              </a:cxn>
              <a:cxn ang="0">
                <a:pos x="324" y="12"/>
              </a:cxn>
            </a:cxnLst>
            <a:rect l="0" t="0" r="r" b="b"/>
            <a:pathLst>
              <a:path w="438" h="389">
                <a:moveTo>
                  <a:pt x="363" y="0"/>
                </a:moveTo>
                <a:lnTo>
                  <a:pt x="366" y="4"/>
                </a:lnTo>
                <a:lnTo>
                  <a:pt x="366" y="6"/>
                </a:lnTo>
                <a:lnTo>
                  <a:pt x="365" y="8"/>
                </a:lnTo>
                <a:lnTo>
                  <a:pt x="365" y="14"/>
                </a:lnTo>
                <a:lnTo>
                  <a:pt x="366" y="17"/>
                </a:lnTo>
                <a:lnTo>
                  <a:pt x="369" y="18"/>
                </a:lnTo>
                <a:lnTo>
                  <a:pt x="371" y="22"/>
                </a:lnTo>
                <a:lnTo>
                  <a:pt x="371" y="34"/>
                </a:lnTo>
                <a:lnTo>
                  <a:pt x="374" y="41"/>
                </a:lnTo>
                <a:lnTo>
                  <a:pt x="378" y="47"/>
                </a:lnTo>
                <a:lnTo>
                  <a:pt x="380" y="55"/>
                </a:lnTo>
                <a:lnTo>
                  <a:pt x="383" y="64"/>
                </a:lnTo>
                <a:lnTo>
                  <a:pt x="383" y="68"/>
                </a:lnTo>
                <a:lnTo>
                  <a:pt x="379" y="78"/>
                </a:lnTo>
                <a:lnTo>
                  <a:pt x="379" y="82"/>
                </a:lnTo>
                <a:lnTo>
                  <a:pt x="383" y="94"/>
                </a:lnTo>
                <a:lnTo>
                  <a:pt x="387" y="104"/>
                </a:lnTo>
                <a:lnTo>
                  <a:pt x="391" y="117"/>
                </a:lnTo>
                <a:lnTo>
                  <a:pt x="391" y="130"/>
                </a:lnTo>
                <a:lnTo>
                  <a:pt x="393" y="131"/>
                </a:lnTo>
                <a:lnTo>
                  <a:pt x="394" y="132"/>
                </a:lnTo>
                <a:lnTo>
                  <a:pt x="394" y="131"/>
                </a:lnTo>
                <a:lnTo>
                  <a:pt x="395" y="131"/>
                </a:lnTo>
                <a:lnTo>
                  <a:pt x="397" y="130"/>
                </a:lnTo>
                <a:lnTo>
                  <a:pt x="397" y="129"/>
                </a:lnTo>
                <a:lnTo>
                  <a:pt x="398" y="127"/>
                </a:lnTo>
                <a:lnTo>
                  <a:pt x="400" y="127"/>
                </a:lnTo>
                <a:lnTo>
                  <a:pt x="402" y="130"/>
                </a:lnTo>
                <a:lnTo>
                  <a:pt x="408" y="148"/>
                </a:lnTo>
                <a:lnTo>
                  <a:pt x="413" y="171"/>
                </a:lnTo>
                <a:lnTo>
                  <a:pt x="416" y="195"/>
                </a:lnTo>
                <a:lnTo>
                  <a:pt x="419" y="197"/>
                </a:lnTo>
                <a:lnTo>
                  <a:pt x="420" y="200"/>
                </a:lnTo>
                <a:lnTo>
                  <a:pt x="421" y="201"/>
                </a:lnTo>
                <a:lnTo>
                  <a:pt x="421" y="203"/>
                </a:lnTo>
                <a:lnTo>
                  <a:pt x="419" y="220"/>
                </a:lnTo>
                <a:lnTo>
                  <a:pt x="417" y="241"/>
                </a:lnTo>
                <a:lnTo>
                  <a:pt x="419" y="263"/>
                </a:lnTo>
                <a:lnTo>
                  <a:pt x="420" y="266"/>
                </a:lnTo>
                <a:lnTo>
                  <a:pt x="422" y="270"/>
                </a:lnTo>
                <a:lnTo>
                  <a:pt x="424" y="277"/>
                </a:lnTo>
                <a:lnTo>
                  <a:pt x="427" y="293"/>
                </a:lnTo>
                <a:lnTo>
                  <a:pt x="429" y="312"/>
                </a:lnTo>
                <a:lnTo>
                  <a:pt x="433" y="330"/>
                </a:lnTo>
                <a:lnTo>
                  <a:pt x="435" y="340"/>
                </a:lnTo>
                <a:lnTo>
                  <a:pt x="437" y="346"/>
                </a:lnTo>
                <a:lnTo>
                  <a:pt x="436" y="350"/>
                </a:lnTo>
                <a:lnTo>
                  <a:pt x="433" y="355"/>
                </a:lnTo>
                <a:lnTo>
                  <a:pt x="427" y="361"/>
                </a:lnTo>
                <a:lnTo>
                  <a:pt x="438" y="371"/>
                </a:lnTo>
                <a:lnTo>
                  <a:pt x="438" y="378"/>
                </a:lnTo>
                <a:lnTo>
                  <a:pt x="437" y="382"/>
                </a:lnTo>
                <a:lnTo>
                  <a:pt x="435" y="384"/>
                </a:lnTo>
                <a:lnTo>
                  <a:pt x="433" y="385"/>
                </a:lnTo>
                <a:lnTo>
                  <a:pt x="429" y="386"/>
                </a:lnTo>
                <a:lnTo>
                  <a:pt x="424" y="389"/>
                </a:lnTo>
                <a:lnTo>
                  <a:pt x="422" y="388"/>
                </a:lnTo>
                <a:lnTo>
                  <a:pt x="420" y="383"/>
                </a:lnTo>
                <a:lnTo>
                  <a:pt x="419" y="379"/>
                </a:lnTo>
                <a:lnTo>
                  <a:pt x="417" y="377"/>
                </a:lnTo>
                <a:lnTo>
                  <a:pt x="417" y="371"/>
                </a:lnTo>
                <a:lnTo>
                  <a:pt x="416" y="369"/>
                </a:lnTo>
                <a:lnTo>
                  <a:pt x="387" y="361"/>
                </a:lnTo>
                <a:lnTo>
                  <a:pt x="362" y="350"/>
                </a:lnTo>
                <a:lnTo>
                  <a:pt x="335" y="341"/>
                </a:lnTo>
                <a:lnTo>
                  <a:pt x="330" y="336"/>
                </a:lnTo>
                <a:lnTo>
                  <a:pt x="323" y="315"/>
                </a:lnTo>
                <a:lnTo>
                  <a:pt x="319" y="313"/>
                </a:lnTo>
                <a:lnTo>
                  <a:pt x="316" y="313"/>
                </a:lnTo>
                <a:lnTo>
                  <a:pt x="309" y="311"/>
                </a:lnTo>
                <a:lnTo>
                  <a:pt x="306" y="308"/>
                </a:lnTo>
                <a:lnTo>
                  <a:pt x="303" y="306"/>
                </a:lnTo>
                <a:lnTo>
                  <a:pt x="302" y="302"/>
                </a:lnTo>
                <a:lnTo>
                  <a:pt x="301" y="301"/>
                </a:lnTo>
                <a:lnTo>
                  <a:pt x="294" y="301"/>
                </a:lnTo>
                <a:lnTo>
                  <a:pt x="285" y="304"/>
                </a:lnTo>
                <a:lnTo>
                  <a:pt x="264" y="311"/>
                </a:lnTo>
                <a:lnTo>
                  <a:pt x="245" y="314"/>
                </a:lnTo>
                <a:lnTo>
                  <a:pt x="228" y="319"/>
                </a:lnTo>
                <a:lnTo>
                  <a:pt x="185" y="328"/>
                </a:lnTo>
                <a:lnTo>
                  <a:pt x="139" y="337"/>
                </a:lnTo>
                <a:lnTo>
                  <a:pt x="93" y="347"/>
                </a:lnTo>
                <a:lnTo>
                  <a:pt x="46" y="355"/>
                </a:lnTo>
                <a:lnTo>
                  <a:pt x="2" y="361"/>
                </a:lnTo>
                <a:lnTo>
                  <a:pt x="3" y="358"/>
                </a:lnTo>
                <a:lnTo>
                  <a:pt x="3" y="356"/>
                </a:lnTo>
                <a:lnTo>
                  <a:pt x="0" y="349"/>
                </a:lnTo>
                <a:lnTo>
                  <a:pt x="0" y="347"/>
                </a:lnTo>
                <a:lnTo>
                  <a:pt x="1" y="343"/>
                </a:lnTo>
                <a:lnTo>
                  <a:pt x="2" y="341"/>
                </a:lnTo>
                <a:lnTo>
                  <a:pt x="7" y="336"/>
                </a:lnTo>
                <a:lnTo>
                  <a:pt x="10" y="334"/>
                </a:lnTo>
                <a:lnTo>
                  <a:pt x="13" y="330"/>
                </a:lnTo>
                <a:lnTo>
                  <a:pt x="18" y="325"/>
                </a:lnTo>
                <a:lnTo>
                  <a:pt x="25" y="313"/>
                </a:lnTo>
                <a:lnTo>
                  <a:pt x="39" y="299"/>
                </a:lnTo>
                <a:lnTo>
                  <a:pt x="40" y="297"/>
                </a:lnTo>
                <a:lnTo>
                  <a:pt x="40" y="295"/>
                </a:lnTo>
                <a:lnTo>
                  <a:pt x="41" y="293"/>
                </a:lnTo>
                <a:lnTo>
                  <a:pt x="43" y="292"/>
                </a:lnTo>
                <a:lnTo>
                  <a:pt x="44" y="290"/>
                </a:lnTo>
                <a:lnTo>
                  <a:pt x="46" y="287"/>
                </a:lnTo>
                <a:lnTo>
                  <a:pt x="48" y="284"/>
                </a:lnTo>
                <a:lnTo>
                  <a:pt x="50" y="281"/>
                </a:lnTo>
                <a:lnTo>
                  <a:pt x="50" y="276"/>
                </a:lnTo>
                <a:lnTo>
                  <a:pt x="48" y="271"/>
                </a:lnTo>
                <a:lnTo>
                  <a:pt x="46" y="267"/>
                </a:lnTo>
                <a:lnTo>
                  <a:pt x="44" y="263"/>
                </a:lnTo>
                <a:lnTo>
                  <a:pt x="45" y="257"/>
                </a:lnTo>
                <a:lnTo>
                  <a:pt x="41" y="256"/>
                </a:lnTo>
                <a:lnTo>
                  <a:pt x="39" y="253"/>
                </a:lnTo>
                <a:lnTo>
                  <a:pt x="37" y="252"/>
                </a:lnTo>
                <a:lnTo>
                  <a:pt x="33" y="251"/>
                </a:lnTo>
                <a:lnTo>
                  <a:pt x="32" y="249"/>
                </a:lnTo>
                <a:lnTo>
                  <a:pt x="31" y="245"/>
                </a:lnTo>
                <a:lnTo>
                  <a:pt x="31" y="239"/>
                </a:lnTo>
                <a:lnTo>
                  <a:pt x="36" y="236"/>
                </a:lnTo>
                <a:lnTo>
                  <a:pt x="41" y="234"/>
                </a:lnTo>
                <a:lnTo>
                  <a:pt x="55" y="229"/>
                </a:lnTo>
                <a:lnTo>
                  <a:pt x="65" y="224"/>
                </a:lnTo>
                <a:lnTo>
                  <a:pt x="78" y="220"/>
                </a:lnTo>
                <a:lnTo>
                  <a:pt x="93" y="217"/>
                </a:lnTo>
                <a:lnTo>
                  <a:pt x="109" y="217"/>
                </a:lnTo>
                <a:lnTo>
                  <a:pt x="118" y="220"/>
                </a:lnTo>
                <a:lnTo>
                  <a:pt x="122" y="222"/>
                </a:lnTo>
                <a:lnTo>
                  <a:pt x="126" y="223"/>
                </a:lnTo>
                <a:lnTo>
                  <a:pt x="145" y="216"/>
                </a:lnTo>
                <a:lnTo>
                  <a:pt x="156" y="214"/>
                </a:lnTo>
                <a:lnTo>
                  <a:pt x="168" y="214"/>
                </a:lnTo>
                <a:lnTo>
                  <a:pt x="182" y="201"/>
                </a:lnTo>
                <a:lnTo>
                  <a:pt x="194" y="186"/>
                </a:lnTo>
                <a:lnTo>
                  <a:pt x="201" y="181"/>
                </a:lnTo>
                <a:lnTo>
                  <a:pt x="206" y="180"/>
                </a:lnTo>
                <a:lnTo>
                  <a:pt x="210" y="178"/>
                </a:lnTo>
                <a:lnTo>
                  <a:pt x="210" y="166"/>
                </a:lnTo>
                <a:lnTo>
                  <a:pt x="208" y="157"/>
                </a:lnTo>
                <a:lnTo>
                  <a:pt x="204" y="150"/>
                </a:lnTo>
                <a:lnTo>
                  <a:pt x="206" y="144"/>
                </a:lnTo>
                <a:lnTo>
                  <a:pt x="209" y="139"/>
                </a:lnTo>
                <a:lnTo>
                  <a:pt x="213" y="136"/>
                </a:lnTo>
                <a:lnTo>
                  <a:pt x="214" y="130"/>
                </a:lnTo>
                <a:lnTo>
                  <a:pt x="209" y="132"/>
                </a:lnTo>
                <a:lnTo>
                  <a:pt x="208" y="131"/>
                </a:lnTo>
                <a:lnTo>
                  <a:pt x="206" y="130"/>
                </a:lnTo>
                <a:lnTo>
                  <a:pt x="206" y="129"/>
                </a:lnTo>
                <a:lnTo>
                  <a:pt x="202" y="125"/>
                </a:lnTo>
                <a:lnTo>
                  <a:pt x="200" y="125"/>
                </a:lnTo>
                <a:lnTo>
                  <a:pt x="199" y="127"/>
                </a:lnTo>
                <a:lnTo>
                  <a:pt x="196" y="130"/>
                </a:lnTo>
                <a:lnTo>
                  <a:pt x="196" y="122"/>
                </a:lnTo>
                <a:lnTo>
                  <a:pt x="201" y="115"/>
                </a:lnTo>
                <a:lnTo>
                  <a:pt x="208" y="108"/>
                </a:lnTo>
                <a:lnTo>
                  <a:pt x="216" y="101"/>
                </a:lnTo>
                <a:lnTo>
                  <a:pt x="222" y="94"/>
                </a:lnTo>
                <a:lnTo>
                  <a:pt x="222" y="84"/>
                </a:lnTo>
                <a:lnTo>
                  <a:pt x="224" y="78"/>
                </a:lnTo>
                <a:lnTo>
                  <a:pt x="228" y="74"/>
                </a:lnTo>
                <a:lnTo>
                  <a:pt x="231" y="67"/>
                </a:lnTo>
                <a:lnTo>
                  <a:pt x="245" y="46"/>
                </a:lnTo>
                <a:lnTo>
                  <a:pt x="256" y="34"/>
                </a:lnTo>
                <a:lnTo>
                  <a:pt x="268" y="26"/>
                </a:lnTo>
                <a:lnTo>
                  <a:pt x="284" y="20"/>
                </a:lnTo>
                <a:lnTo>
                  <a:pt x="303" y="15"/>
                </a:lnTo>
                <a:lnTo>
                  <a:pt x="324" y="12"/>
                </a:lnTo>
                <a:lnTo>
                  <a:pt x="344" y="7"/>
                </a:lnTo>
                <a:lnTo>
                  <a:pt x="363"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5" name="Freeform 16"/>
          <p:cNvSpPr>
            <a:spLocks/>
          </p:cNvSpPr>
          <p:nvPr/>
        </p:nvSpPr>
        <p:spPr bwMode="auto">
          <a:xfrm>
            <a:off x="5127625" y="2794000"/>
            <a:ext cx="41275" cy="20638"/>
          </a:xfrm>
          <a:custGeom>
            <a:avLst/>
            <a:gdLst/>
            <a:ahLst/>
            <a:cxnLst>
              <a:cxn ang="0">
                <a:pos x="23" y="0"/>
              </a:cxn>
              <a:cxn ang="0">
                <a:pos x="32" y="0"/>
              </a:cxn>
              <a:cxn ang="0">
                <a:pos x="27" y="3"/>
              </a:cxn>
              <a:cxn ang="0">
                <a:pos x="22" y="9"/>
              </a:cxn>
              <a:cxn ang="0">
                <a:pos x="18" y="14"/>
              </a:cxn>
              <a:cxn ang="0">
                <a:pos x="12" y="16"/>
              </a:cxn>
              <a:cxn ang="0">
                <a:pos x="9" y="16"/>
              </a:cxn>
              <a:cxn ang="0">
                <a:pos x="2" y="12"/>
              </a:cxn>
              <a:cxn ang="0">
                <a:pos x="0" y="10"/>
              </a:cxn>
              <a:cxn ang="0">
                <a:pos x="0" y="9"/>
              </a:cxn>
              <a:cxn ang="0">
                <a:pos x="1" y="8"/>
              </a:cxn>
              <a:cxn ang="0">
                <a:pos x="6" y="5"/>
              </a:cxn>
              <a:cxn ang="0">
                <a:pos x="7" y="4"/>
              </a:cxn>
              <a:cxn ang="0">
                <a:pos x="14" y="4"/>
              </a:cxn>
              <a:cxn ang="0">
                <a:pos x="23" y="0"/>
              </a:cxn>
            </a:cxnLst>
            <a:rect l="0" t="0" r="r" b="b"/>
            <a:pathLst>
              <a:path w="32" h="16">
                <a:moveTo>
                  <a:pt x="23" y="0"/>
                </a:moveTo>
                <a:lnTo>
                  <a:pt x="32" y="0"/>
                </a:lnTo>
                <a:lnTo>
                  <a:pt x="27" y="3"/>
                </a:lnTo>
                <a:lnTo>
                  <a:pt x="22" y="9"/>
                </a:lnTo>
                <a:lnTo>
                  <a:pt x="18" y="14"/>
                </a:lnTo>
                <a:lnTo>
                  <a:pt x="12" y="16"/>
                </a:lnTo>
                <a:lnTo>
                  <a:pt x="9" y="16"/>
                </a:lnTo>
                <a:lnTo>
                  <a:pt x="2" y="12"/>
                </a:lnTo>
                <a:lnTo>
                  <a:pt x="0" y="10"/>
                </a:lnTo>
                <a:lnTo>
                  <a:pt x="0" y="9"/>
                </a:lnTo>
                <a:lnTo>
                  <a:pt x="1" y="8"/>
                </a:lnTo>
                <a:lnTo>
                  <a:pt x="6" y="5"/>
                </a:lnTo>
                <a:lnTo>
                  <a:pt x="7" y="4"/>
                </a:lnTo>
                <a:lnTo>
                  <a:pt x="14" y="4"/>
                </a:lnTo>
                <a:lnTo>
                  <a:pt x="23"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6" name="Freeform 17"/>
          <p:cNvSpPr>
            <a:spLocks/>
          </p:cNvSpPr>
          <p:nvPr/>
        </p:nvSpPr>
        <p:spPr bwMode="auto">
          <a:xfrm>
            <a:off x="5008563" y="2800350"/>
            <a:ext cx="120650" cy="80963"/>
          </a:xfrm>
          <a:custGeom>
            <a:avLst/>
            <a:gdLst/>
            <a:ahLst/>
            <a:cxnLst>
              <a:cxn ang="0">
                <a:pos x="87" y="0"/>
              </a:cxn>
              <a:cxn ang="0">
                <a:pos x="86" y="2"/>
              </a:cxn>
              <a:cxn ang="0">
                <a:pos x="86" y="4"/>
              </a:cxn>
              <a:cxn ang="0">
                <a:pos x="84" y="5"/>
              </a:cxn>
              <a:cxn ang="0">
                <a:pos x="83" y="7"/>
              </a:cxn>
              <a:cxn ang="0">
                <a:pos x="80" y="10"/>
              </a:cxn>
              <a:cxn ang="0">
                <a:pos x="80" y="12"/>
              </a:cxn>
              <a:cxn ang="0">
                <a:pos x="81" y="13"/>
              </a:cxn>
              <a:cxn ang="0">
                <a:pos x="83" y="13"/>
              </a:cxn>
              <a:cxn ang="0">
                <a:pos x="86" y="12"/>
              </a:cxn>
              <a:cxn ang="0">
                <a:pos x="94" y="14"/>
              </a:cxn>
              <a:cxn ang="0">
                <a:pos x="93" y="17"/>
              </a:cxn>
              <a:cxn ang="0">
                <a:pos x="93" y="19"/>
              </a:cxn>
              <a:cxn ang="0">
                <a:pos x="92" y="21"/>
              </a:cxn>
              <a:cxn ang="0">
                <a:pos x="90" y="23"/>
              </a:cxn>
              <a:cxn ang="0">
                <a:pos x="87" y="23"/>
              </a:cxn>
              <a:cxn ang="0">
                <a:pos x="85" y="24"/>
              </a:cxn>
              <a:cxn ang="0">
                <a:pos x="79" y="24"/>
              </a:cxn>
              <a:cxn ang="0">
                <a:pos x="77" y="25"/>
              </a:cxn>
              <a:cxn ang="0">
                <a:pos x="76" y="26"/>
              </a:cxn>
              <a:cxn ang="0">
                <a:pos x="74" y="28"/>
              </a:cxn>
              <a:cxn ang="0">
                <a:pos x="74" y="30"/>
              </a:cxn>
              <a:cxn ang="0">
                <a:pos x="73" y="31"/>
              </a:cxn>
              <a:cxn ang="0">
                <a:pos x="70" y="32"/>
              </a:cxn>
              <a:cxn ang="0">
                <a:pos x="66" y="32"/>
              </a:cxn>
              <a:cxn ang="0">
                <a:pos x="59" y="34"/>
              </a:cxn>
              <a:cxn ang="0">
                <a:pos x="57" y="35"/>
              </a:cxn>
              <a:cxn ang="0">
                <a:pos x="55" y="38"/>
              </a:cxn>
              <a:cxn ang="0">
                <a:pos x="54" y="41"/>
              </a:cxn>
              <a:cxn ang="0">
                <a:pos x="51" y="42"/>
              </a:cxn>
              <a:cxn ang="0">
                <a:pos x="26" y="54"/>
              </a:cxn>
              <a:cxn ang="0">
                <a:pos x="20" y="58"/>
              </a:cxn>
              <a:cxn ang="0">
                <a:pos x="15" y="61"/>
              </a:cxn>
              <a:cxn ang="0">
                <a:pos x="8" y="63"/>
              </a:cxn>
              <a:cxn ang="0">
                <a:pos x="0" y="62"/>
              </a:cxn>
              <a:cxn ang="0">
                <a:pos x="1" y="54"/>
              </a:cxn>
              <a:cxn ang="0">
                <a:pos x="6" y="49"/>
              </a:cxn>
              <a:cxn ang="0">
                <a:pos x="12" y="46"/>
              </a:cxn>
              <a:cxn ang="0">
                <a:pos x="16" y="42"/>
              </a:cxn>
              <a:cxn ang="0">
                <a:pos x="21" y="38"/>
              </a:cxn>
              <a:cxn ang="0">
                <a:pos x="23" y="31"/>
              </a:cxn>
              <a:cxn ang="0">
                <a:pos x="36" y="28"/>
              </a:cxn>
              <a:cxn ang="0">
                <a:pos x="47" y="24"/>
              </a:cxn>
              <a:cxn ang="0">
                <a:pos x="54" y="17"/>
              </a:cxn>
              <a:cxn ang="0">
                <a:pos x="64" y="16"/>
              </a:cxn>
              <a:cxn ang="0">
                <a:pos x="72" y="11"/>
              </a:cxn>
              <a:cxn ang="0">
                <a:pos x="80" y="5"/>
              </a:cxn>
              <a:cxn ang="0">
                <a:pos x="87" y="0"/>
              </a:cxn>
            </a:cxnLst>
            <a:rect l="0" t="0" r="r" b="b"/>
            <a:pathLst>
              <a:path w="94" h="63">
                <a:moveTo>
                  <a:pt x="87" y="0"/>
                </a:moveTo>
                <a:lnTo>
                  <a:pt x="86" y="2"/>
                </a:lnTo>
                <a:lnTo>
                  <a:pt x="86" y="4"/>
                </a:lnTo>
                <a:lnTo>
                  <a:pt x="84" y="5"/>
                </a:lnTo>
                <a:lnTo>
                  <a:pt x="83" y="7"/>
                </a:lnTo>
                <a:lnTo>
                  <a:pt x="80" y="10"/>
                </a:lnTo>
                <a:lnTo>
                  <a:pt x="80" y="12"/>
                </a:lnTo>
                <a:lnTo>
                  <a:pt x="81" y="13"/>
                </a:lnTo>
                <a:lnTo>
                  <a:pt x="83" y="13"/>
                </a:lnTo>
                <a:lnTo>
                  <a:pt x="86" y="12"/>
                </a:lnTo>
                <a:lnTo>
                  <a:pt x="94" y="14"/>
                </a:lnTo>
                <a:lnTo>
                  <a:pt x="93" y="17"/>
                </a:lnTo>
                <a:lnTo>
                  <a:pt x="93" y="19"/>
                </a:lnTo>
                <a:lnTo>
                  <a:pt x="92" y="21"/>
                </a:lnTo>
                <a:lnTo>
                  <a:pt x="90" y="23"/>
                </a:lnTo>
                <a:lnTo>
                  <a:pt x="87" y="23"/>
                </a:lnTo>
                <a:lnTo>
                  <a:pt x="85" y="24"/>
                </a:lnTo>
                <a:lnTo>
                  <a:pt x="79" y="24"/>
                </a:lnTo>
                <a:lnTo>
                  <a:pt x="77" y="25"/>
                </a:lnTo>
                <a:lnTo>
                  <a:pt x="76" y="26"/>
                </a:lnTo>
                <a:lnTo>
                  <a:pt x="74" y="28"/>
                </a:lnTo>
                <a:lnTo>
                  <a:pt x="74" y="30"/>
                </a:lnTo>
                <a:lnTo>
                  <a:pt x="73" y="31"/>
                </a:lnTo>
                <a:lnTo>
                  <a:pt x="70" y="32"/>
                </a:lnTo>
                <a:lnTo>
                  <a:pt x="66" y="32"/>
                </a:lnTo>
                <a:lnTo>
                  <a:pt x="59" y="34"/>
                </a:lnTo>
                <a:lnTo>
                  <a:pt x="57" y="35"/>
                </a:lnTo>
                <a:lnTo>
                  <a:pt x="55" y="38"/>
                </a:lnTo>
                <a:lnTo>
                  <a:pt x="54" y="41"/>
                </a:lnTo>
                <a:lnTo>
                  <a:pt x="51" y="42"/>
                </a:lnTo>
                <a:lnTo>
                  <a:pt x="26" y="54"/>
                </a:lnTo>
                <a:lnTo>
                  <a:pt x="20" y="58"/>
                </a:lnTo>
                <a:lnTo>
                  <a:pt x="15" y="61"/>
                </a:lnTo>
                <a:lnTo>
                  <a:pt x="8" y="63"/>
                </a:lnTo>
                <a:lnTo>
                  <a:pt x="0" y="62"/>
                </a:lnTo>
                <a:lnTo>
                  <a:pt x="1" y="54"/>
                </a:lnTo>
                <a:lnTo>
                  <a:pt x="6" y="49"/>
                </a:lnTo>
                <a:lnTo>
                  <a:pt x="12" y="46"/>
                </a:lnTo>
                <a:lnTo>
                  <a:pt x="16" y="42"/>
                </a:lnTo>
                <a:lnTo>
                  <a:pt x="21" y="38"/>
                </a:lnTo>
                <a:lnTo>
                  <a:pt x="23" y="31"/>
                </a:lnTo>
                <a:lnTo>
                  <a:pt x="36" y="28"/>
                </a:lnTo>
                <a:lnTo>
                  <a:pt x="47" y="24"/>
                </a:lnTo>
                <a:lnTo>
                  <a:pt x="54" y="17"/>
                </a:lnTo>
                <a:lnTo>
                  <a:pt x="64" y="16"/>
                </a:lnTo>
                <a:lnTo>
                  <a:pt x="72" y="11"/>
                </a:lnTo>
                <a:lnTo>
                  <a:pt x="80" y="5"/>
                </a:lnTo>
                <a:lnTo>
                  <a:pt x="8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7" name="Freeform 18"/>
          <p:cNvSpPr>
            <a:spLocks/>
          </p:cNvSpPr>
          <p:nvPr/>
        </p:nvSpPr>
        <p:spPr bwMode="auto">
          <a:xfrm>
            <a:off x="5016500" y="2673350"/>
            <a:ext cx="155575" cy="152400"/>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8" name="Freeform 19"/>
          <p:cNvSpPr>
            <a:spLocks/>
          </p:cNvSpPr>
          <p:nvPr/>
        </p:nvSpPr>
        <p:spPr bwMode="auto">
          <a:xfrm>
            <a:off x="4902200" y="2814638"/>
            <a:ext cx="115888" cy="261937"/>
          </a:xfrm>
          <a:custGeom>
            <a:avLst/>
            <a:gdLst/>
            <a:ahLst/>
            <a:cxnLst>
              <a:cxn ang="0">
                <a:pos x="19" y="1"/>
              </a:cxn>
              <a:cxn ang="0">
                <a:pos x="19" y="2"/>
              </a:cxn>
              <a:cxn ang="0">
                <a:pos x="28" y="3"/>
              </a:cxn>
              <a:cxn ang="0">
                <a:pos x="40" y="6"/>
              </a:cxn>
              <a:cxn ang="0">
                <a:pos x="42" y="7"/>
              </a:cxn>
              <a:cxn ang="0">
                <a:pos x="46" y="8"/>
              </a:cxn>
              <a:cxn ang="0">
                <a:pos x="48" y="9"/>
              </a:cxn>
              <a:cxn ang="0">
                <a:pos x="49" y="14"/>
              </a:cxn>
              <a:cxn ang="0">
                <a:pos x="53" y="13"/>
              </a:cxn>
              <a:cxn ang="0">
                <a:pos x="58" y="12"/>
              </a:cxn>
              <a:cxn ang="0">
                <a:pos x="66" y="15"/>
              </a:cxn>
              <a:cxn ang="0">
                <a:pos x="77" y="20"/>
              </a:cxn>
              <a:cxn ang="0">
                <a:pos x="74" y="40"/>
              </a:cxn>
              <a:cxn ang="0">
                <a:pos x="67" y="55"/>
              </a:cxn>
              <a:cxn ang="0">
                <a:pos x="66" y="77"/>
              </a:cxn>
              <a:cxn ang="0">
                <a:pos x="75" y="75"/>
              </a:cxn>
              <a:cxn ang="0">
                <a:pos x="85" y="73"/>
              </a:cxn>
              <a:cxn ang="0">
                <a:pos x="88" y="92"/>
              </a:cxn>
              <a:cxn ang="0">
                <a:pos x="85" y="119"/>
              </a:cxn>
              <a:cxn ang="0">
                <a:pos x="85" y="133"/>
              </a:cxn>
              <a:cxn ang="0">
                <a:pos x="84" y="139"/>
              </a:cxn>
              <a:cxn ang="0">
                <a:pos x="87" y="140"/>
              </a:cxn>
              <a:cxn ang="0">
                <a:pos x="88" y="143"/>
              </a:cxn>
              <a:cxn ang="0">
                <a:pos x="85" y="149"/>
              </a:cxn>
              <a:cxn ang="0">
                <a:pos x="75" y="163"/>
              </a:cxn>
              <a:cxn ang="0">
                <a:pos x="74" y="174"/>
              </a:cxn>
              <a:cxn ang="0">
                <a:pos x="66" y="181"/>
              </a:cxn>
              <a:cxn ang="0">
                <a:pos x="67" y="191"/>
              </a:cxn>
              <a:cxn ang="0">
                <a:pos x="66" y="203"/>
              </a:cxn>
              <a:cxn ang="0">
                <a:pos x="62" y="201"/>
              </a:cxn>
              <a:cxn ang="0">
                <a:pos x="54" y="197"/>
              </a:cxn>
              <a:cxn ang="0">
                <a:pos x="34" y="201"/>
              </a:cxn>
              <a:cxn ang="0">
                <a:pos x="21" y="192"/>
              </a:cxn>
              <a:cxn ang="0">
                <a:pos x="3" y="176"/>
              </a:cxn>
              <a:cxn ang="0">
                <a:pos x="2" y="160"/>
              </a:cxn>
              <a:cxn ang="0">
                <a:pos x="10" y="149"/>
              </a:cxn>
              <a:cxn ang="0">
                <a:pos x="24" y="141"/>
              </a:cxn>
              <a:cxn ang="0">
                <a:pos x="26" y="128"/>
              </a:cxn>
              <a:cxn ang="0">
                <a:pos x="32" y="119"/>
              </a:cxn>
              <a:cxn ang="0">
                <a:pos x="37" y="120"/>
              </a:cxn>
              <a:cxn ang="0">
                <a:pos x="40" y="121"/>
              </a:cxn>
              <a:cxn ang="0">
                <a:pos x="38" y="114"/>
              </a:cxn>
              <a:cxn ang="0">
                <a:pos x="40" y="111"/>
              </a:cxn>
              <a:cxn ang="0">
                <a:pos x="44" y="107"/>
              </a:cxn>
              <a:cxn ang="0">
                <a:pos x="42" y="104"/>
              </a:cxn>
              <a:cxn ang="0">
                <a:pos x="38" y="103"/>
              </a:cxn>
              <a:cxn ang="0">
                <a:pos x="32" y="99"/>
              </a:cxn>
              <a:cxn ang="0">
                <a:pos x="30" y="92"/>
              </a:cxn>
              <a:cxn ang="0">
                <a:pos x="26" y="91"/>
              </a:cxn>
              <a:cxn ang="0">
                <a:pos x="23" y="89"/>
              </a:cxn>
              <a:cxn ang="0">
                <a:pos x="18" y="87"/>
              </a:cxn>
              <a:cxn ang="0">
                <a:pos x="17" y="83"/>
              </a:cxn>
              <a:cxn ang="0">
                <a:pos x="14" y="79"/>
              </a:cxn>
              <a:cxn ang="0">
                <a:pos x="4" y="72"/>
              </a:cxn>
              <a:cxn ang="0">
                <a:pos x="0" y="68"/>
              </a:cxn>
              <a:cxn ang="0">
                <a:pos x="5" y="52"/>
              </a:cxn>
              <a:cxn ang="0">
                <a:pos x="0" y="40"/>
              </a:cxn>
              <a:cxn ang="0">
                <a:pos x="9" y="27"/>
              </a:cxn>
              <a:cxn ang="0">
                <a:pos x="13" y="14"/>
              </a:cxn>
              <a:cxn ang="0">
                <a:pos x="14" y="3"/>
              </a:cxn>
            </a:cxnLst>
            <a:rect l="0" t="0" r="r" b="b"/>
            <a:pathLst>
              <a:path w="89" h="203">
                <a:moveTo>
                  <a:pt x="18" y="0"/>
                </a:moveTo>
                <a:lnTo>
                  <a:pt x="19" y="1"/>
                </a:lnTo>
                <a:lnTo>
                  <a:pt x="20" y="1"/>
                </a:lnTo>
                <a:lnTo>
                  <a:pt x="19" y="2"/>
                </a:lnTo>
                <a:lnTo>
                  <a:pt x="19" y="3"/>
                </a:lnTo>
                <a:lnTo>
                  <a:pt x="28" y="3"/>
                </a:lnTo>
                <a:lnTo>
                  <a:pt x="33" y="5"/>
                </a:lnTo>
                <a:lnTo>
                  <a:pt x="40" y="6"/>
                </a:lnTo>
                <a:lnTo>
                  <a:pt x="41" y="6"/>
                </a:lnTo>
                <a:lnTo>
                  <a:pt x="42" y="7"/>
                </a:lnTo>
                <a:lnTo>
                  <a:pt x="45" y="7"/>
                </a:lnTo>
                <a:lnTo>
                  <a:pt x="46" y="8"/>
                </a:lnTo>
                <a:lnTo>
                  <a:pt x="47" y="8"/>
                </a:lnTo>
                <a:lnTo>
                  <a:pt x="48" y="9"/>
                </a:lnTo>
                <a:lnTo>
                  <a:pt x="48" y="14"/>
                </a:lnTo>
                <a:lnTo>
                  <a:pt x="49" y="14"/>
                </a:lnTo>
                <a:lnTo>
                  <a:pt x="52" y="13"/>
                </a:lnTo>
                <a:lnTo>
                  <a:pt x="53" y="13"/>
                </a:lnTo>
                <a:lnTo>
                  <a:pt x="55" y="12"/>
                </a:lnTo>
                <a:lnTo>
                  <a:pt x="58" y="12"/>
                </a:lnTo>
                <a:lnTo>
                  <a:pt x="61" y="13"/>
                </a:lnTo>
                <a:lnTo>
                  <a:pt x="66" y="15"/>
                </a:lnTo>
                <a:lnTo>
                  <a:pt x="73" y="17"/>
                </a:lnTo>
                <a:lnTo>
                  <a:pt x="77" y="20"/>
                </a:lnTo>
                <a:lnTo>
                  <a:pt x="77" y="31"/>
                </a:lnTo>
                <a:lnTo>
                  <a:pt x="74" y="40"/>
                </a:lnTo>
                <a:lnTo>
                  <a:pt x="70" y="47"/>
                </a:lnTo>
                <a:lnTo>
                  <a:pt x="67" y="55"/>
                </a:lnTo>
                <a:lnTo>
                  <a:pt x="65" y="64"/>
                </a:lnTo>
                <a:lnTo>
                  <a:pt x="66" y="77"/>
                </a:lnTo>
                <a:lnTo>
                  <a:pt x="72" y="77"/>
                </a:lnTo>
                <a:lnTo>
                  <a:pt x="75" y="75"/>
                </a:lnTo>
                <a:lnTo>
                  <a:pt x="80" y="73"/>
                </a:lnTo>
                <a:lnTo>
                  <a:pt x="85" y="73"/>
                </a:lnTo>
                <a:lnTo>
                  <a:pt x="89" y="82"/>
                </a:lnTo>
                <a:lnTo>
                  <a:pt x="88" y="92"/>
                </a:lnTo>
                <a:lnTo>
                  <a:pt x="85" y="111"/>
                </a:lnTo>
                <a:lnTo>
                  <a:pt x="85" y="119"/>
                </a:lnTo>
                <a:lnTo>
                  <a:pt x="87" y="126"/>
                </a:lnTo>
                <a:lnTo>
                  <a:pt x="85" y="133"/>
                </a:lnTo>
                <a:lnTo>
                  <a:pt x="82" y="139"/>
                </a:lnTo>
                <a:lnTo>
                  <a:pt x="84" y="139"/>
                </a:lnTo>
                <a:lnTo>
                  <a:pt x="85" y="140"/>
                </a:lnTo>
                <a:lnTo>
                  <a:pt x="87" y="140"/>
                </a:lnTo>
                <a:lnTo>
                  <a:pt x="88" y="141"/>
                </a:lnTo>
                <a:lnTo>
                  <a:pt x="88" y="143"/>
                </a:lnTo>
                <a:lnTo>
                  <a:pt x="87" y="146"/>
                </a:lnTo>
                <a:lnTo>
                  <a:pt x="85" y="149"/>
                </a:lnTo>
                <a:lnTo>
                  <a:pt x="78" y="156"/>
                </a:lnTo>
                <a:lnTo>
                  <a:pt x="75" y="163"/>
                </a:lnTo>
                <a:lnTo>
                  <a:pt x="75" y="169"/>
                </a:lnTo>
                <a:lnTo>
                  <a:pt x="74" y="174"/>
                </a:lnTo>
                <a:lnTo>
                  <a:pt x="70" y="178"/>
                </a:lnTo>
                <a:lnTo>
                  <a:pt x="66" y="181"/>
                </a:lnTo>
                <a:lnTo>
                  <a:pt x="67" y="188"/>
                </a:lnTo>
                <a:lnTo>
                  <a:pt x="67" y="191"/>
                </a:lnTo>
                <a:lnTo>
                  <a:pt x="66" y="196"/>
                </a:lnTo>
                <a:lnTo>
                  <a:pt x="66" y="203"/>
                </a:lnTo>
                <a:lnTo>
                  <a:pt x="65" y="203"/>
                </a:lnTo>
                <a:lnTo>
                  <a:pt x="62" y="201"/>
                </a:lnTo>
                <a:lnTo>
                  <a:pt x="54" y="201"/>
                </a:lnTo>
                <a:lnTo>
                  <a:pt x="54" y="197"/>
                </a:lnTo>
                <a:lnTo>
                  <a:pt x="37" y="197"/>
                </a:lnTo>
                <a:lnTo>
                  <a:pt x="34" y="201"/>
                </a:lnTo>
                <a:lnTo>
                  <a:pt x="28" y="196"/>
                </a:lnTo>
                <a:lnTo>
                  <a:pt x="21" y="192"/>
                </a:lnTo>
                <a:lnTo>
                  <a:pt x="14" y="188"/>
                </a:lnTo>
                <a:lnTo>
                  <a:pt x="3" y="176"/>
                </a:lnTo>
                <a:lnTo>
                  <a:pt x="0" y="169"/>
                </a:lnTo>
                <a:lnTo>
                  <a:pt x="2" y="160"/>
                </a:lnTo>
                <a:lnTo>
                  <a:pt x="6" y="149"/>
                </a:lnTo>
                <a:lnTo>
                  <a:pt x="10" y="149"/>
                </a:lnTo>
                <a:lnTo>
                  <a:pt x="17" y="146"/>
                </a:lnTo>
                <a:lnTo>
                  <a:pt x="24" y="141"/>
                </a:lnTo>
                <a:lnTo>
                  <a:pt x="24" y="133"/>
                </a:lnTo>
                <a:lnTo>
                  <a:pt x="26" y="128"/>
                </a:lnTo>
                <a:lnTo>
                  <a:pt x="30" y="124"/>
                </a:lnTo>
                <a:lnTo>
                  <a:pt x="32" y="119"/>
                </a:lnTo>
                <a:lnTo>
                  <a:pt x="35" y="119"/>
                </a:lnTo>
                <a:lnTo>
                  <a:pt x="37" y="120"/>
                </a:lnTo>
                <a:lnTo>
                  <a:pt x="39" y="121"/>
                </a:lnTo>
                <a:lnTo>
                  <a:pt x="40" y="121"/>
                </a:lnTo>
                <a:lnTo>
                  <a:pt x="38" y="119"/>
                </a:lnTo>
                <a:lnTo>
                  <a:pt x="38" y="114"/>
                </a:lnTo>
                <a:lnTo>
                  <a:pt x="39" y="113"/>
                </a:lnTo>
                <a:lnTo>
                  <a:pt x="40" y="111"/>
                </a:lnTo>
                <a:lnTo>
                  <a:pt x="42" y="110"/>
                </a:lnTo>
                <a:lnTo>
                  <a:pt x="44" y="107"/>
                </a:lnTo>
                <a:lnTo>
                  <a:pt x="44" y="105"/>
                </a:lnTo>
                <a:lnTo>
                  <a:pt x="42" y="104"/>
                </a:lnTo>
                <a:lnTo>
                  <a:pt x="40" y="103"/>
                </a:lnTo>
                <a:lnTo>
                  <a:pt x="38" y="103"/>
                </a:lnTo>
                <a:lnTo>
                  <a:pt x="33" y="100"/>
                </a:lnTo>
                <a:lnTo>
                  <a:pt x="32" y="99"/>
                </a:lnTo>
                <a:lnTo>
                  <a:pt x="30" y="94"/>
                </a:lnTo>
                <a:lnTo>
                  <a:pt x="30" y="92"/>
                </a:lnTo>
                <a:lnTo>
                  <a:pt x="28" y="92"/>
                </a:lnTo>
                <a:lnTo>
                  <a:pt x="26" y="91"/>
                </a:lnTo>
                <a:lnTo>
                  <a:pt x="25" y="90"/>
                </a:lnTo>
                <a:lnTo>
                  <a:pt x="23" y="89"/>
                </a:lnTo>
                <a:lnTo>
                  <a:pt x="19" y="89"/>
                </a:lnTo>
                <a:lnTo>
                  <a:pt x="18" y="87"/>
                </a:lnTo>
                <a:lnTo>
                  <a:pt x="17" y="85"/>
                </a:lnTo>
                <a:lnTo>
                  <a:pt x="17" y="83"/>
                </a:lnTo>
                <a:lnTo>
                  <a:pt x="16" y="82"/>
                </a:lnTo>
                <a:lnTo>
                  <a:pt x="14" y="79"/>
                </a:lnTo>
                <a:lnTo>
                  <a:pt x="11" y="76"/>
                </a:lnTo>
                <a:lnTo>
                  <a:pt x="4" y="72"/>
                </a:lnTo>
                <a:lnTo>
                  <a:pt x="2" y="70"/>
                </a:lnTo>
                <a:lnTo>
                  <a:pt x="0" y="68"/>
                </a:lnTo>
                <a:lnTo>
                  <a:pt x="3" y="59"/>
                </a:lnTo>
                <a:lnTo>
                  <a:pt x="5" y="52"/>
                </a:lnTo>
                <a:lnTo>
                  <a:pt x="5" y="45"/>
                </a:lnTo>
                <a:lnTo>
                  <a:pt x="0" y="40"/>
                </a:lnTo>
                <a:lnTo>
                  <a:pt x="4" y="33"/>
                </a:lnTo>
                <a:lnTo>
                  <a:pt x="9" y="27"/>
                </a:lnTo>
                <a:lnTo>
                  <a:pt x="12" y="20"/>
                </a:lnTo>
                <a:lnTo>
                  <a:pt x="13" y="14"/>
                </a:lnTo>
                <a:lnTo>
                  <a:pt x="13" y="9"/>
                </a:lnTo>
                <a:lnTo>
                  <a:pt x="14" y="3"/>
                </a:lnTo>
                <a:lnTo>
                  <a:pt x="18"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9" name="Freeform 20"/>
          <p:cNvSpPr>
            <a:spLocks/>
          </p:cNvSpPr>
          <p:nvPr/>
        </p:nvSpPr>
        <p:spPr bwMode="auto">
          <a:xfrm>
            <a:off x="4779963" y="3141663"/>
            <a:ext cx="9525" cy="7937"/>
          </a:xfrm>
          <a:custGeom>
            <a:avLst/>
            <a:gdLst/>
            <a:ahLst/>
            <a:cxnLst>
              <a:cxn ang="0">
                <a:pos x="2" y="0"/>
              </a:cxn>
              <a:cxn ang="0">
                <a:pos x="5" y="0"/>
              </a:cxn>
              <a:cxn ang="0">
                <a:pos x="7" y="3"/>
              </a:cxn>
              <a:cxn ang="0">
                <a:pos x="7" y="5"/>
              </a:cxn>
              <a:cxn ang="0">
                <a:pos x="6" y="6"/>
              </a:cxn>
              <a:cxn ang="0">
                <a:pos x="5" y="6"/>
              </a:cxn>
              <a:cxn ang="0">
                <a:pos x="2" y="5"/>
              </a:cxn>
              <a:cxn ang="0">
                <a:pos x="0" y="3"/>
              </a:cxn>
              <a:cxn ang="0">
                <a:pos x="2" y="0"/>
              </a:cxn>
            </a:cxnLst>
            <a:rect l="0" t="0" r="r" b="b"/>
            <a:pathLst>
              <a:path w="7" h="6">
                <a:moveTo>
                  <a:pt x="2" y="0"/>
                </a:moveTo>
                <a:lnTo>
                  <a:pt x="5" y="0"/>
                </a:lnTo>
                <a:lnTo>
                  <a:pt x="7" y="3"/>
                </a:lnTo>
                <a:lnTo>
                  <a:pt x="7" y="5"/>
                </a:lnTo>
                <a:lnTo>
                  <a:pt x="6" y="6"/>
                </a:lnTo>
                <a:lnTo>
                  <a:pt x="5" y="6"/>
                </a:lnTo>
                <a:lnTo>
                  <a:pt x="2" y="5"/>
                </a:lnTo>
                <a:lnTo>
                  <a:pt x="0" y="3"/>
                </a:lnTo>
                <a:lnTo>
                  <a:pt x="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0" name="Freeform 21"/>
          <p:cNvSpPr>
            <a:spLocks/>
          </p:cNvSpPr>
          <p:nvPr/>
        </p:nvSpPr>
        <p:spPr bwMode="auto">
          <a:xfrm>
            <a:off x="4289425" y="3005138"/>
            <a:ext cx="415925" cy="420687"/>
          </a:xfrm>
          <a:custGeom>
            <a:avLst/>
            <a:gdLst/>
            <a:ahLst/>
            <a:cxnLst>
              <a:cxn ang="0">
                <a:pos x="111" y="27"/>
              </a:cxn>
              <a:cxn ang="0">
                <a:pos x="119" y="74"/>
              </a:cxn>
              <a:cxn ang="0">
                <a:pos x="169" y="76"/>
              </a:cxn>
              <a:cxn ang="0">
                <a:pos x="203" y="120"/>
              </a:cxn>
              <a:cxn ang="0">
                <a:pos x="208" y="117"/>
              </a:cxn>
              <a:cxn ang="0">
                <a:pos x="216" y="109"/>
              </a:cxn>
              <a:cxn ang="0">
                <a:pos x="229" y="89"/>
              </a:cxn>
              <a:cxn ang="0">
                <a:pos x="245" y="81"/>
              </a:cxn>
              <a:cxn ang="0">
                <a:pos x="255" y="77"/>
              </a:cxn>
              <a:cxn ang="0">
                <a:pos x="266" y="77"/>
              </a:cxn>
              <a:cxn ang="0">
                <a:pos x="272" y="71"/>
              </a:cxn>
              <a:cxn ang="0">
                <a:pos x="280" y="63"/>
              </a:cxn>
              <a:cxn ang="0">
                <a:pos x="286" y="61"/>
              </a:cxn>
              <a:cxn ang="0">
                <a:pos x="293" y="57"/>
              </a:cxn>
              <a:cxn ang="0">
                <a:pos x="316" y="67"/>
              </a:cxn>
              <a:cxn ang="0">
                <a:pos x="318" y="75"/>
              </a:cxn>
              <a:cxn ang="0">
                <a:pos x="321" y="95"/>
              </a:cxn>
              <a:cxn ang="0">
                <a:pos x="292" y="81"/>
              </a:cxn>
              <a:cxn ang="0">
                <a:pos x="278" y="96"/>
              </a:cxn>
              <a:cxn ang="0">
                <a:pos x="274" y="114"/>
              </a:cxn>
              <a:cxn ang="0">
                <a:pos x="271" y="126"/>
              </a:cxn>
              <a:cxn ang="0">
                <a:pos x="266" y="128"/>
              </a:cxn>
              <a:cxn ang="0">
                <a:pos x="257" y="135"/>
              </a:cxn>
              <a:cxn ang="0">
                <a:pos x="243" y="146"/>
              </a:cxn>
              <a:cxn ang="0">
                <a:pos x="237" y="167"/>
              </a:cxn>
              <a:cxn ang="0">
                <a:pos x="229" y="184"/>
              </a:cxn>
              <a:cxn ang="0">
                <a:pos x="209" y="174"/>
              </a:cxn>
              <a:cxn ang="0">
                <a:pos x="200" y="186"/>
              </a:cxn>
              <a:cxn ang="0">
                <a:pos x="197" y="203"/>
              </a:cxn>
              <a:cxn ang="0">
                <a:pos x="189" y="230"/>
              </a:cxn>
              <a:cxn ang="0">
                <a:pos x="175" y="252"/>
              </a:cxn>
              <a:cxn ang="0">
                <a:pos x="174" y="278"/>
              </a:cxn>
              <a:cxn ang="0">
                <a:pos x="158" y="291"/>
              </a:cxn>
              <a:cxn ang="0">
                <a:pos x="138" y="298"/>
              </a:cxn>
              <a:cxn ang="0">
                <a:pos x="133" y="306"/>
              </a:cxn>
              <a:cxn ang="0">
                <a:pos x="117" y="314"/>
              </a:cxn>
              <a:cxn ang="0">
                <a:pos x="98" y="314"/>
              </a:cxn>
              <a:cxn ang="0">
                <a:pos x="91" y="322"/>
              </a:cxn>
              <a:cxn ang="0">
                <a:pos x="75" y="322"/>
              </a:cxn>
              <a:cxn ang="0">
                <a:pos x="56" y="301"/>
              </a:cxn>
              <a:cxn ang="0">
                <a:pos x="26" y="284"/>
              </a:cxn>
              <a:cxn ang="0">
                <a:pos x="3" y="253"/>
              </a:cxn>
              <a:cxn ang="0">
                <a:pos x="2" y="238"/>
              </a:cxn>
              <a:cxn ang="0">
                <a:pos x="9" y="228"/>
              </a:cxn>
              <a:cxn ang="0">
                <a:pos x="26" y="208"/>
              </a:cxn>
              <a:cxn ang="0">
                <a:pos x="25" y="176"/>
              </a:cxn>
              <a:cxn ang="0">
                <a:pos x="34" y="169"/>
              </a:cxn>
              <a:cxn ang="0">
                <a:pos x="38" y="176"/>
              </a:cxn>
              <a:cxn ang="0">
                <a:pos x="46" y="174"/>
              </a:cxn>
              <a:cxn ang="0">
                <a:pos x="48" y="142"/>
              </a:cxn>
              <a:cxn ang="0">
                <a:pos x="59" y="135"/>
              </a:cxn>
              <a:cxn ang="0">
                <a:pos x="61" y="130"/>
              </a:cxn>
              <a:cxn ang="0">
                <a:pos x="70" y="127"/>
              </a:cxn>
              <a:cxn ang="0">
                <a:pos x="83" y="117"/>
              </a:cxn>
              <a:cxn ang="0">
                <a:pos x="97" y="102"/>
              </a:cxn>
              <a:cxn ang="0">
                <a:pos x="103" y="83"/>
              </a:cxn>
              <a:cxn ang="0">
                <a:pos x="108" y="36"/>
              </a:cxn>
              <a:cxn ang="0">
                <a:pos x="106" y="7"/>
              </a:cxn>
            </a:cxnLst>
            <a:rect l="0" t="0" r="r" b="b"/>
            <a:pathLst>
              <a:path w="322" h="326">
                <a:moveTo>
                  <a:pt x="106" y="0"/>
                </a:moveTo>
                <a:lnTo>
                  <a:pt x="109" y="12"/>
                </a:lnTo>
                <a:lnTo>
                  <a:pt x="111" y="27"/>
                </a:lnTo>
                <a:lnTo>
                  <a:pt x="115" y="43"/>
                </a:lnTo>
                <a:lnTo>
                  <a:pt x="117" y="60"/>
                </a:lnTo>
                <a:lnTo>
                  <a:pt x="119" y="74"/>
                </a:lnTo>
                <a:lnTo>
                  <a:pt x="122" y="83"/>
                </a:lnTo>
                <a:lnTo>
                  <a:pt x="146" y="79"/>
                </a:lnTo>
                <a:lnTo>
                  <a:pt x="169" y="76"/>
                </a:lnTo>
                <a:lnTo>
                  <a:pt x="195" y="72"/>
                </a:lnTo>
                <a:lnTo>
                  <a:pt x="200" y="96"/>
                </a:lnTo>
                <a:lnTo>
                  <a:pt x="203" y="120"/>
                </a:lnTo>
                <a:lnTo>
                  <a:pt x="204" y="119"/>
                </a:lnTo>
                <a:lnTo>
                  <a:pt x="207" y="118"/>
                </a:lnTo>
                <a:lnTo>
                  <a:pt x="208" y="117"/>
                </a:lnTo>
                <a:lnTo>
                  <a:pt x="209" y="114"/>
                </a:lnTo>
                <a:lnTo>
                  <a:pt x="209" y="112"/>
                </a:lnTo>
                <a:lnTo>
                  <a:pt x="216" y="109"/>
                </a:lnTo>
                <a:lnTo>
                  <a:pt x="221" y="102"/>
                </a:lnTo>
                <a:lnTo>
                  <a:pt x="225" y="96"/>
                </a:lnTo>
                <a:lnTo>
                  <a:pt x="229" y="89"/>
                </a:lnTo>
                <a:lnTo>
                  <a:pt x="234" y="88"/>
                </a:lnTo>
                <a:lnTo>
                  <a:pt x="240" y="85"/>
                </a:lnTo>
                <a:lnTo>
                  <a:pt x="245" y="81"/>
                </a:lnTo>
                <a:lnTo>
                  <a:pt x="248" y="72"/>
                </a:lnTo>
                <a:lnTo>
                  <a:pt x="253" y="75"/>
                </a:lnTo>
                <a:lnTo>
                  <a:pt x="255" y="77"/>
                </a:lnTo>
                <a:lnTo>
                  <a:pt x="259" y="78"/>
                </a:lnTo>
                <a:lnTo>
                  <a:pt x="262" y="78"/>
                </a:lnTo>
                <a:lnTo>
                  <a:pt x="266" y="77"/>
                </a:lnTo>
                <a:lnTo>
                  <a:pt x="268" y="76"/>
                </a:lnTo>
                <a:lnTo>
                  <a:pt x="269" y="74"/>
                </a:lnTo>
                <a:lnTo>
                  <a:pt x="272" y="71"/>
                </a:lnTo>
                <a:lnTo>
                  <a:pt x="274" y="67"/>
                </a:lnTo>
                <a:lnTo>
                  <a:pt x="278" y="63"/>
                </a:lnTo>
                <a:lnTo>
                  <a:pt x="280" y="63"/>
                </a:lnTo>
                <a:lnTo>
                  <a:pt x="282" y="62"/>
                </a:lnTo>
                <a:lnTo>
                  <a:pt x="283" y="62"/>
                </a:lnTo>
                <a:lnTo>
                  <a:pt x="286" y="61"/>
                </a:lnTo>
                <a:lnTo>
                  <a:pt x="287" y="60"/>
                </a:lnTo>
                <a:lnTo>
                  <a:pt x="287" y="55"/>
                </a:lnTo>
                <a:lnTo>
                  <a:pt x="293" y="57"/>
                </a:lnTo>
                <a:lnTo>
                  <a:pt x="310" y="61"/>
                </a:lnTo>
                <a:lnTo>
                  <a:pt x="310" y="67"/>
                </a:lnTo>
                <a:lnTo>
                  <a:pt x="316" y="67"/>
                </a:lnTo>
                <a:lnTo>
                  <a:pt x="317" y="69"/>
                </a:lnTo>
                <a:lnTo>
                  <a:pt x="317" y="74"/>
                </a:lnTo>
                <a:lnTo>
                  <a:pt x="318" y="75"/>
                </a:lnTo>
                <a:lnTo>
                  <a:pt x="321" y="81"/>
                </a:lnTo>
                <a:lnTo>
                  <a:pt x="322" y="86"/>
                </a:lnTo>
                <a:lnTo>
                  <a:pt x="321" y="95"/>
                </a:lnTo>
                <a:lnTo>
                  <a:pt x="310" y="92"/>
                </a:lnTo>
                <a:lnTo>
                  <a:pt x="300" y="85"/>
                </a:lnTo>
                <a:lnTo>
                  <a:pt x="292" y="81"/>
                </a:lnTo>
                <a:lnTo>
                  <a:pt x="282" y="81"/>
                </a:lnTo>
                <a:lnTo>
                  <a:pt x="279" y="88"/>
                </a:lnTo>
                <a:lnTo>
                  <a:pt x="278" y="96"/>
                </a:lnTo>
                <a:lnTo>
                  <a:pt x="278" y="105"/>
                </a:lnTo>
                <a:lnTo>
                  <a:pt x="276" y="112"/>
                </a:lnTo>
                <a:lnTo>
                  <a:pt x="274" y="114"/>
                </a:lnTo>
                <a:lnTo>
                  <a:pt x="272" y="116"/>
                </a:lnTo>
                <a:lnTo>
                  <a:pt x="271" y="117"/>
                </a:lnTo>
                <a:lnTo>
                  <a:pt x="271" y="126"/>
                </a:lnTo>
                <a:lnTo>
                  <a:pt x="269" y="127"/>
                </a:lnTo>
                <a:lnTo>
                  <a:pt x="267" y="128"/>
                </a:lnTo>
                <a:lnTo>
                  <a:pt x="266" y="128"/>
                </a:lnTo>
                <a:lnTo>
                  <a:pt x="259" y="132"/>
                </a:lnTo>
                <a:lnTo>
                  <a:pt x="258" y="133"/>
                </a:lnTo>
                <a:lnTo>
                  <a:pt x="257" y="135"/>
                </a:lnTo>
                <a:lnTo>
                  <a:pt x="257" y="142"/>
                </a:lnTo>
                <a:lnTo>
                  <a:pt x="248" y="142"/>
                </a:lnTo>
                <a:lnTo>
                  <a:pt x="243" y="146"/>
                </a:lnTo>
                <a:lnTo>
                  <a:pt x="239" y="152"/>
                </a:lnTo>
                <a:lnTo>
                  <a:pt x="238" y="159"/>
                </a:lnTo>
                <a:lnTo>
                  <a:pt x="237" y="167"/>
                </a:lnTo>
                <a:lnTo>
                  <a:pt x="234" y="174"/>
                </a:lnTo>
                <a:lnTo>
                  <a:pt x="232" y="180"/>
                </a:lnTo>
                <a:lnTo>
                  <a:pt x="229" y="184"/>
                </a:lnTo>
                <a:lnTo>
                  <a:pt x="222" y="183"/>
                </a:lnTo>
                <a:lnTo>
                  <a:pt x="212" y="176"/>
                </a:lnTo>
                <a:lnTo>
                  <a:pt x="209" y="174"/>
                </a:lnTo>
                <a:lnTo>
                  <a:pt x="203" y="176"/>
                </a:lnTo>
                <a:lnTo>
                  <a:pt x="200" y="181"/>
                </a:lnTo>
                <a:lnTo>
                  <a:pt x="200" y="186"/>
                </a:lnTo>
                <a:lnTo>
                  <a:pt x="201" y="191"/>
                </a:lnTo>
                <a:lnTo>
                  <a:pt x="201" y="196"/>
                </a:lnTo>
                <a:lnTo>
                  <a:pt x="197" y="203"/>
                </a:lnTo>
                <a:lnTo>
                  <a:pt x="193" y="209"/>
                </a:lnTo>
                <a:lnTo>
                  <a:pt x="189" y="216"/>
                </a:lnTo>
                <a:lnTo>
                  <a:pt x="189" y="230"/>
                </a:lnTo>
                <a:lnTo>
                  <a:pt x="186" y="237"/>
                </a:lnTo>
                <a:lnTo>
                  <a:pt x="181" y="244"/>
                </a:lnTo>
                <a:lnTo>
                  <a:pt x="175" y="252"/>
                </a:lnTo>
                <a:lnTo>
                  <a:pt x="172" y="261"/>
                </a:lnTo>
                <a:lnTo>
                  <a:pt x="172" y="270"/>
                </a:lnTo>
                <a:lnTo>
                  <a:pt x="174" y="278"/>
                </a:lnTo>
                <a:lnTo>
                  <a:pt x="172" y="286"/>
                </a:lnTo>
                <a:lnTo>
                  <a:pt x="163" y="287"/>
                </a:lnTo>
                <a:lnTo>
                  <a:pt x="158" y="291"/>
                </a:lnTo>
                <a:lnTo>
                  <a:pt x="153" y="294"/>
                </a:lnTo>
                <a:lnTo>
                  <a:pt x="146" y="296"/>
                </a:lnTo>
                <a:lnTo>
                  <a:pt x="138" y="298"/>
                </a:lnTo>
                <a:lnTo>
                  <a:pt x="136" y="300"/>
                </a:lnTo>
                <a:lnTo>
                  <a:pt x="134" y="302"/>
                </a:lnTo>
                <a:lnTo>
                  <a:pt x="133" y="306"/>
                </a:lnTo>
                <a:lnTo>
                  <a:pt x="133" y="309"/>
                </a:lnTo>
                <a:lnTo>
                  <a:pt x="125" y="310"/>
                </a:lnTo>
                <a:lnTo>
                  <a:pt x="117" y="314"/>
                </a:lnTo>
                <a:lnTo>
                  <a:pt x="109" y="315"/>
                </a:lnTo>
                <a:lnTo>
                  <a:pt x="102" y="312"/>
                </a:lnTo>
                <a:lnTo>
                  <a:pt x="98" y="314"/>
                </a:lnTo>
                <a:lnTo>
                  <a:pt x="96" y="316"/>
                </a:lnTo>
                <a:lnTo>
                  <a:pt x="94" y="320"/>
                </a:lnTo>
                <a:lnTo>
                  <a:pt x="91" y="322"/>
                </a:lnTo>
                <a:lnTo>
                  <a:pt x="88" y="324"/>
                </a:lnTo>
                <a:lnTo>
                  <a:pt x="84" y="326"/>
                </a:lnTo>
                <a:lnTo>
                  <a:pt x="75" y="322"/>
                </a:lnTo>
                <a:lnTo>
                  <a:pt x="67" y="317"/>
                </a:lnTo>
                <a:lnTo>
                  <a:pt x="60" y="312"/>
                </a:lnTo>
                <a:lnTo>
                  <a:pt x="56" y="301"/>
                </a:lnTo>
                <a:lnTo>
                  <a:pt x="44" y="299"/>
                </a:lnTo>
                <a:lnTo>
                  <a:pt x="34" y="292"/>
                </a:lnTo>
                <a:lnTo>
                  <a:pt x="26" y="284"/>
                </a:lnTo>
                <a:lnTo>
                  <a:pt x="17" y="272"/>
                </a:lnTo>
                <a:lnTo>
                  <a:pt x="12" y="265"/>
                </a:lnTo>
                <a:lnTo>
                  <a:pt x="3" y="253"/>
                </a:lnTo>
                <a:lnTo>
                  <a:pt x="0" y="250"/>
                </a:lnTo>
                <a:lnTo>
                  <a:pt x="0" y="244"/>
                </a:lnTo>
                <a:lnTo>
                  <a:pt x="2" y="238"/>
                </a:lnTo>
                <a:lnTo>
                  <a:pt x="2" y="232"/>
                </a:lnTo>
                <a:lnTo>
                  <a:pt x="0" y="228"/>
                </a:lnTo>
                <a:lnTo>
                  <a:pt x="9" y="228"/>
                </a:lnTo>
                <a:lnTo>
                  <a:pt x="13" y="224"/>
                </a:lnTo>
                <a:lnTo>
                  <a:pt x="20" y="210"/>
                </a:lnTo>
                <a:lnTo>
                  <a:pt x="26" y="208"/>
                </a:lnTo>
                <a:lnTo>
                  <a:pt x="23" y="198"/>
                </a:lnTo>
                <a:lnTo>
                  <a:pt x="23" y="187"/>
                </a:lnTo>
                <a:lnTo>
                  <a:pt x="25" y="176"/>
                </a:lnTo>
                <a:lnTo>
                  <a:pt x="28" y="168"/>
                </a:lnTo>
                <a:lnTo>
                  <a:pt x="32" y="168"/>
                </a:lnTo>
                <a:lnTo>
                  <a:pt x="34" y="169"/>
                </a:lnTo>
                <a:lnTo>
                  <a:pt x="37" y="172"/>
                </a:lnTo>
                <a:lnTo>
                  <a:pt x="38" y="174"/>
                </a:lnTo>
                <a:lnTo>
                  <a:pt x="38" y="176"/>
                </a:lnTo>
                <a:lnTo>
                  <a:pt x="39" y="177"/>
                </a:lnTo>
                <a:lnTo>
                  <a:pt x="40" y="180"/>
                </a:lnTo>
                <a:lnTo>
                  <a:pt x="46" y="174"/>
                </a:lnTo>
                <a:lnTo>
                  <a:pt x="47" y="166"/>
                </a:lnTo>
                <a:lnTo>
                  <a:pt x="47" y="149"/>
                </a:lnTo>
                <a:lnTo>
                  <a:pt x="48" y="142"/>
                </a:lnTo>
                <a:lnTo>
                  <a:pt x="51" y="140"/>
                </a:lnTo>
                <a:lnTo>
                  <a:pt x="58" y="137"/>
                </a:lnTo>
                <a:lnTo>
                  <a:pt x="59" y="135"/>
                </a:lnTo>
                <a:lnTo>
                  <a:pt x="60" y="133"/>
                </a:lnTo>
                <a:lnTo>
                  <a:pt x="61" y="132"/>
                </a:lnTo>
                <a:lnTo>
                  <a:pt x="61" y="130"/>
                </a:lnTo>
                <a:lnTo>
                  <a:pt x="60" y="126"/>
                </a:lnTo>
                <a:lnTo>
                  <a:pt x="69" y="126"/>
                </a:lnTo>
                <a:lnTo>
                  <a:pt x="70" y="127"/>
                </a:lnTo>
                <a:lnTo>
                  <a:pt x="70" y="128"/>
                </a:lnTo>
                <a:lnTo>
                  <a:pt x="80" y="121"/>
                </a:lnTo>
                <a:lnTo>
                  <a:pt x="83" y="117"/>
                </a:lnTo>
                <a:lnTo>
                  <a:pt x="88" y="112"/>
                </a:lnTo>
                <a:lnTo>
                  <a:pt x="90" y="109"/>
                </a:lnTo>
                <a:lnTo>
                  <a:pt x="97" y="102"/>
                </a:lnTo>
                <a:lnTo>
                  <a:pt x="102" y="95"/>
                </a:lnTo>
                <a:lnTo>
                  <a:pt x="103" y="91"/>
                </a:lnTo>
                <a:lnTo>
                  <a:pt x="103" y="83"/>
                </a:lnTo>
                <a:lnTo>
                  <a:pt x="104" y="79"/>
                </a:lnTo>
                <a:lnTo>
                  <a:pt x="104" y="53"/>
                </a:lnTo>
                <a:lnTo>
                  <a:pt x="108" y="36"/>
                </a:lnTo>
                <a:lnTo>
                  <a:pt x="109" y="25"/>
                </a:lnTo>
                <a:lnTo>
                  <a:pt x="108" y="14"/>
                </a:lnTo>
                <a:lnTo>
                  <a:pt x="106" y="7"/>
                </a:lnTo>
                <a:lnTo>
                  <a:pt x="105" y="2"/>
                </a:lnTo>
                <a:lnTo>
                  <a:pt x="10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1" name="Freeform 22"/>
          <p:cNvSpPr>
            <a:spLocks/>
          </p:cNvSpPr>
          <p:nvPr/>
        </p:nvSpPr>
        <p:spPr bwMode="auto">
          <a:xfrm>
            <a:off x="3694113" y="3243263"/>
            <a:ext cx="657225" cy="354012"/>
          </a:xfrm>
          <a:custGeom>
            <a:avLst/>
            <a:gdLst/>
            <a:ahLst/>
            <a:cxnLst>
              <a:cxn ang="0">
                <a:pos x="326" y="5"/>
              </a:cxn>
              <a:cxn ang="0">
                <a:pos x="341" y="26"/>
              </a:cxn>
              <a:cxn ang="0">
                <a:pos x="375" y="34"/>
              </a:cxn>
              <a:cxn ang="0">
                <a:pos x="382" y="34"/>
              </a:cxn>
              <a:cxn ang="0">
                <a:pos x="388" y="31"/>
              </a:cxn>
              <a:cxn ang="0">
                <a:pos x="402" y="34"/>
              </a:cxn>
              <a:cxn ang="0">
                <a:pos x="418" y="30"/>
              </a:cxn>
              <a:cxn ang="0">
                <a:pos x="429" y="18"/>
              </a:cxn>
              <a:cxn ang="0">
                <a:pos x="459" y="54"/>
              </a:cxn>
              <a:cxn ang="0">
                <a:pos x="466" y="77"/>
              </a:cxn>
              <a:cxn ang="0">
                <a:pos x="504" y="119"/>
              </a:cxn>
              <a:cxn ang="0">
                <a:pos x="509" y="122"/>
              </a:cxn>
              <a:cxn ang="0">
                <a:pos x="492" y="143"/>
              </a:cxn>
              <a:cxn ang="0">
                <a:pos x="462" y="173"/>
              </a:cxn>
              <a:cxn ang="0">
                <a:pos x="454" y="187"/>
              </a:cxn>
              <a:cxn ang="0">
                <a:pos x="442" y="201"/>
              </a:cxn>
              <a:cxn ang="0">
                <a:pos x="436" y="205"/>
              </a:cxn>
              <a:cxn ang="0">
                <a:pos x="426" y="207"/>
              </a:cxn>
              <a:cxn ang="0">
                <a:pos x="424" y="212"/>
              </a:cxn>
              <a:cxn ang="0">
                <a:pos x="407" y="220"/>
              </a:cxn>
              <a:cxn ang="0">
                <a:pos x="393" y="224"/>
              </a:cxn>
              <a:cxn ang="0">
                <a:pos x="352" y="228"/>
              </a:cxn>
              <a:cxn ang="0">
                <a:pos x="325" y="233"/>
              </a:cxn>
              <a:cxn ang="0">
                <a:pos x="255" y="238"/>
              </a:cxn>
              <a:cxn ang="0">
                <a:pos x="175" y="243"/>
              </a:cxn>
              <a:cxn ang="0">
                <a:pos x="79" y="249"/>
              </a:cxn>
              <a:cxn ang="0">
                <a:pos x="83" y="263"/>
              </a:cxn>
              <a:cxn ang="0">
                <a:pos x="29" y="273"/>
              </a:cxn>
              <a:cxn ang="0">
                <a:pos x="4" y="258"/>
              </a:cxn>
              <a:cxn ang="0">
                <a:pos x="0" y="229"/>
              </a:cxn>
              <a:cxn ang="0">
                <a:pos x="12" y="209"/>
              </a:cxn>
              <a:cxn ang="0">
                <a:pos x="35" y="219"/>
              </a:cxn>
              <a:cxn ang="0">
                <a:pos x="51" y="212"/>
              </a:cxn>
              <a:cxn ang="0">
                <a:pos x="46" y="189"/>
              </a:cxn>
              <a:cxn ang="0">
                <a:pos x="71" y="181"/>
              </a:cxn>
              <a:cxn ang="0">
                <a:pos x="70" y="166"/>
              </a:cxn>
              <a:cxn ang="0">
                <a:pos x="72" y="154"/>
              </a:cxn>
              <a:cxn ang="0">
                <a:pos x="84" y="146"/>
              </a:cxn>
              <a:cxn ang="0">
                <a:pos x="85" y="140"/>
              </a:cxn>
              <a:cxn ang="0">
                <a:pos x="97" y="143"/>
              </a:cxn>
              <a:cxn ang="0">
                <a:pos x="106" y="140"/>
              </a:cxn>
              <a:cxn ang="0">
                <a:pos x="110" y="135"/>
              </a:cxn>
              <a:cxn ang="0">
                <a:pos x="133" y="139"/>
              </a:cxn>
              <a:cxn ang="0">
                <a:pos x="150" y="129"/>
              </a:cxn>
              <a:cxn ang="0">
                <a:pos x="170" y="131"/>
              </a:cxn>
              <a:cxn ang="0">
                <a:pos x="182" y="122"/>
              </a:cxn>
              <a:cxn ang="0">
                <a:pos x="192" y="107"/>
              </a:cxn>
              <a:cxn ang="0">
                <a:pos x="198" y="111"/>
              </a:cxn>
              <a:cxn ang="0">
                <a:pos x="210" y="117"/>
              </a:cxn>
              <a:cxn ang="0">
                <a:pos x="226" y="114"/>
              </a:cxn>
              <a:cxn ang="0">
                <a:pos x="228" y="91"/>
              </a:cxn>
              <a:cxn ang="0">
                <a:pos x="237" y="87"/>
              </a:cxn>
              <a:cxn ang="0">
                <a:pos x="244" y="75"/>
              </a:cxn>
              <a:cxn ang="0">
                <a:pos x="254" y="62"/>
              </a:cxn>
              <a:cxn ang="0">
                <a:pos x="256" y="53"/>
              </a:cxn>
              <a:cxn ang="0">
                <a:pos x="254" y="48"/>
              </a:cxn>
              <a:cxn ang="0">
                <a:pos x="260" y="41"/>
              </a:cxn>
              <a:cxn ang="0">
                <a:pos x="268" y="46"/>
              </a:cxn>
              <a:cxn ang="0">
                <a:pos x="282" y="37"/>
              </a:cxn>
              <a:cxn ang="0">
                <a:pos x="296" y="21"/>
              </a:cxn>
              <a:cxn ang="0">
                <a:pos x="292" y="2"/>
              </a:cxn>
              <a:cxn ang="0">
                <a:pos x="309" y="4"/>
              </a:cxn>
            </a:cxnLst>
            <a:rect l="0" t="0" r="r" b="b"/>
            <a:pathLst>
              <a:path w="509" h="275">
                <a:moveTo>
                  <a:pt x="316" y="0"/>
                </a:moveTo>
                <a:lnTo>
                  <a:pt x="319" y="0"/>
                </a:lnTo>
                <a:lnTo>
                  <a:pt x="326" y="5"/>
                </a:lnTo>
                <a:lnTo>
                  <a:pt x="332" y="12"/>
                </a:lnTo>
                <a:lnTo>
                  <a:pt x="336" y="20"/>
                </a:lnTo>
                <a:lnTo>
                  <a:pt x="341" y="26"/>
                </a:lnTo>
                <a:lnTo>
                  <a:pt x="355" y="26"/>
                </a:lnTo>
                <a:lnTo>
                  <a:pt x="367" y="28"/>
                </a:lnTo>
                <a:lnTo>
                  <a:pt x="375" y="34"/>
                </a:lnTo>
                <a:lnTo>
                  <a:pt x="379" y="35"/>
                </a:lnTo>
                <a:lnTo>
                  <a:pt x="381" y="35"/>
                </a:lnTo>
                <a:lnTo>
                  <a:pt x="382" y="34"/>
                </a:lnTo>
                <a:lnTo>
                  <a:pt x="384" y="33"/>
                </a:lnTo>
                <a:lnTo>
                  <a:pt x="387" y="31"/>
                </a:lnTo>
                <a:lnTo>
                  <a:pt x="388" y="31"/>
                </a:lnTo>
                <a:lnTo>
                  <a:pt x="389" y="30"/>
                </a:lnTo>
                <a:lnTo>
                  <a:pt x="395" y="30"/>
                </a:lnTo>
                <a:lnTo>
                  <a:pt x="402" y="34"/>
                </a:lnTo>
                <a:lnTo>
                  <a:pt x="407" y="34"/>
                </a:lnTo>
                <a:lnTo>
                  <a:pt x="411" y="32"/>
                </a:lnTo>
                <a:lnTo>
                  <a:pt x="418" y="30"/>
                </a:lnTo>
                <a:lnTo>
                  <a:pt x="423" y="25"/>
                </a:lnTo>
                <a:lnTo>
                  <a:pt x="424" y="23"/>
                </a:lnTo>
                <a:lnTo>
                  <a:pt x="429" y="18"/>
                </a:lnTo>
                <a:lnTo>
                  <a:pt x="442" y="31"/>
                </a:lnTo>
                <a:lnTo>
                  <a:pt x="457" y="40"/>
                </a:lnTo>
                <a:lnTo>
                  <a:pt x="459" y="54"/>
                </a:lnTo>
                <a:lnTo>
                  <a:pt x="460" y="60"/>
                </a:lnTo>
                <a:lnTo>
                  <a:pt x="457" y="66"/>
                </a:lnTo>
                <a:lnTo>
                  <a:pt x="466" y="77"/>
                </a:lnTo>
                <a:lnTo>
                  <a:pt x="482" y="101"/>
                </a:lnTo>
                <a:lnTo>
                  <a:pt x="493" y="111"/>
                </a:lnTo>
                <a:lnTo>
                  <a:pt x="504" y="119"/>
                </a:lnTo>
                <a:lnTo>
                  <a:pt x="508" y="119"/>
                </a:lnTo>
                <a:lnTo>
                  <a:pt x="509" y="121"/>
                </a:lnTo>
                <a:lnTo>
                  <a:pt x="509" y="122"/>
                </a:lnTo>
                <a:lnTo>
                  <a:pt x="508" y="122"/>
                </a:lnTo>
                <a:lnTo>
                  <a:pt x="501" y="133"/>
                </a:lnTo>
                <a:lnTo>
                  <a:pt x="492" y="143"/>
                </a:lnTo>
                <a:lnTo>
                  <a:pt x="481" y="151"/>
                </a:lnTo>
                <a:lnTo>
                  <a:pt x="471" y="161"/>
                </a:lnTo>
                <a:lnTo>
                  <a:pt x="462" y="173"/>
                </a:lnTo>
                <a:lnTo>
                  <a:pt x="460" y="179"/>
                </a:lnTo>
                <a:lnTo>
                  <a:pt x="458" y="182"/>
                </a:lnTo>
                <a:lnTo>
                  <a:pt x="454" y="187"/>
                </a:lnTo>
                <a:lnTo>
                  <a:pt x="446" y="195"/>
                </a:lnTo>
                <a:lnTo>
                  <a:pt x="445" y="198"/>
                </a:lnTo>
                <a:lnTo>
                  <a:pt x="442" y="201"/>
                </a:lnTo>
                <a:lnTo>
                  <a:pt x="440" y="203"/>
                </a:lnTo>
                <a:lnTo>
                  <a:pt x="438" y="205"/>
                </a:lnTo>
                <a:lnTo>
                  <a:pt x="436" y="205"/>
                </a:lnTo>
                <a:lnTo>
                  <a:pt x="432" y="206"/>
                </a:lnTo>
                <a:lnTo>
                  <a:pt x="429" y="206"/>
                </a:lnTo>
                <a:lnTo>
                  <a:pt x="426" y="207"/>
                </a:lnTo>
                <a:lnTo>
                  <a:pt x="425" y="207"/>
                </a:lnTo>
                <a:lnTo>
                  <a:pt x="424" y="208"/>
                </a:lnTo>
                <a:lnTo>
                  <a:pt x="424" y="212"/>
                </a:lnTo>
                <a:lnTo>
                  <a:pt x="423" y="213"/>
                </a:lnTo>
                <a:lnTo>
                  <a:pt x="417" y="213"/>
                </a:lnTo>
                <a:lnTo>
                  <a:pt x="407" y="220"/>
                </a:lnTo>
                <a:lnTo>
                  <a:pt x="404" y="222"/>
                </a:lnTo>
                <a:lnTo>
                  <a:pt x="401" y="223"/>
                </a:lnTo>
                <a:lnTo>
                  <a:pt x="393" y="224"/>
                </a:lnTo>
                <a:lnTo>
                  <a:pt x="382" y="224"/>
                </a:lnTo>
                <a:lnTo>
                  <a:pt x="359" y="227"/>
                </a:lnTo>
                <a:lnTo>
                  <a:pt x="352" y="228"/>
                </a:lnTo>
                <a:lnTo>
                  <a:pt x="343" y="229"/>
                </a:lnTo>
                <a:lnTo>
                  <a:pt x="333" y="231"/>
                </a:lnTo>
                <a:lnTo>
                  <a:pt x="325" y="233"/>
                </a:lnTo>
                <a:lnTo>
                  <a:pt x="291" y="233"/>
                </a:lnTo>
                <a:lnTo>
                  <a:pt x="274" y="235"/>
                </a:lnTo>
                <a:lnTo>
                  <a:pt x="255" y="238"/>
                </a:lnTo>
                <a:lnTo>
                  <a:pt x="234" y="241"/>
                </a:lnTo>
                <a:lnTo>
                  <a:pt x="201" y="241"/>
                </a:lnTo>
                <a:lnTo>
                  <a:pt x="175" y="243"/>
                </a:lnTo>
                <a:lnTo>
                  <a:pt x="126" y="250"/>
                </a:lnTo>
                <a:lnTo>
                  <a:pt x="102" y="251"/>
                </a:lnTo>
                <a:lnTo>
                  <a:pt x="79" y="249"/>
                </a:lnTo>
                <a:lnTo>
                  <a:pt x="79" y="255"/>
                </a:lnTo>
                <a:lnTo>
                  <a:pt x="81" y="258"/>
                </a:lnTo>
                <a:lnTo>
                  <a:pt x="83" y="263"/>
                </a:lnTo>
                <a:lnTo>
                  <a:pt x="83" y="269"/>
                </a:lnTo>
                <a:lnTo>
                  <a:pt x="55" y="271"/>
                </a:lnTo>
                <a:lnTo>
                  <a:pt x="29" y="273"/>
                </a:lnTo>
                <a:lnTo>
                  <a:pt x="1" y="275"/>
                </a:lnTo>
                <a:lnTo>
                  <a:pt x="1" y="269"/>
                </a:lnTo>
                <a:lnTo>
                  <a:pt x="4" y="258"/>
                </a:lnTo>
                <a:lnTo>
                  <a:pt x="4" y="248"/>
                </a:lnTo>
                <a:lnTo>
                  <a:pt x="1" y="237"/>
                </a:lnTo>
                <a:lnTo>
                  <a:pt x="0" y="229"/>
                </a:lnTo>
                <a:lnTo>
                  <a:pt x="0" y="221"/>
                </a:lnTo>
                <a:lnTo>
                  <a:pt x="4" y="214"/>
                </a:lnTo>
                <a:lnTo>
                  <a:pt x="12" y="209"/>
                </a:lnTo>
                <a:lnTo>
                  <a:pt x="20" y="212"/>
                </a:lnTo>
                <a:lnTo>
                  <a:pt x="28" y="215"/>
                </a:lnTo>
                <a:lnTo>
                  <a:pt x="35" y="219"/>
                </a:lnTo>
                <a:lnTo>
                  <a:pt x="43" y="221"/>
                </a:lnTo>
                <a:lnTo>
                  <a:pt x="51" y="219"/>
                </a:lnTo>
                <a:lnTo>
                  <a:pt x="51" y="212"/>
                </a:lnTo>
                <a:lnTo>
                  <a:pt x="47" y="202"/>
                </a:lnTo>
                <a:lnTo>
                  <a:pt x="46" y="196"/>
                </a:lnTo>
                <a:lnTo>
                  <a:pt x="46" y="189"/>
                </a:lnTo>
                <a:lnTo>
                  <a:pt x="55" y="187"/>
                </a:lnTo>
                <a:lnTo>
                  <a:pt x="62" y="184"/>
                </a:lnTo>
                <a:lnTo>
                  <a:pt x="71" y="181"/>
                </a:lnTo>
                <a:lnTo>
                  <a:pt x="74" y="175"/>
                </a:lnTo>
                <a:lnTo>
                  <a:pt x="72" y="171"/>
                </a:lnTo>
                <a:lnTo>
                  <a:pt x="70" y="166"/>
                </a:lnTo>
                <a:lnTo>
                  <a:pt x="69" y="159"/>
                </a:lnTo>
                <a:lnTo>
                  <a:pt x="70" y="157"/>
                </a:lnTo>
                <a:lnTo>
                  <a:pt x="72" y="154"/>
                </a:lnTo>
                <a:lnTo>
                  <a:pt x="79" y="150"/>
                </a:lnTo>
                <a:lnTo>
                  <a:pt x="82" y="149"/>
                </a:lnTo>
                <a:lnTo>
                  <a:pt x="84" y="146"/>
                </a:lnTo>
                <a:lnTo>
                  <a:pt x="84" y="144"/>
                </a:lnTo>
                <a:lnTo>
                  <a:pt x="83" y="142"/>
                </a:lnTo>
                <a:lnTo>
                  <a:pt x="85" y="140"/>
                </a:lnTo>
                <a:lnTo>
                  <a:pt x="91" y="140"/>
                </a:lnTo>
                <a:lnTo>
                  <a:pt x="95" y="142"/>
                </a:lnTo>
                <a:lnTo>
                  <a:pt x="97" y="143"/>
                </a:lnTo>
                <a:lnTo>
                  <a:pt x="99" y="145"/>
                </a:lnTo>
                <a:lnTo>
                  <a:pt x="103" y="144"/>
                </a:lnTo>
                <a:lnTo>
                  <a:pt x="106" y="140"/>
                </a:lnTo>
                <a:lnTo>
                  <a:pt x="107" y="138"/>
                </a:lnTo>
                <a:lnTo>
                  <a:pt x="109" y="137"/>
                </a:lnTo>
                <a:lnTo>
                  <a:pt x="110" y="135"/>
                </a:lnTo>
                <a:lnTo>
                  <a:pt x="113" y="133"/>
                </a:lnTo>
                <a:lnTo>
                  <a:pt x="124" y="135"/>
                </a:lnTo>
                <a:lnTo>
                  <a:pt x="133" y="139"/>
                </a:lnTo>
                <a:lnTo>
                  <a:pt x="139" y="145"/>
                </a:lnTo>
                <a:lnTo>
                  <a:pt x="143" y="140"/>
                </a:lnTo>
                <a:lnTo>
                  <a:pt x="150" y="129"/>
                </a:lnTo>
                <a:lnTo>
                  <a:pt x="156" y="125"/>
                </a:lnTo>
                <a:lnTo>
                  <a:pt x="163" y="129"/>
                </a:lnTo>
                <a:lnTo>
                  <a:pt x="170" y="131"/>
                </a:lnTo>
                <a:lnTo>
                  <a:pt x="175" y="136"/>
                </a:lnTo>
                <a:lnTo>
                  <a:pt x="180" y="130"/>
                </a:lnTo>
                <a:lnTo>
                  <a:pt x="182" y="122"/>
                </a:lnTo>
                <a:lnTo>
                  <a:pt x="185" y="114"/>
                </a:lnTo>
                <a:lnTo>
                  <a:pt x="190" y="108"/>
                </a:lnTo>
                <a:lnTo>
                  <a:pt x="192" y="107"/>
                </a:lnTo>
                <a:lnTo>
                  <a:pt x="194" y="105"/>
                </a:lnTo>
                <a:lnTo>
                  <a:pt x="197" y="109"/>
                </a:lnTo>
                <a:lnTo>
                  <a:pt x="198" y="111"/>
                </a:lnTo>
                <a:lnTo>
                  <a:pt x="201" y="114"/>
                </a:lnTo>
                <a:lnTo>
                  <a:pt x="206" y="114"/>
                </a:lnTo>
                <a:lnTo>
                  <a:pt x="210" y="117"/>
                </a:lnTo>
                <a:lnTo>
                  <a:pt x="216" y="117"/>
                </a:lnTo>
                <a:lnTo>
                  <a:pt x="221" y="115"/>
                </a:lnTo>
                <a:lnTo>
                  <a:pt x="226" y="114"/>
                </a:lnTo>
                <a:lnTo>
                  <a:pt x="226" y="96"/>
                </a:lnTo>
                <a:lnTo>
                  <a:pt x="228" y="94"/>
                </a:lnTo>
                <a:lnTo>
                  <a:pt x="228" y="91"/>
                </a:lnTo>
                <a:lnTo>
                  <a:pt x="232" y="88"/>
                </a:lnTo>
                <a:lnTo>
                  <a:pt x="234" y="87"/>
                </a:lnTo>
                <a:lnTo>
                  <a:pt x="237" y="87"/>
                </a:lnTo>
                <a:lnTo>
                  <a:pt x="241" y="84"/>
                </a:lnTo>
                <a:lnTo>
                  <a:pt x="242" y="83"/>
                </a:lnTo>
                <a:lnTo>
                  <a:pt x="244" y="75"/>
                </a:lnTo>
                <a:lnTo>
                  <a:pt x="246" y="69"/>
                </a:lnTo>
                <a:lnTo>
                  <a:pt x="249" y="66"/>
                </a:lnTo>
                <a:lnTo>
                  <a:pt x="254" y="62"/>
                </a:lnTo>
                <a:lnTo>
                  <a:pt x="258" y="58"/>
                </a:lnTo>
                <a:lnTo>
                  <a:pt x="258" y="55"/>
                </a:lnTo>
                <a:lnTo>
                  <a:pt x="256" y="53"/>
                </a:lnTo>
                <a:lnTo>
                  <a:pt x="256" y="52"/>
                </a:lnTo>
                <a:lnTo>
                  <a:pt x="255" y="51"/>
                </a:lnTo>
                <a:lnTo>
                  <a:pt x="254" y="48"/>
                </a:lnTo>
                <a:lnTo>
                  <a:pt x="254" y="44"/>
                </a:lnTo>
                <a:lnTo>
                  <a:pt x="258" y="40"/>
                </a:lnTo>
                <a:lnTo>
                  <a:pt x="260" y="41"/>
                </a:lnTo>
                <a:lnTo>
                  <a:pt x="262" y="41"/>
                </a:lnTo>
                <a:lnTo>
                  <a:pt x="267" y="46"/>
                </a:lnTo>
                <a:lnTo>
                  <a:pt x="268" y="46"/>
                </a:lnTo>
                <a:lnTo>
                  <a:pt x="274" y="44"/>
                </a:lnTo>
                <a:lnTo>
                  <a:pt x="277" y="40"/>
                </a:lnTo>
                <a:lnTo>
                  <a:pt x="282" y="37"/>
                </a:lnTo>
                <a:lnTo>
                  <a:pt x="288" y="33"/>
                </a:lnTo>
                <a:lnTo>
                  <a:pt x="296" y="32"/>
                </a:lnTo>
                <a:lnTo>
                  <a:pt x="296" y="21"/>
                </a:lnTo>
                <a:lnTo>
                  <a:pt x="294" y="13"/>
                </a:lnTo>
                <a:lnTo>
                  <a:pt x="291" y="4"/>
                </a:lnTo>
                <a:lnTo>
                  <a:pt x="292" y="2"/>
                </a:lnTo>
                <a:lnTo>
                  <a:pt x="298" y="2"/>
                </a:lnTo>
                <a:lnTo>
                  <a:pt x="303" y="4"/>
                </a:lnTo>
                <a:lnTo>
                  <a:pt x="309" y="4"/>
                </a:lnTo>
                <a:lnTo>
                  <a:pt x="31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2" name="Freeform 23"/>
          <p:cNvSpPr>
            <a:spLocks/>
          </p:cNvSpPr>
          <p:nvPr/>
        </p:nvSpPr>
        <p:spPr bwMode="auto">
          <a:xfrm>
            <a:off x="4037013" y="2847975"/>
            <a:ext cx="392112" cy="446088"/>
          </a:xfrm>
          <a:custGeom>
            <a:avLst/>
            <a:gdLst/>
            <a:ahLst/>
            <a:cxnLst>
              <a:cxn ang="0">
                <a:pos x="295" y="78"/>
              </a:cxn>
              <a:cxn ang="0">
                <a:pos x="298" y="133"/>
              </a:cxn>
              <a:cxn ang="0">
                <a:pos x="299" y="162"/>
              </a:cxn>
              <a:cxn ang="0">
                <a:pos x="295" y="211"/>
              </a:cxn>
              <a:cxn ang="0">
                <a:pos x="270" y="245"/>
              </a:cxn>
              <a:cxn ang="0">
                <a:pos x="260" y="242"/>
              </a:cxn>
              <a:cxn ang="0">
                <a:pos x="252" y="242"/>
              </a:cxn>
              <a:cxn ang="0">
                <a:pos x="250" y="256"/>
              </a:cxn>
              <a:cxn ang="0">
                <a:pos x="244" y="259"/>
              </a:cxn>
              <a:cxn ang="0">
                <a:pos x="241" y="275"/>
              </a:cxn>
              <a:cxn ang="0">
                <a:pos x="236" y="278"/>
              </a:cxn>
              <a:cxn ang="0">
                <a:pos x="241" y="285"/>
              </a:cxn>
              <a:cxn ang="0">
                <a:pos x="238" y="290"/>
              </a:cxn>
              <a:cxn ang="0">
                <a:pos x="230" y="285"/>
              </a:cxn>
              <a:cxn ang="0">
                <a:pos x="221" y="290"/>
              </a:cxn>
              <a:cxn ang="0">
                <a:pos x="216" y="320"/>
              </a:cxn>
              <a:cxn ang="0">
                <a:pos x="210" y="332"/>
              </a:cxn>
              <a:cxn ang="0">
                <a:pos x="209" y="341"/>
              </a:cxn>
              <a:cxn ang="0">
                <a:pos x="202" y="341"/>
              </a:cxn>
              <a:cxn ang="0">
                <a:pos x="199" y="341"/>
              </a:cxn>
              <a:cxn ang="0">
                <a:pos x="201" y="346"/>
              </a:cxn>
              <a:cxn ang="0">
                <a:pos x="189" y="343"/>
              </a:cxn>
              <a:cxn ang="0">
                <a:pos x="172" y="327"/>
              </a:cxn>
              <a:cxn ang="0">
                <a:pos x="169" y="318"/>
              </a:cxn>
              <a:cxn ang="0">
                <a:pos x="145" y="336"/>
              </a:cxn>
              <a:cxn ang="0">
                <a:pos x="127" y="330"/>
              </a:cxn>
              <a:cxn ang="0">
                <a:pos x="117" y="336"/>
              </a:cxn>
              <a:cxn ang="0">
                <a:pos x="103" y="332"/>
              </a:cxn>
              <a:cxn ang="0">
                <a:pos x="78" y="330"/>
              </a:cxn>
              <a:cxn ang="0">
                <a:pos x="66" y="315"/>
              </a:cxn>
              <a:cxn ang="0">
                <a:pos x="37" y="303"/>
              </a:cxn>
              <a:cxn ang="0">
                <a:pos x="6" y="124"/>
              </a:cxn>
              <a:cxn ang="0">
                <a:pos x="64" y="56"/>
              </a:cxn>
              <a:cxn ang="0">
                <a:pos x="87" y="51"/>
              </a:cxn>
              <a:cxn ang="0">
                <a:pos x="89" y="54"/>
              </a:cxn>
              <a:cxn ang="0">
                <a:pos x="113" y="59"/>
              </a:cxn>
              <a:cxn ang="0">
                <a:pos x="124" y="68"/>
              </a:cxn>
              <a:cxn ang="0">
                <a:pos x="121" y="73"/>
              </a:cxn>
              <a:cxn ang="0">
                <a:pos x="135" y="72"/>
              </a:cxn>
              <a:cxn ang="0">
                <a:pos x="141" y="67"/>
              </a:cxn>
              <a:cxn ang="0">
                <a:pos x="157" y="73"/>
              </a:cxn>
              <a:cxn ang="0">
                <a:pos x="181" y="60"/>
              </a:cxn>
              <a:cxn ang="0">
                <a:pos x="207" y="56"/>
              </a:cxn>
              <a:cxn ang="0">
                <a:pos x="233" y="28"/>
              </a:cxn>
              <a:cxn ang="0">
                <a:pos x="258" y="14"/>
              </a:cxn>
              <a:cxn ang="0">
                <a:pos x="284" y="0"/>
              </a:cxn>
            </a:cxnLst>
            <a:rect l="0" t="0" r="r" b="b"/>
            <a:pathLst>
              <a:path w="304" h="346">
                <a:moveTo>
                  <a:pt x="284" y="0"/>
                </a:moveTo>
                <a:lnTo>
                  <a:pt x="288" y="39"/>
                </a:lnTo>
                <a:lnTo>
                  <a:pt x="295" y="78"/>
                </a:lnTo>
                <a:lnTo>
                  <a:pt x="304" y="115"/>
                </a:lnTo>
                <a:lnTo>
                  <a:pt x="292" y="127"/>
                </a:lnTo>
                <a:lnTo>
                  <a:pt x="298" y="133"/>
                </a:lnTo>
                <a:lnTo>
                  <a:pt x="300" y="141"/>
                </a:lnTo>
                <a:lnTo>
                  <a:pt x="301" y="150"/>
                </a:lnTo>
                <a:lnTo>
                  <a:pt x="299" y="162"/>
                </a:lnTo>
                <a:lnTo>
                  <a:pt x="297" y="175"/>
                </a:lnTo>
                <a:lnTo>
                  <a:pt x="295" y="189"/>
                </a:lnTo>
                <a:lnTo>
                  <a:pt x="295" y="211"/>
                </a:lnTo>
                <a:lnTo>
                  <a:pt x="290" y="222"/>
                </a:lnTo>
                <a:lnTo>
                  <a:pt x="274" y="238"/>
                </a:lnTo>
                <a:lnTo>
                  <a:pt x="270" y="245"/>
                </a:lnTo>
                <a:lnTo>
                  <a:pt x="266" y="243"/>
                </a:lnTo>
                <a:lnTo>
                  <a:pt x="264" y="242"/>
                </a:lnTo>
                <a:lnTo>
                  <a:pt x="260" y="242"/>
                </a:lnTo>
                <a:lnTo>
                  <a:pt x="258" y="243"/>
                </a:lnTo>
                <a:lnTo>
                  <a:pt x="254" y="243"/>
                </a:lnTo>
                <a:lnTo>
                  <a:pt x="252" y="242"/>
                </a:lnTo>
                <a:lnTo>
                  <a:pt x="251" y="243"/>
                </a:lnTo>
                <a:lnTo>
                  <a:pt x="251" y="253"/>
                </a:lnTo>
                <a:lnTo>
                  <a:pt x="250" y="256"/>
                </a:lnTo>
                <a:lnTo>
                  <a:pt x="249" y="257"/>
                </a:lnTo>
                <a:lnTo>
                  <a:pt x="247" y="257"/>
                </a:lnTo>
                <a:lnTo>
                  <a:pt x="244" y="259"/>
                </a:lnTo>
                <a:lnTo>
                  <a:pt x="242" y="259"/>
                </a:lnTo>
                <a:lnTo>
                  <a:pt x="241" y="261"/>
                </a:lnTo>
                <a:lnTo>
                  <a:pt x="241" y="275"/>
                </a:lnTo>
                <a:lnTo>
                  <a:pt x="238" y="276"/>
                </a:lnTo>
                <a:lnTo>
                  <a:pt x="236" y="276"/>
                </a:lnTo>
                <a:lnTo>
                  <a:pt x="236" y="278"/>
                </a:lnTo>
                <a:lnTo>
                  <a:pt x="237" y="281"/>
                </a:lnTo>
                <a:lnTo>
                  <a:pt x="237" y="282"/>
                </a:lnTo>
                <a:lnTo>
                  <a:pt x="241" y="285"/>
                </a:lnTo>
                <a:lnTo>
                  <a:pt x="241" y="287"/>
                </a:lnTo>
                <a:lnTo>
                  <a:pt x="240" y="288"/>
                </a:lnTo>
                <a:lnTo>
                  <a:pt x="238" y="290"/>
                </a:lnTo>
                <a:lnTo>
                  <a:pt x="234" y="290"/>
                </a:lnTo>
                <a:lnTo>
                  <a:pt x="231" y="288"/>
                </a:lnTo>
                <a:lnTo>
                  <a:pt x="230" y="285"/>
                </a:lnTo>
                <a:lnTo>
                  <a:pt x="229" y="284"/>
                </a:lnTo>
                <a:lnTo>
                  <a:pt x="228" y="284"/>
                </a:lnTo>
                <a:lnTo>
                  <a:pt x="221" y="290"/>
                </a:lnTo>
                <a:lnTo>
                  <a:pt x="215" y="298"/>
                </a:lnTo>
                <a:lnTo>
                  <a:pt x="213" y="310"/>
                </a:lnTo>
                <a:lnTo>
                  <a:pt x="216" y="320"/>
                </a:lnTo>
                <a:lnTo>
                  <a:pt x="216" y="324"/>
                </a:lnTo>
                <a:lnTo>
                  <a:pt x="214" y="329"/>
                </a:lnTo>
                <a:lnTo>
                  <a:pt x="210" y="332"/>
                </a:lnTo>
                <a:lnTo>
                  <a:pt x="210" y="334"/>
                </a:lnTo>
                <a:lnTo>
                  <a:pt x="209" y="337"/>
                </a:lnTo>
                <a:lnTo>
                  <a:pt x="209" y="341"/>
                </a:lnTo>
                <a:lnTo>
                  <a:pt x="208" y="344"/>
                </a:lnTo>
                <a:lnTo>
                  <a:pt x="205" y="344"/>
                </a:lnTo>
                <a:lnTo>
                  <a:pt x="202" y="341"/>
                </a:lnTo>
                <a:lnTo>
                  <a:pt x="200" y="340"/>
                </a:lnTo>
                <a:lnTo>
                  <a:pt x="199" y="340"/>
                </a:lnTo>
                <a:lnTo>
                  <a:pt x="199" y="341"/>
                </a:lnTo>
                <a:lnTo>
                  <a:pt x="200" y="341"/>
                </a:lnTo>
                <a:lnTo>
                  <a:pt x="201" y="343"/>
                </a:lnTo>
                <a:lnTo>
                  <a:pt x="201" y="346"/>
                </a:lnTo>
                <a:lnTo>
                  <a:pt x="199" y="346"/>
                </a:lnTo>
                <a:lnTo>
                  <a:pt x="193" y="345"/>
                </a:lnTo>
                <a:lnTo>
                  <a:pt x="189" y="343"/>
                </a:lnTo>
                <a:lnTo>
                  <a:pt x="181" y="334"/>
                </a:lnTo>
                <a:lnTo>
                  <a:pt x="174" y="332"/>
                </a:lnTo>
                <a:lnTo>
                  <a:pt x="172" y="327"/>
                </a:lnTo>
                <a:lnTo>
                  <a:pt x="171" y="326"/>
                </a:lnTo>
                <a:lnTo>
                  <a:pt x="169" y="322"/>
                </a:lnTo>
                <a:lnTo>
                  <a:pt x="169" y="318"/>
                </a:lnTo>
                <a:lnTo>
                  <a:pt x="159" y="322"/>
                </a:lnTo>
                <a:lnTo>
                  <a:pt x="151" y="327"/>
                </a:lnTo>
                <a:lnTo>
                  <a:pt x="145" y="336"/>
                </a:lnTo>
                <a:lnTo>
                  <a:pt x="137" y="336"/>
                </a:lnTo>
                <a:lnTo>
                  <a:pt x="132" y="332"/>
                </a:lnTo>
                <a:lnTo>
                  <a:pt x="127" y="330"/>
                </a:lnTo>
                <a:lnTo>
                  <a:pt x="123" y="331"/>
                </a:lnTo>
                <a:lnTo>
                  <a:pt x="118" y="333"/>
                </a:lnTo>
                <a:lnTo>
                  <a:pt x="117" y="336"/>
                </a:lnTo>
                <a:lnTo>
                  <a:pt x="113" y="338"/>
                </a:lnTo>
                <a:lnTo>
                  <a:pt x="109" y="338"/>
                </a:lnTo>
                <a:lnTo>
                  <a:pt x="103" y="332"/>
                </a:lnTo>
                <a:lnTo>
                  <a:pt x="96" y="329"/>
                </a:lnTo>
                <a:lnTo>
                  <a:pt x="88" y="327"/>
                </a:lnTo>
                <a:lnTo>
                  <a:pt x="78" y="330"/>
                </a:lnTo>
                <a:lnTo>
                  <a:pt x="74" y="324"/>
                </a:lnTo>
                <a:lnTo>
                  <a:pt x="70" y="319"/>
                </a:lnTo>
                <a:lnTo>
                  <a:pt x="66" y="315"/>
                </a:lnTo>
                <a:lnTo>
                  <a:pt x="64" y="306"/>
                </a:lnTo>
                <a:lnTo>
                  <a:pt x="50" y="304"/>
                </a:lnTo>
                <a:lnTo>
                  <a:pt x="37" y="303"/>
                </a:lnTo>
                <a:lnTo>
                  <a:pt x="25" y="302"/>
                </a:lnTo>
                <a:lnTo>
                  <a:pt x="19" y="241"/>
                </a:lnTo>
                <a:lnTo>
                  <a:pt x="6" y="124"/>
                </a:lnTo>
                <a:lnTo>
                  <a:pt x="0" y="65"/>
                </a:lnTo>
                <a:lnTo>
                  <a:pt x="33" y="61"/>
                </a:lnTo>
                <a:lnTo>
                  <a:pt x="64" y="56"/>
                </a:lnTo>
                <a:lnTo>
                  <a:pt x="72" y="53"/>
                </a:lnTo>
                <a:lnTo>
                  <a:pt x="79" y="51"/>
                </a:lnTo>
                <a:lnTo>
                  <a:pt x="87" y="51"/>
                </a:lnTo>
                <a:lnTo>
                  <a:pt x="87" y="56"/>
                </a:lnTo>
                <a:lnTo>
                  <a:pt x="88" y="54"/>
                </a:lnTo>
                <a:lnTo>
                  <a:pt x="89" y="54"/>
                </a:lnTo>
                <a:lnTo>
                  <a:pt x="92" y="53"/>
                </a:lnTo>
                <a:lnTo>
                  <a:pt x="98" y="53"/>
                </a:lnTo>
                <a:lnTo>
                  <a:pt x="113" y="59"/>
                </a:lnTo>
                <a:lnTo>
                  <a:pt x="127" y="65"/>
                </a:lnTo>
                <a:lnTo>
                  <a:pt x="125" y="66"/>
                </a:lnTo>
                <a:lnTo>
                  <a:pt x="124" y="68"/>
                </a:lnTo>
                <a:lnTo>
                  <a:pt x="122" y="70"/>
                </a:lnTo>
                <a:lnTo>
                  <a:pt x="121" y="71"/>
                </a:lnTo>
                <a:lnTo>
                  <a:pt x="121" y="73"/>
                </a:lnTo>
                <a:lnTo>
                  <a:pt x="124" y="73"/>
                </a:lnTo>
                <a:lnTo>
                  <a:pt x="128" y="72"/>
                </a:lnTo>
                <a:lnTo>
                  <a:pt x="135" y="72"/>
                </a:lnTo>
                <a:lnTo>
                  <a:pt x="136" y="71"/>
                </a:lnTo>
                <a:lnTo>
                  <a:pt x="135" y="70"/>
                </a:lnTo>
                <a:lnTo>
                  <a:pt x="141" y="67"/>
                </a:lnTo>
                <a:lnTo>
                  <a:pt x="146" y="70"/>
                </a:lnTo>
                <a:lnTo>
                  <a:pt x="151" y="72"/>
                </a:lnTo>
                <a:lnTo>
                  <a:pt x="157" y="73"/>
                </a:lnTo>
                <a:lnTo>
                  <a:pt x="166" y="71"/>
                </a:lnTo>
                <a:lnTo>
                  <a:pt x="173" y="66"/>
                </a:lnTo>
                <a:lnTo>
                  <a:pt x="181" y="60"/>
                </a:lnTo>
                <a:lnTo>
                  <a:pt x="188" y="56"/>
                </a:lnTo>
                <a:lnTo>
                  <a:pt x="199" y="58"/>
                </a:lnTo>
                <a:lnTo>
                  <a:pt x="207" y="56"/>
                </a:lnTo>
                <a:lnTo>
                  <a:pt x="215" y="50"/>
                </a:lnTo>
                <a:lnTo>
                  <a:pt x="222" y="42"/>
                </a:lnTo>
                <a:lnTo>
                  <a:pt x="233" y="28"/>
                </a:lnTo>
                <a:lnTo>
                  <a:pt x="241" y="22"/>
                </a:lnTo>
                <a:lnTo>
                  <a:pt x="250" y="18"/>
                </a:lnTo>
                <a:lnTo>
                  <a:pt x="258" y="14"/>
                </a:lnTo>
                <a:lnTo>
                  <a:pt x="266" y="8"/>
                </a:lnTo>
                <a:lnTo>
                  <a:pt x="274" y="3"/>
                </a:lnTo>
                <a:lnTo>
                  <a:pt x="28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3" name="Freeform 24"/>
          <p:cNvSpPr>
            <a:spLocks/>
          </p:cNvSpPr>
          <p:nvPr/>
        </p:nvSpPr>
        <p:spPr bwMode="auto">
          <a:xfrm>
            <a:off x="3498850" y="2312988"/>
            <a:ext cx="538163" cy="231775"/>
          </a:xfrm>
          <a:custGeom>
            <a:avLst/>
            <a:gdLst/>
            <a:ahLst/>
            <a:cxnLst>
              <a:cxn ang="0">
                <a:pos x="113" y="10"/>
              </a:cxn>
              <a:cxn ang="0">
                <a:pos x="119" y="37"/>
              </a:cxn>
              <a:cxn ang="0">
                <a:pos x="123" y="28"/>
              </a:cxn>
              <a:cxn ang="0">
                <a:pos x="129" y="28"/>
              </a:cxn>
              <a:cxn ang="0">
                <a:pos x="141" y="23"/>
              </a:cxn>
              <a:cxn ang="0">
                <a:pos x="168" y="27"/>
              </a:cxn>
              <a:cxn ang="0">
                <a:pos x="189" y="54"/>
              </a:cxn>
              <a:cxn ang="0">
                <a:pos x="225" y="54"/>
              </a:cxn>
              <a:cxn ang="0">
                <a:pos x="243" y="55"/>
              </a:cxn>
              <a:cxn ang="0">
                <a:pos x="247" y="46"/>
              </a:cxn>
              <a:cxn ang="0">
                <a:pos x="258" y="40"/>
              </a:cxn>
              <a:cxn ang="0">
                <a:pos x="270" y="31"/>
              </a:cxn>
              <a:cxn ang="0">
                <a:pos x="296" y="27"/>
              </a:cxn>
              <a:cxn ang="0">
                <a:pos x="322" y="18"/>
              </a:cxn>
              <a:cxn ang="0">
                <a:pos x="338" y="28"/>
              </a:cxn>
              <a:cxn ang="0">
                <a:pos x="363" y="38"/>
              </a:cxn>
              <a:cxn ang="0">
                <a:pos x="375" y="41"/>
              </a:cxn>
              <a:cxn ang="0">
                <a:pos x="381" y="35"/>
              </a:cxn>
              <a:cxn ang="0">
                <a:pos x="393" y="45"/>
              </a:cxn>
              <a:cxn ang="0">
                <a:pos x="406" y="63"/>
              </a:cxn>
              <a:cxn ang="0">
                <a:pos x="381" y="76"/>
              </a:cxn>
              <a:cxn ang="0">
                <a:pos x="367" y="76"/>
              </a:cxn>
              <a:cxn ang="0">
                <a:pos x="365" y="90"/>
              </a:cxn>
              <a:cxn ang="0">
                <a:pos x="357" y="87"/>
              </a:cxn>
              <a:cxn ang="0">
                <a:pos x="352" y="79"/>
              </a:cxn>
              <a:cxn ang="0">
                <a:pos x="324" y="75"/>
              </a:cxn>
              <a:cxn ang="0">
                <a:pos x="310" y="80"/>
              </a:cxn>
              <a:cxn ang="0">
                <a:pos x="291" y="91"/>
              </a:cxn>
              <a:cxn ang="0">
                <a:pos x="268" y="96"/>
              </a:cxn>
              <a:cxn ang="0">
                <a:pos x="262" y="107"/>
              </a:cxn>
              <a:cxn ang="0">
                <a:pos x="250" y="107"/>
              </a:cxn>
              <a:cxn ang="0">
                <a:pos x="240" y="107"/>
              </a:cxn>
              <a:cxn ang="0">
                <a:pos x="230" y="117"/>
              </a:cxn>
              <a:cxn ang="0">
                <a:pos x="220" y="109"/>
              </a:cxn>
              <a:cxn ang="0">
                <a:pos x="204" y="144"/>
              </a:cxn>
              <a:cxn ang="0">
                <a:pos x="184" y="178"/>
              </a:cxn>
              <a:cxn ang="0">
                <a:pos x="186" y="161"/>
              </a:cxn>
              <a:cxn ang="0">
                <a:pos x="183" y="158"/>
              </a:cxn>
              <a:cxn ang="0">
                <a:pos x="175" y="160"/>
              </a:cxn>
              <a:cxn ang="0">
                <a:pos x="173" y="138"/>
              </a:cxn>
              <a:cxn ang="0">
                <a:pos x="163" y="122"/>
              </a:cxn>
              <a:cxn ang="0">
                <a:pos x="151" y="112"/>
              </a:cxn>
              <a:cxn ang="0">
                <a:pos x="133" y="104"/>
              </a:cxn>
              <a:cxn ang="0">
                <a:pos x="106" y="103"/>
              </a:cxn>
              <a:cxn ang="0">
                <a:pos x="92" y="97"/>
              </a:cxn>
              <a:cxn ang="0">
                <a:pos x="74" y="93"/>
              </a:cxn>
              <a:cxn ang="0">
                <a:pos x="17" y="82"/>
              </a:cxn>
              <a:cxn ang="0">
                <a:pos x="10" y="68"/>
              </a:cxn>
              <a:cxn ang="0">
                <a:pos x="3" y="60"/>
              </a:cxn>
              <a:cxn ang="0">
                <a:pos x="20" y="54"/>
              </a:cxn>
              <a:cxn ang="0">
                <a:pos x="37" y="37"/>
              </a:cxn>
              <a:cxn ang="0">
                <a:pos x="64" y="32"/>
              </a:cxn>
              <a:cxn ang="0">
                <a:pos x="85" y="20"/>
              </a:cxn>
            </a:cxnLst>
            <a:rect l="0" t="0" r="r" b="b"/>
            <a:pathLst>
              <a:path w="417" h="180">
                <a:moveTo>
                  <a:pt x="99" y="0"/>
                </a:moveTo>
                <a:lnTo>
                  <a:pt x="107" y="3"/>
                </a:lnTo>
                <a:lnTo>
                  <a:pt x="113" y="10"/>
                </a:lnTo>
                <a:lnTo>
                  <a:pt x="115" y="18"/>
                </a:lnTo>
                <a:lnTo>
                  <a:pt x="117" y="27"/>
                </a:lnTo>
                <a:lnTo>
                  <a:pt x="119" y="37"/>
                </a:lnTo>
                <a:lnTo>
                  <a:pt x="121" y="37"/>
                </a:lnTo>
                <a:lnTo>
                  <a:pt x="123" y="34"/>
                </a:lnTo>
                <a:lnTo>
                  <a:pt x="123" y="28"/>
                </a:lnTo>
                <a:lnTo>
                  <a:pt x="126" y="26"/>
                </a:lnTo>
                <a:lnTo>
                  <a:pt x="129" y="26"/>
                </a:lnTo>
                <a:lnTo>
                  <a:pt x="129" y="28"/>
                </a:lnTo>
                <a:lnTo>
                  <a:pt x="131" y="28"/>
                </a:lnTo>
                <a:lnTo>
                  <a:pt x="136" y="26"/>
                </a:lnTo>
                <a:lnTo>
                  <a:pt x="141" y="23"/>
                </a:lnTo>
                <a:lnTo>
                  <a:pt x="147" y="20"/>
                </a:lnTo>
                <a:lnTo>
                  <a:pt x="158" y="21"/>
                </a:lnTo>
                <a:lnTo>
                  <a:pt x="168" y="27"/>
                </a:lnTo>
                <a:lnTo>
                  <a:pt x="176" y="35"/>
                </a:lnTo>
                <a:lnTo>
                  <a:pt x="183" y="45"/>
                </a:lnTo>
                <a:lnTo>
                  <a:pt x="189" y="54"/>
                </a:lnTo>
                <a:lnTo>
                  <a:pt x="202" y="53"/>
                </a:lnTo>
                <a:lnTo>
                  <a:pt x="214" y="53"/>
                </a:lnTo>
                <a:lnTo>
                  <a:pt x="225" y="54"/>
                </a:lnTo>
                <a:lnTo>
                  <a:pt x="236" y="56"/>
                </a:lnTo>
                <a:lnTo>
                  <a:pt x="242" y="56"/>
                </a:lnTo>
                <a:lnTo>
                  <a:pt x="243" y="55"/>
                </a:lnTo>
                <a:lnTo>
                  <a:pt x="246" y="51"/>
                </a:lnTo>
                <a:lnTo>
                  <a:pt x="246" y="48"/>
                </a:lnTo>
                <a:lnTo>
                  <a:pt x="247" y="46"/>
                </a:lnTo>
                <a:lnTo>
                  <a:pt x="248" y="45"/>
                </a:lnTo>
                <a:lnTo>
                  <a:pt x="255" y="42"/>
                </a:lnTo>
                <a:lnTo>
                  <a:pt x="258" y="40"/>
                </a:lnTo>
                <a:lnTo>
                  <a:pt x="263" y="37"/>
                </a:lnTo>
                <a:lnTo>
                  <a:pt x="265" y="33"/>
                </a:lnTo>
                <a:lnTo>
                  <a:pt x="270" y="31"/>
                </a:lnTo>
                <a:lnTo>
                  <a:pt x="278" y="28"/>
                </a:lnTo>
                <a:lnTo>
                  <a:pt x="286" y="27"/>
                </a:lnTo>
                <a:lnTo>
                  <a:pt x="296" y="27"/>
                </a:lnTo>
                <a:lnTo>
                  <a:pt x="307" y="26"/>
                </a:lnTo>
                <a:lnTo>
                  <a:pt x="314" y="23"/>
                </a:lnTo>
                <a:lnTo>
                  <a:pt x="322" y="18"/>
                </a:lnTo>
                <a:lnTo>
                  <a:pt x="329" y="14"/>
                </a:lnTo>
                <a:lnTo>
                  <a:pt x="338" y="14"/>
                </a:lnTo>
                <a:lnTo>
                  <a:pt x="338" y="28"/>
                </a:lnTo>
                <a:lnTo>
                  <a:pt x="341" y="40"/>
                </a:lnTo>
                <a:lnTo>
                  <a:pt x="349" y="40"/>
                </a:lnTo>
                <a:lnTo>
                  <a:pt x="363" y="38"/>
                </a:lnTo>
                <a:lnTo>
                  <a:pt x="368" y="39"/>
                </a:lnTo>
                <a:lnTo>
                  <a:pt x="371" y="42"/>
                </a:lnTo>
                <a:lnTo>
                  <a:pt x="375" y="41"/>
                </a:lnTo>
                <a:lnTo>
                  <a:pt x="377" y="40"/>
                </a:lnTo>
                <a:lnTo>
                  <a:pt x="379" y="38"/>
                </a:lnTo>
                <a:lnTo>
                  <a:pt x="381" y="35"/>
                </a:lnTo>
                <a:lnTo>
                  <a:pt x="383" y="34"/>
                </a:lnTo>
                <a:lnTo>
                  <a:pt x="390" y="38"/>
                </a:lnTo>
                <a:lnTo>
                  <a:pt x="393" y="45"/>
                </a:lnTo>
                <a:lnTo>
                  <a:pt x="393" y="54"/>
                </a:lnTo>
                <a:lnTo>
                  <a:pt x="399" y="60"/>
                </a:lnTo>
                <a:lnTo>
                  <a:pt x="406" y="63"/>
                </a:lnTo>
                <a:lnTo>
                  <a:pt x="412" y="69"/>
                </a:lnTo>
                <a:lnTo>
                  <a:pt x="417" y="76"/>
                </a:lnTo>
                <a:lnTo>
                  <a:pt x="381" y="76"/>
                </a:lnTo>
                <a:lnTo>
                  <a:pt x="371" y="74"/>
                </a:lnTo>
                <a:lnTo>
                  <a:pt x="369" y="74"/>
                </a:lnTo>
                <a:lnTo>
                  <a:pt x="367" y="76"/>
                </a:lnTo>
                <a:lnTo>
                  <a:pt x="367" y="79"/>
                </a:lnTo>
                <a:lnTo>
                  <a:pt x="365" y="81"/>
                </a:lnTo>
                <a:lnTo>
                  <a:pt x="365" y="90"/>
                </a:lnTo>
                <a:lnTo>
                  <a:pt x="362" y="90"/>
                </a:lnTo>
                <a:lnTo>
                  <a:pt x="358" y="89"/>
                </a:lnTo>
                <a:lnTo>
                  <a:pt x="357" y="87"/>
                </a:lnTo>
                <a:lnTo>
                  <a:pt x="355" y="84"/>
                </a:lnTo>
                <a:lnTo>
                  <a:pt x="353" y="81"/>
                </a:lnTo>
                <a:lnTo>
                  <a:pt x="352" y="79"/>
                </a:lnTo>
                <a:lnTo>
                  <a:pt x="342" y="77"/>
                </a:lnTo>
                <a:lnTo>
                  <a:pt x="333" y="75"/>
                </a:lnTo>
                <a:lnTo>
                  <a:pt x="324" y="75"/>
                </a:lnTo>
                <a:lnTo>
                  <a:pt x="315" y="76"/>
                </a:lnTo>
                <a:lnTo>
                  <a:pt x="312" y="77"/>
                </a:lnTo>
                <a:lnTo>
                  <a:pt x="310" y="80"/>
                </a:lnTo>
                <a:lnTo>
                  <a:pt x="308" y="83"/>
                </a:lnTo>
                <a:lnTo>
                  <a:pt x="301" y="90"/>
                </a:lnTo>
                <a:lnTo>
                  <a:pt x="291" y="91"/>
                </a:lnTo>
                <a:lnTo>
                  <a:pt x="282" y="91"/>
                </a:lnTo>
                <a:lnTo>
                  <a:pt x="273" y="93"/>
                </a:lnTo>
                <a:lnTo>
                  <a:pt x="268" y="96"/>
                </a:lnTo>
                <a:lnTo>
                  <a:pt x="265" y="98"/>
                </a:lnTo>
                <a:lnTo>
                  <a:pt x="264" y="102"/>
                </a:lnTo>
                <a:lnTo>
                  <a:pt x="262" y="107"/>
                </a:lnTo>
                <a:lnTo>
                  <a:pt x="260" y="110"/>
                </a:lnTo>
                <a:lnTo>
                  <a:pt x="256" y="112"/>
                </a:lnTo>
                <a:lnTo>
                  <a:pt x="250" y="107"/>
                </a:lnTo>
                <a:lnTo>
                  <a:pt x="250" y="104"/>
                </a:lnTo>
                <a:lnTo>
                  <a:pt x="243" y="104"/>
                </a:lnTo>
                <a:lnTo>
                  <a:pt x="240" y="107"/>
                </a:lnTo>
                <a:lnTo>
                  <a:pt x="236" y="110"/>
                </a:lnTo>
                <a:lnTo>
                  <a:pt x="234" y="114"/>
                </a:lnTo>
                <a:lnTo>
                  <a:pt x="230" y="117"/>
                </a:lnTo>
                <a:lnTo>
                  <a:pt x="225" y="118"/>
                </a:lnTo>
                <a:lnTo>
                  <a:pt x="225" y="104"/>
                </a:lnTo>
                <a:lnTo>
                  <a:pt x="220" y="109"/>
                </a:lnTo>
                <a:lnTo>
                  <a:pt x="216" y="116"/>
                </a:lnTo>
                <a:lnTo>
                  <a:pt x="214" y="123"/>
                </a:lnTo>
                <a:lnTo>
                  <a:pt x="204" y="144"/>
                </a:lnTo>
                <a:lnTo>
                  <a:pt x="197" y="163"/>
                </a:lnTo>
                <a:lnTo>
                  <a:pt x="189" y="180"/>
                </a:lnTo>
                <a:lnTo>
                  <a:pt x="184" y="178"/>
                </a:lnTo>
                <a:lnTo>
                  <a:pt x="183" y="172"/>
                </a:lnTo>
                <a:lnTo>
                  <a:pt x="184" y="166"/>
                </a:lnTo>
                <a:lnTo>
                  <a:pt x="186" y="161"/>
                </a:lnTo>
                <a:lnTo>
                  <a:pt x="186" y="160"/>
                </a:lnTo>
                <a:lnTo>
                  <a:pt x="185" y="159"/>
                </a:lnTo>
                <a:lnTo>
                  <a:pt x="183" y="158"/>
                </a:lnTo>
                <a:lnTo>
                  <a:pt x="178" y="158"/>
                </a:lnTo>
                <a:lnTo>
                  <a:pt x="176" y="159"/>
                </a:lnTo>
                <a:lnTo>
                  <a:pt x="175" y="160"/>
                </a:lnTo>
                <a:lnTo>
                  <a:pt x="175" y="161"/>
                </a:lnTo>
                <a:lnTo>
                  <a:pt x="173" y="153"/>
                </a:lnTo>
                <a:lnTo>
                  <a:pt x="173" y="138"/>
                </a:lnTo>
                <a:lnTo>
                  <a:pt x="172" y="131"/>
                </a:lnTo>
                <a:lnTo>
                  <a:pt x="169" y="125"/>
                </a:lnTo>
                <a:lnTo>
                  <a:pt x="163" y="122"/>
                </a:lnTo>
                <a:lnTo>
                  <a:pt x="152" y="122"/>
                </a:lnTo>
                <a:lnTo>
                  <a:pt x="152" y="117"/>
                </a:lnTo>
                <a:lnTo>
                  <a:pt x="151" y="112"/>
                </a:lnTo>
                <a:lnTo>
                  <a:pt x="149" y="108"/>
                </a:lnTo>
                <a:lnTo>
                  <a:pt x="141" y="108"/>
                </a:lnTo>
                <a:lnTo>
                  <a:pt x="133" y="104"/>
                </a:lnTo>
                <a:lnTo>
                  <a:pt x="123" y="102"/>
                </a:lnTo>
                <a:lnTo>
                  <a:pt x="115" y="102"/>
                </a:lnTo>
                <a:lnTo>
                  <a:pt x="106" y="103"/>
                </a:lnTo>
                <a:lnTo>
                  <a:pt x="95" y="102"/>
                </a:lnTo>
                <a:lnTo>
                  <a:pt x="93" y="100"/>
                </a:lnTo>
                <a:lnTo>
                  <a:pt x="92" y="97"/>
                </a:lnTo>
                <a:lnTo>
                  <a:pt x="91" y="96"/>
                </a:lnTo>
                <a:lnTo>
                  <a:pt x="90" y="96"/>
                </a:lnTo>
                <a:lnTo>
                  <a:pt x="74" y="93"/>
                </a:lnTo>
                <a:lnTo>
                  <a:pt x="56" y="89"/>
                </a:lnTo>
                <a:lnTo>
                  <a:pt x="36" y="86"/>
                </a:lnTo>
                <a:lnTo>
                  <a:pt x="17" y="82"/>
                </a:lnTo>
                <a:lnTo>
                  <a:pt x="16" y="76"/>
                </a:lnTo>
                <a:lnTo>
                  <a:pt x="14" y="72"/>
                </a:lnTo>
                <a:lnTo>
                  <a:pt x="10" y="68"/>
                </a:lnTo>
                <a:lnTo>
                  <a:pt x="6" y="66"/>
                </a:lnTo>
                <a:lnTo>
                  <a:pt x="0" y="65"/>
                </a:lnTo>
                <a:lnTo>
                  <a:pt x="3" y="60"/>
                </a:lnTo>
                <a:lnTo>
                  <a:pt x="8" y="58"/>
                </a:lnTo>
                <a:lnTo>
                  <a:pt x="15" y="56"/>
                </a:lnTo>
                <a:lnTo>
                  <a:pt x="20" y="54"/>
                </a:lnTo>
                <a:lnTo>
                  <a:pt x="23" y="52"/>
                </a:lnTo>
                <a:lnTo>
                  <a:pt x="30" y="41"/>
                </a:lnTo>
                <a:lnTo>
                  <a:pt x="37" y="37"/>
                </a:lnTo>
                <a:lnTo>
                  <a:pt x="49" y="38"/>
                </a:lnTo>
                <a:lnTo>
                  <a:pt x="57" y="35"/>
                </a:lnTo>
                <a:lnTo>
                  <a:pt x="64" y="32"/>
                </a:lnTo>
                <a:lnTo>
                  <a:pt x="70" y="27"/>
                </a:lnTo>
                <a:lnTo>
                  <a:pt x="77" y="23"/>
                </a:lnTo>
                <a:lnTo>
                  <a:pt x="85" y="20"/>
                </a:lnTo>
                <a:lnTo>
                  <a:pt x="92" y="10"/>
                </a:lnTo>
                <a:lnTo>
                  <a:pt x="9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4" name="Freeform 25"/>
          <p:cNvSpPr>
            <a:spLocks/>
          </p:cNvSpPr>
          <p:nvPr/>
        </p:nvSpPr>
        <p:spPr bwMode="auto">
          <a:xfrm>
            <a:off x="3851275" y="2444750"/>
            <a:ext cx="368300" cy="496888"/>
          </a:xfrm>
          <a:custGeom>
            <a:avLst/>
            <a:gdLst/>
            <a:ahLst/>
            <a:cxnLst>
              <a:cxn ang="0">
                <a:pos x="99" y="1"/>
              </a:cxn>
              <a:cxn ang="0">
                <a:pos x="106" y="7"/>
              </a:cxn>
              <a:cxn ang="0">
                <a:pos x="124" y="9"/>
              </a:cxn>
              <a:cxn ang="0">
                <a:pos x="138" y="20"/>
              </a:cxn>
              <a:cxn ang="0">
                <a:pos x="183" y="35"/>
              </a:cxn>
              <a:cxn ang="0">
                <a:pos x="193" y="49"/>
              </a:cxn>
              <a:cxn ang="0">
                <a:pos x="186" y="59"/>
              </a:cxn>
              <a:cxn ang="0">
                <a:pos x="193" y="68"/>
              </a:cxn>
              <a:cxn ang="0">
                <a:pos x="202" y="94"/>
              </a:cxn>
              <a:cxn ang="0">
                <a:pos x="198" y="121"/>
              </a:cxn>
              <a:cxn ang="0">
                <a:pos x="189" y="143"/>
              </a:cxn>
              <a:cxn ang="0">
                <a:pos x="177" y="155"/>
              </a:cxn>
              <a:cxn ang="0">
                <a:pos x="174" y="183"/>
              </a:cxn>
              <a:cxn ang="0">
                <a:pos x="196" y="188"/>
              </a:cxn>
              <a:cxn ang="0">
                <a:pos x="210" y="168"/>
              </a:cxn>
              <a:cxn ang="0">
                <a:pos x="223" y="152"/>
              </a:cxn>
              <a:cxn ang="0">
                <a:pos x="242" y="143"/>
              </a:cxn>
              <a:cxn ang="0">
                <a:pos x="262" y="180"/>
              </a:cxn>
              <a:cxn ang="0">
                <a:pos x="276" y="223"/>
              </a:cxn>
              <a:cxn ang="0">
                <a:pos x="281" y="250"/>
              </a:cxn>
              <a:cxn ang="0">
                <a:pos x="278" y="271"/>
              </a:cxn>
              <a:cxn ang="0">
                <a:pos x="275" y="265"/>
              </a:cxn>
              <a:cxn ang="0">
                <a:pos x="271" y="265"/>
              </a:cxn>
              <a:cxn ang="0">
                <a:pos x="259" y="286"/>
              </a:cxn>
              <a:cxn ang="0">
                <a:pos x="251" y="301"/>
              </a:cxn>
              <a:cxn ang="0">
                <a:pos x="244" y="329"/>
              </a:cxn>
              <a:cxn ang="0">
                <a:pos x="233" y="351"/>
              </a:cxn>
              <a:cxn ang="0">
                <a:pos x="175" y="371"/>
              </a:cxn>
              <a:cxn ang="0">
                <a:pos x="102" y="373"/>
              </a:cxn>
              <a:cxn ang="0">
                <a:pos x="27" y="384"/>
              </a:cxn>
              <a:cxn ang="0">
                <a:pos x="6" y="384"/>
              </a:cxn>
              <a:cxn ang="0">
                <a:pos x="14" y="372"/>
              </a:cxn>
              <a:cxn ang="0">
                <a:pos x="28" y="336"/>
              </a:cxn>
              <a:cxn ang="0">
                <a:pos x="31" y="274"/>
              </a:cxn>
              <a:cxn ang="0">
                <a:pos x="19" y="241"/>
              </a:cxn>
              <a:cxn ang="0">
                <a:pos x="9" y="223"/>
              </a:cxn>
              <a:cxn ang="0">
                <a:pos x="3" y="213"/>
              </a:cxn>
              <a:cxn ang="0">
                <a:pos x="9" y="197"/>
              </a:cxn>
              <a:cxn ang="0">
                <a:pos x="7" y="159"/>
              </a:cxn>
              <a:cxn ang="0">
                <a:pos x="14" y="127"/>
              </a:cxn>
              <a:cxn ang="0">
                <a:pos x="11" y="115"/>
              </a:cxn>
              <a:cxn ang="0">
                <a:pos x="19" y="93"/>
              </a:cxn>
              <a:cxn ang="0">
                <a:pos x="42" y="73"/>
              </a:cxn>
              <a:cxn ang="0">
                <a:pos x="47" y="98"/>
              </a:cxn>
              <a:cxn ang="0">
                <a:pos x="52" y="93"/>
              </a:cxn>
              <a:cxn ang="0">
                <a:pos x="56" y="96"/>
              </a:cxn>
              <a:cxn ang="0">
                <a:pos x="63" y="83"/>
              </a:cxn>
              <a:cxn ang="0">
                <a:pos x="62" y="63"/>
              </a:cxn>
              <a:cxn ang="0">
                <a:pos x="74" y="42"/>
              </a:cxn>
              <a:cxn ang="0">
                <a:pos x="81" y="30"/>
              </a:cxn>
              <a:cxn ang="0">
                <a:pos x="76" y="22"/>
              </a:cxn>
              <a:cxn ang="0">
                <a:pos x="92" y="0"/>
              </a:cxn>
            </a:cxnLst>
            <a:rect l="0" t="0" r="r" b="b"/>
            <a:pathLst>
              <a:path w="285" h="386">
                <a:moveTo>
                  <a:pt x="92" y="0"/>
                </a:moveTo>
                <a:lnTo>
                  <a:pt x="97" y="0"/>
                </a:lnTo>
                <a:lnTo>
                  <a:pt x="99" y="1"/>
                </a:lnTo>
                <a:lnTo>
                  <a:pt x="102" y="3"/>
                </a:lnTo>
                <a:lnTo>
                  <a:pt x="104" y="5"/>
                </a:lnTo>
                <a:lnTo>
                  <a:pt x="106" y="7"/>
                </a:lnTo>
                <a:lnTo>
                  <a:pt x="110" y="8"/>
                </a:lnTo>
                <a:lnTo>
                  <a:pt x="117" y="9"/>
                </a:lnTo>
                <a:lnTo>
                  <a:pt x="124" y="9"/>
                </a:lnTo>
                <a:lnTo>
                  <a:pt x="130" y="10"/>
                </a:lnTo>
                <a:lnTo>
                  <a:pt x="136" y="14"/>
                </a:lnTo>
                <a:lnTo>
                  <a:pt x="138" y="20"/>
                </a:lnTo>
                <a:lnTo>
                  <a:pt x="155" y="22"/>
                </a:lnTo>
                <a:lnTo>
                  <a:pt x="172" y="27"/>
                </a:lnTo>
                <a:lnTo>
                  <a:pt x="183" y="35"/>
                </a:lnTo>
                <a:lnTo>
                  <a:pt x="194" y="44"/>
                </a:lnTo>
                <a:lnTo>
                  <a:pt x="194" y="47"/>
                </a:lnTo>
                <a:lnTo>
                  <a:pt x="193" y="49"/>
                </a:lnTo>
                <a:lnTo>
                  <a:pt x="187" y="55"/>
                </a:lnTo>
                <a:lnTo>
                  <a:pt x="186" y="57"/>
                </a:lnTo>
                <a:lnTo>
                  <a:pt x="186" y="59"/>
                </a:lnTo>
                <a:lnTo>
                  <a:pt x="187" y="63"/>
                </a:lnTo>
                <a:lnTo>
                  <a:pt x="189" y="65"/>
                </a:lnTo>
                <a:lnTo>
                  <a:pt x="193" y="68"/>
                </a:lnTo>
                <a:lnTo>
                  <a:pt x="197" y="72"/>
                </a:lnTo>
                <a:lnTo>
                  <a:pt x="200" y="76"/>
                </a:lnTo>
                <a:lnTo>
                  <a:pt x="202" y="94"/>
                </a:lnTo>
                <a:lnTo>
                  <a:pt x="203" y="105"/>
                </a:lnTo>
                <a:lnTo>
                  <a:pt x="202" y="113"/>
                </a:lnTo>
                <a:lnTo>
                  <a:pt x="198" y="121"/>
                </a:lnTo>
                <a:lnTo>
                  <a:pt x="191" y="127"/>
                </a:lnTo>
                <a:lnTo>
                  <a:pt x="191" y="134"/>
                </a:lnTo>
                <a:lnTo>
                  <a:pt x="189" y="143"/>
                </a:lnTo>
                <a:lnTo>
                  <a:pt x="188" y="149"/>
                </a:lnTo>
                <a:lnTo>
                  <a:pt x="183" y="152"/>
                </a:lnTo>
                <a:lnTo>
                  <a:pt x="177" y="155"/>
                </a:lnTo>
                <a:lnTo>
                  <a:pt x="172" y="157"/>
                </a:lnTo>
                <a:lnTo>
                  <a:pt x="172" y="173"/>
                </a:lnTo>
                <a:lnTo>
                  <a:pt x="174" y="183"/>
                </a:lnTo>
                <a:lnTo>
                  <a:pt x="180" y="191"/>
                </a:lnTo>
                <a:lnTo>
                  <a:pt x="191" y="195"/>
                </a:lnTo>
                <a:lnTo>
                  <a:pt x="196" y="188"/>
                </a:lnTo>
                <a:lnTo>
                  <a:pt x="202" y="182"/>
                </a:lnTo>
                <a:lnTo>
                  <a:pt x="207" y="175"/>
                </a:lnTo>
                <a:lnTo>
                  <a:pt x="210" y="168"/>
                </a:lnTo>
                <a:lnTo>
                  <a:pt x="211" y="157"/>
                </a:lnTo>
                <a:lnTo>
                  <a:pt x="218" y="155"/>
                </a:lnTo>
                <a:lnTo>
                  <a:pt x="223" y="152"/>
                </a:lnTo>
                <a:lnTo>
                  <a:pt x="228" y="147"/>
                </a:lnTo>
                <a:lnTo>
                  <a:pt x="233" y="145"/>
                </a:lnTo>
                <a:lnTo>
                  <a:pt x="242" y="143"/>
                </a:lnTo>
                <a:lnTo>
                  <a:pt x="251" y="154"/>
                </a:lnTo>
                <a:lnTo>
                  <a:pt x="258" y="166"/>
                </a:lnTo>
                <a:lnTo>
                  <a:pt x="262" y="180"/>
                </a:lnTo>
                <a:lnTo>
                  <a:pt x="266" y="195"/>
                </a:lnTo>
                <a:lnTo>
                  <a:pt x="271" y="209"/>
                </a:lnTo>
                <a:lnTo>
                  <a:pt x="276" y="223"/>
                </a:lnTo>
                <a:lnTo>
                  <a:pt x="285" y="233"/>
                </a:lnTo>
                <a:lnTo>
                  <a:pt x="282" y="240"/>
                </a:lnTo>
                <a:lnTo>
                  <a:pt x="281" y="250"/>
                </a:lnTo>
                <a:lnTo>
                  <a:pt x="281" y="271"/>
                </a:lnTo>
                <a:lnTo>
                  <a:pt x="279" y="272"/>
                </a:lnTo>
                <a:lnTo>
                  <a:pt x="278" y="271"/>
                </a:lnTo>
                <a:lnTo>
                  <a:pt x="276" y="271"/>
                </a:lnTo>
                <a:lnTo>
                  <a:pt x="275" y="269"/>
                </a:lnTo>
                <a:lnTo>
                  <a:pt x="275" y="265"/>
                </a:lnTo>
                <a:lnTo>
                  <a:pt x="274" y="265"/>
                </a:lnTo>
                <a:lnTo>
                  <a:pt x="273" y="264"/>
                </a:lnTo>
                <a:lnTo>
                  <a:pt x="271" y="265"/>
                </a:lnTo>
                <a:lnTo>
                  <a:pt x="265" y="269"/>
                </a:lnTo>
                <a:lnTo>
                  <a:pt x="260" y="276"/>
                </a:lnTo>
                <a:lnTo>
                  <a:pt x="259" y="286"/>
                </a:lnTo>
                <a:lnTo>
                  <a:pt x="259" y="296"/>
                </a:lnTo>
                <a:lnTo>
                  <a:pt x="254" y="299"/>
                </a:lnTo>
                <a:lnTo>
                  <a:pt x="251" y="301"/>
                </a:lnTo>
                <a:lnTo>
                  <a:pt x="245" y="307"/>
                </a:lnTo>
                <a:lnTo>
                  <a:pt x="246" y="318"/>
                </a:lnTo>
                <a:lnTo>
                  <a:pt x="244" y="329"/>
                </a:lnTo>
                <a:lnTo>
                  <a:pt x="240" y="336"/>
                </a:lnTo>
                <a:lnTo>
                  <a:pt x="236" y="343"/>
                </a:lnTo>
                <a:lnTo>
                  <a:pt x="233" y="351"/>
                </a:lnTo>
                <a:lnTo>
                  <a:pt x="231" y="360"/>
                </a:lnTo>
                <a:lnTo>
                  <a:pt x="203" y="365"/>
                </a:lnTo>
                <a:lnTo>
                  <a:pt x="175" y="371"/>
                </a:lnTo>
                <a:lnTo>
                  <a:pt x="146" y="374"/>
                </a:lnTo>
                <a:lnTo>
                  <a:pt x="120" y="372"/>
                </a:lnTo>
                <a:lnTo>
                  <a:pt x="102" y="373"/>
                </a:lnTo>
                <a:lnTo>
                  <a:pt x="62" y="380"/>
                </a:lnTo>
                <a:lnTo>
                  <a:pt x="42" y="383"/>
                </a:lnTo>
                <a:lnTo>
                  <a:pt x="27" y="384"/>
                </a:lnTo>
                <a:lnTo>
                  <a:pt x="11" y="386"/>
                </a:lnTo>
                <a:lnTo>
                  <a:pt x="6" y="386"/>
                </a:lnTo>
                <a:lnTo>
                  <a:pt x="6" y="384"/>
                </a:lnTo>
                <a:lnTo>
                  <a:pt x="10" y="380"/>
                </a:lnTo>
                <a:lnTo>
                  <a:pt x="11" y="380"/>
                </a:lnTo>
                <a:lnTo>
                  <a:pt x="14" y="372"/>
                </a:lnTo>
                <a:lnTo>
                  <a:pt x="19" y="364"/>
                </a:lnTo>
                <a:lnTo>
                  <a:pt x="23" y="352"/>
                </a:lnTo>
                <a:lnTo>
                  <a:pt x="28" y="336"/>
                </a:lnTo>
                <a:lnTo>
                  <a:pt x="33" y="314"/>
                </a:lnTo>
                <a:lnTo>
                  <a:pt x="34" y="290"/>
                </a:lnTo>
                <a:lnTo>
                  <a:pt x="31" y="274"/>
                </a:lnTo>
                <a:lnTo>
                  <a:pt x="26" y="259"/>
                </a:lnTo>
                <a:lnTo>
                  <a:pt x="25" y="245"/>
                </a:lnTo>
                <a:lnTo>
                  <a:pt x="19" y="241"/>
                </a:lnTo>
                <a:lnTo>
                  <a:pt x="16" y="237"/>
                </a:lnTo>
                <a:lnTo>
                  <a:pt x="12" y="231"/>
                </a:lnTo>
                <a:lnTo>
                  <a:pt x="9" y="223"/>
                </a:lnTo>
                <a:lnTo>
                  <a:pt x="6" y="218"/>
                </a:lnTo>
                <a:lnTo>
                  <a:pt x="4" y="217"/>
                </a:lnTo>
                <a:lnTo>
                  <a:pt x="3" y="213"/>
                </a:lnTo>
                <a:lnTo>
                  <a:pt x="3" y="211"/>
                </a:lnTo>
                <a:lnTo>
                  <a:pt x="6" y="204"/>
                </a:lnTo>
                <a:lnTo>
                  <a:pt x="9" y="197"/>
                </a:lnTo>
                <a:lnTo>
                  <a:pt x="6" y="184"/>
                </a:lnTo>
                <a:lnTo>
                  <a:pt x="0" y="175"/>
                </a:lnTo>
                <a:lnTo>
                  <a:pt x="7" y="159"/>
                </a:lnTo>
                <a:lnTo>
                  <a:pt x="12" y="150"/>
                </a:lnTo>
                <a:lnTo>
                  <a:pt x="14" y="140"/>
                </a:lnTo>
                <a:lnTo>
                  <a:pt x="14" y="127"/>
                </a:lnTo>
                <a:lnTo>
                  <a:pt x="12" y="120"/>
                </a:lnTo>
                <a:lnTo>
                  <a:pt x="11" y="118"/>
                </a:lnTo>
                <a:lnTo>
                  <a:pt x="11" y="115"/>
                </a:lnTo>
                <a:lnTo>
                  <a:pt x="18" y="104"/>
                </a:lnTo>
                <a:lnTo>
                  <a:pt x="20" y="99"/>
                </a:lnTo>
                <a:lnTo>
                  <a:pt x="19" y="93"/>
                </a:lnTo>
                <a:lnTo>
                  <a:pt x="28" y="89"/>
                </a:lnTo>
                <a:lnTo>
                  <a:pt x="37" y="82"/>
                </a:lnTo>
                <a:lnTo>
                  <a:pt x="42" y="73"/>
                </a:lnTo>
                <a:lnTo>
                  <a:pt x="45" y="76"/>
                </a:lnTo>
                <a:lnTo>
                  <a:pt x="45" y="98"/>
                </a:lnTo>
                <a:lnTo>
                  <a:pt x="47" y="98"/>
                </a:lnTo>
                <a:lnTo>
                  <a:pt x="47" y="97"/>
                </a:lnTo>
                <a:lnTo>
                  <a:pt x="49" y="94"/>
                </a:lnTo>
                <a:lnTo>
                  <a:pt x="52" y="93"/>
                </a:lnTo>
                <a:lnTo>
                  <a:pt x="53" y="93"/>
                </a:lnTo>
                <a:lnTo>
                  <a:pt x="55" y="96"/>
                </a:lnTo>
                <a:lnTo>
                  <a:pt x="56" y="96"/>
                </a:lnTo>
                <a:lnTo>
                  <a:pt x="59" y="92"/>
                </a:lnTo>
                <a:lnTo>
                  <a:pt x="62" y="89"/>
                </a:lnTo>
                <a:lnTo>
                  <a:pt x="63" y="83"/>
                </a:lnTo>
                <a:lnTo>
                  <a:pt x="65" y="78"/>
                </a:lnTo>
                <a:lnTo>
                  <a:pt x="63" y="71"/>
                </a:lnTo>
                <a:lnTo>
                  <a:pt x="62" y="63"/>
                </a:lnTo>
                <a:lnTo>
                  <a:pt x="62" y="56"/>
                </a:lnTo>
                <a:lnTo>
                  <a:pt x="67" y="47"/>
                </a:lnTo>
                <a:lnTo>
                  <a:pt x="74" y="42"/>
                </a:lnTo>
                <a:lnTo>
                  <a:pt x="84" y="40"/>
                </a:lnTo>
                <a:lnTo>
                  <a:pt x="84" y="34"/>
                </a:lnTo>
                <a:lnTo>
                  <a:pt x="81" y="30"/>
                </a:lnTo>
                <a:lnTo>
                  <a:pt x="79" y="29"/>
                </a:lnTo>
                <a:lnTo>
                  <a:pt x="76" y="27"/>
                </a:lnTo>
                <a:lnTo>
                  <a:pt x="76" y="22"/>
                </a:lnTo>
                <a:lnTo>
                  <a:pt x="79" y="15"/>
                </a:lnTo>
                <a:lnTo>
                  <a:pt x="83" y="9"/>
                </a:lnTo>
                <a:lnTo>
                  <a:pt x="9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5" name="Freeform 26"/>
          <p:cNvSpPr>
            <a:spLocks noEditPoints="1"/>
          </p:cNvSpPr>
          <p:nvPr/>
        </p:nvSpPr>
        <p:spPr bwMode="auto">
          <a:xfrm>
            <a:off x="3789363" y="2927350"/>
            <a:ext cx="284162" cy="495300"/>
          </a:xfrm>
          <a:custGeom>
            <a:avLst/>
            <a:gdLst/>
            <a:ahLst/>
            <a:cxnLst>
              <a:cxn ang="0">
                <a:pos x="3" y="28"/>
              </a:cxn>
              <a:cxn ang="0">
                <a:pos x="184" y="9"/>
              </a:cxn>
              <a:cxn ang="0">
                <a:pos x="188" y="16"/>
              </a:cxn>
              <a:cxn ang="0">
                <a:pos x="200" y="110"/>
              </a:cxn>
              <a:cxn ang="0">
                <a:pos x="214" y="235"/>
              </a:cxn>
              <a:cxn ang="0">
                <a:pos x="211" y="256"/>
              </a:cxn>
              <a:cxn ang="0">
                <a:pos x="213" y="261"/>
              </a:cxn>
              <a:cxn ang="0">
                <a:pos x="213" y="265"/>
              </a:cxn>
              <a:cxn ang="0">
                <a:pos x="213" y="268"/>
              </a:cxn>
              <a:cxn ang="0">
                <a:pos x="220" y="269"/>
              </a:cxn>
              <a:cxn ang="0">
                <a:pos x="215" y="275"/>
              </a:cxn>
              <a:cxn ang="0">
                <a:pos x="207" y="270"/>
              </a:cxn>
              <a:cxn ang="0">
                <a:pos x="201" y="278"/>
              </a:cxn>
              <a:cxn ang="0">
                <a:pos x="199" y="279"/>
              </a:cxn>
              <a:cxn ang="0">
                <a:pos x="195" y="285"/>
              </a:cxn>
              <a:cxn ang="0">
                <a:pos x="192" y="279"/>
              </a:cxn>
              <a:cxn ang="0">
                <a:pos x="186" y="283"/>
              </a:cxn>
              <a:cxn ang="0">
                <a:pos x="180" y="282"/>
              </a:cxn>
              <a:cxn ang="0">
                <a:pos x="178" y="297"/>
              </a:cxn>
              <a:cxn ang="0">
                <a:pos x="166" y="318"/>
              </a:cxn>
              <a:cxn ang="0">
                <a:pos x="152" y="328"/>
              </a:cxn>
              <a:cxn ang="0">
                <a:pos x="143" y="357"/>
              </a:cxn>
              <a:cxn ang="0">
                <a:pos x="135" y="350"/>
              </a:cxn>
              <a:cxn ang="0">
                <a:pos x="130" y="356"/>
              </a:cxn>
              <a:cxn ang="0">
                <a:pos x="123" y="347"/>
              </a:cxn>
              <a:cxn ang="0">
                <a:pos x="111" y="342"/>
              </a:cxn>
              <a:cxn ang="0">
                <a:pos x="115" y="348"/>
              </a:cxn>
              <a:cxn ang="0">
                <a:pos x="106" y="362"/>
              </a:cxn>
              <a:cxn ang="0">
                <a:pos x="102" y="368"/>
              </a:cxn>
              <a:cxn ang="0">
                <a:pos x="101" y="370"/>
              </a:cxn>
              <a:cxn ang="0">
                <a:pos x="88" y="367"/>
              </a:cxn>
              <a:cxn ang="0">
                <a:pos x="78" y="369"/>
              </a:cxn>
              <a:cxn ang="0">
                <a:pos x="72" y="368"/>
              </a:cxn>
              <a:cxn ang="0">
                <a:pos x="72" y="373"/>
              </a:cxn>
              <a:cxn ang="0">
                <a:pos x="62" y="377"/>
              </a:cxn>
              <a:cxn ang="0">
                <a:pos x="48" y="373"/>
              </a:cxn>
              <a:cxn ang="0">
                <a:pos x="29" y="376"/>
              </a:cxn>
              <a:cxn ang="0">
                <a:pos x="26" y="380"/>
              </a:cxn>
              <a:cxn ang="0">
                <a:pos x="10" y="382"/>
              </a:cxn>
              <a:cxn ang="0">
                <a:pos x="2" y="366"/>
              </a:cxn>
              <a:cxn ang="0">
                <a:pos x="8" y="347"/>
              </a:cxn>
              <a:cxn ang="0">
                <a:pos x="15" y="338"/>
              </a:cxn>
              <a:cxn ang="0">
                <a:pos x="32" y="308"/>
              </a:cxn>
              <a:cxn ang="0">
                <a:pos x="29" y="283"/>
              </a:cxn>
              <a:cxn ang="0">
                <a:pos x="23" y="275"/>
              </a:cxn>
              <a:cxn ang="0">
                <a:pos x="17" y="269"/>
              </a:cxn>
              <a:cxn ang="0">
                <a:pos x="25" y="245"/>
              </a:cxn>
              <a:cxn ang="0">
                <a:pos x="15" y="31"/>
              </a:cxn>
              <a:cxn ang="0">
                <a:pos x="16" y="34"/>
              </a:cxn>
              <a:cxn ang="0">
                <a:pos x="19" y="35"/>
              </a:cxn>
              <a:cxn ang="0">
                <a:pos x="31" y="28"/>
              </a:cxn>
              <a:cxn ang="0">
                <a:pos x="47" y="17"/>
              </a:cxn>
              <a:cxn ang="0">
                <a:pos x="52" y="18"/>
              </a:cxn>
              <a:cxn ang="0">
                <a:pos x="133" y="7"/>
              </a:cxn>
            </a:cxnLst>
            <a:rect l="0" t="0" r="r" b="b"/>
            <a:pathLst>
              <a:path w="220" h="384">
                <a:moveTo>
                  <a:pt x="3" y="28"/>
                </a:moveTo>
                <a:lnTo>
                  <a:pt x="3" y="31"/>
                </a:lnTo>
                <a:lnTo>
                  <a:pt x="2" y="30"/>
                </a:lnTo>
                <a:lnTo>
                  <a:pt x="3" y="28"/>
                </a:lnTo>
                <a:close/>
                <a:moveTo>
                  <a:pt x="184" y="0"/>
                </a:moveTo>
                <a:lnTo>
                  <a:pt x="185" y="3"/>
                </a:lnTo>
                <a:lnTo>
                  <a:pt x="185" y="7"/>
                </a:lnTo>
                <a:lnTo>
                  <a:pt x="184" y="9"/>
                </a:lnTo>
                <a:lnTo>
                  <a:pt x="185" y="11"/>
                </a:lnTo>
                <a:lnTo>
                  <a:pt x="186" y="12"/>
                </a:lnTo>
                <a:lnTo>
                  <a:pt x="187" y="14"/>
                </a:lnTo>
                <a:lnTo>
                  <a:pt x="188" y="16"/>
                </a:lnTo>
                <a:lnTo>
                  <a:pt x="188" y="34"/>
                </a:lnTo>
                <a:lnTo>
                  <a:pt x="192" y="59"/>
                </a:lnTo>
                <a:lnTo>
                  <a:pt x="196" y="83"/>
                </a:lnTo>
                <a:lnTo>
                  <a:pt x="200" y="110"/>
                </a:lnTo>
                <a:lnTo>
                  <a:pt x="203" y="144"/>
                </a:lnTo>
                <a:lnTo>
                  <a:pt x="206" y="178"/>
                </a:lnTo>
                <a:lnTo>
                  <a:pt x="213" y="217"/>
                </a:lnTo>
                <a:lnTo>
                  <a:pt x="214" y="235"/>
                </a:lnTo>
                <a:lnTo>
                  <a:pt x="213" y="243"/>
                </a:lnTo>
                <a:lnTo>
                  <a:pt x="213" y="249"/>
                </a:lnTo>
                <a:lnTo>
                  <a:pt x="214" y="257"/>
                </a:lnTo>
                <a:lnTo>
                  <a:pt x="211" y="256"/>
                </a:lnTo>
                <a:lnTo>
                  <a:pt x="210" y="255"/>
                </a:lnTo>
                <a:lnTo>
                  <a:pt x="209" y="255"/>
                </a:lnTo>
                <a:lnTo>
                  <a:pt x="209" y="257"/>
                </a:lnTo>
                <a:lnTo>
                  <a:pt x="213" y="261"/>
                </a:lnTo>
                <a:lnTo>
                  <a:pt x="213" y="263"/>
                </a:lnTo>
                <a:lnTo>
                  <a:pt x="214" y="264"/>
                </a:lnTo>
                <a:lnTo>
                  <a:pt x="213" y="264"/>
                </a:lnTo>
                <a:lnTo>
                  <a:pt x="213" y="265"/>
                </a:lnTo>
                <a:lnTo>
                  <a:pt x="208" y="263"/>
                </a:lnTo>
                <a:lnTo>
                  <a:pt x="209" y="265"/>
                </a:lnTo>
                <a:lnTo>
                  <a:pt x="211" y="268"/>
                </a:lnTo>
                <a:lnTo>
                  <a:pt x="213" y="268"/>
                </a:lnTo>
                <a:lnTo>
                  <a:pt x="215" y="266"/>
                </a:lnTo>
                <a:lnTo>
                  <a:pt x="216" y="266"/>
                </a:lnTo>
                <a:lnTo>
                  <a:pt x="218" y="268"/>
                </a:lnTo>
                <a:lnTo>
                  <a:pt x="220" y="269"/>
                </a:lnTo>
                <a:lnTo>
                  <a:pt x="220" y="270"/>
                </a:lnTo>
                <a:lnTo>
                  <a:pt x="218" y="272"/>
                </a:lnTo>
                <a:lnTo>
                  <a:pt x="217" y="273"/>
                </a:lnTo>
                <a:lnTo>
                  <a:pt x="215" y="275"/>
                </a:lnTo>
                <a:lnTo>
                  <a:pt x="210" y="275"/>
                </a:lnTo>
                <a:lnTo>
                  <a:pt x="209" y="273"/>
                </a:lnTo>
                <a:lnTo>
                  <a:pt x="208" y="271"/>
                </a:lnTo>
                <a:lnTo>
                  <a:pt x="207" y="270"/>
                </a:lnTo>
                <a:lnTo>
                  <a:pt x="207" y="278"/>
                </a:lnTo>
                <a:lnTo>
                  <a:pt x="206" y="279"/>
                </a:lnTo>
                <a:lnTo>
                  <a:pt x="202" y="279"/>
                </a:lnTo>
                <a:lnTo>
                  <a:pt x="201" y="278"/>
                </a:lnTo>
                <a:lnTo>
                  <a:pt x="200" y="278"/>
                </a:lnTo>
                <a:lnTo>
                  <a:pt x="200" y="277"/>
                </a:lnTo>
                <a:lnTo>
                  <a:pt x="199" y="278"/>
                </a:lnTo>
                <a:lnTo>
                  <a:pt x="199" y="279"/>
                </a:lnTo>
                <a:lnTo>
                  <a:pt x="200" y="280"/>
                </a:lnTo>
                <a:lnTo>
                  <a:pt x="200" y="284"/>
                </a:lnTo>
                <a:lnTo>
                  <a:pt x="198" y="285"/>
                </a:lnTo>
                <a:lnTo>
                  <a:pt x="195" y="285"/>
                </a:lnTo>
                <a:lnTo>
                  <a:pt x="194" y="284"/>
                </a:lnTo>
                <a:lnTo>
                  <a:pt x="193" y="282"/>
                </a:lnTo>
                <a:lnTo>
                  <a:pt x="193" y="280"/>
                </a:lnTo>
                <a:lnTo>
                  <a:pt x="192" y="279"/>
                </a:lnTo>
                <a:lnTo>
                  <a:pt x="191" y="279"/>
                </a:lnTo>
                <a:lnTo>
                  <a:pt x="189" y="280"/>
                </a:lnTo>
                <a:lnTo>
                  <a:pt x="187" y="282"/>
                </a:lnTo>
                <a:lnTo>
                  <a:pt x="186" y="283"/>
                </a:lnTo>
                <a:lnTo>
                  <a:pt x="184" y="283"/>
                </a:lnTo>
                <a:lnTo>
                  <a:pt x="182" y="284"/>
                </a:lnTo>
                <a:lnTo>
                  <a:pt x="181" y="284"/>
                </a:lnTo>
                <a:lnTo>
                  <a:pt x="180" y="282"/>
                </a:lnTo>
                <a:lnTo>
                  <a:pt x="180" y="279"/>
                </a:lnTo>
                <a:lnTo>
                  <a:pt x="175" y="284"/>
                </a:lnTo>
                <a:lnTo>
                  <a:pt x="175" y="290"/>
                </a:lnTo>
                <a:lnTo>
                  <a:pt x="178" y="297"/>
                </a:lnTo>
                <a:lnTo>
                  <a:pt x="178" y="305"/>
                </a:lnTo>
                <a:lnTo>
                  <a:pt x="172" y="307"/>
                </a:lnTo>
                <a:lnTo>
                  <a:pt x="168" y="312"/>
                </a:lnTo>
                <a:lnTo>
                  <a:pt x="166" y="318"/>
                </a:lnTo>
                <a:lnTo>
                  <a:pt x="165" y="324"/>
                </a:lnTo>
                <a:lnTo>
                  <a:pt x="161" y="328"/>
                </a:lnTo>
                <a:lnTo>
                  <a:pt x="158" y="329"/>
                </a:lnTo>
                <a:lnTo>
                  <a:pt x="152" y="328"/>
                </a:lnTo>
                <a:lnTo>
                  <a:pt x="150" y="338"/>
                </a:lnTo>
                <a:lnTo>
                  <a:pt x="149" y="347"/>
                </a:lnTo>
                <a:lnTo>
                  <a:pt x="146" y="356"/>
                </a:lnTo>
                <a:lnTo>
                  <a:pt x="143" y="357"/>
                </a:lnTo>
                <a:lnTo>
                  <a:pt x="140" y="357"/>
                </a:lnTo>
                <a:lnTo>
                  <a:pt x="138" y="356"/>
                </a:lnTo>
                <a:lnTo>
                  <a:pt x="135" y="353"/>
                </a:lnTo>
                <a:lnTo>
                  <a:pt x="135" y="350"/>
                </a:lnTo>
                <a:lnTo>
                  <a:pt x="133" y="350"/>
                </a:lnTo>
                <a:lnTo>
                  <a:pt x="133" y="352"/>
                </a:lnTo>
                <a:lnTo>
                  <a:pt x="132" y="354"/>
                </a:lnTo>
                <a:lnTo>
                  <a:pt x="130" y="356"/>
                </a:lnTo>
                <a:lnTo>
                  <a:pt x="127" y="356"/>
                </a:lnTo>
                <a:lnTo>
                  <a:pt x="127" y="352"/>
                </a:lnTo>
                <a:lnTo>
                  <a:pt x="125" y="349"/>
                </a:lnTo>
                <a:lnTo>
                  <a:pt x="123" y="347"/>
                </a:lnTo>
                <a:lnTo>
                  <a:pt x="122" y="345"/>
                </a:lnTo>
                <a:lnTo>
                  <a:pt x="118" y="343"/>
                </a:lnTo>
                <a:lnTo>
                  <a:pt x="116" y="342"/>
                </a:lnTo>
                <a:lnTo>
                  <a:pt x="111" y="342"/>
                </a:lnTo>
                <a:lnTo>
                  <a:pt x="111" y="346"/>
                </a:lnTo>
                <a:lnTo>
                  <a:pt x="113" y="347"/>
                </a:lnTo>
                <a:lnTo>
                  <a:pt x="113" y="348"/>
                </a:lnTo>
                <a:lnTo>
                  <a:pt x="115" y="348"/>
                </a:lnTo>
                <a:lnTo>
                  <a:pt x="114" y="349"/>
                </a:lnTo>
                <a:lnTo>
                  <a:pt x="107" y="353"/>
                </a:lnTo>
                <a:lnTo>
                  <a:pt x="106" y="356"/>
                </a:lnTo>
                <a:lnTo>
                  <a:pt x="106" y="362"/>
                </a:lnTo>
                <a:lnTo>
                  <a:pt x="104" y="366"/>
                </a:lnTo>
                <a:lnTo>
                  <a:pt x="104" y="367"/>
                </a:lnTo>
                <a:lnTo>
                  <a:pt x="103" y="367"/>
                </a:lnTo>
                <a:lnTo>
                  <a:pt x="102" y="368"/>
                </a:lnTo>
                <a:lnTo>
                  <a:pt x="100" y="368"/>
                </a:lnTo>
                <a:lnTo>
                  <a:pt x="99" y="369"/>
                </a:lnTo>
                <a:lnTo>
                  <a:pt x="100" y="369"/>
                </a:lnTo>
                <a:lnTo>
                  <a:pt x="101" y="370"/>
                </a:lnTo>
                <a:lnTo>
                  <a:pt x="99" y="373"/>
                </a:lnTo>
                <a:lnTo>
                  <a:pt x="96" y="373"/>
                </a:lnTo>
                <a:lnTo>
                  <a:pt x="92" y="370"/>
                </a:lnTo>
                <a:lnTo>
                  <a:pt x="88" y="367"/>
                </a:lnTo>
                <a:lnTo>
                  <a:pt x="87" y="364"/>
                </a:lnTo>
                <a:lnTo>
                  <a:pt x="83" y="364"/>
                </a:lnTo>
                <a:lnTo>
                  <a:pt x="81" y="366"/>
                </a:lnTo>
                <a:lnTo>
                  <a:pt x="78" y="369"/>
                </a:lnTo>
                <a:lnTo>
                  <a:pt x="75" y="370"/>
                </a:lnTo>
                <a:lnTo>
                  <a:pt x="74" y="369"/>
                </a:lnTo>
                <a:lnTo>
                  <a:pt x="73" y="367"/>
                </a:lnTo>
                <a:lnTo>
                  <a:pt x="72" y="368"/>
                </a:lnTo>
                <a:lnTo>
                  <a:pt x="72" y="369"/>
                </a:lnTo>
                <a:lnTo>
                  <a:pt x="73" y="370"/>
                </a:lnTo>
                <a:lnTo>
                  <a:pt x="73" y="371"/>
                </a:lnTo>
                <a:lnTo>
                  <a:pt x="72" y="373"/>
                </a:lnTo>
                <a:lnTo>
                  <a:pt x="67" y="373"/>
                </a:lnTo>
                <a:lnTo>
                  <a:pt x="66" y="374"/>
                </a:lnTo>
                <a:lnTo>
                  <a:pt x="64" y="375"/>
                </a:lnTo>
                <a:lnTo>
                  <a:pt x="62" y="377"/>
                </a:lnTo>
                <a:lnTo>
                  <a:pt x="61" y="378"/>
                </a:lnTo>
                <a:lnTo>
                  <a:pt x="55" y="378"/>
                </a:lnTo>
                <a:lnTo>
                  <a:pt x="51" y="374"/>
                </a:lnTo>
                <a:lnTo>
                  <a:pt x="48" y="373"/>
                </a:lnTo>
                <a:lnTo>
                  <a:pt x="44" y="373"/>
                </a:lnTo>
                <a:lnTo>
                  <a:pt x="37" y="374"/>
                </a:lnTo>
                <a:lnTo>
                  <a:pt x="31" y="375"/>
                </a:lnTo>
                <a:lnTo>
                  <a:pt x="29" y="376"/>
                </a:lnTo>
                <a:lnTo>
                  <a:pt x="29" y="384"/>
                </a:lnTo>
                <a:lnTo>
                  <a:pt x="28" y="384"/>
                </a:lnTo>
                <a:lnTo>
                  <a:pt x="26" y="383"/>
                </a:lnTo>
                <a:lnTo>
                  <a:pt x="26" y="380"/>
                </a:lnTo>
                <a:lnTo>
                  <a:pt x="25" y="378"/>
                </a:lnTo>
                <a:lnTo>
                  <a:pt x="22" y="378"/>
                </a:lnTo>
                <a:lnTo>
                  <a:pt x="17" y="380"/>
                </a:lnTo>
                <a:lnTo>
                  <a:pt x="10" y="382"/>
                </a:lnTo>
                <a:lnTo>
                  <a:pt x="4" y="382"/>
                </a:lnTo>
                <a:lnTo>
                  <a:pt x="0" y="381"/>
                </a:lnTo>
                <a:lnTo>
                  <a:pt x="0" y="373"/>
                </a:lnTo>
                <a:lnTo>
                  <a:pt x="2" y="366"/>
                </a:lnTo>
                <a:lnTo>
                  <a:pt x="3" y="359"/>
                </a:lnTo>
                <a:lnTo>
                  <a:pt x="3" y="350"/>
                </a:lnTo>
                <a:lnTo>
                  <a:pt x="5" y="349"/>
                </a:lnTo>
                <a:lnTo>
                  <a:pt x="8" y="347"/>
                </a:lnTo>
                <a:lnTo>
                  <a:pt x="10" y="346"/>
                </a:lnTo>
                <a:lnTo>
                  <a:pt x="12" y="346"/>
                </a:lnTo>
                <a:lnTo>
                  <a:pt x="15" y="347"/>
                </a:lnTo>
                <a:lnTo>
                  <a:pt x="15" y="338"/>
                </a:lnTo>
                <a:lnTo>
                  <a:pt x="19" y="327"/>
                </a:lnTo>
                <a:lnTo>
                  <a:pt x="25" y="317"/>
                </a:lnTo>
                <a:lnTo>
                  <a:pt x="29" y="305"/>
                </a:lnTo>
                <a:lnTo>
                  <a:pt x="32" y="308"/>
                </a:lnTo>
                <a:lnTo>
                  <a:pt x="33" y="308"/>
                </a:lnTo>
                <a:lnTo>
                  <a:pt x="32" y="301"/>
                </a:lnTo>
                <a:lnTo>
                  <a:pt x="30" y="292"/>
                </a:lnTo>
                <a:lnTo>
                  <a:pt x="29" y="283"/>
                </a:lnTo>
                <a:lnTo>
                  <a:pt x="25" y="279"/>
                </a:lnTo>
                <a:lnTo>
                  <a:pt x="24" y="277"/>
                </a:lnTo>
                <a:lnTo>
                  <a:pt x="23" y="276"/>
                </a:lnTo>
                <a:lnTo>
                  <a:pt x="23" y="275"/>
                </a:lnTo>
                <a:lnTo>
                  <a:pt x="24" y="273"/>
                </a:lnTo>
                <a:lnTo>
                  <a:pt x="24" y="272"/>
                </a:lnTo>
                <a:lnTo>
                  <a:pt x="21" y="272"/>
                </a:lnTo>
                <a:lnTo>
                  <a:pt x="17" y="269"/>
                </a:lnTo>
                <a:lnTo>
                  <a:pt x="19" y="263"/>
                </a:lnTo>
                <a:lnTo>
                  <a:pt x="19" y="255"/>
                </a:lnTo>
                <a:lnTo>
                  <a:pt x="22" y="249"/>
                </a:lnTo>
                <a:lnTo>
                  <a:pt x="25" y="245"/>
                </a:lnTo>
                <a:lnTo>
                  <a:pt x="17" y="174"/>
                </a:lnTo>
                <a:lnTo>
                  <a:pt x="11" y="101"/>
                </a:lnTo>
                <a:lnTo>
                  <a:pt x="3" y="31"/>
                </a:lnTo>
                <a:lnTo>
                  <a:pt x="15" y="31"/>
                </a:lnTo>
                <a:lnTo>
                  <a:pt x="16" y="32"/>
                </a:lnTo>
                <a:lnTo>
                  <a:pt x="17" y="32"/>
                </a:lnTo>
                <a:lnTo>
                  <a:pt x="16" y="33"/>
                </a:lnTo>
                <a:lnTo>
                  <a:pt x="16" y="34"/>
                </a:lnTo>
                <a:lnTo>
                  <a:pt x="15" y="37"/>
                </a:lnTo>
                <a:lnTo>
                  <a:pt x="15" y="38"/>
                </a:lnTo>
                <a:lnTo>
                  <a:pt x="16" y="37"/>
                </a:lnTo>
                <a:lnTo>
                  <a:pt x="19" y="35"/>
                </a:lnTo>
                <a:lnTo>
                  <a:pt x="22" y="34"/>
                </a:lnTo>
                <a:lnTo>
                  <a:pt x="25" y="32"/>
                </a:lnTo>
                <a:lnTo>
                  <a:pt x="29" y="31"/>
                </a:lnTo>
                <a:lnTo>
                  <a:pt x="31" y="28"/>
                </a:lnTo>
                <a:lnTo>
                  <a:pt x="35" y="26"/>
                </a:lnTo>
                <a:lnTo>
                  <a:pt x="38" y="23"/>
                </a:lnTo>
                <a:lnTo>
                  <a:pt x="45" y="18"/>
                </a:lnTo>
                <a:lnTo>
                  <a:pt x="47" y="17"/>
                </a:lnTo>
                <a:lnTo>
                  <a:pt x="51" y="20"/>
                </a:lnTo>
                <a:lnTo>
                  <a:pt x="52" y="19"/>
                </a:lnTo>
                <a:lnTo>
                  <a:pt x="53" y="19"/>
                </a:lnTo>
                <a:lnTo>
                  <a:pt x="52" y="18"/>
                </a:lnTo>
                <a:lnTo>
                  <a:pt x="51" y="18"/>
                </a:lnTo>
                <a:lnTo>
                  <a:pt x="72" y="13"/>
                </a:lnTo>
                <a:lnTo>
                  <a:pt x="121" y="9"/>
                </a:lnTo>
                <a:lnTo>
                  <a:pt x="133" y="7"/>
                </a:lnTo>
                <a:lnTo>
                  <a:pt x="149" y="5"/>
                </a:lnTo>
                <a:lnTo>
                  <a:pt x="18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6" name="Freeform 27"/>
          <p:cNvSpPr>
            <a:spLocks/>
          </p:cNvSpPr>
          <p:nvPr/>
        </p:nvSpPr>
        <p:spPr bwMode="auto">
          <a:xfrm>
            <a:off x="3448050" y="2870200"/>
            <a:ext cx="374650" cy="665163"/>
          </a:xfrm>
          <a:custGeom>
            <a:avLst/>
            <a:gdLst/>
            <a:ahLst/>
            <a:cxnLst>
              <a:cxn ang="0">
                <a:pos x="238" y="16"/>
              </a:cxn>
              <a:cxn ang="0">
                <a:pos x="247" y="32"/>
              </a:cxn>
              <a:cxn ang="0">
                <a:pos x="251" y="44"/>
              </a:cxn>
              <a:cxn ang="0">
                <a:pos x="267" y="86"/>
              </a:cxn>
              <a:cxn ang="0">
                <a:pos x="272" y="151"/>
              </a:cxn>
              <a:cxn ang="0">
                <a:pos x="282" y="247"/>
              </a:cxn>
              <a:cxn ang="0">
                <a:pos x="281" y="292"/>
              </a:cxn>
              <a:cxn ang="0">
                <a:pos x="281" y="298"/>
              </a:cxn>
              <a:cxn ang="0">
                <a:pos x="280" y="305"/>
              </a:cxn>
              <a:cxn ang="0">
                <a:pos x="286" y="324"/>
              </a:cxn>
              <a:cxn ang="0">
                <a:pos x="290" y="347"/>
              </a:cxn>
              <a:cxn ang="0">
                <a:pos x="282" y="365"/>
              </a:cxn>
              <a:cxn ang="0">
                <a:pos x="275" y="379"/>
              </a:cxn>
              <a:cxn ang="0">
                <a:pos x="266" y="392"/>
              </a:cxn>
              <a:cxn ang="0">
                <a:pos x="262" y="414"/>
              </a:cxn>
              <a:cxn ang="0">
                <a:pos x="262" y="435"/>
              </a:cxn>
              <a:cxn ang="0">
                <a:pos x="259" y="452"/>
              </a:cxn>
              <a:cxn ang="0">
                <a:pos x="248" y="470"/>
              </a:cxn>
              <a:cxn ang="0">
                <a:pos x="232" y="488"/>
              </a:cxn>
              <a:cxn ang="0">
                <a:pos x="239" y="503"/>
              </a:cxn>
              <a:cxn ang="0">
                <a:pos x="219" y="499"/>
              </a:cxn>
              <a:cxn ang="0">
                <a:pos x="194" y="501"/>
              </a:cxn>
              <a:cxn ang="0">
                <a:pos x="176" y="512"/>
              </a:cxn>
              <a:cxn ang="0">
                <a:pos x="163" y="496"/>
              </a:cxn>
              <a:cxn ang="0">
                <a:pos x="167" y="484"/>
              </a:cxn>
              <a:cxn ang="0">
                <a:pos x="160" y="466"/>
              </a:cxn>
              <a:cxn ang="0">
                <a:pos x="148" y="449"/>
              </a:cxn>
              <a:cxn ang="0">
                <a:pos x="127" y="436"/>
              </a:cxn>
              <a:cxn ang="0">
                <a:pos x="123" y="429"/>
              </a:cxn>
              <a:cxn ang="0">
                <a:pos x="112" y="427"/>
              </a:cxn>
              <a:cxn ang="0">
                <a:pos x="111" y="422"/>
              </a:cxn>
              <a:cxn ang="0">
                <a:pos x="95" y="401"/>
              </a:cxn>
              <a:cxn ang="0">
                <a:pos x="104" y="373"/>
              </a:cxn>
              <a:cxn ang="0">
                <a:pos x="102" y="347"/>
              </a:cxn>
              <a:cxn ang="0">
                <a:pos x="68" y="347"/>
              </a:cxn>
              <a:cxn ang="0">
                <a:pos x="53" y="308"/>
              </a:cxn>
              <a:cxn ang="0">
                <a:pos x="35" y="294"/>
              </a:cxn>
              <a:cxn ang="0">
                <a:pos x="27" y="287"/>
              </a:cxn>
              <a:cxn ang="0">
                <a:pos x="10" y="266"/>
              </a:cxn>
              <a:cxn ang="0">
                <a:pos x="0" y="231"/>
              </a:cxn>
              <a:cxn ang="0">
                <a:pos x="8" y="214"/>
              </a:cxn>
              <a:cxn ang="0">
                <a:pos x="11" y="194"/>
              </a:cxn>
              <a:cxn ang="0">
                <a:pos x="26" y="175"/>
              </a:cxn>
              <a:cxn ang="0">
                <a:pos x="38" y="154"/>
              </a:cxn>
              <a:cxn ang="0">
                <a:pos x="28" y="137"/>
              </a:cxn>
              <a:cxn ang="0">
                <a:pos x="26" y="118"/>
              </a:cxn>
              <a:cxn ang="0">
                <a:pos x="74" y="90"/>
              </a:cxn>
              <a:cxn ang="0">
                <a:pos x="85" y="63"/>
              </a:cxn>
              <a:cxn ang="0">
                <a:pos x="82" y="44"/>
              </a:cxn>
              <a:cxn ang="0">
                <a:pos x="69" y="34"/>
              </a:cxn>
              <a:cxn ang="0">
                <a:pos x="57" y="18"/>
              </a:cxn>
              <a:cxn ang="0">
                <a:pos x="50" y="14"/>
              </a:cxn>
              <a:cxn ang="0">
                <a:pos x="99" y="9"/>
              </a:cxn>
              <a:cxn ang="0">
                <a:pos x="237" y="0"/>
              </a:cxn>
            </a:cxnLst>
            <a:rect l="0" t="0" r="r" b="b"/>
            <a:pathLst>
              <a:path w="290" h="516">
                <a:moveTo>
                  <a:pt x="237" y="0"/>
                </a:moveTo>
                <a:lnTo>
                  <a:pt x="237" y="9"/>
                </a:lnTo>
                <a:lnTo>
                  <a:pt x="238" y="16"/>
                </a:lnTo>
                <a:lnTo>
                  <a:pt x="241" y="23"/>
                </a:lnTo>
                <a:lnTo>
                  <a:pt x="246" y="30"/>
                </a:lnTo>
                <a:lnTo>
                  <a:pt x="247" y="32"/>
                </a:lnTo>
                <a:lnTo>
                  <a:pt x="248" y="34"/>
                </a:lnTo>
                <a:lnTo>
                  <a:pt x="251" y="36"/>
                </a:lnTo>
                <a:lnTo>
                  <a:pt x="251" y="44"/>
                </a:lnTo>
                <a:lnTo>
                  <a:pt x="259" y="58"/>
                </a:lnTo>
                <a:lnTo>
                  <a:pt x="265" y="72"/>
                </a:lnTo>
                <a:lnTo>
                  <a:pt x="267" y="86"/>
                </a:lnTo>
                <a:lnTo>
                  <a:pt x="267" y="103"/>
                </a:lnTo>
                <a:lnTo>
                  <a:pt x="268" y="118"/>
                </a:lnTo>
                <a:lnTo>
                  <a:pt x="272" y="151"/>
                </a:lnTo>
                <a:lnTo>
                  <a:pt x="275" y="184"/>
                </a:lnTo>
                <a:lnTo>
                  <a:pt x="279" y="217"/>
                </a:lnTo>
                <a:lnTo>
                  <a:pt x="282" y="247"/>
                </a:lnTo>
                <a:lnTo>
                  <a:pt x="284" y="271"/>
                </a:lnTo>
                <a:lnTo>
                  <a:pt x="284" y="285"/>
                </a:lnTo>
                <a:lnTo>
                  <a:pt x="281" y="292"/>
                </a:lnTo>
                <a:lnTo>
                  <a:pt x="280" y="295"/>
                </a:lnTo>
                <a:lnTo>
                  <a:pt x="280" y="298"/>
                </a:lnTo>
                <a:lnTo>
                  <a:pt x="281" y="298"/>
                </a:lnTo>
                <a:lnTo>
                  <a:pt x="282" y="299"/>
                </a:lnTo>
                <a:lnTo>
                  <a:pt x="282" y="300"/>
                </a:lnTo>
                <a:lnTo>
                  <a:pt x="280" y="305"/>
                </a:lnTo>
                <a:lnTo>
                  <a:pt x="280" y="309"/>
                </a:lnTo>
                <a:lnTo>
                  <a:pt x="282" y="317"/>
                </a:lnTo>
                <a:lnTo>
                  <a:pt x="286" y="324"/>
                </a:lnTo>
                <a:lnTo>
                  <a:pt x="289" y="334"/>
                </a:lnTo>
                <a:lnTo>
                  <a:pt x="290" y="343"/>
                </a:lnTo>
                <a:lnTo>
                  <a:pt x="290" y="347"/>
                </a:lnTo>
                <a:lnTo>
                  <a:pt x="287" y="354"/>
                </a:lnTo>
                <a:lnTo>
                  <a:pt x="284" y="357"/>
                </a:lnTo>
                <a:lnTo>
                  <a:pt x="282" y="365"/>
                </a:lnTo>
                <a:lnTo>
                  <a:pt x="280" y="371"/>
                </a:lnTo>
                <a:lnTo>
                  <a:pt x="276" y="377"/>
                </a:lnTo>
                <a:lnTo>
                  <a:pt x="275" y="379"/>
                </a:lnTo>
                <a:lnTo>
                  <a:pt x="273" y="383"/>
                </a:lnTo>
                <a:lnTo>
                  <a:pt x="272" y="386"/>
                </a:lnTo>
                <a:lnTo>
                  <a:pt x="266" y="392"/>
                </a:lnTo>
                <a:lnTo>
                  <a:pt x="262" y="394"/>
                </a:lnTo>
                <a:lnTo>
                  <a:pt x="263" y="405"/>
                </a:lnTo>
                <a:lnTo>
                  <a:pt x="262" y="414"/>
                </a:lnTo>
                <a:lnTo>
                  <a:pt x="260" y="425"/>
                </a:lnTo>
                <a:lnTo>
                  <a:pt x="260" y="428"/>
                </a:lnTo>
                <a:lnTo>
                  <a:pt x="262" y="435"/>
                </a:lnTo>
                <a:lnTo>
                  <a:pt x="262" y="440"/>
                </a:lnTo>
                <a:lnTo>
                  <a:pt x="261" y="446"/>
                </a:lnTo>
                <a:lnTo>
                  <a:pt x="259" y="452"/>
                </a:lnTo>
                <a:lnTo>
                  <a:pt x="258" y="459"/>
                </a:lnTo>
                <a:lnTo>
                  <a:pt x="260" y="468"/>
                </a:lnTo>
                <a:lnTo>
                  <a:pt x="248" y="470"/>
                </a:lnTo>
                <a:lnTo>
                  <a:pt x="238" y="475"/>
                </a:lnTo>
                <a:lnTo>
                  <a:pt x="231" y="482"/>
                </a:lnTo>
                <a:lnTo>
                  <a:pt x="232" y="488"/>
                </a:lnTo>
                <a:lnTo>
                  <a:pt x="235" y="492"/>
                </a:lnTo>
                <a:lnTo>
                  <a:pt x="238" y="497"/>
                </a:lnTo>
                <a:lnTo>
                  <a:pt x="239" y="503"/>
                </a:lnTo>
                <a:lnTo>
                  <a:pt x="237" y="508"/>
                </a:lnTo>
                <a:lnTo>
                  <a:pt x="229" y="503"/>
                </a:lnTo>
                <a:lnTo>
                  <a:pt x="219" y="499"/>
                </a:lnTo>
                <a:lnTo>
                  <a:pt x="210" y="498"/>
                </a:lnTo>
                <a:lnTo>
                  <a:pt x="202" y="498"/>
                </a:lnTo>
                <a:lnTo>
                  <a:pt x="194" y="501"/>
                </a:lnTo>
                <a:lnTo>
                  <a:pt x="188" y="506"/>
                </a:lnTo>
                <a:lnTo>
                  <a:pt x="183" y="516"/>
                </a:lnTo>
                <a:lnTo>
                  <a:pt x="176" y="512"/>
                </a:lnTo>
                <a:lnTo>
                  <a:pt x="168" y="506"/>
                </a:lnTo>
                <a:lnTo>
                  <a:pt x="163" y="498"/>
                </a:lnTo>
                <a:lnTo>
                  <a:pt x="163" y="496"/>
                </a:lnTo>
                <a:lnTo>
                  <a:pt x="166" y="491"/>
                </a:lnTo>
                <a:lnTo>
                  <a:pt x="167" y="488"/>
                </a:lnTo>
                <a:lnTo>
                  <a:pt x="167" y="484"/>
                </a:lnTo>
                <a:lnTo>
                  <a:pt x="166" y="477"/>
                </a:lnTo>
                <a:lnTo>
                  <a:pt x="162" y="471"/>
                </a:lnTo>
                <a:lnTo>
                  <a:pt x="160" y="466"/>
                </a:lnTo>
                <a:lnTo>
                  <a:pt x="161" y="459"/>
                </a:lnTo>
                <a:lnTo>
                  <a:pt x="154" y="455"/>
                </a:lnTo>
                <a:lnTo>
                  <a:pt x="148" y="449"/>
                </a:lnTo>
                <a:lnTo>
                  <a:pt x="142" y="442"/>
                </a:lnTo>
                <a:lnTo>
                  <a:pt x="135" y="436"/>
                </a:lnTo>
                <a:lnTo>
                  <a:pt x="127" y="436"/>
                </a:lnTo>
                <a:lnTo>
                  <a:pt x="127" y="431"/>
                </a:lnTo>
                <a:lnTo>
                  <a:pt x="125" y="431"/>
                </a:lnTo>
                <a:lnTo>
                  <a:pt x="123" y="429"/>
                </a:lnTo>
                <a:lnTo>
                  <a:pt x="117" y="429"/>
                </a:lnTo>
                <a:lnTo>
                  <a:pt x="113" y="428"/>
                </a:lnTo>
                <a:lnTo>
                  <a:pt x="112" y="427"/>
                </a:lnTo>
                <a:lnTo>
                  <a:pt x="112" y="425"/>
                </a:lnTo>
                <a:lnTo>
                  <a:pt x="111" y="424"/>
                </a:lnTo>
                <a:lnTo>
                  <a:pt x="111" y="422"/>
                </a:lnTo>
                <a:lnTo>
                  <a:pt x="102" y="417"/>
                </a:lnTo>
                <a:lnTo>
                  <a:pt x="97" y="410"/>
                </a:lnTo>
                <a:lnTo>
                  <a:pt x="95" y="401"/>
                </a:lnTo>
                <a:lnTo>
                  <a:pt x="96" y="392"/>
                </a:lnTo>
                <a:lnTo>
                  <a:pt x="102" y="380"/>
                </a:lnTo>
                <a:lnTo>
                  <a:pt x="104" y="373"/>
                </a:lnTo>
                <a:lnTo>
                  <a:pt x="105" y="364"/>
                </a:lnTo>
                <a:lnTo>
                  <a:pt x="107" y="352"/>
                </a:lnTo>
                <a:lnTo>
                  <a:pt x="102" y="347"/>
                </a:lnTo>
                <a:lnTo>
                  <a:pt x="93" y="342"/>
                </a:lnTo>
                <a:lnTo>
                  <a:pt x="85" y="341"/>
                </a:lnTo>
                <a:lnTo>
                  <a:pt x="68" y="347"/>
                </a:lnTo>
                <a:lnTo>
                  <a:pt x="63" y="326"/>
                </a:lnTo>
                <a:lnTo>
                  <a:pt x="60" y="315"/>
                </a:lnTo>
                <a:lnTo>
                  <a:pt x="53" y="308"/>
                </a:lnTo>
                <a:lnTo>
                  <a:pt x="46" y="305"/>
                </a:lnTo>
                <a:lnTo>
                  <a:pt x="38" y="299"/>
                </a:lnTo>
                <a:lnTo>
                  <a:pt x="35" y="294"/>
                </a:lnTo>
                <a:lnTo>
                  <a:pt x="33" y="292"/>
                </a:lnTo>
                <a:lnTo>
                  <a:pt x="32" y="289"/>
                </a:lnTo>
                <a:lnTo>
                  <a:pt x="27" y="287"/>
                </a:lnTo>
                <a:lnTo>
                  <a:pt x="15" y="278"/>
                </a:lnTo>
                <a:lnTo>
                  <a:pt x="12" y="273"/>
                </a:lnTo>
                <a:lnTo>
                  <a:pt x="10" y="266"/>
                </a:lnTo>
                <a:lnTo>
                  <a:pt x="8" y="258"/>
                </a:lnTo>
                <a:lnTo>
                  <a:pt x="3" y="240"/>
                </a:lnTo>
                <a:lnTo>
                  <a:pt x="0" y="231"/>
                </a:lnTo>
                <a:lnTo>
                  <a:pt x="1" y="225"/>
                </a:lnTo>
                <a:lnTo>
                  <a:pt x="4" y="221"/>
                </a:lnTo>
                <a:lnTo>
                  <a:pt x="8" y="214"/>
                </a:lnTo>
                <a:lnTo>
                  <a:pt x="8" y="208"/>
                </a:lnTo>
                <a:lnTo>
                  <a:pt x="6" y="200"/>
                </a:lnTo>
                <a:lnTo>
                  <a:pt x="11" y="194"/>
                </a:lnTo>
                <a:lnTo>
                  <a:pt x="19" y="189"/>
                </a:lnTo>
                <a:lnTo>
                  <a:pt x="26" y="186"/>
                </a:lnTo>
                <a:lnTo>
                  <a:pt x="26" y="175"/>
                </a:lnTo>
                <a:lnTo>
                  <a:pt x="29" y="168"/>
                </a:lnTo>
                <a:lnTo>
                  <a:pt x="34" y="161"/>
                </a:lnTo>
                <a:lnTo>
                  <a:pt x="38" y="154"/>
                </a:lnTo>
                <a:lnTo>
                  <a:pt x="35" y="147"/>
                </a:lnTo>
                <a:lnTo>
                  <a:pt x="32" y="141"/>
                </a:lnTo>
                <a:lnTo>
                  <a:pt x="28" y="137"/>
                </a:lnTo>
                <a:lnTo>
                  <a:pt x="26" y="132"/>
                </a:lnTo>
                <a:lnTo>
                  <a:pt x="25" y="126"/>
                </a:lnTo>
                <a:lnTo>
                  <a:pt x="26" y="118"/>
                </a:lnTo>
                <a:lnTo>
                  <a:pt x="49" y="111"/>
                </a:lnTo>
                <a:lnTo>
                  <a:pt x="71" y="102"/>
                </a:lnTo>
                <a:lnTo>
                  <a:pt x="74" y="90"/>
                </a:lnTo>
                <a:lnTo>
                  <a:pt x="78" y="81"/>
                </a:lnTo>
                <a:lnTo>
                  <a:pt x="83" y="72"/>
                </a:lnTo>
                <a:lnTo>
                  <a:pt x="85" y="63"/>
                </a:lnTo>
                <a:lnTo>
                  <a:pt x="85" y="53"/>
                </a:lnTo>
                <a:lnTo>
                  <a:pt x="84" y="48"/>
                </a:lnTo>
                <a:lnTo>
                  <a:pt x="82" y="44"/>
                </a:lnTo>
                <a:lnTo>
                  <a:pt x="78" y="41"/>
                </a:lnTo>
                <a:lnTo>
                  <a:pt x="71" y="36"/>
                </a:lnTo>
                <a:lnTo>
                  <a:pt x="69" y="34"/>
                </a:lnTo>
                <a:lnTo>
                  <a:pt x="62" y="23"/>
                </a:lnTo>
                <a:lnTo>
                  <a:pt x="60" y="19"/>
                </a:lnTo>
                <a:lnTo>
                  <a:pt x="57" y="18"/>
                </a:lnTo>
                <a:lnTo>
                  <a:pt x="56" y="16"/>
                </a:lnTo>
                <a:lnTo>
                  <a:pt x="53" y="16"/>
                </a:lnTo>
                <a:lnTo>
                  <a:pt x="50" y="14"/>
                </a:lnTo>
                <a:lnTo>
                  <a:pt x="50" y="13"/>
                </a:lnTo>
                <a:lnTo>
                  <a:pt x="52" y="11"/>
                </a:lnTo>
                <a:lnTo>
                  <a:pt x="99" y="9"/>
                </a:lnTo>
                <a:lnTo>
                  <a:pt x="146" y="6"/>
                </a:lnTo>
                <a:lnTo>
                  <a:pt x="191" y="2"/>
                </a:lnTo>
                <a:lnTo>
                  <a:pt x="23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7" name="Freeform 28"/>
          <p:cNvSpPr>
            <a:spLocks/>
          </p:cNvSpPr>
          <p:nvPr/>
        </p:nvSpPr>
        <p:spPr bwMode="auto">
          <a:xfrm>
            <a:off x="3295650" y="2352675"/>
            <a:ext cx="471488" cy="527050"/>
          </a:xfrm>
          <a:custGeom>
            <a:avLst/>
            <a:gdLst/>
            <a:ahLst/>
            <a:cxnLst>
              <a:cxn ang="0">
                <a:pos x="123" y="14"/>
              </a:cxn>
              <a:cxn ang="0">
                <a:pos x="138" y="30"/>
              </a:cxn>
              <a:cxn ang="0">
                <a:pos x="178" y="57"/>
              </a:cxn>
              <a:cxn ang="0">
                <a:pos x="223" y="63"/>
              </a:cxn>
              <a:cxn ang="0">
                <a:pos x="234" y="64"/>
              </a:cxn>
              <a:cxn ang="0">
                <a:pos x="259" y="77"/>
              </a:cxn>
              <a:cxn ang="0">
                <a:pos x="301" y="79"/>
              </a:cxn>
              <a:cxn ang="0">
                <a:pos x="305" y="84"/>
              </a:cxn>
              <a:cxn ang="0">
                <a:pos x="315" y="94"/>
              </a:cxn>
              <a:cxn ang="0">
                <a:pos x="329" y="114"/>
              </a:cxn>
              <a:cxn ang="0">
                <a:pos x="328" y="132"/>
              </a:cxn>
              <a:cxn ang="0">
                <a:pos x="337" y="141"/>
              </a:cxn>
              <a:cxn ang="0">
                <a:pos x="344" y="157"/>
              </a:cxn>
              <a:cxn ang="0">
                <a:pos x="333" y="167"/>
              </a:cxn>
              <a:cxn ang="0">
                <a:pos x="323" y="192"/>
              </a:cxn>
              <a:cxn ang="0">
                <a:pos x="327" y="210"/>
              </a:cxn>
              <a:cxn ang="0">
                <a:pos x="333" y="207"/>
              </a:cxn>
              <a:cxn ang="0">
                <a:pos x="335" y="203"/>
              </a:cxn>
              <a:cxn ang="0">
                <a:pos x="358" y="175"/>
              </a:cxn>
              <a:cxn ang="0">
                <a:pos x="365" y="190"/>
              </a:cxn>
              <a:cxn ang="0">
                <a:pos x="358" y="209"/>
              </a:cxn>
              <a:cxn ang="0">
                <a:pos x="360" y="240"/>
              </a:cxn>
              <a:cxn ang="0">
                <a:pos x="353" y="245"/>
              </a:cxn>
              <a:cxn ang="0">
                <a:pos x="350" y="254"/>
              </a:cxn>
              <a:cxn ang="0">
                <a:pos x="351" y="274"/>
              </a:cxn>
              <a:cxn ang="0">
                <a:pos x="347" y="304"/>
              </a:cxn>
              <a:cxn ang="0">
                <a:pos x="345" y="335"/>
              </a:cxn>
              <a:cxn ang="0">
                <a:pos x="344" y="346"/>
              </a:cxn>
              <a:cxn ang="0">
                <a:pos x="347" y="354"/>
              </a:cxn>
              <a:cxn ang="0">
                <a:pos x="355" y="373"/>
              </a:cxn>
              <a:cxn ang="0">
                <a:pos x="308" y="400"/>
              </a:cxn>
              <a:cxn ang="0">
                <a:pos x="165" y="409"/>
              </a:cxn>
              <a:cxn ang="0">
                <a:pos x="163" y="402"/>
              </a:cxn>
              <a:cxn ang="0">
                <a:pos x="152" y="396"/>
              </a:cxn>
              <a:cxn ang="0">
                <a:pos x="128" y="361"/>
              </a:cxn>
              <a:cxn ang="0">
                <a:pos x="132" y="342"/>
              </a:cxn>
              <a:cxn ang="0">
                <a:pos x="126" y="336"/>
              </a:cxn>
              <a:cxn ang="0">
                <a:pos x="119" y="321"/>
              </a:cxn>
              <a:cxn ang="0">
                <a:pos x="116" y="294"/>
              </a:cxn>
              <a:cxn ang="0">
                <a:pos x="100" y="273"/>
              </a:cxn>
              <a:cxn ang="0">
                <a:pos x="85" y="268"/>
              </a:cxn>
              <a:cxn ang="0">
                <a:pos x="61" y="239"/>
              </a:cxn>
              <a:cxn ang="0">
                <a:pos x="52" y="237"/>
              </a:cxn>
              <a:cxn ang="0">
                <a:pos x="37" y="225"/>
              </a:cxn>
              <a:cxn ang="0">
                <a:pos x="21" y="221"/>
              </a:cxn>
              <a:cxn ang="0">
                <a:pos x="16" y="213"/>
              </a:cxn>
              <a:cxn ang="0">
                <a:pos x="11" y="199"/>
              </a:cxn>
              <a:cxn ang="0">
                <a:pos x="17" y="149"/>
              </a:cxn>
              <a:cxn ang="0">
                <a:pos x="1" y="130"/>
              </a:cxn>
              <a:cxn ang="0">
                <a:pos x="3" y="122"/>
              </a:cxn>
              <a:cxn ang="0">
                <a:pos x="7" y="116"/>
              </a:cxn>
              <a:cxn ang="0">
                <a:pos x="9" y="105"/>
              </a:cxn>
              <a:cxn ang="0">
                <a:pos x="16" y="102"/>
              </a:cxn>
              <a:cxn ang="0">
                <a:pos x="30" y="92"/>
              </a:cxn>
              <a:cxn ang="0">
                <a:pos x="36" y="50"/>
              </a:cxn>
              <a:cxn ang="0">
                <a:pos x="40" y="30"/>
              </a:cxn>
              <a:cxn ang="0">
                <a:pos x="43" y="23"/>
              </a:cxn>
              <a:cxn ang="0">
                <a:pos x="78" y="23"/>
              </a:cxn>
              <a:cxn ang="0">
                <a:pos x="114" y="4"/>
              </a:cxn>
            </a:cxnLst>
            <a:rect l="0" t="0" r="r" b="b"/>
            <a:pathLst>
              <a:path w="366" h="409">
                <a:moveTo>
                  <a:pt x="124" y="0"/>
                </a:moveTo>
                <a:lnTo>
                  <a:pt x="125" y="7"/>
                </a:lnTo>
                <a:lnTo>
                  <a:pt x="123" y="14"/>
                </a:lnTo>
                <a:lnTo>
                  <a:pt x="119" y="23"/>
                </a:lnTo>
                <a:lnTo>
                  <a:pt x="118" y="31"/>
                </a:lnTo>
                <a:lnTo>
                  <a:pt x="138" y="30"/>
                </a:lnTo>
                <a:lnTo>
                  <a:pt x="154" y="35"/>
                </a:lnTo>
                <a:lnTo>
                  <a:pt x="168" y="44"/>
                </a:lnTo>
                <a:lnTo>
                  <a:pt x="178" y="57"/>
                </a:lnTo>
                <a:lnTo>
                  <a:pt x="193" y="59"/>
                </a:lnTo>
                <a:lnTo>
                  <a:pt x="208" y="60"/>
                </a:lnTo>
                <a:lnTo>
                  <a:pt x="223" y="63"/>
                </a:lnTo>
                <a:lnTo>
                  <a:pt x="227" y="63"/>
                </a:lnTo>
                <a:lnTo>
                  <a:pt x="230" y="64"/>
                </a:lnTo>
                <a:lnTo>
                  <a:pt x="234" y="64"/>
                </a:lnTo>
                <a:lnTo>
                  <a:pt x="237" y="65"/>
                </a:lnTo>
                <a:lnTo>
                  <a:pt x="248" y="71"/>
                </a:lnTo>
                <a:lnTo>
                  <a:pt x="259" y="77"/>
                </a:lnTo>
                <a:lnTo>
                  <a:pt x="273" y="78"/>
                </a:lnTo>
                <a:lnTo>
                  <a:pt x="287" y="78"/>
                </a:lnTo>
                <a:lnTo>
                  <a:pt x="301" y="79"/>
                </a:lnTo>
                <a:lnTo>
                  <a:pt x="302" y="81"/>
                </a:lnTo>
                <a:lnTo>
                  <a:pt x="302" y="83"/>
                </a:lnTo>
                <a:lnTo>
                  <a:pt x="305" y="84"/>
                </a:lnTo>
                <a:lnTo>
                  <a:pt x="307" y="86"/>
                </a:lnTo>
                <a:lnTo>
                  <a:pt x="307" y="93"/>
                </a:lnTo>
                <a:lnTo>
                  <a:pt x="315" y="94"/>
                </a:lnTo>
                <a:lnTo>
                  <a:pt x="327" y="99"/>
                </a:lnTo>
                <a:lnTo>
                  <a:pt x="329" y="107"/>
                </a:lnTo>
                <a:lnTo>
                  <a:pt x="329" y="114"/>
                </a:lnTo>
                <a:lnTo>
                  <a:pt x="328" y="121"/>
                </a:lnTo>
                <a:lnTo>
                  <a:pt x="327" y="130"/>
                </a:lnTo>
                <a:lnTo>
                  <a:pt x="328" y="132"/>
                </a:lnTo>
                <a:lnTo>
                  <a:pt x="330" y="133"/>
                </a:lnTo>
                <a:lnTo>
                  <a:pt x="338" y="133"/>
                </a:lnTo>
                <a:lnTo>
                  <a:pt x="337" y="141"/>
                </a:lnTo>
                <a:lnTo>
                  <a:pt x="340" y="147"/>
                </a:lnTo>
                <a:lnTo>
                  <a:pt x="342" y="151"/>
                </a:lnTo>
                <a:lnTo>
                  <a:pt x="344" y="157"/>
                </a:lnTo>
                <a:lnTo>
                  <a:pt x="344" y="164"/>
                </a:lnTo>
                <a:lnTo>
                  <a:pt x="337" y="167"/>
                </a:lnTo>
                <a:lnTo>
                  <a:pt x="333" y="167"/>
                </a:lnTo>
                <a:lnTo>
                  <a:pt x="331" y="176"/>
                </a:lnTo>
                <a:lnTo>
                  <a:pt x="328" y="184"/>
                </a:lnTo>
                <a:lnTo>
                  <a:pt x="323" y="192"/>
                </a:lnTo>
                <a:lnTo>
                  <a:pt x="322" y="200"/>
                </a:lnTo>
                <a:lnTo>
                  <a:pt x="324" y="209"/>
                </a:lnTo>
                <a:lnTo>
                  <a:pt x="327" y="210"/>
                </a:lnTo>
                <a:lnTo>
                  <a:pt x="329" y="210"/>
                </a:lnTo>
                <a:lnTo>
                  <a:pt x="330" y="209"/>
                </a:lnTo>
                <a:lnTo>
                  <a:pt x="333" y="207"/>
                </a:lnTo>
                <a:lnTo>
                  <a:pt x="333" y="206"/>
                </a:lnTo>
                <a:lnTo>
                  <a:pt x="334" y="204"/>
                </a:lnTo>
                <a:lnTo>
                  <a:pt x="335" y="203"/>
                </a:lnTo>
                <a:lnTo>
                  <a:pt x="342" y="195"/>
                </a:lnTo>
                <a:lnTo>
                  <a:pt x="349" y="184"/>
                </a:lnTo>
                <a:lnTo>
                  <a:pt x="358" y="175"/>
                </a:lnTo>
                <a:lnTo>
                  <a:pt x="364" y="178"/>
                </a:lnTo>
                <a:lnTo>
                  <a:pt x="366" y="184"/>
                </a:lnTo>
                <a:lnTo>
                  <a:pt x="365" y="190"/>
                </a:lnTo>
                <a:lnTo>
                  <a:pt x="363" y="196"/>
                </a:lnTo>
                <a:lnTo>
                  <a:pt x="359" y="202"/>
                </a:lnTo>
                <a:lnTo>
                  <a:pt x="358" y="209"/>
                </a:lnTo>
                <a:lnTo>
                  <a:pt x="357" y="220"/>
                </a:lnTo>
                <a:lnTo>
                  <a:pt x="357" y="230"/>
                </a:lnTo>
                <a:lnTo>
                  <a:pt x="360" y="240"/>
                </a:lnTo>
                <a:lnTo>
                  <a:pt x="357" y="241"/>
                </a:lnTo>
                <a:lnTo>
                  <a:pt x="355" y="242"/>
                </a:lnTo>
                <a:lnTo>
                  <a:pt x="353" y="245"/>
                </a:lnTo>
                <a:lnTo>
                  <a:pt x="352" y="248"/>
                </a:lnTo>
                <a:lnTo>
                  <a:pt x="351" y="251"/>
                </a:lnTo>
                <a:lnTo>
                  <a:pt x="350" y="254"/>
                </a:lnTo>
                <a:lnTo>
                  <a:pt x="349" y="256"/>
                </a:lnTo>
                <a:lnTo>
                  <a:pt x="349" y="266"/>
                </a:lnTo>
                <a:lnTo>
                  <a:pt x="351" y="274"/>
                </a:lnTo>
                <a:lnTo>
                  <a:pt x="352" y="282"/>
                </a:lnTo>
                <a:lnTo>
                  <a:pt x="350" y="293"/>
                </a:lnTo>
                <a:lnTo>
                  <a:pt x="347" y="304"/>
                </a:lnTo>
                <a:lnTo>
                  <a:pt x="344" y="316"/>
                </a:lnTo>
                <a:lnTo>
                  <a:pt x="344" y="325"/>
                </a:lnTo>
                <a:lnTo>
                  <a:pt x="345" y="335"/>
                </a:lnTo>
                <a:lnTo>
                  <a:pt x="347" y="342"/>
                </a:lnTo>
                <a:lnTo>
                  <a:pt x="347" y="344"/>
                </a:lnTo>
                <a:lnTo>
                  <a:pt x="344" y="346"/>
                </a:lnTo>
                <a:lnTo>
                  <a:pt x="344" y="350"/>
                </a:lnTo>
                <a:lnTo>
                  <a:pt x="345" y="351"/>
                </a:lnTo>
                <a:lnTo>
                  <a:pt x="347" y="354"/>
                </a:lnTo>
                <a:lnTo>
                  <a:pt x="348" y="356"/>
                </a:lnTo>
                <a:lnTo>
                  <a:pt x="352" y="365"/>
                </a:lnTo>
                <a:lnTo>
                  <a:pt x="355" y="373"/>
                </a:lnTo>
                <a:lnTo>
                  <a:pt x="356" y="384"/>
                </a:lnTo>
                <a:lnTo>
                  <a:pt x="355" y="398"/>
                </a:lnTo>
                <a:lnTo>
                  <a:pt x="308" y="400"/>
                </a:lnTo>
                <a:lnTo>
                  <a:pt x="217" y="407"/>
                </a:lnTo>
                <a:lnTo>
                  <a:pt x="170" y="409"/>
                </a:lnTo>
                <a:lnTo>
                  <a:pt x="165" y="409"/>
                </a:lnTo>
                <a:lnTo>
                  <a:pt x="164" y="408"/>
                </a:lnTo>
                <a:lnTo>
                  <a:pt x="164" y="405"/>
                </a:lnTo>
                <a:lnTo>
                  <a:pt x="163" y="402"/>
                </a:lnTo>
                <a:lnTo>
                  <a:pt x="163" y="399"/>
                </a:lnTo>
                <a:lnTo>
                  <a:pt x="161" y="398"/>
                </a:lnTo>
                <a:lnTo>
                  <a:pt x="152" y="396"/>
                </a:lnTo>
                <a:lnTo>
                  <a:pt x="136" y="392"/>
                </a:lnTo>
                <a:lnTo>
                  <a:pt x="135" y="382"/>
                </a:lnTo>
                <a:lnTo>
                  <a:pt x="128" y="361"/>
                </a:lnTo>
                <a:lnTo>
                  <a:pt x="128" y="352"/>
                </a:lnTo>
                <a:lnTo>
                  <a:pt x="132" y="344"/>
                </a:lnTo>
                <a:lnTo>
                  <a:pt x="132" y="342"/>
                </a:lnTo>
                <a:lnTo>
                  <a:pt x="131" y="339"/>
                </a:lnTo>
                <a:lnTo>
                  <a:pt x="129" y="337"/>
                </a:lnTo>
                <a:lnTo>
                  <a:pt x="126" y="336"/>
                </a:lnTo>
                <a:lnTo>
                  <a:pt x="123" y="332"/>
                </a:lnTo>
                <a:lnTo>
                  <a:pt x="122" y="330"/>
                </a:lnTo>
                <a:lnTo>
                  <a:pt x="119" y="321"/>
                </a:lnTo>
                <a:lnTo>
                  <a:pt x="119" y="311"/>
                </a:lnTo>
                <a:lnTo>
                  <a:pt x="118" y="302"/>
                </a:lnTo>
                <a:lnTo>
                  <a:pt x="116" y="294"/>
                </a:lnTo>
                <a:lnTo>
                  <a:pt x="110" y="282"/>
                </a:lnTo>
                <a:lnTo>
                  <a:pt x="102" y="274"/>
                </a:lnTo>
                <a:lnTo>
                  <a:pt x="100" y="273"/>
                </a:lnTo>
                <a:lnTo>
                  <a:pt x="96" y="272"/>
                </a:lnTo>
                <a:lnTo>
                  <a:pt x="92" y="270"/>
                </a:lnTo>
                <a:lnTo>
                  <a:pt x="85" y="268"/>
                </a:lnTo>
                <a:lnTo>
                  <a:pt x="71" y="249"/>
                </a:lnTo>
                <a:lnTo>
                  <a:pt x="62" y="240"/>
                </a:lnTo>
                <a:lnTo>
                  <a:pt x="61" y="239"/>
                </a:lnTo>
                <a:lnTo>
                  <a:pt x="58" y="239"/>
                </a:lnTo>
                <a:lnTo>
                  <a:pt x="55" y="238"/>
                </a:lnTo>
                <a:lnTo>
                  <a:pt x="52" y="237"/>
                </a:lnTo>
                <a:lnTo>
                  <a:pt x="48" y="234"/>
                </a:lnTo>
                <a:lnTo>
                  <a:pt x="40" y="226"/>
                </a:lnTo>
                <a:lnTo>
                  <a:pt x="37" y="225"/>
                </a:lnTo>
                <a:lnTo>
                  <a:pt x="30" y="225"/>
                </a:lnTo>
                <a:lnTo>
                  <a:pt x="23" y="223"/>
                </a:lnTo>
                <a:lnTo>
                  <a:pt x="21" y="221"/>
                </a:lnTo>
                <a:lnTo>
                  <a:pt x="18" y="217"/>
                </a:lnTo>
                <a:lnTo>
                  <a:pt x="17" y="216"/>
                </a:lnTo>
                <a:lnTo>
                  <a:pt x="16" y="213"/>
                </a:lnTo>
                <a:lnTo>
                  <a:pt x="15" y="212"/>
                </a:lnTo>
                <a:lnTo>
                  <a:pt x="9" y="212"/>
                </a:lnTo>
                <a:lnTo>
                  <a:pt x="11" y="199"/>
                </a:lnTo>
                <a:lnTo>
                  <a:pt x="11" y="172"/>
                </a:lnTo>
                <a:lnTo>
                  <a:pt x="12" y="160"/>
                </a:lnTo>
                <a:lnTo>
                  <a:pt x="17" y="149"/>
                </a:lnTo>
                <a:lnTo>
                  <a:pt x="14" y="141"/>
                </a:lnTo>
                <a:lnTo>
                  <a:pt x="9" y="134"/>
                </a:lnTo>
                <a:lnTo>
                  <a:pt x="1" y="130"/>
                </a:lnTo>
                <a:lnTo>
                  <a:pt x="0" y="128"/>
                </a:lnTo>
                <a:lnTo>
                  <a:pt x="0" y="126"/>
                </a:lnTo>
                <a:lnTo>
                  <a:pt x="3" y="122"/>
                </a:lnTo>
                <a:lnTo>
                  <a:pt x="5" y="121"/>
                </a:lnTo>
                <a:lnTo>
                  <a:pt x="7" y="119"/>
                </a:lnTo>
                <a:lnTo>
                  <a:pt x="7" y="116"/>
                </a:lnTo>
                <a:lnTo>
                  <a:pt x="8" y="113"/>
                </a:lnTo>
                <a:lnTo>
                  <a:pt x="8" y="107"/>
                </a:lnTo>
                <a:lnTo>
                  <a:pt x="9" y="105"/>
                </a:lnTo>
                <a:lnTo>
                  <a:pt x="10" y="104"/>
                </a:lnTo>
                <a:lnTo>
                  <a:pt x="14" y="102"/>
                </a:lnTo>
                <a:lnTo>
                  <a:pt x="16" y="102"/>
                </a:lnTo>
                <a:lnTo>
                  <a:pt x="17" y="101"/>
                </a:lnTo>
                <a:lnTo>
                  <a:pt x="23" y="98"/>
                </a:lnTo>
                <a:lnTo>
                  <a:pt x="30" y="92"/>
                </a:lnTo>
                <a:lnTo>
                  <a:pt x="37" y="87"/>
                </a:lnTo>
                <a:lnTo>
                  <a:pt x="37" y="67"/>
                </a:lnTo>
                <a:lnTo>
                  <a:pt x="36" y="50"/>
                </a:lnTo>
                <a:lnTo>
                  <a:pt x="34" y="31"/>
                </a:lnTo>
                <a:lnTo>
                  <a:pt x="38" y="31"/>
                </a:lnTo>
                <a:lnTo>
                  <a:pt x="40" y="30"/>
                </a:lnTo>
                <a:lnTo>
                  <a:pt x="41" y="29"/>
                </a:lnTo>
                <a:lnTo>
                  <a:pt x="43" y="27"/>
                </a:lnTo>
                <a:lnTo>
                  <a:pt x="43" y="23"/>
                </a:lnTo>
                <a:lnTo>
                  <a:pt x="53" y="28"/>
                </a:lnTo>
                <a:lnTo>
                  <a:pt x="66" y="28"/>
                </a:lnTo>
                <a:lnTo>
                  <a:pt x="78" y="23"/>
                </a:lnTo>
                <a:lnTo>
                  <a:pt x="90" y="17"/>
                </a:lnTo>
                <a:lnTo>
                  <a:pt x="102" y="10"/>
                </a:lnTo>
                <a:lnTo>
                  <a:pt x="114" y="4"/>
                </a:lnTo>
                <a:lnTo>
                  <a:pt x="12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8" name="Freeform 29"/>
          <p:cNvSpPr>
            <a:spLocks/>
          </p:cNvSpPr>
          <p:nvPr/>
        </p:nvSpPr>
        <p:spPr bwMode="auto">
          <a:xfrm>
            <a:off x="2984500" y="2770188"/>
            <a:ext cx="569913" cy="369887"/>
          </a:xfrm>
          <a:custGeom>
            <a:avLst/>
            <a:gdLst/>
            <a:ahLst/>
            <a:cxnLst>
              <a:cxn ang="0">
                <a:pos x="358" y="7"/>
              </a:cxn>
              <a:cxn ang="0">
                <a:pos x="363" y="14"/>
              </a:cxn>
              <a:cxn ang="0">
                <a:pos x="367" y="21"/>
              </a:cxn>
              <a:cxn ang="0">
                <a:pos x="363" y="34"/>
              </a:cxn>
              <a:cxn ang="0">
                <a:pos x="371" y="61"/>
              </a:cxn>
              <a:cxn ang="0">
                <a:pos x="386" y="75"/>
              </a:cxn>
              <a:cxn ang="0">
                <a:pos x="400" y="78"/>
              </a:cxn>
              <a:cxn ang="0">
                <a:pos x="401" y="86"/>
              </a:cxn>
              <a:cxn ang="0">
                <a:pos x="406" y="93"/>
              </a:cxn>
              <a:cxn ang="0">
                <a:pos x="415" y="99"/>
              </a:cxn>
              <a:cxn ang="0">
                <a:pos x="419" y="105"/>
              </a:cxn>
              <a:cxn ang="0">
                <a:pos x="420" y="112"/>
              </a:cxn>
              <a:cxn ang="0">
                <a:pos x="428" y="117"/>
              </a:cxn>
              <a:cxn ang="0">
                <a:pos x="438" y="143"/>
              </a:cxn>
              <a:cxn ang="0">
                <a:pos x="430" y="163"/>
              </a:cxn>
              <a:cxn ang="0">
                <a:pos x="425" y="175"/>
              </a:cxn>
              <a:cxn ang="0">
                <a:pos x="419" y="176"/>
              </a:cxn>
              <a:cxn ang="0">
                <a:pos x="414" y="173"/>
              </a:cxn>
              <a:cxn ang="0">
                <a:pos x="411" y="183"/>
              </a:cxn>
              <a:cxn ang="0">
                <a:pos x="383" y="189"/>
              </a:cxn>
              <a:cxn ang="0">
                <a:pos x="385" y="216"/>
              </a:cxn>
              <a:cxn ang="0">
                <a:pos x="391" y="236"/>
              </a:cxn>
              <a:cxn ang="0">
                <a:pos x="385" y="239"/>
              </a:cxn>
              <a:cxn ang="0">
                <a:pos x="380" y="255"/>
              </a:cxn>
              <a:cxn ang="0">
                <a:pos x="379" y="262"/>
              </a:cxn>
              <a:cxn ang="0">
                <a:pos x="372" y="266"/>
              </a:cxn>
              <a:cxn ang="0">
                <a:pos x="364" y="273"/>
              </a:cxn>
              <a:cxn ang="0">
                <a:pos x="360" y="287"/>
              </a:cxn>
              <a:cxn ang="0">
                <a:pos x="349" y="276"/>
              </a:cxn>
              <a:cxn ang="0">
                <a:pos x="335" y="265"/>
              </a:cxn>
              <a:cxn ang="0">
                <a:pos x="310" y="269"/>
              </a:cxn>
              <a:cxn ang="0">
                <a:pos x="209" y="276"/>
              </a:cxn>
              <a:cxn ang="0">
                <a:pos x="61" y="274"/>
              </a:cxn>
              <a:cxn ang="0">
                <a:pos x="55" y="269"/>
              </a:cxn>
              <a:cxn ang="0">
                <a:pos x="54" y="257"/>
              </a:cxn>
              <a:cxn ang="0">
                <a:pos x="51" y="220"/>
              </a:cxn>
              <a:cxn ang="0">
                <a:pos x="53" y="216"/>
              </a:cxn>
              <a:cxn ang="0">
                <a:pos x="52" y="211"/>
              </a:cxn>
              <a:cxn ang="0">
                <a:pos x="50" y="205"/>
              </a:cxn>
              <a:cxn ang="0">
                <a:pos x="43" y="191"/>
              </a:cxn>
              <a:cxn ang="0">
                <a:pos x="41" y="188"/>
              </a:cxn>
              <a:cxn ang="0">
                <a:pos x="36" y="184"/>
              </a:cxn>
              <a:cxn ang="0">
                <a:pos x="26" y="143"/>
              </a:cxn>
              <a:cxn ang="0">
                <a:pos x="17" y="104"/>
              </a:cxn>
              <a:cxn ang="0">
                <a:pos x="8" y="96"/>
              </a:cxn>
              <a:cxn ang="0">
                <a:pos x="9" y="87"/>
              </a:cxn>
              <a:cxn ang="0">
                <a:pos x="4" y="86"/>
              </a:cxn>
              <a:cxn ang="0">
                <a:pos x="0" y="83"/>
              </a:cxn>
              <a:cxn ang="0">
                <a:pos x="2" y="75"/>
              </a:cxn>
              <a:cxn ang="0">
                <a:pos x="8" y="61"/>
              </a:cxn>
              <a:cxn ang="0">
                <a:pos x="8" y="37"/>
              </a:cxn>
              <a:cxn ang="0">
                <a:pos x="3" y="34"/>
              </a:cxn>
              <a:cxn ang="0">
                <a:pos x="4" y="23"/>
              </a:cxn>
              <a:cxn ang="0">
                <a:pos x="2" y="15"/>
              </a:cxn>
              <a:cxn ang="0">
                <a:pos x="40" y="13"/>
              </a:cxn>
              <a:cxn ang="0">
                <a:pos x="121" y="10"/>
              </a:cxn>
              <a:cxn ang="0">
                <a:pos x="220" y="8"/>
              </a:cxn>
              <a:cxn ang="0">
                <a:pos x="308" y="5"/>
              </a:cxn>
              <a:cxn ang="0">
                <a:pos x="357" y="0"/>
              </a:cxn>
            </a:cxnLst>
            <a:rect l="0" t="0" r="r" b="b"/>
            <a:pathLst>
              <a:path w="441" h="287">
                <a:moveTo>
                  <a:pt x="357" y="0"/>
                </a:moveTo>
                <a:lnTo>
                  <a:pt x="357" y="5"/>
                </a:lnTo>
                <a:lnTo>
                  <a:pt x="358" y="7"/>
                </a:lnTo>
                <a:lnTo>
                  <a:pt x="358" y="10"/>
                </a:lnTo>
                <a:lnTo>
                  <a:pt x="360" y="13"/>
                </a:lnTo>
                <a:lnTo>
                  <a:pt x="363" y="14"/>
                </a:lnTo>
                <a:lnTo>
                  <a:pt x="367" y="14"/>
                </a:lnTo>
                <a:lnTo>
                  <a:pt x="369" y="17"/>
                </a:lnTo>
                <a:lnTo>
                  <a:pt x="367" y="21"/>
                </a:lnTo>
                <a:lnTo>
                  <a:pt x="365" y="26"/>
                </a:lnTo>
                <a:lnTo>
                  <a:pt x="364" y="30"/>
                </a:lnTo>
                <a:lnTo>
                  <a:pt x="363" y="34"/>
                </a:lnTo>
                <a:lnTo>
                  <a:pt x="364" y="43"/>
                </a:lnTo>
                <a:lnTo>
                  <a:pt x="367" y="51"/>
                </a:lnTo>
                <a:lnTo>
                  <a:pt x="371" y="61"/>
                </a:lnTo>
                <a:lnTo>
                  <a:pt x="373" y="70"/>
                </a:lnTo>
                <a:lnTo>
                  <a:pt x="380" y="71"/>
                </a:lnTo>
                <a:lnTo>
                  <a:pt x="386" y="75"/>
                </a:lnTo>
                <a:lnTo>
                  <a:pt x="392" y="76"/>
                </a:lnTo>
                <a:lnTo>
                  <a:pt x="399" y="76"/>
                </a:lnTo>
                <a:lnTo>
                  <a:pt x="400" y="78"/>
                </a:lnTo>
                <a:lnTo>
                  <a:pt x="400" y="82"/>
                </a:lnTo>
                <a:lnTo>
                  <a:pt x="401" y="83"/>
                </a:lnTo>
                <a:lnTo>
                  <a:pt x="401" y="86"/>
                </a:lnTo>
                <a:lnTo>
                  <a:pt x="402" y="90"/>
                </a:lnTo>
                <a:lnTo>
                  <a:pt x="404" y="92"/>
                </a:lnTo>
                <a:lnTo>
                  <a:pt x="406" y="93"/>
                </a:lnTo>
                <a:lnTo>
                  <a:pt x="408" y="96"/>
                </a:lnTo>
                <a:lnTo>
                  <a:pt x="412" y="97"/>
                </a:lnTo>
                <a:lnTo>
                  <a:pt x="415" y="99"/>
                </a:lnTo>
                <a:lnTo>
                  <a:pt x="418" y="101"/>
                </a:lnTo>
                <a:lnTo>
                  <a:pt x="419" y="104"/>
                </a:lnTo>
                <a:lnTo>
                  <a:pt x="419" y="105"/>
                </a:lnTo>
                <a:lnTo>
                  <a:pt x="415" y="108"/>
                </a:lnTo>
                <a:lnTo>
                  <a:pt x="418" y="111"/>
                </a:lnTo>
                <a:lnTo>
                  <a:pt x="420" y="112"/>
                </a:lnTo>
                <a:lnTo>
                  <a:pt x="422" y="112"/>
                </a:lnTo>
                <a:lnTo>
                  <a:pt x="427" y="114"/>
                </a:lnTo>
                <a:lnTo>
                  <a:pt x="428" y="117"/>
                </a:lnTo>
                <a:lnTo>
                  <a:pt x="437" y="126"/>
                </a:lnTo>
                <a:lnTo>
                  <a:pt x="441" y="133"/>
                </a:lnTo>
                <a:lnTo>
                  <a:pt x="438" y="143"/>
                </a:lnTo>
                <a:lnTo>
                  <a:pt x="433" y="155"/>
                </a:lnTo>
                <a:lnTo>
                  <a:pt x="430" y="159"/>
                </a:lnTo>
                <a:lnTo>
                  <a:pt x="430" y="163"/>
                </a:lnTo>
                <a:lnTo>
                  <a:pt x="429" y="169"/>
                </a:lnTo>
                <a:lnTo>
                  <a:pt x="428" y="174"/>
                </a:lnTo>
                <a:lnTo>
                  <a:pt x="425" y="175"/>
                </a:lnTo>
                <a:lnTo>
                  <a:pt x="423" y="177"/>
                </a:lnTo>
                <a:lnTo>
                  <a:pt x="420" y="177"/>
                </a:lnTo>
                <a:lnTo>
                  <a:pt x="419" y="176"/>
                </a:lnTo>
                <a:lnTo>
                  <a:pt x="418" y="174"/>
                </a:lnTo>
                <a:lnTo>
                  <a:pt x="416" y="173"/>
                </a:lnTo>
                <a:lnTo>
                  <a:pt x="414" y="173"/>
                </a:lnTo>
                <a:lnTo>
                  <a:pt x="413" y="175"/>
                </a:lnTo>
                <a:lnTo>
                  <a:pt x="414" y="180"/>
                </a:lnTo>
                <a:lnTo>
                  <a:pt x="411" y="183"/>
                </a:lnTo>
                <a:lnTo>
                  <a:pt x="405" y="185"/>
                </a:lnTo>
                <a:lnTo>
                  <a:pt x="388" y="188"/>
                </a:lnTo>
                <a:lnTo>
                  <a:pt x="383" y="189"/>
                </a:lnTo>
                <a:lnTo>
                  <a:pt x="379" y="206"/>
                </a:lnTo>
                <a:lnTo>
                  <a:pt x="383" y="211"/>
                </a:lnTo>
                <a:lnTo>
                  <a:pt x="385" y="216"/>
                </a:lnTo>
                <a:lnTo>
                  <a:pt x="388" y="219"/>
                </a:lnTo>
                <a:lnTo>
                  <a:pt x="391" y="224"/>
                </a:lnTo>
                <a:lnTo>
                  <a:pt x="391" y="236"/>
                </a:lnTo>
                <a:lnTo>
                  <a:pt x="388" y="238"/>
                </a:lnTo>
                <a:lnTo>
                  <a:pt x="387" y="238"/>
                </a:lnTo>
                <a:lnTo>
                  <a:pt x="385" y="239"/>
                </a:lnTo>
                <a:lnTo>
                  <a:pt x="383" y="241"/>
                </a:lnTo>
                <a:lnTo>
                  <a:pt x="383" y="251"/>
                </a:lnTo>
                <a:lnTo>
                  <a:pt x="380" y="255"/>
                </a:lnTo>
                <a:lnTo>
                  <a:pt x="380" y="258"/>
                </a:lnTo>
                <a:lnTo>
                  <a:pt x="379" y="260"/>
                </a:lnTo>
                <a:lnTo>
                  <a:pt x="379" y="262"/>
                </a:lnTo>
                <a:lnTo>
                  <a:pt x="377" y="262"/>
                </a:lnTo>
                <a:lnTo>
                  <a:pt x="374" y="264"/>
                </a:lnTo>
                <a:lnTo>
                  <a:pt x="372" y="266"/>
                </a:lnTo>
                <a:lnTo>
                  <a:pt x="367" y="268"/>
                </a:lnTo>
                <a:lnTo>
                  <a:pt x="366" y="271"/>
                </a:lnTo>
                <a:lnTo>
                  <a:pt x="364" y="273"/>
                </a:lnTo>
                <a:lnTo>
                  <a:pt x="362" y="280"/>
                </a:lnTo>
                <a:lnTo>
                  <a:pt x="362" y="285"/>
                </a:lnTo>
                <a:lnTo>
                  <a:pt x="360" y="287"/>
                </a:lnTo>
                <a:lnTo>
                  <a:pt x="358" y="286"/>
                </a:lnTo>
                <a:lnTo>
                  <a:pt x="353" y="282"/>
                </a:lnTo>
                <a:lnTo>
                  <a:pt x="349" y="276"/>
                </a:lnTo>
                <a:lnTo>
                  <a:pt x="344" y="272"/>
                </a:lnTo>
                <a:lnTo>
                  <a:pt x="338" y="267"/>
                </a:lnTo>
                <a:lnTo>
                  <a:pt x="335" y="265"/>
                </a:lnTo>
                <a:lnTo>
                  <a:pt x="330" y="266"/>
                </a:lnTo>
                <a:lnTo>
                  <a:pt x="321" y="267"/>
                </a:lnTo>
                <a:lnTo>
                  <a:pt x="310" y="269"/>
                </a:lnTo>
                <a:lnTo>
                  <a:pt x="303" y="271"/>
                </a:lnTo>
                <a:lnTo>
                  <a:pt x="258" y="274"/>
                </a:lnTo>
                <a:lnTo>
                  <a:pt x="209" y="276"/>
                </a:lnTo>
                <a:lnTo>
                  <a:pt x="158" y="279"/>
                </a:lnTo>
                <a:lnTo>
                  <a:pt x="61" y="279"/>
                </a:lnTo>
                <a:lnTo>
                  <a:pt x="61" y="274"/>
                </a:lnTo>
                <a:lnTo>
                  <a:pt x="59" y="273"/>
                </a:lnTo>
                <a:lnTo>
                  <a:pt x="58" y="271"/>
                </a:lnTo>
                <a:lnTo>
                  <a:pt x="55" y="269"/>
                </a:lnTo>
                <a:lnTo>
                  <a:pt x="53" y="265"/>
                </a:lnTo>
                <a:lnTo>
                  <a:pt x="53" y="260"/>
                </a:lnTo>
                <a:lnTo>
                  <a:pt x="54" y="257"/>
                </a:lnTo>
                <a:lnTo>
                  <a:pt x="55" y="254"/>
                </a:lnTo>
                <a:lnTo>
                  <a:pt x="55" y="248"/>
                </a:lnTo>
                <a:lnTo>
                  <a:pt x="51" y="220"/>
                </a:lnTo>
                <a:lnTo>
                  <a:pt x="51" y="219"/>
                </a:lnTo>
                <a:lnTo>
                  <a:pt x="52" y="217"/>
                </a:lnTo>
                <a:lnTo>
                  <a:pt x="53" y="216"/>
                </a:lnTo>
                <a:lnTo>
                  <a:pt x="53" y="215"/>
                </a:lnTo>
                <a:lnTo>
                  <a:pt x="52" y="213"/>
                </a:lnTo>
                <a:lnTo>
                  <a:pt x="52" y="211"/>
                </a:lnTo>
                <a:lnTo>
                  <a:pt x="51" y="210"/>
                </a:lnTo>
                <a:lnTo>
                  <a:pt x="51" y="209"/>
                </a:lnTo>
                <a:lnTo>
                  <a:pt x="50" y="205"/>
                </a:lnTo>
                <a:lnTo>
                  <a:pt x="50" y="199"/>
                </a:lnTo>
                <a:lnTo>
                  <a:pt x="44" y="194"/>
                </a:lnTo>
                <a:lnTo>
                  <a:pt x="43" y="191"/>
                </a:lnTo>
                <a:lnTo>
                  <a:pt x="43" y="188"/>
                </a:lnTo>
                <a:lnTo>
                  <a:pt x="41" y="187"/>
                </a:lnTo>
                <a:lnTo>
                  <a:pt x="41" y="188"/>
                </a:lnTo>
                <a:lnTo>
                  <a:pt x="40" y="187"/>
                </a:lnTo>
                <a:lnTo>
                  <a:pt x="37" y="187"/>
                </a:lnTo>
                <a:lnTo>
                  <a:pt x="36" y="184"/>
                </a:lnTo>
                <a:lnTo>
                  <a:pt x="36" y="168"/>
                </a:lnTo>
                <a:lnTo>
                  <a:pt x="32" y="155"/>
                </a:lnTo>
                <a:lnTo>
                  <a:pt x="26" y="143"/>
                </a:lnTo>
                <a:lnTo>
                  <a:pt x="22" y="132"/>
                </a:lnTo>
                <a:lnTo>
                  <a:pt x="18" y="119"/>
                </a:lnTo>
                <a:lnTo>
                  <a:pt x="17" y="104"/>
                </a:lnTo>
                <a:lnTo>
                  <a:pt x="15" y="101"/>
                </a:lnTo>
                <a:lnTo>
                  <a:pt x="12" y="100"/>
                </a:lnTo>
                <a:lnTo>
                  <a:pt x="8" y="96"/>
                </a:lnTo>
                <a:lnTo>
                  <a:pt x="7" y="93"/>
                </a:lnTo>
                <a:lnTo>
                  <a:pt x="7" y="89"/>
                </a:lnTo>
                <a:lnTo>
                  <a:pt x="9" y="87"/>
                </a:lnTo>
                <a:lnTo>
                  <a:pt x="11" y="87"/>
                </a:lnTo>
                <a:lnTo>
                  <a:pt x="9" y="86"/>
                </a:lnTo>
                <a:lnTo>
                  <a:pt x="4" y="86"/>
                </a:lnTo>
                <a:lnTo>
                  <a:pt x="2" y="85"/>
                </a:lnTo>
                <a:lnTo>
                  <a:pt x="1" y="85"/>
                </a:lnTo>
                <a:lnTo>
                  <a:pt x="0" y="83"/>
                </a:lnTo>
                <a:lnTo>
                  <a:pt x="0" y="77"/>
                </a:lnTo>
                <a:lnTo>
                  <a:pt x="1" y="75"/>
                </a:lnTo>
                <a:lnTo>
                  <a:pt x="2" y="75"/>
                </a:lnTo>
                <a:lnTo>
                  <a:pt x="2" y="73"/>
                </a:lnTo>
                <a:lnTo>
                  <a:pt x="5" y="69"/>
                </a:lnTo>
                <a:lnTo>
                  <a:pt x="8" y="61"/>
                </a:lnTo>
                <a:lnTo>
                  <a:pt x="9" y="51"/>
                </a:lnTo>
                <a:lnTo>
                  <a:pt x="9" y="40"/>
                </a:lnTo>
                <a:lnTo>
                  <a:pt x="8" y="37"/>
                </a:lnTo>
                <a:lnTo>
                  <a:pt x="5" y="35"/>
                </a:lnTo>
                <a:lnTo>
                  <a:pt x="4" y="35"/>
                </a:lnTo>
                <a:lnTo>
                  <a:pt x="3" y="34"/>
                </a:lnTo>
                <a:lnTo>
                  <a:pt x="3" y="33"/>
                </a:lnTo>
                <a:lnTo>
                  <a:pt x="4" y="31"/>
                </a:lnTo>
                <a:lnTo>
                  <a:pt x="4" y="23"/>
                </a:lnTo>
                <a:lnTo>
                  <a:pt x="3" y="20"/>
                </a:lnTo>
                <a:lnTo>
                  <a:pt x="2" y="17"/>
                </a:lnTo>
                <a:lnTo>
                  <a:pt x="2" y="15"/>
                </a:lnTo>
                <a:lnTo>
                  <a:pt x="3" y="14"/>
                </a:lnTo>
                <a:lnTo>
                  <a:pt x="5" y="13"/>
                </a:lnTo>
                <a:lnTo>
                  <a:pt x="40" y="13"/>
                </a:lnTo>
                <a:lnTo>
                  <a:pt x="62" y="12"/>
                </a:lnTo>
                <a:lnTo>
                  <a:pt x="90" y="12"/>
                </a:lnTo>
                <a:lnTo>
                  <a:pt x="121" y="10"/>
                </a:lnTo>
                <a:lnTo>
                  <a:pt x="153" y="9"/>
                </a:lnTo>
                <a:lnTo>
                  <a:pt x="186" y="9"/>
                </a:lnTo>
                <a:lnTo>
                  <a:pt x="220" y="8"/>
                </a:lnTo>
                <a:lnTo>
                  <a:pt x="252" y="7"/>
                </a:lnTo>
                <a:lnTo>
                  <a:pt x="281" y="6"/>
                </a:lnTo>
                <a:lnTo>
                  <a:pt x="308" y="5"/>
                </a:lnTo>
                <a:lnTo>
                  <a:pt x="330" y="3"/>
                </a:lnTo>
                <a:lnTo>
                  <a:pt x="347" y="1"/>
                </a:lnTo>
                <a:lnTo>
                  <a:pt x="35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9" name="Freeform 30"/>
          <p:cNvSpPr>
            <a:spLocks/>
          </p:cNvSpPr>
          <p:nvPr/>
        </p:nvSpPr>
        <p:spPr bwMode="auto">
          <a:xfrm>
            <a:off x="2933700" y="2084388"/>
            <a:ext cx="601663" cy="693737"/>
          </a:xfrm>
          <a:custGeom>
            <a:avLst/>
            <a:gdLst/>
            <a:ahLst/>
            <a:cxnLst>
              <a:cxn ang="0">
                <a:pos x="142" y="13"/>
              </a:cxn>
              <a:cxn ang="0">
                <a:pos x="154" y="49"/>
              </a:cxn>
              <a:cxn ang="0">
                <a:pos x="148" y="53"/>
              </a:cxn>
              <a:cxn ang="0">
                <a:pos x="149" y="57"/>
              </a:cxn>
              <a:cxn ang="0">
                <a:pos x="169" y="62"/>
              </a:cxn>
              <a:cxn ang="0">
                <a:pos x="192" y="62"/>
              </a:cxn>
              <a:cxn ang="0">
                <a:pos x="211" y="69"/>
              </a:cxn>
              <a:cxn ang="0">
                <a:pos x="239" y="65"/>
              </a:cxn>
              <a:cxn ang="0">
                <a:pos x="281" y="70"/>
              </a:cxn>
              <a:cxn ang="0">
                <a:pos x="285" y="81"/>
              </a:cxn>
              <a:cxn ang="0">
                <a:pos x="306" y="98"/>
              </a:cxn>
              <a:cxn ang="0">
                <a:pos x="313" y="84"/>
              </a:cxn>
              <a:cxn ang="0">
                <a:pos x="327" y="96"/>
              </a:cxn>
              <a:cxn ang="0">
                <a:pos x="341" y="106"/>
              </a:cxn>
              <a:cxn ang="0">
                <a:pos x="380" y="100"/>
              </a:cxn>
              <a:cxn ang="0">
                <a:pos x="398" y="96"/>
              </a:cxn>
              <a:cxn ang="0">
                <a:pos x="405" y="104"/>
              </a:cxn>
              <a:cxn ang="0">
                <a:pos x="467" y="106"/>
              </a:cxn>
              <a:cxn ang="0">
                <a:pos x="451" y="116"/>
              </a:cxn>
              <a:cxn ang="0">
                <a:pos x="437" y="127"/>
              </a:cxn>
              <a:cxn ang="0">
                <a:pos x="400" y="140"/>
              </a:cxn>
              <a:cxn ang="0">
                <a:pos x="400" y="148"/>
              </a:cxn>
              <a:cxn ang="0">
                <a:pos x="385" y="163"/>
              </a:cxn>
              <a:cxn ang="0">
                <a:pos x="370" y="180"/>
              </a:cxn>
              <a:cxn ang="0">
                <a:pos x="363" y="191"/>
              </a:cxn>
              <a:cxn ang="0">
                <a:pos x="356" y="194"/>
              </a:cxn>
              <a:cxn ang="0">
                <a:pos x="350" y="201"/>
              </a:cxn>
              <a:cxn ang="0">
                <a:pos x="339" y="212"/>
              </a:cxn>
              <a:cxn ang="0">
                <a:pos x="326" y="214"/>
              </a:cxn>
              <a:cxn ang="0">
                <a:pos x="326" y="221"/>
              </a:cxn>
              <a:cxn ang="0">
                <a:pos x="321" y="230"/>
              </a:cxn>
              <a:cxn ang="0">
                <a:pos x="313" y="270"/>
              </a:cxn>
              <a:cxn ang="0">
                <a:pos x="284" y="314"/>
              </a:cxn>
              <a:cxn ang="0">
                <a:pos x="277" y="330"/>
              </a:cxn>
              <a:cxn ang="0">
                <a:pos x="288" y="348"/>
              </a:cxn>
              <a:cxn ang="0">
                <a:pos x="288" y="384"/>
              </a:cxn>
              <a:cxn ang="0">
                <a:pos x="284" y="414"/>
              </a:cxn>
              <a:cxn ang="0">
                <a:pos x="285" y="424"/>
              </a:cxn>
              <a:cxn ang="0">
                <a:pos x="299" y="429"/>
              </a:cxn>
              <a:cxn ang="0">
                <a:pos x="305" y="434"/>
              </a:cxn>
              <a:cxn ang="0">
                <a:pos x="320" y="443"/>
              </a:cxn>
              <a:cxn ang="0">
                <a:pos x="348" y="462"/>
              </a:cxn>
              <a:cxn ang="0">
                <a:pos x="392" y="503"/>
              </a:cxn>
              <a:cxn ang="0">
                <a:pos x="49" y="502"/>
              </a:cxn>
              <a:cxn ang="0">
                <a:pos x="50" y="378"/>
              </a:cxn>
              <a:cxn ang="0">
                <a:pos x="40" y="362"/>
              </a:cxn>
              <a:cxn ang="0">
                <a:pos x="31" y="361"/>
              </a:cxn>
              <a:cxn ang="0">
                <a:pos x="24" y="344"/>
              </a:cxn>
              <a:cxn ang="0">
                <a:pos x="38" y="331"/>
              </a:cxn>
              <a:cxn ang="0">
                <a:pos x="48" y="320"/>
              </a:cxn>
              <a:cxn ang="0">
                <a:pos x="37" y="273"/>
              </a:cxn>
              <a:cxn ang="0">
                <a:pos x="27" y="209"/>
              </a:cxn>
              <a:cxn ang="0">
                <a:pos x="23" y="189"/>
              </a:cxn>
              <a:cxn ang="0">
                <a:pos x="14" y="140"/>
              </a:cxn>
              <a:cxn ang="0">
                <a:pos x="0" y="36"/>
              </a:cxn>
              <a:cxn ang="0">
                <a:pos x="113" y="33"/>
              </a:cxn>
            </a:cxnLst>
            <a:rect l="0" t="0" r="r" b="b"/>
            <a:pathLst>
              <a:path w="467" h="538">
                <a:moveTo>
                  <a:pt x="127" y="0"/>
                </a:moveTo>
                <a:lnTo>
                  <a:pt x="142" y="0"/>
                </a:lnTo>
                <a:lnTo>
                  <a:pt x="142" y="7"/>
                </a:lnTo>
                <a:lnTo>
                  <a:pt x="141" y="9"/>
                </a:lnTo>
                <a:lnTo>
                  <a:pt x="141" y="12"/>
                </a:lnTo>
                <a:lnTo>
                  <a:pt x="142" y="13"/>
                </a:lnTo>
                <a:lnTo>
                  <a:pt x="143" y="12"/>
                </a:lnTo>
                <a:lnTo>
                  <a:pt x="143" y="11"/>
                </a:lnTo>
                <a:lnTo>
                  <a:pt x="152" y="36"/>
                </a:lnTo>
                <a:lnTo>
                  <a:pt x="152" y="44"/>
                </a:lnTo>
                <a:lnTo>
                  <a:pt x="154" y="47"/>
                </a:lnTo>
                <a:lnTo>
                  <a:pt x="154" y="49"/>
                </a:lnTo>
                <a:lnTo>
                  <a:pt x="155" y="50"/>
                </a:lnTo>
                <a:lnTo>
                  <a:pt x="154" y="54"/>
                </a:lnTo>
                <a:lnTo>
                  <a:pt x="152" y="55"/>
                </a:lnTo>
                <a:lnTo>
                  <a:pt x="151" y="55"/>
                </a:lnTo>
                <a:lnTo>
                  <a:pt x="150" y="54"/>
                </a:lnTo>
                <a:lnTo>
                  <a:pt x="148" y="53"/>
                </a:lnTo>
                <a:lnTo>
                  <a:pt x="147" y="51"/>
                </a:lnTo>
                <a:lnTo>
                  <a:pt x="143" y="51"/>
                </a:lnTo>
                <a:lnTo>
                  <a:pt x="141" y="53"/>
                </a:lnTo>
                <a:lnTo>
                  <a:pt x="146" y="55"/>
                </a:lnTo>
                <a:lnTo>
                  <a:pt x="149" y="56"/>
                </a:lnTo>
                <a:lnTo>
                  <a:pt x="149" y="57"/>
                </a:lnTo>
                <a:lnTo>
                  <a:pt x="151" y="60"/>
                </a:lnTo>
                <a:lnTo>
                  <a:pt x="155" y="56"/>
                </a:lnTo>
                <a:lnTo>
                  <a:pt x="158" y="56"/>
                </a:lnTo>
                <a:lnTo>
                  <a:pt x="163" y="58"/>
                </a:lnTo>
                <a:lnTo>
                  <a:pt x="165" y="61"/>
                </a:lnTo>
                <a:lnTo>
                  <a:pt x="169" y="62"/>
                </a:lnTo>
                <a:lnTo>
                  <a:pt x="170" y="62"/>
                </a:lnTo>
                <a:lnTo>
                  <a:pt x="171" y="61"/>
                </a:lnTo>
                <a:lnTo>
                  <a:pt x="176" y="58"/>
                </a:lnTo>
                <a:lnTo>
                  <a:pt x="179" y="58"/>
                </a:lnTo>
                <a:lnTo>
                  <a:pt x="185" y="60"/>
                </a:lnTo>
                <a:lnTo>
                  <a:pt x="192" y="62"/>
                </a:lnTo>
                <a:lnTo>
                  <a:pt x="199" y="63"/>
                </a:lnTo>
                <a:lnTo>
                  <a:pt x="203" y="64"/>
                </a:lnTo>
                <a:lnTo>
                  <a:pt x="208" y="64"/>
                </a:lnTo>
                <a:lnTo>
                  <a:pt x="210" y="65"/>
                </a:lnTo>
                <a:lnTo>
                  <a:pt x="210" y="68"/>
                </a:lnTo>
                <a:lnTo>
                  <a:pt x="211" y="69"/>
                </a:lnTo>
                <a:lnTo>
                  <a:pt x="211" y="71"/>
                </a:lnTo>
                <a:lnTo>
                  <a:pt x="212" y="72"/>
                </a:lnTo>
                <a:lnTo>
                  <a:pt x="230" y="72"/>
                </a:lnTo>
                <a:lnTo>
                  <a:pt x="234" y="71"/>
                </a:lnTo>
                <a:lnTo>
                  <a:pt x="236" y="70"/>
                </a:lnTo>
                <a:lnTo>
                  <a:pt x="239" y="65"/>
                </a:lnTo>
                <a:lnTo>
                  <a:pt x="240" y="64"/>
                </a:lnTo>
                <a:lnTo>
                  <a:pt x="244" y="62"/>
                </a:lnTo>
                <a:lnTo>
                  <a:pt x="257" y="62"/>
                </a:lnTo>
                <a:lnTo>
                  <a:pt x="270" y="64"/>
                </a:lnTo>
                <a:lnTo>
                  <a:pt x="271" y="65"/>
                </a:lnTo>
                <a:lnTo>
                  <a:pt x="281" y="70"/>
                </a:lnTo>
                <a:lnTo>
                  <a:pt x="282" y="70"/>
                </a:lnTo>
                <a:lnTo>
                  <a:pt x="283" y="71"/>
                </a:lnTo>
                <a:lnTo>
                  <a:pt x="283" y="76"/>
                </a:lnTo>
                <a:lnTo>
                  <a:pt x="284" y="77"/>
                </a:lnTo>
                <a:lnTo>
                  <a:pt x="284" y="79"/>
                </a:lnTo>
                <a:lnTo>
                  <a:pt x="285" y="81"/>
                </a:lnTo>
                <a:lnTo>
                  <a:pt x="290" y="78"/>
                </a:lnTo>
                <a:lnTo>
                  <a:pt x="292" y="85"/>
                </a:lnTo>
                <a:lnTo>
                  <a:pt x="296" y="90"/>
                </a:lnTo>
                <a:lnTo>
                  <a:pt x="300" y="93"/>
                </a:lnTo>
                <a:lnTo>
                  <a:pt x="304" y="98"/>
                </a:lnTo>
                <a:lnTo>
                  <a:pt x="306" y="98"/>
                </a:lnTo>
                <a:lnTo>
                  <a:pt x="307" y="97"/>
                </a:lnTo>
                <a:lnTo>
                  <a:pt x="310" y="92"/>
                </a:lnTo>
                <a:lnTo>
                  <a:pt x="310" y="90"/>
                </a:lnTo>
                <a:lnTo>
                  <a:pt x="311" y="88"/>
                </a:lnTo>
                <a:lnTo>
                  <a:pt x="312" y="86"/>
                </a:lnTo>
                <a:lnTo>
                  <a:pt x="313" y="84"/>
                </a:lnTo>
                <a:lnTo>
                  <a:pt x="318" y="84"/>
                </a:lnTo>
                <a:lnTo>
                  <a:pt x="320" y="85"/>
                </a:lnTo>
                <a:lnTo>
                  <a:pt x="322" y="88"/>
                </a:lnTo>
                <a:lnTo>
                  <a:pt x="322" y="90"/>
                </a:lnTo>
                <a:lnTo>
                  <a:pt x="325" y="95"/>
                </a:lnTo>
                <a:lnTo>
                  <a:pt x="327" y="96"/>
                </a:lnTo>
                <a:lnTo>
                  <a:pt x="328" y="96"/>
                </a:lnTo>
                <a:lnTo>
                  <a:pt x="331" y="97"/>
                </a:lnTo>
                <a:lnTo>
                  <a:pt x="336" y="97"/>
                </a:lnTo>
                <a:lnTo>
                  <a:pt x="339" y="98"/>
                </a:lnTo>
                <a:lnTo>
                  <a:pt x="341" y="100"/>
                </a:lnTo>
                <a:lnTo>
                  <a:pt x="341" y="106"/>
                </a:lnTo>
                <a:lnTo>
                  <a:pt x="349" y="109"/>
                </a:lnTo>
                <a:lnTo>
                  <a:pt x="368" y="109"/>
                </a:lnTo>
                <a:lnTo>
                  <a:pt x="375" y="110"/>
                </a:lnTo>
                <a:lnTo>
                  <a:pt x="375" y="106"/>
                </a:lnTo>
                <a:lnTo>
                  <a:pt x="377" y="104"/>
                </a:lnTo>
                <a:lnTo>
                  <a:pt x="380" y="100"/>
                </a:lnTo>
                <a:lnTo>
                  <a:pt x="383" y="98"/>
                </a:lnTo>
                <a:lnTo>
                  <a:pt x="388" y="95"/>
                </a:lnTo>
                <a:lnTo>
                  <a:pt x="391" y="92"/>
                </a:lnTo>
                <a:lnTo>
                  <a:pt x="396" y="92"/>
                </a:lnTo>
                <a:lnTo>
                  <a:pt x="397" y="93"/>
                </a:lnTo>
                <a:lnTo>
                  <a:pt x="398" y="96"/>
                </a:lnTo>
                <a:lnTo>
                  <a:pt x="399" y="97"/>
                </a:lnTo>
                <a:lnTo>
                  <a:pt x="399" y="99"/>
                </a:lnTo>
                <a:lnTo>
                  <a:pt x="400" y="100"/>
                </a:lnTo>
                <a:lnTo>
                  <a:pt x="402" y="103"/>
                </a:lnTo>
                <a:lnTo>
                  <a:pt x="403" y="104"/>
                </a:lnTo>
                <a:lnTo>
                  <a:pt x="405" y="104"/>
                </a:lnTo>
                <a:lnTo>
                  <a:pt x="424" y="100"/>
                </a:lnTo>
                <a:lnTo>
                  <a:pt x="442" y="102"/>
                </a:lnTo>
                <a:lnTo>
                  <a:pt x="447" y="103"/>
                </a:lnTo>
                <a:lnTo>
                  <a:pt x="453" y="106"/>
                </a:lnTo>
                <a:lnTo>
                  <a:pt x="460" y="109"/>
                </a:lnTo>
                <a:lnTo>
                  <a:pt x="467" y="106"/>
                </a:lnTo>
                <a:lnTo>
                  <a:pt x="466" y="110"/>
                </a:lnTo>
                <a:lnTo>
                  <a:pt x="465" y="112"/>
                </a:lnTo>
                <a:lnTo>
                  <a:pt x="462" y="114"/>
                </a:lnTo>
                <a:lnTo>
                  <a:pt x="459" y="117"/>
                </a:lnTo>
                <a:lnTo>
                  <a:pt x="453" y="117"/>
                </a:lnTo>
                <a:lnTo>
                  <a:pt x="451" y="116"/>
                </a:lnTo>
                <a:lnTo>
                  <a:pt x="448" y="116"/>
                </a:lnTo>
                <a:lnTo>
                  <a:pt x="448" y="118"/>
                </a:lnTo>
                <a:lnTo>
                  <a:pt x="449" y="118"/>
                </a:lnTo>
                <a:lnTo>
                  <a:pt x="449" y="123"/>
                </a:lnTo>
                <a:lnTo>
                  <a:pt x="447" y="124"/>
                </a:lnTo>
                <a:lnTo>
                  <a:pt x="437" y="127"/>
                </a:lnTo>
                <a:lnTo>
                  <a:pt x="425" y="131"/>
                </a:lnTo>
                <a:lnTo>
                  <a:pt x="416" y="135"/>
                </a:lnTo>
                <a:lnTo>
                  <a:pt x="409" y="144"/>
                </a:lnTo>
                <a:lnTo>
                  <a:pt x="405" y="144"/>
                </a:lnTo>
                <a:lnTo>
                  <a:pt x="403" y="142"/>
                </a:lnTo>
                <a:lnTo>
                  <a:pt x="400" y="140"/>
                </a:lnTo>
                <a:lnTo>
                  <a:pt x="399" y="140"/>
                </a:lnTo>
                <a:lnTo>
                  <a:pt x="399" y="141"/>
                </a:lnTo>
                <a:lnTo>
                  <a:pt x="402" y="142"/>
                </a:lnTo>
                <a:lnTo>
                  <a:pt x="403" y="145"/>
                </a:lnTo>
                <a:lnTo>
                  <a:pt x="403" y="147"/>
                </a:lnTo>
                <a:lnTo>
                  <a:pt x="400" y="148"/>
                </a:lnTo>
                <a:lnTo>
                  <a:pt x="399" y="149"/>
                </a:lnTo>
                <a:lnTo>
                  <a:pt x="392" y="153"/>
                </a:lnTo>
                <a:lnTo>
                  <a:pt x="391" y="154"/>
                </a:lnTo>
                <a:lnTo>
                  <a:pt x="389" y="159"/>
                </a:lnTo>
                <a:lnTo>
                  <a:pt x="387" y="161"/>
                </a:lnTo>
                <a:lnTo>
                  <a:pt x="385" y="163"/>
                </a:lnTo>
                <a:lnTo>
                  <a:pt x="381" y="166"/>
                </a:lnTo>
                <a:lnTo>
                  <a:pt x="377" y="166"/>
                </a:lnTo>
                <a:lnTo>
                  <a:pt x="378" y="169"/>
                </a:lnTo>
                <a:lnTo>
                  <a:pt x="375" y="176"/>
                </a:lnTo>
                <a:lnTo>
                  <a:pt x="373" y="177"/>
                </a:lnTo>
                <a:lnTo>
                  <a:pt x="370" y="180"/>
                </a:lnTo>
                <a:lnTo>
                  <a:pt x="368" y="181"/>
                </a:lnTo>
                <a:lnTo>
                  <a:pt x="366" y="183"/>
                </a:lnTo>
                <a:lnTo>
                  <a:pt x="366" y="184"/>
                </a:lnTo>
                <a:lnTo>
                  <a:pt x="364" y="187"/>
                </a:lnTo>
                <a:lnTo>
                  <a:pt x="364" y="190"/>
                </a:lnTo>
                <a:lnTo>
                  <a:pt x="363" y="191"/>
                </a:lnTo>
                <a:lnTo>
                  <a:pt x="361" y="193"/>
                </a:lnTo>
                <a:lnTo>
                  <a:pt x="360" y="193"/>
                </a:lnTo>
                <a:lnTo>
                  <a:pt x="357" y="191"/>
                </a:lnTo>
                <a:lnTo>
                  <a:pt x="355" y="191"/>
                </a:lnTo>
                <a:lnTo>
                  <a:pt x="355" y="193"/>
                </a:lnTo>
                <a:lnTo>
                  <a:pt x="356" y="194"/>
                </a:lnTo>
                <a:lnTo>
                  <a:pt x="356" y="195"/>
                </a:lnTo>
                <a:lnTo>
                  <a:pt x="357" y="196"/>
                </a:lnTo>
                <a:lnTo>
                  <a:pt x="357" y="197"/>
                </a:lnTo>
                <a:lnTo>
                  <a:pt x="356" y="197"/>
                </a:lnTo>
                <a:lnTo>
                  <a:pt x="355" y="198"/>
                </a:lnTo>
                <a:lnTo>
                  <a:pt x="350" y="201"/>
                </a:lnTo>
                <a:lnTo>
                  <a:pt x="347" y="203"/>
                </a:lnTo>
                <a:lnTo>
                  <a:pt x="345" y="204"/>
                </a:lnTo>
                <a:lnTo>
                  <a:pt x="343" y="205"/>
                </a:lnTo>
                <a:lnTo>
                  <a:pt x="342" y="208"/>
                </a:lnTo>
                <a:lnTo>
                  <a:pt x="340" y="210"/>
                </a:lnTo>
                <a:lnTo>
                  <a:pt x="339" y="212"/>
                </a:lnTo>
                <a:lnTo>
                  <a:pt x="334" y="217"/>
                </a:lnTo>
                <a:lnTo>
                  <a:pt x="327" y="219"/>
                </a:lnTo>
                <a:lnTo>
                  <a:pt x="326" y="217"/>
                </a:lnTo>
                <a:lnTo>
                  <a:pt x="325" y="216"/>
                </a:lnTo>
                <a:lnTo>
                  <a:pt x="326" y="215"/>
                </a:lnTo>
                <a:lnTo>
                  <a:pt x="326" y="214"/>
                </a:lnTo>
                <a:lnTo>
                  <a:pt x="327" y="211"/>
                </a:lnTo>
                <a:lnTo>
                  <a:pt x="324" y="212"/>
                </a:lnTo>
                <a:lnTo>
                  <a:pt x="322" y="214"/>
                </a:lnTo>
                <a:lnTo>
                  <a:pt x="322" y="216"/>
                </a:lnTo>
                <a:lnTo>
                  <a:pt x="324" y="218"/>
                </a:lnTo>
                <a:lnTo>
                  <a:pt x="326" y="221"/>
                </a:lnTo>
                <a:lnTo>
                  <a:pt x="327" y="223"/>
                </a:lnTo>
                <a:lnTo>
                  <a:pt x="327" y="225"/>
                </a:lnTo>
                <a:lnTo>
                  <a:pt x="325" y="225"/>
                </a:lnTo>
                <a:lnTo>
                  <a:pt x="324" y="226"/>
                </a:lnTo>
                <a:lnTo>
                  <a:pt x="322" y="229"/>
                </a:lnTo>
                <a:lnTo>
                  <a:pt x="321" y="230"/>
                </a:lnTo>
                <a:lnTo>
                  <a:pt x="319" y="235"/>
                </a:lnTo>
                <a:lnTo>
                  <a:pt x="317" y="236"/>
                </a:lnTo>
                <a:lnTo>
                  <a:pt x="315" y="237"/>
                </a:lnTo>
                <a:lnTo>
                  <a:pt x="312" y="237"/>
                </a:lnTo>
                <a:lnTo>
                  <a:pt x="312" y="253"/>
                </a:lnTo>
                <a:lnTo>
                  <a:pt x="313" y="270"/>
                </a:lnTo>
                <a:lnTo>
                  <a:pt x="313" y="284"/>
                </a:lnTo>
                <a:lnTo>
                  <a:pt x="312" y="295"/>
                </a:lnTo>
                <a:lnTo>
                  <a:pt x="303" y="301"/>
                </a:lnTo>
                <a:lnTo>
                  <a:pt x="292" y="306"/>
                </a:lnTo>
                <a:lnTo>
                  <a:pt x="284" y="313"/>
                </a:lnTo>
                <a:lnTo>
                  <a:pt x="284" y="314"/>
                </a:lnTo>
                <a:lnTo>
                  <a:pt x="283" y="317"/>
                </a:lnTo>
                <a:lnTo>
                  <a:pt x="283" y="323"/>
                </a:lnTo>
                <a:lnTo>
                  <a:pt x="282" y="327"/>
                </a:lnTo>
                <a:lnTo>
                  <a:pt x="279" y="329"/>
                </a:lnTo>
                <a:lnTo>
                  <a:pt x="278" y="329"/>
                </a:lnTo>
                <a:lnTo>
                  <a:pt x="277" y="330"/>
                </a:lnTo>
                <a:lnTo>
                  <a:pt x="276" y="333"/>
                </a:lnTo>
                <a:lnTo>
                  <a:pt x="276" y="335"/>
                </a:lnTo>
                <a:lnTo>
                  <a:pt x="277" y="338"/>
                </a:lnTo>
                <a:lnTo>
                  <a:pt x="278" y="341"/>
                </a:lnTo>
                <a:lnTo>
                  <a:pt x="283" y="345"/>
                </a:lnTo>
                <a:lnTo>
                  <a:pt x="288" y="348"/>
                </a:lnTo>
                <a:lnTo>
                  <a:pt x="292" y="352"/>
                </a:lnTo>
                <a:lnTo>
                  <a:pt x="292" y="357"/>
                </a:lnTo>
                <a:lnTo>
                  <a:pt x="291" y="362"/>
                </a:lnTo>
                <a:lnTo>
                  <a:pt x="289" y="366"/>
                </a:lnTo>
                <a:lnTo>
                  <a:pt x="288" y="372"/>
                </a:lnTo>
                <a:lnTo>
                  <a:pt x="288" y="384"/>
                </a:lnTo>
                <a:lnTo>
                  <a:pt x="289" y="396"/>
                </a:lnTo>
                <a:lnTo>
                  <a:pt x="290" y="406"/>
                </a:lnTo>
                <a:lnTo>
                  <a:pt x="289" y="408"/>
                </a:lnTo>
                <a:lnTo>
                  <a:pt x="288" y="410"/>
                </a:lnTo>
                <a:lnTo>
                  <a:pt x="286" y="412"/>
                </a:lnTo>
                <a:lnTo>
                  <a:pt x="284" y="414"/>
                </a:lnTo>
                <a:lnTo>
                  <a:pt x="285" y="415"/>
                </a:lnTo>
                <a:lnTo>
                  <a:pt x="285" y="418"/>
                </a:lnTo>
                <a:lnTo>
                  <a:pt x="286" y="419"/>
                </a:lnTo>
                <a:lnTo>
                  <a:pt x="286" y="422"/>
                </a:lnTo>
                <a:lnTo>
                  <a:pt x="284" y="422"/>
                </a:lnTo>
                <a:lnTo>
                  <a:pt x="285" y="424"/>
                </a:lnTo>
                <a:lnTo>
                  <a:pt x="286" y="424"/>
                </a:lnTo>
                <a:lnTo>
                  <a:pt x="288" y="422"/>
                </a:lnTo>
                <a:lnTo>
                  <a:pt x="292" y="422"/>
                </a:lnTo>
                <a:lnTo>
                  <a:pt x="292" y="428"/>
                </a:lnTo>
                <a:lnTo>
                  <a:pt x="298" y="428"/>
                </a:lnTo>
                <a:lnTo>
                  <a:pt x="299" y="429"/>
                </a:lnTo>
                <a:lnTo>
                  <a:pt x="299" y="435"/>
                </a:lnTo>
                <a:lnTo>
                  <a:pt x="298" y="436"/>
                </a:lnTo>
                <a:lnTo>
                  <a:pt x="299" y="436"/>
                </a:lnTo>
                <a:lnTo>
                  <a:pt x="302" y="435"/>
                </a:lnTo>
                <a:lnTo>
                  <a:pt x="303" y="434"/>
                </a:lnTo>
                <a:lnTo>
                  <a:pt x="305" y="434"/>
                </a:lnTo>
                <a:lnTo>
                  <a:pt x="306" y="435"/>
                </a:lnTo>
                <a:lnTo>
                  <a:pt x="305" y="436"/>
                </a:lnTo>
                <a:lnTo>
                  <a:pt x="318" y="436"/>
                </a:lnTo>
                <a:lnTo>
                  <a:pt x="319" y="440"/>
                </a:lnTo>
                <a:lnTo>
                  <a:pt x="320" y="441"/>
                </a:lnTo>
                <a:lnTo>
                  <a:pt x="320" y="443"/>
                </a:lnTo>
                <a:lnTo>
                  <a:pt x="321" y="443"/>
                </a:lnTo>
                <a:lnTo>
                  <a:pt x="324" y="445"/>
                </a:lnTo>
                <a:lnTo>
                  <a:pt x="328" y="448"/>
                </a:lnTo>
                <a:lnTo>
                  <a:pt x="336" y="452"/>
                </a:lnTo>
                <a:lnTo>
                  <a:pt x="343" y="454"/>
                </a:lnTo>
                <a:lnTo>
                  <a:pt x="348" y="462"/>
                </a:lnTo>
                <a:lnTo>
                  <a:pt x="360" y="478"/>
                </a:lnTo>
                <a:lnTo>
                  <a:pt x="367" y="481"/>
                </a:lnTo>
                <a:lnTo>
                  <a:pt x="374" y="482"/>
                </a:lnTo>
                <a:lnTo>
                  <a:pt x="380" y="484"/>
                </a:lnTo>
                <a:lnTo>
                  <a:pt x="388" y="492"/>
                </a:lnTo>
                <a:lnTo>
                  <a:pt x="392" y="503"/>
                </a:lnTo>
                <a:lnTo>
                  <a:pt x="397" y="526"/>
                </a:lnTo>
                <a:lnTo>
                  <a:pt x="284" y="533"/>
                </a:lnTo>
                <a:lnTo>
                  <a:pt x="169" y="538"/>
                </a:lnTo>
                <a:lnTo>
                  <a:pt x="51" y="538"/>
                </a:lnTo>
                <a:lnTo>
                  <a:pt x="50" y="522"/>
                </a:lnTo>
                <a:lnTo>
                  <a:pt x="49" y="502"/>
                </a:lnTo>
                <a:lnTo>
                  <a:pt x="50" y="481"/>
                </a:lnTo>
                <a:lnTo>
                  <a:pt x="51" y="457"/>
                </a:lnTo>
                <a:lnTo>
                  <a:pt x="52" y="435"/>
                </a:lnTo>
                <a:lnTo>
                  <a:pt x="54" y="414"/>
                </a:lnTo>
                <a:lnTo>
                  <a:pt x="52" y="394"/>
                </a:lnTo>
                <a:lnTo>
                  <a:pt x="50" y="378"/>
                </a:lnTo>
                <a:lnTo>
                  <a:pt x="45" y="366"/>
                </a:lnTo>
                <a:lnTo>
                  <a:pt x="44" y="365"/>
                </a:lnTo>
                <a:lnTo>
                  <a:pt x="42" y="364"/>
                </a:lnTo>
                <a:lnTo>
                  <a:pt x="41" y="364"/>
                </a:lnTo>
                <a:lnTo>
                  <a:pt x="40" y="363"/>
                </a:lnTo>
                <a:lnTo>
                  <a:pt x="40" y="362"/>
                </a:lnTo>
                <a:lnTo>
                  <a:pt x="43" y="358"/>
                </a:lnTo>
                <a:lnTo>
                  <a:pt x="42" y="357"/>
                </a:lnTo>
                <a:lnTo>
                  <a:pt x="41" y="358"/>
                </a:lnTo>
                <a:lnTo>
                  <a:pt x="40" y="358"/>
                </a:lnTo>
                <a:lnTo>
                  <a:pt x="35" y="361"/>
                </a:lnTo>
                <a:lnTo>
                  <a:pt x="31" y="361"/>
                </a:lnTo>
                <a:lnTo>
                  <a:pt x="30" y="359"/>
                </a:lnTo>
                <a:lnTo>
                  <a:pt x="30" y="354"/>
                </a:lnTo>
                <a:lnTo>
                  <a:pt x="28" y="349"/>
                </a:lnTo>
                <a:lnTo>
                  <a:pt x="26" y="347"/>
                </a:lnTo>
                <a:lnTo>
                  <a:pt x="23" y="347"/>
                </a:lnTo>
                <a:lnTo>
                  <a:pt x="24" y="344"/>
                </a:lnTo>
                <a:lnTo>
                  <a:pt x="27" y="342"/>
                </a:lnTo>
                <a:lnTo>
                  <a:pt x="29" y="341"/>
                </a:lnTo>
                <a:lnTo>
                  <a:pt x="31" y="338"/>
                </a:lnTo>
                <a:lnTo>
                  <a:pt x="34" y="335"/>
                </a:lnTo>
                <a:lnTo>
                  <a:pt x="35" y="333"/>
                </a:lnTo>
                <a:lnTo>
                  <a:pt x="38" y="331"/>
                </a:lnTo>
                <a:lnTo>
                  <a:pt x="40" y="330"/>
                </a:lnTo>
                <a:lnTo>
                  <a:pt x="40" y="321"/>
                </a:lnTo>
                <a:lnTo>
                  <a:pt x="42" y="322"/>
                </a:lnTo>
                <a:lnTo>
                  <a:pt x="47" y="322"/>
                </a:lnTo>
                <a:lnTo>
                  <a:pt x="48" y="321"/>
                </a:lnTo>
                <a:lnTo>
                  <a:pt x="48" y="320"/>
                </a:lnTo>
                <a:lnTo>
                  <a:pt x="43" y="320"/>
                </a:lnTo>
                <a:lnTo>
                  <a:pt x="42" y="319"/>
                </a:lnTo>
                <a:lnTo>
                  <a:pt x="41" y="307"/>
                </a:lnTo>
                <a:lnTo>
                  <a:pt x="41" y="293"/>
                </a:lnTo>
                <a:lnTo>
                  <a:pt x="40" y="279"/>
                </a:lnTo>
                <a:lnTo>
                  <a:pt x="37" y="273"/>
                </a:lnTo>
                <a:lnTo>
                  <a:pt x="34" y="267"/>
                </a:lnTo>
                <a:lnTo>
                  <a:pt x="30" y="260"/>
                </a:lnTo>
                <a:lnTo>
                  <a:pt x="28" y="251"/>
                </a:lnTo>
                <a:lnTo>
                  <a:pt x="26" y="214"/>
                </a:lnTo>
                <a:lnTo>
                  <a:pt x="26" y="211"/>
                </a:lnTo>
                <a:lnTo>
                  <a:pt x="27" y="209"/>
                </a:lnTo>
                <a:lnTo>
                  <a:pt x="27" y="205"/>
                </a:lnTo>
                <a:lnTo>
                  <a:pt x="28" y="204"/>
                </a:lnTo>
                <a:lnTo>
                  <a:pt x="28" y="200"/>
                </a:lnTo>
                <a:lnTo>
                  <a:pt x="27" y="196"/>
                </a:lnTo>
                <a:lnTo>
                  <a:pt x="24" y="193"/>
                </a:lnTo>
                <a:lnTo>
                  <a:pt x="23" y="189"/>
                </a:lnTo>
                <a:lnTo>
                  <a:pt x="23" y="186"/>
                </a:lnTo>
                <a:lnTo>
                  <a:pt x="22" y="165"/>
                </a:lnTo>
                <a:lnTo>
                  <a:pt x="23" y="146"/>
                </a:lnTo>
                <a:lnTo>
                  <a:pt x="22" y="145"/>
                </a:lnTo>
                <a:lnTo>
                  <a:pt x="19" y="145"/>
                </a:lnTo>
                <a:lnTo>
                  <a:pt x="14" y="140"/>
                </a:lnTo>
                <a:lnTo>
                  <a:pt x="12" y="125"/>
                </a:lnTo>
                <a:lnTo>
                  <a:pt x="8" y="110"/>
                </a:lnTo>
                <a:lnTo>
                  <a:pt x="6" y="93"/>
                </a:lnTo>
                <a:lnTo>
                  <a:pt x="6" y="61"/>
                </a:lnTo>
                <a:lnTo>
                  <a:pt x="5" y="49"/>
                </a:lnTo>
                <a:lnTo>
                  <a:pt x="0" y="36"/>
                </a:lnTo>
                <a:lnTo>
                  <a:pt x="16" y="34"/>
                </a:lnTo>
                <a:lnTo>
                  <a:pt x="35" y="33"/>
                </a:lnTo>
                <a:lnTo>
                  <a:pt x="56" y="33"/>
                </a:lnTo>
                <a:lnTo>
                  <a:pt x="77" y="34"/>
                </a:lnTo>
                <a:lnTo>
                  <a:pt x="97" y="34"/>
                </a:lnTo>
                <a:lnTo>
                  <a:pt x="113" y="33"/>
                </a:lnTo>
                <a:lnTo>
                  <a:pt x="127" y="30"/>
                </a:lnTo>
                <a:lnTo>
                  <a:pt x="129" y="26"/>
                </a:lnTo>
                <a:lnTo>
                  <a:pt x="129" y="19"/>
                </a:lnTo>
                <a:lnTo>
                  <a:pt x="12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0" name="Freeform 31"/>
          <p:cNvSpPr>
            <a:spLocks/>
          </p:cNvSpPr>
          <p:nvPr/>
        </p:nvSpPr>
        <p:spPr bwMode="auto">
          <a:xfrm>
            <a:off x="3063875" y="3121025"/>
            <a:ext cx="631825" cy="544513"/>
          </a:xfrm>
          <a:custGeom>
            <a:avLst/>
            <a:gdLst/>
            <a:ahLst/>
            <a:cxnLst>
              <a:cxn ang="0">
                <a:pos x="281" y="3"/>
              </a:cxn>
              <a:cxn ang="0">
                <a:pos x="296" y="35"/>
              </a:cxn>
              <a:cxn ang="0">
                <a:pos x="308" y="79"/>
              </a:cxn>
              <a:cxn ang="0">
                <a:pos x="322" y="93"/>
              </a:cxn>
              <a:cxn ang="0">
                <a:pos x="327" y="98"/>
              </a:cxn>
              <a:cxn ang="0">
                <a:pos x="331" y="105"/>
              </a:cxn>
              <a:cxn ang="0">
                <a:pos x="341" y="111"/>
              </a:cxn>
              <a:cxn ang="0">
                <a:pos x="351" y="119"/>
              </a:cxn>
              <a:cxn ang="0">
                <a:pos x="358" y="132"/>
              </a:cxn>
              <a:cxn ang="0">
                <a:pos x="366" y="158"/>
              </a:cxn>
              <a:cxn ang="0">
                <a:pos x="375" y="154"/>
              </a:cxn>
              <a:cxn ang="0">
                <a:pos x="393" y="154"/>
              </a:cxn>
              <a:cxn ang="0">
                <a:pos x="395" y="186"/>
              </a:cxn>
              <a:cxn ang="0">
                <a:pos x="394" y="223"/>
              </a:cxn>
              <a:cxn ang="0">
                <a:pos x="409" y="237"/>
              </a:cxn>
              <a:cxn ang="0">
                <a:pos x="415" y="239"/>
              </a:cxn>
              <a:cxn ang="0">
                <a:pos x="423" y="248"/>
              </a:cxn>
              <a:cxn ang="0">
                <a:pos x="446" y="261"/>
              </a:cxn>
              <a:cxn ang="0">
                <a:pos x="453" y="265"/>
              </a:cxn>
              <a:cxn ang="0">
                <a:pos x="457" y="280"/>
              </a:cxn>
              <a:cxn ang="0">
                <a:pos x="462" y="293"/>
              </a:cxn>
              <a:cxn ang="0">
                <a:pos x="458" y="298"/>
              </a:cxn>
              <a:cxn ang="0">
                <a:pos x="464" y="312"/>
              </a:cxn>
              <a:cxn ang="0">
                <a:pos x="475" y="325"/>
              </a:cxn>
              <a:cxn ang="0">
                <a:pos x="489" y="332"/>
              </a:cxn>
              <a:cxn ang="0">
                <a:pos x="490" y="342"/>
              </a:cxn>
              <a:cxn ang="0">
                <a:pos x="485" y="352"/>
              </a:cxn>
              <a:cxn ang="0">
                <a:pos x="486" y="358"/>
              </a:cxn>
              <a:cxn ang="0">
                <a:pos x="483" y="363"/>
              </a:cxn>
              <a:cxn ang="0">
                <a:pos x="476" y="364"/>
              </a:cxn>
              <a:cxn ang="0">
                <a:pos x="469" y="371"/>
              </a:cxn>
              <a:cxn ang="0">
                <a:pos x="465" y="364"/>
              </a:cxn>
              <a:cxn ang="0">
                <a:pos x="461" y="386"/>
              </a:cxn>
              <a:cxn ang="0">
                <a:pos x="455" y="391"/>
              </a:cxn>
              <a:cxn ang="0">
                <a:pos x="454" y="398"/>
              </a:cxn>
              <a:cxn ang="0">
                <a:pos x="457" y="412"/>
              </a:cxn>
              <a:cxn ang="0">
                <a:pos x="439" y="423"/>
              </a:cxn>
              <a:cxn ang="0">
                <a:pos x="415" y="410"/>
              </a:cxn>
              <a:cxn ang="0">
                <a:pos x="428" y="395"/>
              </a:cxn>
              <a:cxn ang="0">
                <a:pos x="422" y="382"/>
              </a:cxn>
              <a:cxn ang="0">
                <a:pos x="401" y="377"/>
              </a:cxn>
              <a:cxn ang="0">
                <a:pos x="348" y="381"/>
              </a:cxn>
              <a:cxn ang="0">
                <a:pos x="273" y="386"/>
              </a:cxn>
              <a:cxn ang="0">
                <a:pos x="128" y="391"/>
              </a:cxn>
              <a:cxn ang="0">
                <a:pos x="85" y="227"/>
              </a:cxn>
              <a:cxn ang="0">
                <a:pos x="65" y="135"/>
              </a:cxn>
              <a:cxn ang="0">
                <a:pos x="50" y="112"/>
              </a:cxn>
              <a:cxn ang="0">
                <a:pos x="55" y="95"/>
              </a:cxn>
              <a:cxn ang="0">
                <a:pos x="60" y="78"/>
              </a:cxn>
              <a:cxn ang="0">
                <a:pos x="40" y="73"/>
              </a:cxn>
              <a:cxn ang="0">
                <a:pos x="32" y="67"/>
              </a:cxn>
              <a:cxn ang="0">
                <a:pos x="26" y="59"/>
              </a:cxn>
              <a:cxn ang="0">
                <a:pos x="14" y="37"/>
              </a:cxn>
              <a:cxn ang="0">
                <a:pos x="0" y="11"/>
              </a:cxn>
              <a:cxn ang="0">
                <a:pos x="189" y="8"/>
              </a:cxn>
              <a:cxn ang="0">
                <a:pos x="252" y="1"/>
              </a:cxn>
            </a:cxnLst>
            <a:rect l="0" t="0" r="r" b="b"/>
            <a:pathLst>
              <a:path w="490" h="423">
                <a:moveTo>
                  <a:pt x="263" y="0"/>
                </a:moveTo>
                <a:lnTo>
                  <a:pt x="274" y="0"/>
                </a:lnTo>
                <a:lnTo>
                  <a:pt x="281" y="3"/>
                </a:lnTo>
                <a:lnTo>
                  <a:pt x="292" y="15"/>
                </a:lnTo>
                <a:lnTo>
                  <a:pt x="298" y="20"/>
                </a:lnTo>
                <a:lnTo>
                  <a:pt x="296" y="35"/>
                </a:lnTo>
                <a:lnTo>
                  <a:pt x="297" y="51"/>
                </a:lnTo>
                <a:lnTo>
                  <a:pt x="301" y="66"/>
                </a:lnTo>
                <a:lnTo>
                  <a:pt x="308" y="79"/>
                </a:lnTo>
                <a:lnTo>
                  <a:pt x="310" y="83"/>
                </a:lnTo>
                <a:lnTo>
                  <a:pt x="317" y="90"/>
                </a:lnTo>
                <a:lnTo>
                  <a:pt x="322" y="93"/>
                </a:lnTo>
                <a:lnTo>
                  <a:pt x="323" y="94"/>
                </a:lnTo>
                <a:lnTo>
                  <a:pt x="325" y="95"/>
                </a:lnTo>
                <a:lnTo>
                  <a:pt x="327" y="98"/>
                </a:lnTo>
                <a:lnTo>
                  <a:pt x="330" y="99"/>
                </a:lnTo>
                <a:lnTo>
                  <a:pt x="331" y="101"/>
                </a:lnTo>
                <a:lnTo>
                  <a:pt x="331" y="105"/>
                </a:lnTo>
                <a:lnTo>
                  <a:pt x="332" y="107"/>
                </a:lnTo>
                <a:lnTo>
                  <a:pt x="334" y="108"/>
                </a:lnTo>
                <a:lnTo>
                  <a:pt x="341" y="111"/>
                </a:lnTo>
                <a:lnTo>
                  <a:pt x="346" y="113"/>
                </a:lnTo>
                <a:lnTo>
                  <a:pt x="350" y="116"/>
                </a:lnTo>
                <a:lnTo>
                  <a:pt x="351" y="119"/>
                </a:lnTo>
                <a:lnTo>
                  <a:pt x="353" y="121"/>
                </a:lnTo>
                <a:lnTo>
                  <a:pt x="355" y="121"/>
                </a:lnTo>
                <a:lnTo>
                  <a:pt x="358" y="132"/>
                </a:lnTo>
                <a:lnTo>
                  <a:pt x="359" y="141"/>
                </a:lnTo>
                <a:lnTo>
                  <a:pt x="361" y="151"/>
                </a:lnTo>
                <a:lnTo>
                  <a:pt x="366" y="158"/>
                </a:lnTo>
                <a:lnTo>
                  <a:pt x="369" y="158"/>
                </a:lnTo>
                <a:lnTo>
                  <a:pt x="374" y="156"/>
                </a:lnTo>
                <a:lnTo>
                  <a:pt x="375" y="154"/>
                </a:lnTo>
                <a:lnTo>
                  <a:pt x="380" y="149"/>
                </a:lnTo>
                <a:lnTo>
                  <a:pt x="383" y="149"/>
                </a:lnTo>
                <a:lnTo>
                  <a:pt x="393" y="154"/>
                </a:lnTo>
                <a:lnTo>
                  <a:pt x="403" y="158"/>
                </a:lnTo>
                <a:lnTo>
                  <a:pt x="400" y="172"/>
                </a:lnTo>
                <a:lnTo>
                  <a:pt x="395" y="186"/>
                </a:lnTo>
                <a:lnTo>
                  <a:pt x="390" y="199"/>
                </a:lnTo>
                <a:lnTo>
                  <a:pt x="389" y="211"/>
                </a:lnTo>
                <a:lnTo>
                  <a:pt x="394" y="223"/>
                </a:lnTo>
                <a:lnTo>
                  <a:pt x="398" y="228"/>
                </a:lnTo>
                <a:lnTo>
                  <a:pt x="403" y="233"/>
                </a:lnTo>
                <a:lnTo>
                  <a:pt x="409" y="237"/>
                </a:lnTo>
                <a:lnTo>
                  <a:pt x="410" y="238"/>
                </a:lnTo>
                <a:lnTo>
                  <a:pt x="412" y="239"/>
                </a:lnTo>
                <a:lnTo>
                  <a:pt x="415" y="239"/>
                </a:lnTo>
                <a:lnTo>
                  <a:pt x="422" y="242"/>
                </a:lnTo>
                <a:lnTo>
                  <a:pt x="423" y="245"/>
                </a:lnTo>
                <a:lnTo>
                  <a:pt x="423" y="248"/>
                </a:lnTo>
                <a:lnTo>
                  <a:pt x="430" y="248"/>
                </a:lnTo>
                <a:lnTo>
                  <a:pt x="436" y="251"/>
                </a:lnTo>
                <a:lnTo>
                  <a:pt x="446" y="261"/>
                </a:lnTo>
                <a:lnTo>
                  <a:pt x="450" y="262"/>
                </a:lnTo>
                <a:lnTo>
                  <a:pt x="452" y="263"/>
                </a:lnTo>
                <a:lnTo>
                  <a:pt x="453" y="265"/>
                </a:lnTo>
                <a:lnTo>
                  <a:pt x="455" y="272"/>
                </a:lnTo>
                <a:lnTo>
                  <a:pt x="455" y="275"/>
                </a:lnTo>
                <a:lnTo>
                  <a:pt x="457" y="280"/>
                </a:lnTo>
                <a:lnTo>
                  <a:pt x="459" y="282"/>
                </a:lnTo>
                <a:lnTo>
                  <a:pt x="462" y="289"/>
                </a:lnTo>
                <a:lnTo>
                  <a:pt x="462" y="293"/>
                </a:lnTo>
                <a:lnTo>
                  <a:pt x="461" y="296"/>
                </a:lnTo>
                <a:lnTo>
                  <a:pt x="460" y="297"/>
                </a:lnTo>
                <a:lnTo>
                  <a:pt x="458" y="298"/>
                </a:lnTo>
                <a:lnTo>
                  <a:pt x="457" y="298"/>
                </a:lnTo>
                <a:lnTo>
                  <a:pt x="460" y="307"/>
                </a:lnTo>
                <a:lnTo>
                  <a:pt x="464" y="312"/>
                </a:lnTo>
                <a:lnTo>
                  <a:pt x="468" y="318"/>
                </a:lnTo>
                <a:lnTo>
                  <a:pt x="471" y="324"/>
                </a:lnTo>
                <a:lnTo>
                  <a:pt x="475" y="325"/>
                </a:lnTo>
                <a:lnTo>
                  <a:pt x="486" y="325"/>
                </a:lnTo>
                <a:lnTo>
                  <a:pt x="490" y="330"/>
                </a:lnTo>
                <a:lnTo>
                  <a:pt x="489" y="332"/>
                </a:lnTo>
                <a:lnTo>
                  <a:pt x="489" y="337"/>
                </a:lnTo>
                <a:lnTo>
                  <a:pt x="490" y="339"/>
                </a:lnTo>
                <a:lnTo>
                  <a:pt x="490" y="342"/>
                </a:lnTo>
                <a:lnTo>
                  <a:pt x="488" y="346"/>
                </a:lnTo>
                <a:lnTo>
                  <a:pt x="486" y="349"/>
                </a:lnTo>
                <a:lnTo>
                  <a:pt x="485" y="352"/>
                </a:lnTo>
                <a:lnTo>
                  <a:pt x="485" y="354"/>
                </a:lnTo>
                <a:lnTo>
                  <a:pt x="486" y="357"/>
                </a:lnTo>
                <a:lnTo>
                  <a:pt x="486" y="358"/>
                </a:lnTo>
                <a:lnTo>
                  <a:pt x="487" y="359"/>
                </a:lnTo>
                <a:lnTo>
                  <a:pt x="485" y="364"/>
                </a:lnTo>
                <a:lnTo>
                  <a:pt x="483" y="363"/>
                </a:lnTo>
                <a:lnTo>
                  <a:pt x="479" y="363"/>
                </a:lnTo>
                <a:lnTo>
                  <a:pt x="478" y="364"/>
                </a:lnTo>
                <a:lnTo>
                  <a:pt x="476" y="364"/>
                </a:lnTo>
                <a:lnTo>
                  <a:pt x="474" y="365"/>
                </a:lnTo>
                <a:lnTo>
                  <a:pt x="473" y="367"/>
                </a:lnTo>
                <a:lnTo>
                  <a:pt x="469" y="371"/>
                </a:lnTo>
                <a:lnTo>
                  <a:pt x="466" y="371"/>
                </a:lnTo>
                <a:lnTo>
                  <a:pt x="466" y="368"/>
                </a:lnTo>
                <a:lnTo>
                  <a:pt x="465" y="364"/>
                </a:lnTo>
                <a:lnTo>
                  <a:pt x="460" y="371"/>
                </a:lnTo>
                <a:lnTo>
                  <a:pt x="460" y="378"/>
                </a:lnTo>
                <a:lnTo>
                  <a:pt x="461" y="386"/>
                </a:lnTo>
                <a:lnTo>
                  <a:pt x="458" y="387"/>
                </a:lnTo>
                <a:lnTo>
                  <a:pt x="455" y="389"/>
                </a:lnTo>
                <a:lnTo>
                  <a:pt x="455" y="391"/>
                </a:lnTo>
                <a:lnTo>
                  <a:pt x="457" y="392"/>
                </a:lnTo>
                <a:lnTo>
                  <a:pt x="457" y="395"/>
                </a:lnTo>
                <a:lnTo>
                  <a:pt x="454" y="398"/>
                </a:lnTo>
                <a:lnTo>
                  <a:pt x="454" y="402"/>
                </a:lnTo>
                <a:lnTo>
                  <a:pt x="457" y="403"/>
                </a:lnTo>
                <a:lnTo>
                  <a:pt x="457" y="412"/>
                </a:lnTo>
                <a:lnTo>
                  <a:pt x="453" y="417"/>
                </a:lnTo>
                <a:lnTo>
                  <a:pt x="446" y="421"/>
                </a:lnTo>
                <a:lnTo>
                  <a:pt x="439" y="423"/>
                </a:lnTo>
                <a:lnTo>
                  <a:pt x="409" y="423"/>
                </a:lnTo>
                <a:lnTo>
                  <a:pt x="410" y="416"/>
                </a:lnTo>
                <a:lnTo>
                  <a:pt x="415" y="410"/>
                </a:lnTo>
                <a:lnTo>
                  <a:pt x="421" y="406"/>
                </a:lnTo>
                <a:lnTo>
                  <a:pt x="425" y="401"/>
                </a:lnTo>
                <a:lnTo>
                  <a:pt x="428" y="395"/>
                </a:lnTo>
                <a:lnTo>
                  <a:pt x="426" y="393"/>
                </a:lnTo>
                <a:lnTo>
                  <a:pt x="424" y="386"/>
                </a:lnTo>
                <a:lnTo>
                  <a:pt x="422" y="382"/>
                </a:lnTo>
                <a:lnTo>
                  <a:pt x="419" y="378"/>
                </a:lnTo>
                <a:lnTo>
                  <a:pt x="412" y="377"/>
                </a:lnTo>
                <a:lnTo>
                  <a:pt x="401" y="377"/>
                </a:lnTo>
                <a:lnTo>
                  <a:pt x="384" y="378"/>
                </a:lnTo>
                <a:lnTo>
                  <a:pt x="367" y="379"/>
                </a:lnTo>
                <a:lnTo>
                  <a:pt x="348" y="381"/>
                </a:lnTo>
                <a:lnTo>
                  <a:pt x="332" y="382"/>
                </a:lnTo>
                <a:lnTo>
                  <a:pt x="318" y="384"/>
                </a:lnTo>
                <a:lnTo>
                  <a:pt x="273" y="386"/>
                </a:lnTo>
                <a:lnTo>
                  <a:pt x="224" y="387"/>
                </a:lnTo>
                <a:lnTo>
                  <a:pt x="175" y="389"/>
                </a:lnTo>
                <a:lnTo>
                  <a:pt x="128" y="391"/>
                </a:lnTo>
                <a:lnTo>
                  <a:pt x="88" y="392"/>
                </a:lnTo>
                <a:lnTo>
                  <a:pt x="86" y="309"/>
                </a:lnTo>
                <a:lnTo>
                  <a:pt x="85" y="227"/>
                </a:lnTo>
                <a:lnTo>
                  <a:pt x="82" y="147"/>
                </a:lnTo>
                <a:lnTo>
                  <a:pt x="79" y="144"/>
                </a:lnTo>
                <a:lnTo>
                  <a:pt x="65" y="135"/>
                </a:lnTo>
                <a:lnTo>
                  <a:pt x="64" y="127"/>
                </a:lnTo>
                <a:lnTo>
                  <a:pt x="55" y="118"/>
                </a:lnTo>
                <a:lnTo>
                  <a:pt x="50" y="112"/>
                </a:lnTo>
                <a:lnTo>
                  <a:pt x="48" y="105"/>
                </a:lnTo>
                <a:lnTo>
                  <a:pt x="53" y="98"/>
                </a:lnTo>
                <a:lnTo>
                  <a:pt x="55" y="95"/>
                </a:lnTo>
                <a:lnTo>
                  <a:pt x="62" y="91"/>
                </a:lnTo>
                <a:lnTo>
                  <a:pt x="62" y="83"/>
                </a:lnTo>
                <a:lnTo>
                  <a:pt x="60" y="78"/>
                </a:lnTo>
                <a:lnTo>
                  <a:pt x="56" y="74"/>
                </a:lnTo>
                <a:lnTo>
                  <a:pt x="45" y="74"/>
                </a:lnTo>
                <a:lnTo>
                  <a:pt x="40" y="73"/>
                </a:lnTo>
                <a:lnTo>
                  <a:pt x="40" y="71"/>
                </a:lnTo>
                <a:lnTo>
                  <a:pt x="36" y="67"/>
                </a:lnTo>
                <a:lnTo>
                  <a:pt x="32" y="67"/>
                </a:lnTo>
                <a:lnTo>
                  <a:pt x="29" y="66"/>
                </a:lnTo>
                <a:lnTo>
                  <a:pt x="28" y="65"/>
                </a:lnTo>
                <a:lnTo>
                  <a:pt x="26" y="59"/>
                </a:lnTo>
                <a:lnTo>
                  <a:pt x="22" y="52"/>
                </a:lnTo>
                <a:lnTo>
                  <a:pt x="20" y="45"/>
                </a:lnTo>
                <a:lnTo>
                  <a:pt x="14" y="37"/>
                </a:lnTo>
                <a:lnTo>
                  <a:pt x="7" y="29"/>
                </a:lnTo>
                <a:lnTo>
                  <a:pt x="3" y="21"/>
                </a:lnTo>
                <a:lnTo>
                  <a:pt x="0" y="11"/>
                </a:lnTo>
                <a:lnTo>
                  <a:pt x="116" y="11"/>
                </a:lnTo>
                <a:lnTo>
                  <a:pt x="175" y="9"/>
                </a:lnTo>
                <a:lnTo>
                  <a:pt x="189" y="8"/>
                </a:lnTo>
                <a:lnTo>
                  <a:pt x="226" y="6"/>
                </a:lnTo>
                <a:lnTo>
                  <a:pt x="239" y="4"/>
                </a:lnTo>
                <a:lnTo>
                  <a:pt x="252" y="1"/>
                </a:lnTo>
                <a:lnTo>
                  <a:pt x="263"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1" name="Freeform 32"/>
          <p:cNvSpPr>
            <a:spLocks/>
          </p:cNvSpPr>
          <p:nvPr/>
        </p:nvSpPr>
        <p:spPr bwMode="auto">
          <a:xfrm>
            <a:off x="3181350" y="3609975"/>
            <a:ext cx="468313" cy="434975"/>
          </a:xfrm>
          <a:custGeom>
            <a:avLst/>
            <a:gdLst/>
            <a:ahLst/>
            <a:cxnLst>
              <a:cxn ang="0">
                <a:pos x="324" y="2"/>
              </a:cxn>
              <a:cxn ang="0">
                <a:pos x="332" y="19"/>
              </a:cxn>
              <a:cxn ang="0">
                <a:pos x="326" y="26"/>
              </a:cxn>
              <a:cxn ang="0">
                <a:pos x="319" y="28"/>
              </a:cxn>
              <a:cxn ang="0">
                <a:pos x="313" y="41"/>
              </a:cxn>
              <a:cxn ang="0">
                <a:pos x="331" y="49"/>
              </a:cxn>
              <a:cxn ang="0">
                <a:pos x="362" y="46"/>
              </a:cxn>
              <a:cxn ang="0">
                <a:pos x="362" y="50"/>
              </a:cxn>
              <a:cxn ang="0">
                <a:pos x="356" y="51"/>
              </a:cxn>
              <a:cxn ang="0">
                <a:pos x="359" y="56"/>
              </a:cxn>
              <a:cxn ang="0">
                <a:pos x="354" y="63"/>
              </a:cxn>
              <a:cxn ang="0">
                <a:pos x="346" y="69"/>
              </a:cxn>
              <a:cxn ang="0">
                <a:pos x="342" y="84"/>
              </a:cxn>
              <a:cxn ang="0">
                <a:pos x="332" y="102"/>
              </a:cxn>
              <a:cxn ang="0">
                <a:pos x="337" y="119"/>
              </a:cxn>
              <a:cxn ang="0">
                <a:pos x="330" y="132"/>
              </a:cxn>
              <a:cxn ang="0">
                <a:pos x="323" y="140"/>
              </a:cxn>
              <a:cxn ang="0">
                <a:pos x="326" y="146"/>
              </a:cxn>
              <a:cxn ang="0">
                <a:pos x="319" y="152"/>
              </a:cxn>
              <a:cxn ang="0">
                <a:pos x="312" y="151"/>
              </a:cxn>
              <a:cxn ang="0">
                <a:pos x="309" y="158"/>
              </a:cxn>
              <a:cxn ang="0">
                <a:pos x="305" y="181"/>
              </a:cxn>
              <a:cxn ang="0">
                <a:pos x="298" y="197"/>
              </a:cxn>
              <a:cxn ang="0">
                <a:pos x="289" y="209"/>
              </a:cxn>
              <a:cxn ang="0">
                <a:pos x="284" y="210"/>
              </a:cxn>
              <a:cxn ang="0">
                <a:pos x="278" y="209"/>
              </a:cxn>
              <a:cxn ang="0">
                <a:pos x="277" y="232"/>
              </a:cxn>
              <a:cxn ang="0">
                <a:pos x="269" y="239"/>
              </a:cxn>
              <a:cxn ang="0">
                <a:pos x="268" y="243"/>
              </a:cxn>
              <a:cxn ang="0">
                <a:pos x="271" y="242"/>
              </a:cxn>
              <a:cxn ang="0">
                <a:pos x="270" y="253"/>
              </a:cxn>
              <a:cxn ang="0">
                <a:pos x="267" y="260"/>
              </a:cxn>
              <a:cxn ang="0">
                <a:pos x="261" y="265"/>
              </a:cxn>
              <a:cxn ang="0">
                <a:pos x="263" y="270"/>
              </a:cxn>
              <a:cxn ang="0">
                <a:pos x="257" y="273"/>
              </a:cxn>
              <a:cxn ang="0">
                <a:pos x="264" y="280"/>
              </a:cxn>
              <a:cxn ang="0">
                <a:pos x="260" y="285"/>
              </a:cxn>
              <a:cxn ang="0">
                <a:pos x="263" y="293"/>
              </a:cxn>
              <a:cxn ang="0">
                <a:pos x="269" y="300"/>
              </a:cxn>
              <a:cxn ang="0">
                <a:pos x="271" y="306"/>
              </a:cxn>
              <a:cxn ang="0">
                <a:pos x="269" y="314"/>
              </a:cxn>
              <a:cxn ang="0">
                <a:pos x="267" y="317"/>
              </a:cxn>
              <a:cxn ang="0">
                <a:pos x="269" y="328"/>
              </a:cxn>
              <a:cxn ang="0">
                <a:pos x="151" y="334"/>
              </a:cxn>
              <a:cxn ang="0">
                <a:pos x="127" y="331"/>
              </a:cxn>
              <a:cxn ang="0">
                <a:pos x="115" y="336"/>
              </a:cxn>
              <a:cxn ang="0">
                <a:pos x="50" y="336"/>
              </a:cxn>
              <a:cxn ang="0">
                <a:pos x="47" y="287"/>
              </a:cxn>
              <a:cxn ang="0">
                <a:pos x="42" y="285"/>
              </a:cxn>
              <a:cxn ang="0">
                <a:pos x="30" y="286"/>
              </a:cxn>
              <a:cxn ang="0">
                <a:pos x="27" y="281"/>
              </a:cxn>
              <a:cxn ang="0">
                <a:pos x="19" y="286"/>
              </a:cxn>
              <a:cxn ang="0">
                <a:pos x="15" y="174"/>
              </a:cxn>
              <a:cxn ang="0">
                <a:pos x="8" y="70"/>
              </a:cxn>
              <a:cxn ang="0">
                <a:pos x="94" y="13"/>
              </a:cxn>
              <a:cxn ang="0">
                <a:pos x="291" y="2"/>
              </a:cxn>
            </a:cxnLst>
            <a:rect l="0" t="0" r="r" b="b"/>
            <a:pathLst>
              <a:path w="363" h="337">
                <a:moveTo>
                  <a:pt x="309" y="0"/>
                </a:moveTo>
                <a:lnTo>
                  <a:pt x="317" y="0"/>
                </a:lnTo>
                <a:lnTo>
                  <a:pt x="324" y="2"/>
                </a:lnTo>
                <a:lnTo>
                  <a:pt x="328" y="7"/>
                </a:lnTo>
                <a:lnTo>
                  <a:pt x="332" y="15"/>
                </a:lnTo>
                <a:lnTo>
                  <a:pt x="332" y="19"/>
                </a:lnTo>
                <a:lnTo>
                  <a:pt x="330" y="21"/>
                </a:lnTo>
                <a:lnTo>
                  <a:pt x="328" y="23"/>
                </a:lnTo>
                <a:lnTo>
                  <a:pt x="326" y="26"/>
                </a:lnTo>
                <a:lnTo>
                  <a:pt x="320" y="26"/>
                </a:lnTo>
                <a:lnTo>
                  <a:pt x="318" y="23"/>
                </a:lnTo>
                <a:lnTo>
                  <a:pt x="319" y="28"/>
                </a:lnTo>
                <a:lnTo>
                  <a:pt x="318" y="33"/>
                </a:lnTo>
                <a:lnTo>
                  <a:pt x="314" y="36"/>
                </a:lnTo>
                <a:lnTo>
                  <a:pt x="313" y="41"/>
                </a:lnTo>
                <a:lnTo>
                  <a:pt x="314" y="46"/>
                </a:lnTo>
                <a:lnTo>
                  <a:pt x="323" y="49"/>
                </a:lnTo>
                <a:lnTo>
                  <a:pt x="331" y="49"/>
                </a:lnTo>
                <a:lnTo>
                  <a:pt x="340" y="47"/>
                </a:lnTo>
                <a:lnTo>
                  <a:pt x="349" y="46"/>
                </a:lnTo>
                <a:lnTo>
                  <a:pt x="362" y="46"/>
                </a:lnTo>
                <a:lnTo>
                  <a:pt x="363" y="48"/>
                </a:lnTo>
                <a:lnTo>
                  <a:pt x="362" y="49"/>
                </a:lnTo>
                <a:lnTo>
                  <a:pt x="362" y="50"/>
                </a:lnTo>
                <a:lnTo>
                  <a:pt x="359" y="50"/>
                </a:lnTo>
                <a:lnTo>
                  <a:pt x="358" y="51"/>
                </a:lnTo>
                <a:lnTo>
                  <a:pt x="356" y="51"/>
                </a:lnTo>
                <a:lnTo>
                  <a:pt x="356" y="53"/>
                </a:lnTo>
                <a:lnTo>
                  <a:pt x="358" y="55"/>
                </a:lnTo>
                <a:lnTo>
                  <a:pt x="359" y="56"/>
                </a:lnTo>
                <a:lnTo>
                  <a:pt x="359" y="57"/>
                </a:lnTo>
                <a:lnTo>
                  <a:pt x="360" y="57"/>
                </a:lnTo>
                <a:lnTo>
                  <a:pt x="354" y="63"/>
                </a:lnTo>
                <a:lnTo>
                  <a:pt x="352" y="64"/>
                </a:lnTo>
                <a:lnTo>
                  <a:pt x="349" y="67"/>
                </a:lnTo>
                <a:lnTo>
                  <a:pt x="346" y="69"/>
                </a:lnTo>
                <a:lnTo>
                  <a:pt x="347" y="76"/>
                </a:lnTo>
                <a:lnTo>
                  <a:pt x="346" y="81"/>
                </a:lnTo>
                <a:lnTo>
                  <a:pt x="342" y="84"/>
                </a:lnTo>
                <a:lnTo>
                  <a:pt x="337" y="88"/>
                </a:lnTo>
                <a:lnTo>
                  <a:pt x="332" y="93"/>
                </a:lnTo>
                <a:lnTo>
                  <a:pt x="332" y="102"/>
                </a:lnTo>
                <a:lnTo>
                  <a:pt x="333" y="107"/>
                </a:lnTo>
                <a:lnTo>
                  <a:pt x="335" y="113"/>
                </a:lnTo>
                <a:lnTo>
                  <a:pt x="337" y="119"/>
                </a:lnTo>
                <a:lnTo>
                  <a:pt x="335" y="124"/>
                </a:lnTo>
                <a:lnTo>
                  <a:pt x="333" y="128"/>
                </a:lnTo>
                <a:lnTo>
                  <a:pt x="330" y="132"/>
                </a:lnTo>
                <a:lnTo>
                  <a:pt x="325" y="134"/>
                </a:lnTo>
                <a:lnTo>
                  <a:pt x="320" y="135"/>
                </a:lnTo>
                <a:lnTo>
                  <a:pt x="323" y="140"/>
                </a:lnTo>
                <a:lnTo>
                  <a:pt x="325" y="142"/>
                </a:lnTo>
                <a:lnTo>
                  <a:pt x="325" y="144"/>
                </a:lnTo>
                <a:lnTo>
                  <a:pt x="326" y="146"/>
                </a:lnTo>
                <a:lnTo>
                  <a:pt x="325" y="148"/>
                </a:lnTo>
                <a:lnTo>
                  <a:pt x="320" y="153"/>
                </a:lnTo>
                <a:lnTo>
                  <a:pt x="319" y="152"/>
                </a:lnTo>
                <a:lnTo>
                  <a:pt x="318" y="152"/>
                </a:lnTo>
                <a:lnTo>
                  <a:pt x="317" y="151"/>
                </a:lnTo>
                <a:lnTo>
                  <a:pt x="312" y="151"/>
                </a:lnTo>
                <a:lnTo>
                  <a:pt x="312" y="154"/>
                </a:lnTo>
                <a:lnTo>
                  <a:pt x="311" y="158"/>
                </a:lnTo>
                <a:lnTo>
                  <a:pt x="309" y="158"/>
                </a:lnTo>
                <a:lnTo>
                  <a:pt x="306" y="155"/>
                </a:lnTo>
                <a:lnTo>
                  <a:pt x="305" y="169"/>
                </a:lnTo>
                <a:lnTo>
                  <a:pt x="305" y="181"/>
                </a:lnTo>
                <a:lnTo>
                  <a:pt x="306" y="189"/>
                </a:lnTo>
                <a:lnTo>
                  <a:pt x="303" y="194"/>
                </a:lnTo>
                <a:lnTo>
                  <a:pt x="298" y="197"/>
                </a:lnTo>
                <a:lnTo>
                  <a:pt x="293" y="200"/>
                </a:lnTo>
                <a:lnTo>
                  <a:pt x="290" y="203"/>
                </a:lnTo>
                <a:lnTo>
                  <a:pt x="289" y="209"/>
                </a:lnTo>
                <a:lnTo>
                  <a:pt x="286" y="211"/>
                </a:lnTo>
                <a:lnTo>
                  <a:pt x="285" y="211"/>
                </a:lnTo>
                <a:lnTo>
                  <a:pt x="284" y="210"/>
                </a:lnTo>
                <a:lnTo>
                  <a:pt x="283" y="210"/>
                </a:lnTo>
                <a:lnTo>
                  <a:pt x="281" y="209"/>
                </a:lnTo>
                <a:lnTo>
                  <a:pt x="278" y="209"/>
                </a:lnTo>
                <a:lnTo>
                  <a:pt x="281" y="221"/>
                </a:lnTo>
                <a:lnTo>
                  <a:pt x="284" y="232"/>
                </a:lnTo>
                <a:lnTo>
                  <a:pt x="277" y="232"/>
                </a:lnTo>
                <a:lnTo>
                  <a:pt x="273" y="235"/>
                </a:lnTo>
                <a:lnTo>
                  <a:pt x="270" y="237"/>
                </a:lnTo>
                <a:lnTo>
                  <a:pt x="269" y="239"/>
                </a:lnTo>
                <a:lnTo>
                  <a:pt x="267" y="240"/>
                </a:lnTo>
                <a:lnTo>
                  <a:pt x="267" y="242"/>
                </a:lnTo>
                <a:lnTo>
                  <a:pt x="268" y="243"/>
                </a:lnTo>
                <a:lnTo>
                  <a:pt x="269" y="243"/>
                </a:lnTo>
                <a:lnTo>
                  <a:pt x="270" y="242"/>
                </a:lnTo>
                <a:lnTo>
                  <a:pt x="271" y="242"/>
                </a:lnTo>
                <a:lnTo>
                  <a:pt x="273" y="243"/>
                </a:lnTo>
                <a:lnTo>
                  <a:pt x="273" y="249"/>
                </a:lnTo>
                <a:lnTo>
                  <a:pt x="270" y="253"/>
                </a:lnTo>
                <a:lnTo>
                  <a:pt x="269" y="257"/>
                </a:lnTo>
                <a:lnTo>
                  <a:pt x="268" y="258"/>
                </a:lnTo>
                <a:lnTo>
                  <a:pt x="267" y="260"/>
                </a:lnTo>
                <a:lnTo>
                  <a:pt x="264" y="261"/>
                </a:lnTo>
                <a:lnTo>
                  <a:pt x="261" y="263"/>
                </a:lnTo>
                <a:lnTo>
                  <a:pt x="261" y="265"/>
                </a:lnTo>
                <a:lnTo>
                  <a:pt x="262" y="267"/>
                </a:lnTo>
                <a:lnTo>
                  <a:pt x="262" y="268"/>
                </a:lnTo>
                <a:lnTo>
                  <a:pt x="263" y="270"/>
                </a:lnTo>
                <a:lnTo>
                  <a:pt x="263" y="271"/>
                </a:lnTo>
                <a:lnTo>
                  <a:pt x="259" y="271"/>
                </a:lnTo>
                <a:lnTo>
                  <a:pt x="257" y="273"/>
                </a:lnTo>
                <a:lnTo>
                  <a:pt x="259" y="275"/>
                </a:lnTo>
                <a:lnTo>
                  <a:pt x="262" y="279"/>
                </a:lnTo>
                <a:lnTo>
                  <a:pt x="264" y="280"/>
                </a:lnTo>
                <a:lnTo>
                  <a:pt x="264" y="281"/>
                </a:lnTo>
                <a:lnTo>
                  <a:pt x="262" y="284"/>
                </a:lnTo>
                <a:lnTo>
                  <a:pt x="260" y="285"/>
                </a:lnTo>
                <a:lnTo>
                  <a:pt x="259" y="286"/>
                </a:lnTo>
                <a:lnTo>
                  <a:pt x="260" y="289"/>
                </a:lnTo>
                <a:lnTo>
                  <a:pt x="263" y="293"/>
                </a:lnTo>
                <a:lnTo>
                  <a:pt x="266" y="294"/>
                </a:lnTo>
                <a:lnTo>
                  <a:pt x="268" y="296"/>
                </a:lnTo>
                <a:lnTo>
                  <a:pt x="269" y="300"/>
                </a:lnTo>
                <a:lnTo>
                  <a:pt x="270" y="301"/>
                </a:lnTo>
                <a:lnTo>
                  <a:pt x="270" y="303"/>
                </a:lnTo>
                <a:lnTo>
                  <a:pt x="271" y="306"/>
                </a:lnTo>
                <a:lnTo>
                  <a:pt x="273" y="307"/>
                </a:lnTo>
                <a:lnTo>
                  <a:pt x="273" y="310"/>
                </a:lnTo>
                <a:lnTo>
                  <a:pt x="269" y="314"/>
                </a:lnTo>
                <a:lnTo>
                  <a:pt x="268" y="314"/>
                </a:lnTo>
                <a:lnTo>
                  <a:pt x="267" y="316"/>
                </a:lnTo>
                <a:lnTo>
                  <a:pt x="267" y="317"/>
                </a:lnTo>
                <a:lnTo>
                  <a:pt x="269" y="322"/>
                </a:lnTo>
                <a:lnTo>
                  <a:pt x="270" y="325"/>
                </a:lnTo>
                <a:lnTo>
                  <a:pt x="269" y="328"/>
                </a:lnTo>
                <a:lnTo>
                  <a:pt x="232" y="328"/>
                </a:lnTo>
                <a:lnTo>
                  <a:pt x="192" y="331"/>
                </a:lnTo>
                <a:lnTo>
                  <a:pt x="151" y="334"/>
                </a:lnTo>
                <a:lnTo>
                  <a:pt x="142" y="332"/>
                </a:lnTo>
                <a:lnTo>
                  <a:pt x="132" y="330"/>
                </a:lnTo>
                <a:lnTo>
                  <a:pt x="127" y="331"/>
                </a:lnTo>
                <a:lnTo>
                  <a:pt x="123" y="332"/>
                </a:lnTo>
                <a:lnTo>
                  <a:pt x="120" y="335"/>
                </a:lnTo>
                <a:lnTo>
                  <a:pt x="115" y="336"/>
                </a:lnTo>
                <a:lnTo>
                  <a:pt x="93" y="337"/>
                </a:lnTo>
                <a:lnTo>
                  <a:pt x="71" y="335"/>
                </a:lnTo>
                <a:lnTo>
                  <a:pt x="50" y="336"/>
                </a:lnTo>
                <a:lnTo>
                  <a:pt x="50" y="288"/>
                </a:lnTo>
                <a:lnTo>
                  <a:pt x="48" y="288"/>
                </a:lnTo>
                <a:lnTo>
                  <a:pt x="47" y="287"/>
                </a:lnTo>
                <a:lnTo>
                  <a:pt x="45" y="287"/>
                </a:lnTo>
                <a:lnTo>
                  <a:pt x="44" y="286"/>
                </a:lnTo>
                <a:lnTo>
                  <a:pt x="42" y="285"/>
                </a:lnTo>
                <a:lnTo>
                  <a:pt x="35" y="285"/>
                </a:lnTo>
                <a:lnTo>
                  <a:pt x="33" y="286"/>
                </a:lnTo>
                <a:lnTo>
                  <a:pt x="30" y="286"/>
                </a:lnTo>
                <a:lnTo>
                  <a:pt x="30" y="280"/>
                </a:lnTo>
                <a:lnTo>
                  <a:pt x="29" y="279"/>
                </a:lnTo>
                <a:lnTo>
                  <a:pt x="27" y="281"/>
                </a:lnTo>
                <a:lnTo>
                  <a:pt x="27" y="282"/>
                </a:lnTo>
                <a:lnTo>
                  <a:pt x="23" y="286"/>
                </a:lnTo>
                <a:lnTo>
                  <a:pt x="19" y="286"/>
                </a:lnTo>
                <a:lnTo>
                  <a:pt x="15" y="250"/>
                </a:lnTo>
                <a:lnTo>
                  <a:pt x="14" y="212"/>
                </a:lnTo>
                <a:lnTo>
                  <a:pt x="15" y="174"/>
                </a:lnTo>
                <a:lnTo>
                  <a:pt x="15" y="137"/>
                </a:lnTo>
                <a:lnTo>
                  <a:pt x="14" y="99"/>
                </a:lnTo>
                <a:lnTo>
                  <a:pt x="8" y="70"/>
                </a:lnTo>
                <a:lnTo>
                  <a:pt x="2" y="42"/>
                </a:lnTo>
                <a:lnTo>
                  <a:pt x="0" y="15"/>
                </a:lnTo>
                <a:lnTo>
                  <a:pt x="94" y="13"/>
                </a:lnTo>
                <a:lnTo>
                  <a:pt x="190" y="9"/>
                </a:lnTo>
                <a:lnTo>
                  <a:pt x="284" y="4"/>
                </a:lnTo>
                <a:lnTo>
                  <a:pt x="291" y="2"/>
                </a:lnTo>
                <a:lnTo>
                  <a:pt x="300" y="1"/>
                </a:lnTo>
                <a:lnTo>
                  <a:pt x="30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2" name="Freeform 33"/>
          <p:cNvSpPr>
            <a:spLocks/>
          </p:cNvSpPr>
          <p:nvPr/>
        </p:nvSpPr>
        <p:spPr bwMode="auto">
          <a:xfrm>
            <a:off x="2365375" y="2105025"/>
            <a:ext cx="619125" cy="382588"/>
          </a:xfrm>
          <a:custGeom>
            <a:avLst/>
            <a:gdLst/>
            <a:ahLst/>
            <a:cxnLst>
              <a:cxn ang="0">
                <a:pos x="22" y="0"/>
              </a:cxn>
              <a:cxn ang="0">
                <a:pos x="102" y="7"/>
              </a:cxn>
              <a:cxn ang="0">
                <a:pos x="186" y="11"/>
              </a:cxn>
              <a:cxn ang="0">
                <a:pos x="356" y="16"/>
              </a:cxn>
              <a:cxn ang="0">
                <a:pos x="439" y="20"/>
              </a:cxn>
              <a:cxn ang="0">
                <a:pos x="440" y="31"/>
              </a:cxn>
              <a:cxn ang="0">
                <a:pos x="441" y="40"/>
              </a:cxn>
              <a:cxn ang="0">
                <a:pos x="441" y="76"/>
              </a:cxn>
              <a:cxn ang="0">
                <a:pos x="444" y="80"/>
              </a:cxn>
              <a:cxn ang="0">
                <a:pos x="444" y="98"/>
              </a:cxn>
              <a:cxn ang="0">
                <a:pos x="449" y="119"/>
              </a:cxn>
              <a:cxn ang="0">
                <a:pos x="458" y="138"/>
              </a:cxn>
              <a:cxn ang="0">
                <a:pos x="461" y="147"/>
              </a:cxn>
              <a:cxn ang="0">
                <a:pos x="461" y="153"/>
              </a:cxn>
              <a:cxn ang="0">
                <a:pos x="460" y="156"/>
              </a:cxn>
              <a:cxn ang="0">
                <a:pos x="458" y="157"/>
              </a:cxn>
              <a:cxn ang="0">
                <a:pos x="458" y="158"/>
              </a:cxn>
              <a:cxn ang="0">
                <a:pos x="460" y="164"/>
              </a:cxn>
              <a:cxn ang="0">
                <a:pos x="461" y="172"/>
              </a:cxn>
              <a:cxn ang="0">
                <a:pos x="463" y="181"/>
              </a:cxn>
              <a:cxn ang="0">
                <a:pos x="464" y="189"/>
              </a:cxn>
              <a:cxn ang="0">
                <a:pos x="464" y="193"/>
              </a:cxn>
              <a:cxn ang="0">
                <a:pos x="463" y="195"/>
              </a:cxn>
              <a:cxn ang="0">
                <a:pos x="462" y="196"/>
              </a:cxn>
              <a:cxn ang="0">
                <a:pos x="461" y="199"/>
              </a:cxn>
              <a:cxn ang="0">
                <a:pos x="461" y="205"/>
              </a:cxn>
              <a:cxn ang="0">
                <a:pos x="462" y="213"/>
              </a:cxn>
              <a:cxn ang="0">
                <a:pos x="463" y="223"/>
              </a:cxn>
              <a:cxn ang="0">
                <a:pos x="464" y="231"/>
              </a:cxn>
              <a:cxn ang="0">
                <a:pos x="464" y="240"/>
              </a:cxn>
              <a:cxn ang="0">
                <a:pos x="467" y="249"/>
              </a:cxn>
              <a:cxn ang="0">
                <a:pos x="468" y="251"/>
              </a:cxn>
              <a:cxn ang="0">
                <a:pos x="474" y="257"/>
              </a:cxn>
              <a:cxn ang="0">
                <a:pos x="475" y="259"/>
              </a:cxn>
              <a:cxn ang="0">
                <a:pos x="476" y="271"/>
              </a:cxn>
              <a:cxn ang="0">
                <a:pos x="478" y="283"/>
              </a:cxn>
              <a:cxn ang="0">
                <a:pos x="481" y="293"/>
              </a:cxn>
              <a:cxn ang="0">
                <a:pos x="384" y="296"/>
              </a:cxn>
              <a:cxn ang="0">
                <a:pos x="286" y="294"/>
              </a:cxn>
              <a:cxn ang="0">
                <a:pos x="189" y="290"/>
              </a:cxn>
              <a:cxn ang="0">
                <a:pos x="94" y="285"/>
              </a:cxn>
              <a:cxn ang="0">
                <a:pos x="0" y="279"/>
              </a:cxn>
              <a:cxn ang="0">
                <a:pos x="4" y="209"/>
              </a:cxn>
              <a:cxn ang="0">
                <a:pos x="9" y="138"/>
              </a:cxn>
              <a:cxn ang="0">
                <a:pos x="14" y="68"/>
              </a:cxn>
              <a:cxn ang="0">
                <a:pos x="22" y="0"/>
              </a:cxn>
            </a:cxnLst>
            <a:rect l="0" t="0" r="r" b="b"/>
            <a:pathLst>
              <a:path w="481" h="296">
                <a:moveTo>
                  <a:pt x="22" y="0"/>
                </a:moveTo>
                <a:lnTo>
                  <a:pt x="102" y="7"/>
                </a:lnTo>
                <a:lnTo>
                  <a:pt x="186" y="11"/>
                </a:lnTo>
                <a:lnTo>
                  <a:pt x="356" y="16"/>
                </a:lnTo>
                <a:lnTo>
                  <a:pt x="439" y="20"/>
                </a:lnTo>
                <a:lnTo>
                  <a:pt x="440" y="31"/>
                </a:lnTo>
                <a:lnTo>
                  <a:pt x="441" y="40"/>
                </a:lnTo>
                <a:lnTo>
                  <a:pt x="441" y="76"/>
                </a:lnTo>
                <a:lnTo>
                  <a:pt x="444" y="80"/>
                </a:lnTo>
                <a:lnTo>
                  <a:pt x="444" y="98"/>
                </a:lnTo>
                <a:lnTo>
                  <a:pt x="449" y="119"/>
                </a:lnTo>
                <a:lnTo>
                  <a:pt x="458" y="138"/>
                </a:lnTo>
                <a:lnTo>
                  <a:pt x="461" y="147"/>
                </a:lnTo>
                <a:lnTo>
                  <a:pt x="461" y="153"/>
                </a:lnTo>
                <a:lnTo>
                  <a:pt x="460" y="156"/>
                </a:lnTo>
                <a:lnTo>
                  <a:pt x="458" y="157"/>
                </a:lnTo>
                <a:lnTo>
                  <a:pt x="458" y="158"/>
                </a:lnTo>
                <a:lnTo>
                  <a:pt x="460" y="164"/>
                </a:lnTo>
                <a:lnTo>
                  <a:pt x="461" y="172"/>
                </a:lnTo>
                <a:lnTo>
                  <a:pt x="463" y="181"/>
                </a:lnTo>
                <a:lnTo>
                  <a:pt x="464" y="189"/>
                </a:lnTo>
                <a:lnTo>
                  <a:pt x="464" y="193"/>
                </a:lnTo>
                <a:lnTo>
                  <a:pt x="463" y="195"/>
                </a:lnTo>
                <a:lnTo>
                  <a:pt x="462" y="196"/>
                </a:lnTo>
                <a:lnTo>
                  <a:pt x="461" y="199"/>
                </a:lnTo>
                <a:lnTo>
                  <a:pt x="461" y="205"/>
                </a:lnTo>
                <a:lnTo>
                  <a:pt x="462" y="213"/>
                </a:lnTo>
                <a:lnTo>
                  <a:pt x="463" y="223"/>
                </a:lnTo>
                <a:lnTo>
                  <a:pt x="464" y="231"/>
                </a:lnTo>
                <a:lnTo>
                  <a:pt x="464" y="240"/>
                </a:lnTo>
                <a:lnTo>
                  <a:pt x="467" y="249"/>
                </a:lnTo>
                <a:lnTo>
                  <a:pt x="468" y="251"/>
                </a:lnTo>
                <a:lnTo>
                  <a:pt x="474" y="257"/>
                </a:lnTo>
                <a:lnTo>
                  <a:pt x="475" y="259"/>
                </a:lnTo>
                <a:lnTo>
                  <a:pt x="476" y="271"/>
                </a:lnTo>
                <a:lnTo>
                  <a:pt x="478" y="283"/>
                </a:lnTo>
                <a:lnTo>
                  <a:pt x="481" y="293"/>
                </a:lnTo>
                <a:lnTo>
                  <a:pt x="384" y="296"/>
                </a:lnTo>
                <a:lnTo>
                  <a:pt x="286" y="294"/>
                </a:lnTo>
                <a:lnTo>
                  <a:pt x="189" y="290"/>
                </a:lnTo>
                <a:lnTo>
                  <a:pt x="94" y="285"/>
                </a:lnTo>
                <a:lnTo>
                  <a:pt x="0" y="279"/>
                </a:lnTo>
                <a:lnTo>
                  <a:pt x="4" y="209"/>
                </a:lnTo>
                <a:lnTo>
                  <a:pt x="9" y="138"/>
                </a:lnTo>
                <a:lnTo>
                  <a:pt x="14" y="68"/>
                </a:lnTo>
                <a:lnTo>
                  <a:pt x="2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3" name="Freeform 34"/>
          <p:cNvSpPr>
            <a:spLocks/>
          </p:cNvSpPr>
          <p:nvPr/>
        </p:nvSpPr>
        <p:spPr bwMode="auto">
          <a:xfrm>
            <a:off x="2338388" y="2470150"/>
            <a:ext cx="657225" cy="423863"/>
          </a:xfrm>
          <a:custGeom>
            <a:avLst/>
            <a:gdLst/>
            <a:ahLst/>
            <a:cxnLst>
              <a:cxn ang="0">
                <a:pos x="135" y="8"/>
              </a:cxn>
              <a:cxn ang="0">
                <a:pos x="375" y="16"/>
              </a:cxn>
              <a:cxn ang="0">
                <a:pos x="496" y="24"/>
              </a:cxn>
              <a:cxn ang="0">
                <a:pos x="488" y="36"/>
              </a:cxn>
              <a:cxn ang="0">
                <a:pos x="481" y="48"/>
              </a:cxn>
              <a:cxn ang="0">
                <a:pos x="487" y="58"/>
              </a:cxn>
              <a:cxn ang="0">
                <a:pos x="492" y="64"/>
              </a:cxn>
              <a:cxn ang="0">
                <a:pos x="496" y="67"/>
              </a:cxn>
              <a:cxn ang="0">
                <a:pos x="502" y="69"/>
              </a:cxn>
              <a:cxn ang="0">
                <a:pos x="506" y="76"/>
              </a:cxn>
              <a:cxn ang="0">
                <a:pos x="509" y="233"/>
              </a:cxn>
              <a:cxn ang="0">
                <a:pos x="508" y="240"/>
              </a:cxn>
              <a:cxn ang="0">
                <a:pos x="498" y="242"/>
              </a:cxn>
              <a:cxn ang="0">
                <a:pos x="499" y="249"/>
              </a:cxn>
              <a:cxn ang="0">
                <a:pos x="503" y="254"/>
              </a:cxn>
              <a:cxn ang="0">
                <a:pos x="502" y="260"/>
              </a:cxn>
              <a:cxn ang="0">
                <a:pos x="505" y="277"/>
              </a:cxn>
              <a:cxn ang="0">
                <a:pos x="503" y="298"/>
              </a:cxn>
              <a:cxn ang="0">
                <a:pos x="498" y="308"/>
              </a:cxn>
              <a:cxn ang="0">
                <a:pos x="501" y="317"/>
              </a:cxn>
              <a:cxn ang="0">
                <a:pos x="489" y="318"/>
              </a:cxn>
              <a:cxn ang="0">
                <a:pos x="463" y="304"/>
              </a:cxn>
              <a:cxn ang="0">
                <a:pos x="444" y="301"/>
              </a:cxn>
              <a:cxn ang="0">
                <a:pos x="416" y="302"/>
              </a:cxn>
              <a:cxn ang="0">
                <a:pos x="405" y="307"/>
              </a:cxn>
              <a:cxn ang="0">
                <a:pos x="385" y="298"/>
              </a:cxn>
              <a:cxn ang="0">
                <a:pos x="379" y="293"/>
              </a:cxn>
              <a:cxn ang="0">
                <a:pos x="374" y="288"/>
              </a:cxn>
              <a:cxn ang="0">
                <a:pos x="359" y="286"/>
              </a:cxn>
              <a:cxn ang="0">
                <a:pos x="332" y="287"/>
              </a:cxn>
              <a:cxn ang="0">
                <a:pos x="198" y="281"/>
              </a:cxn>
              <a:cxn ang="0">
                <a:pos x="62" y="275"/>
              </a:cxn>
              <a:cxn ang="0">
                <a:pos x="3" y="200"/>
              </a:cxn>
              <a:cxn ang="0">
                <a:pos x="15" y="67"/>
              </a:cxn>
            </a:cxnLst>
            <a:rect l="0" t="0" r="r" b="b"/>
            <a:pathLst>
              <a:path w="509" h="329">
                <a:moveTo>
                  <a:pt x="20" y="0"/>
                </a:moveTo>
                <a:lnTo>
                  <a:pt x="135" y="8"/>
                </a:lnTo>
                <a:lnTo>
                  <a:pt x="254" y="13"/>
                </a:lnTo>
                <a:lnTo>
                  <a:pt x="375" y="16"/>
                </a:lnTo>
                <a:lnTo>
                  <a:pt x="498" y="16"/>
                </a:lnTo>
                <a:lnTo>
                  <a:pt x="496" y="24"/>
                </a:lnTo>
                <a:lnTo>
                  <a:pt x="494" y="31"/>
                </a:lnTo>
                <a:lnTo>
                  <a:pt x="488" y="36"/>
                </a:lnTo>
                <a:lnTo>
                  <a:pt x="483" y="41"/>
                </a:lnTo>
                <a:lnTo>
                  <a:pt x="481" y="48"/>
                </a:lnTo>
                <a:lnTo>
                  <a:pt x="485" y="55"/>
                </a:lnTo>
                <a:lnTo>
                  <a:pt x="487" y="58"/>
                </a:lnTo>
                <a:lnTo>
                  <a:pt x="489" y="62"/>
                </a:lnTo>
                <a:lnTo>
                  <a:pt x="492" y="64"/>
                </a:lnTo>
                <a:lnTo>
                  <a:pt x="495" y="65"/>
                </a:lnTo>
                <a:lnTo>
                  <a:pt x="496" y="67"/>
                </a:lnTo>
                <a:lnTo>
                  <a:pt x="499" y="67"/>
                </a:lnTo>
                <a:lnTo>
                  <a:pt x="502" y="69"/>
                </a:lnTo>
                <a:lnTo>
                  <a:pt x="505" y="72"/>
                </a:lnTo>
                <a:lnTo>
                  <a:pt x="506" y="76"/>
                </a:lnTo>
                <a:lnTo>
                  <a:pt x="506" y="196"/>
                </a:lnTo>
                <a:lnTo>
                  <a:pt x="509" y="233"/>
                </a:lnTo>
                <a:lnTo>
                  <a:pt x="509" y="239"/>
                </a:lnTo>
                <a:lnTo>
                  <a:pt x="508" y="240"/>
                </a:lnTo>
                <a:lnTo>
                  <a:pt x="501" y="240"/>
                </a:lnTo>
                <a:lnTo>
                  <a:pt x="498" y="242"/>
                </a:lnTo>
                <a:lnTo>
                  <a:pt x="498" y="247"/>
                </a:lnTo>
                <a:lnTo>
                  <a:pt x="499" y="249"/>
                </a:lnTo>
                <a:lnTo>
                  <a:pt x="502" y="252"/>
                </a:lnTo>
                <a:lnTo>
                  <a:pt x="503" y="254"/>
                </a:lnTo>
                <a:lnTo>
                  <a:pt x="503" y="259"/>
                </a:lnTo>
                <a:lnTo>
                  <a:pt x="502" y="260"/>
                </a:lnTo>
                <a:lnTo>
                  <a:pt x="502" y="267"/>
                </a:lnTo>
                <a:lnTo>
                  <a:pt x="505" y="277"/>
                </a:lnTo>
                <a:lnTo>
                  <a:pt x="505" y="288"/>
                </a:lnTo>
                <a:lnTo>
                  <a:pt x="503" y="298"/>
                </a:lnTo>
                <a:lnTo>
                  <a:pt x="501" y="302"/>
                </a:lnTo>
                <a:lnTo>
                  <a:pt x="498" y="308"/>
                </a:lnTo>
                <a:lnTo>
                  <a:pt x="498" y="312"/>
                </a:lnTo>
                <a:lnTo>
                  <a:pt x="501" y="317"/>
                </a:lnTo>
                <a:lnTo>
                  <a:pt x="501" y="329"/>
                </a:lnTo>
                <a:lnTo>
                  <a:pt x="489" y="318"/>
                </a:lnTo>
                <a:lnTo>
                  <a:pt x="475" y="310"/>
                </a:lnTo>
                <a:lnTo>
                  <a:pt x="463" y="304"/>
                </a:lnTo>
                <a:lnTo>
                  <a:pt x="453" y="298"/>
                </a:lnTo>
                <a:lnTo>
                  <a:pt x="444" y="301"/>
                </a:lnTo>
                <a:lnTo>
                  <a:pt x="421" y="301"/>
                </a:lnTo>
                <a:lnTo>
                  <a:pt x="416" y="302"/>
                </a:lnTo>
                <a:lnTo>
                  <a:pt x="410" y="304"/>
                </a:lnTo>
                <a:lnTo>
                  <a:pt x="405" y="307"/>
                </a:lnTo>
                <a:lnTo>
                  <a:pt x="396" y="303"/>
                </a:lnTo>
                <a:lnTo>
                  <a:pt x="385" y="298"/>
                </a:lnTo>
                <a:lnTo>
                  <a:pt x="382" y="296"/>
                </a:lnTo>
                <a:lnTo>
                  <a:pt x="379" y="293"/>
                </a:lnTo>
                <a:lnTo>
                  <a:pt x="377" y="290"/>
                </a:lnTo>
                <a:lnTo>
                  <a:pt x="374" y="288"/>
                </a:lnTo>
                <a:lnTo>
                  <a:pt x="371" y="287"/>
                </a:lnTo>
                <a:lnTo>
                  <a:pt x="359" y="286"/>
                </a:lnTo>
                <a:lnTo>
                  <a:pt x="345" y="287"/>
                </a:lnTo>
                <a:lnTo>
                  <a:pt x="332" y="287"/>
                </a:lnTo>
                <a:lnTo>
                  <a:pt x="267" y="284"/>
                </a:lnTo>
                <a:lnTo>
                  <a:pt x="198" y="281"/>
                </a:lnTo>
                <a:lnTo>
                  <a:pt x="129" y="279"/>
                </a:lnTo>
                <a:lnTo>
                  <a:pt x="62" y="275"/>
                </a:lnTo>
                <a:lnTo>
                  <a:pt x="0" y="270"/>
                </a:lnTo>
                <a:lnTo>
                  <a:pt x="3" y="200"/>
                </a:lnTo>
                <a:lnTo>
                  <a:pt x="8" y="133"/>
                </a:lnTo>
                <a:lnTo>
                  <a:pt x="15" y="67"/>
                </a:lnTo>
                <a:lnTo>
                  <a:pt x="2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4" name="Freeform 35"/>
          <p:cNvSpPr>
            <a:spLocks/>
          </p:cNvSpPr>
          <p:nvPr/>
        </p:nvSpPr>
        <p:spPr bwMode="auto">
          <a:xfrm>
            <a:off x="2320925" y="2822575"/>
            <a:ext cx="773113" cy="381000"/>
          </a:xfrm>
          <a:custGeom>
            <a:avLst/>
            <a:gdLst/>
            <a:ahLst/>
            <a:cxnLst>
              <a:cxn ang="0">
                <a:pos x="57" y="4"/>
              </a:cxn>
              <a:cxn ang="0">
                <a:pos x="152" y="9"/>
              </a:cxn>
              <a:cxn ang="0">
                <a:pos x="251" y="14"/>
              </a:cxn>
              <a:cxn ang="0">
                <a:pos x="319" y="17"/>
              </a:cxn>
              <a:cxn ang="0">
                <a:pos x="377" y="17"/>
              </a:cxn>
              <a:cxn ang="0">
                <a:pos x="399" y="28"/>
              </a:cxn>
              <a:cxn ang="0">
                <a:pos x="412" y="35"/>
              </a:cxn>
              <a:cxn ang="0">
                <a:pos x="416" y="37"/>
              </a:cxn>
              <a:cxn ang="0">
                <a:pos x="421" y="39"/>
              </a:cxn>
              <a:cxn ang="0">
                <a:pos x="425" y="37"/>
              </a:cxn>
              <a:cxn ang="0">
                <a:pos x="428" y="32"/>
              </a:cxn>
              <a:cxn ang="0">
                <a:pos x="456" y="31"/>
              </a:cxn>
              <a:cxn ang="0">
                <a:pos x="467" y="29"/>
              </a:cxn>
              <a:cxn ang="0">
                <a:pos x="473" y="38"/>
              </a:cxn>
              <a:cxn ang="0">
                <a:pos x="482" y="41"/>
              </a:cxn>
              <a:cxn ang="0">
                <a:pos x="495" y="42"/>
              </a:cxn>
              <a:cxn ang="0">
                <a:pos x="503" y="51"/>
              </a:cxn>
              <a:cxn ang="0">
                <a:pos x="509" y="56"/>
              </a:cxn>
              <a:cxn ang="0">
                <a:pos x="515" y="60"/>
              </a:cxn>
              <a:cxn ang="0">
                <a:pos x="522" y="64"/>
              </a:cxn>
              <a:cxn ang="0">
                <a:pos x="525" y="70"/>
              </a:cxn>
              <a:cxn ang="0">
                <a:pos x="530" y="80"/>
              </a:cxn>
              <a:cxn ang="0">
                <a:pos x="532" y="88"/>
              </a:cxn>
              <a:cxn ang="0">
                <a:pos x="532" y="99"/>
              </a:cxn>
              <a:cxn ang="0">
                <a:pos x="538" y="107"/>
              </a:cxn>
              <a:cxn ang="0">
                <a:pos x="542" y="119"/>
              </a:cxn>
              <a:cxn ang="0">
                <a:pos x="548" y="139"/>
              </a:cxn>
              <a:cxn ang="0">
                <a:pos x="549" y="155"/>
              </a:cxn>
              <a:cxn ang="0">
                <a:pos x="556" y="160"/>
              </a:cxn>
              <a:cxn ang="0">
                <a:pos x="560" y="163"/>
              </a:cxn>
              <a:cxn ang="0">
                <a:pos x="561" y="169"/>
              </a:cxn>
              <a:cxn ang="0">
                <a:pos x="560" y="177"/>
              </a:cxn>
              <a:cxn ang="0">
                <a:pos x="562" y="183"/>
              </a:cxn>
              <a:cxn ang="0">
                <a:pos x="566" y="189"/>
              </a:cxn>
              <a:cxn ang="0">
                <a:pos x="565" y="195"/>
              </a:cxn>
              <a:cxn ang="0">
                <a:pos x="562" y="198"/>
              </a:cxn>
              <a:cxn ang="0">
                <a:pos x="563" y="203"/>
              </a:cxn>
              <a:cxn ang="0">
                <a:pos x="565" y="206"/>
              </a:cxn>
              <a:cxn ang="0">
                <a:pos x="566" y="217"/>
              </a:cxn>
              <a:cxn ang="0">
                <a:pos x="570" y="244"/>
              </a:cxn>
              <a:cxn ang="0">
                <a:pos x="577" y="258"/>
              </a:cxn>
              <a:cxn ang="0">
                <a:pos x="580" y="265"/>
              </a:cxn>
              <a:cxn ang="0">
                <a:pos x="596" y="283"/>
              </a:cxn>
              <a:cxn ang="0">
                <a:pos x="483" y="296"/>
              </a:cxn>
              <a:cxn ang="0">
                <a:pos x="249" y="291"/>
              </a:cxn>
              <a:cxn ang="0">
                <a:pos x="135" y="263"/>
              </a:cxn>
              <a:cxn ang="0">
                <a:pos x="137" y="195"/>
              </a:cxn>
              <a:cxn ang="0">
                <a:pos x="34" y="186"/>
              </a:cxn>
              <a:cxn ang="0">
                <a:pos x="3" y="137"/>
              </a:cxn>
              <a:cxn ang="0">
                <a:pos x="9" y="44"/>
              </a:cxn>
            </a:cxnLst>
            <a:rect l="0" t="0" r="r" b="b"/>
            <a:pathLst>
              <a:path w="600" h="296">
                <a:moveTo>
                  <a:pt x="14" y="0"/>
                </a:moveTo>
                <a:lnTo>
                  <a:pt x="57" y="4"/>
                </a:lnTo>
                <a:lnTo>
                  <a:pt x="104" y="7"/>
                </a:lnTo>
                <a:lnTo>
                  <a:pt x="152" y="9"/>
                </a:lnTo>
                <a:lnTo>
                  <a:pt x="203" y="11"/>
                </a:lnTo>
                <a:lnTo>
                  <a:pt x="251" y="14"/>
                </a:lnTo>
                <a:lnTo>
                  <a:pt x="298" y="17"/>
                </a:lnTo>
                <a:lnTo>
                  <a:pt x="319" y="17"/>
                </a:lnTo>
                <a:lnTo>
                  <a:pt x="359" y="15"/>
                </a:lnTo>
                <a:lnTo>
                  <a:pt x="377" y="17"/>
                </a:lnTo>
                <a:lnTo>
                  <a:pt x="389" y="22"/>
                </a:lnTo>
                <a:lnTo>
                  <a:pt x="399" y="28"/>
                </a:lnTo>
                <a:lnTo>
                  <a:pt x="411" y="34"/>
                </a:lnTo>
                <a:lnTo>
                  <a:pt x="412" y="35"/>
                </a:lnTo>
                <a:lnTo>
                  <a:pt x="414" y="36"/>
                </a:lnTo>
                <a:lnTo>
                  <a:pt x="416" y="37"/>
                </a:lnTo>
                <a:lnTo>
                  <a:pt x="416" y="39"/>
                </a:lnTo>
                <a:lnTo>
                  <a:pt x="421" y="39"/>
                </a:lnTo>
                <a:lnTo>
                  <a:pt x="423" y="38"/>
                </a:lnTo>
                <a:lnTo>
                  <a:pt x="425" y="37"/>
                </a:lnTo>
                <a:lnTo>
                  <a:pt x="426" y="35"/>
                </a:lnTo>
                <a:lnTo>
                  <a:pt x="428" y="32"/>
                </a:lnTo>
                <a:lnTo>
                  <a:pt x="431" y="31"/>
                </a:lnTo>
                <a:lnTo>
                  <a:pt x="456" y="31"/>
                </a:lnTo>
                <a:lnTo>
                  <a:pt x="464" y="28"/>
                </a:lnTo>
                <a:lnTo>
                  <a:pt x="467" y="29"/>
                </a:lnTo>
                <a:lnTo>
                  <a:pt x="469" y="31"/>
                </a:lnTo>
                <a:lnTo>
                  <a:pt x="473" y="38"/>
                </a:lnTo>
                <a:lnTo>
                  <a:pt x="475" y="39"/>
                </a:lnTo>
                <a:lnTo>
                  <a:pt x="482" y="41"/>
                </a:lnTo>
                <a:lnTo>
                  <a:pt x="489" y="41"/>
                </a:lnTo>
                <a:lnTo>
                  <a:pt x="495" y="42"/>
                </a:lnTo>
                <a:lnTo>
                  <a:pt x="498" y="44"/>
                </a:lnTo>
                <a:lnTo>
                  <a:pt x="503" y="51"/>
                </a:lnTo>
                <a:lnTo>
                  <a:pt x="506" y="53"/>
                </a:lnTo>
                <a:lnTo>
                  <a:pt x="509" y="56"/>
                </a:lnTo>
                <a:lnTo>
                  <a:pt x="512" y="58"/>
                </a:lnTo>
                <a:lnTo>
                  <a:pt x="515" y="60"/>
                </a:lnTo>
                <a:lnTo>
                  <a:pt x="518" y="63"/>
                </a:lnTo>
                <a:lnTo>
                  <a:pt x="522" y="64"/>
                </a:lnTo>
                <a:lnTo>
                  <a:pt x="526" y="65"/>
                </a:lnTo>
                <a:lnTo>
                  <a:pt x="525" y="70"/>
                </a:lnTo>
                <a:lnTo>
                  <a:pt x="526" y="76"/>
                </a:lnTo>
                <a:lnTo>
                  <a:pt x="530" y="80"/>
                </a:lnTo>
                <a:lnTo>
                  <a:pt x="532" y="85"/>
                </a:lnTo>
                <a:lnTo>
                  <a:pt x="532" y="88"/>
                </a:lnTo>
                <a:lnTo>
                  <a:pt x="531" y="93"/>
                </a:lnTo>
                <a:lnTo>
                  <a:pt x="532" y="99"/>
                </a:lnTo>
                <a:lnTo>
                  <a:pt x="537" y="105"/>
                </a:lnTo>
                <a:lnTo>
                  <a:pt x="538" y="107"/>
                </a:lnTo>
                <a:lnTo>
                  <a:pt x="540" y="109"/>
                </a:lnTo>
                <a:lnTo>
                  <a:pt x="542" y="119"/>
                </a:lnTo>
                <a:lnTo>
                  <a:pt x="547" y="130"/>
                </a:lnTo>
                <a:lnTo>
                  <a:pt x="548" y="139"/>
                </a:lnTo>
                <a:lnTo>
                  <a:pt x="548" y="153"/>
                </a:lnTo>
                <a:lnTo>
                  <a:pt x="549" y="155"/>
                </a:lnTo>
                <a:lnTo>
                  <a:pt x="554" y="157"/>
                </a:lnTo>
                <a:lnTo>
                  <a:pt x="556" y="160"/>
                </a:lnTo>
                <a:lnTo>
                  <a:pt x="559" y="161"/>
                </a:lnTo>
                <a:lnTo>
                  <a:pt x="560" y="163"/>
                </a:lnTo>
                <a:lnTo>
                  <a:pt x="561" y="167"/>
                </a:lnTo>
                <a:lnTo>
                  <a:pt x="561" y="169"/>
                </a:lnTo>
                <a:lnTo>
                  <a:pt x="560" y="172"/>
                </a:lnTo>
                <a:lnTo>
                  <a:pt x="560" y="177"/>
                </a:lnTo>
                <a:lnTo>
                  <a:pt x="561" y="181"/>
                </a:lnTo>
                <a:lnTo>
                  <a:pt x="562" y="183"/>
                </a:lnTo>
                <a:lnTo>
                  <a:pt x="563" y="184"/>
                </a:lnTo>
                <a:lnTo>
                  <a:pt x="566" y="189"/>
                </a:lnTo>
                <a:lnTo>
                  <a:pt x="566" y="192"/>
                </a:lnTo>
                <a:lnTo>
                  <a:pt x="565" y="195"/>
                </a:lnTo>
                <a:lnTo>
                  <a:pt x="563" y="196"/>
                </a:lnTo>
                <a:lnTo>
                  <a:pt x="562" y="198"/>
                </a:lnTo>
                <a:lnTo>
                  <a:pt x="562" y="200"/>
                </a:lnTo>
                <a:lnTo>
                  <a:pt x="563" y="203"/>
                </a:lnTo>
                <a:lnTo>
                  <a:pt x="565" y="204"/>
                </a:lnTo>
                <a:lnTo>
                  <a:pt x="565" y="206"/>
                </a:lnTo>
                <a:lnTo>
                  <a:pt x="566" y="209"/>
                </a:lnTo>
                <a:lnTo>
                  <a:pt x="566" y="217"/>
                </a:lnTo>
                <a:lnTo>
                  <a:pt x="567" y="231"/>
                </a:lnTo>
                <a:lnTo>
                  <a:pt x="570" y="244"/>
                </a:lnTo>
                <a:lnTo>
                  <a:pt x="576" y="256"/>
                </a:lnTo>
                <a:lnTo>
                  <a:pt x="577" y="258"/>
                </a:lnTo>
                <a:lnTo>
                  <a:pt x="577" y="260"/>
                </a:lnTo>
                <a:lnTo>
                  <a:pt x="580" y="265"/>
                </a:lnTo>
                <a:lnTo>
                  <a:pt x="584" y="269"/>
                </a:lnTo>
                <a:lnTo>
                  <a:pt x="596" y="283"/>
                </a:lnTo>
                <a:lnTo>
                  <a:pt x="600" y="293"/>
                </a:lnTo>
                <a:lnTo>
                  <a:pt x="483" y="296"/>
                </a:lnTo>
                <a:lnTo>
                  <a:pt x="366" y="295"/>
                </a:lnTo>
                <a:lnTo>
                  <a:pt x="249" y="291"/>
                </a:lnTo>
                <a:lnTo>
                  <a:pt x="135" y="288"/>
                </a:lnTo>
                <a:lnTo>
                  <a:pt x="135" y="263"/>
                </a:lnTo>
                <a:lnTo>
                  <a:pt x="137" y="219"/>
                </a:lnTo>
                <a:lnTo>
                  <a:pt x="137" y="195"/>
                </a:lnTo>
                <a:lnTo>
                  <a:pt x="104" y="191"/>
                </a:lnTo>
                <a:lnTo>
                  <a:pt x="34" y="186"/>
                </a:lnTo>
                <a:lnTo>
                  <a:pt x="0" y="183"/>
                </a:lnTo>
                <a:lnTo>
                  <a:pt x="3" y="137"/>
                </a:lnTo>
                <a:lnTo>
                  <a:pt x="6" y="91"/>
                </a:lnTo>
                <a:lnTo>
                  <a:pt x="9" y="44"/>
                </a:lnTo>
                <a:lnTo>
                  <a:pt x="1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5" name="Freeform 36"/>
          <p:cNvSpPr>
            <a:spLocks/>
          </p:cNvSpPr>
          <p:nvPr/>
        </p:nvSpPr>
        <p:spPr bwMode="auto">
          <a:xfrm>
            <a:off x="2476500" y="3195638"/>
            <a:ext cx="693738" cy="371475"/>
          </a:xfrm>
          <a:custGeom>
            <a:avLst/>
            <a:gdLst/>
            <a:ahLst/>
            <a:cxnLst>
              <a:cxn ang="0">
                <a:pos x="14" y="0"/>
              </a:cxn>
              <a:cxn ang="0">
                <a:pos x="69" y="4"/>
              </a:cxn>
              <a:cxn ang="0">
                <a:pos x="126" y="6"/>
              </a:cxn>
              <a:cxn ang="0">
                <a:pos x="242" y="8"/>
              </a:cxn>
              <a:cxn ang="0">
                <a:pos x="300" y="12"/>
              </a:cxn>
              <a:cxn ang="0">
                <a:pos x="332" y="13"/>
              </a:cxn>
              <a:cxn ang="0">
                <a:pos x="363" y="13"/>
              </a:cxn>
              <a:cxn ang="0">
                <a:pos x="394" y="12"/>
              </a:cxn>
              <a:cxn ang="0">
                <a:pos x="418" y="10"/>
              </a:cxn>
              <a:cxn ang="0">
                <a:pos x="441" y="7"/>
              </a:cxn>
              <a:cxn ang="0">
                <a:pos x="461" y="6"/>
              </a:cxn>
              <a:cxn ang="0">
                <a:pos x="479" y="8"/>
              </a:cxn>
              <a:cxn ang="0">
                <a:pos x="486" y="11"/>
              </a:cxn>
              <a:cxn ang="0">
                <a:pos x="487" y="12"/>
              </a:cxn>
              <a:cxn ang="0">
                <a:pos x="489" y="13"/>
              </a:cxn>
              <a:cxn ang="0">
                <a:pos x="493" y="17"/>
              </a:cxn>
              <a:cxn ang="0">
                <a:pos x="495" y="20"/>
              </a:cxn>
              <a:cxn ang="0">
                <a:pos x="500" y="22"/>
              </a:cxn>
              <a:cxn ang="0">
                <a:pos x="501" y="22"/>
              </a:cxn>
              <a:cxn ang="0">
                <a:pos x="503" y="21"/>
              </a:cxn>
              <a:cxn ang="0">
                <a:pos x="506" y="18"/>
              </a:cxn>
              <a:cxn ang="0">
                <a:pos x="509" y="20"/>
              </a:cxn>
              <a:cxn ang="0">
                <a:pos x="509" y="22"/>
              </a:cxn>
              <a:cxn ang="0">
                <a:pos x="512" y="22"/>
              </a:cxn>
              <a:cxn ang="0">
                <a:pos x="513" y="25"/>
              </a:cxn>
              <a:cxn ang="0">
                <a:pos x="515" y="26"/>
              </a:cxn>
              <a:cxn ang="0">
                <a:pos x="515" y="28"/>
              </a:cxn>
              <a:cxn ang="0">
                <a:pos x="511" y="27"/>
              </a:cxn>
              <a:cxn ang="0">
                <a:pos x="505" y="27"/>
              </a:cxn>
              <a:cxn ang="0">
                <a:pos x="506" y="28"/>
              </a:cxn>
              <a:cxn ang="0">
                <a:pos x="506" y="32"/>
              </a:cxn>
              <a:cxn ang="0">
                <a:pos x="505" y="34"/>
              </a:cxn>
              <a:cxn ang="0">
                <a:pos x="503" y="38"/>
              </a:cxn>
              <a:cxn ang="0">
                <a:pos x="502" y="41"/>
              </a:cxn>
              <a:cxn ang="0">
                <a:pos x="501" y="46"/>
              </a:cxn>
              <a:cxn ang="0">
                <a:pos x="501" y="53"/>
              </a:cxn>
              <a:cxn ang="0">
                <a:pos x="498" y="57"/>
              </a:cxn>
              <a:cxn ang="0">
                <a:pos x="497" y="59"/>
              </a:cxn>
              <a:cxn ang="0">
                <a:pos x="495" y="60"/>
              </a:cxn>
              <a:cxn ang="0">
                <a:pos x="496" y="62"/>
              </a:cxn>
              <a:cxn ang="0">
                <a:pos x="497" y="62"/>
              </a:cxn>
              <a:cxn ang="0">
                <a:pos x="497" y="61"/>
              </a:cxn>
              <a:cxn ang="0">
                <a:pos x="500" y="60"/>
              </a:cxn>
              <a:cxn ang="0">
                <a:pos x="501" y="57"/>
              </a:cxn>
              <a:cxn ang="0">
                <a:pos x="502" y="56"/>
              </a:cxn>
              <a:cxn ang="0">
                <a:pos x="506" y="56"/>
              </a:cxn>
              <a:cxn ang="0">
                <a:pos x="506" y="60"/>
              </a:cxn>
              <a:cxn ang="0">
                <a:pos x="509" y="64"/>
              </a:cxn>
              <a:cxn ang="0">
                <a:pos x="511" y="66"/>
              </a:cxn>
              <a:cxn ang="0">
                <a:pos x="515" y="66"/>
              </a:cxn>
              <a:cxn ang="0">
                <a:pos x="515" y="74"/>
              </a:cxn>
              <a:cxn ang="0">
                <a:pos x="517" y="78"/>
              </a:cxn>
              <a:cxn ang="0">
                <a:pos x="531" y="89"/>
              </a:cxn>
              <a:cxn ang="0">
                <a:pos x="534" y="94"/>
              </a:cxn>
              <a:cxn ang="0">
                <a:pos x="537" y="220"/>
              </a:cxn>
              <a:cxn ang="0">
                <a:pos x="537" y="285"/>
              </a:cxn>
              <a:cxn ang="0">
                <a:pos x="403" y="288"/>
              </a:cxn>
              <a:cxn ang="0">
                <a:pos x="267" y="287"/>
              </a:cxn>
              <a:cxn ang="0">
                <a:pos x="133" y="283"/>
              </a:cxn>
              <a:cxn ang="0">
                <a:pos x="0" y="279"/>
              </a:cxn>
              <a:cxn ang="0">
                <a:pos x="4" y="186"/>
              </a:cxn>
              <a:cxn ang="0">
                <a:pos x="8" y="92"/>
              </a:cxn>
              <a:cxn ang="0">
                <a:pos x="14" y="0"/>
              </a:cxn>
            </a:cxnLst>
            <a:rect l="0" t="0" r="r" b="b"/>
            <a:pathLst>
              <a:path w="537" h="288">
                <a:moveTo>
                  <a:pt x="14" y="0"/>
                </a:moveTo>
                <a:lnTo>
                  <a:pt x="69" y="4"/>
                </a:lnTo>
                <a:lnTo>
                  <a:pt x="126" y="6"/>
                </a:lnTo>
                <a:lnTo>
                  <a:pt x="242" y="8"/>
                </a:lnTo>
                <a:lnTo>
                  <a:pt x="300" y="12"/>
                </a:lnTo>
                <a:lnTo>
                  <a:pt x="332" y="13"/>
                </a:lnTo>
                <a:lnTo>
                  <a:pt x="363" y="13"/>
                </a:lnTo>
                <a:lnTo>
                  <a:pt x="394" y="12"/>
                </a:lnTo>
                <a:lnTo>
                  <a:pt x="418" y="10"/>
                </a:lnTo>
                <a:lnTo>
                  <a:pt x="441" y="7"/>
                </a:lnTo>
                <a:lnTo>
                  <a:pt x="461" y="6"/>
                </a:lnTo>
                <a:lnTo>
                  <a:pt x="479" y="8"/>
                </a:lnTo>
                <a:lnTo>
                  <a:pt x="486" y="11"/>
                </a:lnTo>
                <a:lnTo>
                  <a:pt x="487" y="12"/>
                </a:lnTo>
                <a:lnTo>
                  <a:pt x="489" y="13"/>
                </a:lnTo>
                <a:lnTo>
                  <a:pt x="493" y="17"/>
                </a:lnTo>
                <a:lnTo>
                  <a:pt x="495" y="20"/>
                </a:lnTo>
                <a:lnTo>
                  <a:pt x="500" y="22"/>
                </a:lnTo>
                <a:lnTo>
                  <a:pt x="501" y="22"/>
                </a:lnTo>
                <a:lnTo>
                  <a:pt x="503" y="21"/>
                </a:lnTo>
                <a:lnTo>
                  <a:pt x="506" y="18"/>
                </a:lnTo>
                <a:lnTo>
                  <a:pt x="509" y="20"/>
                </a:lnTo>
                <a:lnTo>
                  <a:pt x="509" y="22"/>
                </a:lnTo>
                <a:lnTo>
                  <a:pt x="512" y="22"/>
                </a:lnTo>
                <a:lnTo>
                  <a:pt x="513" y="25"/>
                </a:lnTo>
                <a:lnTo>
                  <a:pt x="515" y="26"/>
                </a:lnTo>
                <a:lnTo>
                  <a:pt x="515" y="28"/>
                </a:lnTo>
                <a:lnTo>
                  <a:pt x="511" y="27"/>
                </a:lnTo>
                <a:lnTo>
                  <a:pt x="505" y="27"/>
                </a:lnTo>
                <a:lnTo>
                  <a:pt x="506" y="28"/>
                </a:lnTo>
                <a:lnTo>
                  <a:pt x="506" y="32"/>
                </a:lnTo>
                <a:lnTo>
                  <a:pt x="505" y="34"/>
                </a:lnTo>
                <a:lnTo>
                  <a:pt x="503" y="38"/>
                </a:lnTo>
                <a:lnTo>
                  <a:pt x="502" y="41"/>
                </a:lnTo>
                <a:lnTo>
                  <a:pt x="501" y="46"/>
                </a:lnTo>
                <a:lnTo>
                  <a:pt x="501" y="53"/>
                </a:lnTo>
                <a:lnTo>
                  <a:pt x="498" y="57"/>
                </a:lnTo>
                <a:lnTo>
                  <a:pt x="497" y="59"/>
                </a:lnTo>
                <a:lnTo>
                  <a:pt x="495" y="60"/>
                </a:lnTo>
                <a:lnTo>
                  <a:pt x="496" y="62"/>
                </a:lnTo>
                <a:lnTo>
                  <a:pt x="497" y="62"/>
                </a:lnTo>
                <a:lnTo>
                  <a:pt x="497" y="61"/>
                </a:lnTo>
                <a:lnTo>
                  <a:pt x="500" y="60"/>
                </a:lnTo>
                <a:lnTo>
                  <a:pt x="501" y="57"/>
                </a:lnTo>
                <a:lnTo>
                  <a:pt x="502" y="56"/>
                </a:lnTo>
                <a:lnTo>
                  <a:pt x="506" y="56"/>
                </a:lnTo>
                <a:lnTo>
                  <a:pt x="506" y="60"/>
                </a:lnTo>
                <a:lnTo>
                  <a:pt x="509" y="64"/>
                </a:lnTo>
                <a:lnTo>
                  <a:pt x="511" y="66"/>
                </a:lnTo>
                <a:lnTo>
                  <a:pt x="515" y="66"/>
                </a:lnTo>
                <a:lnTo>
                  <a:pt x="515" y="74"/>
                </a:lnTo>
                <a:lnTo>
                  <a:pt x="517" y="78"/>
                </a:lnTo>
                <a:lnTo>
                  <a:pt x="531" y="89"/>
                </a:lnTo>
                <a:lnTo>
                  <a:pt x="534" y="94"/>
                </a:lnTo>
                <a:lnTo>
                  <a:pt x="537" y="220"/>
                </a:lnTo>
                <a:lnTo>
                  <a:pt x="537" y="285"/>
                </a:lnTo>
                <a:lnTo>
                  <a:pt x="403" y="288"/>
                </a:lnTo>
                <a:lnTo>
                  <a:pt x="267" y="287"/>
                </a:lnTo>
                <a:lnTo>
                  <a:pt x="133" y="283"/>
                </a:lnTo>
                <a:lnTo>
                  <a:pt x="0" y="279"/>
                </a:lnTo>
                <a:lnTo>
                  <a:pt x="4" y="186"/>
                </a:lnTo>
                <a:lnTo>
                  <a:pt x="8" y="92"/>
                </a:lnTo>
                <a:lnTo>
                  <a:pt x="1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6" name="Freeform 37"/>
          <p:cNvSpPr>
            <a:spLocks/>
          </p:cNvSpPr>
          <p:nvPr/>
        </p:nvSpPr>
        <p:spPr bwMode="auto">
          <a:xfrm>
            <a:off x="2376488" y="3556000"/>
            <a:ext cx="820737" cy="415925"/>
          </a:xfrm>
          <a:custGeom>
            <a:avLst/>
            <a:gdLst/>
            <a:ahLst/>
            <a:cxnLst>
              <a:cxn ang="0">
                <a:pos x="154" y="7"/>
              </a:cxn>
              <a:cxn ang="0">
                <a:pos x="461" y="12"/>
              </a:cxn>
              <a:cxn ang="0">
                <a:pos x="618" y="43"/>
              </a:cxn>
              <a:cxn ang="0">
                <a:pos x="626" y="102"/>
              </a:cxn>
              <a:cxn ang="0">
                <a:pos x="635" y="159"/>
              </a:cxn>
              <a:cxn ang="0">
                <a:pos x="635" y="237"/>
              </a:cxn>
              <a:cxn ang="0">
                <a:pos x="619" y="317"/>
              </a:cxn>
              <a:cxn ang="0">
                <a:pos x="581" y="294"/>
              </a:cxn>
              <a:cxn ang="0">
                <a:pos x="578" y="294"/>
              </a:cxn>
              <a:cxn ang="0">
                <a:pos x="575" y="295"/>
              </a:cxn>
              <a:cxn ang="0">
                <a:pos x="574" y="299"/>
              </a:cxn>
              <a:cxn ang="0">
                <a:pos x="572" y="302"/>
              </a:cxn>
              <a:cxn ang="0">
                <a:pos x="559" y="300"/>
              </a:cxn>
              <a:cxn ang="0">
                <a:pos x="553" y="296"/>
              </a:cxn>
              <a:cxn ang="0">
                <a:pos x="540" y="301"/>
              </a:cxn>
              <a:cxn ang="0">
                <a:pos x="530" y="303"/>
              </a:cxn>
              <a:cxn ang="0">
                <a:pos x="497" y="316"/>
              </a:cxn>
              <a:cxn ang="0">
                <a:pos x="474" y="302"/>
              </a:cxn>
              <a:cxn ang="0">
                <a:pos x="470" y="300"/>
              </a:cxn>
              <a:cxn ang="0">
                <a:pos x="466" y="303"/>
              </a:cxn>
              <a:cxn ang="0">
                <a:pos x="462" y="305"/>
              </a:cxn>
              <a:cxn ang="0">
                <a:pos x="460" y="302"/>
              </a:cxn>
              <a:cxn ang="0">
                <a:pos x="454" y="299"/>
              </a:cxn>
              <a:cxn ang="0">
                <a:pos x="446" y="298"/>
              </a:cxn>
              <a:cxn ang="0">
                <a:pos x="438" y="305"/>
              </a:cxn>
              <a:cxn ang="0">
                <a:pos x="435" y="316"/>
              </a:cxn>
              <a:cxn ang="0">
                <a:pos x="431" y="314"/>
              </a:cxn>
              <a:cxn ang="0">
                <a:pos x="430" y="309"/>
              </a:cxn>
              <a:cxn ang="0">
                <a:pos x="431" y="305"/>
              </a:cxn>
              <a:cxn ang="0">
                <a:pos x="424" y="302"/>
              </a:cxn>
              <a:cxn ang="0">
                <a:pos x="418" y="305"/>
              </a:cxn>
              <a:cxn ang="0">
                <a:pos x="410" y="302"/>
              </a:cxn>
              <a:cxn ang="0">
                <a:pos x="396" y="294"/>
              </a:cxn>
              <a:cxn ang="0">
                <a:pos x="389" y="294"/>
              </a:cxn>
              <a:cxn ang="0">
                <a:pos x="378" y="302"/>
              </a:cxn>
              <a:cxn ang="0">
                <a:pos x="374" y="296"/>
              </a:cxn>
              <a:cxn ang="0">
                <a:pos x="369" y="291"/>
              </a:cxn>
              <a:cxn ang="0">
                <a:pos x="362" y="287"/>
              </a:cxn>
              <a:cxn ang="0">
                <a:pos x="362" y="277"/>
              </a:cxn>
              <a:cxn ang="0">
                <a:pos x="339" y="279"/>
              </a:cxn>
              <a:cxn ang="0">
                <a:pos x="314" y="277"/>
              </a:cxn>
              <a:cxn ang="0">
                <a:pos x="277" y="268"/>
              </a:cxn>
              <a:cxn ang="0">
                <a:pos x="276" y="256"/>
              </a:cxn>
              <a:cxn ang="0">
                <a:pos x="268" y="249"/>
              </a:cxn>
              <a:cxn ang="0">
                <a:pos x="264" y="246"/>
              </a:cxn>
              <a:cxn ang="0">
                <a:pos x="258" y="251"/>
              </a:cxn>
              <a:cxn ang="0">
                <a:pos x="255" y="250"/>
              </a:cxn>
              <a:cxn ang="0">
                <a:pos x="248" y="249"/>
              </a:cxn>
              <a:cxn ang="0">
                <a:pos x="247" y="251"/>
              </a:cxn>
              <a:cxn ang="0">
                <a:pos x="232" y="242"/>
              </a:cxn>
              <a:cxn ang="0">
                <a:pos x="219" y="231"/>
              </a:cxn>
              <a:cxn ang="0">
                <a:pos x="224" y="60"/>
              </a:cxn>
              <a:cxn ang="0">
                <a:pos x="199" y="50"/>
              </a:cxn>
              <a:cxn ang="0">
                <a:pos x="169" y="51"/>
              </a:cxn>
              <a:cxn ang="0">
                <a:pos x="118" y="48"/>
              </a:cxn>
              <a:cxn ang="0">
                <a:pos x="37" y="42"/>
              </a:cxn>
              <a:cxn ang="0">
                <a:pos x="1" y="25"/>
              </a:cxn>
              <a:cxn ang="0">
                <a:pos x="5" y="0"/>
              </a:cxn>
            </a:cxnLst>
            <a:rect l="0" t="0" r="r" b="b"/>
            <a:pathLst>
              <a:path w="636" h="322">
                <a:moveTo>
                  <a:pt x="5" y="0"/>
                </a:moveTo>
                <a:lnTo>
                  <a:pt x="154" y="7"/>
                </a:lnTo>
                <a:lnTo>
                  <a:pt x="306" y="11"/>
                </a:lnTo>
                <a:lnTo>
                  <a:pt x="461" y="12"/>
                </a:lnTo>
                <a:lnTo>
                  <a:pt x="618" y="12"/>
                </a:lnTo>
                <a:lnTo>
                  <a:pt x="618" y="43"/>
                </a:lnTo>
                <a:lnTo>
                  <a:pt x="621" y="72"/>
                </a:lnTo>
                <a:lnTo>
                  <a:pt x="626" y="102"/>
                </a:lnTo>
                <a:lnTo>
                  <a:pt x="631" y="130"/>
                </a:lnTo>
                <a:lnTo>
                  <a:pt x="635" y="159"/>
                </a:lnTo>
                <a:lnTo>
                  <a:pt x="636" y="197"/>
                </a:lnTo>
                <a:lnTo>
                  <a:pt x="635" y="237"/>
                </a:lnTo>
                <a:lnTo>
                  <a:pt x="635" y="322"/>
                </a:lnTo>
                <a:lnTo>
                  <a:pt x="619" y="317"/>
                </a:lnTo>
                <a:lnTo>
                  <a:pt x="594" y="301"/>
                </a:lnTo>
                <a:lnTo>
                  <a:pt x="581" y="294"/>
                </a:lnTo>
                <a:lnTo>
                  <a:pt x="579" y="293"/>
                </a:lnTo>
                <a:lnTo>
                  <a:pt x="578" y="294"/>
                </a:lnTo>
                <a:lnTo>
                  <a:pt x="576" y="294"/>
                </a:lnTo>
                <a:lnTo>
                  <a:pt x="575" y="295"/>
                </a:lnTo>
                <a:lnTo>
                  <a:pt x="575" y="298"/>
                </a:lnTo>
                <a:lnTo>
                  <a:pt x="574" y="299"/>
                </a:lnTo>
                <a:lnTo>
                  <a:pt x="574" y="300"/>
                </a:lnTo>
                <a:lnTo>
                  <a:pt x="572" y="302"/>
                </a:lnTo>
                <a:lnTo>
                  <a:pt x="564" y="302"/>
                </a:lnTo>
                <a:lnTo>
                  <a:pt x="559" y="300"/>
                </a:lnTo>
                <a:lnTo>
                  <a:pt x="558" y="299"/>
                </a:lnTo>
                <a:lnTo>
                  <a:pt x="553" y="296"/>
                </a:lnTo>
                <a:lnTo>
                  <a:pt x="546" y="298"/>
                </a:lnTo>
                <a:lnTo>
                  <a:pt x="540" y="301"/>
                </a:lnTo>
                <a:lnTo>
                  <a:pt x="534" y="303"/>
                </a:lnTo>
                <a:lnTo>
                  <a:pt x="530" y="303"/>
                </a:lnTo>
                <a:lnTo>
                  <a:pt x="525" y="299"/>
                </a:lnTo>
                <a:lnTo>
                  <a:pt x="497" y="316"/>
                </a:lnTo>
                <a:lnTo>
                  <a:pt x="484" y="309"/>
                </a:lnTo>
                <a:lnTo>
                  <a:pt x="474" y="302"/>
                </a:lnTo>
                <a:lnTo>
                  <a:pt x="472" y="301"/>
                </a:lnTo>
                <a:lnTo>
                  <a:pt x="470" y="300"/>
                </a:lnTo>
                <a:lnTo>
                  <a:pt x="469" y="300"/>
                </a:lnTo>
                <a:lnTo>
                  <a:pt x="466" y="303"/>
                </a:lnTo>
                <a:lnTo>
                  <a:pt x="465" y="303"/>
                </a:lnTo>
                <a:lnTo>
                  <a:pt x="462" y="305"/>
                </a:lnTo>
                <a:lnTo>
                  <a:pt x="460" y="305"/>
                </a:lnTo>
                <a:lnTo>
                  <a:pt x="460" y="302"/>
                </a:lnTo>
                <a:lnTo>
                  <a:pt x="459" y="301"/>
                </a:lnTo>
                <a:lnTo>
                  <a:pt x="454" y="299"/>
                </a:lnTo>
                <a:lnTo>
                  <a:pt x="449" y="294"/>
                </a:lnTo>
                <a:lnTo>
                  <a:pt x="446" y="298"/>
                </a:lnTo>
                <a:lnTo>
                  <a:pt x="441" y="301"/>
                </a:lnTo>
                <a:lnTo>
                  <a:pt x="438" y="305"/>
                </a:lnTo>
                <a:lnTo>
                  <a:pt x="435" y="309"/>
                </a:lnTo>
                <a:lnTo>
                  <a:pt x="435" y="316"/>
                </a:lnTo>
                <a:lnTo>
                  <a:pt x="432" y="315"/>
                </a:lnTo>
                <a:lnTo>
                  <a:pt x="431" y="314"/>
                </a:lnTo>
                <a:lnTo>
                  <a:pt x="430" y="312"/>
                </a:lnTo>
                <a:lnTo>
                  <a:pt x="430" y="309"/>
                </a:lnTo>
                <a:lnTo>
                  <a:pt x="431" y="307"/>
                </a:lnTo>
                <a:lnTo>
                  <a:pt x="431" y="305"/>
                </a:lnTo>
                <a:lnTo>
                  <a:pt x="432" y="302"/>
                </a:lnTo>
                <a:lnTo>
                  <a:pt x="424" y="302"/>
                </a:lnTo>
                <a:lnTo>
                  <a:pt x="420" y="303"/>
                </a:lnTo>
                <a:lnTo>
                  <a:pt x="418" y="305"/>
                </a:lnTo>
                <a:lnTo>
                  <a:pt x="416" y="308"/>
                </a:lnTo>
                <a:lnTo>
                  <a:pt x="410" y="302"/>
                </a:lnTo>
                <a:lnTo>
                  <a:pt x="404" y="298"/>
                </a:lnTo>
                <a:lnTo>
                  <a:pt x="396" y="294"/>
                </a:lnTo>
                <a:lnTo>
                  <a:pt x="392" y="292"/>
                </a:lnTo>
                <a:lnTo>
                  <a:pt x="389" y="294"/>
                </a:lnTo>
                <a:lnTo>
                  <a:pt x="383" y="300"/>
                </a:lnTo>
                <a:lnTo>
                  <a:pt x="378" y="302"/>
                </a:lnTo>
                <a:lnTo>
                  <a:pt x="373" y="302"/>
                </a:lnTo>
                <a:lnTo>
                  <a:pt x="374" y="296"/>
                </a:lnTo>
                <a:lnTo>
                  <a:pt x="373" y="293"/>
                </a:lnTo>
                <a:lnTo>
                  <a:pt x="369" y="291"/>
                </a:lnTo>
                <a:lnTo>
                  <a:pt x="366" y="289"/>
                </a:lnTo>
                <a:lnTo>
                  <a:pt x="362" y="287"/>
                </a:lnTo>
                <a:lnTo>
                  <a:pt x="361" y="282"/>
                </a:lnTo>
                <a:lnTo>
                  <a:pt x="362" y="277"/>
                </a:lnTo>
                <a:lnTo>
                  <a:pt x="346" y="277"/>
                </a:lnTo>
                <a:lnTo>
                  <a:pt x="339" y="279"/>
                </a:lnTo>
                <a:lnTo>
                  <a:pt x="334" y="282"/>
                </a:lnTo>
                <a:lnTo>
                  <a:pt x="314" y="277"/>
                </a:lnTo>
                <a:lnTo>
                  <a:pt x="296" y="271"/>
                </a:lnTo>
                <a:lnTo>
                  <a:pt x="277" y="268"/>
                </a:lnTo>
                <a:lnTo>
                  <a:pt x="278" y="260"/>
                </a:lnTo>
                <a:lnTo>
                  <a:pt x="276" y="256"/>
                </a:lnTo>
                <a:lnTo>
                  <a:pt x="271" y="252"/>
                </a:lnTo>
                <a:lnTo>
                  <a:pt x="268" y="249"/>
                </a:lnTo>
                <a:lnTo>
                  <a:pt x="267" y="243"/>
                </a:lnTo>
                <a:lnTo>
                  <a:pt x="264" y="246"/>
                </a:lnTo>
                <a:lnTo>
                  <a:pt x="263" y="249"/>
                </a:lnTo>
                <a:lnTo>
                  <a:pt x="258" y="251"/>
                </a:lnTo>
                <a:lnTo>
                  <a:pt x="257" y="250"/>
                </a:lnTo>
                <a:lnTo>
                  <a:pt x="255" y="250"/>
                </a:lnTo>
                <a:lnTo>
                  <a:pt x="252" y="249"/>
                </a:lnTo>
                <a:lnTo>
                  <a:pt x="248" y="249"/>
                </a:lnTo>
                <a:lnTo>
                  <a:pt x="247" y="250"/>
                </a:lnTo>
                <a:lnTo>
                  <a:pt x="247" y="251"/>
                </a:lnTo>
                <a:lnTo>
                  <a:pt x="239" y="247"/>
                </a:lnTo>
                <a:lnTo>
                  <a:pt x="232" y="242"/>
                </a:lnTo>
                <a:lnTo>
                  <a:pt x="226" y="235"/>
                </a:lnTo>
                <a:lnTo>
                  <a:pt x="219" y="231"/>
                </a:lnTo>
                <a:lnTo>
                  <a:pt x="220" y="145"/>
                </a:lnTo>
                <a:lnTo>
                  <a:pt x="224" y="60"/>
                </a:lnTo>
                <a:lnTo>
                  <a:pt x="212" y="53"/>
                </a:lnTo>
                <a:lnTo>
                  <a:pt x="199" y="50"/>
                </a:lnTo>
                <a:lnTo>
                  <a:pt x="185" y="50"/>
                </a:lnTo>
                <a:lnTo>
                  <a:pt x="169" y="51"/>
                </a:lnTo>
                <a:lnTo>
                  <a:pt x="154" y="51"/>
                </a:lnTo>
                <a:lnTo>
                  <a:pt x="118" y="48"/>
                </a:lnTo>
                <a:lnTo>
                  <a:pt x="78" y="46"/>
                </a:lnTo>
                <a:lnTo>
                  <a:pt x="37" y="42"/>
                </a:lnTo>
                <a:lnTo>
                  <a:pt x="0" y="41"/>
                </a:lnTo>
                <a:lnTo>
                  <a:pt x="1" y="25"/>
                </a:lnTo>
                <a:lnTo>
                  <a:pt x="4" y="12"/>
                </a:lnTo>
                <a:lnTo>
                  <a:pt x="5"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7" name="Freeform 38"/>
          <p:cNvSpPr>
            <a:spLocks/>
          </p:cNvSpPr>
          <p:nvPr/>
        </p:nvSpPr>
        <p:spPr bwMode="auto">
          <a:xfrm>
            <a:off x="1414463" y="1978025"/>
            <a:ext cx="971550" cy="600075"/>
          </a:xfrm>
          <a:custGeom>
            <a:avLst/>
            <a:gdLst/>
            <a:ahLst/>
            <a:cxnLst>
              <a:cxn ang="0">
                <a:pos x="80" y="11"/>
              </a:cxn>
              <a:cxn ang="0">
                <a:pos x="249" y="40"/>
              </a:cxn>
              <a:cxn ang="0">
                <a:pos x="528" y="80"/>
              </a:cxn>
              <a:cxn ang="0">
                <a:pos x="729" y="98"/>
              </a:cxn>
              <a:cxn ang="0">
                <a:pos x="740" y="284"/>
              </a:cxn>
              <a:cxn ang="0">
                <a:pos x="606" y="455"/>
              </a:cxn>
              <a:cxn ang="0">
                <a:pos x="335" y="424"/>
              </a:cxn>
              <a:cxn ang="0">
                <a:pos x="265" y="425"/>
              </a:cxn>
              <a:cxn ang="0">
                <a:pos x="261" y="458"/>
              </a:cxn>
              <a:cxn ang="0">
                <a:pos x="252" y="446"/>
              </a:cxn>
              <a:cxn ang="0">
                <a:pos x="241" y="438"/>
              </a:cxn>
              <a:cxn ang="0">
                <a:pos x="233" y="448"/>
              </a:cxn>
              <a:cxn ang="0">
                <a:pos x="206" y="446"/>
              </a:cxn>
              <a:cxn ang="0">
                <a:pos x="181" y="445"/>
              </a:cxn>
              <a:cxn ang="0">
                <a:pos x="173" y="449"/>
              </a:cxn>
              <a:cxn ang="0">
                <a:pos x="162" y="446"/>
              </a:cxn>
              <a:cxn ang="0">
                <a:pos x="144" y="449"/>
              </a:cxn>
              <a:cxn ang="0">
                <a:pos x="135" y="434"/>
              </a:cxn>
              <a:cxn ang="0">
                <a:pos x="124" y="410"/>
              </a:cxn>
              <a:cxn ang="0">
                <a:pos x="113" y="398"/>
              </a:cxn>
              <a:cxn ang="0">
                <a:pos x="113" y="379"/>
              </a:cxn>
              <a:cxn ang="0">
                <a:pos x="101" y="343"/>
              </a:cxn>
              <a:cxn ang="0">
                <a:pos x="88" y="323"/>
              </a:cxn>
              <a:cxn ang="0">
                <a:pos x="72" y="334"/>
              </a:cxn>
              <a:cxn ang="0">
                <a:pos x="53" y="328"/>
              </a:cxn>
              <a:cxn ang="0">
                <a:pos x="53" y="321"/>
              </a:cxn>
              <a:cxn ang="0">
                <a:pos x="57" y="318"/>
              </a:cxn>
              <a:cxn ang="0">
                <a:pos x="57" y="312"/>
              </a:cxn>
              <a:cxn ang="0">
                <a:pos x="58" y="308"/>
              </a:cxn>
              <a:cxn ang="0">
                <a:pos x="63" y="305"/>
              </a:cxn>
              <a:cxn ang="0">
                <a:pos x="68" y="271"/>
              </a:cxn>
              <a:cxn ang="0">
                <a:pos x="84" y="232"/>
              </a:cxn>
              <a:cxn ang="0">
                <a:pos x="73" y="227"/>
              </a:cxn>
              <a:cxn ang="0">
                <a:pos x="67" y="220"/>
              </a:cxn>
              <a:cxn ang="0">
                <a:pos x="57" y="216"/>
              </a:cxn>
              <a:cxn ang="0">
                <a:pos x="53" y="206"/>
              </a:cxn>
              <a:cxn ang="0">
                <a:pos x="53" y="201"/>
              </a:cxn>
              <a:cxn ang="0">
                <a:pos x="50" y="196"/>
              </a:cxn>
              <a:cxn ang="0">
                <a:pos x="34" y="167"/>
              </a:cxn>
              <a:cxn ang="0">
                <a:pos x="22" y="155"/>
              </a:cxn>
              <a:cxn ang="0">
                <a:pos x="20" y="150"/>
              </a:cxn>
              <a:cxn ang="0">
                <a:pos x="16" y="144"/>
              </a:cxn>
              <a:cxn ang="0">
                <a:pos x="15" y="131"/>
              </a:cxn>
              <a:cxn ang="0">
                <a:pos x="13" y="111"/>
              </a:cxn>
              <a:cxn ang="0">
                <a:pos x="6" y="60"/>
              </a:cxn>
            </a:cxnLst>
            <a:rect l="0" t="0" r="r" b="b"/>
            <a:pathLst>
              <a:path w="753" h="466">
                <a:moveTo>
                  <a:pt x="16" y="0"/>
                </a:moveTo>
                <a:lnTo>
                  <a:pt x="47" y="5"/>
                </a:lnTo>
                <a:lnTo>
                  <a:pt x="80" y="11"/>
                </a:lnTo>
                <a:lnTo>
                  <a:pt x="114" y="18"/>
                </a:lnTo>
                <a:lnTo>
                  <a:pt x="145" y="24"/>
                </a:lnTo>
                <a:lnTo>
                  <a:pt x="249" y="40"/>
                </a:lnTo>
                <a:lnTo>
                  <a:pt x="354" y="57"/>
                </a:lnTo>
                <a:lnTo>
                  <a:pt x="440" y="69"/>
                </a:lnTo>
                <a:lnTo>
                  <a:pt x="528" y="80"/>
                </a:lnTo>
                <a:lnTo>
                  <a:pt x="616" y="88"/>
                </a:lnTo>
                <a:lnTo>
                  <a:pt x="703" y="97"/>
                </a:lnTo>
                <a:lnTo>
                  <a:pt x="729" y="98"/>
                </a:lnTo>
                <a:lnTo>
                  <a:pt x="753" y="99"/>
                </a:lnTo>
                <a:lnTo>
                  <a:pt x="746" y="190"/>
                </a:lnTo>
                <a:lnTo>
                  <a:pt x="740" y="284"/>
                </a:lnTo>
                <a:lnTo>
                  <a:pt x="733" y="376"/>
                </a:lnTo>
                <a:lnTo>
                  <a:pt x="725" y="466"/>
                </a:lnTo>
                <a:lnTo>
                  <a:pt x="606" y="455"/>
                </a:lnTo>
                <a:lnTo>
                  <a:pt x="486" y="444"/>
                </a:lnTo>
                <a:lnTo>
                  <a:pt x="368" y="430"/>
                </a:lnTo>
                <a:lnTo>
                  <a:pt x="335" y="424"/>
                </a:lnTo>
                <a:lnTo>
                  <a:pt x="302" y="419"/>
                </a:lnTo>
                <a:lnTo>
                  <a:pt x="270" y="418"/>
                </a:lnTo>
                <a:lnTo>
                  <a:pt x="265" y="425"/>
                </a:lnTo>
                <a:lnTo>
                  <a:pt x="263" y="435"/>
                </a:lnTo>
                <a:lnTo>
                  <a:pt x="262" y="446"/>
                </a:lnTo>
                <a:lnTo>
                  <a:pt x="261" y="458"/>
                </a:lnTo>
                <a:lnTo>
                  <a:pt x="256" y="455"/>
                </a:lnTo>
                <a:lnTo>
                  <a:pt x="254" y="452"/>
                </a:lnTo>
                <a:lnTo>
                  <a:pt x="252" y="446"/>
                </a:lnTo>
                <a:lnTo>
                  <a:pt x="250" y="441"/>
                </a:lnTo>
                <a:lnTo>
                  <a:pt x="247" y="438"/>
                </a:lnTo>
                <a:lnTo>
                  <a:pt x="241" y="438"/>
                </a:lnTo>
                <a:lnTo>
                  <a:pt x="237" y="440"/>
                </a:lnTo>
                <a:lnTo>
                  <a:pt x="235" y="444"/>
                </a:lnTo>
                <a:lnTo>
                  <a:pt x="233" y="448"/>
                </a:lnTo>
                <a:lnTo>
                  <a:pt x="230" y="451"/>
                </a:lnTo>
                <a:lnTo>
                  <a:pt x="224" y="452"/>
                </a:lnTo>
                <a:lnTo>
                  <a:pt x="206" y="446"/>
                </a:lnTo>
                <a:lnTo>
                  <a:pt x="188" y="444"/>
                </a:lnTo>
                <a:lnTo>
                  <a:pt x="185" y="444"/>
                </a:lnTo>
                <a:lnTo>
                  <a:pt x="181" y="445"/>
                </a:lnTo>
                <a:lnTo>
                  <a:pt x="179" y="447"/>
                </a:lnTo>
                <a:lnTo>
                  <a:pt x="177" y="448"/>
                </a:lnTo>
                <a:lnTo>
                  <a:pt x="173" y="449"/>
                </a:lnTo>
                <a:lnTo>
                  <a:pt x="170" y="449"/>
                </a:lnTo>
                <a:lnTo>
                  <a:pt x="165" y="447"/>
                </a:lnTo>
                <a:lnTo>
                  <a:pt x="162" y="446"/>
                </a:lnTo>
                <a:lnTo>
                  <a:pt x="157" y="446"/>
                </a:lnTo>
                <a:lnTo>
                  <a:pt x="150" y="447"/>
                </a:lnTo>
                <a:lnTo>
                  <a:pt x="144" y="449"/>
                </a:lnTo>
                <a:lnTo>
                  <a:pt x="137" y="452"/>
                </a:lnTo>
                <a:lnTo>
                  <a:pt x="136" y="444"/>
                </a:lnTo>
                <a:lnTo>
                  <a:pt x="135" y="434"/>
                </a:lnTo>
                <a:lnTo>
                  <a:pt x="132" y="425"/>
                </a:lnTo>
                <a:lnTo>
                  <a:pt x="130" y="417"/>
                </a:lnTo>
                <a:lnTo>
                  <a:pt x="124" y="410"/>
                </a:lnTo>
                <a:lnTo>
                  <a:pt x="115" y="406"/>
                </a:lnTo>
                <a:lnTo>
                  <a:pt x="113" y="403"/>
                </a:lnTo>
                <a:lnTo>
                  <a:pt x="113" y="398"/>
                </a:lnTo>
                <a:lnTo>
                  <a:pt x="115" y="393"/>
                </a:lnTo>
                <a:lnTo>
                  <a:pt x="115" y="388"/>
                </a:lnTo>
                <a:lnTo>
                  <a:pt x="113" y="379"/>
                </a:lnTo>
                <a:lnTo>
                  <a:pt x="108" y="372"/>
                </a:lnTo>
                <a:lnTo>
                  <a:pt x="103" y="364"/>
                </a:lnTo>
                <a:lnTo>
                  <a:pt x="101" y="343"/>
                </a:lnTo>
                <a:lnTo>
                  <a:pt x="100" y="332"/>
                </a:lnTo>
                <a:lnTo>
                  <a:pt x="95" y="322"/>
                </a:lnTo>
                <a:lnTo>
                  <a:pt x="88" y="323"/>
                </a:lnTo>
                <a:lnTo>
                  <a:pt x="82" y="327"/>
                </a:lnTo>
                <a:lnTo>
                  <a:pt x="77" y="332"/>
                </a:lnTo>
                <a:lnTo>
                  <a:pt x="72" y="334"/>
                </a:lnTo>
                <a:lnTo>
                  <a:pt x="67" y="334"/>
                </a:lnTo>
                <a:lnTo>
                  <a:pt x="60" y="332"/>
                </a:lnTo>
                <a:lnTo>
                  <a:pt x="53" y="328"/>
                </a:lnTo>
                <a:lnTo>
                  <a:pt x="52" y="326"/>
                </a:lnTo>
                <a:lnTo>
                  <a:pt x="52" y="323"/>
                </a:lnTo>
                <a:lnTo>
                  <a:pt x="53" y="321"/>
                </a:lnTo>
                <a:lnTo>
                  <a:pt x="53" y="320"/>
                </a:lnTo>
                <a:lnTo>
                  <a:pt x="56" y="319"/>
                </a:lnTo>
                <a:lnTo>
                  <a:pt x="57" y="318"/>
                </a:lnTo>
                <a:lnTo>
                  <a:pt x="58" y="315"/>
                </a:lnTo>
                <a:lnTo>
                  <a:pt x="58" y="313"/>
                </a:lnTo>
                <a:lnTo>
                  <a:pt x="57" y="312"/>
                </a:lnTo>
                <a:lnTo>
                  <a:pt x="57" y="311"/>
                </a:lnTo>
                <a:lnTo>
                  <a:pt x="56" y="311"/>
                </a:lnTo>
                <a:lnTo>
                  <a:pt x="58" y="308"/>
                </a:lnTo>
                <a:lnTo>
                  <a:pt x="59" y="306"/>
                </a:lnTo>
                <a:lnTo>
                  <a:pt x="61" y="305"/>
                </a:lnTo>
                <a:lnTo>
                  <a:pt x="63" y="305"/>
                </a:lnTo>
                <a:lnTo>
                  <a:pt x="67" y="300"/>
                </a:lnTo>
                <a:lnTo>
                  <a:pt x="66" y="285"/>
                </a:lnTo>
                <a:lnTo>
                  <a:pt x="68" y="271"/>
                </a:lnTo>
                <a:lnTo>
                  <a:pt x="73" y="258"/>
                </a:lnTo>
                <a:lnTo>
                  <a:pt x="79" y="245"/>
                </a:lnTo>
                <a:lnTo>
                  <a:pt x="84" y="232"/>
                </a:lnTo>
                <a:lnTo>
                  <a:pt x="82" y="229"/>
                </a:lnTo>
                <a:lnTo>
                  <a:pt x="78" y="227"/>
                </a:lnTo>
                <a:lnTo>
                  <a:pt x="73" y="227"/>
                </a:lnTo>
                <a:lnTo>
                  <a:pt x="67" y="225"/>
                </a:lnTo>
                <a:lnTo>
                  <a:pt x="64" y="223"/>
                </a:lnTo>
                <a:lnTo>
                  <a:pt x="67" y="220"/>
                </a:lnTo>
                <a:lnTo>
                  <a:pt x="59" y="220"/>
                </a:lnTo>
                <a:lnTo>
                  <a:pt x="58" y="218"/>
                </a:lnTo>
                <a:lnTo>
                  <a:pt x="57" y="216"/>
                </a:lnTo>
                <a:lnTo>
                  <a:pt x="57" y="211"/>
                </a:lnTo>
                <a:lnTo>
                  <a:pt x="54" y="207"/>
                </a:lnTo>
                <a:lnTo>
                  <a:pt x="53" y="206"/>
                </a:lnTo>
                <a:lnTo>
                  <a:pt x="52" y="206"/>
                </a:lnTo>
                <a:lnTo>
                  <a:pt x="52" y="203"/>
                </a:lnTo>
                <a:lnTo>
                  <a:pt x="53" y="201"/>
                </a:lnTo>
                <a:lnTo>
                  <a:pt x="53" y="200"/>
                </a:lnTo>
                <a:lnTo>
                  <a:pt x="52" y="197"/>
                </a:lnTo>
                <a:lnTo>
                  <a:pt x="50" y="196"/>
                </a:lnTo>
                <a:lnTo>
                  <a:pt x="49" y="194"/>
                </a:lnTo>
                <a:lnTo>
                  <a:pt x="47" y="193"/>
                </a:lnTo>
                <a:lnTo>
                  <a:pt x="34" y="167"/>
                </a:lnTo>
                <a:lnTo>
                  <a:pt x="31" y="164"/>
                </a:lnTo>
                <a:lnTo>
                  <a:pt x="24" y="159"/>
                </a:lnTo>
                <a:lnTo>
                  <a:pt x="22" y="155"/>
                </a:lnTo>
                <a:lnTo>
                  <a:pt x="21" y="153"/>
                </a:lnTo>
                <a:lnTo>
                  <a:pt x="21" y="151"/>
                </a:lnTo>
                <a:lnTo>
                  <a:pt x="20" y="150"/>
                </a:lnTo>
                <a:lnTo>
                  <a:pt x="20" y="147"/>
                </a:lnTo>
                <a:lnTo>
                  <a:pt x="18" y="145"/>
                </a:lnTo>
                <a:lnTo>
                  <a:pt x="16" y="144"/>
                </a:lnTo>
                <a:lnTo>
                  <a:pt x="14" y="139"/>
                </a:lnTo>
                <a:lnTo>
                  <a:pt x="14" y="133"/>
                </a:lnTo>
                <a:lnTo>
                  <a:pt x="15" y="131"/>
                </a:lnTo>
                <a:lnTo>
                  <a:pt x="16" y="130"/>
                </a:lnTo>
                <a:lnTo>
                  <a:pt x="16" y="125"/>
                </a:lnTo>
                <a:lnTo>
                  <a:pt x="13" y="111"/>
                </a:lnTo>
                <a:lnTo>
                  <a:pt x="6" y="99"/>
                </a:lnTo>
                <a:lnTo>
                  <a:pt x="0" y="88"/>
                </a:lnTo>
                <a:lnTo>
                  <a:pt x="6" y="60"/>
                </a:lnTo>
                <a:lnTo>
                  <a:pt x="11" y="31"/>
                </a:lnTo>
                <a:lnTo>
                  <a:pt x="1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8" name="Freeform 39"/>
          <p:cNvSpPr>
            <a:spLocks/>
          </p:cNvSpPr>
          <p:nvPr/>
        </p:nvSpPr>
        <p:spPr bwMode="auto">
          <a:xfrm>
            <a:off x="1693863" y="2520950"/>
            <a:ext cx="655637" cy="538163"/>
          </a:xfrm>
          <a:custGeom>
            <a:avLst/>
            <a:gdLst/>
            <a:ahLst/>
            <a:cxnLst>
              <a:cxn ang="0">
                <a:pos x="59" y="0"/>
              </a:cxn>
              <a:cxn ang="0">
                <a:pos x="72" y="2"/>
              </a:cxn>
              <a:cxn ang="0">
                <a:pos x="90" y="4"/>
              </a:cxn>
              <a:cxn ang="0">
                <a:pos x="149" y="11"/>
              </a:cxn>
              <a:cxn ang="0">
                <a:pos x="249" y="25"/>
              </a:cxn>
              <a:cxn ang="0">
                <a:pos x="353" y="35"/>
              </a:cxn>
              <a:cxn ang="0">
                <a:pos x="456" y="45"/>
              </a:cxn>
              <a:cxn ang="0">
                <a:pos x="482" y="47"/>
              </a:cxn>
              <a:cxn ang="0">
                <a:pos x="509" y="48"/>
              </a:cxn>
              <a:cxn ang="0">
                <a:pos x="502" y="139"/>
              </a:cxn>
              <a:cxn ang="0">
                <a:pos x="495" y="233"/>
              </a:cxn>
              <a:cxn ang="0">
                <a:pos x="489" y="326"/>
              </a:cxn>
              <a:cxn ang="0">
                <a:pos x="481" y="417"/>
              </a:cxn>
              <a:cxn ang="0">
                <a:pos x="358" y="408"/>
              </a:cxn>
              <a:cxn ang="0">
                <a:pos x="235" y="395"/>
              </a:cxn>
              <a:cxn ang="0">
                <a:pos x="117" y="381"/>
              </a:cxn>
              <a:cxn ang="0">
                <a:pos x="0" y="363"/>
              </a:cxn>
              <a:cxn ang="0">
                <a:pos x="13" y="276"/>
              </a:cxn>
              <a:cxn ang="0">
                <a:pos x="27" y="184"/>
              </a:cxn>
              <a:cxn ang="0">
                <a:pos x="40" y="90"/>
              </a:cxn>
              <a:cxn ang="0">
                <a:pos x="43" y="69"/>
              </a:cxn>
              <a:cxn ang="0">
                <a:pos x="48" y="48"/>
              </a:cxn>
              <a:cxn ang="0">
                <a:pos x="49" y="35"/>
              </a:cxn>
              <a:cxn ang="0">
                <a:pos x="49" y="21"/>
              </a:cxn>
              <a:cxn ang="0">
                <a:pos x="53" y="10"/>
              </a:cxn>
              <a:cxn ang="0">
                <a:pos x="59" y="0"/>
              </a:cxn>
            </a:cxnLst>
            <a:rect l="0" t="0" r="r" b="b"/>
            <a:pathLst>
              <a:path w="509" h="417">
                <a:moveTo>
                  <a:pt x="59" y="0"/>
                </a:moveTo>
                <a:lnTo>
                  <a:pt x="72" y="2"/>
                </a:lnTo>
                <a:lnTo>
                  <a:pt x="90" y="4"/>
                </a:lnTo>
                <a:lnTo>
                  <a:pt x="149" y="11"/>
                </a:lnTo>
                <a:lnTo>
                  <a:pt x="249" y="25"/>
                </a:lnTo>
                <a:lnTo>
                  <a:pt x="353" y="35"/>
                </a:lnTo>
                <a:lnTo>
                  <a:pt x="456" y="45"/>
                </a:lnTo>
                <a:lnTo>
                  <a:pt x="482" y="47"/>
                </a:lnTo>
                <a:lnTo>
                  <a:pt x="509" y="48"/>
                </a:lnTo>
                <a:lnTo>
                  <a:pt x="502" y="139"/>
                </a:lnTo>
                <a:lnTo>
                  <a:pt x="495" y="233"/>
                </a:lnTo>
                <a:lnTo>
                  <a:pt x="489" y="326"/>
                </a:lnTo>
                <a:lnTo>
                  <a:pt x="481" y="417"/>
                </a:lnTo>
                <a:lnTo>
                  <a:pt x="358" y="408"/>
                </a:lnTo>
                <a:lnTo>
                  <a:pt x="235" y="395"/>
                </a:lnTo>
                <a:lnTo>
                  <a:pt x="117" y="381"/>
                </a:lnTo>
                <a:lnTo>
                  <a:pt x="0" y="363"/>
                </a:lnTo>
                <a:lnTo>
                  <a:pt x="13" y="276"/>
                </a:lnTo>
                <a:lnTo>
                  <a:pt x="27" y="184"/>
                </a:lnTo>
                <a:lnTo>
                  <a:pt x="40" y="90"/>
                </a:lnTo>
                <a:lnTo>
                  <a:pt x="43" y="69"/>
                </a:lnTo>
                <a:lnTo>
                  <a:pt x="48" y="48"/>
                </a:lnTo>
                <a:lnTo>
                  <a:pt x="49" y="35"/>
                </a:lnTo>
                <a:lnTo>
                  <a:pt x="49" y="21"/>
                </a:lnTo>
                <a:lnTo>
                  <a:pt x="53" y="10"/>
                </a:lnTo>
                <a:lnTo>
                  <a:pt x="5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9" name="Freeform 40"/>
          <p:cNvSpPr>
            <a:spLocks/>
          </p:cNvSpPr>
          <p:nvPr/>
        </p:nvSpPr>
        <p:spPr bwMode="auto">
          <a:xfrm>
            <a:off x="1811338" y="3022600"/>
            <a:ext cx="684212" cy="533400"/>
          </a:xfrm>
          <a:custGeom>
            <a:avLst/>
            <a:gdLst/>
            <a:ahLst/>
            <a:cxnLst>
              <a:cxn ang="0">
                <a:pos x="48" y="0"/>
              </a:cxn>
              <a:cxn ang="0">
                <a:pos x="49" y="0"/>
              </a:cxn>
              <a:cxn ang="0">
                <a:pos x="206" y="16"/>
              </a:cxn>
              <a:cxn ang="0">
                <a:pos x="367" y="30"/>
              </a:cxn>
              <a:cxn ang="0">
                <a:pos x="530" y="42"/>
              </a:cxn>
              <a:cxn ang="0">
                <a:pos x="523" y="166"/>
              </a:cxn>
              <a:cxn ang="0">
                <a:pos x="517" y="290"/>
              </a:cxn>
              <a:cxn ang="0">
                <a:pos x="510" y="414"/>
              </a:cxn>
              <a:cxn ang="0">
                <a:pos x="339" y="402"/>
              </a:cxn>
              <a:cxn ang="0">
                <a:pos x="169" y="387"/>
              </a:cxn>
              <a:cxn ang="0">
                <a:pos x="0" y="370"/>
              </a:cxn>
              <a:cxn ang="0">
                <a:pos x="4" y="324"/>
              </a:cxn>
              <a:cxn ang="0">
                <a:pos x="14" y="247"/>
              </a:cxn>
              <a:cxn ang="0">
                <a:pos x="35" y="86"/>
              </a:cxn>
              <a:cxn ang="0">
                <a:pos x="46" y="8"/>
              </a:cxn>
              <a:cxn ang="0">
                <a:pos x="46" y="3"/>
              </a:cxn>
              <a:cxn ang="0">
                <a:pos x="47" y="2"/>
              </a:cxn>
              <a:cxn ang="0">
                <a:pos x="48" y="0"/>
              </a:cxn>
            </a:cxnLst>
            <a:rect l="0" t="0" r="r" b="b"/>
            <a:pathLst>
              <a:path w="530" h="414">
                <a:moveTo>
                  <a:pt x="48" y="0"/>
                </a:moveTo>
                <a:lnTo>
                  <a:pt x="49" y="0"/>
                </a:lnTo>
                <a:lnTo>
                  <a:pt x="206" y="16"/>
                </a:lnTo>
                <a:lnTo>
                  <a:pt x="367" y="30"/>
                </a:lnTo>
                <a:lnTo>
                  <a:pt x="530" y="42"/>
                </a:lnTo>
                <a:lnTo>
                  <a:pt x="523" y="166"/>
                </a:lnTo>
                <a:lnTo>
                  <a:pt x="517" y="290"/>
                </a:lnTo>
                <a:lnTo>
                  <a:pt x="510" y="414"/>
                </a:lnTo>
                <a:lnTo>
                  <a:pt x="339" y="402"/>
                </a:lnTo>
                <a:lnTo>
                  <a:pt x="169" y="387"/>
                </a:lnTo>
                <a:lnTo>
                  <a:pt x="0" y="370"/>
                </a:lnTo>
                <a:lnTo>
                  <a:pt x="4" y="324"/>
                </a:lnTo>
                <a:lnTo>
                  <a:pt x="14" y="247"/>
                </a:lnTo>
                <a:lnTo>
                  <a:pt x="35" y="86"/>
                </a:lnTo>
                <a:lnTo>
                  <a:pt x="46" y="8"/>
                </a:lnTo>
                <a:lnTo>
                  <a:pt x="46" y="3"/>
                </a:lnTo>
                <a:lnTo>
                  <a:pt x="47" y="2"/>
                </a:lnTo>
                <a:lnTo>
                  <a:pt x="48"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0" name="Freeform 41"/>
          <p:cNvSpPr>
            <a:spLocks/>
          </p:cNvSpPr>
          <p:nvPr/>
        </p:nvSpPr>
        <p:spPr bwMode="auto">
          <a:xfrm>
            <a:off x="1725613" y="3502025"/>
            <a:ext cx="649287" cy="682625"/>
          </a:xfrm>
          <a:custGeom>
            <a:avLst/>
            <a:gdLst/>
            <a:ahLst/>
            <a:cxnLst>
              <a:cxn ang="0">
                <a:pos x="65" y="0"/>
              </a:cxn>
              <a:cxn ang="0">
                <a:pos x="173" y="12"/>
              </a:cxn>
              <a:cxn ang="0">
                <a:pos x="280" y="23"/>
              </a:cxn>
              <a:cxn ang="0">
                <a:pos x="391" y="33"/>
              </a:cxn>
              <a:cxn ang="0">
                <a:pos x="504" y="40"/>
              </a:cxn>
              <a:cxn ang="0">
                <a:pos x="498" y="90"/>
              </a:cxn>
              <a:cxn ang="0">
                <a:pos x="495" y="144"/>
              </a:cxn>
              <a:cxn ang="0">
                <a:pos x="492" y="197"/>
              </a:cxn>
              <a:cxn ang="0">
                <a:pos x="486" y="302"/>
              </a:cxn>
              <a:cxn ang="0">
                <a:pos x="478" y="406"/>
              </a:cxn>
              <a:cxn ang="0">
                <a:pos x="475" y="456"/>
              </a:cxn>
              <a:cxn ang="0">
                <a:pos x="468" y="505"/>
              </a:cxn>
              <a:cxn ang="0">
                <a:pos x="328" y="493"/>
              </a:cxn>
              <a:cxn ang="0">
                <a:pos x="192" y="482"/>
              </a:cxn>
              <a:cxn ang="0">
                <a:pos x="190" y="485"/>
              </a:cxn>
              <a:cxn ang="0">
                <a:pos x="190" y="490"/>
              </a:cxn>
              <a:cxn ang="0">
                <a:pos x="194" y="499"/>
              </a:cxn>
              <a:cxn ang="0">
                <a:pos x="192" y="502"/>
              </a:cxn>
              <a:cxn ang="0">
                <a:pos x="151" y="497"/>
              </a:cxn>
              <a:cxn ang="0">
                <a:pos x="110" y="493"/>
              </a:cxn>
              <a:cxn ang="0">
                <a:pos x="71" y="488"/>
              </a:cxn>
              <a:cxn ang="0">
                <a:pos x="66" y="497"/>
              </a:cxn>
              <a:cxn ang="0">
                <a:pos x="65" y="509"/>
              </a:cxn>
              <a:cxn ang="0">
                <a:pos x="63" y="520"/>
              </a:cxn>
              <a:cxn ang="0">
                <a:pos x="59" y="530"/>
              </a:cxn>
              <a:cxn ang="0">
                <a:pos x="39" y="527"/>
              </a:cxn>
              <a:cxn ang="0">
                <a:pos x="18" y="525"/>
              </a:cxn>
              <a:cxn ang="0">
                <a:pos x="0" y="521"/>
              </a:cxn>
              <a:cxn ang="0">
                <a:pos x="34" y="261"/>
              </a:cxn>
              <a:cxn ang="0">
                <a:pos x="65" y="0"/>
              </a:cxn>
            </a:cxnLst>
            <a:rect l="0" t="0" r="r" b="b"/>
            <a:pathLst>
              <a:path w="504" h="530">
                <a:moveTo>
                  <a:pt x="65" y="0"/>
                </a:moveTo>
                <a:lnTo>
                  <a:pt x="173" y="12"/>
                </a:lnTo>
                <a:lnTo>
                  <a:pt x="280" y="23"/>
                </a:lnTo>
                <a:lnTo>
                  <a:pt x="391" y="33"/>
                </a:lnTo>
                <a:lnTo>
                  <a:pt x="504" y="40"/>
                </a:lnTo>
                <a:lnTo>
                  <a:pt x="498" y="90"/>
                </a:lnTo>
                <a:lnTo>
                  <a:pt x="495" y="144"/>
                </a:lnTo>
                <a:lnTo>
                  <a:pt x="492" y="197"/>
                </a:lnTo>
                <a:lnTo>
                  <a:pt x="486" y="302"/>
                </a:lnTo>
                <a:lnTo>
                  <a:pt x="478" y="406"/>
                </a:lnTo>
                <a:lnTo>
                  <a:pt x="475" y="456"/>
                </a:lnTo>
                <a:lnTo>
                  <a:pt x="468" y="505"/>
                </a:lnTo>
                <a:lnTo>
                  <a:pt x="328" y="493"/>
                </a:lnTo>
                <a:lnTo>
                  <a:pt x="192" y="482"/>
                </a:lnTo>
                <a:lnTo>
                  <a:pt x="190" y="485"/>
                </a:lnTo>
                <a:lnTo>
                  <a:pt x="190" y="490"/>
                </a:lnTo>
                <a:lnTo>
                  <a:pt x="194" y="499"/>
                </a:lnTo>
                <a:lnTo>
                  <a:pt x="192" y="502"/>
                </a:lnTo>
                <a:lnTo>
                  <a:pt x="151" y="497"/>
                </a:lnTo>
                <a:lnTo>
                  <a:pt x="110" y="493"/>
                </a:lnTo>
                <a:lnTo>
                  <a:pt x="71" y="488"/>
                </a:lnTo>
                <a:lnTo>
                  <a:pt x="66" y="497"/>
                </a:lnTo>
                <a:lnTo>
                  <a:pt x="65" y="509"/>
                </a:lnTo>
                <a:lnTo>
                  <a:pt x="63" y="520"/>
                </a:lnTo>
                <a:lnTo>
                  <a:pt x="59" y="530"/>
                </a:lnTo>
                <a:lnTo>
                  <a:pt x="39" y="527"/>
                </a:lnTo>
                <a:lnTo>
                  <a:pt x="18" y="525"/>
                </a:lnTo>
                <a:lnTo>
                  <a:pt x="0" y="521"/>
                </a:lnTo>
                <a:lnTo>
                  <a:pt x="34" y="261"/>
                </a:lnTo>
                <a:lnTo>
                  <a:pt x="65"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1" name="Freeform 42"/>
          <p:cNvSpPr>
            <a:spLocks/>
          </p:cNvSpPr>
          <p:nvPr/>
        </p:nvSpPr>
        <p:spPr bwMode="auto">
          <a:xfrm>
            <a:off x="1171575" y="3429000"/>
            <a:ext cx="635000" cy="744538"/>
          </a:xfrm>
          <a:custGeom>
            <a:avLst/>
            <a:gdLst/>
            <a:ahLst/>
            <a:cxnLst>
              <a:cxn ang="0">
                <a:pos x="211" y="15"/>
              </a:cxn>
              <a:cxn ang="0">
                <a:pos x="317" y="30"/>
              </a:cxn>
              <a:cxn ang="0">
                <a:pos x="493" y="56"/>
              </a:cxn>
              <a:cxn ang="0">
                <a:pos x="425" y="577"/>
              </a:cxn>
              <a:cxn ang="0">
                <a:pos x="270" y="558"/>
              </a:cxn>
              <a:cxn ang="0">
                <a:pos x="270" y="552"/>
              </a:cxn>
              <a:cxn ang="0">
                <a:pos x="252" y="546"/>
              </a:cxn>
              <a:cxn ang="0">
                <a:pos x="246" y="540"/>
              </a:cxn>
              <a:cxn ang="0">
                <a:pos x="231" y="532"/>
              </a:cxn>
              <a:cxn ang="0">
                <a:pos x="211" y="524"/>
              </a:cxn>
              <a:cxn ang="0">
                <a:pos x="214" y="519"/>
              </a:cxn>
              <a:cxn ang="0">
                <a:pos x="212" y="520"/>
              </a:cxn>
              <a:cxn ang="0">
                <a:pos x="209" y="520"/>
              </a:cxn>
              <a:cxn ang="0">
                <a:pos x="169" y="498"/>
              </a:cxn>
              <a:cxn ang="0">
                <a:pos x="135" y="478"/>
              </a:cxn>
              <a:cxn ang="0">
                <a:pos x="138" y="475"/>
              </a:cxn>
              <a:cxn ang="0">
                <a:pos x="136" y="474"/>
              </a:cxn>
              <a:cxn ang="0">
                <a:pos x="131" y="476"/>
              </a:cxn>
              <a:cxn ang="0">
                <a:pos x="124" y="474"/>
              </a:cxn>
              <a:cxn ang="0">
                <a:pos x="126" y="469"/>
              </a:cxn>
              <a:cxn ang="0">
                <a:pos x="119" y="469"/>
              </a:cxn>
              <a:cxn ang="0">
                <a:pos x="108" y="465"/>
              </a:cxn>
              <a:cxn ang="0">
                <a:pos x="98" y="456"/>
              </a:cxn>
              <a:cxn ang="0">
                <a:pos x="90" y="454"/>
              </a:cxn>
              <a:cxn ang="0">
                <a:pos x="54" y="431"/>
              </a:cxn>
              <a:cxn ang="0">
                <a:pos x="49" y="428"/>
              </a:cxn>
              <a:cxn ang="0">
                <a:pos x="49" y="425"/>
              </a:cxn>
              <a:cxn ang="0">
                <a:pos x="44" y="426"/>
              </a:cxn>
              <a:cxn ang="0">
                <a:pos x="26" y="414"/>
              </a:cxn>
              <a:cxn ang="0">
                <a:pos x="0" y="400"/>
              </a:cxn>
              <a:cxn ang="0">
                <a:pos x="6" y="393"/>
              </a:cxn>
              <a:cxn ang="0">
                <a:pos x="8" y="386"/>
              </a:cxn>
              <a:cxn ang="0">
                <a:pos x="14" y="386"/>
              </a:cxn>
              <a:cxn ang="0">
                <a:pos x="23" y="387"/>
              </a:cxn>
              <a:cxn ang="0">
                <a:pos x="27" y="383"/>
              </a:cxn>
              <a:cxn ang="0">
                <a:pos x="30" y="380"/>
              </a:cxn>
              <a:cxn ang="0">
                <a:pos x="33" y="383"/>
              </a:cxn>
              <a:cxn ang="0">
                <a:pos x="36" y="369"/>
              </a:cxn>
              <a:cxn ang="0">
                <a:pos x="42" y="372"/>
              </a:cxn>
              <a:cxn ang="0">
                <a:pos x="23" y="354"/>
              </a:cxn>
              <a:cxn ang="0">
                <a:pos x="21" y="331"/>
              </a:cxn>
              <a:cxn ang="0">
                <a:pos x="28" y="322"/>
              </a:cxn>
              <a:cxn ang="0">
                <a:pos x="36" y="327"/>
              </a:cxn>
              <a:cxn ang="0">
                <a:pos x="32" y="322"/>
              </a:cxn>
              <a:cxn ang="0">
                <a:pos x="42" y="300"/>
              </a:cxn>
              <a:cxn ang="0">
                <a:pos x="48" y="273"/>
              </a:cxn>
              <a:cxn ang="0">
                <a:pos x="68" y="258"/>
              </a:cxn>
              <a:cxn ang="0">
                <a:pos x="82" y="242"/>
              </a:cxn>
              <a:cxn ang="0">
                <a:pos x="71" y="231"/>
              </a:cxn>
              <a:cxn ang="0">
                <a:pos x="62" y="202"/>
              </a:cxn>
              <a:cxn ang="0">
                <a:pos x="57" y="168"/>
              </a:cxn>
              <a:cxn ang="0">
                <a:pos x="65" y="111"/>
              </a:cxn>
              <a:cxn ang="0">
                <a:pos x="75" y="71"/>
              </a:cxn>
              <a:cxn ang="0">
                <a:pos x="93" y="76"/>
              </a:cxn>
              <a:cxn ang="0">
                <a:pos x="96" y="83"/>
              </a:cxn>
              <a:cxn ang="0">
                <a:pos x="101" y="88"/>
              </a:cxn>
              <a:cxn ang="0">
                <a:pos x="107" y="89"/>
              </a:cxn>
              <a:cxn ang="0">
                <a:pos x="115" y="76"/>
              </a:cxn>
              <a:cxn ang="0">
                <a:pos x="124" y="54"/>
              </a:cxn>
              <a:cxn ang="0">
                <a:pos x="132" y="0"/>
              </a:cxn>
            </a:cxnLst>
            <a:rect l="0" t="0" r="r" b="b"/>
            <a:pathLst>
              <a:path w="493" h="577">
                <a:moveTo>
                  <a:pt x="132" y="0"/>
                </a:moveTo>
                <a:lnTo>
                  <a:pt x="171" y="7"/>
                </a:lnTo>
                <a:lnTo>
                  <a:pt x="211" y="15"/>
                </a:lnTo>
                <a:lnTo>
                  <a:pt x="250" y="22"/>
                </a:lnTo>
                <a:lnTo>
                  <a:pt x="264" y="22"/>
                </a:lnTo>
                <a:lnTo>
                  <a:pt x="317" y="30"/>
                </a:lnTo>
                <a:lnTo>
                  <a:pt x="375" y="39"/>
                </a:lnTo>
                <a:lnTo>
                  <a:pt x="434" y="48"/>
                </a:lnTo>
                <a:lnTo>
                  <a:pt x="493" y="56"/>
                </a:lnTo>
                <a:lnTo>
                  <a:pt x="469" y="230"/>
                </a:lnTo>
                <a:lnTo>
                  <a:pt x="448" y="405"/>
                </a:lnTo>
                <a:lnTo>
                  <a:pt x="425" y="577"/>
                </a:lnTo>
                <a:lnTo>
                  <a:pt x="373" y="570"/>
                </a:lnTo>
                <a:lnTo>
                  <a:pt x="323" y="563"/>
                </a:lnTo>
                <a:lnTo>
                  <a:pt x="270" y="558"/>
                </a:lnTo>
                <a:lnTo>
                  <a:pt x="269" y="556"/>
                </a:lnTo>
                <a:lnTo>
                  <a:pt x="269" y="552"/>
                </a:lnTo>
                <a:lnTo>
                  <a:pt x="270" y="552"/>
                </a:lnTo>
                <a:lnTo>
                  <a:pt x="267" y="551"/>
                </a:lnTo>
                <a:lnTo>
                  <a:pt x="261" y="551"/>
                </a:lnTo>
                <a:lnTo>
                  <a:pt x="252" y="546"/>
                </a:lnTo>
                <a:lnTo>
                  <a:pt x="249" y="542"/>
                </a:lnTo>
                <a:lnTo>
                  <a:pt x="250" y="538"/>
                </a:lnTo>
                <a:lnTo>
                  <a:pt x="246" y="540"/>
                </a:lnTo>
                <a:lnTo>
                  <a:pt x="241" y="539"/>
                </a:lnTo>
                <a:lnTo>
                  <a:pt x="235" y="535"/>
                </a:lnTo>
                <a:lnTo>
                  <a:pt x="231" y="532"/>
                </a:lnTo>
                <a:lnTo>
                  <a:pt x="224" y="530"/>
                </a:lnTo>
                <a:lnTo>
                  <a:pt x="216" y="526"/>
                </a:lnTo>
                <a:lnTo>
                  <a:pt x="211" y="524"/>
                </a:lnTo>
                <a:lnTo>
                  <a:pt x="213" y="521"/>
                </a:lnTo>
                <a:lnTo>
                  <a:pt x="213" y="520"/>
                </a:lnTo>
                <a:lnTo>
                  <a:pt x="214" y="519"/>
                </a:lnTo>
                <a:lnTo>
                  <a:pt x="213" y="518"/>
                </a:lnTo>
                <a:lnTo>
                  <a:pt x="212" y="518"/>
                </a:lnTo>
                <a:lnTo>
                  <a:pt x="212" y="520"/>
                </a:lnTo>
                <a:lnTo>
                  <a:pt x="211" y="521"/>
                </a:lnTo>
                <a:lnTo>
                  <a:pt x="210" y="521"/>
                </a:lnTo>
                <a:lnTo>
                  <a:pt x="209" y="520"/>
                </a:lnTo>
                <a:lnTo>
                  <a:pt x="209" y="518"/>
                </a:lnTo>
                <a:lnTo>
                  <a:pt x="188" y="509"/>
                </a:lnTo>
                <a:lnTo>
                  <a:pt x="169" y="498"/>
                </a:lnTo>
                <a:lnTo>
                  <a:pt x="154" y="490"/>
                </a:lnTo>
                <a:lnTo>
                  <a:pt x="141" y="478"/>
                </a:lnTo>
                <a:lnTo>
                  <a:pt x="135" y="478"/>
                </a:lnTo>
                <a:lnTo>
                  <a:pt x="135" y="476"/>
                </a:lnTo>
                <a:lnTo>
                  <a:pt x="136" y="476"/>
                </a:lnTo>
                <a:lnTo>
                  <a:pt x="138" y="475"/>
                </a:lnTo>
                <a:lnTo>
                  <a:pt x="139" y="475"/>
                </a:lnTo>
                <a:lnTo>
                  <a:pt x="138" y="474"/>
                </a:lnTo>
                <a:lnTo>
                  <a:pt x="136" y="474"/>
                </a:lnTo>
                <a:lnTo>
                  <a:pt x="135" y="475"/>
                </a:lnTo>
                <a:lnTo>
                  <a:pt x="133" y="475"/>
                </a:lnTo>
                <a:lnTo>
                  <a:pt x="131" y="476"/>
                </a:lnTo>
                <a:lnTo>
                  <a:pt x="127" y="476"/>
                </a:lnTo>
                <a:lnTo>
                  <a:pt x="125" y="475"/>
                </a:lnTo>
                <a:lnTo>
                  <a:pt x="124" y="474"/>
                </a:lnTo>
                <a:lnTo>
                  <a:pt x="124" y="472"/>
                </a:lnTo>
                <a:lnTo>
                  <a:pt x="125" y="471"/>
                </a:lnTo>
                <a:lnTo>
                  <a:pt x="126" y="469"/>
                </a:lnTo>
                <a:lnTo>
                  <a:pt x="126" y="468"/>
                </a:lnTo>
                <a:lnTo>
                  <a:pt x="121" y="468"/>
                </a:lnTo>
                <a:lnTo>
                  <a:pt x="119" y="469"/>
                </a:lnTo>
                <a:lnTo>
                  <a:pt x="115" y="469"/>
                </a:lnTo>
                <a:lnTo>
                  <a:pt x="112" y="468"/>
                </a:lnTo>
                <a:lnTo>
                  <a:pt x="108" y="465"/>
                </a:lnTo>
                <a:lnTo>
                  <a:pt x="105" y="462"/>
                </a:lnTo>
                <a:lnTo>
                  <a:pt x="101" y="460"/>
                </a:lnTo>
                <a:lnTo>
                  <a:pt x="98" y="456"/>
                </a:lnTo>
                <a:lnTo>
                  <a:pt x="96" y="455"/>
                </a:lnTo>
                <a:lnTo>
                  <a:pt x="92" y="455"/>
                </a:lnTo>
                <a:lnTo>
                  <a:pt x="90" y="454"/>
                </a:lnTo>
                <a:lnTo>
                  <a:pt x="78" y="447"/>
                </a:lnTo>
                <a:lnTo>
                  <a:pt x="65" y="440"/>
                </a:lnTo>
                <a:lnTo>
                  <a:pt x="54" y="431"/>
                </a:lnTo>
                <a:lnTo>
                  <a:pt x="48" y="431"/>
                </a:lnTo>
                <a:lnTo>
                  <a:pt x="48" y="428"/>
                </a:lnTo>
                <a:lnTo>
                  <a:pt x="49" y="428"/>
                </a:lnTo>
                <a:lnTo>
                  <a:pt x="50" y="427"/>
                </a:lnTo>
                <a:lnTo>
                  <a:pt x="51" y="427"/>
                </a:lnTo>
                <a:lnTo>
                  <a:pt x="49" y="425"/>
                </a:lnTo>
                <a:lnTo>
                  <a:pt x="48" y="426"/>
                </a:lnTo>
                <a:lnTo>
                  <a:pt x="48" y="428"/>
                </a:lnTo>
                <a:lnTo>
                  <a:pt x="44" y="426"/>
                </a:lnTo>
                <a:lnTo>
                  <a:pt x="37" y="422"/>
                </a:lnTo>
                <a:lnTo>
                  <a:pt x="30" y="418"/>
                </a:lnTo>
                <a:lnTo>
                  <a:pt x="26" y="414"/>
                </a:lnTo>
                <a:lnTo>
                  <a:pt x="16" y="410"/>
                </a:lnTo>
                <a:lnTo>
                  <a:pt x="8" y="406"/>
                </a:lnTo>
                <a:lnTo>
                  <a:pt x="0" y="400"/>
                </a:lnTo>
                <a:lnTo>
                  <a:pt x="2" y="396"/>
                </a:lnTo>
                <a:lnTo>
                  <a:pt x="4" y="394"/>
                </a:lnTo>
                <a:lnTo>
                  <a:pt x="6" y="393"/>
                </a:lnTo>
                <a:lnTo>
                  <a:pt x="7" y="391"/>
                </a:lnTo>
                <a:lnTo>
                  <a:pt x="8" y="390"/>
                </a:lnTo>
                <a:lnTo>
                  <a:pt x="8" y="386"/>
                </a:lnTo>
                <a:lnTo>
                  <a:pt x="9" y="385"/>
                </a:lnTo>
                <a:lnTo>
                  <a:pt x="12" y="385"/>
                </a:lnTo>
                <a:lnTo>
                  <a:pt x="14" y="386"/>
                </a:lnTo>
                <a:lnTo>
                  <a:pt x="18" y="386"/>
                </a:lnTo>
                <a:lnTo>
                  <a:pt x="21" y="387"/>
                </a:lnTo>
                <a:lnTo>
                  <a:pt x="23" y="387"/>
                </a:lnTo>
                <a:lnTo>
                  <a:pt x="26" y="386"/>
                </a:lnTo>
                <a:lnTo>
                  <a:pt x="26" y="384"/>
                </a:lnTo>
                <a:lnTo>
                  <a:pt x="27" y="383"/>
                </a:lnTo>
                <a:lnTo>
                  <a:pt x="27" y="382"/>
                </a:lnTo>
                <a:lnTo>
                  <a:pt x="28" y="380"/>
                </a:lnTo>
                <a:lnTo>
                  <a:pt x="30" y="380"/>
                </a:lnTo>
                <a:lnTo>
                  <a:pt x="30" y="386"/>
                </a:lnTo>
                <a:lnTo>
                  <a:pt x="32" y="385"/>
                </a:lnTo>
                <a:lnTo>
                  <a:pt x="33" y="383"/>
                </a:lnTo>
                <a:lnTo>
                  <a:pt x="33" y="370"/>
                </a:lnTo>
                <a:lnTo>
                  <a:pt x="34" y="369"/>
                </a:lnTo>
                <a:lnTo>
                  <a:pt x="36" y="369"/>
                </a:lnTo>
                <a:lnTo>
                  <a:pt x="39" y="370"/>
                </a:lnTo>
                <a:lnTo>
                  <a:pt x="40" y="371"/>
                </a:lnTo>
                <a:lnTo>
                  <a:pt x="42" y="372"/>
                </a:lnTo>
                <a:lnTo>
                  <a:pt x="37" y="365"/>
                </a:lnTo>
                <a:lnTo>
                  <a:pt x="30" y="361"/>
                </a:lnTo>
                <a:lnTo>
                  <a:pt x="23" y="354"/>
                </a:lnTo>
                <a:lnTo>
                  <a:pt x="20" y="352"/>
                </a:lnTo>
                <a:lnTo>
                  <a:pt x="21" y="344"/>
                </a:lnTo>
                <a:lnTo>
                  <a:pt x="21" y="331"/>
                </a:lnTo>
                <a:lnTo>
                  <a:pt x="22" y="324"/>
                </a:lnTo>
                <a:lnTo>
                  <a:pt x="23" y="322"/>
                </a:lnTo>
                <a:lnTo>
                  <a:pt x="28" y="322"/>
                </a:lnTo>
                <a:lnTo>
                  <a:pt x="33" y="324"/>
                </a:lnTo>
                <a:lnTo>
                  <a:pt x="35" y="327"/>
                </a:lnTo>
                <a:lnTo>
                  <a:pt x="36" y="327"/>
                </a:lnTo>
                <a:lnTo>
                  <a:pt x="36" y="326"/>
                </a:lnTo>
                <a:lnTo>
                  <a:pt x="34" y="323"/>
                </a:lnTo>
                <a:lnTo>
                  <a:pt x="32" y="322"/>
                </a:lnTo>
                <a:lnTo>
                  <a:pt x="30" y="321"/>
                </a:lnTo>
                <a:lnTo>
                  <a:pt x="32" y="317"/>
                </a:lnTo>
                <a:lnTo>
                  <a:pt x="42" y="300"/>
                </a:lnTo>
                <a:lnTo>
                  <a:pt x="44" y="295"/>
                </a:lnTo>
                <a:lnTo>
                  <a:pt x="47" y="279"/>
                </a:lnTo>
                <a:lnTo>
                  <a:pt x="48" y="273"/>
                </a:lnTo>
                <a:lnTo>
                  <a:pt x="54" y="266"/>
                </a:lnTo>
                <a:lnTo>
                  <a:pt x="61" y="261"/>
                </a:lnTo>
                <a:lnTo>
                  <a:pt x="68" y="258"/>
                </a:lnTo>
                <a:lnTo>
                  <a:pt x="75" y="253"/>
                </a:lnTo>
                <a:lnTo>
                  <a:pt x="82" y="245"/>
                </a:lnTo>
                <a:lnTo>
                  <a:pt x="82" y="242"/>
                </a:lnTo>
                <a:lnTo>
                  <a:pt x="79" y="238"/>
                </a:lnTo>
                <a:lnTo>
                  <a:pt x="78" y="236"/>
                </a:lnTo>
                <a:lnTo>
                  <a:pt x="71" y="231"/>
                </a:lnTo>
                <a:lnTo>
                  <a:pt x="68" y="228"/>
                </a:lnTo>
                <a:lnTo>
                  <a:pt x="65" y="214"/>
                </a:lnTo>
                <a:lnTo>
                  <a:pt x="62" y="202"/>
                </a:lnTo>
                <a:lnTo>
                  <a:pt x="58" y="189"/>
                </a:lnTo>
                <a:lnTo>
                  <a:pt x="56" y="179"/>
                </a:lnTo>
                <a:lnTo>
                  <a:pt x="57" y="168"/>
                </a:lnTo>
                <a:lnTo>
                  <a:pt x="64" y="158"/>
                </a:lnTo>
                <a:lnTo>
                  <a:pt x="64" y="134"/>
                </a:lnTo>
                <a:lnTo>
                  <a:pt x="65" y="111"/>
                </a:lnTo>
                <a:lnTo>
                  <a:pt x="66" y="91"/>
                </a:lnTo>
                <a:lnTo>
                  <a:pt x="68" y="74"/>
                </a:lnTo>
                <a:lnTo>
                  <a:pt x="75" y="71"/>
                </a:lnTo>
                <a:lnTo>
                  <a:pt x="80" y="72"/>
                </a:lnTo>
                <a:lnTo>
                  <a:pt x="85" y="75"/>
                </a:lnTo>
                <a:lnTo>
                  <a:pt x="93" y="76"/>
                </a:lnTo>
                <a:lnTo>
                  <a:pt x="94" y="77"/>
                </a:lnTo>
                <a:lnTo>
                  <a:pt x="94" y="81"/>
                </a:lnTo>
                <a:lnTo>
                  <a:pt x="96" y="83"/>
                </a:lnTo>
                <a:lnTo>
                  <a:pt x="96" y="86"/>
                </a:lnTo>
                <a:lnTo>
                  <a:pt x="97" y="88"/>
                </a:lnTo>
                <a:lnTo>
                  <a:pt x="101" y="88"/>
                </a:lnTo>
                <a:lnTo>
                  <a:pt x="104" y="89"/>
                </a:lnTo>
                <a:lnTo>
                  <a:pt x="105" y="90"/>
                </a:lnTo>
                <a:lnTo>
                  <a:pt x="107" y="89"/>
                </a:lnTo>
                <a:lnTo>
                  <a:pt x="108" y="88"/>
                </a:lnTo>
                <a:lnTo>
                  <a:pt x="113" y="78"/>
                </a:lnTo>
                <a:lnTo>
                  <a:pt x="115" y="76"/>
                </a:lnTo>
                <a:lnTo>
                  <a:pt x="119" y="71"/>
                </a:lnTo>
                <a:lnTo>
                  <a:pt x="121" y="64"/>
                </a:lnTo>
                <a:lnTo>
                  <a:pt x="124" y="54"/>
                </a:lnTo>
                <a:lnTo>
                  <a:pt x="126" y="37"/>
                </a:lnTo>
                <a:lnTo>
                  <a:pt x="129" y="18"/>
                </a:lnTo>
                <a:lnTo>
                  <a:pt x="13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2" name="Freeform 43"/>
          <p:cNvSpPr>
            <a:spLocks/>
          </p:cNvSpPr>
          <p:nvPr/>
        </p:nvSpPr>
        <p:spPr bwMode="auto">
          <a:xfrm>
            <a:off x="849313" y="2724150"/>
            <a:ext cx="593725" cy="923925"/>
          </a:xfrm>
          <a:custGeom>
            <a:avLst/>
            <a:gdLst/>
            <a:ahLst/>
            <a:cxnLst>
              <a:cxn ang="0">
                <a:pos x="194" y="30"/>
              </a:cxn>
              <a:cxn ang="0">
                <a:pos x="461" y="84"/>
              </a:cxn>
              <a:cxn ang="0">
                <a:pos x="420" y="313"/>
              </a:cxn>
              <a:cxn ang="0">
                <a:pos x="390" y="479"/>
              </a:cxn>
              <a:cxn ang="0">
                <a:pos x="376" y="558"/>
              </a:cxn>
              <a:cxn ang="0">
                <a:pos x="368" y="609"/>
              </a:cxn>
              <a:cxn ang="0">
                <a:pos x="357" y="631"/>
              </a:cxn>
              <a:cxn ang="0">
                <a:pos x="349" y="629"/>
              </a:cxn>
              <a:cxn ang="0">
                <a:pos x="340" y="617"/>
              </a:cxn>
              <a:cxn ang="0">
                <a:pos x="318" y="617"/>
              </a:cxn>
              <a:cxn ang="0">
                <a:pos x="312" y="622"/>
              </a:cxn>
              <a:cxn ang="0">
                <a:pos x="310" y="673"/>
              </a:cxn>
              <a:cxn ang="0">
                <a:pos x="312" y="691"/>
              </a:cxn>
              <a:cxn ang="0">
                <a:pos x="310" y="703"/>
              </a:cxn>
              <a:cxn ang="0">
                <a:pos x="306" y="707"/>
              </a:cxn>
              <a:cxn ang="0">
                <a:pos x="303" y="710"/>
              </a:cxn>
              <a:cxn ang="0">
                <a:pos x="304" y="716"/>
              </a:cxn>
              <a:cxn ang="0">
                <a:pos x="229" y="609"/>
              </a:cxn>
              <a:cxn ang="0">
                <a:pos x="151" y="493"/>
              </a:cxn>
              <a:cxn ang="0">
                <a:pos x="95" y="414"/>
              </a:cxn>
              <a:cxn ang="0">
                <a:pos x="72" y="379"/>
              </a:cxn>
              <a:cxn ang="0">
                <a:pos x="63" y="365"/>
              </a:cxn>
              <a:cxn ang="0">
                <a:pos x="59" y="362"/>
              </a:cxn>
              <a:cxn ang="0">
                <a:pos x="57" y="358"/>
              </a:cxn>
              <a:cxn ang="0">
                <a:pos x="56" y="352"/>
              </a:cxn>
              <a:cxn ang="0">
                <a:pos x="50" y="346"/>
              </a:cxn>
              <a:cxn ang="0">
                <a:pos x="43" y="338"/>
              </a:cxn>
              <a:cxn ang="0">
                <a:pos x="42" y="332"/>
              </a:cxn>
              <a:cxn ang="0">
                <a:pos x="25" y="311"/>
              </a:cxn>
              <a:cxn ang="0">
                <a:pos x="9" y="288"/>
              </a:cxn>
              <a:cxn ang="0">
                <a:pos x="1" y="273"/>
              </a:cxn>
              <a:cxn ang="0">
                <a:pos x="2" y="251"/>
              </a:cxn>
              <a:cxn ang="0">
                <a:pos x="6" y="241"/>
              </a:cxn>
              <a:cxn ang="0">
                <a:pos x="10" y="217"/>
              </a:cxn>
              <a:cxn ang="0">
                <a:pos x="30" y="133"/>
              </a:cxn>
              <a:cxn ang="0">
                <a:pos x="64" y="0"/>
              </a:cxn>
            </a:cxnLst>
            <a:rect l="0" t="0" r="r" b="b"/>
            <a:pathLst>
              <a:path w="461" h="716">
                <a:moveTo>
                  <a:pt x="64" y="0"/>
                </a:moveTo>
                <a:lnTo>
                  <a:pt x="194" y="30"/>
                </a:lnTo>
                <a:lnTo>
                  <a:pt x="327" y="58"/>
                </a:lnTo>
                <a:lnTo>
                  <a:pt x="461" y="84"/>
                </a:lnTo>
                <a:lnTo>
                  <a:pt x="440" y="197"/>
                </a:lnTo>
                <a:lnTo>
                  <a:pt x="420" y="313"/>
                </a:lnTo>
                <a:lnTo>
                  <a:pt x="399" y="426"/>
                </a:lnTo>
                <a:lnTo>
                  <a:pt x="390" y="479"/>
                </a:lnTo>
                <a:lnTo>
                  <a:pt x="382" y="533"/>
                </a:lnTo>
                <a:lnTo>
                  <a:pt x="376" y="558"/>
                </a:lnTo>
                <a:lnTo>
                  <a:pt x="369" y="596"/>
                </a:lnTo>
                <a:lnTo>
                  <a:pt x="368" y="609"/>
                </a:lnTo>
                <a:lnTo>
                  <a:pt x="364" y="621"/>
                </a:lnTo>
                <a:lnTo>
                  <a:pt x="357" y="631"/>
                </a:lnTo>
                <a:lnTo>
                  <a:pt x="354" y="631"/>
                </a:lnTo>
                <a:lnTo>
                  <a:pt x="349" y="629"/>
                </a:lnTo>
                <a:lnTo>
                  <a:pt x="344" y="619"/>
                </a:lnTo>
                <a:lnTo>
                  <a:pt x="340" y="617"/>
                </a:lnTo>
                <a:lnTo>
                  <a:pt x="322" y="614"/>
                </a:lnTo>
                <a:lnTo>
                  <a:pt x="318" y="617"/>
                </a:lnTo>
                <a:lnTo>
                  <a:pt x="313" y="619"/>
                </a:lnTo>
                <a:lnTo>
                  <a:pt x="312" y="622"/>
                </a:lnTo>
                <a:lnTo>
                  <a:pt x="312" y="643"/>
                </a:lnTo>
                <a:lnTo>
                  <a:pt x="310" y="673"/>
                </a:lnTo>
                <a:lnTo>
                  <a:pt x="310" y="682"/>
                </a:lnTo>
                <a:lnTo>
                  <a:pt x="312" y="691"/>
                </a:lnTo>
                <a:lnTo>
                  <a:pt x="312" y="699"/>
                </a:lnTo>
                <a:lnTo>
                  <a:pt x="310" y="703"/>
                </a:lnTo>
                <a:lnTo>
                  <a:pt x="307" y="705"/>
                </a:lnTo>
                <a:lnTo>
                  <a:pt x="306" y="707"/>
                </a:lnTo>
                <a:lnTo>
                  <a:pt x="304" y="708"/>
                </a:lnTo>
                <a:lnTo>
                  <a:pt x="303" y="710"/>
                </a:lnTo>
                <a:lnTo>
                  <a:pt x="303" y="713"/>
                </a:lnTo>
                <a:lnTo>
                  <a:pt x="304" y="716"/>
                </a:lnTo>
                <a:lnTo>
                  <a:pt x="268" y="665"/>
                </a:lnTo>
                <a:lnTo>
                  <a:pt x="229" y="609"/>
                </a:lnTo>
                <a:lnTo>
                  <a:pt x="191" y="552"/>
                </a:lnTo>
                <a:lnTo>
                  <a:pt x="151" y="493"/>
                </a:lnTo>
                <a:lnTo>
                  <a:pt x="112" y="436"/>
                </a:lnTo>
                <a:lnTo>
                  <a:pt x="95" y="414"/>
                </a:lnTo>
                <a:lnTo>
                  <a:pt x="78" y="388"/>
                </a:lnTo>
                <a:lnTo>
                  <a:pt x="72" y="379"/>
                </a:lnTo>
                <a:lnTo>
                  <a:pt x="64" y="366"/>
                </a:lnTo>
                <a:lnTo>
                  <a:pt x="63" y="365"/>
                </a:lnTo>
                <a:lnTo>
                  <a:pt x="60" y="364"/>
                </a:lnTo>
                <a:lnTo>
                  <a:pt x="59" y="362"/>
                </a:lnTo>
                <a:lnTo>
                  <a:pt x="58" y="360"/>
                </a:lnTo>
                <a:lnTo>
                  <a:pt x="57" y="358"/>
                </a:lnTo>
                <a:lnTo>
                  <a:pt x="57" y="355"/>
                </a:lnTo>
                <a:lnTo>
                  <a:pt x="56" y="352"/>
                </a:lnTo>
                <a:lnTo>
                  <a:pt x="53" y="349"/>
                </a:lnTo>
                <a:lnTo>
                  <a:pt x="50" y="346"/>
                </a:lnTo>
                <a:lnTo>
                  <a:pt x="44" y="341"/>
                </a:lnTo>
                <a:lnTo>
                  <a:pt x="43" y="338"/>
                </a:lnTo>
                <a:lnTo>
                  <a:pt x="43" y="335"/>
                </a:lnTo>
                <a:lnTo>
                  <a:pt x="42" y="332"/>
                </a:lnTo>
                <a:lnTo>
                  <a:pt x="35" y="323"/>
                </a:lnTo>
                <a:lnTo>
                  <a:pt x="25" y="311"/>
                </a:lnTo>
                <a:lnTo>
                  <a:pt x="16" y="299"/>
                </a:lnTo>
                <a:lnTo>
                  <a:pt x="9" y="288"/>
                </a:lnTo>
                <a:lnTo>
                  <a:pt x="4" y="280"/>
                </a:lnTo>
                <a:lnTo>
                  <a:pt x="1" y="273"/>
                </a:lnTo>
                <a:lnTo>
                  <a:pt x="0" y="264"/>
                </a:lnTo>
                <a:lnTo>
                  <a:pt x="2" y="251"/>
                </a:lnTo>
                <a:lnTo>
                  <a:pt x="4" y="246"/>
                </a:lnTo>
                <a:lnTo>
                  <a:pt x="6" y="241"/>
                </a:lnTo>
                <a:lnTo>
                  <a:pt x="8" y="237"/>
                </a:lnTo>
                <a:lnTo>
                  <a:pt x="10" y="217"/>
                </a:lnTo>
                <a:lnTo>
                  <a:pt x="14" y="199"/>
                </a:lnTo>
                <a:lnTo>
                  <a:pt x="30" y="133"/>
                </a:lnTo>
                <a:lnTo>
                  <a:pt x="48" y="66"/>
                </a:lnTo>
                <a:lnTo>
                  <a:pt x="6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3" name="Freeform 44"/>
          <p:cNvSpPr>
            <a:spLocks/>
          </p:cNvSpPr>
          <p:nvPr/>
        </p:nvSpPr>
        <p:spPr bwMode="auto">
          <a:xfrm>
            <a:off x="1341438" y="2832100"/>
            <a:ext cx="525462" cy="661988"/>
          </a:xfrm>
          <a:custGeom>
            <a:avLst/>
            <a:gdLst/>
            <a:ahLst/>
            <a:cxnLst>
              <a:cxn ang="0">
                <a:pos x="81" y="0"/>
              </a:cxn>
              <a:cxn ang="0">
                <a:pos x="148" y="12"/>
              </a:cxn>
              <a:cxn ang="0">
                <a:pos x="213" y="22"/>
              </a:cxn>
              <a:cxn ang="0">
                <a:pos x="281" y="31"/>
              </a:cxn>
              <a:cxn ang="0">
                <a:pos x="276" y="80"/>
              </a:cxn>
              <a:cxn ang="0">
                <a:pos x="267" y="127"/>
              </a:cxn>
              <a:cxn ang="0">
                <a:pos x="315" y="132"/>
              </a:cxn>
              <a:cxn ang="0">
                <a:pos x="361" y="139"/>
              </a:cxn>
              <a:cxn ang="0">
                <a:pos x="408" y="145"/>
              </a:cxn>
              <a:cxn ang="0">
                <a:pos x="392" y="267"/>
              </a:cxn>
              <a:cxn ang="0">
                <a:pos x="377" y="391"/>
              </a:cxn>
              <a:cxn ang="0">
                <a:pos x="361" y="513"/>
              </a:cxn>
              <a:cxn ang="0">
                <a:pos x="269" y="503"/>
              </a:cxn>
              <a:cxn ang="0">
                <a:pos x="178" y="489"/>
              </a:cxn>
              <a:cxn ang="0">
                <a:pos x="88" y="475"/>
              </a:cxn>
              <a:cxn ang="0">
                <a:pos x="0" y="460"/>
              </a:cxn>
              <a:cxn ang="0">
                <a:pos x="42" y="231"/>
              </a:cxn>
              <a:cxn ang="0">
                <a:pos x="81" y="0"/>
              </a:cxn>
            </a:cxnLst>
            <a:rect l="0" t="0" r="r" b="b"/>
            <a:pathLst>
              <a:path w="408" h="513">
                <a:moveTo>
                  <a:pt x="81" y="0"/>
                </a:moveTo>
                <a:lnTo>
                  <a:pt x="148" y="12"/>
                </a:lnTo>
                <a:lnTo>
                  <a:pt x="213" y="22"/>
                </a:lnTo>
                <a:lnTo>
                  <a:pt x="281" y="31"/>
                </a:lnTo>
                <a:lnTo>
                  <a:pt x="276" y="80"/>
                </a:lnTo>
                <a:lnTo>
                  <a:pt x="267" y="127"/>
                </a:lnTo>
                <a:lnTo>
                  <a:pt x="315" y="132"/>
                </a:lnTo>
                <a:lnTo>
                  <a:pt x="361" y="139"/>
                </a:lnTo>
                <a:lnTo>
                  <a:pt x="408" y="145"/>
                </a:lnTo>
                <a:lnTo>
                  <a:pt x="392" y="267"/>
                </a:lnTo>
                <a:lnTo>
                  <a:pt x="377" y="391"/>
                </a:lnTo>
                <a:lnTo>
                  <a:pt x="361" y="513"/>
                </a:lnTo>
                <a:lnTo>
                  <a:pt x="269" y="503"/>
                </a:lnTo>
                <a:lnTo>
                  <a:pt x="178" y="489"/>
                </a:lnTo>
                <a:lnTo>
                  <a:pt x="88" y="475"/>
                </a:lnTo>
                <a:lnTo>
                  <a:pt x="0" y="460"/>
                </a:lnTo>
                <a:lnTo>
                  <a:pt x="42" y="231"/>
                </a:lnTo>
                <a:lnTo>
                  <a:pt x="8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4" name="Freeform 45"/>
          <p:cNvSpPr>
            <a:spLocks/>
          </p:cNvSpPr>
          <p:nvPr/>
        </p:nvSpPr>
        <p:spPr bwMode="auto">
          <a:xfrm>
            <a:off x="1193800" y="1963738"/>
            <a:ext cx="554038" cy="908050"/>
          </a:xfrm>
          <a:custGeom>
            <a:avLst/>
            <a:gdLst/>
            <a:ahLst/>
            <a:cxnLst>
              <a:cxn ang="0">
                <a:pos x="179" y="42"/>
              </a:cxn>
              <a:cxn ang="0">
                <a:pos x="174" y="108"/>
              </a:cxn>
              <a:cxn ang="0">
                <a:pos x="181" y="140"/>
              </a:cxn>
              <a:cxn ang="0">
                <a:pos x="179" y="149"/>
              </a:cxn>
              <a:cxn ang="0">
                <a:pos x="185" y="157"/>
              </a:cxn>
              <a:cxn ang="0">
                <a:pos x="187" y="166"/>
              </a:cxn>
              <a:cxn ang="0">
                <a:pos x="199" y="178"/>
              </a:cxn>
              <a:cxn ang="0">
                <a:pos x="213" y="204"/>
              </a:cxn>
              <a:cxn ang="0">
                <a:pos x="217" y="210"/>
              </a:cxn>
              <a:cxn ang="0">
                <a:pos x="217" y="217"/>
              </a:cxn>
              <a:cxn ang="0">
                <a:pos x="220" y="219"/>
              </a:cxn>
              <a:cxn ang="0">
                <a:pos x="224" y="231"/>
              </a:cxn>
              <a:cxn ang="0">
                <a:pos x="229" y="233"/>
              </a:cxn>
              <a:cxn ang="0">
                <a:pos x="234" y="235"/>
              </a:cxn>
              <a:cxn ang="0">
                <a:pos x="231" y="240"/>
              </a:cxn>
              <a:cxn ang="0">
                <a:pos x="249" y="241"/>
              </a:cxn>
              <a:cxn ang="0">
                <a:pos x="239" y="270"/>
              </a:cxn>
              <a:cxn ang="0">
                <a:pos x="234" y="309"/>
              </a:cxn>
              <a:cxn ang="0">
                <a:pos x="228" y="315"/>
              </a:cxn>
              <a:cxn ang="0">
                <a:pos x="221" y="332"/>
              </a:cxn>
              <a:cxn ang="0">
                <a:pos x="229" y="346"/>
              </a:cxn>
              <a:cxn ang="0">
                <a:pos x="246" y="347"/>
              </a:cxn>
              <a:cxn ang="0">
                <a:pos x="258" y="339"/>
              </a:cxn>
              <a:cxn ang="0">
                <a:pos x="269" y="367"/>
              </a:cxn>
              <a:cxn ang="0">
                <a:pos x="279" y="393"/>
              </a:cxn>
              <a:cxn ang="0">
                <a:pos x="280" y="413"/>
              </a:cxn>
              <a:cxn ang="0">
                <a:pos x="295" y="425"/>
              </a:cxn>
              <a:cxn ang="0">
                <a:pos x="305" y="446"/>
              </a:cxn>
              <a:cxn ang="0">
                <a:pos x="319" y="464"/>
              </a:cxn>
              <a:cxn ang="0">
                <a:pos x="342" y="465"/>
              </a:cxn>
              <a:cxn ang="0">
                <a:pos x="362" y="459"/>
              </a:cxn>
              <a:cxn ang="0">
                <a:pos x="401" y="465"/>
              </a:cxn>
              <a:cxn ang="0">
                <a:pos x="413" y="453"/>
              </a:cxn>
              <a:cxn ang="0">
                <a:pos x="425" y="470"/>
              </a:cxn>
              <a:cxn ang="0">
                <a:pos x="397" y="704"/>
              </a:cxn>
              <a:cxn ang="0">
                <a:pos x="10" y="582"/>
              </a:cxn>
              <a:cxn ang="0">
                <a:pos x="36" y="466"/>
              </a:cxn>
              <a:cxn ang="0">
                <a:pos x="45" y="431"/>
              </a:cxn>
              <a:cxn ang="0">
                <a:pos x="37" y="427"/>
              </a:cxn>
              <a:cxn ang="0">
                <a:pos x="33" y="406"/>
              </a:cxn>
              <a:cxn ang="0">
                <a:pos x="50" y="383"/>
              </a:cxn>
              <a:cxn ang="0">
                <a:pos x="65" y="367"/>
              </a:cxn>
              <a:cxn ang="0">
                <a:pos x="72" y="354"/>
              </a:cxn>
              <a:cxn ang="0">
                <a:pos x="83" y="332"/>
              </a:cxn>
              <a:cxn ang="0">
                <a:pos x="100" y="312"/>
              </a:cxn>
              <a:cxn ang="0">
                <a:pos x="95" y="292"/>
              </a:cxn>
              <a:cxn ang="0">
                <a:pos x="87" y="281"/>
              </a:cxn>
              <a:cxn ang="0">
                <a:pos x="81" y="274"/>
              </a:cxn>
              <a:cxn ang="0">
                <a:pos x="82" y="260"/>
              </a:cxn>
              <a:cxn ang="0">
                <a:pos x="81" y="243"/>
              </a:cxn>
              <a:cxn ang="0">
                <a:pos x="82" y="227"/>
              </a:cxn>
              <a:cxn ang="0">
                <a:pos x="85" y="196"/>
              </a:cxn>
              <a:cxn ang="0">
                <a:pos x="106" y="103"/>
              </a:cxn>
              <a:cxn ang="0">
                <a:pos x="117" y="56"/>
              </a:cxn>
              <a:cxn ang="0">
                <a:pos x="120" y="45"/>
              </a:cxn>
              <a:cxn ang="0">
                <a:pos x="121" y="38"/>
              </a:cxn>
              <a:cxn ang="0">
                <a:pos x="123" y="29"/>
              </a:cxn>
              <a:cxn ang="0">
                <a:pos x="125" y="16"/>
              </a:cxn>
              <a:cxn ang="0">
                <a:pos x="130" y="0"/>
              </a:cxn>
            </a:cxnLst>
            <a:rect l="0" t="0" r="r" b="b"/>
            <a:pathLst>
              <a:path w="430" h="704">
                <a:moveTo>
                  <a:pt x="130" y="0"/>
                </a:moveTo>
                <a:lnTo>
                  <a:pt x="182" y="11"/>
                </a:lnTo>
                <a:lnTo>
                  <a:pt x="179" y="42"/>
                </a:lnTo>
                <a:lnTo>
                  <a:pt x="173" y="70"/>
                </a:lnTo>
                <a:lnTo>
                  <a:pt x="167" y="96"/>
                </a:lnTo>
                <a:lnTo>
                  <a:pt x="174" y="108"/>
                </a:lnTo>
                <a:lnTo>
                  <a:pt x="179" y="120"/>
                </a:lnTo>
                <a:lnTo>
                  <a:pt x="181" y="134"/>
                </a:lnTo>
                <a:lnTo>
                  <a:pt x="181" y="140"/>
                </a:lnTo>
                <a:lnTo>
                  <a:pt x="180" y="141"/>
                </a:lnTo>
                <a:lnTo>
                  <a:pt x="179" y="143"/>
                </a:lnTo>
                <a:lnTo>
                  <a:pt x="179" y="149"/>
                </a:lnTo>
                <a:lnTo>
                  <a:pt x="181" y="152"/>
                </a:lnTo>
                <a:lnTo>
                  <a:pt x="182" y="155"/>
                </a:lnTo>
                <a:lnTo>
                  <a:pt x="185" y="157"/>
                </a:lnTo>
                <a:lnTo>
                  <a:pt x="186" y="161"/>
                </a:lnTo>
                <a:lnTo>
                  <a:pt x="186" y="164"/>
                </a:lnTo>
                <a:lnTo>
                  <a:pt x="187" y="166"/>
                </a:lnTo>
                <a:lnTo>
                  <a:pt x="189" y="170"/>
                </a:lnTo>
                <a:lnTo>
                  <a:pt x="196" y="175"/>
                </a:lnTo>
                <a:lnTo>
                  <a:pt x="199" y="178"/>
                </a:lnTo>
                <a:lnTo>
                  <a:pt x="203" y="186"/>
                </a:lnTo>
                <a:lnTo>
                  <a:pt x="208" y="196"/>
                </a:lnTo>
                <a:lnTo>
                  <a:pt x="213" y="204"/>
                </a:lnTo>
                <a:lnTo>
                  <a:pt x="214" y="205"/>
                </a:lnTo>
                <a:lnTo>
                  <a:pt x="215" y="207"/>
                </a:lnTo>
                <a:lnTo>
                  <a:pt x="217" y="210"/>
                </a:lnTo>
                <a:lnTo>
                  <a:pt x="218" y="212"/>
                </a:lnTo>
                <a:lnTo>
                  <a:pt x="218" y="215"/>
                </a:lnTo>
                <a:lnTo>
                  <a:pt x="217" y="217"/>
                </a:lnTo>
                <a:lnTo>
                  <a:pt x="217" y="218"/>
                </a:lnTo>
                <a:lnTo>
                  <a:pt x="218" y="218"/>
                </a:lnTo>
                <a:lnTo>
                  <a:pt x="220" y="219"/>
                </a:lnTo>
                <a:lnTo>
                  <a:pt x="222" y="224"/>
                </a:lnTo>
                <a:lnTo>
                  <a:pt x="222" y="226"/>
                </a:lnTo>
                <a:lnTo>
                  <a:pt x="224" y="231"/>
                </a:lnTo>
                <a:lnTo>
                  <a:pt x="225" y="232"/>
                </a:lnTo>
                <a:lnTo>
                  <a:pt x="228" y="233"/>
                </a:lnTo>
                <a:lnTo>
                  <a:pt x="229" y="233"/>
                </a:lnTo>
                <a:lnTo>
                  <a:pt x="231" y="234"/>
                </a:lnTo>
                <a:lnTo>
                  <a:pt x="232" y="234"/>
                </a:lnTo>
                <a:lnTo>
                  <a:pt x="234" y="235"/>
                </a:lnTo>
                <a:lnTo>
                  <a:pt x="234" y="236"/>
                </a:lnTo>
                <a:lnTo>
                  <a:pt x="232" y="238"/>
                </a:lnTo>
                <a:lnTo>
                  <a:pt x="231" y="240"/>
                </a:lnTo>
                <a:lnTo>
                  <a:pt x="235" y="242"/>
                </a:lnTo>
                <a:lnTo>
                  <a:pt x="239" y="241"/>
                </a:lnTo>
                <a:lnTo>
                  <a:pt x="249" y="241"/>
                </a:lnTo>
                <a:lnTo>
                  <a:pt x="250" y="245"/>
                </a:lnTo>
                <a:lnTo>
                  <a:pt x="245" y="257"/>
                </a:lnTo>
                <a:lnTo>
                  <a:pt x="239" y="270"/>
                </a:lnTo>
                <a:lnTo>
                  <a:pt x="235" y="281"/>
                </a:lnTo>
                <a:lnTo>
                  <a:pt x="232" y="294"/>
                </a:lnTo>
                <a:lnTo>
                  <a:pt x="234" y="309"/>
                </a:lnTo>
                <a:lnTo>
                  <a:pt x="231" y="312"/>
                </a:lnTo>
                <a:lnTo>
                  <a:pt x="230" y="313"/>
                </a:lnTo>
                <a:lnTo>
                  <a:pt x="228" y="315"/>
                </a:lnTo>
                <a:lnTo>
                  <a:pt x="222" y="320"/>
                </a:lnTo>
                <a:lnTo>
                  <a:pt x="222" y="331"/>
                </a:lnTo>
                <a:lnTo>
                  <a:pt x="221" y="332"/>
                </a:lnTo>
                <a:lnTo>
                  <a:pt x="221" y="339"/>
                </a:lnTo>
                <a:lnTo>
                  <a:pt x="222" y="343"/>
                </a:lnTo>
                <a:lnTo>
                  <a:pt x="229" y="346"/>
                </a:lnTo>
                <a:lnTo>
                  <a:pt x="235" y="348"/>
                </a:lnTo>
                <a:lnTo>
                  <a:pt x="239" y="348"/>
                </a:lnTo>
                <a:lnTo>
                  <a:pt x="246" y="347"/>
                </a:lnTo>
                <a:lnTo>
                  <a:pt x="250" y="345"/>
                </a:lnTo>
                <a:lnTo>
                  <a:pt x="253" y="341"/>
                </a:lnTo>
                <a:lnTo>
                  <a:pt x="258" y="339"/>
                </a:lnTo>
                <a:lnTo>
                  <a:pt x="265" y="338"/>
                </a:lnTo>
                <a:lnTo>
                  <a:pt x="269" y="347"/>
                </a:lnTo>
                <a:lnTo>
                  <a:pt x="269" y="367"/>
                </a:lnTo>
                <a:lnTo>
                  <a:pt x="271" y="379"/>
                </a:lnTo>
                <a:lnTo>
                  <a:pt x="274" y="387"/>
                </a:lnTo>
                <a:lnTo>
                  <a:pt x="279" y="393"/>
                </a:lnTo>
                <a:lnTo>
                  <a:pt x="281" y="401"/>
                </a:lnTo>
                <a:lnTo>
                  <a:pt x="281" y="408"/>
                </a:lnTo>
                <a:lnTo>
                  <a:pt x="280" y="413"/>
                </a:lnTo>
                <a:lnTo>
                  <a:pt x="280" y="417"/>
                </a:lnTo>
                <a:lnTo>
                  <a:pt x="284" y="422"/>
                </a:lnTo>
                <a:lnTo>
                  <a:pt x="295" y="425"/>
                </a:lnTo>
                <a:lnTo>
                  <a:pt x="301" y="430"/>
                </a:lnTo>
                <a:lnTo>
                  <a:pt x="303" y="438"/>
                </a:lnTo>
                <a:lnTo>
                  <a:pt x="305" y="446"/>
                </a:lnTo>
                <a:lnTo>
                  <a:pt x="306" y="457"/>
                </a:lnTo>
                <a:lnTo>
                  <a:pt x="307" y="469"/>
                </a:lnTo>
                <a:lnTo>
                  <a:pt x="319" y="464"/>
                </a:lnTo>
                <a:lnTo>
                  <a:pt x="330" y="464"/>
                </a:lnTo>
                <a:lnTo>
                  <a:pt x="334" y="465"/>
                </a:lnTo>
                <a:lnTo>
                  <a:pt x="342" y="465"/>
                </a:lnTo>
                <a:lnTo>
                  <a:pt x="348" y="463"/>
                </a:lnTo>
                <a:lnTo>
                  <a:pt x="355" y="460"/>
                </a:lnTo>
                <a:lnTo>
                  <a:pt x="362" y="459"/>
                </a:lnTo>
                <a:lnTo>
                  <a:pt x="378" y="462"/>
                </a:lnTo>
                <a:lnTo>
                  <a:pt x="395" y="466"/>
                </a:lnTo>
                <a:lnTo>
                  <a:pt x="401" y="465"/>
                </a:lnTo>
                <a:lnTo>
                  <a:pt x="405" y="463"/>
                </a:lnTo>
                <a:lnTo>
                  <a:pt x="409" y="456"/>
                </a:lnTo>
                <a:lnTo>
                  <a:pt x="413" y="453"/>
                </a:lnTo>
                <a:lnTo>
                  <a:pt x="419" y="453"/>
                </a:lnTo>
                <a:lnTo>
                  <a:pt x="421" y="456"/>
                </a:lnTo>
                <a:lnTo>
                  <a:pt x="425" y="470"/>
                </a:lnTo>
                <a:lnTo>
                  <a:pt x="426" y="473"/>
                </a:lnTo>
                <a:lnTo>
                  <a:pt x="430" y="474"/>
                </a:lnTo>
                <a:lnTo>
                  <a:pt x="397" y="704"/>
                </a:lnTo>
                <a:lnTo>
                  <a:pt x="0" y="634"/>
                </a:lnTo>
                <a:lnTo>
                  <a:pt x="5" y="606"/>
                </a:lnTo>
                <a:lnTo>
                  <a:pt x="10" y="582"/>
                </a:lnTo>
                <a:lnTo>
                  <a:pt x="16" y="557"/>
                </a:lnTo>
                <a:lnTo>
                  <a:pt x="30" y="478"/>
                </a:lnTo>
                <a:lnTo>
                  <a:pt x="36" y="466"/>
                </a:lnTo>
                <a:lnTo>
                  <a:pt x="42" y="456"/>
                </a:lnTo>
                <a:lnTo>
                  <a:pt x="44" y="443"/>
                </a:lnTo>
                <a:lnTo>
                  <a:pt x="45" y="431"/>
                </a:lnTo>
                <a:lnTo>
                  <a:pt x="44" y="429"/>
                </a:lnTo>
                <a:lnTo>
                  <a:pt x="39" y="427"/>
                </a:lnTo>
                <a:lnTo>
                  <a:pt x="37" y="427"/>
                </a:lnTo>
                <a:lnTo>
                  <a:pt x="32" y="422"/>
                </a:lnTo>
                <a:lnTo>
                  <a:pt x="32" y="418"/>
                </a:lnTo>
                <a:lnTo>
                  <a:pt x="33" y="406"/>
                </a:lnTo>
                <a:lnTo>
                  <a:pt x="37" y="396"/>
                </a:lnTo>
                <a:lnTo>
                  <a:pt x="43" y="389"/>
                </a:lnTo>
                <a:lnTo>
                  <a:pt x="50" y="383"/>
                </a:lnTo>
                <a:lnTo>
                  <a:pt x="58" y="379"/>
                </a:lnTo>
                <a:lnTo>
                  <a:pt x="66" y="373"/>
                </a:lnTo>
                <a:lnTo>
                  <a:pt x="65" y="367"/>
                </a:lnTo>
                <a:lnTo>
                  <a:pt x="66" y="362"/>
                </a:lnTo>
                <a:lnTo>
                  <a:pt x="68" y="358"/>
                </a:lnTo>
                <a:lnTo>
                  <a:pt x="72" y="354"/>
                </a:lnTo>
                <a:lnTo>
                  <a:pt x="75" y="347"/>
                </a:lnTo>
                <a:lnTo>
                  <a:pt x="80" y="339"/>
                </a:lnTo>
                <a:lnTo>
                  <a:pt x="83" y="332"/>
                </a:lnTo>
                <a:lnTo>
                  <a:pt x="89" y="324"/>
                </a:lnTo>
                <a:lnTo>
                  <a:pt x="95" y="318"/>
                </a:lnTo>
                <a:lnTo>
                  <a:pt x="100" y="312"/>
                </a:lnTo>
                <a:lnTo>
                  <a:pt x="101" y="305"/>
                </a:lnTo>
                <a:lnTo>
                  <a:pt x="99" y="298"/>
                </a:lnTo>
                <a:lnTo>
                  <a:pt x="95" y="292"/>
                </a:lnTo>
                <a:lnTo>
                  <a:pt x="90" y="285"/>
                </a:lnTo>
                <a:lnTo>
                  <a:pt x="88" y="283"/>
                </a:lnTo>
                <a:lnTo>
                  <a:pt x="87" y="281"/>
                </a:lnTo>
                <a:lnTo>
                  <a:pt x="85" y="280"/>
                </a:lnTo>
                <a:lnTo>
                  <a:pt x="83" y="277"/>
                </a:lnTo>
                <a:lnTo>
                  <a:pt x="81" y="274"/>
                </a:lnTo>
                <a:lnTo>
                  <a:pt x="80" y="270"/>
                </a:lnTo>
                <a:lnTo>
                  <a:pt x="83" y="264"/>
                </a:lnTo>
                <a:lnTo>
                  <a:pt x="82" y="260"/>
                </a:lnTo>
                <a:lnTo>
                  <a:pt x="82" y="253"/>
                </a:lnTo>
                <a:lnTo>
                  <a:pt x="81" y="246"/>
                </a:lnTo>
                <a:lnTo>
                  <a:pt x="81" y="243"/>
                </a:lnTo>
                <a:lnTo>
                  <a:pt x="80" y="240"/>
                </a:lnTo>
                <a:lnTo>
                  <a:pt x="80" y="229"/>
                </a:lnTo>
                <a:lnTo>
                  <a:pt x="82" y="227"/>
                </a:lnTo>
                <a:lnTo>
                  <a:pt x="83" y="225"/>
                </a:lnTo>
                <a:lnTo>
                  <a:pt x="85" y="215"/>
                </a:lnTo>
                <a:lnTo>
                  <a:pt x="85" y="196"/>
                </a:lnTo>
                <a:lnTo>
                  <a:pt x="92" y="166"/>
                </a:lnTo>
                <a:lnTo>
                  <a:pt x="100" y="136"/>
                </a:lnTo>
                <a:lnTo>
                  <a:pt x="106" y="103"/>
                </a:lnTo>
                <a:lnTo>
                  <a:pt x="110" y="85"/>
                </a:lnTo>
                <a:lnTo>
                  <a:pt x="115" y="70"/>
                </a:lnTo>
                <a:lnTo>
                  <a:pt x="117" y="56"/>
                </a:lnTo>
                <a:lnTo>
                  <a:pt x="118" y="52"/>
                </a:lnTo>
                <a:lnTo>
                  <a:pt x="118" y="49"/>
                </a:lnTo>
                <a:lnTo>
                  <a:pt x="120" y="45"/>
                </a:lnTo>
                <a:lnTo>
                  <a:pt x="120" y="43"/>
                </a:lnTo>
                <a:lnTo>
                  <a:pt x="121" y="42"/>
                </a:lnTo>
                <a:lnTo>
                  <a:pt x="121" y="38"/>
                </a:lnTo>
                <a:lnTo>
                  <a:pt x="122" y="36"/>
                </a:lnTo>
                <a:lnTo>
                  <a:pt x="122" y="32"/>
                </a:lnTo>
                <a:lnTo>
                  <a:pt x="123" y="29"/>
                </a:lnTo>
                <a:lnTo>
                  <a:pt x="124" y="26"/>
                </a:lnTo>
                <a:lnTo>
                  <a:pt x="124" y="24"/>
                </a:lnTo>
                <a:lnTo>
                  <a:pt x="125" y="16"/>
                </a:lnTo>
                <a:lnTo>
                  <a:pt x="126" y="10"/>
                </a:lnTo>
                <a:lnTo>
                  <a:pt x="128" y="5"/>
                </a:lnTo>
                <a:lnTo>
                  <a:pt x="13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5" name="Freeform 46"/>
          <p:cNvSpPr>
            <a:spLocks/>
          </p:cNvSpPr>
          <p:nvPr/>
        </p:nvSpPr>
        <p:spPr bwMode="auto">
          <a:xfrm>
            <a:off x="503238" y="2628900"/>
            <a:ext cx="765175" cy="1295400"/>
          </a:xfrm>
          <a:custGeom>
            <a:avLst/>
            <a:gdLst/>
            <a:ahLst/>
            <a:cxnLst>
              <a:cxn ang="0">
                <a:pos x="318" y="117"/>
              </a:cxn>
              <a:cxn ang="0">
                <a:pos x="319" y="429"/>
              </a:cxn>
              <a:cxn ang="0">
                <a:pos x="445" y="615"/>
              </a:cxn>
              <a:cxn ang="0">
                <a:pos x="467" y="647"/>
              </a:cxn>
              <a:cxn ang="0">
                <a:pos x="482" y="668"/>
              </a:cxn>
              <a:cxn ang="0">
                <a:pos x="502" y="696"/>
              </a:cxn>
              <a:cxn ang="0">
                <a:pos x="510" y="705"/>
              </a:cxn>
              <a:cxn ang="0">
                <a:pos x="573" y="816"/>
              </a:cxn>
              <a:cxn ang="0">
                <a:pos x="588" y="856"/>
              </a:cxn>
              <a:cxn ang="0">
                <a:pos x="579" y="878"/>
              </a:cxn>
              <a:cxn ang="0">
                <a:pos x="558" y="912"/>
              </a:cxn>
              <a:cxn ang="0">
                <a:pos x="540" y="943"/>
              </a:cxn>
              <a:cxn ang="0">
                <a:pos x="532" y="973"/>
              </a:cxn>
              <a:cxn ang="0">
                <a:pos x="546" y="984"/>
              </a:cxn>
              <a:cxn ang="0">
                <a:pos x="494" y="999"/>
              </a:cxn>
              <a:cxn ang="0">
                <a:pos x="340" y="979"/>
              </a:cxn>
              <a:cxn ang="0">
                <a:pos x="340" y="968"/>
              </a:cxn>
              <a:cxn ang="0">
                <a:pos x="338" y="930"/>
              </a:cxn>
              <a:cxn ang="0">
                <a:pos x="298" y="867"/>
              </a:cxn>
              <a:cxn ang="0">
                <a:pos x="270" y="843"/>
              </a:cxn>
              <a:cxn ang="0">
                <a:pos x="220" y="804"/>
              </a:cxn>
              <a:cxn ang="0">
                <a:pos x="214" y="790"/>
              </a:cxn>
              <a:cxn ang="0">
                <a:pos x="170" y="760"/>
              </a:cxn>
              <a:cxn ang="0">
                <a:pos x="133" y="748"/>
              </a:cxn>
              <a:cxn ang="0">
                <a:pos x="126" y="728"/>
              </a:cxn>
              <a:cxn ang="0">
                <a:pos x="132" y="683"/>
              </a:cxn>
              <a:cxn ang="0">
                <a:pos x="123" y="667"/>
              </a:cxn>
              <a:cxn ang="0">
                <a:pos x="109" y="641"/>
              </a:cxn>
              <a:cxn ang="0">
                <a:pos x="99" y="621"/>
              </a:cxn>
              <a:cxn ang="0">
                <a:pos x="90" y="590"/>
              </a:cxn>
              <a:cxn ang="0">
                <a:pos x="75" y="559"/>
              </a:cxn>
              <a:cxn ang="0">
                <a:pos x="83" y="527"/>
              </a:cxn>
              <a:cxn ang="0">
                <a:pos x="90" y="508"/>
              </a:cxn>
              <a:cxn ang="0">
                <a:pos x="59" y="475"/>
              </a:cxn>
              <a:cxn ang="0">
                <a:pos x="62" y="447"/>
              </a:cxn>
              <a:cxn ang="0">
                <a:pos x="71" y="436"/>
              </a:cxn>
              <a:cxn ang="0">
                <a:pos x="86" y="438"/>
              </a:cxn>
              <a:cxn ang="0">
                <a:pos x="90" y="395"/>
              </a:cxn>
              <a:cxn ang="0">
                <a:pos x="105" y="397"/>
              </a:cxn>
              <a:cxn ang="0">
                <a:pos x="121" y="404"/>
              </a:cxn>
              <a:cxn ang="0">
                <a:pos x="135" y="404"/>
              </a:cxn>
              <a:cxn ang="0">
                <a:pos x="143" y="408"/>
              </a:cxn>
              <a:cxn ang="0">
                <a:pos x="129" y="392"/>
              </a:cxn>
              <a:cxn ang="0">
                <a:pos x="95" y="392"/>
              </a:cxn>
              <a:cxn ang="0">
                <a:pos x="73" y="378"/>
              </a:cxn>
              <a:cxn ang="0">
                <a:pos x="43" y="383"/>
              </a:cxn>
              <a:cxn ang="0">
                <a:pos x="41" y="370"/>
              </a:cxn>
              <a:cxn ang="0">
                <a:pos x="43" y="356"/>
              </a:cxn>
              <a:cxn ang="0">
                <a:pos x="27" y="327"/>
              </a:cxn>
              <a:cxn ang="0">
                <a:pos x="12" y="293"/>
              </a:cxn>
              <a:cxn ang="0">
                <a:pos x="14" y="257"/>
              </a:cxn>
              <a:cxn ang="0">
                <a:pos x="21" y="224"/>
              </a:cxn>
              <a:cxn ang="0">
                <a:pos x="5" y="160"/>
              </a:cxn>
              <a:cxn ang="0">
                <a:pos x="28" y="108"/>
              </a:cxn>
              <a:cxn ang="0">
                <a:pos x="33" y="95"/>
              </a:cxn>
              <a:cxn ang="0">
                <a:pos x="34" y="76"/>
              </a:cxn>
              <a:cxn ang="0">
                <a:pos x="49" y="30"/>
              </a:cxn>
            </a:cxnLst>
            <a:rect l="0" t="0" r="r" b="b"/>
            <a:pathLst>
              <a:path w="594" h="1004">
                <a:moveTo>
                  <a:pt x="54" y="0"/>
                </a:moveTo>
                <a:lnTo>
                  <a:pt x="121" y="18"/>
                </a:lnTo>
                <a:lnTo>
                  <a:pt x="256" y="55"/>
                </a:lnTo>
                <a:lnTo>
                  <a:pt x="326" y="70"/>
                </a:lnTo>
                <a:lnTo>
                  <a:pt x="318" y="117"/>
                </a:lnTo>
                <a:lnTo>
                  <a:pt x="306" y="164"/>
                </a:lnTo>
                <a:lnTo>
                  <a:pt x="296" y="209"/>
                </a:lnTo>
                <a:lnTo>
                  <a:pt x="279" y="277"/>
                </a:lnTo>
                <a:lnTo>
                  <a:pt x="262" y="345"/>
                </a:lnTo>
                <a:lnTo>
                  <a:pt x="319" y="429"/>
                </a:lnTo>
                <a:lnTo>
                  <a:pt x="378" y="514"/>
                </a:lnTo>
                <a:lnTo>
                  <a:pt x="437" y="598"/>
                </a:lnTo>
                <a:lnTo>
                  <a:pt x="439" y="604"/>
                </a:lnTo>
                <a:lnTo>
                  <a:pt x="442" y="609"/>
                </a:lnTo>
                <a:lnTo>
                  <a:pt x="445" y="615"/>
                </a:lnTo>
                <a:lnTo>
                  <a:pt x="456" y="627"/>
                </a:lnTo>
                <a:lnTo>
                  <a:pt x="459" y="630"/>
                </a:lnTo>
                <a:lnTo>
                  <a:pt x="460" y="635"/>
                </a:lnTo>
                <a:lnTo>
                  <a:pt x="462" y="640"/>
                </a:lnTo>
                <a:lnTo>
                  <a:pt x="467" y="647"/>
                </a:lnTo>
                <a:lnTo>
                  <a:pt x="470" y="649"/>
                </a:lnTo>
                <a:lnTo>
                  <a:pt x="476" y="655"/>
                </a:lnTo>
                <a:lnTo>
                  <a:pt x="479" y="658"/>
                </a:lnTo>
                <a:lnTo>
                  <a:pt x="480" y="663"/>
                </a:lnTo>
                <a:lnTo>
                  <a:pt x="482" y="668"/>
                </a:lnTo>
                <a:lnTo>
                  <a:pt x="487" y="675"/>
                </a:lnTo>
                <a:lnTo>
                  <a:pt x="489" y="677"/>
                </a:lnTo>
                <a:lnTo>
                  <a:pt x="493" y="679"/>
                </a:lnTo>
                <a:lnTo>
                  <a:pt x="497" y="686"/>
                </a:lnTo>
                <a:lnTo>
                  <a:pt x="502" y="696"/>
                </a:lnTo>
                <a:lnTo>
                  <a:pt x="504" y="699"/>
                </a:lnTo>
                <a:lnTo>
                  <a:pt x="505" y="700"/>
                </a:lnTo>
                <a:lnTo>
                  <a:pt x="506" y="703"/>
                </a:lnTo>
                <a:lnTo>
                  <a:pt x="509" y="704"/>
                </a:lnTo>
                <a:lnTo>
                  <a:pt x="510" y="705"/>
                </a:lnTo>
                <a:lnTo>
                  <a:pt x="529" y="735"/>
                </a:lnTo>
                <a:lnTo>
                  <a:pt x="550" y="767"/>
                </a:lnTo>
                <a:lnTo>
                  <a:pt x="572" y="796"/>
                </a:lnTo>
                <a:lnTo>
                  <a:pt x="569" y="807"/>
                </a:lnTo>
                <a:lnTo>
                  <a:pt x="573" y="816"/>
                </a:lnTo>
                <a:lnTo>
                  <a:pt x="578" y="826"/>
                </a:lnTo>
                <a:lnTo>
                  <a:pt x="581" y="837"/>
                </a:lnTo>
                <a:lnTo>
                  <a:pt x="580" y="846"/>
                </a:lnTo>
                <a:lnTo>
                  <a:pt x="583" y="851"/>
                </a:lnTo>
                <a:lnTo>
                  <a:pt x="588" y="856"/>
                </a:lnTo>
                <a:lnTo>
                  <a:pt x="591" y="860"/>
                </a:lnTo>
                <a:lnTo>
                  <a:pt x="594" y="866"/>
                </a:lnTo>
                <a:lnTo>
                  <a:pt x="590" y="872"/>
                </a:lnTo>
                <a:lnTo>
                  <a:pt x="584" y="875"/>
                </a:lnTo>
                <a:lnTo>
                  <a:pt x="579" y="878"/>
                </a:lnTo>
                <a:lnTo>
                  <a:pt x="574" y="880"/>
                </a:lnTo>
                <a:lnTo>
                  <a:pt x="567" y="887"/>
                </a:lnTo>
                <a:lnTo>
                  <a:pt x="560" y="896"/>
                </a:lnTo>
                <a:lnTo>
                  <a:pt x="559" y="903"/>
                </a:lnTo>
                <a:lnTo>
                  <a:pt x="558" y="912"/>
                </a:lnTo>
                <a:lnTo>
                  <a:pt x="557" y="921"/>
                </a:lnTo>
                <a:lnTo>
                  <a:pt x="554" y="928"/>
                </a:lnTo>
                <a:lnTo>
                  <a:pt x="546" y="936"/>
                </a:lnTo>
                <a:lnTo>
                  <a:pt x="544" y="940"/>
                </a:lnTo>
                <a:lnTo>
                  <a:pt x="540" y="943"/>
                </a:lnTo>
                <a:lnTo>
                  <a:pt x="534" y="945"/>
                </a:lnTo>
                <a:lnTo>
                  <a:pt x="536" y="954"/>
                </a:lnTo>
                <a:lnTo>
                  <a:pt x="536" y="964"/>
                </a:lnTo>
                <a:lnTo>
                  <a:pt x="532" y="970"/>
                </a:lnTo>
                <a:lnTo>
                  <a:pt x="532" y="973"/>
                </a:lnTo>
                <a:lnTo>
                  <a:pt x="537" y="978"/>
                </a:lnTo>
                <a:lnTo>
                  <a:pt x="539" y="978"/>
                </a:lnTo>
                <a:lnTo>
                  <a:pt x="544" y="980"/>
                </a:lnTo>
                <a:lnTo>
                  <a:pt x="545" y="982"/>
                </a:lnTo>
                <a:lnTo>
                  <a:pt x="546" y="984"/>
                </a:lnTo>
                <a:lnTo>
                  <a:pt x="546" y="991"/>
                </a:lnTo>
                <a:lnTo>
                  <a:pt x="545" y="996"/>
                </a:lnTo>
                <a:lnTo>
                  <a:pt x="541" y="999"/>
                </a:lnTo>
                <a:lnTo>
                  <a:pt x="540" y="1004"/>
                </a:lnTo>
                <a:lnTo>
                  <a:pt x="494" y="999"/>
                </a:lnTo>
                <a:lnTo>
                  <a:pt x="444" y="994"/>
                </a:lnTo>
                <a:lnTo>
                  <a:pt x="391" y="990"/>
                </a:lnTo>
                <a:lnTo>
                  <a:pt x="341" y="984"/>
                </a:lnTo>
                <a:lnTo>
                  <a:pt x="340" y="982"/>
                </a:lnTo>
                <a:lnTo>
                  <a:pt x="340" y="979"/>
                </a:lnTo>
                <a:lnTo>
                  <a:pt x="341" y="977"/>
                </a:lnTo>
                <a:lnTo>
                  <a:pt x="342" y="976"/>
                </a:lnTo>
                <a:lnTo>
                  <a:pt x="343" y="973"/>
                </a:lnTo>
                <a:lnTo>
                  <a:pt x="341" y="969"/>
                </a:lnTo>
                <a:lnTo>
                  <a:pt x="340" y="968"/>
                </a:lnTo>
                <a:lnTo>
                  <a:pt x="338" y="968"/>
                </a:lnTo>
                <a:lnTo>
                  <a:pt x="335" y="965"/>
                </a:lnTo>
                <a:lnTo>
                  <a:pt x="335" y="955"/>
                </a:lnTo>
                <a:lnTo>
                  <a:pt x="338" y="943"/>
                </a:lnTo>
                <a:lnTo>
                  <a:pt x="338" y="930"/>
                </a:lnTo>
                <a:lnTo>
                  <a:pt x="333" y="915"/>
                </a:lnTo>
                <a:lnTo>
                  <a:pt x="326" y="901"/>
                </a:lnTo>
                <a:lnTo>
                  <a:pt x="318" y="891"/>
                </a:lnTo>
                <a:lnTo>
                  <a:pt x="309" y="879"/>
                </a:lnTo>
                <a:lnTo>
                  <a:pt x="298" y="867"/>
                </a:lnTo>
                <a:lnTo>
                  <a:pt x="290" y="854"/>
                </a:lnTo>
                <a:lnTo>
                  <a:pt x="283" y="853"/>
                </a:lnTo>
                <a:lnTo>
                  <a:pt x="277" y="853"/>
                </a:lnTo>
                <a:lnTo>
                  <a:pt x="270" y="854"/>
                </a:lnTo>
                <a:lnTo>
                  <a:pt x="270" y="843"/>
                </a:lnTo>
                <a:lnTo>
                  <a:pt x="268" y="824"/>
                </a:lnTo>
                <a:lnTo>
                  <a:pt x="253" y="819"/>
                </a:lnTo>
                <a:lnTo>
                  <a:pt x="240" y="816"/>
                </a:lnTo>
                <a:lnTo>
                  <a:pt x="229" y="811"/>
                </a:lnTo>
                <a:lnTo>
                  <a:pt x="220" y="804"/>
                </a:lnTo>
                <a:lnTo>
                  <a:pt x="219" y="802"/>
                </a:lnTo>
                <a:lnTo>
                  <a:pt x="218" y="798"/>
                </a:lnTo>
                <a:lnTo>
                  <a:pt x="217" y="796"/>
                </a:lnTo>
                <a:lnTo>
                  <a:pt x="215" y="793"/>
                </a:lnTo>
                <a:lnTo>
                  <a:pt x="214" y="790"/>
                </a:lnTo>
                <a:lnTo>
                  <a:pt x="207" y="781"/>
                </a:lnTo>
                <a:lnTo>
                  <a:pt x="199" y="773"/>
                </a:lnTo>
                <a:lnTo>
                  <a:pt x="190" y="768"/>
                </a:lnTo>
                <a:lnTo>
                  <a:pt x="177" y="767"/>
                </a:lnTo>
                <a:lnTo>
                  <a:pt x="170" y="760"/>
                </a:lnTo>
                <a:lnTo>
                  <a:pt x="161" y="756"/>
                </a:lnTo>
                <a:lnTo>
                  <a:pt x="150" y="754"/>
                </a:lnTo>
                <a:lnTo>
                  <a:pt x="139" y="753"/>
                </a:lnTo>
                <a:lnTo>
                  <a:pt x="136" y="752"/>
                </a:lnTo>
                <a:lnTo>
                  <a:pt x="133" y="748"/>
                </a:lnTo>
                <a:lnTo>
                  <a:pt x="132" y="746"/>
                </a:lnTo>
                <a:lnTo>
                  <a:pt x="127" y="741"/>
                </a:lnTo>
                <a:lnTo>
                  <a:pt x="125" y="740"/>
                </a:lnTo>
                <a:lnTo>
                  <a:pt x="121" y="739"/>
                </a:lnTo>
                <a:lnTo>
                  <a:pt x="126" y="728"/>
                </a:lnTo>
                <a:lnTo>
                  <a:pt x="130" y="703"/>
                </a:lnTo>
                <a:lnTo>
                  <a:pt x="135" y="691"/>
                </a:lnTo>
                <a:lnTo>
                  <a:pt x="135" y="688"/>
                </a:lnTo>
                <a:lnTo>
                  <a:pt x="133" y="685"/>
                </a:lnTo>
                <a:lnTo>
                  <a:pt x="132" y="683"/>
                </a:lnTo>
                <a:lnTo>
                  <a:pt x="128" y="681"/>
                </a:lnTo>
                <a:lnTo>
                  <a:pt x="121" y="677"/>
                </a:lnTo>
                <a:lnTo>
                  <a:pt x="119" y="675"/>
                </a:lnTo>
                <a:lnTo>
                  <a:pt x="122" y="668"/>
                </a:lnTo>
                <a:lnTo>
                  <a:pt x="123" y="667"/>
                </a:lnTo>
                <a:lnTo>
                  <a:pt x="123" y="661"/>
                </a:lnTo>
                <a:lnTo>
                  <a:pt x="122" y="655"/>
                </a:lnTo>
                <a:lnTo>
                  <a:pt x="118" y="650"/>
                </a:lnTo>
                <a:lnTo>
                  <a:pt x="114" y="646"/>
                </a:lnTo>
                <a:lnTo>
                  <a:pt x="109" y="641"/>
                </a:lnTo>
                <a:lnTo>
                  <a:pt x="109" y="632"/>
                </a:lnTo>
                <a:lnTo>
                  <a:pt x="107" y="629"/>
                </a:lnTo>
                <a:lnTo>
                  <a:pt x="105" y="628"/>
                </a:lnTo>
                <a:lnTo>
                  <a:pt x="100" y="623"/>
                </a:lnTo>
                <a:lnTo>
                  <a:pt x="99" y="621"/>
                </a:lnTo>
                <a:lnTo>
                  <a:pt x="97" y="612"/>
                </a:lnTo>
                <a:lnTo>
                  <a:pt x="95" y="602"/>
                </a:lnTo>
                <a:lnTo>
                  <a:pt x="93" y="593"/>
                </a:lnTo>
                <a:lnTo>
                  <a:pt x="92" y="591"/>
                </a:lnTo>
                <a:lnTo>
                  <a:pt x="90" y="590"/>
                </a:lnTo>
                <a:lnTo>
                  <a:pt x="86" y="586"/>
                </a:lnTo>
                <a:lnTo>
                  <a:pt x="84" y="581"/>
                </a:lnTo>
                <a:lnTo>
                  <a:pt x="83" y="578"/>
                </a:lnTo>
                <a:lnTo>
                  <a:pt x="83" y="576"/>
                </a:lnTo>
                <a:lnTo>
                  <a:pt x="75" y="559"/>
                </a:lnTo>
                <a:lnTo>
                  <a:pt x="72" y="551"/>
                </a:lnTo>
                <a:lnTo>
                  <a:pt x="72" y="542"/>
                </a:lnTo>
                <a:lnTo>
                  <a:pt x="73" y="530"/>
                </a:lnTo>
                <a:lnTo>
                  <a:pt x="79" y="530"/>
                </a:lnTo>
                <a:lnTo>
                  <a:pt x="83" y="527"/>
                </a:lnTo>
                <a:lnTo>
                  <a:pt x="84" y="524"/>
                </a:lnTo>
                <a:lnTo>
                  <a:pt x="85" y="523"/>
                </a:lnTo>
                <a:lnTo>
                  <a:pt x="87" y="522"/>
                </a:lnTo>
                <a:lnTo>
                  <a:pt x="90" y="522"/>
                </a:lnTo>
                <a:lnTo>
                  <a:pt x="90" y="508"/>
                </a:lnTo>
                <a:lnTo>
                  <a:pt x="87" y="496"/>
                </a:lnTo>
                <a:lnTo>
                  <a:pt x="85" y="494"/>
                </a:lnTo>
                <a:lnTo>
                  <a:pt x="73" y="494"/>
                </a:lnTo>
                <a:lnTo>
                  <a:pt x="71" y="492"/>
                </a:lnTo>
                <a:lnTo>
                  <a:pt x="59" y="475"/>
                </a:lnTo>
                <a:lnTo>
                  <a:pt x="56" y="466"/>
                </a:lnTo>
                <a:lnTo>
                  <a:pt x="57" y="462"/>
                </a:lnTo>
                <a:lnTo>
                  <a:pt x="61" y="455"/>
                </a:lnTo>
                <a:lnTo>
                  <a:pt x="62" y="452"/>
                </a:lnTo>
                <a:lnTo>
                  <a:pt x="62" y="447"/>
                </a:lnTo>
                <a:lnTo>
                  <a:pt x="59" y="440"/>
                </a:lnTo>
                <a:lnTo>
                  <a:pt x="58" y="436"/>
                </a:lnTo>
                <a:lnTo>
                  <a:pt x="59" y="432"/>
                </a:lnTo>
                <a:lnTo>
                  <a:pt x="65" y="432"/>
                </a:lnTo>
                <a:lnTo>
                  <a:pt x="71" y="436"/>
                </a:lnTo>
                <a:lnTo>
                  <a:pt x="76" y="441"/>
                </a:lnTo>
                <a:lnTo>
                  <a:pt x="80" y="448"/>
                </a:lnTo>
                <a:lnTo>
                  <a:pt x="87" y="452"/>
                </a:lnTo>
                <a:lnTo>
                  <a:pt x="87" y="447"/>
                </a:lnTo>
                <a:lnTo>
                  <a:pt x="86" y="438"/>
                </a:lnTo>
                <a:lnTo>
                  <a:pt x="85" y="426"/>
                </a:lnTo>
                <a:lnTo>
                  <a:pt x="82" y="417"/>
                </a:lnTo>
                <a:lnTo>
                  <a:pt x="78" y="406"/>
                </a:lnTo>
                <a:lnTo>
                  <a:pt x="76" y="395"/>
                </a:lnTo>
                <a:lnTo>
                  <a:pt x="90" y="395"/>
                </a:lnTo>
                <a:lnTo>
                  <a:pt x="94" y="397"/>
                </a:lnTo>
                <a:lnTo>
                  <a:pt x="95" y="398"/>
                </a:lnTo>
                <a:lnTo>
                  <a:pt x="100" y="398"/>
                </a:lnTo>
                <a:lnTo>
                  <a:pt x="102" y="397"/>
                </a:lnTo>
                <a:lnTo>
                  <a:pt x="105" y="397"/>
                </a:lnTo>
                <a:lnTo>
                  <a:pt x="107" y="398"/>
                </a:lnTo>
                <a:lnTo>
                  <a:pt x="111" y="399"/>
                </a:lnTo>
                <a:lnTo>
                  <a:pt x="113" y="401"/>
                </a:lnTo>
                <a:lnTo>
                  <a:pt x="115" y="404"/>
                </a:lnTo>
                <a:lnTo>
                  <a:pt x="121" y="404"/>
                </a:lnTo>
                <a:lnTo>
                  <a:pt x="126" y="402"/>
                </a:lnTo>
                <a:lnTo>
                  <a:pt x="128" y="402"/>
                </a:lnTo>
                <a:lnTo>
                  <a:pt x="130" y="401"/>
                </a:lnTo>
                <a:lnTo>
                  <a:pt x="133" y="401"/>
                </a:lnTo>
                <a:lnTo>
                  <a:pt x="135" y="404"/>
                </a:lnTo>
                <a:lnTo>
                  <a:pt x="136" y="406"/>
                </a:lnTo>
                <a:lnTo>
                  <a:pt x="139" y="410"/>
                </a:lnTo>
                <a:lnTo>
                  <a:pt x="140" y="412"/>
                </a:lnTo>
                <a:lnTo>
                  <a:pt x="143" y="415"/>
                </a:lnTo>
                <a:lnTo>
                  <a:pt x="143" y="408"/>
                </a:lnTo>
                <a:lnTo>
                  <a:pt x="141" y="404"/>
                </a:lnTo>
                <a:lnTo>
                  <a:pt x="136" y="401"/>
                </a:lnTo>
                <a:lnTo>
                  <a:pt x="132" y="398"/>
                </a:lnTo>
                <a:lnTo>
                  <a:pt x="128" y="396"/>
                </a:lnTo>
                <a:lnTo>
                  <a:pt x="129" y="392"/>
                </a:lnTo>
                <a:lnTo>
                  <a:pt x="122" y="396"/>
                </a:lnTo>
                <a:lnTo>
                  <a:pt x="114" y="395"/>
                </a:lnTo>
                <a:lnTo>
                  <a:pt x="107" y="392"/>
                </a:lnTo>
                <a:lnTo>
                  <a:pt x="101" y="390"/>
                </a:lnTo>
                <a:lnTo>
                  <a:pt x="95" y="392"/>
                </a:lnTo>
                <a:lnTo>
                  <a:pt x="91" y="390"/>
                </a:lnTo>
                <a:lnTo>
                  <a:pt x="87" y="385"/>
                </a:lnTo>
                <a:lnTo>
                  <a:pt x="85" y="382"/>
                </a:lnTo>
                <a:lnTo>
                  <a:pt x="80" y="380"/>
                </a:lnTo>
                <a:lnTo>
                  <a:pt x="73" y="378"/>
                </a:lnTo>
                <a:lnTo>
                  <a:pt x="69" y="382"/>
                </a:lnTo>
                <a:lnTo>
                  <a:pt x="66" y="396"/>
                </a:lnTo>
                <a:lnTo>
                  <a:pt x="65" y="404"/>
                </a:lnTo>
                <a:lnTo>
                  <a:pt x="45" y="384"/>
                </a:lnTo>
                <a:lnTo>
                  <a:pt x="43" y="383"/>
                </a:lnTo>
                <a:lnTo>
                  <a:pt x="41" y="381"/>
                </a:lnTo>
                <a:lnTo>
                  <a:pt x="38" y="376"/>
                </a:lnTo>
                <a:lnTo>
                  <a:pt x="38" y="373"/>
                </a:lnTo>
                <a:lnTo>
                  <a:pt x="40" y="370"/>
                </a:lnTo>
                <a:lnTo>
                  <a:pt x="41" y="370"/>
                </a:lnTo>
                <a:lnTo>
                  <a:pt x="42" y="371"/>
                </a:lnTo>
                <a:lnTo>
                  <a:pt x="43" y="374"/>
                </a:lnTo>
                <a:lnTo>
                  <a:pt x="44" y="375"/>
                </a:lnTo>
                <a:lnTo>
                  <a:pt x="45" y="375"/>
                </a:lnTo>
                <a:lnTo>
                  <a:pt x="43" y="356"/>
                </a:lnTo>
                <a:lnTo>
                  <a:pt x="37" y="339"/>
                </a:lnTo>
                <a:lnTo>
                  <a:pt x="36" y="336"/>
                </a:lnTo>
                <a:lnTo>
                  <a:pt x="34" y="335"/>
                </a:lnTo>
                <a:lnTo>
                  <a:pt x="28" y="329"/>
                </a:lnTo>
                <a:lnTo>
                  <a:pt x="27" y="327"/>
                </a:lnTo>
                <a:lnTo>
                  <a:pt x="24" y="324"/>
                </a:lnTo>
                <a:lnTo>
                  <a:pt x="22" y="319"/>
                </a:lnTo>
                <a:lnTo>
                  <a:pt x="22" y="311"/>
                </a:lnTo>
                <a:lnTo>
                  <a:pt x="17" y="301"/>
                </a:lnTo>
                <a:lnTo>
                  <a:pt x="12" y="293"/>
                </a:lnTo>
                <a:lnTo>
                  <a:pt x="8" y="285"/>
                </a:lnTo>
                <a:lnTo>
                  <a:pt x="9" y="280"/>
                </a:lnTo>
                <a:lnTo>
                  <a:pt x="13" y="273"/>
                </a:lnTo>
                <a:lnTo>
                  <a:pt x="14" y="265"/>
                </a:lnTo>
                <a:lnTo>
                  <a:pt x="14" y="257"/>
                </a:lnTo>
                <a:lnTo>
                  <a:pt x="12" y="251"/>
                </a:lnTo>
                <a:lnTo>
                  <a:pt x="12" y="245"/>
                </a:lnTo>
                <a:lnTo>
                  <a:pt x="14" y="237"/>
                </a:lnTo>
                <a:lnTo>
                  <a:pt x="17" y="230"/>
                </a:lnTo>
                <a:lnTo>
                  <a:pt x="21" y="224"/>
                </a:lnTo>
                <a:lnTo>
                  <a:pt x="22" y="215"/>
                </a:lnTo>
                <a:lnTo>
                  <a:pt x="22" y="203"/>
                </a:lnTo>
                <a:lnTo>
                  <a:pt x="19" y="186"/>
                </a:lnTo>
                <a:lnTo>
                  <a:pt x="12" y="170"/>
                </a:lnTo>
                <a:lnTo>
                  <a:pt x="5" y="160"/>
                </a:lnTo>
                <a:lnTo>
                  <a:pt x="0" y="150"/>
                </a:lnTo>
                <a:lnTo>
                  <a:pt x="1" y="136"/>
                </a:lnTo>
                <a:lnTo>
                  <a:pt x="7" y="124"/>
                </a:lnTo>
                <a:lnTo>
                  <a:pt x="16" y="114"/>
                </a:lnTo>
                <a:lnTo>
                  <a:pt x="28" y="108"/>
                </a:lnTo>
                <a:lnTo>
                  <a:pt x="26" y="105"/>
                </a:lnTo>
                <a:lnTo>
                  <a:pt x="26" y="102"/>
                </a:lnTo>
                <a:lnTo>
                  <a:pt x="29" y="98"/>
                </a:lnTo>
                <a:lnTo>
                  <a:pt x="31" y="97"/>
                </a:lnTo>
                <a:lnTo>
                  <a:pt x="33" y="95"/>
                </a:lnTo>
                <a:lnTo>
                  <a:pt x="34" y="94"/>
                </a:lnTo>
                <a:lnTo>
                  <a:pt x="34" y="88"/>
                </a:lnTo>
                <a:lnTo>
                  <a:pt x="33" y="84"/>
                </a:lnTo>
                <a:lnTo>
                  <a:pt x="33" y="80"/>
                </a:lnTo>
                <a:lnTo>
                  <a:pt x="34" y="76"/>
                </a:lnTo>
                <a:lnTo>
                  <a:pt x="38" y="69"/>
                </a:lnTo>
                <a:lnTo>
                  <a:pt x="44" y="63"/>
                </a:lnTo>
                <a:lnTo>
                  <a:pt x="48" y="56"/>
                </a:lnTo>
                <a:lnTo>
                  <a:pt x="50" y="44"/>
                </a:lnTo>
                <a:lnTo>
                  <a:pt x="49" y="30"/>
                </a:lnTo>
                <a:lnTo>
                  <a:pt x="50" y="14"/>
                </a:lnTo>
                <a:lnTo>
                  <a:pt x="5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a:effectLst/>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6" name="Freeform 47"/>
          <p:cNvSpPr>
            <a:spLocks/>
          </p:cNvSpPr>
          <p:nvPr/>
        </p:nvSpPr>
        <p:spPr bwMode="auto">
          <a:xfrm>
            <a:off x="565150" y="2147888"/>
            <a:ext cx="754063" cy="630237"/>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7" name="Freeform 48"/>
          <p:cNvSpPr>
            <a:spLocks/>
          </p:cNvSpPr>
          <p:nvPr/>
        </p:nvSpPr>
        <p:spPr bwMode="auto">
          <a:xfrm>
            <a:off x="738188" y="1852613"/>
            <a:ext cx="617537" cy="450850"/>
          </a:xfrm>
          <a:custGeom>
            <a:avLst/>
            <a:gdLst/>
            <a:ahLst/>
            <a:cxnLst>
              <a:cxn ang="0">
                <a:pos x="157" y="6"/>
              </a:cxn>
              <a:cxn ang="0">
                <a:pos x="244" y="33"/>
              </a:cxn>
              <a:cxn ang="0">
                <a:pos x="290" y="39"/>
              </a:cxn>
              <a:cxn ang="0">
                <a:pos x="408" y="67"/>
              </a:cxn>
              <a:cxn ang="0">
                <a:pos x="478" y="83"/>
              </a:cxn>
              <a:cxn ang="0">
                <a:pos x="470" y="125"/>
              </a:cxn>
              <a:cxn ang="0">
                <a:pos x="467" y="135"/>
              </a:cxn>
              <a:cxn ang="0">
                <a:pos x="445" y="238"/>
              </a:cxn>
              <a:cxn ang="0">
                <a:pos x="426" y="317"/>
              </a:cxn>
              <a:cxn ang="0">
                <a:pos x="431" y="335"/>
              </a:cxn>
              <a:cxn ang="0">
                <a:pos x="341" y="334"/>
              </a:cxn>
              <a:cxn ang="0">
                <a:pos x="322" y="327"/>
              </a:cxn>
              <a:cxn ang="0">
                <a:pos x="276" y="322"/>
              </a:cxn>
              <a:cxn ang="0">
                <a:pos x="252" y="326"/>
              </a:cxn>
              <a:cxn ang="0">
                <a:pos x="208" y="329"/>
              </a:cxn>
              <a:cxn ang="0">
                <a:pos x="197" y="320"/>
              </a:cxn>
              <a:cxn ang="0">
                <a:pos x="192" y="317"/>
              </a:cxn>
              <a:cxn ang="0">
                <a:pos x="155" y="324"/>
              </a:cxn>
              <a:cxn ang="0">
                <a:pos x="129" y="308"/>
              </a:cxn>
              <a:cxn ang="0">
                <a:pos x="100" y="307"/>
              </a:cxn>
              <a:cxn ang="0">
                <a:pos x="77" y="308"/>
              </a:cxn>
              <a:cxn ang="0">
                <a:pos x="58" y="249"/>
              </a:cxn>
              <a:cxn ang="0">
                <a:pos x="44" y="237"/>
              </a:cxn>
              <a:cxn ang="0">
                <a:pos x="30" y="229"/>
              </a:cxn>
              <a:cxn ang="0">
                <a:pos x="8" y="205"/>
              </a:cxn>
              <a:cxn ang="0">
                <a:pos x="10" y="194"/>
              </a:cxn>
              <a:cxn ang="0">
                <a:pos x="15" y="191"/>
              </a:cxn>
              <a:cxn ang="0">
                <a:pos x="15" y="179"/>
              </a:cxn>
              <a:cxn ang="0">
                <a:pos x="4" y="177"/>
              </a:cxn>
              <a:cxn ang="0">
                <a:pos x="18" y="156"/>
              </a:cxn>
              <a:cxn ang="0">
                <a:pos x="8" y="82"/>
              </a:cxn>
              <a:cxn ang="0">
                <a:pos x="3" y="41"/>
              </a:cxn>
              <a:cxn ang="0">
                <a:pos x="6" y="28"/>
              </a:cxn>
              <a:cxn ang="0">
                <a:pos x="18" y="34"/>
              </a:cxn>
              <a:cxn ang="0">
                <a:pos x="27" y="41"/>
              </a:cxn>
              <a:cxn ang="0">
                <a:pos x="58" y="56"/>
              </a:cxn>
              <a:cxn ang="0">
                <a:pos x="84" y="69"/>
              </a:cxn>
              <a:cxn ang="0">
                <a:pos x="102" y="80"/>
              </a:cxn>
              <a:cxn ang="0">
                <a:pos x="105" y="100"/>
              </a:cxn>
              <a:cxn ang="0">
                <a:pos x="93" y="103"/>
              </a:cxn>
              <a:cxn ang="0">
                <a:pos x="74" y="126"/>
              </a:cxn>
              <a:cxn ang="0">
                <a:pos x="88" y="139"/>
              </a:cxn>
              <a:cxn ang="0">
                <a:pos x="74" y="158"/>
              </a:cxn>
              <a:cxn ang="0">
                <a:pos x="87" y="163"/>
              </a:cxn>
              <a:cxn ang="0">
                <a:pos x="98" y="168"/>
              </a:cxn>
              <a:cxn ang="0">
                <a:pos x="109" y="160"/>
              </a:cxn>
              <a:cxn ang="0">
                <a:pos x="129" y="130"/>
              </a:cxn>
              <a:cxn ang="0">
                <a:pos x="133" y="115"/>
              </a:cxn>
              <a:cxn ang="0">
                <a:pos x="142" y="102"/>
              </a:cxn>
              <a:cxn ang="0">
                <a:pos x="151" y="107"/>
              </a:cxn>
              <a:cxn ang="0">
                <a:pos x="142" y="76"/>
              </a:cxn>
              <a:cxn ang="0">
                <a:pos x="144" y="23"/>
              </a:cxn>
              <a:cxn ang="0">
                <a:pos x="142" y="17"/>
              </a:cxn>
              <a:cxn ang="0">
                <a:pos x="143" y="11"/>
              </a:cxn>
              <a:cxn ang="0">
                <a:pos x="137" y="5"/>
              </a:cxn>
            </a:cxnLst>
            <a:rect l="0" t="0" r="r" b="b"/>
            <a:pathLst>
              <a:path w="478" h="349">
                <a:moveTo>
                  <a:pt x="136" y="0"/>
                </a:moveTo>
                <a:lnTo>
                  <a:pt x="137" y="0"/>
                </a:lnTo>
                <a:lnTo>
                  <a:pt x="140" y="2"/>
                </a:lnTo>
                <a:lnTo>
                  <a:pt x="141" y="3"/>
                </a:lnTo>
                <a:lnTo>
                  <a:pt x="145" y="5"/>
                </a:lnTo>
                <a:lnTo>
                  <a:pt x="147" y="5"/>
                </a:lnTo>
                <a:lnTo>
                  <a:pt x="157" y="6"/>
                </a:lnTo>
                <a:lnTo>
                  <a:pt x="180" y="11"/>
                </a:lnTo>
                <a:lnTo>
                  <a:pt x="195" y="16"/>
                </a:lnTo>
                <a:lnTo>
                  <a:pt x="208" y="21"/>
                </a:lnTo>
                <a:lnTo>
                  <a:pt x="222" y="21"/>
                </a:lnTo>
                <a:lnTo>
                  <a:pt x="230" y="25"/>
                </a:lnTo>
                <a:lnTo>
                  <a:pt x="238" y="30"/>
                </a:lnTo>
                <a:lnTo>
                  <a:pt x="244" y="33"/>
                </a:lnTo>
                <a:lnTo>
                  <a:pt x="247" y="33"/>
                </a:lnTo>
                <a:lnTo>
                  <a:pt x="249" y="31"/>
                </a:lnTo>
                <a:lnTo>
                  <a:pt x="252" y="30"/>
                </a:lnTo>
                <a:lnTo>
                  <a:pt x="256" y="30"/>
                </a:lnTo>
                <a:lnTo>
                  <a:pt x="265" y="34"/>
                </a:lnTo>
                <a:lnTo>
                  <a:pt x="276" y="39"/>
                </a:lnTo>
                <a:lnTo>
                  <a:pt x="290" y="39"/>
                </a:lnTo>
                <a:lnTo>
                  <a:pt x="297" y="41"/>
                </a:lnTo>
                <a:lnTo>
                  <a:pt x="303" y="45"/>
                </a:lnTo>
                <a:lnTo>
                  <a:pt x="310" y="47"/>
                </a:lnTo>
                <a:lnTo>
                  <a:pt x="334" y="53"/>
                </a:lnTo>
                <a:lnTo>
                  <a:pt x="357" y="59"/>
                </a:lnTo>
                <a:lnTo>
                  <a:pt x="383" y="62"/>
                </a:lnTo>
                <a:lnTo>
                  <a:pt x="408" y="67"/>
                </a:lnTo>
                <a:lnTo>
                  <a:pt x="411" y="68"/>
                </a:lnTo>
                <a:lnTo>
                  <a:pt x="414" y="69"/>
                </a:lnTo>
                <a:lnTo>
                  <a:pt x="417" y="72"/>
                </a:lnTo>
                <a:lnTo>
                  <a:pt x="419" y="73"/>
                </a:lnTo>
                <a:lnTo>
                  <a:pt x="440" y="76"/>
                </a:lnTo>
                <a:lnTo>
                  <a:pt x="460" y="79"/>
                </a:lnTo>
                <a:lnTo>
                  <a:pt x="478" y="83"/>
                </a:lnTo>
                <a:lnTo>
                  <a:pt x="475" y="93"/>
                </a:lnTo>
                <a:lnTo>
                  <a:pt x="474" y="102"/>
                </a:lnTo>
                <a:lnTo>
                  <a:pt x="473" y="115"/>
                </a:lnTo>
                <a:lnTo>
                  <a:pt x="473" y="116"/>
                </a:lnTo>
                <a:lnTo>
                  <a:pt x="471" y="117"/>
                </a:lnTo>
                <a:lnTo>
                  <a:pt x="471" y="123"/>
                </a:lnTo>
                <a:lnTo>
                  <a:pt x="470" y="125"/>
                </a:lnTo>
                <a:lnTo>
                  <a:pt x="470" y="126"/>
                </a:lnTo>
                <a:lnTo>
                  <a:pt x="469" y="126"/>
                </a:lnTo>
                <a:lnTo>
                  <a:pt x="468" y="128"/>
                </a:lnTo>
                <a:lnTo>
                  <a:pt x="466" y="128"/>
                </a:lnTo>
                <a:lnTo>
                  <a:pt x="464" y="129"/>
                </a:lnTo>
                <a:lnTo>
                  <a:pt x="464" y="130"/>
                </a:lnTo>
                <a:lnTo>
                  <a:pt x="467" y="135"/>
                </a:lnTo>
                <a:lnTo>
                  <a:pt x="467" y="140"/>
                </a:lnTo>
                <a:lnTo>
                  <a:pt x="464" y="151"/>
                </a:lnTo>
                <a:lnTo>
                  <a:pt x="462" y="163"/>
                </a:lnTo>
                <a:lnTo>
                  <a:pt x="459" y="174"/>
                </a:lnTo>
                <a:lnTo>
                  <a:pt x="456" y="188"/>
                </a:lnTo>
                <a:lnTo>
                  <a:pt x="452" y="213"/>
                </a:lnTo>
                <a:lnTo>
                  <a:pt x="445" y="238"/>
                </a:lnTo>
                <a:lnTo>
                  <a:pt x="439" y="263"/>
                </a:lnTo>
                <a:lnTo>
                  <a:pt x="433" y="286"/>
                </a:lnTo>
                <a:lnTo>
                  <a:pt x="431" y="310"/>
                </a:lnTo>
                <a:lnTo>
                  <a:pt x="429" y="311"/>
                </a:lnTo>
                <a:lnTo>
                  <a:pt x="428" y="313"/>
                </a:lnTo>
                <a:lnTo>
                  <a:pt x="427" y="314"/>
                </a:lnTo>
                <a:lnTo>
                  <a:pt x="426" y="317"/>
                </a:lnTo>
                <a:lnTo>
                  <a:pt x="425" y="318"/>
                </a:lnTo>
                <a:lnTo>
                  <a:pt x="425" y="320"/>
                </a:lnTo>
                <a:lnTo>
                  <a:pt x="426" y="321"/>
                </a:lnTo>
                <a:lnTo>
                  <a:pt x="428" y="322"/>
                </a:lnTo>
                <a:lnTo>
                  <a:pt x="429" y="324"/>
                </a:lnTo>
                <a:lnTo>
                  <a:pt x="431" y="326"/>
                </a:lnTo>
                <a:lnTo>
                  <a:pt x="431" y="335"/>
                </a:lnTo>
                <a:lnTo>
                  <a:pt x="429" y="342"/>
                </a:lnTo>
                <a:lnTo>
                  <a:pt x="431" y="349"/>
                </a:lnTo>
                <a:lnTo>
                  <a:pt x="415" y="349"/>
                </a:lnTo>
                <a:lnTo>
                  <a:pt x="399" y="347"/>
                </a:lnTo>
                <a:lnTo>
                  <a:pt x="369" y="338"/>
                </a:lnTo>
                <a:lnTo>
                  <a:pt x="355" y="335"/>
                </a:lnTo>
                <a:lnTo>
                  <a:pt x="341" y="334"/>
                </a:lnTo>
                <a:lnTo>
                  <a:pt x="329" y="332"/>
                </a:lnTo>
                <a:lnTo>
                  <a:pt x="328" y="331"/>
                </a:lnTo>
                <a:lnTo>
                  <a:pt x="328" y="329"/>
                </a:lnTo>
                <a:lnTo>
                  <a:pt x="327" y="328"/>
                </a:lnTo>
                <a:lnTo>
                  <a:pt x="327" y="326"/>
                </a:lnTo>
                <a:lnTo>
                  <a:pt x="325" y="326"/>
                </a:lnTo>
                <a:lnTo>
                  <a:pt x="322" y="327"/>
                </a:lnTo>
                <a:lnTo>
                  <a:pt x="320" y="329"/>
                </a:lnTo>
                <a:lnTo>
                  <a:pt x="318" y="329"/>
                </a:lnTo>
                <a:lnTo>
                  <a:pt x="311" y="327"/>
                </a:lnTo>
                <a:lnTo>
                  <a:pt x="308" y="325"/>
                </a:lnTo>
                <a:lnTo>
                  <a:pt x="305" y="324"/>
                </a:lnTo>
                <a:lnTo>
                  <a:pt x="282" y="324"/>
                </a:lnTo>
                <a:lnTo>
                  <a:pt x="276" y="322"/>
                </a:lnTo>
                <a:lnTo>
                  <a:pt x="262" y="320"/>
                </a:lnTo>
                <a:lnTo>
                  <a:pt x="259" y="320"/>
                </a:lnTo>
                <a:lnTo>
                  <a:pt x="258" y="321"/>
                </a:lnTo>
                <a:lnTo>
                  <a:pt x="257" y="324"/>
                </a:lnTo>
                <a:lnTo>
                  <a:pt x="256" y="325"/>
                </a:lnTo>
                <a:lnTo>
                  <a:pt x="256" y="326"/>
                </a:lnTo>
                <a:lnTo>
                  <a:pt x="252" y="326"/>
                </a:lnTo>
                <a:lnTo>
                  <a:pt x="248" y="325"/>
                </a:lnTo>
                <a:lnTo>
                  <a:pt x="244" y="324"/>
                </a:lnTo>
                <a:lnTo>
                  <a:pt x="240" y="324"/>
                </a:lnTo>
                <a:lnTo>
                  <a:pt x="234" y="325"/>
                </a:lnTo>
                <a:lnTo>
                  <a:pt x="226" y="326"/>
                </a:lnTo>
                <a:lnTo>
                  <a:pt x="216" y="328"/>
                </a:lnTo>
                <a:lnTo>
                  <a:pt x="208" y="329"/>
                </a:lnTo>
                <a:lnTo>
                  <a:pt x="202" y="329"/>
                </a:lnTo>
                <a:lnTo>
                  <a:pt x="201" y="328"/>
                </a:lnTo>
                <a:lnTo>
                  <a:pt x="201" y="327"/>
                </a:lnTo>
                <a:lnTo>
                  <a:pt x="198" y="324"/>
                </a:lnTo>
                <a:lnTo>
                  <a:pt x="194" y="324"/>
                </a:lnTo>
                <a:lnTo>
                  <a:pt x="195" y="321"/>
                </a:lnTo>
                <a:lnTo>
                  <a:pt x="197" y="320"/>
                </a:lnTo>
                <a:lnTo>
                  <a:pt x="197" y="319"/>
                </a:lnTo>
                <a:lnTo>
                  <a:pt x="195" y="318"/>
                </a:lnTo>
                <a:lnTo>
                  <a:pt x="195" y="317"/>
                </a:lnTo>
                <a:lnTo>
                  <a:pt x="194" y="314"/>
                </a:lnTo>
                <a:lnTo>
                  <a:pt x="194" y="312"/>
                </a:lnTo>
                <a:lnTo>
                  <a:pt x="192" y="314"/>
                </a:lnTo>
                <a:lnTo>
                  <a:pt x="192" y="317"/>
                </a:lnTo>
                <a:lnTo>
                  <a:pt x="193" y="318"/>
                </a:lnTo>
                <a:lnTo>
                  <a:pt x="194" y="318"/>
                </a:lnTo>
                <a:lnTo>
                  <a:pt x="194" y="320"/>
                </a:lnTo>
                <a:lnTo>
                  <a:pt x="191" y="320"/>
                </a:lnTo>
                <a:lnTo>
                  <a:pt x="188" y="318"/>
                </a:lnTo>
                <a:lnTo>
                  <a:pt x="183" y="324"/>
                </a:lnTo>
                <a:lnTo>
                  <a:pt x="155" y="324"/>
                </a:lnTo>
                <a:lnTo>
                  <a:pt x="155" y="319"/>
                </a:lnTo>
                <a:lnTo>
                  <a:pt x="152" y="317"/>
                </a:lnTo>
                <a:lnTo>
                  <a:pt x="151" y="317"/>
                </a:lnTo>
                <a:lnTo>
                  <a:pt x="149" y="314"/>
                </a:lnTo>
                <a:lnTo>
                  <a:pt x="149" y="312"/>
                </a:lnTo>
                <a:lnTo>
                  <a:pt x="138" y="311"/>
                </a:lnTo>
                <a:lnTo>
                  <a:pt x="129" y="308"/>
                </a:lnTo>
                <a:lnTo>
                  <a:pt x="122" y="305"/>
                </a:lnTo>
                <a:lnTo>
                  <a:pt x="113" y="304"/>
                </a:lnTo>
                <a:lnTo>
                  <a:pt x="108" y="306"/>
                </a:lnTo>
                <a:lnTo>
                  <a:pt x="105" y="310"/>
                </a:lnTo>
                <a:lnTo>
                  <a:pt x="101" y="310"/>
                </a:lnTo>
                <a:lnTo>
                  <a:pt x="100" y="308"/>
                </a:lnTo>
                <a:lnTo>
                  <a:pt x="100" y="307"/>
                </a:lnTo>
                <a:lnTo>
                  <a:pt x="99" y="306"/>
                </a:lnTo>
                <a:lnTo>
                  <a:pt x="95" y="306"/>
                </a:lnTo>
                <a:lnTo>
                  <a:pt x="92" y="308"/>
                </a:lnTo>
                <a:lnTo>
                  <a:pt x="87" y="311"/>
                </a:lnTo>
                <a:lnTo>
                  <a:pt x="86" y="312"/>
                </a:lnTo>
                <a:lnTo>
                  <a:pt x="85" y="312"/>
                </a:lnTo>
                <a:lnTo>
                  <a:pt x="77" y="308"/>
                </a:lnTo>
                <a:lnTo>
                  <a:pt x="69" y="303"/>
                </a:lnTo>
                <a:lnTo>
                  <a:pt x="59" y="298"/>
                </a:lnTo>
                <a:lnTo>
                  <a:pt x="59" y="283"/>
                </a:lnTo>
                <a:lnTo>
                  <a:pt x="60" y="269"/>
                </a:lnTo>
                <a:lnTo>
                  <a:pt x="59" y="256"/>
                </a:lnTo>
                <a:lnTo>
                  <a:pt x="59" y="250"/>
                </a:lnTo>
                <a:lnTo>
                  <a:pt x="58" y="249"/>
                </a:lnTo>
                <a:lnTo>
                  <a:pt x="58" y="248"/>
                </a:lnTo>
                <a:lnTo>
                  <a:pt x="57" y="248"/>
                </a:lnTo>
                <a:lnTo>
                  <a:pt x="57" y="250"/>
                </a:lnTo>
                <a:lnTo>
                  <a:pt x="52" y="247"/>
                </a:lnTo>
                <a:lnTo>
                  <a:pt x="49" y="243"/>
                </a:lnTo>
                <a:lnTo>
                  <a:pt x="46" y="240"/>
                </a:lnTo>
                <a:lnTo>
                  <a:pt x="44" y="237"/>
                </a:lnTo>
                <a:lnTo>
                  <a:pt x="41" y="236"/>
                </a:lnTo>
                <a:lnTo>
                  <a:pt x="34" y="238"/>
                </a:lnTo>
                <a:lnTo>
                  <a:pt x="35" y="236"/>
                </a:lnTo>
                <a:lnTo>
                  <a:pt x="36" y="235"/>
                </a:lnTo>
                <a:lnTo>
                  <a:pt x="34" y="235"/>
                </a:lnTo>
                <a:lnTo>
                  <a:pt x="34" y="236"/>
                </a:lnTo>
                <a:lnTo>
                  <a:pt x="30" y="229"/>
                </a:lnTo>
                <a:lnTo>
                  <a:pt x="25" y="224"/>
                </a:lnTo>
                <a:lnTo>
                  <a:pt x="17" y="224"/>
                </a:lnTo>
                <a:lnTo>
                  <a:pt x="16" y="223"/>
                </a:lnTo>
                <a:lnTo>
                  <a:pt x="16" y="222"/>
                </a:lnTo>
                <a:lnTo>
                  <a:pt x="13" y="219"/>
                </a:lnTo>
                <a:lnTo>
                  <a:pt x="8" y="219"/>
                </a:lnTo>
                <a:lnTo>
                  <a:pt x="8" y="205"/>
                </a:lnTo>
                <a:lnTo>
                  <a:pt x="7" y="202"/>
                </a:lnTo>
                <a:lnTo>
                  <a:pt x="7" y="199"/>
                </a:lnTo>
                <a:lnTo>
                  <a:pt x="8" y="198"/>
                </a:lnTo>
                <a:lnTo>
                  <a:pt x="10" y="196"/>
                </a:lnTo>
                <a:lnTo>
                  <a:pt x="14" y="196"/>
                </a:lnTo>
                <a:lnTo>
                  <a:pt x="11" y="194"/>
                </a:lnTo>
                <a:lnTo>
                  <a:pt x="10" y="194"/>
                </a:lnTo>
                <a:lnTo>
                  <a:pt x="9" y="193"/>
                </a:lnTo>
                <a:lnTo>
                  <a:pt x="8" y="191"/>
                </a:lnTo>
                <a:lnTo>
                  <a:pt x="8" y="188"/>
                </a:lnTo>
                <a:lnTo>
                  <a:pt x="10" y="188"/>
                </a:lnTo>
                <a:lnTo>
                  <a:pt x="13" y="189"/>
                </a:lnTo>
                <a:lnTo>
                  <a:pt x="14" y="189"/>
                </a:lnTo>
                <a:lnTo>
                  <a:pt x="15" y="191"/>
                </a:lnTo>
                <a:lnTo>
                  <a:pt x="16" y="191"/>
                </a:lnTo>
                <a:lnTo>
                  <a:pt x="17" y="189"/>
                </a:lnTo>
                <a:lnTo>
                  <a:pt x="20" y="188"/>
                </a:lnTo>
                <a:lnTo>
                  <a:pt x="21" y="186"/>
                </a:lnTo>
                <a:lnTo>
                  <a:pt x="21" y="184"/>
                </a:lnTo>
                <a:lnTo>
                  <a:pt x="16" y="179"/>
                </a:lnTo>
                <a:lnTo>
                  <a:pt x="15" y="179"/>
                </a:lnTo>
                <a:lnTo>
                  <a:pt x="15" y="178"/>
                </a:lnTo>
                <a:lnTo>
                  <a:pt x="17" y="177"/>
                </a:lnTo>
                <a:lnTo>
                  <a:pt x="15" y="174"/>
                </a:lnTo>
                <a:lnTo>
                  <a:pt x="14" y="175"/>
                </a:lnTo>
                <a:lnTo>
                  <a:pt x="11" y="175"/>
                </a:lnTo>
                <a:lnTo>
                  <a:pt x="9" y="177"/>
                </a:lnTo>
                <a:lnTo>
                  <a:pt x="4" y="177"/>
                </a:lnTo>
                <a:lnTo>
                  <a:pt x="3" y="174"/>
                </a:lnTo>
                <a:lnTo>
                  <a:pt x="4" y="168"/>
                </a:lnTo>
                <a:lnTo>
                  <a:pt x="9" y="165"/>
                </a:lnTo>
                <a:lnTo>
                  <a:pt x="14" y="164"/>
                </a:lnTo>
                <a:lnTo>
                  <a:pt x="21" y="163"/>
                </a:lnTo>
                <a:lnTo>
                  <a:pt x="25" y="160"/>
                </a:lnTo>
                <a:lnTo>
                  <a:pt x="18" y="156"/>
                </a:lnTo>
                <a:lnTo>
                  <a:pt x="13" y="150"/>
                </a:lnTo>
                <a:lnTo>
                  <a:pt x="6" y="146"/>
                </a:lnTo>
                <a:lnTo>
                  <a:pt x="7" y="133"/>
                </a:lnTo>
                <a:lnTo>
                  <a:pt x="6" y="118"/>
                </a:lnTo>
                <a:lnTo>
                  <a:pt x="6" y="103"/>
                </a:lnTo>
                <a:lnTo>
                  <a:pt x="7" y="94"/>
                </a:lnTo>
                <a:lnTo>
                  <a:pt x="8" y="82"/>
                </a:lnTo>
                <a:lnTo>
                  <a:pt x="6" y="69"/>
                </a:lnTo>
                <a:lnTo>
                  <a:pt x="4" y="67"/>
                </a:lnTo>
                <a:lnTo>
                  <a:pt x="1" y="63"/>
                </a:lnTo>
                <a:lnTo>
                  <a:pt x="0" y="61"/>
                </a:lnTo>
                <a:lnTo>
                  <a:pt x="0" y="39"/>
                </a:lnTo>
                <a:lnTo>
                  <a:pt x="1" y="40"/>
                </a:lnTo>
                <a:lnTo>
                  <a:pt x="3" y="41"/>
                </a:lnTo>
                <a:lnTo>
                  <a:pt x="6" y="41"/>
                </a:lnTo>
                <a:lnTo>
                  <a:pt x="6" y="40"/>
                </a:lnTo>
                <a:lnTo>
                  <a:pt x="4" y="39"/>
                </a:lnTo>
                <a:lnTo>
                  <a:pt x="3" y="37"/>
                </a:lnTo>
                <a:lnTo>
                  <a:pt x="3" y="32"/>
                </a:lnTo>
                <a:lnTo>
                  <a:pt x="4" y="31"/>
                </a:lnTo>
                <a:lnTo>
                  <a:pt x="6" y="28"/>
                </a:lnTo>
                <a:lnTo>
                  <a:pt x="9" y="25"/>
                </a:lnTo>
                <a:lnTo>
                  <a:pt x="6" y="25"/>
                </a:lnTo>
                <a:lnTo>
                  <a:pt x="6" y="23"/>
                </a:lnTo>
                <a:lnTo>
                  <a:pt x="7" y="21"/>
                </a:lnTo>
                <a:lnTo>
                  <a:pt x="10" y="25"/>
                </a:lnTo>
                <a:lnTo>
                  <a:pt x="11" y="27"/>
                </a:lnTo>
                <a:lnTo>
                  <a:pt x="18" y="34"/>
                </a:lnTo>
                <a:lnTo>
                  <a:pt x="23" y="37"/>
                </a:lnTo>
                <a:lnTo>
                  <a:pt x="24" y="39"/>
                </a:lnTo>
                <a:lnTo>
                  <a:pt x="24" y="44"/>
                </a:lnTo>
                <a:lnTo>
                  <a:pt x="23" y="47"/>
                </a:lnTo>
                <a:lnTo>
                  <a:pt x="25" y="45"/>
                </a:lnTo>
                <a:lnTo>
                  <a:pt x="25" y="42"/>
                </a:lnTo>
                <a:lnTo>
                  <a:pt x="27" y="41"/>
                </a:lnTo>
                <a:lnTo>
                  <a:pt x="31" y="41"/>
                </a:lnTo>
                <a:lnTo>
                  <a:pt x="32" y="47"/>
                </a:lnTo>
                <a:lnTo>
                  <a:pt x="37" y="49"/>
                </a:lnTo>
                <a:lnTo>
                  <a:pt x="43" y="52"/>
                </a:lnTo>
                <a:lnTo>
                  <a:pt x="49" y="53"/>
                </a:lnTo>
                <a:lnTo>
                  <a:pt x="57" y="55"/>
                </a:lnTo>
                <a:lnTo>
                  <a:pt x="58" y="56"/>
                </a:lnTo>
                <a:lnTo>
                  <a:pt x="58" y="60"/>
                </a:lnTo>
                <a:lnTo>
                  <a:pt x="59" y="61"/>
                </a:lnTo>
                <a:lnTo>
                  <a:pt x="62" y="62"/>
                </a:lnTo>
                <a:lnTo>
                  <a:pt x="73" y="62"/>
                </a:lnTo>
                <a:lnTo>
                  <a:pt x="78" y="65"/>
                </a:lnTo>
                <a:lnTo>
                  <a:pt x="81" y="68"/>
                </a:lnTo>
                <a:lnTo>
                  <a:pt x="84" y="69"/>
                </a:lnTo>
                <a:lnTo>
                  <a:pt x="89" y="69"/>
                </a:lnTo>
                <a:lnTo>
                  <a:pt x="93" y="67"/>
                </a:lnTo>
                <a:lnTo>
                  <a:pt x="93" y="73"/>
                </a:lnTo>
                <a:lnTo>
                  <a:pt x="96" y="76"/>
                </a:lnTo>
                <a:lnTo>
                  <a:pt x="98" y="76"/>
                </a:lnTo>
                <a:lnTo>
                  <a:pt x="100" y="77"/>
                </a:lnTo>
                <a:lnTo>
                  <a:pt x="102" y="80"/>
                </a:lnTo>
                <a:lnTo>
                  <a:pt x="103" y="80"/>
                </a:lnTo>
                <a:lnTo>
                  <a:pt x="102" y="82"/>
                </a:lnTo>
                <a:lnTo>
                  <a:pt x="101" y="83"/>
                </a:lnTo>
                <a:lnTo>
                  <a:pt x="113" y="83"/>
                </a:lnTo>
                <a:lnTo>
                  <a:pt x="113" y="101"/>
                </a:lnTo>
                <a:lnTo>
                  <a:pt x="109" y="100"/>
                </a:lnTo>
                <a:lnTo>
                  <a:pt x="105" y="100"/>
                </a:lnTo>
                <a:lnTo>
                  <a:pt x="103" y="101"/>
                </a:lnTo>
                <a:lnTo>
                  <a:pt x="101" y="101"/>
                </a:lnTo>
                <a:lnTo>
                  <a:pt x="100" y="102"/>
                </a:lnTo>
                <a:lnTo>
                  <a:pt x="98" y="102"/>
                </a:lnTo>
                <a:lnTo>
                  <a:pt x="95" y="101"/>
                </a:lnTo>
                <a:lnTo>
                  <a:pt x="93" y="101"/>
                </a:lnTo>
                <a:lnTo>
                  <a:pt x="93" y="103"/>
                </a:lnTo>
                <a:lnTo>
                  <a:pt x="95" y="105"/>
                </a:lnTo>
                <a:lnTo>
                  <a:pt x="96" y="108"/>
                </a:lnTo>
                <a:lnTo>
                  <a:pt x="96" y="110"/>
                </a:lnTo>
                <a:lnTo>
                  <a:pt x="95" y="112"/>
                </a:lnTo>
                <a:lnTo>
                  <a:pt x="91" y="116"/>
                </a:lnTo>
                <a:lnTo>
                  <a:pt x="82" y="121"/>
                </a:lnTo>
                <a:lnTo>
                  <a:pt x="74" y="126"/>
                </a:lnTo>
                <a:lnTo>
                  <a:pt x="71" y="131"/>
                </a:lnTo>
                <a:lnTo>
                  <a:pt x="71" y="135"/>
                </a:lnTo>
                <a:lnTo>
                  <a:pt x="75" y="139"/>
                </a:lnTo>
                <a:lnTo>
                  <a:pt x="75" y="142"/>
                </a:lnTo>
                <a:lnTo>
                  <a:pt x="73" y="143"/>
                </a:lnTo>
                <a:lnTo>
                  <a:pt x="80" y="140"/>
                </a:lnTo>
                <a:lnTo>
                  <a:pt x="88" y="139"/>
                </a:lnTo>
                <a:lnTo>
                  <a:pt x="95" y="137"/>
                </a:lnTo>
                <a:lnTo>
                  <a:pt x="89" y="142"/>
                </a:lnTo>
                <a:lnTo>
                  <a:pt x="85" y="147"/>
                </a:lnTo>
                <a:lnTo>
                  <a:pt x="79" y="152"/>
                </a:lnTo>
                <a:lnTo>
                  <a:pt x="71" y="154"/>
                </a:lnTo>
                <a:lnTo>
                  <a:pt x="73" y="156"/>
                </a:lnTo>
                <a:lnTo>
                  <a:pt x="74" y="158"/>
                </a:lnTo>
                <a:lnTo>
                  <a:pt x="74" y="160"/>
                </a:lnTo>
                <a:lnTo>
                  <a:pt x="75" y="164"/>
                </a:lnTo>
                <a:lnTo>
                  <a:pt x="78" y="168"/>
                </a:lnTo>
                <a:lnTo>
                  <a:pt x="79" y="170"/>
                </a:lnTo>
                <a:lnTo>
                  <a:pt x="81" y="171"/>
                </a:lnTo>
                <a:lnTo>
                  <a:pt x="84" y="170"/>
                </a:lnTo>
                <a:lnTo>
                  <a:pt x="87" y="163"/>
                </a:lnTo>
                <a:lnTo>
                  <a:pt x="87" y="164"/>
                </a:lnTo>
                <a:lnTo>
                  <a:pt x="88" y="166"/>
                </a:lnTo>
                <a:lnTo>
                  <a:pt x="92" y="170"/>
                </a:lnTo>
                <a:lnTo>
                  <a:pt x="92" y="172"/>
                </a:lnTo>
                <a:lnTo>
                  <a:pt x="91" y="174"/>
                </a:lnTo>
                <a:lnTo>
                  <a:pt x="94" y="172"/>
                </a:lnTo>
                <a:lnTo>
                  <a:pt x="98" y="168"/>
                </a:lnTo>
                <a:lnTo>
                  <a:pt x="100" y="165"/>
                </a:lnTo>
                <a:lnTo>
                  <a:pt x="102" y="163"/>
                </a:lnTo>
                <a:lnTo>
                  <a:pt x="105" y="159"/>
                </a:lnTo>
                <a:lnTo>
                  <a:pt x="107" y="157"/>
                </a:lnTo>
                <a:lnTo>
                  <a:pt x="108" y="157"/>
                </a:lnTo>
                <a:lnTo>
                  <a:pt x="109" y="158"/>
                </a:lnTo>
                <a:lnTo>
                  <a:pt x="109" y="160"/>
                </a:lnTo>
                <a:lnTo>
                  <a:pt x="113" y="159"/>
                </a:lnTo>
                <a:lnTo>
                  <a:pt x="116" y="157"/>
                </a:lnTo>
                <a:lnTo>
                  <a:pt x="120" y="153"/>
                </a:lnTo>
                <a:lnTo>
                  <a:pt x="127" y="149"/>
                </a:lnTo>
                <a:lnTo>
                  <a:pt x="126" y="145"/>
                </a:lnTo>
                <a:lnTo>
                  <a:pt x="129" y="135"/>
                </a:lnTo>
                <a:lnTo>
                  <a:pt x="129" y="130"/>
                </a:lnTo>
                <a:lnTo>
                  <a:pt x="128" y="128"/>
                </a:lnTo>
                <a:lnTo>
                  <a:pt x="128" y="124"/>
                </a:lnTo>
                <a:lnTo>
                  <a:pt x="127" y="123"/>
                </a:lnTo>
                <a:lnTo>
                  <a:pt x="128" y="122"/>
                </a:lnTo>
                <a:lnTo>
                  <a:pt x="131" y="122"/>
                </a:lnTo>
                <a:lnTo>
                  <a:pt x="133" y="121"/>
                </a:lnTo>
                <a:lnTo>
                  <a:pt x="133" y="115"/>
                </a:lnTo>
                <a:lnTo>
                  <a:pt x="131" y="112"/>
                </a:lnTo>
                <a:lnTo>
                  <a:pt x="131" y="110"/>
                </a:lnTo>
                <a:lnTo>
                  <a:pt x="134" y="108"/>
                </a:lnTo>
                <a:lnTo>
                  <a:pt x="136" y="107"/>
                </a:lnTo>
                <a:lnTo>
                  <a:pt x="137" y="105"/>
                </a:lnTo>
                <a:lnTo>
                  <a:pt x="140" y="104"/>
                </a:lnTo>
                <a:lnTo>
                  <a:pt x="142" y="102"/>
                </a:lnTo>
                <a:lnTo>
                  <a:pt x="143" y="100"/>
                </a:lnTo>
                <a:lnTo>
                  <a:pt x="143" y="97"/>
                </a:lnTo>
                <a:lnTo>
                  <a:pt x="145" y="100"/>
                </a:lnTo>
                <a:lnTo>
                  <a:pt x="149" y="101"/>
                </a:lnTo>
                <a:lnTo>
                  <a:pt x="150" y="103"/>
                </a:lnTo>
                <a:lnTo>
                  <a:pt x="151" y="104"/>
                </a:lnTo>
                <a:lnTo>
                  <a:pt x="151" y="107"/>
                </a:lnTo>
                <a:lnTo>
                  <a:pt x="149" y="109"/>
                </a:lnTo>
                <a:lnTo>
                  <a:pt x="152" y="105"/>
                </a:lnTo>
                <a:lnTo>
                  <a:pt x="151" y="102"/>
                </a:lnTo>
                <a:lnTo>
                  <a:pt x="148" y="96"/>
                </a:lnTo>
                <a:lnTo>
                  <a:pt x="143" y="90"/>
                </a:lnTo>
                <a:lnTo>
                  <a:pt x="141" y="83"/>
                </a:lnTo>
                <a:lnTo>
                  <a:pt x="142" y="76"/>
                </a:lnTo>
                <a:lnTo>
                  <a:pt x="143" y="70"/>
                </a:lnTo>
                <a:lnTo>
                  <a:pt x="143" y="63"/>
                </a:lnTo>
                <a:lnTo>
                  <a:pt x="138" y="59"/>
                </a:lnTo>
                <a:lnTo>
                  <a:pt x="142" y="49"/>
                </a:lnTo>
                <a:lnTo>
                  <a:pt x="145" y="37"/>
                </a:lnTo>
                <a:lnTo>
                  <a:pt x="147" y="25"/>
                </a:lnTo>
                <a:lnTo>
                  <a:pt x="144" y="23"/>
                </a:lnTo>
                <a:lnTo>
                  <a:pt x="142" y="23"/>
                </a:lnTo>
                <a:lnTo>
                  <a:pt x="141" y="21"/>
                </a:lnTo>
                <a:lnTo>
                  <a:pt x="141" y="20"/>
                </a:lnTo>
                <a:lnTo>
                  <a:pt x="142" y="19"/>
                </a:lnTo>
                <a:lnTo>
                  <a:pt x="142" y="18"/>
                </a:lnTo>
                <a:lnTo>
                  <a:pt x="143" y="17"/>
                </a:lnTo>
                <a:lnTo>
                  <a:pt x="142" y="17"/>
                </a:lnTo>
                <a:lnTo>
                  <a:pt x="142" y="18"/>
                </a:lnTo>
                <a:lnTo>
                  <a:pt x="141" y="19"/>
                </a:lnTo>
                <a:lnTo>
                  <a:pt x="138" y="17"/>
                </a:lnTo>
                <a:lnTo>
                  <a:pt x="138" y="14"/>
                </a:lnTo>
                <a:lnTo>
                  <a:pt x="140" y="13"/>
                </a:lnTo>
                <a:lnTo>
                  <a:pt x="143" y="13"/>
                </a:lnTo>
                <a:lnTo>
                  <a:pt x="143" y="11"/>
                </a:lnTo>
                <a:lnTo>
                  <a:pt x="141" y="11"/>
                </a:lnTo>
                <a:lnTo>
                  <a:pt x="140" y="12"/>
                </a:lnTo>
                <a:lnTo>
                  <a:pt x="138" y="12"/>
                </a:lnTo>
                <a:lnTo>
                  <a:pt x="138" y="13"/>
                </a:lnTo>
                <a:lnTo>
                  <a:pt x="136" y="12"/>
                </a:lnTo>
                <a:lnTo>
                  <a:pt x="136" y="6"/>
                </a:lnTo>
                <a:lnTo>
                  <a:pt x="137" y="5"/>
                </a:lnTo>
                <a:lnTo>
                  <a:pt x="135" y="7"/>
                </a:lnTo>
                <a:lnTo>
                  <a:pt x="134" y="4"/>
                </a:lnTo>
                <a:lnTo>
                  <a:pt x="134" y="2"/>
                </a:lnTo>
                <a:lnTo>
                  <a:pt x="135" y="2"/>
                </a:lnTo>
                <a:lnTo>
                  <a:pt x="136"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nvGrpSpPr>
          <p:cNvPr id="48" name="Group 47"/>
          <p:cNvGrpSpPr/>
          <p:nvPr/>
        </p:nvGrpSpPr>
        <p:grpSpPr>
          <a:xfrm>
            <a:off x="208324" y="4399635"/>
            <a:ext cx="1849076" cy="1239165"/>
            <a:chOff x="3413125" y="4541838"/>
            <a:chExt cx="2276475" cy="1525588"/>
          </a:xfr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p:grpSpPr>
        <p:sp>
          <p:nvSpPr>
            <p:cNvPr id="49" name="Freeform 49"/>
            <p:cNvSpPr>
              <a:spLocks/>
            </p:cNvSpPr>
            <p:nvPr/>
          </p:nvSpPr>
          <p:spPr bwMode="auto">
            <a:xfrm>
              <a:off x="4246563" y="4903788"/>
              <a:ext cx="12700" cy="19050"/>
            </a:xfrm>
            <a:custGeom>
              <a:avLst/>
              <a:gdLst/>
              <a:ahLst/>
              <a:cxnLst>
                <a:cxn ang="0">
                  <a:pos x="0" y="0"/>
                </a:cxn>
                <a:cxn ang="0">
                  <a:pos x="3" y="0"/>
                </a:cxn>
                <a:cxn ang="0">
                  <a:pos x="4" y="1"/>
                </a:cxn>
                <a:cxn ang="0">
                  <a:pos x="7" y="6"/>
                </a:cxn>
                <a:cxn ang="0">
                  <a:pos x="8" y="10"/>
                </a:cxn>
                <a:cxn ang="0">
                  <a:pos x="8" y="12"/>
                </a:cxn>
                <a:cxn ang="0">
                  <a:pos x="6" y="11"/>
                </a:cxn>
                <a:cxn ang="0">
                  <a:pos x="4" y="8"/>
                </a:cxn>
                <a:cxn ang="0">
                  <a:pos x="2" y="7"/>
                </a:cxn>
                <a:cxn ang="0">
                  <a:pos x="1" y="6"/>
                </a:cxn>
                <a:cxn ang="0">
                  <a:pos x="0" y="4"/>
                </a:cxn>
                <a:cxn ang="0">
                  <a:pos x="0" y="0"/>
                </a:cxn>
              </a:cxnLst>
              <a:rect l="0" t="0" r="r" b="b"/>
              <a:pathLst>
                <a:path w="8" h="12">
                  <a:moveTo>
                    <a:pt x="0" y="0"/>
                  </a:moveTo>
                  <a:lnTo>
                    <a:pt x="3" y="0"/>
                  </a:lnTo>
                  <a:lnTo>
                    <a:pt x="4" y="1"/>
                  </a:lnTo>
                  <a:lnTo>
                    <a:pt x="7" y="6"/>
                  </a:lnTo>
                  <a:lnTo>
                    <a:pt x="8" y="10"/>
                  </a:lnTo>
                  <a:lnTo>
                    <a:pt x="8" y="12"/>
                  </a:lnTo>
                  <a:lnTo>
                    <a:pt x="6" y="11"/>
                  </a:lnTo>
                  <a:lnTo>
                    <a:pt x="4" y="8"/>
                  </a:lnTo>
                  <a:lnTo>
                    <a:pt x="2" y="7"/>
                  </a:lnTo>
                  <a:lnTo>
                    <a:pt x="1" y="6"/>
                  </a:lnTo>
                  <a:lnTo>
                    <a:pt x="0" y="4"/>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0" name="Freeform 50"/>
            <p:cNvSpPr>
              <a:spLocks/>
            </p:cNvSpPr>
            <p:nvPr/>
          </p:nvSpPr>
          <p:spPr bwMode="auto">
            <a:xfrm>
              <a:off x="3897313" y="5137151"/>
              <a:ext cx="103188" cy="61913"/>
            </a:xfrm>
            <a:custGeom>
              <a:avLst/>
              <a:gdLst/>
              <a:ahLst/>
              <a:cxnLst>
                <a:cxn ang="0">
                  <a:pos x="2" y="0"/>
                </a:cxn>
                <a:cxn ang="0">
                  <a:pos x="9" y="3"/>
                </a:cxn>
                <a:cxn ang="0">
                  <a:pos x="14" y="5"/>
                </a:cxn>
                <a:cxn ang="0">
                  <a:pos x="17" y="8"/>
                </a:cxn>
                <a:cxn ang="0">
                  <a:pos x="22" y="8"/>
                </a:cxn>
                <a:cxn ang="0">
                  <a:pos x="25" y="7"/>
                </a:cxn>
                <a:cxn ang="0">
                  <a:pos x="27" y="5"/>
                </a:cxn>
                <a:cxn ang="0">
                  <a:pos x="31" y="5"/>
                </a:cxn>
                <a:cxn ang="0">
                  <a:pos x="34" y="6"/>
                </a:cxn>
                <a:cxn ang="0">
                  <a:pos x="35" y="7"/>
                </a:cxn>
                <a:cxn ang="0">
                  <a:pos x="37" y="12"/>
                </a:cxn>
                <a:cxn ang="0">
                  <a:pos x="37" y="13"/>
                </a:cxn>
                <a:cxn ang="0">
                  <a:pos x="42" y="17"/>
                </a:cxn>
                <a:cxn ang="0">
                  <a:pos x="49" y="21"/>
                </a:cxn>
                <a:cxn ang="0">
                  <a:pos x="58" y="28"/>
                </a:cxn>
                <a:cxn ang="0">
                  <a:pos x="59" y="28"/>
                </a:cxn>
                <a:cxn ang="0">
                  <a:pos x="61" y="29"/>
                </a:cxn>
                <a:cxn ang="0">
                  <a:pos x="65" y="29"/>
                </a:cxn>
                <a:cxn ang="0">
                  <a:pos x="65" y="31"/>
                </a:cxn>
                <a:cxn ang="0">
                  <a:pos x="61" y="31"/>
                </a:cxn>
                <a:cxn ang="0">
                  <a:pos x="58" y="32"/>
                </a:cxn>
                <a:cxn ang="0">
                  <a:pos x="53" y="33"/>
                </a:cxn>
                <a:cxn ang="0">
                  <a:pos x="49" y="38"/>
                </a:cxn>
                <a:cxn ang="0">
                  <a:pos x="46" y="39"/>
                </a:cxn>
                <a:cxn ang="0">
                  <a:pos x="44" y="35"/>
                </a:cxn>
                <a:cxn ang="0">
                  <a:pos x="42" y="33"/>
                </a:cxn>
                <a:cxn ang="0">
                  <a:pos x="38" y="31"/>
                </a:cxn>
                <a:cxn ang="0">
                  <a:pos x="36" y="28"/>
                </a:cxn>
                <a:cxn ang="0">
                  <a:pos x="29" y="18"/>
                </a:cxn>
                <a:cxn ang="0">
                  <a:pos x="27" y="15"/>
                </a:cxn>
                <a:cxn ang="0">
                  <a:pos x="23" y="13"/>
                </a:cxn>
                <a:cxn ang="0">
                  <a:pos x="21" y="11"/>
                </a:cxn>
                <a:cxn ang="0">
                  <a:pos x="15" y="11"/>
                </a:cxn>
                <a:cxn ang="0">
                  <a:pos x="13" y="12"/>
                </a:cxn>
                <a:cxn ang="0">
                  <a:pos x="11" y="13"/>
                </a:cxn>
                <a:cxn ang="0">
                  <a:pos x="9" y="14"/>
                </a:cxn>
                <a:cxn ang="0">
                  <a:pos x="8" y="15"/>
                </a:cxn>
                <a:cxn ang="0">
                  <a:pos x="2" y="15"/>
                </a:cxn>
                <a:cxn ang="0">
                  <a:pos x="0" y="8"/>
                </a:cxn>
                <a:cxn ang="0">
                  <a:pos x="1" y="4"/>
                </a:cxn>
                <a:cxn ang="0">
                  <a:pos x="2" y="0"/>
                </a:cxn>
              </a:cxnLst>
              <a:rect l="0" t="0" r="r" b="b"/>
              <a:pathLst>
                <a:path w="65" h="39">
                  <a:moveTo>
                    <a:pt x="2" y="0"/>
                  </a:moveTo>
                  <a:lnTo>
                    <a:pt x="9" y="3"/>
                  </a:lnTo>
                  <a:lnTo>
                    <a:pt x="14" y="5"/>
                  </a:lnTo>
                  <a:lnTo>
                    <a:pt x="17" y="8"/>
                  </a:lnTo>
                  <a:lnTo>
                    <a:pt x="22" y="8"/>
                  </a:lnTo>
                  <a:lnTo>
                    <a:pt x="25" y="7"/>
                  </a:lnTo>
                  <a:lnTo>
                    <a:pt x="27" y="5"/>
                  </a:lnTo>
                  <a:lnTo>
                    <a:pt x="31" y="5"/>
                  </a:lnTo>
                  <a:lnTo>
                    <a:pt x="34" y="6"/>
                  </a:lnTo>
                  <a:lnTo>
                    <a:pt x="35" y="7"/>
                  </a:lnTo>
                  <a:lnTo>
                    <a:pt x="37" y="12"/>
                  </a:lnTo>
                  <a:lnTo>
                    <a:pt x="37" y="13"/>
                  </a:lnTo>
                  <a:lnTo>
                    <a:pt x="42" y="17"/>
                  </a:lnTo>
                  <a:lnTo>
                    <a:pt x="49" y="21"/>
                  </a:lnTo>
                  <a:lnTo>
                    <a:pt x="58" y="28"/>
                  </a:lnTo>
                  <a:lnTo>
                    <a:pt x="59" y="28"/>
                  </a:lnTo>
                  <a:lnTo>
                    <a:pt x="61" y="29"/>
                  </a:lnTo>
                  <a:lnTo>
                    <a:pt x="65" y="29"/>
                  </a:lnTo>
                  <a:lnTo>
                    <a:pt x="65" y="31"/>
                  </a:lnTo>
                  <a:lnTo>
                    <a:pt x="61" y="31"/>
                  </a:lnTo>
                  <a:lnTo>
                    <a:pt x="58" y="32"/>
                  </a:lnTo>
                  <a:lnTo>
                    <a:pt x="53" y="33"/>
                  </a:lnTo>
                  <a:lnTo>
                    <a:pt x="49" y="38"/>
                  </a:lnTo>
                  <a:lnTo>
                    <a:pt x="46" y="39"/>
                  </a:lnTo>
                  <a:lnTo>
                    <a:pt x="44" y="35"/>
                  </a:lnTo>
                  <a:lnTo>
                    <a:pt x="42" y="33"/>
                  </a:lnTo>
                  <a:lnTo>
                    <a:pt x="38" y="31"/>
                  </a:lnTo>
                  <a:lnTo>
                    <a:pt x="36" y="28"/>
                  </a:lnTo>
                  <a:lnTo>
                    <a:pt x="29" y="18"/>
                  </a:lnTo>
                  <a:lnTo>
                    <a:pt x="27" y="15"/>
                  </a:lnTo>
                  <a:lnTo>
                    <a:pt x="23" y="13"/>
                  </a:lnTo>
                  <a:lnTo>
                    <a:pt x="21" y="11"/>
                  </a:lnTo>
                  <a:lnTo>
                    <a:pt x="15" y="11"/>
                  </a:lnTo>
                  <a:lnTo>
                    <a:pt x="13" y="12"/>
                  </a:lnTo>
                  <a:lnTo>
                    <a:pt x="11" y="13"/>
                  </a:lnTo>
                  <a:lnTo>
                    <a:pt x="9" y="14"/>
                  </a:lnTo>
                  <a:lnTo>
                    <a:pt x="8" y="15"/>
                  </a:lnTo>
                  <a:lnTo>
                    <a:pt x="2" y="15"/>
                  </a:lnTo>
                  <a:lnTo>
                    <a:pt x="0" y="8"/>
                  </a:lnTo>
                  <a:lnTo>
                    <a:pt x="1" y="4"/>
                  </a:lnTo>
                  <a:lnTo>
                    <a:pt x="2"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1" name="Freeform 51"/>
            <p:cNvSpPr>
              <a:spLocks/>
            </p:cNvSpPr>
            <p:nvPr/>
          </p:nvSpPr>
          <p:spPr bwMode="auto">
            <a:xfrm>
              <a:off x="5400675" y="5422901"/>
              <a:ext cx="55563" cy="53975"/>
            </a:xfrm>
            <a:custGeom>
              <a:avLst/>
              <a:gdLst/>
              <a:ahLst/>
              <a:cxnLst>
                <a:cxn ang="0">
                  <a:pos x="5" y="0"/>
                </a:cxn>
                <a:cxn ang="0">
                  <a:pos x="7" y="0"/>
                </a:cxn>
                <a:cxn ang="0">
                  <a:pos x="12" y="5"/>
                </a:cxn>
                <a:cxn ang="0">
                  <a:pos x="14" y="9"/>
                </a:cxn>
                <a:cxn ang="0">
                  <a:pos x="16" y="13"/>
                </a:cxn>
                <a:cxn ang="0">
                  <a:pos x="20" y="17"/>
                </a:cxn>
                <a:cxn ang="0">
                  <a:pos x="23" y="17"/>
                </a:cxn>
                <a:cxn ang="0">
                  <a:pos x="25" y="19"/>
                </a:cxn>
                <a:cxn ang="0">
                  <a:pos x="28" y="19"/>
                </a:cxn>
                <a:cxn ang="0">
                  <a:pos x="30" y="20"/>
                </a:cxn>
                <a:cxn ang="0">
                  <a:pos x="30" y="22"/>
                </a:cxn>
                <a:cxn ang="0">
                  <a:pos x="31" y="24"/>
                </a:cxn>
                <a:cxn ang="0">
                  <a:pos x="31" y="28"/>
                </a:cxn>
                <a:cxn ang="0">
                  <a:pos x="33" y="30"/>
                </a:cxn>
                <a:cxn ang="0">
                  <a:pos x="35" y="30"/>
                </a:cxn>
                <a:cxn ang="0">
                  <a:pos x="34" y="33"/>
                </a:cxn>
                <a:cxn ang="0">
                  <a:pos x="33" y="34"/>
                </a:cxn>
                <a:cxn ang="0">
                  <a:pos x="31" y="34"/>
                </a:cxn>
                <a:cxn ang="0">
                  <a:pos x="28" y="31"/>
                </a:cxn>
                <a:cxn ang="0">
                  <a:pos x="28" y="34"/>
                </a:cxn>
                <a:cxn ang="0">
                  <a:pos x="24" y="34"/>
                </a:cxn>
                <a:cxn ang="0">
                  <a:pos x="21" y="33"/>
                </a:cxn>
                <a:cxn ang="0">
                  <a:pos x="20" y="31"/>
                </a:cxn>
                <a:cxn ang="0">
                  <a:pos x="20" y="29"/>
                </a:cxn>
                <a:cxn ang="0">
                  <a:pos x="23" y="28"/>
                </a:cxn>
                <a:cxn ang="0">
                  <a:pos x="19" y="28"/>
                </a:cxn>
                <a:cxn ang="0">
                  <a:pos x="18" y="29"/>
                </a:cxn>
                <a:cxn ang="0">
                  <a:pos x="18" y="30"/>
                </a:cxn>
                <a:cxn ang="0">
                  <a:pos x="10" y="22"/>
                </a:cxn>
                <a:cxn ang="0">
                  <a:pos x="4" y="13"/>
                </a:cxn>
                <a:cxn ang="0">
                  <a:pos x="0" y="2"/>
                </a:cxn>
                <a:cxn ang="0">
                  <a:pos x="3" y="2"/>
                </a:cxn>
                <a:cxn ang="0">
                  <a:pos x="5" y="0"/>
                </a:cxn>
              </a:cxnLst>
              <a:rect l="0" t="0" r="r" b="b"/>
              <a:pathLst>
                <a:path w="35" h="34">
                  <a:moveTo>
                    <a:pt x="5" y="0"/>
                  </a:moveTo>
                  <a:lnTo>
                    <a:pt x="7" y="0"/>
                  </a:lnTo>
                  <a:lnTo>
                    <a:pt x="12" y="5"/>
                  </a:lnTo>
                  <a:lnTo>
                    <a:pt x="14" y="9"/>
                  </a:lnTo>
                  <a:lnTo>
                    <a:pt x="16" y="13"/>
                  </a:lnTo>
                  <a:lnTo>
                    <a:pt x="20" y="17"/>
                  </a:lnTo>
                  <a:lnTo>
                    <a:pt x="23" y="17"/>
                  </a:lnTo>
                  <a:lnTo>
                    <a:pt x="25" y="19"/>
                  </a:lnTo>
                  <a:lnTo>
                    <a:pt x="28" y="19"/>
                  </a:lnTo>
                  <a:lnTo>
                    <a:pt x="30" y="20"/>
                  </a:lnTo>
                  <a:lnTo>
                    <a:pt x="30" y="22"/>
                  </a:lnTo>
                  <a:lnTo>
                    <a:pt x="31" y="24"/>
                  </a:lnTo>
                  <a:lnTo>
                    <a:pt x="31" y="28"/>
                  </a:lnTo>
                  <a:lnTo>
                    <a:pt x="33" y="30"/>
                  </a:lnTo>
                  <a:lnTo>
                    <a:pt x="35" y="30"/>
                  </a:lnTo>
                  <a:lnTo>
                    <a:pt x="34" y="33"/>
                  </a:lnTo>
                  <a:lnTo>
                    <a:pt x="33" y="34"/>
                  </a:lnTo>
                  <a:lnTo>
                    <a:pt x="31" y="34"/>
                  </a:lnTo>
                  <a:lnTo>
                    <a:pt x="28" y="31"/>
                  </a:lnTo>
                  <a:lnTo>
                    <a:pt x="28" y="34"/>
                  </a:lnTo>
                  <a:lnTo>
                    <a:pt x="24" y="34"/>
                  </a:lnTo>
                  <a:lnTo>
                    <a:pt x="21" y="33"/>
                  </a:lnTo>
                  <a:lnTo>
                    <a:pt x="20" y="31"/>
                  </a:lnTo>
                  <a:lnTo>
                    <a:pt x="20" y="29"/>
                  </a:lnTo>
                  <a:lnTo>
                    <a:pt x="23" y="28"/>
                  </a:lnTo>
                  <a:lnTo>
                    <a:pt x="19" y="28"/>
                  </a:lnTo>
                  <a:lnTo>
                    <a:pt x="18" y="29"/>
                  </a:lnTo>
                  <a:lnTo>
                    <a:pt x="18" y="30"/>
                  </a:lnTo>
                  <a:lnTo>
                    <a:pt x="10" y="22"/>
                  </a:lnTo>
                  <a:lnTo>
                    <a:pt x="4" y="13"/>
                  </a:lnTo>
                  <a:lnTo>
                    <a:pt x="0" y="2"/>
                  </a:lnTo>
                  <a:lnTo>
                    <a:pt x="3" y="2"/>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2" name="Freeform 52"/>
            <p:cNvSpPr>
              <a:spLocks/>
            </p:cNvSpPr>
            <p:nvPr/>
          </p:nvSpPr>
          <p:spPr bwMode="auto">
            <a:xfrm>
              <a:off x="5438775" y="5480051"/>
              <a:ext cx="12700" cy="23813"/>
            </a:xfrm>
            <a:custGeom>
              <a:avLst/>
              <a:gdLst/>
              <a:ahLst/>
              <a:cxnLst>
                <a:cxn ang="0">
                  <a:pos x="0" y="0"/>
                </a:cxn>
                <a:cxn ang="0">
                  <a:pos x="4" y="0"/>
                </a:cxn>
                <a:cxn ang="0">
                  <a:pos x="7" y="1"/>
                </a:cxn>
                <a:cxn ang="0">
                  <a:pos x="8" y="2"/>
                </a:cxn>
                <a:cxn ang="0">
                  <a:pos x="8" y="6"/>
                </a:cxn>
                <a:cxn ang="0">
                  <a:pos x="7" y="8"/>
                </a:cxn>
                <a:cxn ang="0">
                  <a:pos x="6" y="9"/>
                </a:cxn>
                <a:cxn ang="0">
                  <a:pos x="3" y="14"/>
                </a:cxn>
                <a:cxn ang="0">
                  <a:pos x="2" y="15"/>
                </a:cxn>
                <a:cxn ang="0">
                  <a:pos x="0" y="13"/>
                </a:cxn>
                <a:cxn ang="0">
                  <a:pos x="0" y="7"/>
                </a:cxn>
                <a:cxn ang="0">
                  <a:pos x="1" y="5"/>
                </a:cxn>
                <a:cxn ang="0">
                  <a:pos x="1" y="2"/>
                </a:cxn>
                <a:cxn ang="0">
                  <a:pos x="0" y="0"/>
                </a:cxn>
              </a:cxnLst>
              <a:rect l="0" t="0" r="r" b="b"/>
              <a:pathLst>
                <a:path w="8" h="15">
                  <a:moveTo>
                    <a:pt x="0" y="0"/>
                  </a:moveTo>
                  <a:lnTo>
                    <a:pt x="4" y="0"/>
                  </a:lnTo>
                  <a:lnTo>
                    <a:pt x="7" y="1"/>
                  </a:lnTo>
                  <a:lnTo>
                    <a:pt x="8" y="2"/>
                  </a:lnTo>
                  <a:lnTo>
                    <a:pt x="8" y="6"/>
                  </a:lnTo>
                  <a:lnTo>
                    <a:pt x="7" y="8"/>
                  </a:lnTo>
                  <a:lnTo>
                    <a:pt x="6" y="9"/>
                  </a:lnTo>
                  <a:lnTo>
                    <a:pt x="3" y="14"/>
                  </a:lnTo>
                  <a:lnTo>
                    <a:pt x="2" y="15"/>
                  </a:lnTo>
                  <a:lnTo>
                    <a:pt x="0" y="13"/>
                  </a:lnTo>
                  <a:lnTo>
                    <a:pt x="0" y="7"/>
                  </a:lnTo>
                  <a:lnTo>
                    <a:pt x="1" y="5"/>
                  </a:lnTo>
                  <a:lnTo>
                    <a:pt x="1" y="2"/>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3" name="Freeform 53"/>
            <p:cNvSpPr>
              <a:spLocks/>
            </p:cNvSpPr>
            <p:nvPr/>
          </p:nvSpPr>
          <p:spPr bwMode="auto">
            <a:xfrm>
              <a:off x="4030663" y="5435601"/>
              <a:ext cx="65088" cy="41275"/>
            </a:xfrm>
            <a:custGeom>
              <a:avLst/>
              <a:gdLst/>
              <a:ahLst/>
              <a:cxnLst>
                <a:cxn ang="0">
                  <a:pos x="24" y="0"/>
                </a:cxn>
                <a:cxn ang="0">
                  <a:pos x="41" y="7"/>
                </a:cxn>
                <a:cxn ang="0">
                  <a:pos x="39" y="12"/>
                </a:cxn>
                <a:cxn ang="0">
                  <a:pos x="39" y="19"/>
                </a:cxn>
                <a:cxn ang="0">
                  <a:pos x="41" y="23"/>
                </a:cxn>
                <a:cxn ang="0">
                  <a:pos x="29" y="26"/>
                </a:cxn>
                <a:cxn ang="0">
                  <a:pos x="17" y="23"/>
                </a:cxn>
                <a:cxn ang="0">
                  <a:pos x="7" y="18"/>
                </a:cxn>
                <a:cxn ang="0">
                  <a:pos x="0" y="11"/>
                </a:cxn>
                <a:cxn ang="0">
                  <a:pos x="1" y="8"/>
                </a:cxn>
                <a:cxn ang="0">
                  <a:pos x="2" y="7"/>
                </a:cxn>
                <a:cxn ang="0">
                  <a:pos x="3" y="7"/>
                </a:cxn>
                <a:cxn ang="0">
                  <a:pos x="8" y="9"/>
                </a:cxn>
                <a:cxn ang="0">
                  <a:pos x="11" y="9"/>
                </a:cxn>
                <a:cxn ang="0">
                  <a:pos x="12" y="7"/>
                </a:cxn>
                <a:cxn ang="0">
                  <a:pos x="17" y="5"/>
                </a:cxn>
                <a:cxn ang="0">
                  <a:pos x="21" y="4"/>
                </a:cxn>
                <a:cxn ang="0">
                  <a:pos x="23" y="2"/>
                </a:cxn>
                <a:cxn ang="0">
                  <a:pos x="24" y="0"/>
                </a:cxn>
              </a:cxnLst>
              <a:rect l="0" t="0" r="r" b="b"/>
              <a:pathLst>
                <a:path w="41" h="26">
                  <a:moveTo>
                    <a:pt x="24" y="0"/>
                  </a:moveTo>
                  <a:lnTo>
                    <a:pt x="41" y="7"/>
                  </a:lnTo>
                  <a:lnTo>
                    <a:pt x="39" y="12"/>
                  </a:lnTo>
                  <a:lnTo>
                    <a:pt x="39" y="19"/>
                  </a:lnTo>
                  <a:lnTo>
                    <a:pt x="41" y="23"/>
                  </a:lnTo>
                  <a:lnTo>
                    <a:pt x="29" y="26"/>
                  </a:lnTo>
                  <a:lnTo>
                    <a:pt x="17" y="23"/>
                  </a:lnTo>
                  <a:lnTo>
                    <a:pt x="7" y="18"/>
                  </a:lnTo>
                  <a:lnTo>
                    <a:pt x="0" y="11"/>
                  </a:lnTo>
                  <a:lnTo>
                    <a:pt x="1" y="8"/>
                  </a:lnTo>
                  <a:lnTo>
                    <a:pt x="2" y="7"/>
                  </a:lnTo>
                  <a:lnTo>
                    <a:pt x="3" y="7"/>
                  </a:lnTo>
                  <a:lnTo>
                    <a:pt x="8" y="9"/>
                  </a:lnTo>
                  <a:lnTo>
                    <a:pt x="11" y="9"/>
                  </a:lnTo>
                  <a:lnTo>
                    <a:pt x="12" y="7"/>
                  </a:lnTo>
                  <a:lnTo>
                    <a:pt x="17" y="5"/>
                  </a:lnTo>
                  <a:lnTo>
                    <a:pt x="21" y="4"/>
                  </a:lnTo>
                  <a:lnTo>
                    <a:pt x="23" y="2"/>
                  </a:lnTo>
                  <a:lnTo>
                    <a:pt x="2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4" name="Freeform 54"/>
            <p:cNvSpPr>
              <a:spLocks/>
            </p:cNvSpPr>
            <p:nvPr/>
          </p:nvSpPr>
          <p:spPr bwMode="auto">
            <a:xfrm>
              <a:off x="5337175" y="5435601"/>
              <a:ext cx="44450" cy="50800"/>
            </a:xfrm>
            <a:custGeom>
              <a:avLst/>
              <a:gdLst/>
              <a:ahLst/>
              <a:cxnLst>
                <a:cxn ang="0">
                  <a:pos x="10" y="0"/>
                </a:cxn>
                <a:cxn ang="0">
                  <a:pos x="17" y="0"/>
                </a:cxn>
                <a:cxn ang="0">
                  <a:pos x="18" y="2"/>
                </a:cxn>
                <a:cxn ang="0">
                  <a:pos x="17" y="4"/>
                </a:cxn>
                <a:cxn ang="0">
                  <a:pos x="17" y="6"/>
                </a:cxn>
                <a:cxn ang="0">
                  <a:pos x="14" y="9"/>
                </a:cxn>
                <a:cxn ang="0">
                  <a:pos x="14" y="14"/>
                </a:cxn>
                <a:cxn ang="0">
                  <a:pos x="15" y="18"/>
                </a:cxn>
                <a:cxn ang="0">
                  <a:pos x="25" y="18"/>
                </a:cxn>
                <a:cxn ang="0">
                  <a:pos x="28" y="19"/>
                </a:cxn>
                <a:cxn ang="0">
                  <a:pos x="28" y="20"/>
                </a:cxn>
                <a:cxn ang="0">
                  <a:pos x="20" y="30"/>
                </a:cxn>
                <a:cxn ang="0">
                  <a:pos x="17" y="32"/>
                </a:cxn>
                <a:cxn ang="0">
                  <a:pos x="16" y="32"/>
                </a:cxn>
                <a:cxn ang="0">
                  <a:pos x="14" y="30"/>
                </a:cxn>
                <a:cxn ang="0">
                  <a:pos x="13" y="29"/>
                </a:cxn>
                <a:cxn ang="0">
                  <a:pos x="13" y="28"/>
                </a:cxn>
                <a:cxn ang="0">
                  <a:pos x="10" y="26"/>
                </a:cxn>
                <a:cxn ang="0">
                  <a:pos x="6" y="26"/>
                </a:cxn>
                <a:cxn ang="0">
                  <a:pos x="4" y="23"/>
                </a:cxn>
                <a:cxn ang="0">
                  <a:pos x="3" y="22"/>
                </a:cxn>
                <a:cxn ang="0">
                  <a:pos x="8" y="22"/>
                </a:cxn>
                <a:cxn ang="0">
                  <a:pos x="8" y="20"/>
                </a:cxn>
                <a:cxn ang="0">
                  <a:pos x="7" y="19"/>
                </a:cxn>
                <a:cxn ang="0">
                  <a:pos x="6" y="16"/>
                </a:cxn>
                <a:cxn ang="0">
                  <a:pos x="1" y="14"/>
                </a:cxn>
                <a:cxn ang="0">
                  <a:pos x="0" y="13"/>
                </a:cxn>
                <a:cxn ang="0">
                  <a:pos x="2" y="11"/>
                </a:cxn>
                <a:cxn ang="0">
                  <a:pos x="3" y="11"/>
                </a:cxn>
                <a:cxn ang="0">
                  <a:pos x="4" y="9"/>
                </a:cxn>
                <a:cxn ang="0">
                  <a:pos x="4" y="5"/>
                </a:cxn>
                <a:cxn ang="0">
                  <a:pos x="7" y="5"/>
                </a:cxn>
                <a:cxn ang="0">
                  <a:pos x="9" y="4"/>
                </a:cxn>
                <a:cxn ang="0">
                  <a:pos x="10" y="2"/>
                </a:cxn>
                <a:cxn ang="0">
                  <a:pos x="10" y="0"/>
                </a:cxn>
              </a:cxnLst>
              <a:rect l="0" t="0" r="r" b="b"/>
              <a:pathLst>
                <a:path w="28" h="32">
                  <a:moveTo>
                    <a:pt x="10" y="0"/>
                  </a:moveTo>
                  <a:lnTo>
                    <a:pt x="17" y="0"/>
                  </a:lnTo>
                  <a:lnTo>
                    <a:pt x="18" y="2"/>
                  </a:lnTo>
                  <a:lnTo>
                    <a:pt x="17" y="4"/>
                  </a:lnTo>
                  <a:lnTo>
                    <a:pt x="17" y="6"/>
                  </a:lnTo>
                  <a:lnTo>
                    <a:pt x="14" y="9"/>
                  </a:lnTo>
                  <a:lnTo>
                    <a:pt x="14" y="14"/>
                  </a:lnTo>
                  <a:lnTo>
                    <a:pt x="15" y="18"/>
                  </a:lnTo>
                  <a:lnTo>
                    <a:pt x="25" y="18"/>
                  </a:lnTo>
                  <a:lnTo>
                    <a:pt x="28" y="19"/>
                  </a:lnTo>
                  <a:lnTo>
                    <a:pt x="28" y="20"/>
                  </a:lnTo>
                  <a:lnTo>
                    <a:pt x="20" y="30"/>
                  </a:lnTo>
                  <a:lnTo>
                    <a:pt x="17" y="32"/>
                  </a:lnTo>
                  <a:lnTo>
                    <a:pt x="16" y="32"/>
                  </a:lnTo>
                  <a:lnTo>
                    <a:pt x="14" y="30"/>
                  </a:lnTo>
                  <a:lnTo>
                    <a:pt x="13" y="29"/>
                  </a:lnTo>
                  <a:lnTo>
                    <a:pt x="13" y="28"/>
                  </a:lnTo>
                  <a:lnTo>
                    <a:pt x="10" y="26"/>
                  </a:lnTo>
                  <a:lnTo>
                    <a:pt x="6" y="26"/>
                  </a:lnTo>
                  <a:lnTo>
                    <a:pt x="4" y="23"/>
                  </a:lnTo>
                  <a:lnTo>
                    <a:pt x="3" y="22"/>
                  </a:lnTo>
                  <a:lnTo>
                    <a:pt x="8" y="22"/>
                  </a:lnTo>
                  <a:lnTo>
                    <a:pt x="8" y="20"/>
                  </a:lnTo>
                  <a:lnTo>
                    <a:pt x="7" y="19"/>
                  </a:lnTo>
                  <a:lnTo>
                    <a:pt x="6" y="16"/>
                  </a:lnTo>
                  <a:lnTo>
                    <a:pt x="1" y="14"/>
                  </a:lnTo>
                  <a:lnTo>
                    <a:pt x="0" y="13"/>
                  </a:lnTo>
                  <a:lnTo>
                    <a:pt x="2" y="11"/>
                  </a:lnTo>
                  <a:lnTo>
                    <a:pt x="3" y="11"/>
                  </a:lnTo>
                  <a:lnTo>
                    <a:pt x="4" y="9"/>
                  </a:lnTo>
                  <a:lnTo>
                    <a:pt x="4" y="5"/>
                  </a:lnTo>
                  <a:lnTo>
                    <a:pt x="7" y="5"/>
                  </a:lnTo>
                  <a:lnTo>
                    <a:pt x="9" y="4"/>
                  </a:lnTo>
                  <a:lnTo>
                    <a:pt x="10" y="2"/>
                  </a:lnTo>
                  <a:lnTo>
                    <a:pt x="1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5" name="Freeform 55"/>
            <p:cNvSpPr>
              <a:spLocks/>
            </p:cNvSpPr>
            <p:nvPr/>
          </p:nvSpPr>
          <p:spPr bwMode="auto">
            <a:xfrm>
              <a:off x="5394325" y="5464176"/>
              <a:ext cx="17463" cy="15875"/>
            </a:xfrm>
            <a:custGeom>
              <a:avLst/>
              <a:gdLst/>
              <a:ahLst/>
              <a:cxnLst>
                <a:cxn ang="0">
                  <a:pos x="4" y="0"/>
                </a:cxn>
                <a:cxn ang="0">
                  <a:pos x="7" y="0"/>
                </a:cxn>
                <a:cxn ang="0">
                  <a:pos x="9" y="4"/>
                </a:cxn>
                <a:cxn ang="0">
                  <a:pos x="11" y="7"/>
                </a:cxn>
                <a:cxn ang="0">
                  <a:pos x="11" y="10"/>
                </a:cxn>
                <a:cxn ang="0">
                  <a:pos x="4" y="10"/>
                </a:cxn>
                <a:cxn ang="0">
                  <a:pos x="0" y="8"/>
                </a:cxn>
                <a:cxn ang="0">
                  <a:pos x="0" y="4"/>
                </a:cxn>
                <a:cxn ang="0">
                  <a:pos x="1" y="2"/>
                </a:cxn>
                <a:cxn ang="0">
                  <a:pos x="2" y="1"/>
                </a:cxn>
                <a:cxn ang="0">
                  <a:pos x="4" y="0"/>
                </a:cxn>
              </a:cxnLst>
              <a:rect l="0" t="0" r="r" b="b"/>
              <a:pathLst>
                <a:path w="11" h="10">
                  <a:moveTo>
                    <a:pt x="4" y="0"/>
                  </a:moveTo>
                  <a:lnTo>
                    <a:pt x="7" y="0"/>
                  </a:lnTo>
                  <a:lnTo>
                    <a:pt x="9" y="4"/>
                  </a:lnTo>
                  <a:lnTo>
                    <a:pt x="11" y="7"/>
                  </a:lnTo>
                  <a:lnTo>
                    <a:pt x="11" y="10"/>
                  </a:lnTo>
                  <a:lnTo>
                    <a:pt x="4" y="10"/>
                  </a:lnTo>
                  <a:lnTo>
                    <a:pt x="0" y="8"/>
                  </a:lnTo>
                  <a:lnTo>
                    <a:pt x="0" y="4"/>
                  </a:lnTo>
                  <a:lnTo>
                    <a:pt x="1" y="2"/>
                  </a:lnTo>
                  <a:lnTo>
                    <a:pt x="2" y="1"/>
                  </a:lnTo>
                  <a:lnTo>
                    <a:pt x="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6" name="Freeform 56"/>
            <p:cNvSpPr>
              <a:spLocks/>
            </p:cNvSpPr>
            <p:nvPr/>
          </p:nvSpPr>
          <p:spPr bwMode="auto">
            <a:xfrm>
              <a:off x="5370513" y="5438776"/>
              <a:ext cx="23813" cy="20638"/>
            </a:xfrm>
            <a:custGeom>
              <a:avLst/>
              <a:gdLst/>
              <a:ahLst/>
              <a:cxnLst>
                <a:cxn ang="0">
                  <a:pos x="10" y="0"/>
                </a:cxn>
                <a:cxn ang="0">
                  <a:pos x="15" y="3"/>
                </a:cxn>
                <a:cxn ang="0">
                  <a:pos x="15" y="5"/>
                </a:cxn>
                <a:cxn ang="0">
                  <a:pos x="14" y="6"/>
                </a:cxn>
                <a:cxn ang="0">
                  <a:pos x="14" y="7"/>
                </a:cxn>
                <a:cxn ang="0">
                  <a:pos x="12" y="7"/>
                </a:cxn>
                <a:cxn ang="0">
                  <a:pos x="11" y="9"/>
                </a:cxn>
                <a:cxn ang="0">
                  <a:pos x="12" y="10"/>
                </a:cxn>
                <a:cxn ang="0">
                  <a:pos x="15" y="11"/>
                </a:cxn>
                <a:cxn ang="0">
                  <a:pos x="14" y="13"/>
                </a:cxn>
                <a:cxn ang="0">
                  <a:pos x="9" y="13"/>
                </a:cxn>
                <a:cxn ang="0">
                  <a:pos x="4" y="11"/>
                </a:cxn>
                <a:cxn ang="0">
                  <a:pos x="0" y="11"/>
                </a:cxn>
                <a:cxn ang="0">
                  <a:pos x="0" y="3"/>
                </a:cxn>
                <a:cxn ang="0">
                  <a:pos x="3" y="3"/>
                </a:cxn>
                <a:cxn ang="0">
                  <a:pos x="5" y="2"/>
                </a:cxn>
                <a:cxn ang="0">
                  <a:pos x="8" y="2"/>
                </a:cxn>
                <a:cxn ang="0">
                  <a:pos x="10" y="0"/>
                </a:cxn>
              </a:cxnLst>
              <a:rect l="0" t="0" r="r" b="b"/>
              <a:pathLst>
                <a:path w="15" h="13">
                  <a:moveTo>
                    <a:pt x="10" y="0"/>
                  </a:moveTo>
                  <a:lnTo>
                    <a:pt x="15" y="3"/>
                  </a:lnTo>
                  <a:lnTo>
                    <a:pt x="15" y="5"/>
                  </a:lnTo>
                  <a:lnTo>
                    <a:pt x="14" y="6"/>
                  </a:lnTo>
                  <a:lnTo>
                    <a:pt x="14" y="7"/>
                  </a:lnTo>
                  <a:lnTo>
                    <a:pt x="12" y="7"/>
                  </a:lnTo>
                  <a:lnTo>
                    <a:pt x="11" y="9"/>
                  </a:lnTo>
                  <a:lnTo>
                    <a:pt x="12" y="10"/>
                  </a:lnTo>
                  <a:lnTo>
                    <a:pt x="15" y="11"/>
                  </a:lnTo>
                  <a:lnTo>
                    <a:pt x="14" y="13"/>
                  </a:lnTo>
                  <a:lnTo>
                    <a:pt x="9" y="13"/>
                  </a:lnTo>
                  <a:lnTo>
                    <a:pt x="4" y="11"/>
                  </a:lnTo>
                  <a:lnTo>
                    <a:pt x="0" y="11"/>
                  </a:lnTo>
                  <a:lnTo>
                    <a:pt x="0" y="3"/>
                  </a:lnTo>
                  <a:lnTo>
                    <a:pt x="3" y="3"/>
                  </a:lnTo>
                  <a:lnTo>
                    <a:pt x="5" y="2"/>
                  </a:lnTo>
                  <a:lnTo>
                    <a:pt x="8" y="2"/>
                  </a:lnTo>
                  <a:lnTo>
                    <a:pt x="1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7" name="Freeform 57"/>
            <p:cNvSpPr>
              <a:spLocks/>
            </p:cNvSpPr>
            <p:nvPr/>
          </p:nvSpPr>
          <p:spPr bwMode="auto">
            <a:xfrm>
              <a:off x="5392738" y="5491163"/>
              <a:ext cx="68263" cy="76200"/>
            </a:xfrm>
            <a:custGeom>
              <a:avLst/>
              <a:gdLst/>
              <a:ahLst/>
              <a:cxnLst>
                <a:cxn ang="0">
                  <a:pos x="0" y="0"/>
                </a:cxn>
                <a:cxn ang="0">
                  <a:pos x="1" y="1"/>
                </a:cxn>
                <a:cxn ang="0">
                  <a:pos x="3" y="1"/>
                </a:cxn>
                <a:cxn ang="0">
                  <a:pos x="5" y="0"/>
                </a:cxn>
                <a:cxn ang="0">
                  <a:pos x="12" y="0"/>
                </a:cxn>
                <a:cxn ang="0">
                  <a:pos x="17" y="5"/>
                </a:cxn>
                <a:cxn ang="0">
                  <a:pos x="21" y="11"/>
                </a:cxn>
                <a:cxn ang="0">
                  <a:pos x="25" y="16"/>
                </a:cxn>
                <a:cxn ang="0">
                  <a:pos x="32" y="26"/>
                </a:cxn>
                <a:cxn ang="0">
                  <a:pos x="36" y="29"/>
                </a:cxn>
                <a:cxn ang="0">
                  <a:pos x="38" y="34"/>
                </a:cxn>
                <a:cxn ang="0">
                  <a:pos x="38" y="42"/>
                </a:cxn>
                <a:cxn ang="0">
                  <a:pos x="39" y="44"/>
                </a:cxn>
                <a:cxn ang="0">
                  <a:pos x="40" y="46"/>
                </a:cxn>
                <a:cxn ang="0">
                  <a:pos x="43" y="47"/>
                </a:cxn>
                <a:cxn ang="0">
                  <a:pos x="39" y="48"/>
                </a:cxn>
                <a:cxn ang="0">
                  <a:pos x="37" y="47"/>
                </a:cxn>
                <a:cxn ang="0">
                  <a:pos x="33" y="44"/>
                </a:cxn>
                <a:cxn ang="0">
                  <a:pos x="30" y="41"/>
                </a:cxn>
                <a:cxn ang="0">
                  <a:pos x="28" y="37"/>
                </a:cxn>
                <a:cxn ang="0">
                  <a:pos x="25" y="30"/>
                </a:cxn>
                <a:cxn ang="0">
                  <a:pos x="25" y="29"/>
                </a:cxn>
                <a:cxn ang="0">
                  <a:pos x="24" y="28"/>
                </a:cxn>
                <a:cxn ang="0">
                  <a:pos x="23" y="29"/>
                </a:cxn>
                <a:cxn ang="0">
                  <a:pos x="22" y="29"/>
                </a:cxn>
                <a:cxn ang="0">
                  <a:pos x="21" y="30"/>
                </a:cxn>
                <a:cxn ang="0">
                  <a:pos x="16" y="30"/>
                </a:cxn>
                <a:cxn ang="0">
                  <a:pos x="16" y="27"/>
                </a:cxn>
                <a:cxn ang="0">
                  <a:pos x="15" y="25"/>
                </a:cxn>
                <a:cxn ang="0">
                  <a:pos x="15" y="21"/>
                </a:cxn>
                <a:cxn ang="0">
                  <a:pos x="14" y="19"/>
                </a:cxn>
                <a:cxn ang="0">
                  <a:pos x="11" y="16"/>
                </a:cxn>
                <a:cxn ang="0">
                  <a:pos x="10" y="16"/>
                </a:cxn>
                <a:cxn ang="0">
                  <a:pos x="9" y="14"/>
                </a:cxn>
                <a:cxn ang="0">
                  <a:pos x="8" y="13"/>
                </a:cxn>
                <a:cxn ang="0">
                  <a:pos x="8" y="7"/>
                </a:cxn>
                <a:cxn ang="0">
                  <a:pos x="7" y="6"/>
                </a:cxn>
                <a:cxn ang="0">
                  <a:pos x="4" y="8"/>
                </a:cxn>
                <a:cxn ang="0">
                  <a:pos x="3" y="8"/>
                </a:cxn>
                <a:cxn ang="0">
                  <a:pos x="2" y="9"/>
                </a:cxn>
                <a:cxn ang="0">
                  <a:pos x="0" y="8"/>
                </a:cxn>
                <a:cxn ang="0">
                  <a:pos x="0" y="0"/>
                </a:cxn>
              </a:cxnLst>
              <a:rect l="0" t="0" r="r" b="b"/>
              <a:pathLst>
                <a:path w="43" h="48">
                  <a:moveTo>
                    <a:pt x="0" y="0"/>
                  </a:moveTo>
                  <a:lnTo>
                    <a:pt x="1" y="1"/>
                  </a:lnTo>
                  <a:lnTo>
                    <a:pt x="3" y="1"/>
                  </a:lnTo>
                  <a:lnTo>
                    <a:pt x="5" y="0"/>
                  </a:lnTo>
                  <a:lnTo>
                    <a:pt x="12" y="0"/>
                  </a:lnTo>
                  <a:lnTo>
                    <a:pt x="17" y="5"/>
                  </a:lnTo>
                  <a:lnTo>
                    <a:pt x="21" y="11"/>
                  </a:lnTo>
                  <a:lnTo>
                    <a:pt x="25" y="16"/>
                  </a:lnTo>
                  <a:lnTo>
                    <a:pt x="32" y="26"/>
                  </a:lnTo>
                  <a:lnTo>
                    <a:pt x="36" y="29"/>
                  </a:lnTo>
                  <a:lnTo>
                    <a:pt x="38" y="34"/>
                  </a:lnTo>
                  <a:lnTo>
                    <a:pt x="38" y="42"/>
                  </a:lnTo>
                  <a:lnTo>
                    <a:pt x="39" y="44"/>
                  </a:lnTo>
                  <a:lnTo>
                    <a:pt x="40" y="46"/>
                  </a:lnTo>
                  <a:lnTo>
                    <a:pt x="43" y="47"/>
                  </a:lnTo>
                  <a:lnTo>
                    <a:pt x="39" y="48"/>
                  </a:lnTo>
                  <a:lnTo>
                    <a:pt x="37" y="47"/>
                  </a:lnTo>
                  <a:lnTo>
                    <a:pt x="33" y="44"/>
                  </a:lnTo>
                  <a:lnTo>
                    <a:pt x="30" y="41"/>
                  </a:lnTo>
                  <a:lnTo>
                    <a:pt x="28" y="37"/>
                  </a:lnTo>
                  <a:lnTo>
                    <a:pt x="25" y="30"/>
                  </a:lnTo>
                  <a:lnTo>
                    <a:pt x="25" y="29"/>
                  </a:lnTo>
                  <a:lnTo>
                    <a:pt x="24" y="28"/>
                  </a:lnTo>
                  <a:lnTo>
                    <a:pt x="23" y="29"/>
                  </a:lnTo>
                  <a:lnTo>
                    <a:pt x="22" y="29"/>
                  </a:lnTo>
                  <a:lnTo>
                    <a:pt x="21" y="30"/>
                  </a:lnTo>
                  <a:lnTo>
                    <a:pt x="16" y="30"/>
                  </a:lnTo>
                  <a:lnTo>
                    <a:pt x="16" y="27"/>
                  </a:lnTo>
                  <a:lnTo>
                    <a:pt x="15" y="25"/>
                  </a:lnTo>
                  <a:lnTo>
                    <a:pt x="15" y="21"/>
                  </a:lnTo>
                  <a:lnTo>
                    <a:pt x="14" y="19"/>
                  </a:lnTo>
                  <a:lnTo>
                    <a:pt x="11" y="16"/>
                  </a:lnTo>
                  <a:lnTo>
                    <a:pt x="10" y="16"/>
                  </a:lnTo>
                  <a:lnTo>
                    <a:pt x="9" y="14"/>
                  </a:lnTo>
                  <a:lnTo>
                    <a:pt x="8" y="13"/>
                  </a:lnTo>
                  <a:lnTo>
                    <a:pt x="8" y="7"/>
                  </a:lnTo>
                  <a:lnTo>
                    <a:pt x="7" y="6"/>
                  </a:lnTo>
                  <a:lnTo>
                    <a:pt x="4" y="8"/>
                  </a:lnTo>
                  <a:lnTo>
                    <a:pt x="3" y="8"/>
                  </a:lnTo>
                  <a:lnTo>
                    <a:pt x="2" y="9"/>
                  </a:lnTo>
                  <a:lnTo>
                    <a:pt x="0" y="8"/>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8" name="Freeform 58"/>
            <p:cNvSpPr>
              <a:spLocks/>
            </p:cNvSpPr>
            <p:nvPr/>
          </p:nvSpPr>
          <p:spPr bwMode="auto">
            <a:xfrm>
              <a:off x="5521325" y="5500688"/>
              <a:ext cx="12700" cy="15875"/>
            </a:xfrm>
            <a:custGeom>
              <a:avLst/>
              <a:gdLst/>
              <a:ahLst/>
              <a:cxnLst>
                <a:cxn ang="0">
                  <a:pos x="0" y="0"/>
                </a:cxn>
                <a:cxn ang="0">
                  <a:pos x="5" y="2"/>
                </a:cxn>
                <a:cxn ang="0">
                  <a:pos x="7" y="5"/>
                </a:cxn>
                <a:cxn ang="0">
                  <a:pos x="8" y="7"/>
                </a:cxn>
                <a:cxn ang="0">
                  <a:pos x="8" y="8"/>
                </a:cxn>
                <a:cxn ang="0">
                  <a:pos x="6" y="10"/>
                </a:cxn>
                <a:cxn ang="0">
                  <a:pos x="4" y="9"/>
                </a:cxn>
                <a:cxn ang="0">
                  <a:pos x="1" y="7"/>
                </a:cxn>
                <a:cxn ang="0">
                  <a:pos x="0" y="3"/>
                </a:cxn>
                <a:cxn ang="0">
                  <a:pos x="0" y="0"/>
                </a:cxn>
              </a:cxnLst>
              <a:rect l="0" t="0" r="r" b="b"/>
              <a:pathLst>
                <a:path w="8" h="10">
                  <a:moveTo>
                    <a:pt x="0" y="0"/>
                  </a:moveTo>
                  <a:lnTo>
                    <a:pt x="5" y="2"/>
                  </a:lnTo>
                  <a:lnTo>
                    <a:pt x="7" y="5"/>
                  </a:lnTo>
                  <a:lnTo>
                    <a:pt x="8" y="7"/>
                  </a:lnTo>
                  <a:lnTo>
                    <a:pt x="8" y="8"/>
                  </a:lnTo>
                  <a:lnTo>
                    <a:pt x="6" y="10"/>
                  </a:lnTo>
                  <a:lnTo>
                    <a:pt x="4" y="9"/>
                  </a:lnTo>
                  <a:lnTo>
                    <a:pt x="1" y="7"/>
                  </a:lnTo>
                  <a:lnTo>
                    <a:pt x="0" y="3"/>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9" name="Freeform 59"/>
            <p:cNvSpPr>
              <a:spLocks noEditPoints="1"/>
            </p:cNvSpPr>
            <p:nvPr/>
          </p:nvSpPr>
          <p:spPr bwMode="auto">
            <a:xfrm>
              <a:off x="5461000" y="5514976"/>
              <a:ext cx="23813" cy="41275"/>
            </a:xfrm>
            <a:custGeom>
              <a:avLst/>
              <a:gdLst/>
              <a:ahLst/>
              <a:cxnLst>
                <a:cxn ang="0">
                  <a:pos x="13" y="17"/>
                </a:cxn>
                <a:cxn ang="0">
                  <a:pos x="15" y="21"/>
                </a:cxn>
                <a:cxn ang="0">
                  <a:pos x="15" y="24"/>
                </a:cxn>
                <a:cxn ang="0">
                  <a:pos x="14" y="26"/>
                </a:cxn>
                <a:cxn ang="0">
                  <a:pos x="13" y="17"/>
                </a:cxn>
                <a:cxn ang="0">
                  <a:pos x="3" y="0"/>
                </a:cxn>
                <a:cxn ang="0">
                  <a:pos x="6" y="0"/>
                </a:cxn>
                <a:cxn ang="0">
                  <a:pos x="8" y="3"/>
                </a:cxn>
                <a:cxn ang="0">
                  <a:pos x="8" y="5"/>
                </a:cxn>
                <a:cxn ang="0">
                  <a:pos x="9" y="7"/>
                </a:cxn>
                <a:cxn ang="0">
                  <a:pos x="10" y="8"/>
                </a:cxn>
                <a:cxn ang="0">
                  <a:pos x="14" y="8"/>
                </a:cxn>
                <a:cxn ang="0">
                  <a:pos x="15" y="10"/>
                </a:cxn>
                <a:cxn ang="0">
                  <a:pos x="15" y="12"/>
                </a:cxn>
                <a:cxn ang="0">
                  <a:pos x="14" y="15"/>
                </a:cxn>
                <a:cxn ang="0">
                  <a:pos x="13" y="17"/>
                </a:cxn>
                <a:cxn ang="0">
                  <a:pos x="11" y="17"/>
                </a:cxn>
                <a:cxn ang="0">
                  <a:pos x="9" y="15"/>
                </a:cxn>
                <a:cxn ang="0">
                  <a:pos x="8" y="15"/>
                </a:cxn>
                <a:cxn ang="0">
                  <a:pos x="7" y="14"/>
                </a:cxn>
                <a:cxn ang="0">
                  <a:pos x="7" y="12"/>
                </a:cxn>
                <a:cxn ang="0">
                  <a:pos x="8" y="11"/>
                </a:cxn>
                <a:cxn ang="0">
                  <a:pos x="6" y="8"/>
                </a:cxn>
                <a:cxn ang="0">
                  <a:pos x="4" y="10"/>
                </a:cxn>
                <a:cxn ang="0">
                  <a:pos x="3" y="10"/>
                </a:cxn>
                <a:cxn ang="0">
                  <a:pos x="2" y="11"/>
                </a:cxn>
                <a:cxn ang="0">
                  <a:pos x="0" y="8"/>
                </a:cxn>
                <a:cxn ang="0">
                  <a:pos x="0" y="6"/>
                </a:cxn>
                <a:cxn ang="0">
                  <a:pos x="1" y="4"/>
                </a:cxn>
                <a:cxn ang="0">
                  <a:pos x="2" y="3"/>
                </a:cxn>
                <a:cxn ang="0">
                  <a:pos x="3" y="0"/>
                </a:cxn>
              </a:cxnLst>
              <a:rect l="0" t="0" r="r" b="b"/>
              <a:pathLst>
                <a:path w="15" h="26">
                  <a:moveTo>
                    <a:pt x="13" y="17"/>
                  </a:moveTo>
                  <a:lnTo>
                    <a:pt x="15" y="21"/>
                  </a:lnTo>
                  <a:lnTo>
                    <a:pt x="15" y="24"/>
                  </a:lnTo>
                  <a:lnTo>
                    <a:pt x="14" y="26"/>
                  </a:lnTo>
                  <a:lnTo>
                    <a:pt x="13" y="17"/>
                  </a:lnTo>
                  <a:close/>
                  <a:moveTo>
                    <a:pt x="3" y="0"/>
                  </a:moveTo>
                  <a:lnTo>
                    <a:pt x="6" y="0"/>
                  </a:lnTo>
                  <a:lnTo>
                    <a:pt x="8" y="3"/>
                  </a:lnTo>
                  <a:lnTo>
                    <a:pt x="8" y="5"/>
                  </a:lnTo>
                  <a:lnTo>
                    <a:pt x="9" y="7"/>
                  </a:lnTo>
                  <a:lnTo>
                    <a:pt x="10" y="8"/>
                  </a:lnTo>
                  <a:lnTo>
                    <a:pt x="14" y="8"/>
                  </a:lnTo>
                  <a:lnTo>
                    <a:pt x="15" y="10"/>
                  </a:lnTo>
                  <a:lnTo>
                    <a:pt x="15" y="12"/>
                  </a:lnTo>
                  <a:lnTo>
                    <a:pt x="14" y="15"/>
                  </a:lnTo>
                  <a:lnTo>
                    <a:pt x="13" y="17"/>
                  </a:lnTo>
                  <a:lnTo>
                    <a:pt x="11" y="17"/>
                  </a:lnTo>
                  <a:lnTo>
                    <a:pt x="9" y="15"/>
                  </a:lnTo>
                  <a:lnTo>
                    <a:pt x="8" y="15"/>
                  </a:lnTo>
                  <a:lnTo>
                    <a:pt x="7" y="14"/>
                  </a:lnTo>
                  <a:lnTo>
                    <a:pt x="7" y="12"/>
                  </a:lnTo>
                  <a:lnTo>
                    <a:pt x="8" y="11"/>
                  </a:lnTo>
                  <a:lnTo>
                    <a:pt x="6" y="8"/>
                  </a:lnTo>
                  <a:lnTo>
                    <a:pt x="4" y="10"/>
                  </a:lnTo>
                  <a:lnTo>
                    <a:pt x="3" y="10"/>
                  </a:lnTo>
                  <a:lnTo>
                    <a:pt x="2" y="11"/>
                  </a:lnTo>
                  <a:lnTo>
                    <a:pt x="0" y="8"/>
                  </a:lnTo>
                  <a:lnTo>
                    <a:pt x="0" y="6"/>
                  </a:lnTo>
                  <a:lnTo>
                    <a:pt x="1" y="4"/>
                  </a:lnTo>
                  <a:lnTo>
                    <a:pt x="2" y="3"/>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0" name="Freeform 60"/>
            <p:cNvSpPr>
              <a:spLocks/>
            </p:cNvSpPr>
            <p:nvPr/>
          </p:nvSpPr>
          <p:spPr bwMode="auto">
            <a:xfrm>
              <a:off x="5557838" y="5516563"/>
              <a:ext cx="15875" cy="11113"/>
            </a:xfrm>
            <a:custGeom>
              <a:avLst/>
              <a:gdLst/>
              <a:ahLst/>
              <a:cxnLst>
                <a:cxn ang="0">
                  <a:pos x="0" y="0"/>
                </a:cxn>
                <a:cxn ang="0">
                  <a:pos x="2" y="2"/>
                </a:cxn>
                <a:cxn ang="0">
                  <a:pos x="3" y="2"/>
                </a:cxn>
                <a:cxn ang="0">
                  <a:pos x="5" y="3"/>
                </a:cxn>
                <a:cxn ang="0">
                  <a:pos x="7" y="3"/>
                </a:cxn>
                <a:cxn ang="0">
                  <a:pos x="10" y="5"/>
                </a:cxn>
                <a:cxn ang="0">
                  <a:pos x="10" y="7"/>
                </a:cxn>
                <a:cxn ang="0">
                  <a:pos x="4" y="7"/>
                </a:cxn>
                <a:cxn ang="0">
                  <a:pos x="2" y="6"/>
                </a:cxn>
                <a:cxn ang="0">
                  <a:pos x="0" y="4"/>
                </a:cxn>
                <a:cxn ang="0">
                  <a:pos x="0" y="0"/>
                </a:cxn>
              </a:cxnLst>
              <a:rect l="0" t="0" r="r" b="b"/>
              <a:pathLst>
                <a:path w="10" h="7">
                  <a:moveTo>
                    <a:pt x="0" y="0"/>
                  </a:moveTo>
                  <a:lnTo>
                    <a:pt x="2" y="2"/>
                  </a:lnTo>
                  <a:lnTo>
                    <a:pt x="3" y="2"/>
                  </a:lnTo>
                  <a:lnTo>
                    <a:pt x="5" y="3"/>
                  </a:lnTo>
                  <a:lnTo>
                    <a:pt x="7" y="3"/>
                  </a:lnTo>
                  <a:lnTo>
                    <a:pt x="10" y="5"/>
                  </a:lnTo>
                  <a:lnTo>
                    <a:pt x="10" y="7"/>
                  </a:lnTo>
                  <a:lnTo>
                    <a:pt x="4" y="7"/>
                  </a:lnTo>
                  <a:lnTo>
                    <a:pt x="2" y="6"/>
                  </a:lnTo>
                  <a:lnTo>
                    <a:pt x="0" y="4"/>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1" name="Freeform 61"/>
            <p:cNvSpPr>
              <a:spLocks/>
            </p:cNvSpPr>
            <p:nvPr/>
          </p:nvSpPr>
          <p:spPr bwMode="auto">
            <a:xfrm>
              <a:off x="5527675" y="5526088"/>
              <a:ext cx="14288" cy="12700"/>
            </a:xfrm>
            <a:custGeom>
              <a:avLst/>
              <a:gdLst/>
              <a:ahLst/>
              <a:cxnLst>
                <a:cxn ang="0">
                  <a:pos x="3" y="0"/>
                </a:cxn>
                <a:cxn ang="0">
                  <a:pos x="5" y="0"/>
                </a:cxn>
                <a:cxn ang="0">
                  <a:pos x="8" y="1"/>
                </a:cxn>
                <a:cxn ang="0">
                  <a:pos x="9" y="4"/>
                </a:cxn>
                <a:cxn ang="0">
                  <a:pos x="7" y="8"/>
                </a:cxn>
                <a:cxn ang="0">
                  <a:pos x="5" y="7"/>
                </a:cxn>
                <a:cxn ang="0">
                  <a:pos x="3" y="6"/>
                </a:cxn>
                <a:cxn ang="0">
                  <a:pos x="2" y="4"/>
                </a:cxn>
                <a:cxn ang="0">
                  <a:pos x="0" y="4"/>
                </a:cxn>
                <a:cxn ang="0">
                  <a:pos x="3" y="0"/>
                </a:cxn>
              </a:cxnLst>
              <a:rect l="0" t="0" r="r" b="b"/>
              <a:pathLst>
                <a:path w="9" h="8">
                  <a:moveTo>
                    <a:pt x="3" y="0"/>
                  </a:moveTo>
                  <a:lnTo>
                    <a:pt x="5" y="0"/>
                  </a:lnTo>
                  <a:lnTo>
                    <a:pt x="8" y="1"/>
                  </a:lnTo>
                  <a:lnTo>
                    <a:pt x="9" y="4"/>
                  </a:lnTo>
                  <a:lnTo>
                    <a:pt x="7" y="8"/>
                  </a:lnTo>
                  <a:lnTo>
                    <a:pt x="5" y="7"/>
                  </a:lnTo>
                  <a:lnTo>
                    <a:pt x="3" y="6"/>
                  </a:lnTo>
                  <a:lnTo>
                    <a:pt x="2" y="4"/>
                  </a:lnTo>
                  <a:lnTo>
                    <a:pt x="0" y="4"/>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2" name="Freeform 62"/>
            <p:cNvSpPr>
              <a:spLocks/>
            </p:cNvSpPr>
            <p:nvPr/>
          </p:nvSpPr>
          <p:spPr bwMode="auto">
            <a:xfrm>
              <a:off x="5549900" y="5527676"/>
              <a:ext cx="23813" cy="25400"/>
            </a:xfrm>
            <a:custGeom>
              <a:avLst/>
              <a:gdLst/>
              <a:ahLst/>
              <a:cxnLst>
                <a:cxn ang="0">
                  <a:pos x="1" y="0"/>
                </a:cxn>
                <a:cxn ang="0">
                  <a:pos x="2" y="0"/>
                </a:cxn>
                <a:cxn ang="0">
                  <a:pos x="3" y="2"/>
                </a:cxn>
                <a:cxn ang="0">
                  <a:pos x="3" y="3"/>
                </a:cxn>
                <a:cxn ang="0">
                  <a:pos x="5" y="4"/>
                </a:cxn>
                <a:cxn ang="0">
                  <a:pos x="7" y="5"/>
                </a:cxn>
                <a:cxn ang="0">
                  <a:pos x="9" y="5"/>
                </a:cxn>
                <a:cxn ang="0">
                  <a:pos x="11" y="6"/>
                </a:cxn>
                <a:cxn ang="0">
                  <a:pos x="12" y="7"/>
                </a:cxn>
                <a:cxn ang="0">
                  <a:pos x="15" y="12"/>
                </a:cxn>
                <a:cxn ang="0">
                  <a:pos x="15" y="16"/>
                </a:cxn>
                <a:cxn ang="0">
                  <a:pos x="7" y="12"/>
                </a:cxn>
                <a:cxn ang="0">
                  <a:pos x="0" y="9"/>
                </a:cxn>
                <a:cxn ang="0">
                  <a:pos x="1" y="6"/>
                </a:cxn>
                <a:cxn ang="0">
                  <a:pos x="1" y="0"/>
                </a:cxn>
              </a:cxnLst>
              <a:rect l="0" t="0" r="r" b="b"/>
              <a:pathLst>
                <a:path w="15" h="16">
                  <a:moveTo>
                    <a:pt x="1" y="0"/>
                  </a:moveTo>
                  <a:lnTo>
                    <a:pt x="2" y="0"/>
                  </a:lnTo>
                  <a:lnTo>
                    <a:pt x="3" y="2"/>
                  </a:lnTo>
                  <a:lnTo>
                    <a:pt x="3" y="3"/>
                  </a:lnTo>
                  <a:lnTo>
                    <a:pt x="5" y="4"/>
                  </a:lnTo>
                  <a:lnTo>
                    <a:pt x="7" y="5"/>
                  </a:lnTo>
                  <a:lnTo>
                    <a:pt x="9" y="5"/>
                  </a:lnTo>
                  <a:lnTo>
                    <a:pt x="11" y="6"/>
                  </a:lnTo>
                  <a:lnTo>
                    <a:pt x="12" y="7"/>
                  </a:lnTo>
                  <a:lnTo>
                    <a:pt x="15" y="12"/>
                  </a:lnTo>
                  <a:lnTo>
                    <a:pt x="15" y="16"/>
                  </a:lnTo>
                  <a:lnTo>
                    <a:pt x="7" y="12"/>
                  </a:lnTo>
                  <a:lnTo>
                    <a:pt x="0" y="9"/>
                  </a:lnTo>
                  <a:lnTo>
                    <a:pt x="1" y="6"/>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3" name="Freeform 63"/>
            <p:cNvSpPr>
              <a:spLocks/>
            </p:cNvSpPr>
            <p:nvPr/>
          </p:nvSpPr>
          <p:spPr bwMode="auto">
            <a:xfrm>
              <a:off x="5510213" y="5559426"/>
              <a:ext cx="11113" cy="17463"/>
            </a:xfrm>
            <a:custGeom>
              <a:avLst/>
              <a:gdLst/>
              <a:ahLst/>
              <a:cxnLst>
                <a:cxn ang="0">
                  <a:pos x="5" y="0"/>
                </a:cxn>
                <a:cxn ang="0">
                  <a:pos x="7" y="1"/>
                </a:cxn>
                <a:cxn ang="0">
                  <a:pos x="7" y="3"/>
                </a:cxn>
                <a:cxn ang="0">
                  <a:pos x="4" y="6"/>
                </a:cxn>
                <a:cxn ang="0">
                  <a:pos x="2" y="8"/>
                </a:cxn>
                <a:cxn ang="0">
                  <a:pos x="2" y="11"/>
                </a:cxn>
                <a:cxn ang="0">
                  <a:pos x="0" y="10"/>
                </a:cxn>
                <a:cxn ang="0">
                  <a:pos x="0" y="6"/>
                </a:cxn>
                <a:cxn ang="0">
                  <a:pos x="1" y="5"/>
                </a:cxn>
                <a:cxn ang="0">
                  <a:pos x="2" y="3"/>
                </a:cxn>
                <a:cxn ang="0">
                  <a:pos x="5" y="0"/>
                </a:cxn>
              </a:cxnLst>
              <a:rect l="0" t="0" r="r" b="b"/>
              <a:pathLst>
                <a:path w="7" h="11">
                  <a:moveTo>
                    <a:pt x="5" y="0"/>
                  </a:moveTo>
                  <a:lnTo>
                    <a:pt x="7" y="1"/>
                  </a:lnTo>
                  <a:lnTo>
                    <a:pt x="7" y="3"/>
                  </a:lnTo>
                  <a:lnTo>
                    <a:pt x="4" y="6"/>
                  </a:lnTo>
                  <a:lnTo>
                    <a:pt x="2" y="8"/>
                  </a:lnTo>
                  <a:lnTo>
                    <a:pt x="2" y="11"/>
                  </a:lnTo>
                  <a:lnTo>
                    <a:pt x="0" y="10"/>
                  </a:lnTo>
                  <a:lnTo>
                    <a:pt x="0" y="6"/>
                  </a:lnTo>
                  <a:lnTo>
                    <a:pt x="1" y="5"/>
                  </a:lnTo>
                  <a:lnTo>
                    <a:pt x="2" y="3"/>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4" name="Freeform 64"/>
            <p:cNvSpPr>
              <a:spLocks/>
            </p:cNvSpPr>
            <p:nvPr/>
          </p:nvSpPr>
          <p:spPr bwMode="auto">
            <a:xfrm>
              <a:off x="4640263" y="5592763"/>
              <a:ext cx="25400" cy="22225"/>
            </a:xfrm>
            <a:custGeom>
              <a:avLst/>
              <a:gdLst/>
              <a:ahLst/>
              <a:cxnLst>
                <a:cxn ang="0">
                  <a:pos x="1" y="0"/>
                </a:cxn>
                <a:cxn ang="0">
                  <a:pos x="3" y="1"/>
                </a:cxn>
                <a:cxn ang="0">
                  <a:pos x="6" y="1"/>
                </a:cxn>
                <a:cxn ang="0">
                  <a:pos x="9" y="3"/>
                </a:cxn>
                <a:cxn ang="0">
                  <a:pos x="11" y="3"/>
                </a:cxn>
                <a:cxn ang="0">
                  <a:pos x="14" y="4"/>
                </a:cxn>
                <a:cxn ang="0">
                  <a:pos x="16" y="6"/>
                </a:cxn>
                <a:cxn ang="0">
                  <a:pos x="16" y="10"/>
                </a:cxn>
                <a:cxn ang="0">
                  <a:pos x="13" y="10"/>
                </a:cxn>
                <a:cxn ang="0">
                  <a:pos x="10" y="12"/>
                </a:cxn>
                <a:cxn ang="0">
                  <a:pos x="10" y="13"/>
                </a:cxn>
                <a:cxn ang="0">
                  <a:pos x="9" y="13"/>
                </a:cxn>
                <a:cxn ang="0">
                  <a:pos x="8" y="12"/>
                </a:cxn>
                <a:cxn ang="0">
                  <a:pos x="6" y="11"/>
                </a:cxn>
                <a:cxn ang="0">
                  <a:pos x="3" y="11"/>
                </a:cxn>
                <a:cxn ang="0">
                  <a:pos x="0" y="14"/>
                </a:cxn>
                <a:cxn ang="0">
                  <a:pos x="2" y="11"/>
                </a:cxn>
                <a:cxn ang="0">
                  <a:pos x="1" y="11"/>
                </a:cxn>
                <a:cxn ang="0">
                  <a:pos x="1" y="0"/>
                </a:cxn>
              </a:cxnLst>
              <a:rect l="0" t="0" r="r" b="b"/>
              <a:pathLst>
                <a:path w="16" h="14">
                  <a:moveTo>
                    <a:pt x="1" y="0"/>
                  </a:moveTo>
                  <a:lnTo>
                    <a:pt x="3" y="1"/>
                  </a:lnTo>
                  <a:lnTo>
                    <a:pt x="6" y="1"/>
                  </a:lnTo>
                  <a:lnTo>
                    <a:pt x="9" y="3"/>
                  </a:lnTo>
                  <a:lnTo>
                    <a:pt x="11" y="3"/>
                  </a:lnTo>
                  <a:lnTo>
                    <a:pt x="14" y="4"/>
                  </a:lnTo>
                  <a:lnTo>
                    <a:pt x="16" y="6"/>
                  </a:lnTo>
                  <a:lnTo>
                    <a:pt x="16" y="10"/>
                  </a:lnTo>
                  <a:lnTo>
                    <a:pt x="13" y="10"/>
                  </a:lnTo>
                  <a:lnTo>
                    <a:pt x="10" y="12"/>
                  </a:lnTo>
                  <a:lnTo>
                    <a:pt x="10" y="13"/>
                  </a:lnTo>
                  <a:lnTo>
                    <a:pt x="9" y="13"/>
                  </a:lnTo>
                  <a:lnTo>
                    <a:pt x="8" y="12"/>
                  </a:lnTo>
                  <a:lnTo>
                    <a:pt x="6" y="11"/>
                  </a:lnTo>
                  <a:lnTo>
                    <a:pt x="3" y="11"/>
                  </a:lnTo>
                  <a:lnTo>
                    <a:pt x="0" y="14"/>
                  </a:lnTo>
                  <a:lnTo>
                    <a:pt x="2" y="11"/>
                  </a:lnTo>
                  <a:lnTo>
                    <a:pt x="1" y="11"/>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5" name="Freeform 65"/>
            <p:cNvSpPr>
              <a:spLocks/>
            </p:cNvSpPr>
            <p:nvPr/>
          </p:nvSpPr>
          <p:spPr bwMode="auto">
            <a:xfrm>
              <a:off x="4576763" y="5710238"/>
              <a:ext cx="11113" cy="12700"/>
            </a:xfrm>
            <a:custGeom>
              <a:avLst/>
              <a:gdLst/>
              <a:ahLst/>
              <a:cxnLst>
                <a:cxn ang="0">
                  <a:pos x="5" y="0"/>
                </a:cxn>
                <a:cxn ang="0">
                  <a:pos x="7" y="2"/>
                </a:cxn>
                <a:cxn ang="0">
                  <a:pos x="7" y="8"/>
                </a:cxn>
                <a:cxn ang="0">
                  <a:pos x="5" y="7"/>
                </a:cxn>
                <a:cxn ang="0">
                  <a:pos x="0" y="7"/>
                </a:cxn>
                <a:cxn ang="0">
                  <a:pos x="1" y="6"/>
                </a:cxn>
                <a:cxn ang="0">
                  <a:pos x="3" y="3"/>
                </a:cxn>
                <a:cxn ang="0">
                  <a:pos x="4" y="3"/>
                </a:cxn>
                <a:cxn ang="0">
                  <a:pos x="5" y="1"/>
                </a:cxn>
                <a:cxn ang="0">
                  <a:pos x="5" y="0"/>
                </a:cxn>
              </a:cxnLst>
              <a:rect l="0" t="0" r="r" b="b"/>
              <a:pathLst>
                <a:path w="7" h="8">
                  <a:moveTo>
                    <a:pt x="5" y="0"/>
                  </a:moveTo>
                  <a:lnTo>
                    <a:pt x="7" y="2"/>
                  </a:lnTo>
                  <a:lnTo>
                    <a:pt x="7" y="8"/>
                  </a:lnTo>
                  <a:lnTo>
                    <a:pt x="5" y="7"/>
                  </a:lnTo>
                  <a:lnTo>
                    <a:pt x="0" y="7"/>
                  </a:lnTo>
                  <a:lnTo>
                    <a:pt x="1" y="6"/>
                  </a:lnTo>
                  <a:lnTo>
                    <a:pt x="3" y="3"/>
                  </a:lnTo>
                  <a:lnTo>
                    <a:pt x="4" y="3"/>
                  </a:lnTo>
                  <a:lnTo>
                    <a:pt x="5" y="1"/>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6" name="Freeform 66"/>
            <p:cNvSpPr>
              <a:spLocks/>
            </p:cNvSpPr>
            <p:nvPr/>
          </p:nvSpPr>
          <p:spPr bwMode="auto">
            <a:xfrm>
              <a:off x="4291013" y="5867401"/>
              <a:ext cx="9525" cy="14288"/>
            </a:xfrm>
            <a:custGeom>
              <a:avLst/>
              <a:gdLst/>
              <a:ahLst/>
              <a:cxnLst>
                <a:cxn ang="0">
                  <a:pos x="0" y="0"/>
                </a:cxn>
                <a:cxn ang="0">
                  <a:pos x="2" y="1"/>
                </a:cxn>
                <a:cxn ang="0">
                  <a:pos x="6" y="2"/>
                </a:cxn>
                <a:cxn ang="0">
                  <a:pos x="6" y="7"/>
                </a:cxn>
                <a:cxn ang="0">
                  <a:pos x="3" y="7"/>
                </a:cxn>
                <a:cxn ang="0">
                  <a:pos x="2" y="8"/>
                </a:cxn>
                <a:cxn ang="0">
                  <a:pos x="2" y="9"/>
                </a:cxn>
                <a:cxn ang="0">
                  <a:pos x="0" y="7"/>
                </a:cxn>
                <a:cxn ang="0">
                  <a:pos x="0" y="0"/>
                </a:cxn>
              </a:cxnLst>
              <a:rect l="0" t="0" r="r" b="b"/>
              <a:pathLst>
                <a:path w="6" h="9">
                  <a:moveTo>
                    <a:pt x="0" y="0"/>
                  </a:moveTo>
                  <a:lnTo>
                    <a:pt x="2" y="1"/>
                  </a:lnTo>
                  <a:lnTo>
                    <a:pt x="6" y="2"/>
                  </a:lnTo>
                  <a:lnTo>
                    <a:pt x="6" y="7"/>
                  </a:lnTo>
                  <a:lnTo>
                    <a:pt x="3" y="7"/>
                  </a:lnTo>
                  <a:lnTo>
                    <a:pt x="2" y="8"/>
                  </a:lnTo>
                  <a:lnTo>
                    <a:pt x="2" y="9"/>
                  </a:lnTo>
                  <a:lnTo>
                    <a:pt x="0" y="7"/>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7" name="Freeform 67"/>
            <p:cNvSpPr>
              <a:spLocks/>
            </p:cNvSpPr>
            <p:nvPr/>
          </p:nvSpPr>
          <p:spPr bwMode="auto">
            <a:xfrm>
              <a:off x="4095750" y="5889626"/>
              <a:ext cx="69850" cy="46038"/>
            </a:xfrm>
            <a:custGeom>
              <a:avLst/>
              <a:gdLst/>
              <a:ahLst/>
              <a:cxnLst>
                <a:cxn ang="0">
                  <a:pos x="37" y="0"/>
                </a:cxn>
                <a:cxn ang="0">
                  <a:pos x="41" y="2"/>
                </a:cxn>
                <a:cxn ang="0">
                  <a:pos x="44" y="7"/>
                </a:cxn>
                <a:cxn ang="0">
                  <a:pos x="44" y="16"/>
                </a:cxn>
                <a:cxn ang="0">
                  <a:pos x="38" y="19"/>
                </a:cxn>
                <a:cxn ang="0">
                  <a:pos x="21" y="19"/>
                </a:cxn>
                <a:cxn ang="0">
                  <a:pos x="17" y="21"/>
                </a:cxn>
                <a:cxn ang="0">
                  <a:pos x="10" y="28"/>
                </a:cxn>
                <a:cxn ang="0">
                  <a:pos x="6" y="29"/>
                </a:cxn>
                <a:cxn ang="0">
                  <a:pos x="0" y="27"/>
                </a:cxn>
                <a:cxn ang="0">
                  <a:pos x="0" y="21"/>
                </a:cxn>
                <a:cxn ang="0">
                  <a:pos x="10" y="12"/>
                </a:cxn>
                <a:cxn ang="0">
                  <a:pos x="11" y="6"/>
                </a:cxn>
                <a:cxn ang="0">
                  <a:pos x="25" y="3"/>
                </a:cxn>
                <a:cxn ang="0">
                  <a:pos x="31" y="1"/>
                </a:cxn>
                <a:cxn ang="0">
                  <a:pos x="37" y="0"/>
                </a:cxn>
              </a:cxnLst>
              <a:rect l="0" t="0" r="r" b="b"/>
              <a:pathLst>
                <a:path w="44" h="29">
                  <a:moveTo>
                    <a:pt x="37" y="0"/>
                  </a:moveTo>
                  <a:lnTo>
                    <a:pt x="41" y="2"/>
                  </a:lnTo>
                  <a:lnTo>
                    <a:pt x="44" y="7"/>
                  </a:lnTo>
                  <a:lnTo>
                    <a:pt x="44" y="16"/>
                  </a:lnTo>
                  <a:lnTo>
                    <a:pt x="38" y="19"/>
                  </a:lnTo>
                  <a:lnTo>
                    <a:pt x="21" y="19"/>
                  </a:lnTo>
                  <a:lnTo>
                    <a:pt x="17" y="21"/>
                  </a:lnTo>
                  <a:lnTo>
                    <a:pt x="10" y="28"/>
                  </a:lnTo>
                  <a:lnTo>
                    <a:pt x="6" y="29"/>
                  </a:lnTo>
                  <a:lnTo>
                    <a:pt x="0" y="27"/>
                  </a:lnTo>
                  <a:lnTo>
                    <a:pt x="0" y="21"/>
                  </a:lnTo>
                  <a:lnTo>
                    <a:pt x="10" y="12"/>
                  </a:lnTo>
                  <a:lnTo>
                    <a:pt x="11" y="6"/>
                  </a:lnTo>
                  <a:lnTo>
                    <a:pt x="25" y="3"/>
                  </a:lnTo>
                  <a:lnTo>
                    <a:pt x="31" y="1"/>
                  </a:lnTo>
                  <a:lnTo>
                    <a:pt x="37"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8" name="Freeform 68"/>
            <p:cNvSpPr>
              <a:spLocks/>
            </p:cNvSpPr>
            <p:nvPr/>
          </p:nvSpPr>
          <p:spPr bwMode="auto">
            <a:xfrm>
              <a:off x="4033838" y="5949951"/>
              <a:ext cx="14288" cy="9525"/>
            </a:xfrm>
            <a:custGeom>
              <a:avLst/>
              <a:gdLst/>
              <a:ahLst/>
              <a:cxnLst>
                <a:cxn ang="0">
                  <a:pos x="2" y="0"/>
                </a:cxn>
                <a:cxn ang="0">
                  <a:pos x="5" y="0"/>
                </a:cxn>
                <a:cxn ang="0">
                  <a:pos x="7" y="2"/>
                </a:cxn>
                <a:cxn ang="0">
                  <a:pos x="9" y="2"/>
                </a:cxn>
                <a:cxn ang="0">
                  <a:pos x="7" y="6"/>
                </a:cxn>
                <a:cxn ang="0">
                  <a:pos x="5" y="6"/>
                </a:cxn>
                <a:cxn ang="0">
                  <a:pos x="0" y="4"/>
                </a:cxn>
                <a:cxn ang="0">
                  <a:pos x="1" y="2"/>
                </a:cxn>
                <a:cxn ang="0">
                  <a:pos x="2" y="0"/>
                </a:cxn>
              </a:cxnLst>
              <a:rect l="0" t="0" r="r" b="b"/>
              <a:pathLst>
                <a:path w="9" h="6">
                  <a:moveTo>
                    <a:pt x="2" y="0"/>
                  </a:moveTo>
                  <a:lnTo>
                    <a:pt x="5" y="0"/>
                  </a:lnTo>
                  <a:lnTo>
                    <a:pt x="7" y="2"/>
                  </a:lnTo>
                  <a:lnTo>
                    <a:pt x="9" y="2"/>
                  </a:lnTo>
                  <a:lnTo>
                    <a:pt x="7" y="6"/>
                  </a:lnTo>
                  <a:lnTo>
                    <a:pt x="5" y="6"/>
                  </a:lnTo>
                  <a:lnTo>
                    <a:pt x="0" y="4"/>
                  </a:lnTo>
                  <a:lnTo>
                    <a:pt x="1" y="2"/>
                  </a:lnTo>
                  <a:lnTo>
                    <a:pt x="2"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9" name="Freeform 69"/>
            <p:cNvSpPr>
              <a:spLocks/>
            </p:cNvSpPr>
            <p:nvPr/>
          </p:nvSpPr>
          <p:spPr bwMode="auto">
            <a:xfrm>
              <a:off x="3913188" y="5992813"/>
              <a:ext cx="28575" cy="17463"/>
            </a:xfrm>
            <a:custGeom>
              <a:avLst/>
              <a:gdLst/>
              <a:ahLst/>
              <a:cxnLst>
                <a:cxn ang="0">
                  <a:pos x="13" y="0"/>
                </a:cxn>
                <a:cxn ang="0">
                  <a:pos x="18" y="1"/>
                </a:cxn>
                <a:cxn ang="0">
                  <a:pos x="17" y="4"/>
                </a:cxn>
                <a:cxn ang="0">
                  <a:pos x="15" y="7"/>
                </a:cxn>
                <a:cxn ang="0">
                  <a:pos x="13" y="10"/>
                </a:cxn>
                <a:cxn ang="0">
                  <a:pos x="10" y="11"/>
                </a:cxn>
                <a:cxn ang="0">
                  <a:pos x="4" y="11"/>
                </a:cxn>
                <a:cxn ang="0">
                  <a:pos x="0" y="10"/>
                </a:cxn>
                <a:cxn ang="0">
                  <a:pos x="5" y="3"/>
                </a:cxn>
                <a:cxn ang="0">
                  <a:pos x="8" y="1"/>
                </a:cxn>
                <a:cxn ang="0">
                  <a:pos x="13" y="0"/>
                </a:cxn>
              </a:cxnLst>
              <a:rect l="0" t="0" r="r" b="b"/>
              <a:pathLst>
                <a:path w="18" h="11">
                  <a:moveTo>
                    <a:pt x="13" y="0"/>
                  </a:moveTo>
                  <a:lnTo>
                    <a:pt x="18" y="1"/>
                  </a:lnTo>
                  <a:lnTo>
                    <a:pt x="17" y="4"/>
                  </a:lnTo>
                  <a:lnTo>
                    <a:pt x="15" y="7"/>
                  </a:lnTo>
                  <a:lnTo>
                    <a:pt x="13" y="10"/>
                  </a:lnTo>
                  <a:lnTo>
                    <a:pt x="10" y="11"/>
                  </a:lnTo>
                  <a:lnTo>
                    <a:pt x="4" y="11"/>
                  </a:lnTo>
                  <a:lnTo>
                    <a:pt x="0" y="10"/>
                  </a:lnTo>
                  <a:lnTo>
                    <a:pt x="5" y="3"/>
                  </a:lnTo>
                  <a:lnTo>
                    <a:pt x="8" y="1"/>
                  </a:lnTo>
                  <a:lnTo>
                    <a:pt x="1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0" name="Freeform 70"/>
            <p:cNvSpPr>
              <a:spLocks/>
            </p:cNvSpPr>
            <p:nvPr/>
          </p:nvSpPr>
          <p:spPr bwMode="auto">
            <a:xfrm>
              <a:off x="3948113" y="6008688"/>
              <a:ext cx="17463" cy="6350"/>
            </a:xfrm>
            <a:custGeom>
              <a:avLst/>
              <a:gdLst/>
              <a:ahLst/>
              <a:cxnLst>
                <a:cxn ang="0">
                  <a:pos x="4" y="0"/>
                </a:cxn>
                <a:cxn ang="0">
                  <a:pos x="11" y="0"/>
                </a:cxn>
                <a:cxn ang="0">
                  <a:pos x="11" y="2"/>
                </a:cxn>
                <a:cxn ang="0">
                  <a:pos x="4" y="2"/>
                </a:cxn>
                <a:cxn ang="0">
                  <a:pos x="3" y="3"/>
                </a:cxn>
                <a:cxn ang="0">
                  <a:pos x="3" y="4"/>
                </a:cxn>
                <a:cxn ang="0">
                  <a:pos x="0" y="3"/>
                </a:cxn>
                <a:cxn ang="0">
                  <a:pos x="0" y="1"/>
                </a:cxn>
                <a:cxn ang="0">
                  <a:pos x="2" y="1"/>
                </a:cxn>
                <a:cxn ang="0">
                  <a:pos x="4" y="0"/>
                </a:cxn>
              </a:cxnLst>
              <a:rect l="0" t="0" r="r" b="b"/>
              <a:pathLst>
                <a:path w="11" h="4">
                  <a:moveTo>
                    <a:pt x="4" y="0"/>
                  </a:moveTo>
                  <a:lnTo>
                    <a:pt x="11" y="0"/>
                  </a:lnTo>
                  <a:lnTo>
                    <a:pt x="11" y="2"/>
                  </a:lnTo>
                  <a:lnTo>
                    <a:pt x="4" y="2"/>
                  </a:lnTo>
                  <a:lnTo>
                    <a:pt x="3" y="3"/>
                  </a:lnTo>
                  <a:lnTo>
                    <a:pt x="3" y="4"/>
                  </a:lnTo>
                  <a:lnTo>
                    <a:pt x="0" y="3"/>
                  </a:lnTo>
                  <a:lnTo>
                    <a:pt x="0" y="1"/>
                  </a:lnTo>
                  <a:lnTo>
                    <a:pt x="2" y="1"/>
                  </a:lnTo>
                  <a:lnTo>
                    <a:pt x="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1" name="Freeform 71"/>
            <p:cNvSpPr>
              <a:spLocks/>
            </p:cNvSpPr>
            <p:nvPr/>
          </p:nvSpPr>
          <p:spPr bwMode="auto">
            <a:xfrm>
              <a:off x="3892550" y="6015038"/>
              <a:ext cx="20638" cy="17463"/>
            </a:xfrm>
            <a:custGeom>
              <a:avLst/>
              <a:gdLst/>
              <a:ahLst/>
              <a:cxnLst>
                <a:cxn ang="0">
                  <a:pos x="6" y="0"/>
                </a:cxn>
                <a:cxn ang="0">
                  <a:pos x="13" y="0"/>
                </a:cxn>
                <a:cxn ang="0">
                  <a:pos x="13" y="3"/>
                </a:cxn>
                <a:cxn ang="0">
                  <a:pos x="10" y="6"/>
                </a:cxn>
                <a:cxn ang="0">
                  <a:pos x="5" y="8"/>
                </a:cxn>
                <a:cxn ang="0">
                  <a:pos x="3" y="11"/>
                </a:cxn>
                <a:cxn ang="0">
                  <a:pos x="0" y="6"/>
                </a:cxn>
                <a:cxn ang="0">
                  <a:pos x="2" y="4"/>
                </a:cxn>
                <a:cxn ang="0">
                  <a:pos x="4" y="1"/>
                </a:cxn>
                <a:cxn ang="0">
                  <a:pos x="6" y="0"/>
                </a:cxn>
              </a:cxnLst>
              <a:rect l="0" t="0" r="r" b="b"/>
              <a:pathLst>
                <a:path w="13" h="11">
                  <a:moveTo>
                    <a:pt x="6" y="0"/>
                  </a:moveTo>
                  <a:lnTo>
                    <a:pt x="13" y="0"/>
                  </a:lnTo>
                  <a:lnTo>
                    <a:pt x="13" y="3"/>
                  </a:lnTo>
                  <a:lnTo>
                    <a:pt x="10" y="6"/>
                  </a:lnTo>
                  <a:lnTo>
                    <a:pt x="5" y="8"/>
                  </a:lnTo>
                  <a:lnTo>
                    <a:pt x="3" y="11"/>
                  </a:lnTo>
                  <a:lnTo>
                    <a:pt x="0" y="6"/>
                  </a:lnTo>
                  <a:lnTo>
                    <a:pt x="2" y="4"/>
                  </a:lnTo>
                  <a:lnTo>
                    <a:pt x="4" y="1"/>
                  </a:lnTo>
                  <a:lnTo>
                    <a:pt x="6"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2" name="Freeform 72"/>
            <p:cNvSpPr>
              <a:spLocks/>
            </p:cNvSpPr>
            <p:nvPr/>
          </p:nvSpPr>
          <p:spPr bwMode="auto">
            <a:xfrm>
              <a:off x="3603625" y="6035676"/>
              <a:ext cx="15875" cy="19050"/>
            </a:xfrm>
            <a:custGeom>
              <a:avLst/>
              <a:gdLst/>
              <a:ahLst/>
              <a:cxnLst>
                <a:cxn ang="0">
                  <a:pos x="7" y="0"/>
                </a:cxn>
                <a:cxn ang="0">
                  <a:pos x="9" y="0"/>
                </a:cxn>
                <a:cxn ang="0">
                  <a:pos x="9" y="1"/>
                </a:cxn>
                <a:cxn ang="0">
                  <a:pos x="10" y="4"/>
                </a:cxn>
                <a:cxn ang="0">
                  <a:pos x="9" y="6"/>
                </a:cxn>
                <a:cxn ang="0">
                  <a:pos x="8" y="7"/>
                </a:cxn>
                <a:cxn ang="0">
                  <a:pos x="7" y="9"/>
                </a:cxn>
                <a:cxn ang="0">
                  <a:pos x="4" y="11"/>
                </a:cxn>
                <a:cxn ang="0">
                  <a:pos x="3" y="12"/>
                </a:cxn>
                <a:cxn ang="0">
                  <a:pos x="1" y="12"/>
                </a:cxn>
                <a:cxn ang="0">
                  <a:pos x="0" y="11"/>
                </a:cxn>
                <a:cxn ang="0">
                  <a:pos x="2" y="8"/>
                </a:cxn>
                <a:cxn ang="0">
                  <a:pos x="3" y="6"/>
                </a:cxn>
                <a:cxn ang="0">
                  <a:pos x="5" y="2"/>
                </a:cxn>
                <a:cxn ang="0">
                  <a:pos x="7" y="0"/>
                </a:cxn>
              </a:cxnLst>
              <a:rect l="0" t="0" r="r" b="b"/>
              <a:pathLst>
                <a:path w="10" h="12">
                  <a:moveTo>
                    <a:pt x="7" y="0"/>
                  </a:moveTo>
                  <a:lnTo>
                    <a:pt x="9" y="0"/>
                  </a:lnTo>
                  <a:lnTo>
                    <a:pt x="9" y="1"/>
                  </a:lnTo>
                  <a:lnTo>
                    <a:pt x="10" y="4"/>
                  </a:lnTo>
                  <a:lnTo>
                    <a:pt x="9" y="6"/>
                  </a:lnTo>
                  <a:lnTo>
                    <a:pt x="8" y="7"/>
                  </a:lnTo>
                  <a:lnTo>
                    <a:pt x="7" y="9"/>
                  </a:lnTo>
                  <a:lnTo>
                    <a:pt x="4" y="11"/>
                  </a:lnTo>
                  <a:lnTo>
                    <a:pt x="3" y="12"/>
                  </a:lnTo>
                  <a:lnTo>
                    <a:pt x="1" y="12"/>
                  </a:lnTo>
                  <a:lnTo>
                    <a:pt x="0" y="11"/>
                  </a:lnTo>
                  <a:lnTo>
                    <a:pt x="2" y="8"/>
                  </a:lnTo>
                  <a:lnTo>
                    <a:pt x="3" y="6"/>
                  </a:lnTo>
                  <a:lnTo>
                    <a:pt x="5" y="2"/>
                  </a:lnTo>
                  <a:lnTo>
                    <a:pt x="7"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3" name="Freeform 73"/>
            <p:cNvSpPr>
              <a:spLocks/>
            </p:cNvSpPr>
            <p:nvPr/>
          </p:nvSpPr>
          <p:spPr bwMode="auto">
            <a:xfrm>
              <a:off x="3473450" y="6048376"/>
              <a:ext cx="17463" cy="11113"/>
            </a:xfrm>
            <a:custGeom>
              <a:avLst/>
              <a:gdLst/>
              <a:ahLst/>
              <a:cxnLst>
                <a:cxn ang="0">
                  <a:pos x="5" y="0"/>
                </a:cxn>
                <a:cxn ang="0">
                  <a:pos x="7" y="0"/>
                </a:cxn>
                <a:cxn ang="0">
                  <a:pos x="9" y="3"/>
                </a:cxn>
                <a:cxn ang="0">
                  <a:pos x="11" y="3"/>
                </a:cxn>
                <a:cxn ang="0">
                  <a:pos x="9" y="5"/>
                </a:cxn>
                <a:cxn ang="0">
                  <a:pos x="7" y="6"/>
                </a:cxn>
                <a:cxn ang="0">
                  <a:pos x="4" y="7"/>
                </a:cxn>
                <a:cxn ang="0">
                  <a:pos x="0" y="7"/>
                </a:cxn>
                <a:cxn ang="0">
                  <a:pos x="5" y="3"/>
                </a:cxn>
                <a:cxn ang="0">
                  <a:pos x="5" y="0"/>
                </a:cxn>
              </a:cxnLst>
              <a:rect l="0" t="0" r="r" b="b"/>
              <a:pathLst>
                <a:path w="11" h="7">
                  <a:moveTo>
                    <a:pt x="5" y="0"/>
                  </a:moveTo>
                  <a:lnTo>
                    <a:pt x="7" y="0"/>
                  </a:lnTo>
                  <a:lnTo>
                    <a:pt x="9" y="3"/>
                  </a:lnTo>
                  <a:lnTo>
                    <a:pt x="11" y="3"/>
                  </a:lnTo>
                  <a:lnTo>
                    <a:pt x="9" y="5"/>
                  </a:lnTo>
                  <a:lnTo>
                    <a:pt x="7" y="6"/>
                  </a:lnTo>
                  <a:lnTo>
                    <a:pt x="4" y="7"/>
                  </a:lnTo>
                  <a:lnTo>
                    <a:pt x="0" y="7"/>
                  </a:lnTo>
                  <a:lnTo>
                    <a:pt x="5" y="3"/>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4" name="Freeform 74"/>
            <p:cNvSpPr>
              <a:spLocks noEditPoints="1"/>
            </p:cNvSpPr>
            <p:nvPr/>
          </p:nvSpPr>
          <p:spPr bwMode="auto">
            <a:xfrm>
              <a:off x="4054475" y="4541838"/>
              <a:ext cx="1123950" cy="1347788"/>
            </a:xfrm>
            <a:custGeom>
              <a:avLst/>
              <a:gdLst/>
              <a:ahLst/>
              <a:cxnLst>
                <a:cxn ang="0">
                  <a:pos x="231" y="0"/>
                </a:cxn>
                <a:cxn ang="0">
                  <a:pos x="251" y="19"/>
                </a:cxn>
                <a:cxn ang="0">
                  <a:pos x="280" y="18"/>
                </a:cxn>
                <a:cxn ang="0">
                  <a:pos x="346" y="33"/>
                </a:cxn>
                <a:cxn ang="0">
                  <a:pos x="430" y="39"/>
                </a:cxn>
                <a:cxn ang="0">
                  <a:pos x="483" y="29"/>
                </a:cxn>
                <a:cxn ang="0">
                  <a:pos x="536" y="113"/>
                </a:cxn>
                <a:cxn ang="0">
                  <a:pos x="662" y="508"/>
                </a:cxn>
                <a:cxn ang="0">
                  <a:pos x="699" y="507"/>
                </a:cxn>
                <a:cxn ang="0">
                  <a:pos x="605" y="530"/>
                </a:cxn>
                <a:cxn ang="0">
                  <a:pos x="538" y="527"/>
                </a:cxn>
                <a:cxn ang="0">
                  <a:pos x="515" y="497"/>
                </a:cxn>
                <a:cxn ang="0">
                  <a:pos x="465" y="506"/>
                </a:cxn>
                <a:cxn ang="0">
                  <a:pos x="461" y="527"/>
                </a:cxn>
                <a:cxn ang="0">
                  <a:pos x="476" y="537"/>
                </a:cxn>
                <a:cxn ang="0">
                  <a:pos x="437" y="572"/>
                </a:cxn>
                <a:cxn ang="0">
                  <a:pos x="418" y="593"/>
                </a:cxn>
                <a:cxn ang="0">
                  <a:pos x="405" y="613"/>
                </a:cxn>
                <a:cxn ang="0">
                  <a:pos x="390" y="593"/>
                </a:cxn>
                <a:cxn ang="0">
                  <a:pos x="428" y="523"/>
                </a:cxn>
                <a:cxn ang="0">
                  <a:pos x="417" y="505"/>
                </a:cxn>
                <a:cxn ang="0">
                  <a:pos x="368" y="557"/>
                </a:cxn>
                <a:cxn ang="0">
                  <a:pos x="351" y="586"/>
                </a:cxn>
                <a:cxn ang="0">
                  <a:pos x="336" y="600"/>
                </a:cxn>
                <a:cxn ang="0">
                  <a:pos x="337" y="654"/>
                </a:cxn>
                <a:cxn ang="0">
                  <a:pos x="320" y="683"/>
                </a:cxn>
                <a:cxn ang="0">
                  <a:pos x="292" y="708"/>
                </a:cxn>
                <a:cxn ang="0">
                  <a:pos x="249" y="754"/>
                </a:cxn>
                <a:cxn ang="0">
                  <a:pos x="210" y="786"/>
                </a:cxn>
                <a:cxn ang="0">
                  <a:pos x="176" y="808"/>
                </a:cxn>
                <a:cxn ang="0">
                  <a:pos x="132" y="831"/>
                </a:cxn>
                <a:cxn ang="0">
                  <a:pos x="111" y="843"/>
                </a:cxn>
                <a:cxn ang="0">
                  <a:pos x="152" y="813"/>
                </a:cxn>
                <a:cxn ang="0">
                  <a:pos x="191" y="767"/>
                </a:cxn>
                <a:cxn ang="0">
                  <a:pos x="237" y="712"/>
                </a:cxn>
                <a:cxn ang="0">
                  <a:pos x="255" y="647"/>
                </a:cxn>
                <a:cxn ang="0">
                  <a:pos x="213" y="648"/>
                </a:cxn>
                <a:cxn ang="0">
                  <a:pos x="216" y="638"/>
                </a:cxn>
                <a:cxn ang="0">
                  <a:pos x="199" y="670"/>
                </a:cxn>
                <a:cxn ang="0">
                  <a:pos x="129" y="661"/>
                </a:cxn>
                <a:cxn ang="0">
                  <a:pos x="121" y="593"/>
                </a:cxn>
                <a:cxn ang="0">
                  <a:pos x="107" y="589"/>
                </a:cxn>
                <a:cxn ang="0">
                  <a:pos x="56" y="575"/>
                </a:cxn>
                <a:cxn ang="0">
                  <a:pos x="60" y="554"/>
                </a:cxn>
                <a:cxn ang="0">
                  <a:pos x="64" y="540"/>
                </a:cxn>
                <a:cxn ang="0">
                  <a:pos x="54" y="501"/>
                </a:cxn>
                <a:cxn ang="0">
                  <a:pos x="28" y="511"/>
                </a:cxn>
                <a:cxn ang="0">
                  <a:pos x="56" y="457"/>
                </a:cxn>
                <a:cxn ang="0">
                  <a:pos x="63" y="444"/>
                </a:cxn>
                <a:cxn ang="0">
                  <a:pos x="84" y="428"/>
                </a:cxn>
                <a:cxn ang="0">
                  <a:pos x="155" y="386"/>
                </a:cxn>
                <a:cxn ang="0">
                  <a:pos x="148" y="330"/>
                </a:cxn>
                <a:cxn ang="0">
                  <a:pos x="98" y="346"/>
                </a:cxn>
                <a:cxn ang="0">
                  <a:pos x="40" y="311"/>
                </a:cxn>
                <a:cxn ang="0">
                  <a:pos x="49" y="266"/>
                </a:cxn>
                <a:cxn ang="0">
                  <a:pos x="84" y="261"/>
                </a:cxn>
                <a:cxn ang="0">
                  <a:pos x="134" y="277"/>
                </a:cxn>
                <a:cxn ang="0">
                  <a:pos x="167" y="245"/>
                </a:cxn>
                <a:cxn ang="0">
                  <a:pos x="139" y="225"/>
                </a:cxn>
                <a:cxn ang="0">
                  <a:pos x="54" y="136"/>
                </a:cxn>
                <a:cxn ang="0">
                  <a:pos x="169" y="40"/>
                </a:cxn>
                <a:cxn ang="0">
                  <a:pos x="181" y="26"/>
                </a:cxn>
              </a:cxnLst>
              <a:rect l="0" t="0" r="r" b="b"/>
              <a:pathLst>
                <a:path w="708" h="849">
                  <a:moveTo>
                    <a:pt x="151" y="257"/>
                  </a:moveTo>
                  <a:lnTo>
                    <a:pt x="152" y="257"/>
                  </a:lnTo>
                  <a:lnTo>
                    <a:pt x="151" y="257"/>
                  </a:lnTo>
                  <a:close/>
                  <a:moveTo>
                    <a:pt x="143" y="253"/>
                  </a:moveTo>
                  <a:lnTo>
                    <a:pt x="150" y="253"/>
                  </a:lnTo>
                  <a:lnTo>
                    <a:pt x="151" y="254"/>
                  </a:lnTo>
                  <a:lnTo>
                    <a:pt x="151" y="255"/>
                  </a:lnTo>
                  <a:lnTo>
                    <a:pt x="150" y="255"/>
                  </a:lnTo>
                  <a:lnTo>
                    <a:pt x="151" y="256"/>
                  </a:lnTo>
                  <a:lnTo>
                    <a:pt x="151" y="257"/>
                  </a:lnTo>
                  <a:lnTo>
                    <a:pt x="150" y="256"/>
                  </a:lnTo>
                  <a:lnTo>
                    <a:pt x="149" y="256"/>
                  </a:lnTo>
                  <a:lnTo>
                    <a:pt x="146" y="255"/>
                  </a:lnTo>
                  <a:lnTo>
                    <a:pt x="142" y="255"/>
                  </a:lnTo>
                  <a:lnTo>
                    <a:pt x="142" y="254"/>
                  </a:lnTo>
                  <a:lnTo>
                    <a:pt x="143" y="253"/>
                  </a:lnTo>
                  <a:close/>
                  <a:moveTo>
                    <a:pt x="228" y="0"/>
                  </a:moveTo>
                  <a:lnTo>
                    <a:pt x="231" y="0"/>
                  </a:lnTo>
                  <a:lnTo>
                    <a:pt x="233" y="1"/>
                  </a:lnTo>
                  <a:lnTo>
                    <a:pt x="235" y="2"/>
                  </a:lnTo>
                  <a:lnTo>
                    <a:pt x="236" y="4"/>
                  </a:lnTo>
                  <a:lnTo>
                    <a:pt x="237" y="5"/>
                  </a:lnTo>
                  <a:lnTo>
                    <a:pt x="240" y="7"/>
                  </a:lnTo>
                  <a:lnTo>
                    <a:pt x="245" y="7"/>
                  </a:lnTo>
                  <a:lnTo>
                    <a:pt x="245" y="11"/>
                  </a:lnTo>
                  <a:lnTo>
                    <a:pt x="244" y="14"/>
                  </a:lnTo>
                  <a:lnTo>
                    <a:pt x="243" y="15"/>
                  </a:lnTo>
                  <a:lnTo>
                    <a:pt x="241" y="16"/>
                  </a:lnTo>
                  <a:lnTo>
                    <a:pt x="238" y="16"/>
                  </a:lnTo>
                  <a:lnTo>
                    <a:pt x="237" y="17"/>
                  </a:lnTo>
                  <a:lnTo>
                    <a:pt x="238" y="21"/>
                  </a:lnTo>
                  <a:lnTo>
                    <a:pt x="241" y="23"/>
                  </a:lnTo>
                  <a:lnTo>
                    <a:pt x="243" y="24"/>
                  </a:lnTo>
                  <a:lnTo>
                    <a:pt x="247" y="23"/>
                  </a:lnTo>
                  <a:lnTo>
                    <a:pt x="249" y="22"/>
                  </a:lnTo>
                  <a:lnTo>
                    <a:pt x="251" y="19"/>
                  </a:lnTo>
                  <a:lnTo>
                    <a:pt x="252" y="17"/>
                  </a:lnTo>
                  <a:lnTo>
                    <a:pt x="254" y="14"/>
                  </a:lnTo>
                  <a:lnTo>
                    <a:pt x="255" y="11"/>
                  </a:lnTo>
                  <a:lnTo>
                    <a:pt x="256" y="11"/>
                  </a:lnTo>
                  <a:lnTo>
                    <a:pt x="257" y="12"/>
                  </a:lnTo>
                  <a:lnTo>
                    <a:pt x="257" y="14"/>
                  </a:lnTo>
                  <a:lnTo>
                    <a:pt x="258" y="15"/>
                  </a:lnTo>
                  <a:lnTo>
                    <a:pt x="259" y="15"/>
                  </a:lnTo>
                  <a:lnTo>
                    <a:pt x="261" y="14"/>
                  </a:lnTo>
                  <a:lnTo>
                    <a:pt x="261" y="11"/>
                  </a:lnTo>
                  <a:lnTo>
                    <a:pt x="262" y="12"/>
                  </a:lnTo>
                  <a:lnTo>
                    <a:pt x="264" y="17"/>
                  </a:lnTo>
                  <a:lnTo>
                    <a:pt x="264" y="19"/>
                  </a:lnTo>
                  <a:lnTo>
                    <a:pt x="265" y="22"/>
                  </a:lnTo>
                  <a:lnTo>
                    <a:pt x="270" y="24"/>
                  </a:lnTo>
                  <a:lnTo>
                    <a:pt x="273" y="24"/>
                  </a:lnTo>
                  <a:lnTo>
                    <a:pt x="276" y="23"/>
                  </a:lnTo>
                  <a:lnTo>
                    <a:pt x="280" y="18"/>
                  </a:lnTo>
                  <a:lnTo>
                    <a:pt x="283" y="17"/>
                  </a:lnTo>
                  <a:lnTo>
                    <a:pt x="288" y="17"/>
                  </a:lnTo>
                  <a:lnTo>
                    <a:pt x="293" y="18"/>
                  </a:lnTo>
                  <a:lnTo>
                    <a:pt x="298" y="18"/>
                  </a:lnTo>
                  <a:lnTo>
                    <a:pt x="301" y="17"/>
                  </a:lnTo>
                  <a:lnTo>
                    <a:pt x="304" y="22"/>
                  </a:lnTo>
                  <a:lnTo>
                    <a:pt x="302" y="25"/>
                  </a:lnTo>
                  <a:lnTo>
                    <a:pt x="302" y="28"/>
                  </a:lnTo>
                  <a:lnTo>
                    <a:pt x="301" y="30"/>
                  </a:lnTo>
                  <a:lnTo>
                    <a:pt x="308" y="32"/>
                  </a:lnTo>
                  <a:lnTo>
                    <a:pt x="315" y="36"/>
                  </a:lnTo>
                  <a:lnTo>
                    <a:pt x="323" y="38"/>
                  </a:lnTo>
                  <a:lnTo>
                    <a:pt x="330" y="37"/>
                  </a:lnTo>
                  <a:lnTo>
                    <a:pt x="336" y="32"/>
                  </a:lnTo>
                  <a:lnTo>
                    <a:pt x="339" y="32"/>
                  </a:lnTo>
                  <a:lnTo>
                    <a:pt x="341" y="35"/>
                  </a:lnTo>
                  <a:lnTo>
                    <a:pt x="342" y="35"/>
                  </a:lnTo>
                  <a:lnTo>
                    <a:pt x="346" y="33"/>
                  </a:lnTo>
                  <a:lnTo>
                    <a:pt x="350" y="29"/>
                  </a:lnTo>
                  <a:lnTo>
                    <a:pt x="354" y="28"/>
                  </a:lnTo>
                  <a:lnTo>
                    <a:pt x="355" y="28"/>
                  </a:lnTo>
                  <a:lnTo>
                    <a:pt x="356" y="29"/>
                  </a:lnTo>
                  <a:lnTo>
                    <a:pt x="358" y="30"/>
                  </a:lnTo>
                  <a:lnTo>
                    <a:pt x="370" y="30"/>
                  </a:lnTo>
                  <a:lnTo>
                    <a:pt x="372" y="31"/>
                  </a:lnTo>
                  <a:lnTo>
                    <a:pt x="373" y="32"/>
                  </a:lnTo>
                  <a:lnTo>
                    <a:pt x="375" y="35"/>
                  </a:lnTo>
                  <a:lnTo>
                    <a:pt x="383" y="33"/>
                  </a:lnTo>
                  <a:lnTo>
                    <a:pt x="391" y="37"/>
                  </a:lnTo>
                  <a:lnTo>
                    <a:pt x="400" y="39"/>
                  </a:lnTo>
                  <a:lnTo>
                    <a:pt x="406" y="38"/>
                  </a:lnTo>
                  <a:lnTo>
                    <a:pt x="414" y="36"/>
                  </a:lnTo>
                  <a:lnTo>
                    <a:pt x="422" y="35"/>
                  </a:lnTo>
                  <a:lnTo>
                    <a:pt x="425" y="36"/>
                  </a:lnTo>
                  <a:lnTo>
                    <a:pt x="428" y="37"/>
                  </a:lnTo>
                  <a:lnTo>
                    <a:pt x="430" y="39"/>
                  </a:lnTo>
                  <a:lnTo>
                    <a:pt x="434" y="40"/>
                  </a:lnTo>
                  <a:lnTo>
                    <a:pt x="437" y="40"/>
                  </a:lnTo>
                  <a:lnTo>
                    <a:pt x="442" y="39"/>
                  </a:lnTo>
                  <a:lnTo>
                    <a:pt x="448" y="38"/>
                  </a:lnTo>
                  <a:lnTo>
                    <a:pt x="454" y="36"/>
                  </a:lnTo>
                  <a:lnTo>
                    <a:pt x="456" y="35"/>
                  </a:lnTo>
                  <a:lnTo>
                    <a:pt x="458" y="32"/>
                  </a:lnTo>
                  <a:lnTo>
                    <a:pt x="458" y="28"/>
                  </a:lnTo>
                  <a:lnTo>
                    <a:pt x="462" y="28"/>
                  </a:lnTo>
                  <a:lnTo>
                    <a:pt x="464" y="29"/>
                  </a:lnTo>
                  <a:lnTo>
                    <a:pt x="467" y="29"/>
                  </a:lnTo>
                  <a:lnTo>
                    <a:pt x="468" y="30"/>
                  </a:lnTo>
                  <a:lnTo>
                    <a:pt x="472" y="30"/>
                  </a:lnTo>
                  <a:lnTo>
                    <a:pt x="474" y="29"/>
                  </a:lnTo>
                  <a:lnTo>
                    <a:pt x="474" y="28"/>
                  </a:lnTo>
                  <a:lnTo>
                    <a:pt x="475" y="26"/>
                  </a:lnTo>
                  <a:lnTo>
                    <a:pt x="478" y="26"/>
                  </a:lnTo>
                  <a:lnTo>
                    <a:pt x="483" y="29"/>
                  </a:lnTo>
                  <a:lnTo>
                    <a:pt x="484" y="31"/>
                  </a:lnTo>
                  <a:lnTo>
                    <a:pt x="486" y="32"/>
                  </a:lnTo>
                  <a:lnTo>
                    <a:pt x="493" y="32"/>
                  </a:lnTo>
                  <a:lnTo>
                    <a:pt x="495" y="33"/>
                  </a:lnTo>
                  <a:lnTo>
                    <a:pt x="495" y="36"/>
                  </a:lnTo>
                  <a:lnTo>
                    <a:pt x="496" y="37"/>
                  </a:lnTo>
                  <a:lnTo>
                    <a:pt x="497" y="37"/>
                  </a:lnTo>
                  <a:lnTo>
                    <a:pt x="498" y="36"/>
                  </a:lnTo>
                  <a:lnTo>
                    <a:pt x="500" y="35"/>
                  </a:lnTo>
                  <a:lnTo>
                    <a:pt x="503" y="35"/>
                  </a:lnTo>
                  <a:lnTo>
                    <a:pt x="504" y="36"/>
                  </a:lnTo>
                  <a:lnTo>
                    <a:pt x="505" y="38"/>
                  </a:lnTo>
                  <a:lnTo>
                    <a:pt x="506" y="39"/>
                  </a:lnTo>
                  <a:lnTo>
                    <a:pt x="508" y="40"/>
                  </a:lnTo>
                  <a:lnTo>
                    <a:pt x="512" y="40"/>
                  </a:lnTo>
                  <a:lnTo>
                    <a:pt x="514" y="39"/>
                  </a:lnTo>
                  <a:lnTo>
                    <a:pt x="525" y="75"/>
                  </a:lnTo>
                  <a:lnTo>
                    <a:pt x="536" y="113"/>
                  </a:lnTo>
                  <a:lnTo>
                    <a:pt x="547" y="151"/>
                  </a:lnTo>
                  <a:lnTo>
                    <a:pt x="550" y="162"/>
                  </a:lnTo>
                  <a:lnTo>
                    <a:pt x="557" y="187"/>
                  </a:lnTo>
                  <a:lnTo>
                    <a:pt x="563" y="205"/>
                  </a:lnTo>
                  <a:lnTo>
                    <a:pt x="569" y="226"/>
                  </a:lnTo>
                  <a:lnTo>
                    <a:pt x="575" y="246"/>
                  </a:lnTo>
                  <a:lnTo>
                    <a:pt x="588" y="290"/>
                  </a:lnTo>
                  <a:lnTo>
                    <a:pt x="616" y="383"/>
                  </a:lnTo>
                  <a:lnTo>
                    <a:pt x="628" y="429"/>
                  </a:lnTo>
                  <a:lnTo>
                    <a:pt x="634" y="446"/>
                  </a:lnTo>
                  <a:lnTo>
                    <a:pt x="640" y="466"/>
                  </a:lnTo>
                  <a:lnTo>
                    <a:pt x="642" y="473"/>
                  </a:lnTo>
                  <a:lnTo>
                    <a:pt x="645" y="477"/>
                  </a:lnTo>
                  <a:lnTo>
                    <a:pt x="646" y="481"/>
                  </a:lnTo>
                  <a:lnTo>
                    <a:pt x="648" y="490"/>
                  </a:lnTo>
                  <a:lnTo>
                    <a:pt x="651" y="499"/>
                  </a:lnTo>
                  <a:lnTo>
                    <a:pt x="655" y="507"/>
                  </a:lnTo>
                  <a:lnTo>
                    <a:pt x="662" y="508"/>
                  </a:lnTo>
                  <a:lnTo>
                    <a:pt x="666" y="506"/>
                  </a:lnTo>
                  <a:lnTo>
                    <a:pt x="670" y="505"/>
                  </a:lnTo>
                  <a:lnTo>
                    <a:pt x="674" y="504"/>
                  </a:lnTo>
                  <a:lnTo>
                    <a:pt x="678" y="505"/>
                  </a:lnTo>
                  <a:lnTo>
                    <a:pt x="690" y="495"/>
                  </a:lnTo>
                  <a:lnTo>
                    <a:pt x="695" y="492"/>
                  </a:lnTo>
                  <a:lnTo>
                    <a:pt x="699" y="492"/>
                  </a:lnTo>
                  <a:lnTo>
                    <a:pt x="701" y="493"/>
                  </a:lnTo>
                  <a:lnTo>
                    <a:pt x="702" y="495"/>
                  </a:lnTo>
                  <a:lnTo>
                    <a:pt x="702" y="498"/>
                  </a:lnTo>
                  <a:lnTo>
                    <a:pt x="701" y="500"/>
                  </a:lnTo>
                  <a:lnTo>
                    <a:pt x="701" y="502"/>
                  </a:lnTo>
                  <a:lnTo>
                    <a:pt x="708" y="509"/>
                  </a:lnTo>
                  <a:lnTo>
                    <a:pt x="705" y="509"/>
                  </a:lnTo>
                  <a:lnTo>
                    <a:pt x="703" y="508"/>
                  </a:lnTo>
                  <a:lnTo>
                    <a:pt x="702" y="506"/>
                  </a:lnTo>
                  <a:lnTo>
                    <a:pt x="699" y="505"/>
                  </a:lnTo>
                  <a:lnTo>
                    <a:pt x="699" y="507"/>
                  </a:lnTo>
                  <a:lnTo>
                    <a:pt x="694" y="507"/>
                  </a:lnTo>
                  <a:lnTo>
                    <a:pt x="689" y="516"/>
                  </a:lnTo>
                  <a:lnTo>
                    <a:pt x="683" y="523"/>
                  </a:lnTo>
                  <a:lnTo>
                    <a:pt x="675" y="529"/>
                  </a:lnTo>
                  <a:lnTo>
                    <a:pt x="665" y="532"/>
                  </a:lnTo>
                  <a:lnTo>
                    <a:pt x="653" y="529"/>
                  </a:lnTo>
                  <a:lnTo>
                    <a:pt x="653" y="523"/>
                  </a:lnTo>
                  <a:lnTo>
                    <a:pt x="651" y="519"/>
                  </a:lnTo>
                  <a:lnTo>
                    <a:pt x="649" y="518"/>
                  </a:lnTo>
                  <a:lnTo>
                    <a:pt x="648" y="515"/>
                  </a:lnTo>
                  <a:lnTo>
                    <a:pt x="646" y="518"/>
                  </a:lnTo>
                  <a:lnTo>
                    <a:pt x="644" y="525"/>
                  </a:lnTo>
                  <a:lnTo>
                    <a:pt x="642" y="527"/>
                  </a:lnTo>
                  <a:lnTo>
                    <a:pt x="628" y="525"/>
                  </a:lnTo>
                  <a:lnTo>
                    <a:pt x="616" y="525"/>
                  </a:lnTo>
                  <a:lnTo>
                    <a:pt x="611" y="527"/>
                  </a:lnTo>
                  <a:lnTo>
                    <a:pt x="609" y="529"/>
                  </a:lnTo>
                  <a:lnTo>
                    <a:pt x="605" y="530"/>
                  </a:lnTo>
                  <a:lnTo>
                    <a:pt x="600" y="532"/>
                  </a:lnTo>
                  <a:lnTo>
                    <a:pt x="593" y="533"/>
                  </a:lnTo>
                  <a:lnTo>
                    <a:pt x="589" y="535"/>
                  </a:lnTo>
                  <a:lnTo>
                    <a:pt x="585" y="540"/>
                  </a:lnTo>
                  <a:lnTo>
                    <a:pt x="581" y="537"/>
                  </a:lnTo>
                  <a:lnTo>
                    <a:pt x="577" y="534"/>
                  </a:lnTo>
                  <a:lnTo>
                    <a:pt x="568" y="529"/>
                  </a:lnTo>
                  <a:lnTo>
                    <a:pt x="560" y="530"/>
                  </a:lnTo>
                  <a:lnTo>
                    <a:pt x="557" y="526"/>
                  </a:lnTo>
                  <a:lnTo>
                    <a:pt x="557" y="514"/>
                  </a:lnTo>
                  <a:lnTo>
                    <a:pt x="560" y="509"/>
                  </a:lnTo>
                  <a:lnTo>
                    <a:pt x="556" y="509"/>
                  </a:lnTo>
                  <a:lnTo>
                    <a:pt x="553" y="515"/>
                  </a:lnTo>
                  <a:lnTo>
                    <a:pt x="549" y="522"/>
                  </a:lnTo>
                  <a:lnTo>
                    <a:pt x="547" y="529"/>
                  </a:lnTo>
                  <a:lnTo>
                    <a:pt x="543" y="529"/>
                  </a:lnTo>
                  <a:lnTo>
                    <a:pt x="541" y="528"/>
                  </a:lnTo>
                  <a:lnTo>
                    <a:pt x="538" y="527"/>
                  </a:lnTo>
                  <a:lnTo>
                    <a:pt x="535" y="522"/>
                  </a:lnTo>
                  <a:lnTo>
                    <a:pt x="535" y="520"/>
                  </a:lnTo>
                  <a:lnTo>
                    <a:pt x="536" y="518"/>
                  </a:lnTo>
                  <a:lnTo>
                    <a:pt x="526" y="518"/>
                  </a:lnTo>
                  <a:lnTo>
                    <a:pt x="525" y="516"/>
                  </a:lnTo>
                  <a:lnTo>
                    <a:pt x="525" y="513"/>
                  </a:lnTo>
                  <a:lnTo>
                    <a:pt x="526" y="512"/>
                  </a:lnTo>
                  <a:lnTo>
                    <a:pt x="526" y="509"/>
                  </a:lnTo>
                  <a:lnTo>
                    <a:pt x="520" y="507"/>
                  </a:lnTo>
                  <a:lnTo>
                    <a:pt x="515" y="508"/>
                  </a:lnTo>
                  <a:lnTo>
                    <a:pt x="511" y="511"/>
                  </a:lnTo>
                  <a:lnTo>
                    <a:pt x="506" y="509"/>
                  </a:lnTo>
                  <a:lnTo>
                    <a:pt x="506" y="501"/>
                  </a:lnTo>
                  <a:lnTo>
                    <a:pt x="507" y="500"/>
                  </a:lnTo>
                  <a:lnTo>
                    <a:pt x="515" y="500"/>
                  </a:lnTo>
                  <a:lnTo>
                    <a:pt x="517" y="499"/>
                  </a:lnTo>
                  <a:lnTo>
                    <a:pt x="517" y="498"/>
                  </a:lnTo>
                  <a:lnTo>
                    <a:pt x="515" y="497"/>
                  </a:lnTo>
                  <a:lnTo>
                    <a:pt x="512" y="497"/>
                  </a:lnTo>
                  <a:lnTo>
                    <a:pt x="511" y="495"/>
                  </a:lnTo>
                  <a:lnTo>
                    <a:pt x="511" y="494"/>
                  </a:lnTo>
                  <a:lnTo>
                    <a:pt x="499" y="504"/>
                  </a:lnTo>
                  <a:lnTo>
                    <a:pt x="495" y="506"/>
                  </a:lnTo>
                  <a:lnTo>
                    <a:pt x="489" y="507"/>
                  </a:lnTo>
                  <a:lnTo>
                    <a:pt x="483" y="502"/>
                  </a:lnTo>
                  <a:lnTo>
                    <a:pt x="476" y="502"/>
                  </a:lnTo>
                  <a:lnTo>
                    <a:pt x="477" y="501"/>
                  </a:lnTo>
                  <a:lnTo>
                    <a:pt x="478" y="499"/>
                  </a:lnTo>
                  <a:lnTo>
                    <a:pt x="478" y="494"/>
                  </a:lnTo>
                  <a:lnTo>
                    <a:pt x="476" y="494"/>
                  </a:lnTo>
                  <a:lnTo>
                    <a:pt x="474" y="497"/>
                  </a:lnTo>
                  <a:lnTo>
                    <a:pt x="472" y="499"/>
                  </a:lnTo>
                  <a:lnTo>
                    <a:pt x="472" y="504"/>
                  </a:lnTo>
                  <a:lnTo>
                    <a:pt x="471" y="505"/>
                  </a:lnTo>
                  <a:lnTo>
                    <a:pt x="468" y="505"/>
                  </a:lnTo>
                  <a:lnTo>
                    <a:pt x="465" y="506"/>
                  </a:lnTo>
                  <a:lnTo>
                    <a:pt x="464" y="507"/>
                  </a:lnTo>
                  <a:lnTo>
                    <a:pt x="461" y="507"/>
                  </a:lnTo>
                  <a:lnTo>
                    <a:pt x="460" y="509"/>
                  </a:lnTo>
                  <a:lnTo>
                    <a:pt x="460" y="512"/>
                  </a:lnTo>
                  <a:lnTo>
                    <a:pt x="461" y="513"/>
                  </a:lnTo>
                  <a:lnTo>
                    <a:pt x="462" y="513"/>
                  </a:lnTo>
                  <a:lnTo>
                    <a:pt x="463" y="514"/>
                  </a:lnTo>
                  <a:lnTo>
                    <a:pt x="464" y="514"/>
                  </a:lnTo>
                  <a:lnTo>
                    <a:pt x="465" y="515"/>
                  </a:lnTo>
                  <a:lnTo>
                    <a:pt x="465" y="518"/>
                  </a:lnTo>
                  <a:lnTo>
                    <a:pt x="463" y="519"/>
                  </a:lnTo>
                  <a:lnTo>
                    <a:pt x="462" y="520"/>
                  </a:lnTo>
                  <a:lnTo>
                    <a:pt x="457" y="522"/>
                  </a:lnTo>
                  <a:lnTo>
                    <a:pt x="456" y="523"/>
                  </a:lnTo>
                  <a:lnTo>
                    <a:pt x="456" y="527"/>
                  </a:lnTo>
                  <a:lnTo>
                    <a:pt x="458" y="529"/>
                  </a:lnTo>
                  <a:lnTo>
                    <a:pt x="461" y="528"/>
                  </a:lnTo>
                  <a:lnTo>
                    <a:pt x="461" y="527"/>
                  </a:lnTo>
                  <a:lnTo>
                    <a:pt x="462" y="527"/>
                  </a:lnTo>
                  <a:lnTo>
                    <a:pt x="464" y="529"/>
                  </a:lnTo>
                  <a:lnTo>
                    <a:pt x="464" y="530"/>
                  </a:lnTo>
                  <a:lnTo>
                    <a:pt x="465" y="532"/>
                  </a:lnTo>
                  <a:lnTo>
                    <a:pt x="467" y="532"/>
                  </a:lnTo>
                  <a:lnTo>
                    <a:pt x="468" y="529"/>
                  </a:lnTo>
                  <a:lnTo>
                    <a:pt x="469" y="530"/>
                  </a:lnTo>
                  <a:lnTo>
                    <a:pt x="468" y="532"/>
                  </a:lnTo>
                  <a:lnTo>
                    <a:pt x="465" y="533"/>
                  </a:lnTo>
                  <a:lnTo>
                    <a:pt x="464" y="534"/>
                  </a:lnTo>
                  <a:lnTo>
                    <a:pt x="462" y="535"/>
                  </a:lnTo>
                  <a:lnTo>
                    <a:pt x="461" y="536"/>
                  </a:lnTo>
                  <a:lnTo>
                    <a:pt x="461" y="537"/>
                  </a:lnTo>
                  <a:lnTo>
                    <a:pt x="463" y="539"/>
                  </a:lnTo>
                  <a:lnTo>
                    <a:pt x="467" y="540"/>
                  </a:lnTo>
                  <a:lnTo>
                    <a:pt x="469" y="539"/>
                  </a:lnTo>
                  <a:lnTo>
                    <a:pt x="472" y="539"/>
                  </a:lnTo>
                  <a:lnTo>
                    <a:pt x="476" y="537"/>
                  </a:lnTo>
                  <a:lnTo>
                    <a:pt x="471" y="544"/>
                  </a:lnTo>
                  <a:lnTo>
                    <a:pt x="470" y="547"/>
                  </a:lnTo>
                  <a:lnTo>
                    <a:pt x="468" y="550"/>
                  </a:lnTo>
                  <a:lnTo>
                    <a:pt x="468" y="551"/>
                  </a:lnTo>
                  <a:lnTo>
                    <a:pt x="470" y="553"/>
                  </a:lnTo>
                  <a:lnTo>
                    <a:pt x="474" y="553"/>
                  </a:lnTo>
                  <a:lnTo>
                    <a:pt x="469" y="560"/>
                  </a:lnTo>
                  <a:lnTo>
                    <a:pt x="468" y="564"/>
                  </a:lnTo>
                  <a:lnTo>
                    <a:pt x="465" y="568"/>
                  </a:lnTo>
                  <a:lnTo>
                    <a:pt x="455" y="567"/>
                  </a:lnTo>
                  <a:lnTo>
                    <a:pt x="446" y="563"/>
                  </a:lnTo>
                  <a:lnTo>
                    <a:pt x="444" y="563"/>
                  </a:lnTo>
                  <a:lnTo>
                    <a:pt x="444" y="565"/>
                  </a:lnTo>
                  <a:lnTo>
                    <a:pt x="446" y="568"/>
                  </a:lnTo>
                  <a:lnTo>
                    <a:pt x="446" y="569"/>
                  </a:lnTo>
                  <a:lnTo>
                    <a:pt x="444" y="571"/>
                  </a:lnTo>
                  <a:lnTo>
                    <a:pt x="443" y="572"/>
                  </a:lnTo>
                  <a:lnTo>
                    <a:pt x="437" y="572"/>
                  </a:lnTo>
                  <a:lnTo>
                    <a:pt x="436" y="574"/>
                  </a:lnTo>
                  <a:lnTo>
                    <a:pt x="436" y="582"/>
                  </a:lnTo>
                  <a:lnTo>
                    <a:pt x="435" y="583"/>
                  </a:lnTo>
                  <a:lnTo>
                    <a:pt x="430" y="581"/>
                  </a:lnTo>
                  <a:lnTo>
                    <a:pt x="430" y="583"/>
                  </a:lnTo>
                  <a:lnTo>
                    <a:pt x="432" y="585"/>
                  </a:lnTo>
                  <a:lnTo>
                    <a:pt x="432" y="586"/>
                  </a:lnTo>
                  <a:lnTo>
                    <a:pt x="433" y="588"/>
                  </a:lnTo>
                  <a:lnTo>
                    <a:pt x="432" y="590"/>
                  </a:lnTo>
                  <a:lnTo>
                    <a:pt x="430" y="591"/>
                  </a:lnTo>
                  <a:lnTo>
                    <a:pt x="429" y="589"/>
                  </a:lnTo>
                  <a:lnTo>
                    <a:pt x="428" y="588"/>
                  </a:lnTo>
                  <a:lnTo>
                    <a:pt x="427" y="588"/>
                  </a:lnTo>
                  <a:lnTo>
                    <a:pt x="426" y="589"/>
                  </a:lnTo>
                  <a:lnTo>
                    <a:pt x="425" y="591"/>
                  </a:lnTo>
                  <a:lnTo>
                    <a:pt x="421" y="595"/>
                  </a:lnTo>
                  <a:lnTo>
                    <a:pt x="420" y="595"/>
                  </a:lnTo>
                  <a:lnTo>
                    <a:pt x="418" y="593"/>
                  </a:lnTo>
                  <a:lnTo>
                    <a:pt x="417" y="593"/>
                  </a:lnTo>
                  <a:lnTo>
                    <a:pt x="415" y="595"/>
                  </a:lnTo>
                  <a:lnTo>
                    <a:pt x="417" y="595"/>
                  </a:lnTo>
                  <a:lnTo>
                    <a:pt x="418" y="597"/>
                  </a:lnTo>
                  <a:lnTo>
                    <a:pt x="418" y="598"/>
                  </a:lnTo>
                  <a:lnTo>
                    <a:pt x="419" y="599"/>
                  </a:lnTo>
                  <a:lnTo>
                    <a:pt x="418" y="602"/>
                  </a:lnTo>
                  <a:lnTo>
                    <a:pt x="415" y="603"/>
                  </a:lnTo>
                  <a:lnTo>
                    <a:pt x="412" y="606"/>
                  </a:lnTo>
                  <a:lnTo>
                    <a:pt x="412" y="611"/>
                  </a:lnTo>
                  <a:lnTo>
                    <a:pt x="407" y="611"/>
                  </a:lnTo>
                  <a:lnTo>
                    <a:pt x="406" y="610"/>
                  </a:lnTo>
                  <a:lnTo>
                    <a:pt x="405" y="610"/>
                  </a:lnTo>
                  <a:lnTo>
                    <a:pt x="403" y="609"/>
                  </a:lnTo>
                  <a:lnTo>
                    <a:pt x="401" y="610"/>
                  </a:lnTo>
                  <a:lnTo>
                    <a:pt x="401" y="611"/>
                  </a:lnTo>
                  <a:lnTo>
                    <a:pt x="404" y="612"/>
                  </a:lnTo>
                  <a:lnTo>
                    <a:pt x="405" y="613"/>
                  </a:lnTo>
                  <a:lnTo>
                    <a:pt x="401" y="613"/>
                  </a:lnTo>
                  <a:lnTo>
                    <a:pt x="397" y="616"/>
                  </a:lnTo>
                  <a:lnTo>
                    <a:pt x="394" y="618"/>
                  </a:lnTo>
                  <a:lnTo>
                    <a:pt x="390" y="619"/>
                  </a:lnTo>
                  <a:lnTo>
                    <a:pt x="389" y="618"/>
                  </a:lnTo>
                  <a:lnTo>
                    <a:pt x="387" y="616"/>
                  </a:lnTo>
                  <a:lnTo>
                    <a:pt x="385" y="614"/>
                  </a:lnTo>
                  <a:lnTo>
                    <a:pt x="386" y="611"/>
                  </a:lnTo>
                  <a:lnTo>
                    <a:pt x="389" y="609"/>
                  </a:lnTo>
                  <a:lnTo>
                    <a:pt x="391" y="607"/>
                  </a:lnTo>
                  <a:lnTo>
                    <a:pt x="394" y="606"/>
                  </a:lnTo>
                  <a:lnTo>
                    <a:pt x="398" y="606"/>
                  </a:lnTo>
                  <a:lnTo>
                    <a:pt x="400" y="599"/>
                  </a:lnTo>
                  <a:lnTo>
                    <a:pt x="410" y="585"/>
                  </a:lnTo>
                  <a:lnTo>
                    <a:pt x="404" y="586"/>
                  </a:lnTo>
                  <a:lnTo>
                    <a:pt x="399" y="590"/>
                  </a:lnTo>
                  <a:lnTo>
                    <a:pt x="396" y="592"/>
                  </a:lnTo>
                  <a:lnTo>
                    <a:pt x="390" y="593"/>
                  </a:lnTo>
                  <a:lnTo>
                    <a:pt x="390" y="592"/>
                  </a:lnTo>
                  <a:lnTo>
                    <a:pt x="389" y="592"/>
                  </a:lnTo>
                  <a:lnTo>
                    <a:pt x="386" y="591"/>
                  </a:lnTo>
                  <a:lnTo>
                    <a:pt x="385" y="591"/>
                  </a:lnTo>
                  <a:lnTo>
                    <a:pt x="387" y="579"/>
                  </a:lnTo>
                  <a:lnTo>
                    <a:pt x="391" y="569"/>
                  </a:lnTo>
                  <a:lnTo>
                    <a:pt x="394" y="560"/>
                  </a:lnTo>
                  <a:lnTo>
                    <a:pt x="396" y="549"/>
                  </a:lnTo>
                  <a:lnTo>
                    <a:pt x="392" y="537"/>
                  </a:lnTo>
                  <a:lnTo>
                    <a:pt x="398" y="535"/>
                  </a:lnTo>
                  <a:lnTo>
                    <a:pt x="401" y="530"/>
                  </a:lnTo>
                  <a:lnTo>
                    <a:pt x="406" y="526"/>
                  </a:lnTo>
                  <a:lnTo>
                    <a:pt x="412" y="522"/>
                  </a:lnTo>
                  <a:lnTo>
                    <a:pt x="414" y="522"/>
                  </a:lnTo>
                  <a:lnTo>
                    <a:pt x="415" y="523"/>
                  </a:lnTo>
                  <a:lnTo>
                    <a:pt x="418" y="525"/>
                  </a:lnTo>
                  <a:lnTo>
                    <a:pt x="420" y="525"/>
                  </a:lnTo>
                  <a:lnTo>
                    <a:pt x="428" y="523"/>
                  </a:lnTo>
                  <a:lnTo>
                    <a:pt x="437" y="522"/>
                  </a:lnTo>
                  <a:lnTo>
                    <a:pt x="446" y="525"/>
                  </a:lnTo>
                  <a:lnTo>
                    <a:pt x="443" y="520"/>
                  </a:lnTo>
                  <a:lnTo>
                    <a:pt x="439" y="518"/>
                  </a:lnTo>
                  <a:lnTo>
                    <a:pt x="427" y="515"/>
                  </a:lnTo>
                  <a:lnTo>
                    <a:pt x="422" y="512"/>
                  </a:lnTo>
                  <a:lnTo>
                    <a:pt x="426" y="504"/>
                  </a:lnTo>
                  <a:lnTo>
                    <a:pt x="430" y="498"/>
                  </a:lnTo>
                  <a:lnTo>
                    <a:pt x="437" y="492"/>
                  </a:lnTo>
                  <a:lnTo>
                    <a:pt x="434" y="490"/>
                  </a:lnTo>
                  <a:lnTo>
                    <a:pt x="430" y="490"/>
                  </a:lnTo>
                  <a:lnTo>
                    <a:pt x="428" y="491"/>
                  </a:lnTo>
                  <a:lnTo>
                    <a:pt x="425" y="493"/>
                  </a:lnTo>
                  <a:lnTo>
                    <a:pt x="424" y="495"/>
                  </a:lnTo>
                  <a:lnTo>
                    <a:pt x="421" y="498"/>
                  </a:lnTo>
                  <a:lnTo>
                    <a:pt x="420" y="501"/>
                  </a:lnTo>
                  <a:lnTo>
                    <a:pt x="420" y="505"/>
                  </a:lnTo>
                  <a:lnTo>
                    <a:pt x="417" y="505"/>
                  </a:lnTo>
                  <a:lnTo>
                    <a:pt x="414" y="506"/>
                  </a:lnTo>
                  <a:lnTo>
                    <a:pt x="411" y="506"/>
                  </a:lnTo>
                  <a:lnTo>
                    <a:pt x="408" y="504"/>
                  </a:lnTo>
                  <a:lnTo>
                    <a:pt x="407" y="500"/>
                  </a:lnTo>
                  <a:lnTo>
                    <a:pt x="405" y="505"/>
                  </a:lnTo>
                  <a:lnTo>
                    <a:pt x="400" y="509"/>
                  </a:lnTo>
                  <a:lnTo>
                    <a:pt x="397" y="512"/>
                  </a:lnTo>
                  <a:lnTo>
                    <a:pt x="384" y="525"/>
                  </a:lnTo>
                  <a:lnTo>
                    <a:pt x="379" y="527"/>
                  </a:lnTo>
                  <a:lnTo>
                    <a:pt x="379" y="530"/>
                  </a:lnTo>
                  <a:lnTo>
                    <a:pt x="377" y="533"/>
                  </a:lnTo>
                  <a:lnTo>
                    <a:pt x="377" y="534"/>
                  </a:lnTo>
                  <a:lnTo>
                    <a:pt x="379" y="535"/>
                  </a:lnTo>
                  <a:lnTo>
                    <a:pt x="375" y="540"/>
                  </a:lnTo>
                  <a:lnTo>
                    <a:pt x="371" y="546"/>
                  </a:lnTo>
                  <a:lnTo>
                    <a:pt x="366" y="550"/>
                  </a:lnTo>
                  <a:lnTo>
                    <a:pt x="366" y="555"/>
                  </a:lnTo>
                  <a:lnTo>
                    <a:pt x="368" y="557"/>
                  </a:lnTo>
                  <a:lnTo>
                    <a:pt x="365" y="562"/>
                  </a:lnTo>
                  <a:lnTo>
                    <a:pt x="364" y="565"/>
                  </a:lnTo>
                  <a:lnTo>
                    <a:pt x="358" y="565"/>
                  </a:lnTo>
                  <a:lnTo>
                    <a:pt x="355" y="564"/>
                  </a:lnTo>
                  <a:lnTo>
                    <a:pt x="352" y="563"/>
                  </a:lnTo>
                  <a:lnTo>
                    <a:pt x="347" y="563"/>
                  </a:lnTo>
                  <a:lnTo>
                    <a:pt x="348" y="565"/>
                  </a:lnTo>
                  <a:lnTo>
                    <a:pt x="350" y="568"/>
                  </a:lnTo>
                  <a:lnTo>
                    <a:pt x="352" y="569"/>
                  </a:lnTo>
                  <a:lnTo>
                    <a:pt x="356" y="570"/>
                  </a:lnTo>
                  <a:lnTo>
                    <a:pt x="358" y="571"/>
                  </a:lnTo>
                  <a:lnTo>
                    <a:pt x="361" y="574"/>
                  </a:lnTo>
                  <a:lnTo>
                    <a:pt x="362" y="576"/>
                  </a:lnTo>
                  <a:lnTo>
                    <a:pt x="362" y="579"/>
                  </a:lnTo>
                  <a:lnTo>
                    <a:pt x="361" y="582"/>
                  </a:lnTo>
                  <a:lnTo>
                    <a:pt x="359" y="583"/>
                  </a:lnTo>
                  <a:lnTo>
                    <a:pt x="355" y="585"/>
                  </a:lnTo>
                  <a:lnTo>
                    <a:pt x="351" y="586"/>
                  </a:lnTo>
                  <a:lnTo>
                    <a:pt x="349" y="586"/>
                  </a:lnTo>
                  <a:lnTo>
                    <a:pt x="344" y="589"/>
                  </a:lnTo>
                  <a:lnTo>
                    <a:pt x="347" y="591"/>
                  </a:lnTo>
                  <a:lnTo>
                    <a:pt x="349" y="591"/>
                  </a:lnTo>
                  <a:lnTo>
                    <a:pt x="350" y="592"/>
                  </a:lnTo>
                  <a:lnTo>
                    <a:pt x="351" y="592"/>
                  </a:lnTo>
                  <a:lnTo>
                    <a:pt x="352" y="593"/>
                  </a:lnTo>
                  <a:lnTo>
                    <a:pt x="352" y="596"/>
                  </a:lnTo>
                  <a:lnTo>
                    <a:pt x="351" y="598"/>
                  </a:lnTo>
                  <a:lnTo>
                    <a:pt x="349" y="598"/>
                  </a:lnTo>
                  <a:lnTo>
                    <a:pt x="348" y="597"/>
                  </a:lnTo>
                  <a:lnTo>
                    <a:pt x="347" y="595"/>
                  </a:lnTo>
                  <a:lnTo>
                    <a:pt x="347" y="593"/>
                  </a:lnTo>
                  <a:lnTo>
                    <a:pt x="344" y="596"/>
                  </a:lnTo>
                  <a:lnTo>
                    <a:pt x="343" y="598"/>
                  </a:lnTo>
                  <a:lnTo>
                    <a:pt x="343" y="599"/>
                  </a:lnTo>
                  <a:lnTo>
                    <a:pt x="341" y="600"/>
                  </a:lnTo>
                  <a:lnTo>
                    <a:pt x="336" y="600"/>
                  </a:lnTo>
                  <a:lnTo>
                    <a:pt x="336" y="607"/>
                  </a:lnTo>
                  <a:lnTo>
                    <a:pt x="333" y="612"/>
                  </a:lnTo>
                  <a:lnTo>
                    <a:pt x="329" y="616"/>
                  </a:lnTo>
                  <a:lnTo>
                    <a:pt x="327" y="620"/>
                  </a:lnTo>
                  <a:lnTo>
                    <a:pt x="325" y="626"/>
                  </a:lnTo>
                  <a:lnTo>
                    <a:pt x="326" y="634"/>
                  </a:lnTo>
                  <a:lnTo>
                    <a:pt x="340" y="634"/>
                  </a:lnTo>
                  <a:lnTo>
                    <a:pt x="346" y="637"/>
                  </a:lnTo>
                  <a:lnTo>
                    <a:pt x="351" y="641"/>
                  </a:lnTo>
                  <a:lnTo>
                    <a:pt x="350" y="642"/>
                  </a:lnTo>
                  <a:lnTo>
                    <a:pt x="349" y="645"/>
                  </a:lnTo>
                  <a:lnTo>
                    <a:pt x="348" y="646"/>
                  </a:lnTo>
                  <a:lnTo>
                    <a:pt x="348" y="648"/>
                  </a:lnTo>
                  <a:lnTo>
                    <a:pt x="344" y="652"/>
                  </a:lnTo>
                  <a:lnTo>
                    <a:pt x="342" y="652"/>
                  </a:lnTo>
                  <a:lnTo>
                    <a:pt x="341" y="653"/>
                  </a:lnTo>
                  <a:lnTo>
                    <a:pt x="339" y="654"/>
                  </a:lnTo>
                  <a:lnTo>
                    <a:pt x="337" y="654"/>
                  </a:lnTo>
                  <a:lnTo>
                    <a:pt x="334" y="658"/>
                  </a:lnTo>
                  <a:lnTo>
                    <a:pt x="332" y="659"/>
                  </a:lnTo>
                  <a:lnTo>
                    <a:pt x="330" y="661"/>
                  </a:lnTo>
                  <a:lnTo>
                    <a:pt x="329" y="662"/>
                  </a:lnTo>
                  <a:lnTo>
                    <a:pt x="329" y="663"/>
                  </a:lnTo>
                  <a:lnTo>
                    <a:pt x="330" y="665"/>
                  </a:lnTo>
                  <a:lnTo>
                    <a:pt x="332" y="667"/>
                  </a:lnTo>
                  <a:lnTo>
                    <a:pt x="332" y="669"/>
                  </a:lnTo>
                  <a:lnTo>
                    <a:pt x="330" y="670"/>
                  </a:lnTo>
                  <a:lnTo>
                    <a:pt x="326" y="670"/>
                  </a:lnTo>
                  <a:lnTo>
                    <a:pt x="326" y="673"/>
                  </a:lnTo>
                  <a:lnTo>
                    <a:pt x="329" y="676"/>
                  </a:lnTo>
                  <a:lnTo>
                    <a:pt x="329" y="680"/>
                  </a:lnTo>
                  <a:lnTo>
                    <a:pt x="327" y="680"/>
                  </a:lnTo>
                  <a:lnTo>
                    <a:pt x="325" y="681"/>
                  </a:lnTo>
                  <a:lnTo>
                    <a:pt x="323" y="681"/>
                  </a:lnTo>
                  <a:lnTo>
                    <a:pt x="321" y="682"/>
                  </a:lnTo>
                  <a:lnTo>
                    <a:pt x="320" y="683"/>
                  </a:lnTo>
                  <a:lnTo>
                    <a:pt x="320" y="684"/>
                  </a:lnTo>
                  <a:lnTo>
                    <a:pt x="315" y="687"/>
                  </a:lnTo>
                  <a:lnTo>
                    <a:pt x="312" y="688"/>
                  </a:lnTo>
                  <a:lnTo>
                    <a:pt x="309" y="689"/>
                  </a:lnTo>
                  <a:lnTo>
                    <a:pt x="307" y="689"/>
                  </a:lnTo>
                  <a:lnTo>
                    <a:pt x="306" y="690"/>
                  </a:lnTo>
                  <a:lnTo>
                    <a:pt x="306" y="697"/>
                  </a:lnTo>
                  <a:lnTo>
                    <a:pt x="305" y="698"/>
                  </a:lnTo>
                  <a:lnTo>
                    <a:pt x="304" y="698"/>
                  </a:lnTo>
                  <a:lnTo>
                    <a:pt x="302" y="700"/>
                  </a:lnTo>
                  <a:lnTo>
                    <a:pt x="301" y="700"/>
                  </a:lnTo>
                  <a:lnTo>
                    <a:pt x="301" y="703"/>
                  </a:lnTo>
                  <a:lnTo>
                    <a:pt x="299" y="703"/>
                  </a:lnTo>
                  <a:lnTo>
                    <a:pt x="298" y="702"/>
                  </a:lnTo>
                  <a:lnTo>
                    <a:pt x="297" y="702"/>
                  </a:lnTo>
                  <a:lnTo>
                    <a:pt x="295" y="701"/>
                  </a:lnTo>
                  <a:lnTo>
                    <a:pt x="293" y="704"/>
                  </a:lnTo>
                  <a:lnTo>
                    <a:pt x="292" y="708"/>
                  </a:lnTo>
                  <a:lnTo>
                    <a:pt x="290" y="711"/>
                  </a:lnTo>
                  <a:lnTo>
                    <a:pt x="288" y="715"/>
                  </a:lnTo>
                  <a:lnTo>
                    <a:pt x="281" y="716"/>
                  </a:lnTo>
                  <a:lnTo>
                    <a:pt x="277" y="719"/>
                  </a:lnTo>
                  <a:lnTo>
                    <a:pt x="272" y="724"/>
                  </a:lnTo>
                  <a:lnTo>
                    <a:pt x="267" y="728"/>
                  </a:lnTo>
                  <a:lnTo>
                    <a:pt x="267" y="729"/>
                  </a:lnTo>
                  <a:lnTo>
                    <a:pt x="269" y="730"/>
                  </a:lnTo>
                  <a:lnTo>
                    <a:pt x="270" y="730"/>
                  </a:lnTo>
                  <a:lnTo>
                    <a:pt x="271" y="731"/>
                  </a:lnTo>
                  <a:lnTo>
                    <a:pt x="271" y="738"/>
                  </a:lnTo>
                  <a:lnTo>
                    <a:pt x="267" y="745"/>
                  </a:lnTo>
                  <a:lnTo>
                    <a:pt x="265" y="746"/>
                  </a:lnTo>
                  <a:lnTo>
                    <a:pt x="258" y="746"/>
                  </a:lnTo>
                  <a:lnTo>
                    <a:pt x="256" y="747"/>
                  </a:lnTo>
                  <a:lnTo>
                    <a:pt x="255" y="750"/>
                  </a:lnTo>
                  <a:lnTo>
                    <a:pt x="251" y="753"/>
                  </a:lnTo>
                  <a:lnTo>
                    <a:pt x="249" y="754"/>
                  </a:lnTo>
                  <a:lnTo>
                    <a:pt x="248" y="754"/>
                  </a:lnTo>
                  <a:lnTo>
                    <a:pt x="245" y="753"/>
                  </a:lnTo>
                  <a:lnTo>
                    <a:pt x="244" y="753"/>
                  </a:lnTo>
                  <a:lnTo>
                    <a:pt x="243" y="756"/>
                  </a:lnTo>
                  <a:lnTo>
                    <a:pt x="243" y="761"/>
                  </a:lnTo>
                  <a:lnTo>
                    <a:pt x="240" y="765"/>
                  </a:lnTo>
                  <a:lnTo>
                    <a:pt x="236" y="765"/>
                  </a:lnTo>
                  <a:lnTo>
                    <a:pt x="234" y="763"/>
                  </a:lnTo>
                  <a:lnTo>
                    <a:pt x="231" y="763"/>
                  </a:lnTo>
                  <a:lnTo>
                    <a:pt x="228" y="766"/>
                  </a:lnTo>
                  <a:lnTo>
                    <a:pt x="228" y="768"/>
                  </a:lnTo>
                  <a:lnTo>
                    <a:pt x="229" y="770"/>
                  </a:lnTo>
                  <a:lnTo>
                    <a:pt x="231" y="770"/>
                  </a:lnTo>
                  <a:lnTo>
                    <a:pt x="233" y="771"/>
                  </a:lnTo>
                  <a:lnTo>
                    <a:pt x="224" y="774"/>
                  </a:lnTo>
                  <a:lnTo>
                    <a:pt x="215" y="778"/>
                  </a:lnTo>
                  <a:lnTo>
                    <a:pt x="209" y="784"/>
                  </a:lnTo>
                  <a:lnTo>
                    <a:pt x="210" y="786"/>
                  </a:lnTo>
                  <a:lnTo>
                    <a:pt x="213" y="786"/>
                  </a:lnTo>
                  <a:lnTo>
                    <a:pt x="215" y="785"/>
                  </a:lnTo>
                  <a:lnTo>
                    <a:pt x="216" y="784"/>
                  </a:lnTo>
                  <a:lnTo>
                    <a:pt x="220" y="784"/>
                  </a:lnTo>
                  <a:lnTo>
                    <a:pt x="214" y="791"/>
                  </a:lnTo>
                  <a:lnTo>
                    <a:pt x="208" y="795"/>
                  </a:lnTo>
                  <a:lnTo>
                    <a:pt x="202" y="802"/>
                  </a:lnTo>
                  <a:lnTo>
                    <a:pt x="192" y="806"/>
                  </a:lnTo>
                  <a:lnTo>
                    <a:pt x="187" y="808"/>
                  </a:lnTo>
                  <a:lnTo>
                    <a:pt x="186" y="810"/>
                  </a:lnTo>
                  <a:lnTo>
                    <a:pt x="185" y="814"/>
                  </a:lnTo>
                  <a:lnTo>
                    <a:pt x="184" y="815"/>
                  </a:lnTo>
                  <a:lnTo>
                    <a:pt x="184" y="814"/>
                  </a:lnTo>
                  <a:lnTo>
                    <a:pt x="183" y="813"/>
                  </a:lnTo>
                  <a:lnTo>
                    <a:pt x="184" y="810"/>
                  </a:lnTo>
                  <a:lnTo>
                    <a:pt x="184" y="807"/>
                  </a:lnTo>
                  <a:lnTo>
                    <a:pt x="178" y="807"/>
                  </a:lnTo>
                  <a:lnTo>
                    <a:pt x="176" y="808"/>
                  </a:lnTo>
                  <a:lnTo>
                    <a:pt x="172" y="809"/>
                  </a:lnTo>
                  <a:lnTo>
                    <a:pt x="167" y="814"/>
                  </a:lnTo>
                  <a:lnTo>
                    <a:pt x="166" y="814"/>
                  </a:lnTo>
                  <a:lnTo>
                    <a:pt x="166" y="815"/>
                  </a:lnTo>
                  <a:lnTo>
                    <a:pt x="162" y="817"/>
                  </a:lnTo>
                  <a:lnTo>
                    <a:pt x="159" y="820"/>
                  </a:lnTo>
                  <a:lnTo>
                    <a:pt x="158" y="822"/>
                  </a:lnTo>
                  <a:lnTo>
                    <a:pt x="157" y="822"/>
                  </a:lnTo>
                  <a:lnTo>
                    <a:pt x="155" y="823"/>
                  </a:lnTo>
                  <a:lnTo>
                    <a:pt x="151" y="822"/>
                  </a:lnTo>
                  <a:lnTo>
                    <a:pt x="149" y="824"/>
                  </a:lnTo>
                  <a:lnTo>
                    <a:pt x="148" y="824"/>
                  </a:lnTo>
                  <a:lnTo>
                    <a:pt x="146" y="826"/>
                  </a:lnTo>
                  <a:lnTo>
                    <a:pt x="144" y="826"/>
                  </a:lnTo>
                  <a:lnTo>
                    <a:pt x="142" y="827"/>
                  </a:lnTo>
                  <a:lnTo>
                    <a:pt x="137" y="831"/>
                  </a:lnTo>
                  <a:lnTo>
                    <a:pt x="135" y="833"/>
                  </a:lnTo>
                  <a:lnTo>
                    <a:pt x="132" y="831"/>
                  </a:lnTo>
                  <a:lnTo>
                    <a:pt x="131" y="830"/>
                  </a:lnTo>
                  <a:lnTo>
                    <a:pt x="131" y="829"/>
                  </a:lnTo>
                  <a:lnTo>
                    <a:pt x="134" y="827"/>
                  </a:lnTo>
                  <a:lnTo>
                    <a:pt x="138" y="827"/>
                  </a:lnTo>
                  <a:lnTo>
                    <a:pt x="135" y="820"/>
                  </a:lnTo>
                  <a:lnTo>
                    <a:pt x="134" y="819"/>
                  </a:lnTo>
                  <a:lnTo>
                    <a:pt x="131" y="817"/>
                  </a:lnTo>
                  <a:lnTo>
                    <a:pt x="127" y="817"/>
                  </a:lnTo>
                  <a:lnTo>
                    <a:pt x="124" y="819"/>
                  </a:lnTo>
                  <a:lnTo>
                    <a:pt x="121" y="822"/>
                  </a:lnTo>
                  <a:lnTo>
                    <a:pt x="121" y="829"/>
                  </a:lnTo>
                  <a:lnTo>
                    <a:pt x="120" y="833"/>
                  </a:lnTo>
                  <a:lnTo>
                    <a:pt x="118" y="835"/>
                  </a:lnTo>
                  <a:lnTo>
                    <a:pt x="117" y="836"/>
                  </a:lnTo>
                  <a:lnTo>
                    <a:pt x="115" y="836"/>
                  </a:lnTo>
                  <a:lnTo>
                    <a:pt x="114" y="837"/>
                  </a:lnTo>
                  <a:lnTo>
                    <a:pt x="111" y="837"/>
                  </a:lnTo>
                  <a:lnTo>
                    <a:pt x="111" y="843"/>
                  </a:lnTo>
                  <a:lnTo>
                    <a:pt x="109" y="845"/>
                  </a:lnTo>
                  <a:lnTo>
                    <a:pt x="102" y="849"/>
                  </a:lnTo>
                  <a:lnTo>
                    <a:pt x="101" y="848"/>
                  </a:lnTo>
                  <a:lnTo>
                    <a:pt x="98" y="838"/>
                  </a:lnTo>
                  <a:lnTo>
                    <a:pt x="100" y="829"/>
                  </a:lnTo>
                  <a:lnTo>
                    <a:pt x="106" y="820"/>
                  </a:lnTo>
                  <a:lnTo>
                    <a:pt x="109" y="816"/>
                  </a:lnTo>
                  <a:lnTo>
                    <a:pt x="109" y="815"/>
                  </a:lnTo>
                  <a:lnTo>
                    <a:pt x="111" y="814"/>
                  </a:lnTo>
                  <a:lnTo>
                    <a:pt x="113" y="813"/>
                  </a:lnTo>
                  <a:lnTo>
                    <a:pt x="116" y="812"/>
                  </a:lnTo>
                  <a:lnTo>
                    <a:pt x="122" y="808"/>
                  </a:lnTo>
                  <a:lnTo>
                    <a:pt x="129" y="803"/>
                  </a:lnTo>
                  <a:lnTo>
                    <a:pt x="138" y="802"/>
                  </a:lnTo>
                  <a:lnTo>
                    <a:pt x="141" y="806"/>
                  </a:lnTo>
                  <a:lnTo>
                    <a:pt x="151" y="816"/>
                  </a:lnTo>
                  <a:lnTo>
                    <a:pt x="152" y="815"/>
                  </a:lnTo>
                  <a:lnTo>
                    <a:pt x="152" y="813"/>
                  </a:lnTo>
                  <a:lnTo>
                    <a:pt x="153" y="812"/>
                  </a:lnTo>
                  <a:lnTo>
                    <a:pt x="153" y="809"/>
                  </a:lnTo>
                  <a:lnTo>
                    <a:pt x="155" y="810"/>
                  </a:lnTo>
                  <a:lnTo>
                    <a:pt x="156" y="810"/>
                  </a:lnTo>
                  <a:lnTo>
                    <a:pt x="158" y="812"/>
                  </a:lnTo>
                  <a:lnTo>
                    <a:pt x="159" y="813"/>
                  </a:lnTo>
                  <a:lnTo>
                    <a:pt x="159" y="814"/>
                  </a:lnTo>
                  <a:lnTo>
                    <a:pt x="166" y="812"/>
                  </a:lnTo>
                  <a:lnTo>
                    <a:pt x="166" y="806"/>
                  </a:lnTo>
                  <a:lnTo>
                    <a:pt x="165" y="805"/>
                  </a:lnTo>
                  <a:lnTo>
                    <a:pt x="159" y="805"/>
                  </a:lnTo>
                  <a:lnTo>
                    <a:pt x="159" y="795"/>
                  </a:lnTo>
                  <a:lnTo>
                    <a:pt x="162" y="789"/>
                  </a:lnTo>
                  <a:lnTo>
                    <a:pt x="173" y="778"/>
                  </a:lnTo>
                  <a:lnTo>
                    <a:pt x="174" y="775"/>
                  </a:lnTo>
                  <a:lnTo>
                    <a:pt x="177" y="773"/>
                  </a:lnTo>
                  <a:lnTo>
                    <a:pt x="184" y="770"/>
                  </a:lnTo>
                  <a:lnTo>
                    <a:pt x="191" y="767"/>
                  </a:lnTo>
                  <a:lnTo>
                    <a:pt x="196" y="765"/>
                  </a:lnTo>
                  <a:lnTo>
                    <a:pt x="200" y="758"/>
                  </a:lnTo>
                  <a:lnTo>
                    <a:pt x="203" y="758"/>
                  </a:lnTo>
                  <a:lnTo>
                    <a:pt x="206" y="759"/>
                  </a:lnTo>
                  <a:lnTo>
                    <a:pt x="209" y="759"/>
                  </a:lnTo>
                  <a:lnTo>
                    <a:pt x="210" y="757"/>
                  </a:lnTo>
                  <a:lnTo>
                    <a:pt x="210" y="756"/>
                  </a:lnTo>
                  <a:lnTo>
                    <a:pt x="212" y="753"/>
                  </a:lnTo>
                  <a:lnTo>
                    <a:pt x="212" y="744"/>
                  </a:lnTo>
                  <a:lnTo>
                    <a:pt x="233" y="721"/>
                  </a:lnTo>
                  <a:lnTo>
                    <a:pt x="235" y="722"/>
                  </a:lnTo>
                  <a:lnTo>
                    <a:pt x="237" y="722"/>
                  </a:lnTo>
                  <a:lnTo>
                    <a:pt x="240" y="723"/>
                  </a:lnTo>
                  <a:lnTo>
                    <a:pt x="242" y="723"/>
                  </a:lnTo>
                  <a:lnTo>
                    <a:pt x="244" y="721"/>
                  </a:lnTo>
                  <a:lnTo>
                    <a:pt x="245" y="718"/>
                  </a:lnTo>
                  <a:lnTo>
                    <a:pt x="243" y="718"/>
                  </a:lnTo>
                  <a:lnTo>
                    <a:pt x="237" y="712"/>
                  </a:lnTo>
                  <a:lnTo>
                    <a:pt x="240" y="702"/>
                  </a:lnTo>
                  <a:lnTo>
                    <a:pt x="240" y="688"/>
                  </a:lnTo>
                  <a:lnTo>
                    <a:pt x="242" y="688"/>
                  </a:lnTo>
                  <a:lnTo>
                    <a:pt x="243" y="687"/>
                  </a:lnTo>
                  <a:lnTo>
                    <a:pt x="245" y="687"/>
                  </a:lnTo>
                  <a:lnTo>
                    <a:pt x="247" y="686"/>
                  </a:lnTo>
                  <a:lnTo>
                    <a:pt x="249" y="686"/>
                  </a:lnTo>
                  <a:lnTo>
                    <a:pt x="252" y="687"/>
                  </a:lnTo>
                  <a:lnTo>
                    <a:pt x="251" y="684"/>
                  </a:lnTo>
                  <a:lnTo>
                    <a:pt x="250" y="683"/>
                  </a:lnTo>
                  <a:lnTo>
                    <a:pt x="248" y="682"/>
                  </a:lnTo>
                  <a:lnTo>
                    <a:pt x="241" y="682"/>
                  </a:lnTo>
                  <a:lnTo>
                    <a:pt x="242" y="672"/>
                  </a:lnTo>
                  <a:lnTo>
                    <a:pt x="245" y="666"/>
                  </a:lnTo>
                  <a:lnTo>
                    <a:pt x="250" y="661"/>
                  </a:lnTo>
                  <a:lnTo>
                    <a:pt x="256" y="656"/>
                  </a:lnTo>
                  <a:lnTo>
                    <a:pt x="254" y="651"/>
                  </a:lnTo>
                  <a:lnTo>
                    <a:pt x="255" y="647"/>
                  </a:lnTo>
                  <a:lnTo>
                    <a:pt x="257" y="644"/>
                  </a:lnTo>
                  <a:lnTo>
                    <a:pt x="258" y="639"/>
                  </a:lnTo>
                  <a:lnTo>
                    <a:pt x="258" y="632"/>
                  </a:lnTo>
                  <a:lnTo>
                    <a:pt x="256" y="633"/>
                  </a:lnTo>
                  <a:lnTo>
                    <a:pt x="255" y="634"/>
                  </a:lnTo>
                  <a:lnTo>
                    <a:pt x="254" y="637"/>
                  </a:lnTo>
                  <a:lnTo>
                    <a:pt x="254" y="640"/>
                  </a:lnTo>
                  <a:lnTo>
                    <a:pt x="252" y="642"/>
                  </a:lnTo>
                  <a:lnTo>
                    <a:pt x="252" y="645"/>
                  </a:lnTo>
                  <a:lnTo>
                    <a:pt x="238" y="653"/>
                  </a:lnTo>
                  <a:lnTo>
                    <a:pt x="224" y="660"/>
                  </a:lnTo>
                  <a:lnTo>
                    <a:pt x="222" y="660"/>
                  </a:lnTo>
                  <a:lnTo>
                    <a:pt x="220" y="659"/>
                  </a:lnTo>
                  <a:lnTo>
                    <a:pt x="217" y="656"/>
                  </a:lnTo>
                  <a:lnTo>
                    <a:pt x="216" y="654"/>
                  </a:lnTo>
                  <a:lnTo>
                    <a:pt x="214" y="653"/>
                  </a:lnTo>
                  <a:lnTo>
                    <a:pt x="213" y="652"/>
                  </a:lnTo>
                  <a:lnTo>
                    <a:pt x="213" y="648"/>
                  </a:lnTo>
                  <a:lnTo>
                    <a:pt x="215" y="646"/>
                  </a:lnTo>
                  <a:lnTo>
                    <a:pt x="216" y="646"/>
                  </a:lnTo>
                  <a:lnTo>
                    <a:pt x="217" y="645"/>
                  </a:lnTo>
                  <a:lnTo>
                    <a:pt x="217" y="644"/>
                  </a:lnTo>
                  <a:lnTo>
                    <a:pt x="221" y="644"/>
                  </a:lnTo>
                  <a:lnTo>
                    <a:pt x="222" y="645"/>
                  </a:lnTo>
                  <a:lnTo>
                    <a:pt x="222" y="646"/>
                  </a:lnTo>
                  <a:lnTo>
                    <a:pt x="223" y="647"/>
                  </a:lnTo>
                  <a:lnTo>
                    <a:pt x="223" y="648"/>
                  </a:lnTo>
                  <a:lnTo>
                    <a:pt x="224" y="649"/>
                  </a:lnTo>
                  <a:lnTo>
                    <a:pt x="227" y="649"/>
                  </a:lnTo>
                  <a:lnTo>
                    <a:pt x="229" y="645"/>
                  </a:lnTo>
                  <a:lnTo>
                    <a:pt x="228" y="644"/>
                  </a:lnTo>
                  <a:lnTo>
                    <a:pt x="226" y="642"/>
                  </a:lnTo>
                  <a:lnTo>
                    <a:pt x="224" y="641"/>
                  </a:lnTo>
                  <a:lnTo>
                    <a:pt x="222" y="640"/>
                  </a:lnTo>
                  <a:lnTo>
                    <a:pt x="219" y="639"/>
                  </a:lnTo>
                  <a:lnTo>
                    <a:pt x="216" y="638"/>
                  </a:lnTo>
                  <a:lnTo>
                    <a:pt x="213" y="634"/>
                  </a:lnTo>
                  <a:lnTo>
                    <a:pt x="213" y="632"/>
                  </a:lnTo>
                  <a:lnTo>
                    <a:pt x="212" y="633"/>
                  </a:lnTo>
                  <a:lnTo>
                    <a:pt x="210" y="635"/>
                  </a:lnTo>
                  <a:lnTo>
                    <a:pt x="210" y="638"/>
                  </a:lnTo>
                  <a:lnTo>
                    <a:pt x="209" y="640"/>
                  </a:lnTo>
                  <a:lnTo>
                    <a:pt x="209" y="641"/>
                  </a:lnTo>
                  <a:lnTo>
                    <a:pt x="208" y="644"/>
                  </a:lnTo>
                  <a:lnTo>
                    <a:pt x="208" y="645"/>
                  </a:lnTo>
                  <a:lnTo>
                    <a:pt x="205" y="645"/>
                  </a:lnTo>
                  <a:lnTo>
                    <a:pt x="202" y="644"/>
                  </a:lnTo>
                  <a:lnTo>
                    <a:pt x="203" y="649"/>
                  </a:lnTo>
                  <a:lnTo>
                    <a:pt x="203" y="654"/>
                  </a:lnTo>
                  <a:lnTo>
                    <a:pt x="202" y="659"/>
                  </a:lnTo>
                  <a:lnTo>
                    <a:pt x="202" y="665"/>
                  </a:lnTo>
                  <a:lnTo>
                    <a:pt x="205" y="672"/>
                  </a:lnTo>
                  <a:lnTo>
                    <a:pt x="201" y="672"/>
                  </a:lnTo>
                  <a:lnTo>
                    <a:pt x="199" y="670"/>
                  </a:lnTo>
                  <a:lnTo>
                    <a:pt x="195" y="663"/>
                  </a:lnTo>
                  <a:lnTo>
                    <a:pt x="194" y="662"/>
                  </a:lnTo>
                  <a:lnTo>
                    <a:pt x="193" y="660"/>
                  </a:lnTo>
                  <a:lnTo>
                    <a:pt x="188" y="653"/>
                  </a:lnTo>
                  <a:lnTo>
                    <a:pt x="186" y="648"/>
                  </a:lnTo>
                  <a:lnTo>
                    <a:pt x="184" y="645"/>
                  </a:lnTo>
                  <a:lnTo>
                    <a:pt x="180" y="646"/>
                  </a:lnTo>
                  <a:lnTo>
                    <a:pt x="178" y="648"/>
                  </a:lnTo>
                  <a:lnTo>
                    <a:pt x="177" y="652"/>
                  </a:lnTo>
                  <a:lnTo>
                    <a:pt x="172" y="647"/>
                  </a:lnTo>
                  <a:lnTo>
                    <a:pt x="166" y="644"/>
                  </a:lnTo>
                  <a:lnTo>
                    <a:pt x="162" y="639"/>
                  </a:lnTo>
                  <a:lnTo>
                    <a:pt x="151" y="646"/>
                  </a:lnTo>
                  <a:lnTo>
                    <a:pt x="141" y="652"/>
                  </a:lnTo>
                  <a:lnTo>
                    <a:pt x="137" y="654"/>
                  </a:lnTo>
                  <a:lnTo>
                    <a:pt x="135" y="656"/>
                  </a:lnTo>
                  <a:lnTo>
                    <a:pt x="131" y="659"/>
                  </a:lnTo>
                  <a:lnTo>
                    <a:pt x="129" y="661"/>
                  </a:lnTo>
                  <a:lnTo>
                    <a:pt x="125" y="662"/>
                  </a:lnTo>
                  <a:lnTo>
                    <a:pt x="127" y="655"/>
                  </a:lnTo>
                  <a:lnTo>
                    <a:pt x="125" y="649"/>
                  </a:lnTo>
                  <a:lnTo>
                    <a:pt x="125" y="645"/>
                  </a:lnTo>
                  <a:lnTo>
                    <a:pt x="129" y="641"/>
                  </a:lnTo>
                  <a:lnTo>
                    <a:pt x="127" y="637"/>
                  </a:lnTo>
                  <a:lnTo>
                    <a:pt x="124" y="635"/>
                  </a:lnTo>
                  <a:lnTo>
                    <a:pt x="123" y="634"/>
                  </a:lnTo>
                  <a:lnTo>
                    <a:pt x="121" y="630"/>
                  </a:lnTo>
                  <a:lnTo>
                    <a:pt x="121" y="626"/>
                  </a:lnTo>
                  <a:lnTo>
                    <a:pt x="122" y="624"/>
                  </a:lnTo>
                  <a:lnTo>
                    <a:pt x="124" y="621"/>
                  </a:lnTo>
                  <a:lnTo>
                    <a:pt x="128" y="614"/>
                  </a:lnTo>
                  <a:lnTo>
                    <a:pt x="127" y="611"/>
                  </a:lnTo>
                  <a:lnTo>
                    <a:pt x="124" y="606"/>
                  </a:lnTo>
                  <a:lnTo>
                    <a:pt x="122" y="603"/>
                  </a:lnTo>
                  <a:lnTo>
                    <a:pt x="121" y="600"/>
                  </a:lnTo>
                  <a:lnTo>
                    <a:pt x="121" y="593"/>
                  </a:lnTo>
                  <a:lnTo>
                    <a:pt x="118" y="591"/>
                  </a:lnTo>
                  <a:lnTo>
                    <a:pt x="116" y="590"/>
                  </a:lnTo>
                  <a:lnTo>
                    <a:pt x="116" y="579"/>
                  </a:lnTo>
                  <a:lnTo>
                    <a:pt x="115" y="578"/>
                  </a:lnTo>
                  <a:lnTo>
                    <a:pt x="113" y="577"/>
                  </a:lnTo>
                  <a:lnTo>
                    <a:pt x="111" y="576"/>
                  </a:lnTo>
                  <a:lnTo>
                    <a:pt x="114" y="568"/>
                  </a:lnTo>
                  <a:lnTo>
                    <a:pt x="118" y="562"/>
                  </a:lnTo>
                  <a:lnTo>
                    <a:pt x="125" y="555"/>
                  </a:lnTo>
                  <a:lnTo>
                    <a:pt x="118" y="550"/>
                  </a:lnTo>
                  <a:lnTo>
                    <a:pt x="115" y="556"/>
                  </a:lnTo>
                  <a:lnTo>
                    <a:pt x="111" y="563"/>
                  </a:lnTo>
                  <a:lnTo>
                    <a:pt x="108" y="569"/>
                  </a:lnTo>
                  <a:lnTo>
                    <a:pt x="103" y="574"/>
                  </a:lnTo>
                  <a:lnTo>
                    <a:pt x="103" y="576"/>
                  </a:lnTo>
                  <a:lnTo>
                    <a:pt x="108" y="581"/>
                  </a:lnTo>
                  <a:lnTo>
                    <a:pt x="108" y="586"/>
                  </a:lnTo>
                  <a:lnTo>
                    <a:pt x="107" y="589"/>
                  </a:lnTo>
                  <a:lnTo>
                    <a:pt x="106" y="589"/>
                  </a:lnTo>
                  <a:lnTo>
                    <a:pt x="103" y="588"/>
                  </a:lnTo>
                  <a:lnTo>
                    <a:pt x="102" y="586"/>
                  </a:lnTo>
                  <a:lnTo>
                    <a:pt x="101" y="586"/>
                  </a:lnTo>
                  <a:lnTo>
                    <a:pt x="94" y="591"/>
                  </a:lnTo>
                  <a:lnTo>
                    <a:pt x="88" y="596"/>
                  </a:lnTo>
                  <a:lnTo>
                    <a:pt x="80" y="598"/>
                  </a:lnTo>
                  <a:lnTo>
                    <a:pt x="77" y="598"/>
                  </a:lnTo>
                  <a:lnTo>
                    <a:pt x="73" y="597"/>
                  </a:lnTo>
                  <a:lnTo>
                    <a:pt x="71" y="596"/>
                  </a:lnTo>
                  <a:lnTo>
                    <a:pt x="67" y="596"/>
                  </a:lnTo>
                  <a:lnTo>
                    <a:pt x="66" y="595"/>
                  </a:lnTo>
                  <a:lnTo>
                    <a:pt x="66" y="591"/>
                  </a:lnTo>
                  <a:lnTo>
                    <a:pt x="67" y="589"/>
                  </a:lnTo>
                  <a:lnTo>
                    <a:pt x="67" y="586"/>
                  </a:lnTo>
                  <a:lnTo>
                    <a:pt x="64" y="583"/>
                  </a:lnTo>
                  <a:lnTo>
                    <a:pt x="59" y="579"/>
                  </a:lnTo>
                  <a:lnTo>
                    <a:pt x="56" y="575"/>
                  </a:lnTo>
                  <a:lnTo>
                    <a:pt x="54" y="568"/>
                  </a:lnTo>
                  <a:lnTo>
                    <a:pt x="52" y="569"/>
                  </a:lnTo>
                  <a:lnTo>
                    <a:pt x="49" y="569"/>
                  </a:lnTo>
                  <a:lnTo>
                    <a:pt x="45" y="562"/>
                  </a:lnTo>
                  <a:lnTo>
                    <a:pt x="44" y="561"/>
                  </a:lnTo>
                  <a:lnTo>
                    <a:pt x="43" y="558"/>
                  </a:lnTo>
                  <a:lnTo>
                    <a:pt x="42" y="557"/>
                  </a:lnTo>
                  <a:lnTo>
                    <a:pt x="39" y="557"/>
                  </a:lnTo>
                  <a:lnTo>
                    <a:pt x="43" y="554"/>
                  </a:lnTo>
                  <a:lnTo>
                    <a:pt x="45" y="550"/>
                  </a:lnTo>
                  <a:lnTo>
                    <a:pt x="49" y="546"/>
                  </a:lnTo>
                  <a:lnTo>
                    <a:pt x="52" y="542"/>
                  </a:lnTo>
                  <a:lnTo>
                    <a:pt x="53" y="542"/>
                  </a:lnTo>
                  <a:lnTo>
                    <a:pt x="56" y="543"/>
                  </a:lnTo>
                  <a:lnTo>
                    <a:pt x="58" y="546"/>
                  </a:lnTo>
                  <a:lnTo>
                    <a:pt x="63" y="546"/>
                  </a:lnTo>
                  <a:lnTo>
                    <a:pt x="63" y="551"/>
                  </a:lnTo>
                  <a:lnTo>
                    <a:pt x="60" y="554"/>
                  </a:lnTo>
                  <a:lnTo>
                    <a:pt x="59" y="556"/>
                  </a:lnTo>
                  <a:lnTo>
                    <a:pt x="58" y="557"/>
                  </a:lnTo>
                  <a:lnTo>
                    <a:pt x="61" y="557"/>
                  </a:lnTo>
                  <a:lnTo>
                    <a:pt x="64" y="556"/>
                  </a:lnTo>
                  <a:lnTo>
                    <a:pt x="68" y="551"/>
                  </a:lnTo>
                  <a:lnTo>
                    <a:pt x="71" y="550"/>
                  </a:lnTo>
                  <a:lnTo>
                    <a:pt x="73" y="550"/>
                  </a:lnTo>
                  <a:lnTo>
                    <a:pt x="73" y="555"/>
                  </a:lnTo>
                  <a:lnTo>
                    <a:pt x="74" y="556"/>
                  </a:lnTo>
                  <a:lnTo>
                    <a:pt x="74" y="557"/>
                  </a:lnTo>
                  <a:lnTo>
                    <a:pt x="75" y="558"/>
                  </a:lnTo>
                  <a:lnTo>
                    <a:pt x="82" y="556"/>
                  </a:lnTo>
                  <a:lnTo>
                    <a:pt x="85" y="553"/>
                  </a:lnTo>
                  <a:lnTo>
                    <a:pt x="84" y="548"/>
                  </a:lnTo>
                  <a:lnTo>
                    <a:pt x="82" y="541"/>
                  </a:lnTo>
                  <a:lnTo>
                    <a:pt x="80" y="535"/>
                  </a:lnTo>
                  <a:lnTo>
                    <a:pt x="72" y="540"/>
                  </a:lnTo>
                  <a:lnTo>
                    <a:pt x="64" y="540"/>
                  </a:lnTo>
                  <a:lnTo>
                    <a:pt x="56" y="536"/>
                  </a:lnTo>
                  <a:lnTo>
                    <a:pt x="45" y="535"/>
                  </a:lnTo>
                  <a:lnTo>
                    <a:pt x="47" y="533"/>
                  </a:lnTo>
                  <a:lnTo>
                    <a:pt x="51" y="533"/>
                  </a:lnTo>
                  <a:lnTo>
                    <a:pt x="53" y="532"/>
                  </a:lnTo>
                  <a:lnTo>
                    <a:pt x="54" y="532"/>
                  </a:lnTo>
                  <a:lnTo>
                    <a:pt x="54" y="529"/>
                  </a:lnTo>
                  <a:lnTo>
                    <a:pt x="52" y="527"/>
                  </a:lnTo>
                  <a:lnTo>
                    <a:pt x="45" y="527"/>
                  </a:lnTo>
                  <a:lnTo>
                    <a:pt x="46" y="526"/>
                  </a:lnTo>
                  <a:lnTo>
                    <a:pt x="46" y="521"/>
                  </a:lnTo>
                  <a:lnTo>
                    <a:pt x="45" y="522"/>
                  </a:lnTo>
                  <a:lnTo>
                    <a:pt x="43" y="518"/>
                  </a:lnTo>
                  <a:lnTo>
                    <a:pt x="45" y="514"/>
                  </a:lnTo>
                  <a:lnTo>
                    <a:pt x="50" y="512"/>
                  </a:lnTo>
                  <a:lnTo>
                    <a:pt x="54" y="507"/>
                  </a:lnTo>
                  <a:lnTo>
                    <a:pt x="56" y="502"/>
                  </a:lnTo>
                  <a:lnTo>
                    <a:pt x="54" y="501"/>
                  </a:lnTo>
                  <a:lnTo>
                    <a:pt x="53" y="502"/>
                  </a:lnTo>
                  <a:lnTo>
                    <a:pt x="51" y="504"/>
                  </a:lnTo>
                  <a:lnTo>
                    <a:pt x="50" y="506"/>
                  </a:lnTo>
                  <a:lnTo>
                    <a:pt x="47" y="507"/>
                  </a:lnTo>
                  <a:lnTo>
                    <a:pt x="45" y="509"/>
                  </a:lnTo>
                  <a:lnTo>
                    <a:pt x="40" y="512"/>
                  </a:lnTo>
                  <a:lnTo>
                    <a:pt x="40" y="516"/>
                  </a:lnTo>
                  <a:lnTo>
                    <a:pt x="39" y="518"/>
                  </a:lnTo>
                  <a:lnTo>
                    <a:pt x="38" y="520"/>
                  </a:lnTo>
                  <a:lnTo>
                    <a:pt x="37" y="521"/>
                  </a:lnTo>
                  <a:lnTo>
                    <a:pt x="37" y="527"/>
                  </a:lnTo>
                  <a:lnTo>
                    <a:pt x="35" y="525"/>
                  </a:lnTo>
                  <a:lnTo>
                    <a:pt x="35" y="520"/>
                  </a:lnTo>
                  <a:lnTo>
                    <a:pt x="33" y="519"/>
                  </a:lnTo>
                  <a:lnTo>
                    <a:pt x="33" y="516"/>
                  </a:lnTo>
                  <a:lnTo>
                    <a:pt x="32" y="515"/>
                  </a:lnTo>
                  <a:lnTo>
                    <a:pt x="28" y="515"/>
                  </a:lnTo>
                  <a:lnTo>
                    <a:pt x="28" y="511"/>
                  </a:lnTo>
                  <a:lnTo>
                    <a:pt x="32" y="506"/>
                  </a:lnTo>
                  <a:lnTo>
                    <a:pt x="31" y="505"/>
                  </a:lnTo>
                  <a:lnTo>
                    <a:pt x="30" y="502"/>
                  </a:lnTo>
                  <a:lnTo>
                    <a:pt x="32" y="499"/>
                  </a:lnTo>
                  <a:lnTo>
                    <a:pt x="31" y="495"/>
                  </a:lnTo>
                  <a:lnTo>
                    <a:pt x="29" y="493"/>
                  </a:lnTo>
                  <a:lnTo>
                    <a:pt x="26" y="492"/>
                  </a:lnTo>
                  <a:lnTo>
                    <a:pt x="26" y="491"/>
                  </a:lnTo>
                  <a:lnTo>
                    <a:pt x="30" y="491"/>
                  </a:lnTo>
                  <a:lnTo>
                    <a:pt x="32" y="490"/>
                  </a:lnTo>
                  <a:lnTo>
                    <a:pt x="35" y="490"/>
                  </a:lnTo>
                  <a:lnTo>
                    <a:pt x="35" y="480"/>
                  </a:lnTo>
                  <a:lnTo>
                    <a:pt x="37" y="472"/>
                  </a:lnTo>
                  <a:lnTo>
                    <a:pt x="42" y="466"/>
                  </a:lnTo>
                  <a:lnTo>
                    <a:pt x="46" y="462"/>
                  </a:lnTo>
                  <a:lnTo>
                    <a:pt x="50" y="456"/>
                  </a:lnTo>
                  <a:lnTo>
                    <a:pt x="54" y="456"/>
                  </a:lnTo>
                  <a:lnTo>
                    <a:pt x="56" y="457"/>
                  </a:lnTo>
                  <a:lnTo>
                    <a:pt x="58" y="458"/>
                  </a:lnTo>
                  <a:lnTo>
                    <a:pt x="59" y="459"/>
                  </a:lnTo>
                  <a:lnTo>
                    <a:pt x="61" y="460"/>
                  </a:lnTo>
                  <a:lnTo>
                    <a:pt x="64" y="460"/>
                  </a:lnTo>
                  <a:lnTo>
                    <a:pt x="67" y="459"/>
                  </a:lnTo>
                  <a:lnTo>
                    <a:pt x="65" y="458"/>
                  </a:lnTo>
                  <a:lnTo>
                    <a:pt x="64" y="457"/>
                  </a:lnTo>
                  <a:lnTo>
                    <a:pt x="61" y="456"/>
                  </a:lnTo>
                  <a:lnTo>
                    <a:pt x="58" y="456"/>
                  </a:lnTo>
                  <a:lnTo>
                    <a:pt x="58" y="453"/>
                  </a:lnTo>
                  <a:lnTo>
                    <a:pt x="59" y="451"/>
                  </a:lnTo>
                  <a:lnTo>
                    <a:pt x="61" y="450"/>
                  </a:lnTo>
                  <a:lnTo>
                    <a:pt x="63" y="450"/>
                  </a:lnTo>
                  <a:lnTo>
                    <a:pt x="65" y="449"/>
                  </a:lnTo>
                  <a:lnTo>
                    <a:pt x="67" y="444"/>
                  </a:lnTo>
                  <a:lnTo>
                    <a:pt x="66" y="443"/>
                  </a:lnTo>
                  <a:lnTo>
                    <a:pt x="63" y="443"/>
                  </a:lnTo>
                  <a:lnTo>
                    <a:pt x="63" y="444"/>
                  </a:lnTo>
                  <a:lnTo>
                    <a:pt x="61" y="443"/>
                  </a:lnTo>
                  <a:lnTo>
                    <a:pt x="60" y="441"/>
                  </a:lnTo>
                  <a:lnTo>
                    <a:pt x="60" y="432"/>
                  </a:lnTo>
                  <a:lnTo>
                    <a:pt x="61" y="430"/>
                  </a:lnTo>
                  <a:lnTo>
                    <a:pt x="63" y="429"/>
                  </a:lnTo>
                  <a:lnTo>
                    <a:pt x="65" y="429"/>
                  </a:lnTo>
                  <a:lnTo>
                    <a:pt x="70" y="431"/>
                  </a:lnTo>
                  <a:lnTo>
                    <a:pt x="72" y="431"/>
                  </a:lnTo>
                  <a:lnTo>
                    <a:pt x="72" y="429"/>
                  </a:lnTo>
                  <a:lnTo>
                    <a:pt x="68" y="425"/>
                  </a:lnTo>
                  <a:lnTo>
                    <a:pt x="68" y="423"/>
                  </a:lnTo>
                  <a:lnTo>
                    <a:pt x="70" y="421"/>
                  </a:lnTo>
                  <a:lnTo>
                    <a:pt x="72" y="420"/>
                  </a:lnTo>
                  <a:lnTo>
                    <a:pt x="75" y="418"/>
                  </a:lnTo>
                  <a:lnTo>
                    <a:pt x="78" y="420"/>
                  </a:lnTo>
                  <a:lnTo>
                    <a:pt x="81" y="421"/>
                  </a:lnTo>
                  <a:lnTo>
                    <a:pt x="86" y="423"/>
                  </a:lnTo>
                  <a:lnTo>
                    <a:pt x="84" y="428"/>
                  </a:lnTo>
                  <a:lnTo>
                    <a:pt x="82" y="431"/>
                  </a:lnTo>
                  <a:lnTo>
                    <a:pt x="88" y="430"/>
                  </a:lnTo>
                  <a:lnTo>
                    <a:pt x="95" y="430"/>
                  </a:lnTo>
                  <a:lnTo>
                    <a:pt x="101" y="429"/>
                  </a:lnTo>
                  <a:lnTo>
                    <a:pt x="108" y="425"/>
                  </a:lnTo>
                  <a:lnTo>
                    <a:pt x="113" y="420"/>
                  </a:lnTo>
                  <a:lnTo>
                    <a:pt x="116" y="414"/>
                  </a:lnTo>
                  <a:lnTo>
                    <a:pt x="121" y="408"/>
                  </a:lnTo>
                  <a:lnTo>
                    <a:pt x="131" y="410"/>
                  </a:lnTo>
                  <a:lnTo>
                    <a:pt x="142" y="410"/>
                  </a:lnTo>
                  <a:lnTo>
                    <a:pt x="144" y="409"/>
                  </a:lnTo>
                  <a:lnTo>
                    <a:pt x="148" y="407"/>
                  </a:lnTo>
                  <a:lnTo>
                    <a:pt x="150" y="404"/>
                  </a:lnTo>
                  <a:lnTo>
                    <a:pt x="155" y="397"/>
                  </a:lnTo>
                  <a:lnTo>
                    <a:pt x="157" y="395"/>
                  </a:lnTo>
                  <a:lnTo>
                    <a:pt x="157" y="392"/>
                  </a:lnTo>
                  <a:lnTo>
                    <a:pt x="156" y="389"/>
                  </a:lnTo>
                  <a:lnTo>
                    <a:pt x="155" y="386"/>
                  </a:lnTo>
                  <a:lnTo>
                    <a:pt x="153" y="383"/>
                  </a:lnTo>
                  <a:lnTo>
                    <a:pt x="153" y="369"/>
                  </a:lnTo>
                  <a:lnTo>
                    <a:pt x="151" y="365"/>
                  </a:lnTo>
                  <a:lnTo>
                    <a:pt x="149" y="362"/>
                  </a:lnTo>
                  <a:lnTo>
                    <a:pt x="146" y="359"/>
                  </a:lnTo>
                  <a:lnTo>
                    <a:pt x="142" y="354"/>
                  </a:lnTo>
                  <a:lnTo>
                    <a:pt x="145" y="355"/>
                  </a:lnTo>
                  <a:lnTo>
                    <a:pt x="149" y="354"/>
                  </a:lnTo>
                  <a:lnTo>
                    <a:pt x="151" y="353"/>
                  </a:lnTo>
                  <a:lnTo>
                    <a:pt x="155" y="351"/>
                  </a:lnTo>
                  <a:lnTo>
                    <a:pt x="156" y="348"/>
                  </a:lnTo>
                  <a:lnTo>
                    <a:pt x="157" y="345"/>
                  </a:lnTo>
                  <a:lnTo>
                    <a:pt x="157" y="343"/>
                  </a:lnTo>
                  <a:lnTo>
                    <a:pt x="156" y="339"/>
                  </a:lnTo>
                  <a:lnTo>
                    <a:pt x="152" y="336"/>
                  </a:lnTo>
                  <a:lnTo>
                    <a:pt x="152" y="332"/>
                  </a:lnTo>
                  <a:lnTo>
                    <a:pt x="153" y="330"/>
                  </a:lnTo>
                  <a:lnTo>
                    <a:pt x="148" y="330"/>
                  </a:lnTo>
                  <a:lnTo>
                    <a:pt x="145" y="331"/>
                  </a:lnTo>
                  <a:lnTo>
                    <a:pt x="144" y="333"/>
                  </a:lnTo>
                  <a:lnTo>
                    <a:pt x="143" y="334"/>
                  </a:lnTo>
                  <a:lnTo>
                    <a:pt x="141" y="339"/>
                  </a:lnTo>
                  <a:lnTo>
                    <a:pt x="137" y="336"/>
                  </a:lnTo>
                  <a:lnTo>
                    <a:pt x="132" y="337"/>
                  </a:lnTo>
                  <a:lnTo>
                    <a:pt x="127" y="340"/>
                  </a:lnTo>
                  <a:lnTo>
                    <a:pt x="121" y="346"/>
                  </a:lnTo>
                  <a:lnTo>
                    <a:pt x="115" y="351"/>
                  </a:lnTo>
                  <a:lnTo>
                    <a:pt x="111" y="357"/>
                  </a:lnTo>
                  <a:lnTo>
                    <a:pt x="110" y="355"/>
                  </a:lnTo>
                  <a:lnTo>
                    <a:pt x="109" y="353"/>
                  </a:lnTo>
                  <a:lnTo>
                    <a:pt x="108" y="352"/>
                  </a:lnTo>
                  <a:lnTo>
                    <a:pt x="106" y="347"/>
                  </a:lnTo>
                  <a:lnTo>
                    <a:pt x="105" y="346"/>
                  </a:lnTo>
                  <a:lnTo>
                    <a:pt x="102" y="345"/>
                  </a:lnTo>
                  <a:lnTo>
                    <a:pt x="99" y="345"/>
                  </a:lnTo>
                  <a:lnTo>
                    <a:pt x="98" y="346"/>
                  </a:lnTo>
                  <a:lnTo>
                    <a:pt x="98" y="350"/>
                  </a:lnTo>
                  <a:lnTo>
                    <a:pt x="99" y="350"/>
                  </a:lnTo>
                  <a:lnTo>
                    <a:pt x="98" y="351"/>
                  </a:lnTo>
                  <a:lnTo>
                    <a:pt x="96" y="351"/>
                  </a:lnTo>
                  <a:lnTo>
                    <a:pt x="96" y="348"/>
                  </a:lnTo>
                  <a:lnTo>
                    <a:pt x="95" y="347"/>
                  </a:lnTo>
                  <a:lnTo>
                    <a:pt x="84" y="347"/>
                  </a:lnTo>
                  <a:lnTo>
                    <a:pt x="58" y="350"/>
                  </a:lnTo>
                  <a:lnTo>
                    <a:pt x="49" y="347"/>
                  </a:lnTo>
                  <a:lnTo>
                    <a:pt x="40" y="344"/>
                  </a:lnTo>
                  <a:lnTo>
                    <a:pt x="32" y="341"/>
                  </a:lnTo>
                  <a:lnTo>
                    <a:pt x="32" y="334"/>
                  </a:lnTo>
                  <a:lnTo>
                    <a:pt x="31" y="329"/>
                  </a:lnTo>
                  <a:lnTo>
                    <a:pt x="30" y="322"/>
                  </a:lnTo>
                  <a:lnTo>
                    <a:pt x="26" y="317"/>
                  </a:lnTo>
                  <a:lnTo>
                    <a:pt x="29" y="316"/>
                  </a:lnTo>
                  <a:lnTo>
                    <a:pt x="33" y="311"/>
                  </a:lnTo>
                  <a:lnTo>
                    <a:pt x="40" y="311"/>
                  </a:lnTo>
                  <a:lnTo>
                    <a:pt x="38" y="305"/>
                  </a:lnTo>
                  <a:lnTo>
                    <a:pt x="32" y="302"/>
                  </a:lnTo>
                  <a:lnTo>
                    <a:pt x="18" y="299"/>
                  </a:lnTo>
                  <a:lnTo>
                    <a:pt x="11" y="296"/>
                  </a:lnTo>
                  <a:lnTo>
                    <a:pt x="6" y="290"/>
                  </a:lnTo>
                  <a:lnTo>
                    <a:pt x="4" y="288"/>
                  </a:lnTo>
                  <a:lnTo>
                    <a:pt x="0" y="285"/>
                  </a:lnTo>
                  <a:lnTo>
                    <a:pt x="4" y="283"/>
                  </a:lnTo>
                  <a:lnTo>
                    <a:pt x="7" y="283"/>
                  </a:lnTo>
                  <a:lnTo>
                    <a:pt x="14" y="280"/>
                  </a:lnTo>
                  <a:lnTo>
                    <a:pt x="15" y="277"/>
                  </a:lnTo>
                  <a:lnTo>
                    <a:pt x="15" y="274"/>
                  </a:lnTo>
                  <a:lnTo>
                    <a:pt x="21" y="275"/>
                  </a:lnTo>
                  <a:lnTo>
                    <a:pt x="25" y="274"/>
                  </a:lnTo>
                  <a:lnTo>
                    <a:pt x="33" y="266"/>
                  </a:lnTo>
                  <a:lnTo>
                    <a:pt x="39" y="263"/>
                  </a:lnTo>
                  <a:lnTo>
                    <a:pt x="44" y="263"/>
                  </a:lnTo>
                  <a:lnTo>
                    <a:pt x="49" y="266"/>
                  </a:lnTo>
                  <a:lnTo>
                    <a:pt x="56" y="266"/>
                  </a:lnTo>
                  <a:lnTo>
                    <a:pt x="56" y="263"/>
                  </a:lnTo>
                  <a:lnTo>
                    <a:pt x="54" y="261"/>
                  </a:lnTo>
                  <a:lnTo>
                    <a:pt x="53" y="260"/>
                  </a:lnTo>
                  <a:lnTo>
                    <a:pt x="53" y="257"/>
                  </a:lnTo>
                  <a:lnTo>
                    <a:pt x="54" y="255"/>
                  </a:lnTo>
                  <a:lnTo>
                    <a:pt x="59" y="253"/>
                  </a:lnTo>
                  <a:lnTo>
                    <a:pt x="60" y="252"/>
                  </a:lnTo>
                  <a:lnTo>
                    <a:pt x="63" y="250"/>
                  </a:lnTo>
                  <a:lnTo>
                    <a:pt x="70" y="250"/>
                  </a:lnTo>
                  <a:lnTo>
                    <a:pt x="73" y="247"/>
                  </a:lnTo>
                  <a:lnTo>
                    <a:pt x="79" y="245"/>
                  </a:lnTo>
                  <a:lnTo>
                    <a:pt x="86" y="243"/>
                  </a:lnTo>
                  <a:lnTo>
                    <a:pt x="93" y="246"/>
                  </a:lnTo>
                  <a:lnTo>
                    <a:pt x="92" y="248"/>
                  </a:lnTo>
                  <a:lnTo>
                    <a:pt x="92" y="252"/>
                  </a:lnTo>
                  <a:lnTo>
                    <a:pt x="87" y="261"/>
                  </a:lnTo>
                  <a:lnTo>
                    <a:pt x="84" y="261"/>
                  </a:lnTo>
                  <a:lnTo>
                    <a:pt x="86" y="263"/>
                  </a:lnTo>
                  <a:lnTo>
                    <a:pt x="89" y="266"/>
                  </a:lnTo>
                  <a:lnTo>
                    <a:pt x="92" y="268"/>
                  </a:lnTo>
                  <a:lnTo>
                    <a:pt x="93" y="271"/>
                  </a:lnTo>
                  <a:lnTo>
                    <a:pt x="98" y="273"/>
                  </a:lnTo>
                  <a:lnTo>
                    <a:pt x="105" y="271"/>
                  </a:lnTo>
                  <a:lnTo>
                    <a:pt x="110" y="270"/>
                  </a:lnTo>
                  <a:lnTo>
                    <a:pt x="114" y="271"/>
                  </a:lnTo>
                  <a:lnTo>
                    <a:pt x="114" y="276"/>
                  </a:lnTo>
                  <a:lnTo>
                    <a:pt x="117" y="276"/>
                  </a:lnTo>
                  <a:lnTo>
                    <a:pt x="120" y="275"/>
                  </a:lnTo>
                  <a:lnTo>
                    <a:pt x="122" y="275"/>
                  </a:lnTo>
                  <a:lnTo>
                    <a:pt x="124" y="274"/>
                  </a:lnTo>
                  <a:lnTo>
                    <a:pt x="127" y="274"/>
                  </a:lnTo>
                  <a:lnTo>
                    <a:pt x="129" y="275"/>
                  </a:lnTo>
                  <a:lnTo>
                    <a:pt x="130" y="276"/>
                  </a:lnTo>
                  <a:lnTo>
                    <a:pt x="131" y="278"/>
                  </a:lnTo>
                  <a:lnTo>
                    <a:pt x="134" y="277"/>
                  </a:lnTo>
                  <a:lnTo>
                    <a:pt x="136" y="275"/>
                  </a:lnTo>
                  <a:lnTo>
                    <a:pt x="142" y="263"/>
                  </a:lnTo>
                  <a:lnTo>
                    <a:pt x="144" y="262"/>
                  </a:lnTo>
                  <a:lnTo>
                    <a:pt x="145" y="263"/>
                  </a:lnTo>
                  <a:lnTo>
                    <a:pt x="146" y="263"/>
                  </a:lnTo>
                  <a:lnTo>
                    <a:pt x="146" y="269"/>
                  </a:lnTo>
                  <a:lnTo>
                    <a:pt x="148" y="270"/>
                  </a:lnTo>
                  <a:lnTo>
                    <a:pt x="149" y="270"/>
                  </a:lnTo>
                  <a:lnTo>
                    <a:pt x="151" y="268"/>
                  </a:lnTo>
                  <a:lnTo>
                    <a:pt x="152" y="266"/>
                  </a:lnTo>
                  <a:lnTo>
                    <a:pt x="152" y="261"/>
                  </a:lnTo>
                  <a:lnTo>
                    <a:pt x="151" y="259"/>
                  </a:lnTo>
                  <a:lnTo>
                    <a:pt x="153" y="256"/>
                  </a:lnTo>
                  <a:lnTo>
                    <a:pt x="167" y="256"/>
                  </a:lnTo>
                  <a:lnTo>
                    <a:pt x="170" y="255"/>
                  </a:lnTo>
                  <a:lnTo>
                    <a:pt x="170" y="248"/>
                  </a:lnTo>
                  <a:lnTo>
                    <a:pt x="169" y="246"/>
                  </a:lnTo>
                  <a:lnTo>
                    <a:pt x="167" y="245"/>
                  </a:lnTo>
                  <a:lnTo>
                    <a:pt x="166" y="242"/>
                  </a:lnTo>
                  <a:lnTo>
                    <a:pt x="158" y="242"/>
                  </a:lnTo>
                  <a:lnTo>
                    <a:pt x="153" y="240"/>
                  </a:lnTo>
                  <a:lnTo>
                    <a:pt x="151" y="240"/>
                  </a:lnTo>
                  <a:lnTo>
                    <a:pt x="149" y="241"/>
                  </a:lnTo>
                  <a:lnTo>
                    <a:pt x="148" y="241"/>
                  </a:lnTo>
                  <a:lnTo>
                    <a:pt x="146" y="243"/>
                  </a:lnTo>
                  <a:lnTo>
                    <a:pt x="144" y="246"/>
                  </a:lnTo>
                  <a:lnTo>
                    <a:pt x="141" y="246"/>
                  </a:lnTo>
                  <a:lnTo>
                    <a:pt x="141" y="242"/>
                  </a:lnTo>
                  <a:lnTo>
                    <a:pt x="138" y="240"/>
                  </a:lnTo>
                  <a:lnTo>
                    <a:pt x="137" y="240"/>
                  </a:lnTo>
                  <a:lnTo>
                    <a:pt x="136" y="239"/>
                  </a:lnTo>
                  <a:lnTo>
                    <a:pt x="136" y="232"/>
                  </a:lnTo>
                  <a:lnTo>
                    <a:pt x="137" y="229"/>
                  </a:lnTo>
                  <a:lnTo>
                    <a:pt x="138" y="228"/>
                  </a:lnTo>
                  <a:lnTo>
                    <a:pt x="139" y="226"/>
                  </a:lnTo>
                  <a:lnTo>
                    <a:pt x="139" y="225"/>
                  </a:lnTo>
                  <a:lnTo>
                    <a:pt x="138" y="222"/>
                  </a:lnTo>
                  <a:lnTo>
                    <a:pt x="134" y="220"/>
                  </a:lnTo>
                  <a:lnTo>
                    <a:pt x="131" y="220"/>
                  </a:lnTo>
                  <a:lnTo>
                    <a:pt x="129" y="219"/>
                  </a:lnTo>
                  <a:lnTo>
                    <a:pt x="128" y="219"/>
                  </a:lnTo>
                  <a:lnTo>
                    <a:pt x="125" y="217"/>
                  </a:lnTo>
                  <a:lnTo>
                    <a:pt x="125" y="212"/>
                  </a:lnTo>
                  <a:lnTo>
                    <a:pt x="121" y="217"/>
                  </a:lnTo>
                  <a:lnTo>
                    <a:pt x="114" y="218"/>
                  </a:lnTo>
                  <a:lnTo>
                    <a:pt x="106" y="218"/>
                  </a:lnTo>
                  <a:lnTo>
                    <a:pt x="99" y="215"/>
                  </a:lnTo>
                  <a:lnTo>
                    <a:pt x="95" y="199"/>
                  </a:lnTo>
                  <a:lnTo>
                    <a:pt x="89" y="186"/>
                  </a:lnTo>
                  <a:lnTo>
                    <a:pt x="80" y="176"/>
                  </a:lnTo>
                  <a:lnTo>
                    <a:pt x="71" y="166"/>
                  </a:lnTo>
                  <a:lnTo>
                    <a:pt x="60" y="158"/>
                  </a:lnTo>
                  <a:lnTo>
                    <a:pt x="50" y="149"/>
                  </a:lnTo>
                  <a:lnTo>
                    <a:pt x="54" y="136"/>
                  </a:lnTo>
                  <a:lnTo>
                    <a:pt x="58" y="123"/>
                  </a:lnTo>
                  <a:lnTo>
                    <a:pt x="74" y="124"/>
                  </a:lnTo>
                  <a:lnTo>
                    <a:pt x="87" y="122"/>
                  </a:lnTo>
                  <a:lnTo>
                    <a:pt x="98" y="119"/>
                  </a:lnTo>
                  <a:lnTo>
                    <a:pt x="105" y="113"/>
                  </a:lnTo>
                  <a:lnTo>
                    <a:pt x="111" y="103"/>
                  </a:lnTo>
                  <a:lnTo>
                    <a:pt x="116" y="99"/>
                  </a:lnTo>
                  <a:lnTo>
                    <a:pt x="116" y="94"/>
                  </a:lnTo>
                  <a:lnTo>
                    <a:pt x="117" y="91"/>
                  </a:lnTo>
                  <a:lnTo>
                    <a:pt x="117" y="86"/>
                  </a:lnTo>
                  <a:lnTo>
                    <a:pt x="118" y="82"/>
                  </a:lnTo>
                  <a:lnTo>
                    <a:pt x="124" y="73"/>
                  </a:lnTo>
                  <a:lnTo>
                    <a:pt x="130" y="66"/>
                  </a:lnTo>
                  <a:lnTo>
                    <a:pt x="134" y="58"/>
                  </a:lnTo>
                  <a:lnTo>
                    <a:pt x="145" y="57"/>
                  </a:lnTo>
                  <a:lnTo>
                    <a:pt x="155" y="53"/>
                  </a:lnTo>
                  <a:lnTo>
                    <a:pt x="162" y="47"/>
                  </a:lnTo>
                  <a:lnTo>
                    <a:pt x="169" y="40"/>
                  </a:lnTo>
                  <a:lnTo>
                    <a:pt x="171" y="43"/>
                  </a:lnTo>
                  <a:lnTo>
                    <a:pt x="171" y="47"/>
                  </a:lnTo>
                  <a:lnTo>
                    <a:pt x="170" y="50"/>
                  </a:lnTo>
                  <a:lnTo>
                    <a:pt x="170" y="51"/>
                  </a:lnTo>
                  <a:lnTo>
                    <a:pt x="169" y="52"/>
                  </a:lnTo>
                  <a:lnTo>
                    <a:pt x="171" y="52"/>
                  </a:lnTo>
                  <a:lnTo>
                    <a:pt x="172" y="53"/>
                  </a:lnTo>
                  <a:lnTo>
                    <a:pt x="173" y="53"/>
                  </a:lnTo>
                  <a:lnTo>
                    <a:pt x="174" y="54"/>
                  </a:lnTo>
                  <a:lnTo>
                    <a:pt x="177" y="50"/>
                  </a:lnTo>
                  <a:lnTo>
                    <a:pt x="181" y="43"/>
                  </a:lnTo>
                  <a:lnTo>
                    <a:pt x="185" y="40"/>
                  </a:lnTo>
                  <a:lnTo>
                    <a:pt x="184" y="39"/>
                  </a:lnTo>
                  <a:lnTo>
                    <a:pt x="177" y="39"/>
                  </a:lnTo>
                  <a:lnTo>
                    <a:pt x="174" y="37"/>
                  </a:lnTo>
                  <a:lnTo>
                    <a:pt x="174" y="35"/>
                  </a:lnTo>
                  <a:lnTo>
                    <a:pt x="176" y="32"/>
                  </a:lnTo>
                  <a:lnTo>
                    <a:pt x="181" y="26"/>
                  </a:lnTo>
                  <a:lnTo>
                    <a:pt x="183" y="26"/>
                  </a:lnTo>
                  <a:lnTo>
                    <a:pt x="183" y="29"/>
                  </a:lnTo>
                  <a:lnTo>
                    <a:pt x="184" y="31"/>
                  </a:lnTo>
                  <a:lnTo>
                    <a:pt x="184" y="32"/>
                  </a:lnTo>
                  <a:lnTo>
                    <a:pt x="192" y="30"/>
                  </a:lnTo>
                  <a:lnTo>
                    <a:pt x="199" y="29"/>
                  </a:lnTo>
                  <a:lnTo>
                    <a:pt x="207" y="26"/>
                  </a:lnTo>
                  <a:lnTo>
                    <a:pt x="216" y="19"/>
                  </a:lnTo>
                  <a:lnTo>
                    <a:pt x="223" y="10"/>
                  </a:lnTo>
                  <a:lnTo>
                    <a:pt x="228"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5" name="Freeform 75"/>
            <p:cNvSpPr>
              <a:spLocks noEditPoints="1"/>
            </p:cNvSpPr>
            <p:nvPr/>
          </p:nvSpPr>
          <p:spPr bwMode="auto">
            <a:xfrm>
              <a:off x="5159375" y="5314951"/>
              <a:ext cx="266700" cy="131763"/>
            </a:xfrm>
            <a:custGeom>
              <a:avLst/>
              <a:gdLst/>
              <a:ahLst/>
              <a:cxnLst>
                <a:cxn ang="0">
                  <a:pos x="44" y="39"/>
                </a:cxn>
                <a:cxn ang="0">
                  <a:pos x="62" y="52"/>
                </a:cxn>
                <a:cxn ang="0">
                  <a:pos x="69" y="61"/>
                </a:cxn>
                <a:cxn ang="0">
                  <a:pos x="71" y="55"/>
                </a:cxn>
                <a:cxn ang="0">
                  <a:pos x="78" y="48"/>
                </a:cxn>
                <a:cxn ang="0">
                  <a:pos x="77" y="55"/>
                </a:cxn>
                <a:cxn ang="0">
                  <a:pos x="80" y="59"/>
                </a:cxn>
                <a:cxn ang="0">
                  <a:pos x="92" y="56"/>
                </a:cxn>
                <a:cxn ang="0">
                  <a:pos x="102" y="64"/>
                </a:cxn>
                <a:cxn ang="0">
                  <a:pos x="108" y="68"/>
                </a:cxn>
                <a:cxn ang="0">
                  <a:pos x="112" y="71"/>
                </a:cxn>
                <a:cxn ang="0">
                  <a:pos x="105" y="73"/>
                </a:cxn>
                <a:cxn ang="0">
                  <a:pos x="100" y="74"/>
                </a:cxn>
                <a:cxn ang="0">
                  <a:pos x="94" y="81"/>
                </a:cxn>
                <a:cxn ang="0">
                  <a:pos x="73" y="76"/>
                </a:cxn>
                <a:cxn ang="0">
                  <a:pos x="74" y="70"/>
                </a:cxn>
                <a:cxn ang="0">
                  <a:pos x="67" y="71"/>
                </a:cxn>
                <a:cxn ang="0">
                  <a:pos x="58" y="64"/>
                </a:cxn>
                <a:cxn ang="0">
                  <a:pos x="44" y="57"/>
                </a:cxn>
                <a:cxn ang="0">
                  <a:pos x="22" y="53"/>
                </a:cxn>
                <a:cxn ang="0">
                  <a:pos x="2" y="45"/>
                </a:cxn>
                <a:cxn ang="0">
                  <a:pos x="0" y="40"/>
                </a:cxn>
                <a:cxn ang="0">
                  <a:pos x="5" y="36"/>
                </a:cxn>
                <a:cxn ang="0">
                  <a:pos x="3" y="32"/>
                </a:cxn>
                <a:cxn ang="0">
                  <a:pos x="6" y="35"/>
                </a:cxn>
                <a:cxn ang="0">
                  <a:pos x="8" y="40"/>
                </a:cxn>
                <a:cxn ang="0">
                  <a:pos x="10" y="32"/>
                </a:cxn>
                <a:cxn ang="0">
                  <a:pos x="8" y="29"/>
                </a:cxn>
                <a:cxn ang="0">
                  <a:pos x="13" y="29"/>
                </a:cxn>
                <a:cxn ang="0">
                  <a:pos x="17" y="25"/>
                </a:cxn>
                <a:cxn ang="0">
                  <a:pos x="17" y="25"/>
                </a:cxn>
                <a:cxn ang="0">
                  <a:pos x="118" y="13"/>
                </a:cxn>
                <a:cxn ang="0">
                  <a:pos x="127" y="19"/>
                </a:cxn>
                <a:cxn ang="0">
                  <a:pos x="138" y="22"/>
                </a:cxn>
                <a:cxn ang="0">
                  <a:pos x="152" y="34"/>
                </a:cxn>
                <a:cxn ang="0">
                  <a:pos x="168" y="40"/>
                </a:cxn>
                <a:cxn ang="0">
                  <a:pos x="162" y="57"/>
                </a:cxn>
                <a:cxn ang="0">
                  <a:pos x="154" y="57"/>
                </a:cxn>
                <a:cxn ang="0">
                  <a:pos x="145" y="54"/>
                </a:cxn>
                <a:cxn ang="0">
                  <a:pos x="137" y="48"/>
                </a:cxn>
                <a:cxn ang="0">
                  <a:pos x="137" y="42"/>
                </a:cxn>
                <a:cxn ang="0">
                  <a:pos x="130" y="40"/>
                </a:cxn>
                <a:cxn ang="0">
                  <a:pos x="116" y="21"/>
                </a:cxn>
                <a:cxn ang="0">
                  <a:pos x="108" y="0"/>
                </a:cxn>
                <a:cxn ang="0">
                  <a:pos x="116" y="10"/>
                </a:cxn>
                <a:cxn ang="0">
                  <a:pos x="114" y="12"/>
                </a:cxn>
                <a:cxn ang="0">
                  <a:pos x="112" y="12"/>
                </a:cxn>
                <a:cxn ang="0">
                  <a:pos x="108" y="20"/>
                </a:cxn>
                <a:cxn ang="0">
                  <a:pos x="140" y="68"/>
                </a:cxn>
                <a:cxn ang="0">
                  <a:pos x="129" y="63"/>
                </a:cxn>
                <a:cxn ang="0">
                  <a:pos x="116" y="68"/>
                </a:cxn>
                <a:cxn ang="0">
                  <a:pos x="112" y="56"/>
                </a:cxn>
                <a:cxn ang="0">
                  <a:pos x="112" y="46"/>
                </a:cxn>
                <a:cxn ang="0">
                  <a:pos x="106" y="43"/>
                </a:cxn>
                <a:cxn ang="0">
                  <a:pos x="100" y="43"/>
                </a:cxn>
                <a:cxn ang="0">
                  <a:pos x="101" y="47"/>
                </a:cxn>
                <a:cxn ang="0">
                  <a:pos x="104" y="53"/>
                </a:cxn>
                <a:cxn ang="0">
                  <a:pos x="90" y="48"/>
                </a:cxn>
                <a:cxn ang="0">
                  <a:pos x="79" y="46"/>
                </a:cxn>
                <a:cxn ang="0">
                  <a:pos x="88" y="35"/>
                </a:cxn>
                <a:cxn ang="0">
                  <a:pos x="87" y="18"/>
                </a:cxn>
                <a:cxn ang="0">
                  <a:pos x="93" y="5"/>
                </a:cxn>
              </a:cxnLst>
              <a:rect l="0" t="0" r="r" b="b"/>
              <a:pathLst>
                <a:path w="168" h="83">
                  <a:moveTo>
                    <a:pt x="17" y="25"/>
                  </a:moveTo>
                  <a:lnTo>
                    <a:pt x="19" y="25"/>
                  </a:lnTo>
                  <a:lnTo>
                    <a:pt x="44" y="39"/>
                  </a:lnTo>
                  <a:lnTo>
                    <a:pt x="58" y="43"/>
                  </a:lnTo>
                  <a:lnTo>
                    <a:pt x="60" y="48"/>
                  </a:lnTo>
                  <a:lnTo>
                    <a:pt x="62" y="52"/>
                  </a:lnTo>
                  <a:lnTo>
                    <a:pt x="65" y="54"/>
                  </a:lnTo>
                  <a:lnTo>
                    <a:pt x="66" y="57"/>
                  </a:lnTo>
                  <a:lnTo>
                    <a:pt x="69" y="61"/>
                  </a:lnTo>
                  <a:lnTo>
                    <a:pt x="70" y="61"/>
                  </a:lnTo>
                  <a:lnTo>
                    <a:pt x="71" y="60"/>
                  </a:lnTo>
                  <a:lnTo>
                    <a:pt x="71" y="55"/>
                  </a:lnTo>
                  <a:lnTo>
                    <a:pt x="73" y="53"/>
                  </a:lnTo>
                  <a:lnTo>
                    <a:pt x="76" y="53"/>
                  </a:lnTo>
                  <a:lnTo>
                    <a:pt x="78" y="48"/>
                  </a:lnTo>
                  <a:lnTo>
                    <a:pt x="80" y="47"/>
                  </a:lnTo>
                  <a:lnTo>
                    <a:pt x="76" y="54"/>
                  </a:lnTo>
                  <a:lnTo>
                    <a:pt x="77" y="55"/>
                  </a:lnTo>
                  <a:lnTo>
                    <a:pt x="77" y="56"/>
                  </a:lnTo>
                  <a:lnTo>
                    <a:pt x="79" y="57"/>
                  </a:lnTo>
                  <a:lnTo>
                    <a:pt x="80" y="59"/>
                  </a:lnTo>
                  <a:lnTo>
                    <a:pt x="83" y="57"/>
                  </a:lnTo>
                  <a:lnTo>
                    <a:pt x="86" y="56"/>
                  </a:lnTo>
                  <a:lnTo>
                    <a:pt x="92" y="56"/>
                  </a:lnTo>
                  <a:lnTo>
                    <a:pt x="93" y="60"/>
                  </a:lnTo>
                  <a:lnTo>
                    <a:pt x="98" y="64"/>
                  </a:lnTo>
                  <a:lnTo>
                    <a:pt x="102" y="64"/>
                  </a:lnTo>
                  <a:lnTo>
                    <a:pt x="107" y="63"/>
                  </a:lnTo>
                  <a:lnTo>
                    <a:pt x="107" y="66"/>
                  </a:lnTo>
                  <a:lnTo>
                    <a:pt x="108" y="68"/>
                  </a:lnTo>
                  <a:lnTo>
                    <a:pt x="111" y="69"/>
                  </a:lnTo>
                  <a:lnTo>
                    <a:pt x="111" y="70"/>
                  </a:lnTo>
                  <a:lnTo>
                    <a:pt x="112" y="71"/>
                  </a:lnTo>
                  <a:lnTo>
                    <a:pt x="112" y="74"/>
                  </a:lnTo>
                  <a:lnTo>
                    <a:pt x="108" y="74"/>
                  </a:lnTo>
                  <a:lnTo>
                    <a:pt x="105" y="73"/>
                  </a:lnTo>
                  <a:lnTo>
                    <a:pt x="102" y="73"/>
                  </a:lnTo>
                  <a:lnTo>
                    <a:pt x="101" y="74"/>
                  </a:lnTo>
                  <a:lnTo>
                    <a:pt x="100" y="74"/>
                  </a:lnTo>
                  <a:lnTo>
                    <a:pt x="100" y="78"/>
                  </a:lnTo>
                  <a:lnTo>
                    <a:pt x="101" y="83"/>
                  </a:lnTo>
                  <a:lnTo>
                    <a:pt x="94" y="81"/>
                  </a:lnTo>
                  <a:lnTo>
                    <a:pt x="87" y="80"/>
                  </a:lnTo>
                  <a:lnTo>
                    <a:pt x="79" y="78"/>
                  </a:lnTo>
                  <a:lnTo>
                    <a:pt x="73" y="76"/>
                  </a:lnTo>
                  <a:lnTo>
                    <a:pt x="73" y="75"/>
                  </a:lnTo>
                  <a:lnTo>
                    <a:pt x="74" y="74"/>
                  </a:lnTo>
                  <a:lnTo>
                    <a:pt x="74" y="70"/>
                  </a:lnTo>
                  <a:lnTo>
                    <a:pt x="73" y="70"/>
                  </a:lnTo>
                  <a:lnTo>
                    <a:pt x="69" y="73"/>
                  </a:lnTo>
                  <a:lnTo>
                    <a:pt x="67" y="71"/>
                  </a:lnTo>
                  <a:lnTo>
                    <a:pt x="65" y="70"/>
                  </a:lnTo>
                  <a:lnTo>
                    <a:pt x="60" y="70"/>
                  </a:lnTo>
                  <a:lnTo>
                    <a:pt x="58" y="64"/>
                  </a:lnTo>
                  <a:lnTo>
                    <a:pt x="55" y="61"/>
                  </a:lnTo>
                  <a:lnTo>
                    <a:pt x="49" y="60"/>
                  </a:lnTo>
                  <a:lnTo>
                    <a:pt x="44" y="57"/>
                  </a:lnTo>
                  <a:lnTo>
                    <a:pt x="41" y="53"/>
                  </a:lnTo>
                  <a:lnTo>
                    <a:pt x="31" y="54"/>
                  </a:lnTo>
                  <a:lnTo>
                    <a:pt x="22" y="53"/>
                  </a:lnTo>
                  <a:lnTo>
                    <a:pt x="13" y="49"/>
                  </a:lnTo>
                  <a:lnTo>
                    <a:pt x="2" y="48"/>
                  </a:lnTo>
                  <a:lnTo>
                    <a:pt x="2" y="45"/>
                  </a:lnTo>
                  <a:lnTo>
                    <a:pt x="1" y="43"/>
                  </a:lnTo>
                  <a:lnTo>
                    <a:pt x="0" y="41"/>
                  </a:lnTo>
                  <a:lnTo>
                    <a:pt x="0" y="40"/>
                  </a:lnTo>
                  <a:lnTo>
                    <a:pt x="1" y="38"/>
                  </a:lnTo>
                  <a:lnTo>
                    <a:pt x="6" y="38"/>
                  </a:lnTo>
                  <a:lnTo>
                    <a:pt x="5" y="36"/>
                  </a:lnTo>
                  <a:lnTo>
                    <a:pt x="5" y="35"/>
                  </a:lnTo>
                  <a:lnTo>
                    <a:pt x="3" y="34"/>
                  </a:lnTo>
                  <a:lnTo>
                    <a:pt x="3" y="32"/>
                  </a:lnTo>
                  <a:lnTo>
                    <a:pt x="5" y="31"/>
                  </a:lnTo>
                  <a:lnTo>
                    <a:pt x="6" y="31"/>
                  </a:lnTo>
                  <a:lnTo>
                    <a:pt x="6" y="35"/>
                  </a:lnTo>
                  <a:lnTo>
                    <a:pt x="7" y="35"/>
                  </a:lnTo>
                  <a:lnTo>
                    <a:pt x="8" y="36"/>
                  </a:lnTo>
                  <a:lnTo>
                    <a:pt x="8" y="40"/>
                  </a:lnTo>
                  <a:lnTo>
                    <a:pt x="9" y="40"/>
                  </a:lnTo>
                  <a:lnTo>
                    <a:pt x="10" y="39"/>
                  </a:lnTo>
                  <a:lnTo>
                    <a:pt x="10" y="32"/>
                  </a:lnTo>
                  <a:lnTo>
                    <a:pt x="9" y="31"/>
                  </a:lnTo>
                  <a:lnTo>
                    <a:pt x="8" y="31"/>
                  </a:lnTo>
                  <a:lnTo>
                    <a:pt x="8" y="29"/>
                  </a:lnTo>
                  <a:lnTo>
                    <a:pt x="9" y="29"/>
                  </a:lnTo>
                  <a:lnTo>
                    <a:pt x="12" y="28"/>
                  </a:lnTo>
                  <a:lnTo>
                    <a:pt x="13" y="29"/>
                  </a:lnTo>
                  <a:lnTo>
                    <a:pt x="16" y="29"/>
                  </a:lnTo>
                  <a:lnTo>
                    <a:pt x="17" y="28"/>
                  </a:lnTo>
                  <a:lnTo>
                    <a:pt x="17" y="25"/>
                  </a:lnTo>
                  <a:close/>
                  <a:moveTo>
                    <a:pt x="12" y="22"/>
                  </a:moveTo>
                  <a:lnTo>
                    <a:pt x="15" y="22"/>
                  </a:lnTo>
                  <a:lnTo>
                    <a:pt x="17" y="25"/>
                  </a:lnTo>
                  <a:lnTo>
                    <a:pt x="12" y="22"/>
                  </a:lnTo>
                  <a:close/>
                  <a:moveTo>
                    <a:pt x="114" y="13"/>
                  </a:moveTo>
                  <a:lnTo>
                    <a:pt x="118" y="13"/>
                  </a:lnTo>
                  <a:lnTo>
                    <a:pt x="120" y="15"/>
                  </a:lnTo>
                  <a:lnTo>
                    <a:pt x="123" y="17"/>
                  </a:lnTo>
                  <a:lnTo>
                    <a:pt x="127" y="19"/>
                  </a:lnTo>
                  <a:lnTo>
                    <a:pt x="132" y="20"/>
                  </a:lnTo>
                  <a:lnTo>
                    <a:pt x="135" y="20"/>
                  </a:lnTo>
                  <a:lnTo>
                    <a:pt x="138" y="22"/>
                  </a:lnTo>
                  <a:lnTo>
                    <a:pt x="147" y="31"/>
                  </a:lnTo>
                  <a:lnTo>
                    <a:pt x="150" y="33"/>
                  </a:lnTo>
                  <a:lnTo>
                    <a:pt x="152" y="34"/>
                  </a:lnTo>
                  <a:lnTo>
                    <a:pt x="162" y="34"/>
                  </a:lnTo>
                  <a:lnTo>
                    <a:pt x="166" y="36"/>
                  </a:lnTo>
                  <a:lnTo>
                    <a:pt x="168" y="40"/>
                  </a:lnTo>
                  <a:lnTo>
                    <a:pt x="163" y="45"/>
                  </a:lnTo>
                  <a:lnTo>
                    <a:pt x="163" y="55"/>
                  </a:lnTo>
                  <a:lnTo>
                    <a:pt x="162" y="57"/>
                  </a:lnTo>
                  <a:lnTo>
                    <a:pt x="161" y="59"/>
                  </a:lnTo>
                  <a:lnTo>
                    <a:pt x="156" y="59"/>
                  </a:lnTo>
                  <a:lnTo>
                    <a:pt x="154" y="57"/>
                  </a:lnTo>
                  <a:lnTo>
                    <a:pt x="152" y="56"/>
                  </a:lnTo>
                  <a:lnTo>
                    <a:pt x="147" y="56"/>
                  </a:lnTo>
                  <a:lnTo>
                    <a:pt x="145" y="54"/>
                  </a:lnTo>
                  <a:lnTo>
                    <a:pt x="143" y="53"/>
                  </a:lnTo>
                  <a:lnTo>
                    <a:pt x="142" y="50"/>
                  </a:lnTo>
                  <a:lnTo>
                    <a:pt x="137" y="48"/>
                  </a:lnTo>
                  <a:lnTo>
                    <a:pt x="136" y="46"/>
                  </a:lnTo>
                  <a:lnTo>
                    <a:pt x="136" y="45"/>
                  </a:lnTo>
                  <a:lnTo>
                    <a:pt x="137" y="42"/>
                  </a:lnTo>
                  <a:lnTo>
                    <a:pt x="134" y="42"/>
                  </a:lnTo>
                  <a:lnTo>
                    <a:pt x="133" y="41"/>
                  </a:lnTo>
                  <a:lnTo>
                    <a:pt x="130" y="40"/>
                  </a:lnTo>
                  <a:lnTo>
                    <a:pt x="129" y="40"/>
                  </a:lnTo>
                  <a:lnTo>
                    <a:pt x="126" y="33"/>
                  </a:lnTo>
                  <a:lnTo>
                    <a:pt x="116" y="21"/>
                  </a:lnTo>
                  <a:lnTo>
                    <a:pt x="114" y="13"/>
                  </a:lnTo>
                  <a:close/>
                  <a:moveTo>
                    <a:pt x="100" y="0"/>
                  </a:moveTo>
                  <a:lnTo>
                    <a:pt x="108" y="0"/>
                  </a:lnTo>
                  <a:lnTo>
                    <a:pt x="111" y="1"/>
                  </a:lnTo>
                  <a:lnTo>
                    <a:pt x="115" y="6"/>
                  </a:lnTo>
                  <a:lnTo>
                    <a:pt x="116" y="10"/>
                  </a:lnTo>
                  <a:lnTo>
                    <a:pt x="115" y="12"/>
                  </a:lnTo>
                  <a:lnTo>
                    <a:pt x="115" y="13"/>
                  </a:lnTo>
                  <a:lnTo>
                    <a:pt x="114" y="12"/>
                  </a:lnTo>
                  <a:lnTo>
                    <a:pt x="114" y="13"/>
                  </a:lnTo>
                  <a:lnTo>
                    <a:pt x="112" y="13"/>
                  </a:lnTo>
                  <a:lnTo>
                    <a:pt x="112" y="12"/>
                  </a:lnTo>
                  <a:lnTo>
                    <a:pt x="109" y="12"/>
                  </a:lnTo>
                  <a:lnTo>
                    <a:pt x="109" y="19"/>
                  </a:lnTo>
                  <a:lnTo>
                    <a:pt x="108" y="20"/>
                  </a:lnTo>
                  <a:lnTo>
                    <a:pt x="107" y="20"/>
                  </a:lnTo>
                  <a:lnTo>
                    <a:pt x="123" y="43"/>
                  </a:lnTo>
                  <a:lnTo>
                    <a:pt x="140" y="68"/>
                  </a:lnTo>
                  <a:lnTo>
                    <a:pt x="137" y="70"/>
                  </a:lnTo>
                  <a:lnTo>
                    <a:pt x="135" y="69"/>
                  </a:lnTo>
                  <a:lnTo>
                    <a:pt x="129" y="63"/>
                  </a:lnTo>
                  <a:lnTo>
                    <a:pt x="125" y="63"/>
                  </a:lnTo>
                  <a:lnTo>
                    <a:pt x="120" y="68"/>
                  </a:lnTo>
                  <a:lnTo>
                    <a:pt x="116" y="68"/>
                  </a:lnTo>
                  <a:lnTo>
                    <a:pt x="118" y="64"/>
                  </a:lnTo>
                  <a:lnTo>
                    <a:pt x="116" y="60"/>
                  </a:lnTo>
                  <a:lnTo>
                    <a:pt x="112" y="56"/>
                  </a:lnTo>
                  <a:lnTo>
                    <a:pt x="109" y="53"/>
                  </a:lnTo>
                  <a:lnTo>
                    <a:pt x="108" y="49"/>
                  </a:lnTo>
                  <a:lnTo>
                    <a:pt x="112" y="46"/>
                  </a:lnTo>
                  <a:lnTo>
                    <a:pt x="111" y="45"/>
                  </a:lnTo>
                  <a:lnTo>
                    <a:pt x="108" y="43"/>
                  </a:lnTo>
                  <a:lnTo>
                    <a:pt x="106" y="43"/>
                  </a:lnTo>
                  <a:lnTo>
                    <a:pt x="104" y="42"/>
                  </a:lnTo>
                  <a:lnTo>
                    <a:pt x="101" y="42"/>
                  </a:lnTo>
                  <a:lnTo>
                    <a:pt x="100" y="43"/>
                  </a:lnTo>
                  <a:lnTo>
                    <a:pt x="99" y="43"/>
                  </a:lnTo>
                  <a:lnTo>
                    <a:pt x="100" y="45"/>
                  </a:lnTo>
                  <a:lnTo>
                    <a:pt x="101" y="47"/>
                  </a:lnTo>
                  <a:lnTo>
                    <a:pt x="102" y="48"/>
                  </a:lnTo>
                  <a:lnTo>
                    <a:pt x="104" y="50"/>
                  </a:lnTo>
                  <a:lnTo>
                    <a:pt x="104" y="53"/>
                  </a:lnTo>
                  <a:lnTo>
                    <a:pt x="98" y="52"/>
                  </a:lnTo>
                  <a:lnTo>
                    <a:pt x="93" y="50"/>
                  </a:lnTo>
                  <a:lnTo>
                    <a:pt x="90" y="48"/>
                  </a:lnTo>
                  <a:lnTo>
                    <a:pt x="86" y="47"/>
                  </a:lnTo>
                  <a:lnTo>
                    <a:pt x="81" y="48"/>
                  </a:lnTo>
                  <a:lnTo>
                    <a:pt x="79" y="46"/>
                  </a:lnTo>
                  <a:lnTo>
                    <a:pt x="80" y="45"/>
                  </a:lnTo>
                  <a:lnTo>
                    <a:pt x="81" y="42"/>
                  </a:lnTo>
                  <a:lnTo>
                    <a:pt x="88" y="35"/>
                  </a:lnTo>
                  <a:lnTo>
                    <a:pt x="88" y="31"/>
                  </a:lnTo>
                  <a:lnTo>
                    <a:pt x="87" y="25"/>
                  </a:lnTo>
                  <a:lnTo>
                    <a:pt x="87" y="18"/>
                  </a:lnTo>
                  <a:lnTo>
                    <a:pt x="88" y="12"/>
                  </a:lnTo>
                  <a:lnTo>
                    <a:pt x="91" y="7"/>
                  </a:lnTo>
                  <a:lnTo>
                    <a:pt x="93" y="5"/>
                  </a:lnTo>
                  <a:lnTo>
                    <a:pt x="97" y="4"/>
                  </a:lnTo>
                  <a:lnTo>
                    <a:pt x="10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6" name="Freeform 76"/>
            <p:cNvSpPr>
              <a:spLocks/>
            </p:cNvSpPr>
            <p:nvPr/>
          </p:nvSpPr>
          <p:spPr bwMode="auto">
            <a:xfrm>
              <a:off x="5422900" y="5381626"/>
              <a:ext cx="266700" cy="222250"/>
            </a:xfrm>
            <a:custGeom>
              <a:avLst/>
              <a:gdLst/>
              <a:ahLst/>
              <a:cxnLst>
                <a:cxn ang="0">
                  <a:pos x="12" y="4"/>
                </a:cxn>
                <a:cxn ang="0">
                  <a:pos x="26" y="14"/>
                </a:cxn>
                <a:cxn ang="0">
                  <a:pos x="50" y="36"/>
                </a:cxn>
                <a:cxn ang="0">
                  <a:pos x="60" y="41"/>
                </a:cxn>
                <a:cxn ang="0">
                  <a:pos x="66" y="54"/>
                </a:cxn>
                <a:cxn ang="0">
                  <a:pos x="80" y="61"/>
                </a:cxn>
                <a:cxn ang="0">
                  <a:pos x="90" y="69"/>
                </a:cxn>
                <a:cxn ang="0">
                  <a:pos x="108" y="71"/>
                </a:cxn>
                <a:cxn ang="0">
                  <a:pos x="139" y="77"/>
                </a:cxn>
                <a:cxn ang="0">
                  <a:pos x="146" y="75"/>
                </a:cxn>
                <a:cxn ang="0">
                  <a:pos x="167" y="110"/>
                </a:cxn>
                <a:cxn ang="0">
                  <a:pos x="161" y="140"/>
                </a:cxn>
                <a:cxn ang="0">
                  <a:pos x="159" y="134"/>
                </a:cxn>
                <a:cxn ang="0">
                  <a:pos x="158" y="125"/>
                </a:cxn>
                <a:cxn ang="0">
                  <a:pos x="154" y="116"/>
                </a:cxn>
                <a:cxn ang="0">
                  <a:pos x="144" y="129"/>
                </a:cxn>
                <a:cxn ang="0">
                  <a:pos x="148" y="122"/>
                </a:cxn>
                <a:cxn ang="0">
                  <a:pos x="138" y="103"/>
                </a:cxn>
                <a:cxn ang="0">
                  <a:pos x="129" y="95"/>
                </a:cxn>
                <a:cxn ang="0">
                  <a:pos x="122" y="85"/>
                </a:cxn>
                <a:cxn ang="0">
                  <a:pos x="118" y="95"/>
                </a:cxn>
                <a:cxn ang="0">
                  <a:pos x="111" y="97"/>
                </a:cxn>
                <a:cxn ang="0">
                  <a:pos x="106" y="103"/>
                </a:cxn>
                <a:cxn ang="0">
                  <a:pos x="108" y="110"/>
                </a:cxn>
                <a:cxn ang="0">
                  <a:pos x="101" y="115"/>
                </a:cxn>
                <a:cxn ang="0">
                  <a:pos x="103" y="106"/>
                </a:cxn>
                <a:cxn ang="0">
                  <a:pos x="101" y="98"/>
                </a:cxn>
                <a:cxn ang="0">
                  <a:pos x="108" y="88"/>
                </a:cxn>
                <a:cxn ang="0">
                  <a:pos x="103" y="87"/>
                </a:cxn>
                <a:cxn ang="0">
                  <a:pos x="98" y="87"/>
                </a:cxn>
                <a:cxn ang="0">
                  <a:pos x="87" y="80"/>
                </a:cxn>
                <a:cxn ang="0">
                  <a:pos x="78" y="75"/>
                </a:cxn>
                <a:cxn ang="0">
                  <a:pos x="73" y="73"/>
                </a:cxn>
                <a:cxn ang="0">
                  <a:pos x="69" y="69"/>
                </a:cxn>
                <a:cxn ang="0">
                  <a:pos x="57" y="56"/>
                </a:cxn>
                <a:cxn ang="0">
                  <a:pos x="53" y="62"/>
                </a:cxn>
                <a:cxn ang="0">
                  <a:pos x="40" y="61"/>
                </a:cxn>
                <a:cxn ang="0">
                  <a:pos x="40" y="56"/>
                </a:cxn>
                <a:cxn ang="0">
                  <a:pos x="45" y="50"/>
                </a:cxn>
                <a:cxn ang="0">
                  <a:pos x="39" y="50"/>
                </a:cxn>
                <a:cxn ang="0">
                  <a:pos x="38" y="45"/>
                </a:cxn>
                <a:cxn ang="0">
                  <a:pos x="39" y="39"/>
                </a:cxn>
                <a:cxn ang="0">
                  <a:pos x="31" y="34"/>
                </a:cxn>
                <a:cxn ang="0">
                  <a:pos x="23" y="29"/>
                </a:cxn>
                <a:cxn ang="0">
                  <a:pos x="30" y="26"/>
                </a:cxn>
                <a:cxn ang="0">
                  <a:pos x="20" y="27"/>
                </a:cxn>
                <a:cxn ang="0">
                  <a:pos x="14" y="17"/>
                </a:cxn>
                <a:cxn ang="0">
                  <a:pos x="10" y="20"/>
                </a:cxn>
                <a:cxn ang="0">
                  <a:pos x="0" y="13"/>
                </a:cxn>
              </a:cxnLst>
              <a:rect l="0" t="0" r="r" b="b"/>
              <a:pathLst>
                <a:path w="168" h="140">
                  <a:moveTo>
                    <a:pt x="4" y="0"/>
                  </a:moveTo>
                  <a:lnTo>
                    <a:pt x="11" y="0"/>
                  </a:lnTo>
                  <a:lnTo>
                    <a:pt x="12" y="1"/>
                  </a:lnTo>
                  <a:lnTo>
                    <a:pt x="12" y="4"/>
                  </a:lnTo>
                  <a:lnTo>
                    <a:pt x="13" y="5"/>
                  </a:lnTo>
                  <a:lnTo>
                    <a:pt x="13" y="7"/>
                  </a:lnTo>
                  <a:lnTo>
                    <a:pt x="14" y="8"/>
                  </a:lnTo>
                  <a:lnTo>
                    <a:pt x="26" y="14"/>
                  </a:lnTo>
                  <a:lnTo>
                    <a:pt x="38" y="24"/>
                  </a:lnTo>
                  <a:lnTo>
                    <a:pt x="49" y="34"/>
                  </a:lnTo>
                  <a:lnTo>
                    <a:pt x="50" y="35"/>
                  </a:lnTo>
                  <a:lnTo>
                    <a:pt x="50" y="36"/>
                  </a:lnTo>
                  <a:lnTo>
                    <a:pt x="52" y="36"/>
                  </a:lnTo>
                  <a:lnTo>
                    <a:pt x="54" y="38"/>
                  </a:lnTo>
                  <a:lnTo>
                    <a:pt x="56" y="40"/>
                  </a:lnTo>
                  <a:lnTo>
                    <a:pt x="60" y="41"/>
                  </a:lnTo>
                  <a:lnTo>
                    <a:pt x="62" y="43"/>
                  </a:lnTo>
                  <a:lnTo>
                    <a:pt x="64" y="47"/>
                  </a:lnTo>
                  <a:lnTo>
                    <a:pt x="66" y="49"/>
                  </a:lnTo>
                  <a:lnTo>
                    <a:pt x="66" y="54"/>
                  </a:lnTo>
                  <a:lnTo>
                    <a:pt x="67" y="55"/>
                  </a:lnTo>
                  <a:lnTo>
                    <a:pt x="74" y="55"/>
                  </a:lnTo>
                  <a:lnTo>
                    <a:pt x="77" y="56"/>
                  </a:lnTo>
                  <a:lnTo>
                    <a:pt x="80" y="61"/>
                  </a:lnTo>
                  <a:lnTo>
                    <a:pt x="82" y="62"/>
                  </a:lnTo>
                  <a:lnTo>
                    <a:pt x="84" y="64"/>
                  </a:lnTo>
                  <a:lnTo>
                    <a:pt x="87" y="66"/>
                  </a:lnTo>
                  <a:lnTo>
                    <a:pt x="90" y="69"/>
                  </a:lnTo>
                  <a:lnTo>
                    <a:pt x="90" y="73"/>
                  </a:lnTo>
                  <a:lnTo>
                    <a:pt x="95" y="69"/>
                  </a:lnTo>
                  <a:lnTo>
                    <a:pt x="101" y="70"/>
                  </a:lnTo>
                  <a:lnTo>
                    <a:pt x="108" y="71"/>
                  </a:lnTo>
                  <a:lnTo>
                    <a:pt x="113" y="73"/>
                  </a:lnTo>
                  <a:lnTo>
                    <a:pt x="126" y="73"/>
                  </a:lnTo>
                  <a:lnTo>
                    <a:pt x="133" y="74"/>
                  </a:lnTo>
                  <a:lnTo>
                    <a:pt x="139" y="77"/>
                  </a:lnTo>
                  <a:lnTo>
                    <a:pt x="142" y="77"/>
                  </a:lnTo>
                  <a:lnTo>
                    <a:pt x="144" y="76"/>
                  </a:lnTo>
                  <a:lnTo>
                    <a:pt x="145" y="76"/>
                  </a:lnTo>
                  <a:lnTo>
                    <a:pt x="146" y="75"/>
                  </a:lnTo>
                  <a:lnTo>
                    <a:pt x="151" y="75"/>
                  </a:lnTo>
                  <a:lnTo>
                    <a:pt x="155" y="96"/>
                  </a:lnTo>
                  <a:lnTo>
                    <a:pt x="160" y="104"/>
                  </a:lnTo>
                  <a:lnTo>
                    <a:pt x="167" y="110"/>
                  </a:lnTo>
                  <a:lnTo>
                    <a:pt x="168" y="122"/>
                  </a:lnTo>
                  <a:lnTo>
                    <a:pt x="167" y="132"/>
                  </a:lnTo>
                  <a:lnTo>
                    <a:pt x="163" y="140"/>
                  </a:lnTo>
                  <a:lnTo>
                    <a:pt x="161" y="140"/>
                  </a:lnTo>
                  <a:lnTo>
                    <a:pt x="160" y="139"/>
                  </a:lnTo>
                  <a:lnTo>
                    <a:pt x="160" y="138"/>
                  </a:lnTo>
                  <a:lnTo>
                    <a:pt x="159" y="136"/>
                  </a:lnTo>
                  <a:lnTo>
                    <a:pt x="159" y="134"/>
                  </a:lnTo>
                  <a:lnTo>
                    <a:pt x="158" y="133"/>
                  </a:lnTo>
                  <a:lnTo>
                    <a:pt x="156" y="133"/>
                  </a:lnTo>
                  <a:lnTo>
                    <a:pt x="156" y="129"/>
                  </a:lnTo>
                  <a:lnTo>
                    <a:pt x="158" y="125"/>
                  </a:lnTo>
                  <a:lnTo>
                    <a:pt x="158" y="122"/>
                  </a:lnTo>
                  <a:lnTo>
                    <a:pt x="156" y="118"/>
                  </a:lnTo>
                  <a:lnTo>
                    <a:pt x="156" y="115"/>
                  </a:lnTo>
                  <a:lnTo>
                    <a:pt x="154" y="116"/>
                  </a:lnTo>
                  <a:lnTo>
                    <a:pt x="153" y="117"/>
                  </a:lnTo>
                  <a:lnTo>
                    <a:pt x="152" y="120"/>
                  </a:lnTo>
                  <a:lnTo>
                    <a:pt x="152" y="129"/>
                  </a:lnTo>
                  <a:lnTo>
                    <a:pt x="144" y="129"/>
                  </a:lnTo>
                  <a:lnTo>
                    <a:pt x="144" y="126"/>
                  </a:lnTo>
                  <a:lnTo>
                    <a:pt x="145" y="124"/>
                  </a:lnTo>
                  <a:lnTo>
                    <a:pt x="147" y="123"/>
                  </a:lnTo>
                  <a:lnTo>
                    <a:pt x="148" y="122"/>
                  </a:lnTo>
                  <a:lnTo>
                    <a:pt x="151" y="120"/>
                  </a:lnTo>
                  <a:lnTo>
                    <a:pt x="145" y="116"/>
                  </a:lnTo>
                  <a:lnTo>
                    <a:pt x="141" y="110"/>
                  </a:lnTo>
                  <a:lnTo>
                    <a:pt x="138" y="103"/>
                  </a:lnTo>
                  <a:lnTo>
                    <a:pt x="133" y="97"/>
                  </a:lnTo>
                  <a:lnTo>
                    <a:pt x="132" y="96"/>
                  </a:lnTo>
                  <a:lnTo>
                    <a:pt x="130" y="96"/>
                  </a:lnTo>
                  <a:lnTo>
                    <a:pt x="129" y="95"/>
                  </a:lnTo>
                  <a:lnTo>
                    <a:pt x="126" y="94"/>
                  </a:lnTo>
                  <a:lnTo>
                    <a:pt x="124" y="89"/>
                  </a:lnTo>
                  <a:lnTo>
                    <a:pt x="124" y="85"/>
                  </a:lnTo>
                  <a:lnTo>
                    <a:pt x="122" y="85"/>
                  </a:lnTo>
                  <a:lnTo>
                    <a:pt x="119" y="88"/>
                  </a:lnTo>
                  <a:lnTo>
                    <a:pt x="119" y="91"/>
                  </a:lnTo>
                  <a:lnTo>
                    <a:pt x="118" y="94"/>
                  </a:lnTo>
                  <a:lnTo>
                    <a:pt x="118" y="95"/>
                  </a:lnTo>
                  <a:lnTo>
                    <a:pt x="117" y="96"/>
                  </a:lnTo>
                  <a:lnTo>
                    <a:pt x="115" y="96"/>
                  </a:lnTo>
                  <a:lnTo>
                    <a:pt x="113" y="97"/>
                  </a:lnTo>
                  <a:lnTo>
                    <a:pt x="111" y="97"/>
                  </a:lnTo>
                  <a:lnTo>
                    <a:pt x="109" y="98"/>
                  </a:lnTo>
                  <a:lnTo>
                    <a:pt x="108" y="99"/>
                  </a:lnTo>
                  <a:lnTo>
                    <a:pt x="108" y="101"/>
                  </a:lnTo>
                  <a:lnTo>
                    <a:pt x="106" y="103"/>
                  </a:lnTo>
                  <a:lnTo>
                    <a:pt x="106" y="105"/>
                  </a:lnTo>
                  <a:lnTo>
                    <a:pt x="105" y="106"/>
                  </a:lnTo>
                  <a:lnTo>
                    <a:pt x="106" y="109"/>
                  </a:lnTo>
                  <a:lnTo>
                    <a:pt x="108" y="110"/>
                  </a:lnTo>
                  <a:lnTo>
                    <a:pt x="108" y="112"/>
                  </a:lnTo>
                  <a:lnTo>
                    <a:pt x="105" y="117"/>
                  </a:lnTo>
                  <a:lnTo>
                    <a:pt x="103" y="117"/>
                  </a:lnTo>
                  <a:lnTo>
                    <a:pt x="101" y="115"/>
                  </a:lnTo>
                  <a:lnTo>
                    <a:pt x="101" y="112"/>
                  </a:lnTo>
                  <a:lnTo>
                    <a:pt x="102" y="110"/>
                  </a:lnTo>
                  <a:lnTo>
                    <a:pt x="103" y="109"/>
                  </a:lnTo>
                  <a:lnTo>
                    <a:pt x="103" y="106"/>
                  </a:lnTo>
                  <a:lnTo>
                    <a:pt x="104" y="105"/>
                  </a:lnTo>
                  <a:lnTo>
                    <a:pt x="103" y="103"/>
                  </a:lnTo>
                  <a:lnTo>
                    <a:pt x="103" y="101"/>
                  </a:lnTo>
                  <a:lnTo>
                    <a:pt x="101" y="98"/>
                  </a:lnTo>
                  <a:lnTo>
                    <a:pt x="101" y="96"/>
                  </a:lnTo>
                  <a:lnTo>
                    <a:pt x="103" y="91"/>
                  </a:lnTo>
                  <a:lnTo>
                    <a:pt x="105" y="89"/>
                  </a:lnTo>
                  <a:lnTo>
                    <a:pt x="108" y="88"/>
                  </a:lnTo>
                  <a:lnTo>
                    <a:pt x="108" y="87"/>
                  </a:lnTo>
                  <a:lnTo>
                    <a:pt x="106" y="85"/>
                  </a:lnTo>
                  <a:lnTo>
                    <a:pt x="105" y="85"/>
                  </a:lnTo>
                  <a:lnTo>
                    <a:pt x="103" y="87"/>
                  </a:lnTo>
                  <a:lnTo>
                    <a:pt x="102" y="87"/>
                  </a:lnTo>
                  <a:lnTo>
                    <a:pt x="101" y="88"/>
                  </a:lnTo>
                  <a:lnTo>
                    <a:pt x="99" y="88"/>
                  </a:lnTo>
                  <a:lnTo>
                    <a:pt x="98" y="87"/>
                  </a:lnTo>
                  <a:lnTo>
                    <a:pt x="97" y="84"/>
                  </a:lnTo>
                  <a:lnTo>
                    <a:pt x="88" y="84"/>
                  </a:lnTo>
                  <a:lnTo>
                    <a:pt x="87" y="83"/>
                  </a:lnTo>
                  <a:lnTo>
                    <a:pt x="87" y="80"/>
                  </a:lnTo>
                  <a:lnTo>
                    <a:pt x="81" y="80"/>
                  </a:lnTo>
                  <a:lnTo>
                    <a:pt x="80" y="78"/>
                  </a:lnTo>
                  <a:lnTo>
                    <a:pt x="80" y="76"/>
                  </a:lnTo>
                  <a:lnTo>
                    <a:pt x="78" y="75"/>
                  </a:lnTo>
                  <a:lnTo>
                    <a:pt x="78" y="74"/>
                  </a:lnTo>
                  <a:lnTo>
                    <a:pt x="75" y="74"/>
                  </a:lnTo>
                  <a:lnTo>
                    <a:pt x="73" y="75"/>
                  </a:lnTo>
                  <a:lnTo>
                    <a:pt x="73" y="73"/>
                  </a:lnTo>
                  <a:lnTo>
                    <a:pt x="75" y="70"/>
                  </a:lnTo>
                  <a:lnTo>
                    <a:pt x="75" y="68"/>
                  </a:lnTo>
                  <a:lnTo>
                    <a:pt x="71" y="68"/>
                  </a:lnTo>
                  <a:lnTo>
                    <a:pt x="69" y="69"/>
                  </a:lnTo>
                  <a:lnTo>
                    <a:pt x="62" y="69"/>
                  </a:lnTo>
                  <a:lnTo>
                    <a:pt x="60" y="64"/>
                  </a:lnTo>
                  <a:lnTo>
                    <a:pt x="59" y="61"/>
                  </a:lnTo>
                  <a:lnTo>
                    <a:pt x="57" y="56"/>
                  </a:lnTo>
                  <a:lnTo>
                    <a:pt x="56" y="56"/>
                  </a:lnTo>
                  <a:lnTo>
                    <a:pt x="54" y="57"/>
                  </a:lnTo>
                  <a:lnTo>
                    <a:pt x="53" y="60"/>
                  </a:lnTo>
                  <a:lnTo>
                    <a:pt x="53" y="62"/>
                  </a:lnTo>
                  <a:lnTo>
                    <a:pt x="49" y="61"/>
                  </a:lnTo>
                  <a:lnTo>
                    <a:pt x="47" y="60"/>
                  </a:lnTo>
                  <a:lnTo>
                    <a:pt x="42" y="60"/>
                  </a:lnTo>
                  <a:lnTo>
                    <a:pt x="40" y="61"/>
                  </a:lnTo>
                  <a:lnTo>
                    <a:pt x="37" y="62"/>
                  </a:lnTo>
                  <a:lnTo>
                    <a:pt x="37" y="57"/>
                  </a:lnTo>
                  <a:lnTo>
                    <a:pt x="38" y="56"/>
                  </a:lnTo>
                  <a:lnTo>
                    <a:pt x="40" y="56"/>
                  </a:lnTo>
                  <a:lnTo>
                    <a:pt x="41" y="55"/>
                  </a:lnTo>
                  <a:lnTo>
                    <a:pt x="44" y="55"/>
                  </a:lnTo>
                  <a:lnTo>
                    <a:pt x="45" y="54"/>
                  </a:lnTo>
                  <a:lnTo>
                    <a:pt x="45" y="50"/>
                  </a:lnTo>
                  <a:lnTo>
                    <a:pt x="44" y="49"/>
                  </a:lnTo>
                  <a:lnTo>
                    <a:pt x="42" y="49"/>
                  </a:lnTo>
                  <a:lnTo>
                    <a:pt x="41" y="50"/>
                  </a:lnTo>
                  <a:lnTo>
                    <a:pt x="39" y="50"/>
                  </a:lnTo>
                  <a:lnTo>
                    <a:pt x="38" y="52"/>
                  </a:lnTo>
                  <a:lnTo>
                    <a:pt x="37" y="52"/>
                  </a:lnTo>
                  <a:lnTo>
                    <a:pt x="37" y="47"/>
                  </a:lnTo>
                  <a:lnTo>
                    <a:pt x="38" y="45"/>
                  </a:lnTo>
                  <a:lnTo>
                    <a:pt x="37" y="43"/>
                  </a:lnTo>
                  <a:lnTo>
                    <a:pt x="40" y="43"/>
                  </a:lnTo>
                  <a:lnTo>
                    <a:pt x="40" y="40"/>
                  </a:lnTo>
                  <a:lnTo>
                    <a:pt x="39" y="39"/>
                  </a:lnTo>
                  <a:lnTo>
                    <a:pt x="38" y="36"/>
                  </a:lnTo>
                  <a:lnTo>
                    <a:pt x="35" y="35"/>
                  </a:lnTo>
                  <a:lnTo>
                    <a:pt x="33" y="35"/>
                  </a:lnTo>
                  <a:lnTo>
                    <a:pt x="31" y="34"/>
                  </a:lnTo>
                  <a:lnTo>
                    <a:pt x="27" y="34"/>
                  </a:lnTo>
                  <a:lnTo>
                    <a:pt x="26" y="33"/>
                  </a:lnTo>
                  <a:lnTo>
                    <a:pt x="24" y="32"/>
                  </a:lnTo>
                  <a:lnTo>
                    <a:pt x="23" y="29"/>
                  </a:lnTo>
                  <a:lnTo>
                    <a:pt x="24" y="28"/>
                  </a:lnTo>
                  <a:lnTo>
                    <a:pt x="28" y="28"/>
                  </a:lnTo>
                  <a:lnTo>
                    <a:pt x="30" y="27"/>
                  </a:lnTo>
                  <a:lnTo>
                    <a:pt x="30" y="26"/>
                  </a:lnTo>
                  <a:lnTo>
                    <a:pt x="27" y="24"/>
                  </a:lnTo>
                  <a:lnTo>
                    <a:pt x="24" y="24"/>
                  </a:lnTo>
                  <a:lnTo>
                    <a:pt x="21" y="25"/>
                  </a:lnTo>
                  <a:lnTo>
                    <a:pt x="20" y="27"/>
                  </a:lnTo>
                  <a:lnTo>
                    <a:pt x="18" y="28"/>
                  </a:lnTo>
                  <a:lnTo>
                    <a:pt x="17" y="29"/>
                  </a:lnTo>
                  <a:lnTo>
                    <a:pt x="14" y="29"/>
                  </a:lnTo>
                  <a:lnTo>
                    <a:pt x="14" y="17"/>
                  </a:lnTo>
                  <a:lnTo>
                    <a:pt x="12" y="17"/>
                  </a:lnTo>
                  <a:lnTo>
                    <a:pt x="11" y="18"/>
                  </a:lnTo>
                  <a:lnTo>
                    <a:pt x="11" y="19"/>
                  </a:lnTo>
                  <a:lnTo>
                    <a:pt x="10" y="20"/>
                  </a:lnTo>
                  <a:lnTo>
                    <a:pt x="10" y="25"/>
                  </a:lnTo>
                  <a:lnTo>
                    <a:pt x="9" y="26"/>
                  </a:lnTo>
                  <a:lnTo>
                    <a:pt x="4" y="20"/>
                  </a:lnTo>
                  <a:lnTo>
                    <a:pt x="0" y="13"/>
                  </a:lnTo>
                  <a:lnTo>
                    <a:pt x="0" y="6"/>
                  </a:lnTo>
                  <a:lnTo>
                    <a:pt x="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7" name="Freeform 77"/>
            <p:cNvSpPr>
              <a:spLocks noEditPoints="1"/>
            </p:cNvSpPr>
            <p:nvPr/>
          </p:nvSpPr>
          <p:spPr bwMode="auto">
            <a:xfrm>
              <a:off x="4835525" y="5430838"/>
              <a:ext cx="4763" cy="3175"/>
            </a:xfrm>
            <a:custGeom>
              <a:avLst/>
              <a:gdLst/>
              <a:ahLst/>
              <a:cxnLst>
                <a:cxn ang="0">
                  <a:pos x="1" y="1"/>
                </a:cxn>
                <a:cxn ang="0">
                  <a:pos x="1" y="2"/>
                </a:cxn>
                <a:cxn ang="0">
                  <a:pos x="0" y="2"/>
                </a:cxn>
                <a:cxn ang="0">
                  <a:pos x="1" y="1"/>
                </a:cxn>
                <a:cxn ang="0">
                  <a:pos x="3" y="0"/>
                </a:cxn>
                <a:cxn ang="0">
                  <a:pos x="1" y="1"/>
                </a:cxn>
                <a:cxn ang="0">
                  <a:pos x="3" y="0"/>
                </a:cxn>
              </a:cxnLst>
              <a:rect l="0" t="0" r="r" b="b"/>
              <a:pathLst>
                <a:path w="3" h="2">
                  <a:moveTo>
                    <a:pt x="1" y="1"/>
                  </a:moveTo>
                  <a:lnTo>
                    <a:pt x="1" y="2"/>
                  </a:lnTo>
                  <a:lnTo>
                    <a:pt x="0" y="2"/>
                  </a:lnTo>
                  <a:lnTo>
                    <a:pt x="1" y="1"/>
                  </a:lnTo>
                  <a:close/>
                  <a:moveTo>
                    <a:pt x="3" y="0"/>
                  </a:moveTo>
                  <a:lnTo>
                    <a:pt x="1" y="1"/>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8" name="Freeform 78"/>
            <p:cNvSpPr>
              <a:spLocks/>
            </p:cNvSpPr>
            <p:nvPr/>
          </p:nvSpPr>
          <p:spPr bwMode="auto">
            <a:xfrm>
              <a:off x="5470525" y="5494338"/>
              <a:ext cx="42863" cy="41275"/>
            </a:xfrm>
            <a:custGeom>
              <a:avLst/>
              <a:gdLst/>
              <a:ahLst/>
              <a:cxnLst>
                <a:cxn ang="0">
                  <a:pos x="0" y="0"/>
                </a:cxn>
                <a:cxn ang="0">
                  <a:pos x="15" y="0"/>
                </a:cxn>
                <a:cxn ang="0">
                  <a:pos x="17" y="2"/>
                </a:cxn>
                <a:cxn ang="0">
                  <a:pos x="17" y="6"/>
                </a:cxn>
                <a:cxn ang="0">
                  <a:pos x="19" y="11"/>
                </a:cxn>
                <a:cxn ang="0">
                  <a:pos x="23" y="14"/>
                </a:cxn>
                <a:cxn ang="0">
                  <a:pos x="27" y="17"/>
                </a:cxn>
                <a:cxn ang="0">
                  <a:pos x="27" y="19"/>
                </a:cxn>
                <a:cxn ang="0">
                  <a:pos x="26" y="20"/>
                </a:cxn>
                <a:cxn ang="0">
                  <a:pos x="24" y="21"/>
                </a:cxn>
                <a:cxn ang="0">
                  <a:pos x="23" y="21"/>
                </a:cxn>
                <a:cxn ang="0">
                  <a:pos x="20" y="23"/>
                </a:cxn>
                <a:cxn ang="0">
                  <a:pos x="19" y="24"/>
                </a:cxn>
                <a:cxn ang="0">
                  <a:pos x="19" y="26"/>
                </a:cxn>
                <a:cxn ang="0">
                  <a:pos x="14" y="17"/>
                </a:cxn>
                <a:cxn ang="0">
                  <a:pos x="5" y="9"/>
                </a:cxn>
                <a:cxn ang="0">
                  <a:pos x="0" y="0"/>
                </a:cxn>
              </a:cxnLst>
              <a:rect l="0" t="0" r="r" b="b"/>
              <a:pathLst>
                <a:path w="27" h="26">
                  <a:moveTo>
                    <a:pt x="0" y="0"/>
                  </a:moveTo>
                  <a:lnTo>
                    <a:pt x="15" y="0"/>
                  </a:lnTo>
                  <a:lnTo>
                    <a:pt x="17" y="2"/>
                  </a:lnTo>
                  <a:lnTo>
                    <a:pt x="17" y="6"/>
                  </a:lnTo>
                  <a:lnTo>
                    <a:pt x="19" y="11"/>
                  </a:lnTo>
                  <a:lnTo>
                    <a:pt x="23" y="14"/>
                  </a:lnTo>
                  <a:lnTo>
                    <a:pt x="27" y="17"/>
                  </a:lnTo>
                  <a:lnTo>
                    <a:pt x="27" y="19"/>
                  </a:lnTo>
                  <a:lnTo>
                    <a:pt x="26" y="20"/>
                  </a:lnTo>
                  <a:lnTo>
                    <a:pt x="24" y="21"/>
                  </a:lnTo>
                  <a:lnTo>
                    <a:pt x="23" y="21"/>
                  </a:lnTo>
                  <a:lnTo>
                    <a:pt x="20" y="23"/>
                  </a:lnTo>
                  <a:lnTo>
                    <a:pt x="19" y="24"/>
                  </a:lnTo>
                  <a:lnTo>
                    <a:pt x="19" y="26"/>
                  </a:lnTo>
                  <a:lnTo>
                    <a:pt x="14" y="17"/>
                  </a:lnTo>
                  <a:lnTo>
                    <a:pt x="5" y="9"/>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9" name="Freeform 79"/>
            <p:cNvSpPr>
              <a:spLocks/>
            </p:cNvSpPr>
            <p:nvPr/>
          </p:nvSpPr>
          <p:spPr bwMode="auto">
            <a:xfrm>
              <a:off x="5384800" y="5511801"/>
              <a:ext cx="9525" cy="14288"/>
            </a:xfrm>
            <a:custGeom>
              <a:avLst/>
              <a:gdLst/>
              <a:ahLst/>
              <a:cxnLst>
                <a:cxn ang="0">
                  <a:pos x="1" y="0"/>
                </a:cxn>
                <a:cxn ang="0">
                  <a:pos x="2" y="0"/>
                </a:cxn>
                <a:cxn ang="0">
                  <a:pos x="3" y="1"/>
                </a:cxn>
                <a:cxn ang="0">
                  <a:pos x="3" y="2"/>
                </a:cxn>
                <a:cxn ang="0">
                  <a:pos x="5" y="3"/>
                </a:cxn>
                <a:cxn ang="0">
                  <a:pos x="6" y="3"/>
                </a:cxn>
                <a:cxn ang="0">
                  <a:pos x="6" y="9"/>
                </a:cxn>
                <a:cxn ang="0">
                  <a:pos x="5" y="9"/>
                </a:cxn>
                <a:cxn ang="0">
                  <a:pos x="5" y="8"/>
                </a:cxn>
                <a:cxn ang="0">
                  <a:pos x="3" y="7"/>
                </a:cxn>
                <a:cxn ang="0">
                  <a:pos x="3" y="5"/>
                </a:cxn>
                <a:cxn ang="0">
                  <a:pos x="1" y="2"/>
                </a:cxn>
                <a:cxn ang="0">
                  <a:pos x="0" y="2"/>
                </a:cxn>
                <a:cxn ang="0">
                  <a:pos x="1" y="0"/>
                </a:cxn>
              </a:cxnLst>
              <a:rect l="0" t="0" r="r" b="b"/>
              <a:pathLst>
                <a:path w="6" h="9">
                  <a:moveTo>
                    <a:pt x="1" y="0"/>
                  </a:moveTo>
                  <a:lnTo>
                    <a:pt x="2" y="0"/>
                  </a:lnTo>
                  <a:lnTo>
                    <a:pt x="3" y="1"/>
                  </a:lnTo>
                  <a:lnTo>
                    <a:pt x="3" y="2"/>
                  </a:lnTo>
                  <a:lnTo>
                    <a:pt x="5" y="3"/>
                  </a:lnTo>
                  <a:lnTo>
                    <a:pt x="6" y="3"/>
                  </a:lnTo>
                  <a:lnTo>
                    <a:pt x="6" y="9"/>
                  </a:lnTo>
                  <a:lnTo>
                    <a:pt x="5" y="9"/>
                  </a:lnTo>
                  <a:lnTo>
                    <a:pt x="5" y="8"/>
                  </a:lnTo>
                  <a:lnTo>
                    <a:pt x="3" y="7"/>
                  </a:lnTo>
                  <a:lnTo>
                    <a:pt x="3" y="5"/>
                  </a:lnTo>
                  <a:lnTo>
                    <a:pt x="1" y="2"/>
                  </a:lnTo>
                  <a:lnTo>
                    <a:pt x="0" y="2"/>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0" name="Freeform 80"/>
            <p:cNvSpPr>
              <a:spLocks/>
            </p:cNvSpPr>
            <p:nvPr/>
          </p:nvSpPr>
          <p:spPr bwMode="auto">
            <a:xfrm>
              <a:off x="5607050" y="5535613"/>
              <a:ext cx="36513" cy="47625"/>
            </a:xfrm>
            <a:custGeom>
              <a:avLst/>
              <a:gdLst/>
              <a:ahLst/>
              <a:cxnLst>
                <a:cxn ang="0">
                  <a:pos x="2" y="0"/>
                </a:cxn>
                <a:cxn ang="0">
                  <a:pos x="11" y="4"/>
                </a:cxn>
                <a:cxn ang="0">
                  <a:pos x="17" y="9"/>
                </a:cxn>
                <a:cxn ang="0">
                  <a:pos x="22" y="19"/>
                </a:cxn>
                <a:cxn ang="0">
                  <a:pos x="23" y="30"/>
                </a:cxn>
                <a:cxn ang="0">
                  <a:pos x="21" y="29"/>
                </a:cxn>
                <a:cxn ang="0">
                  <a:pos x="19" y="28"/>
                </a:cxn>
                <a:cxn ang="0">
                  <a:pos x="15" y="19"/>
                </a:cxn>
                <a:cxn ang="0">
                  <a:pos x="13" y="18"/>
                </a:cxn>
                <a:cxn ang="0">
                  <a:pos x="11" y="18"/>
                </a:cxn>
                <a:cxn ang="0">
                  <a:pos x="11" y="21"/>
                </a:cxn>
                <a:cxn ang="0">
                  <a:pos x="13" y="21"/>
                </a:cxn>
                <a:cxn ang="0">
                  <a:pos x="13" y="22"/>
                </a:cxn>
                <a:cxn ang="0">
                  <a:pos x="9" y="22"/>
                </a:cxn>
                <a:cxn ang="0">
                  <a:pos x="9" y="23"/>
                </a:cxn>
                <a:cxn ang="0">
                  <a:pos x="8" y="23"/>
                </a:cxn>
                <a:cxn ang="0">
                  <a:pos x="8" y="30"/>
                </a:cxn>
                <a:cxn ang="0">
                  <a:pos x="3" y="26"/>
                </a:cxn>
                <a:cxn ang="0">
                  <a:pos x="3" y="8"/>
                </a:cxn>
                <a:cxn ang="0">
                  <a:pos x="0" y="6"/>
                </a:cxn>
                <a:cxn ang="0">
                  <a:pos x="1" y="4"/>
                </a:cxn>
                <a:cxn ang="0">
                  <a:pos x="2" y="0"/>
                </a:cxn>
              </a:cxnLst>
              <a:rect l="0" t="0" r="r" b="b"/>
              <a:pathLst>
                <a:path w="23" h="30">
                  <a:moveTo>
                    <a:pt x="2" y="0"/>
                  </a:moveTo>
                  <a:lnTo>
                    <a:pt x="11" y="4"/>
                  </a:lnTo>
                  <a:lnTo>
                    <a:pt x="17" y="9"/>
                  </a:lnTo>
                  <a:lnTo>
                    <a:pt x="22" y="19"/>
                  </a:lnTo>
                  <a:lnTo>
                    <a:pt x="23" y="30"/>
                  </a:lnTo>
                  <a:lnTo>
                    <a:pt x="21" y="29"/>
                  </a:lnTo>
                  <a:lnTo>
                    <a:pt x="19" y="28"/>
                  </a:lnTo>
                  <a:lnTo>
                    <a:pt x="15" y="19"/>
                  </a:lnTo>
                  <a:lnTo>
                    <a:pt x="13" y="18"/>
                  </a:lnTo>
                  <a:lnTo>
                    <a:pt x="11" y="18"/>
                  </a:lnTo>
                  <a:lnTo>
                    <a:pt x="11" y="21"/>
                  </a:lnTo>
                  <a:lnTo>
                    <a:pt x="13" y="21"/>
                  </a:lnTo>
                  <a:lnTo>
                    <a:pt x="13" y="22"/>
                  </a:lnTo>
                  <a:lnTo>
                    <a:pt x="9" y="22"/>
                  </a:lnTo>
                  <a:lnTo>
                    <a:pt x="9" y="23"/>
                  </a:lnTo>
                  <a:lnTo>
                    <a:pt x="8" y="23"/>
                  </a:lnTo>
                  <a:lnTo>
                    <a:pt x="8" y="30"/>
                  </a:lnTo>
                  <a:lnTo>
                    <a:pt x="3" y="26"/>
                  </a:lnTo>
                  <a:lnTo>
                    <a:pt x="3" y="8"/>
                  </a:lnTo>
                  <a:lnTo>
                    <a:pt x="0" y="6"/>
                  </a:lnTo>
                  <a:lnTo>
                    <a:pt x="1" y="4"/>
                  </a:lnTo>
                  <a:lnTo>
                    <a:pt x="2"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1" name="Freeform 81"/>
            <p:cNvSpPr>
              <a:spLocks/>
            </p:cNvSpPr>
            <p:nvPr/>
          </p:nvSpPr>
          <p:spPr bwMode="auto">
            <a:xfrm>
              <a:off x="5519738" y="5548313"/>
              <a:ext cx="90488" cy="79375"/>
            </a:xfrm>
            <a:custGeom>
              <a:avLst/>
              <a:gdLst/>
              <a:ahLst/>
              <a:cxnLst>
                <a:cxn ang="0">
                  <a:pos x="0" y="0"/>
                </a:cxn>
                <a:cxn ang="0">
                  <a:pos x="3" y="0"/>
                </a:cxn>
                <a:cxn ang="0">
                  <a:pos x="5" y="3"/>
                </a:cxn>
                <a:cxn ang="0">
                  <a:pos x="6" y="4"/>
                </a:cxn>
                <a:cxn ang="0">
                  <a:pos x="7" y="6"/>
                </a:cxn>
                <a:cxn ang="0">
                  <a:pos x="9" y="7"/>
                </a:cxn>
                <a:cxn ang="0">
                  <a:pos x="21" y="8"/>
                </a:cxn>
                <a:cxn ang="0">
                  <a:pos x="30" y="13"/>
                </a:cxn>
                <a:cxn ang="0">
                  <a:pos x="35" y="20"/>
                </a:cxn>
                <a:cxn ang="0">
                  <a:pos x="34" y="31"/>
                </a:cxn>
                <a:cxn ang="0">
                  <a:pos x="35" y="32"/>
                </a:cxn>
                <a:cxn ang="0">
                  <a:pos x="36" y="32"/>
                </a:cxn>
                <a:cxn ang="0">
                  <a:pos x="37" y="31"/>
                </a:cxn>
                <a:cxn ang="0">
                  <a:pos x="40" y="31"/>
                </a:cxn>
                <a:cxn ang="0">
                  <a:pos x="41" y="29"/>
                </a:cxn>
                <a:cxn ang="0">
                  <a:pos x="44" y="29"/>
                </a:cxn>
                <a:cxn ang="0">
                  <a:pos x="48" y="31"/>
                </a:cxn>
                <a:cxn ang="0">
                  <a:pos x="55" y="42"/>
                </a:cxn>
                <a:cxn ang="0">
                  <a:pos x="57" y="50"/>
                </a:cxn>
                <a:cxn ang="0">
                  <a:pos x="55" y="49"/>
                </a:cxn>
                <a:cxn ang="0">
                  <a:pos x="52" y="50"/>
                </a:cxn>
                <a:cxn ang="0">
                  <a:pos x="48" y="48"/>
                </a:cxn>
                <a:cxn ang="0">
                  <a:pos x="45" y="46"/>
                </a:cxn>
                <a:cxn ang="0">
                  <a:pos x="44" y="42"/>
                </a:cxn>
                <a:cxn ang="0">
                  <a:pos x="42" y="40"/>
                </a:cxn>
                <a:cxn ang="0">
                  <a:pos x="40" y="39"/>
                </a:cxn>
                <a:cxn ang="0">
                  <a:pos x="38" y="39"/>
                </a:cxn>
                <a:cxn ang="0">
                  <a:pos x="36" y="40"/>
                </a:cxn>
                <a:cxn ang="0">
                  <a:pos x="35" y="41"/>
                </a:cxn>
                <a:cxn ang="0">
                  <a:pos x="31" y="39"/>
                </a:cxn>
                <a:cxn ang="0">
                  <a:pos x="29" y="36"/>
                </a:cxn>
                <a:cxn ang="0">
                  <a:pos x="26" y="34"/>
                </a:cxn>
                <a:cxn ang="0">
                  <a:pos x="23" y="32"/>
                </a:cxn>
                <a:cxn ang="0">
                  <a:pos x="21" y="28"/>
                </a:cxn>
                <a:cxn ang="0">
                  <a:pos x="20" y="24"/>
                </a:cxn>
                <a:cxn ang="0">
                  <a:pos x="17" y="26"/>
                </a:cxn>
                <a:cxn ang="0">
                  <a:pos x="17" y="27"/>
                </a:cxn>
                <a:cxn ang="0">
                  <a:pos x="16" y="28"/>
                </a:cxn>
                <a:cxn ang="0">
                  <a:pos x="12" y="28"/>
                </a:cxn>
                <a:cxn ang="0">
                  <a:pos x="13" y="22"/>
                </a:cxn>
                <a:cxn ang="0">
                  <a:pos x="12" y="18"/>
                </a:cxn>
                <a:cxn ang="0">
                  <a:pos x="9" y="14"/>
                </a:cxn>
                <a:cxn ang="0">
                  <a:pos x="7" y="10"/>
                </a:cxn>
                <a:cxn ang="0">
                  <a:pos x="0" y="0"/>
                </a:cxn>
              </a:cxnLst>
              <a:rect l="0" t="0" r="r" b="b"/>
              <a:pathLst>
                <a:path w="57" h="50">
                  <a:moveTo>
                    <a:pt x="0" y="0"/>
                  </a:moveTo>
                  <a:lnTo>
                    <a:pt x="3" y="0"/>
                  </a:lnTo>
                  <a:lnTo>
                    <a:pt x="5" y="3"/>
                  </a:lnTo>
                  <a:lnTo>
                    <a:pt x="6" y="4"/>
                  </a:lnTo>
                  <a:lnTo>
                    <a:pt x="7" y="6"/>
                  </a:lnTo>
                  <a:lnTo>
                    <a:pt x="9" y="7"/>
                  </a:lnTo>
                  <a:lnTo>
                    <a:pt x="21" y="8"/>
                  </a:lnTo>
                  <a:lnTo>
                    <a:pt x="30" y="13"/>
                  </a:lnTo>
                  <a:lnTo>
                    <a:pt x="35" y="20"/>
                  </a:lnTo>
                  <a:lnTo>
                    <a:pt x="34" y="31"/>
                  </a:lnTo>
                  <a:lnTo>
                    <a:pt x="35" y="32"/>
                  </a:lnTo>
                  <a:lnTo>
                    <a:pt x="36" y="32"/>
                  </a:lnTo>
                  <a:lnTo>
                    <a:pt x="37" y="31"/>
                  </a:lnTo>
                  <a:lnTo>
                    <a:pt x="40" y="31"/>
                  </a:lnTo>
                  <a:lnTo>
                    <a:pt x="41" y="29"/>
                  </a:lnTo>
                  <a:lnTo>
                    <a:pt x="44" y="29"/>
                  </a:lnTo>
                  <a:lnTo>
                    <a:pt x="48" y="31"/>
                  </a:lnTo>
                  <a:lnTo>
                    <a:pt x="55" y="42"/>
                  </a:lnTo>
                  <a:lnTo>
                    <a:pt x="57" y="50"/>
                  </a:lnTo>
                  <a:lnTo>
                    <a:pt x="55" y="49"/>
                  </a:lnTo>
                  <a:lnTo>
                    <a:pt x="52" y="50"/>
                  </a:lnTo>
                  <a:lnTo>
                    <a:pt x="48" y="48"/>
                  </a:lnTo>
                  <a:lnTo>
                    <a:pt x="45" y="46"/>
                  </a:lnTo>
                  <a:lnTo>
                    <a:pt x="44" y="42"/>
                  </a:lnTo>
                  <a:lnTo>
                    <a:pt x="42" y="40"/>
                  </a:lnTo>
                  <a:lnTo>
                    <a:pt x="40" y="39"/>
                  </a:lnTo>
                  <a:lnTo>
                    <a:pt x="38" y="39"/>
                  </a:lnTo>
                  <a:lnTo>
                    <a:pt x="36" y="40"/>
                  </a:lnTo>
                  <a:lnTo>
                    <a:pt x="35" y="41"/>
                  </a:lnTo>
                  <a:lnTo>
                    <a:pt x="31" y="39"/>
                  </a:lnTo>
                  <a:lnTo>
                    <a:pt x="29" y="36"/>
                  </a:lnTo>
                  <a:lnTo>
                    <a:pt x="26" y="34"/>
                  </a:lnTo>
                  <a:lnTo>
                    <a:pt x="23" y="32"/>
                  </a:lnTo>
                  <a:lnTo>
                    <a:pt x="21" y="28"/>
                  </a:lnTo>
                  <a:lnTo>
                    <a:pt x="20" y="24"/>
                  </a:lnTo>
                  <a:lnTo>
                    <a:pt x="17" y="26"/>
                  </a:lnTo>
                  <a:lnTo>
                    <a:pt x="17" y="27"/>
                  </a:lnTo>
                  <a:lnTo>
                    <a:pt x="16" y="28"/>
                  </a:lnTo>
                  <a:lnTo>
                    <a:pt x="12" y="28"/>
                  </a:lnTo>
                  <a:lnTo>
                    <a:pt x="13" y="22"/>
                  </a:lnTo>
                  <a:lnTo>
                    <a:pt x="12" y="18"/>
                  </a:lnTo>
                  <a:lnTo>
                    <a:pt x="9" y="14"/>
                  </a:lnTo>
                  <a:lnTo>
                    <a:pt x="7" y="10"/>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2" name="Freeform 82"/>
            <p:cNvSpPr>
              <a:spLocks/>
            </p:cNvSpPr>
            <p:nvPr/>
          </p:nvSpPr>
          <p:spPr bwMode="auto">
            <a:xfrm>
              <a:off x="4564063" y="5637213"/>
              <a:ext cx="104775" cy="76200"/>
            </a:xfrm>
            <a:custGeom>
              <a:avLst/>
              <a:gdLst/>
              <a:ahLst/>
              <a:cxnLst>
                <a:cxn ang="0">
                  <a:pos x="44" y="0"/>
                </a:cxn>
                <a:cxn ang="0">
                  <a:pos x="48" y="6"/>
                </a:cxn>
                <a:cxn ang="0">
                  <a:pos x="50" y="8"/>
                </a:cxn>
                <a:cxn ang="0">
                  <a:pos x="52" y="5"/>
                </a:cxn>
                <a:cxn ang="0">
                  <a:pos x="54" y="1"/>
                </a:cxn>
                <a:cxn ang="0">
                  <a:pos x="58" y="0"/>
                </a:cxn>
                <a:cxn ang="0">
                  <a:pos x="59" y="4"/>
                </a:cxn>
                <a:cxn ang="0">
                  <a:pos x="58" y="8"/>
                </a:cxn>
                <a:cxn ang="0">
                  <a:pos x="59" y="11"/>
                </a:cxn>
                <a:cxn ang="0">
                  <a:pos x="63" y="13"/>
                </a:cxn>
                <a:cxn ang="0">
                  <a:pos x="66" y="14"/>
                </a:cxn>
                <a:cxn ang="0">
                  <a:pos x="63" y="22"/>
                </a:cxn>
                <a:cxn ang="0">
                  <a:pos x="57" y="20"/>
                </a:cxn>
                <a:cxn ang="0">
                  <a:pos x="47" y="22"/>
                </a:cxn>
                <a:cxn ang="0">
                  <a:pos x="45" y="28"/>
                </a:cxn>
                <a:cxn ang="0">
                  <a:pos x="42" y="31"/>
                </a:cxn>
                <a:cxn ang="0">
                  <a:pos x="41" y="38"/>
                </a:cxn>
                <a:cxn ang="0">
                  <a:pos x="35" y="39"/>
                </a:cxn>
                <a:cxn ang="0">
                  <a:pos x="31" y="43"/>
                </a:cxn>
                <a:cxn ang="0">
                  <a:pos x="28" y="48"/>
                </a:cxn>
                <a:cxn ang="0">
                  <a:pos x="27" y="45"/>
                </a:cxn>
                <a:cxn ang="0">
                  <a:pos x="28" y="41"/>
                </a:cxn>
                <a:cxn ang="0">
                  <a:pos x="21" y="46"/>
                </a:cxn>
                <a:cxn ang="0">
                  <a:pos x="20" y="45"/>
                </a:cxn>
                <a:cxn ang="0">
                  <a:pos x="13" y="40"/>
                </a:cxn>
                <a:cxn ang="0">
                  <a:pos x="8" y="43"/>
                </a:cxn>
                <a:cxn ang="0">
                  <a:pos x="7" y="45"/>
                </a:cxn>
                <a:cxn ang="0">
                  <a:pos x="5" y="39"/>
                </a:cxn>
                <a:cxn ang="0">
                  <a:pos x="0" y="33"/>
                </a:cxn>
                <a:cxn ang="0">
                  <a:pos x="6" y="22"/>
                </a:cxn>
                <a:cxn ang="0">
                  <a:pos x="16" y="22"/>
                </a:cxn>
                <a:cxn ang="0">
                  <a:pos x="22" y="31"/>
                </a:cxn>
                <a:cxn ang="0">
                  <a:pos x="28" y="35"/>
                </a:cxn>
                <a:cxn ang="0">
                  <a:pos x="27" y="27"/>
                </a:cxn>
                <a:cxn ang="0">
                  <a:pos x="28" y="15"/>
                </a:cxn>
                <a:cxn ang="0">
                  <a:pos x="22" y="7"/>
                </a:cxn>
                <a:cxn ang="0">
                  <a:pos x="26" y="5"/>
                </a:cxn>
                <a:cxn ang="0">
                  <a:pos x="28" y="8"/>
                </a:cxn>
                <a:cxn ang="0">
                  <a:pos x="31" y="13"/>
                </a:cxn>
                <a:cxn ang="0">
                  <a:pos x="34" y="12"/>
                </a:cxn>
                <a:cxn ang="0">
                  <a:pos x="35" y="12"/>
                </a:cxn>
                <a:cxn ang="0">
                  <a:pos x="38" y="13"/>
                </a:cxn>
                <a:cxn ang="0">
                  <a:pos x="41" y="10"/>
                </a:cxn>
              </a:cxnLst>
              <a:rect l="0" t="0" r="r" b="b"/>
              <a:pathLst>
                <a:path w="66" h="48">
                  <a:moveTo>
                    <a:pt x="41" y="0"/>
                  </a:moveTo>
                  <a:lnTo>
                    <a:pt x="44" y="0"/>
                  </a:lnTo>
                  <a:lnTo>
                    <a:pt x="45" y="1"/>
                  </a:lnTo>
                  <a:lnTo>
                    <a:pt x="48" y="6"/>
                  </a:lnTo>
                  <a:lnTo>
                    <a:pt x="48" y="10"/>
                  </a:lnTo>
                  <a:lnTo>
                    <a:pt x="50" y="8"/>
                  </a:lnTo>
                  <a:lnTo>
                    <a:pt x="51" y="7"/>
                  </a:lnTo>
                  <a:lnTo>
                    <a:pt x="52" y="5"/>
                  </a:lnTo>
                  <a:lnTo>
                    <a:pt x="54" y="4"/>
                  </a:lnTo>
                  <a:lnTo>
                    <a:pt x="54" y="1"/>
                  </a:lnTo>
                  <a:lnTo>
                    <a:pt x="56" y="0"/>
                  </a:lnTo>
                  <a:lnTo>
                    <a:pt x="58" y="0"/>
                  </a:lnTo>
                  <a:lnTo>
                    <a:pt x="58" y="1"/>
                  </a:lnTo>
                  <a:lnTo>
                    <a:pt x="59" y="4"/>
                  </a:lnTo>
                  <a:lnTo>
                    <a:pt x="58" y="6"/>
                  </a:lnTo>
                  <a:lnTo>
                    <a:pt x="58" y="8"/>
                  </a:lnTo>
                  <a:lnTo>
                    <a:pt x="59" y="10"/>
                  </a:lnTo>
                  <a:lnTo>
                    <a:pt x="59" y="11"/>
                  </a:lnTo>
                  <a:lnTo>
                    <a:pt x="61" y="12"/>
                  </a:lnTo>
                  <a:lnTo>
                    <a:pt x="63" y="13"/>
                  </a:lnTo>
                  <a:lnTo>
                    <a:pt x="66" y="13"/>
                  </a:lnTo>
                  <a:lnTo>
                    <a:pt x="66" y="14"/>
                  </a:lnTo>
                  <a:lnTo>
                    <a:pt x="63" y="18"/>
                  </a:lnTo>
                  <a:lnTo>
                    <a:pt x="63" y="22"/>
                  </a:lnTo>
                  <a:lnTo>
                    <a:pt x="61" y="21"/>
                  </a:lnTo>
                  <a:lnTo>
                    <a:pt x="57" y="20"/>
                  </a:lnTo>
                  <a:lnTo>
                    <a:pt x="51" y="20"/>
                  </a:lnTo>
                  <a:lnTo>
                    <a:pt x="47" y="22"/>
                  </a:lnTo>
                  <a:lnTo>
                    <a:pt x="45" y="25"/>
                  </a:lnTo>
                  <a:lnTo>
                    <a:pt x="45" y="28"/>
                  </a:lnTo>
                  <a:lnTo>
                    <a:pt x="43" y="29"/>
                  </a:lnTo>
                  <a:lnTo>
                    <a:pt x="42" y="31"/>
                  </a:lnTo>
                  <a:lnTo>
                    <a:pt x="42" y="35"/>
                  </a:lnTo>
                  <a:lnTo>
                    <a:pt x="41" y="38"/>
                  </a:lnTo>
                  <a:lnTo>
                    <a:pt x="37" y="38"/>
                  </a:lnTo>
                  <a:lnTo>
                    <a:pt x="35" y="39"/>
                  </a:lnTo>
                  <a:lnTo>
                    <a:pt x="33" y="41"/>
                  </a:lnTo>
                  <a:lnTo>
                    <a:pt x="31" y="43"/>
                  </a:lnTo>
                  <a:lnTo>
                    <a:pt x="29" y="46"/>
                  </a:lnTo>
                  <a:lnTo>
                    <a:pt x="28" y="48"/>
                  </a:lnTo>
                  <a:lnTo>
                    <a:pt x="27" y="47"/>
                  </a:lnTo>
                  <a:lnTo>
                    <a:pt x="27" y="45"/>
                  </a:lnTo>
                  <a:lnTo>
                    <a:pt x="28" y="43"/>
                  </a:lnTo>
                  <a:lnTo>
                    <a:pt x="28" y="41"/>
                  </a:lnTo>
                  <a:lnTo>
                    <a:pt x="26" y="41"/>
                  </a:lnTo>
                  <a:lnTo>
                    <a:pt x="21" y="46"/>
                  </a:lnTo>
                  <a:lnTo>
                    <a:pt x="20" y="46"/>
                  </a:lnTo>
                  <a:lnTo>
                    <a:pt x="20" y="45"/>
                  </a:lnTo>
                  <a:lnTo>
                    <a:pt x="15" y="40"/>
                  </a:lnTo>
                  <a:lnTo>
                    <a:pt x="13" y="40"/>
                  </a:lnTo>
                  <a:lnTo>
                    <a:pt x="11" y="41"/>
                  </a:lnTo>
                  <a:lnTo>
                    <a:pt x="8" y="43"/>
                  </a:lnTo>
                  <a:lnTo>
                    <a:pt x="8" y="45"/>
                  </a:lnTo>
                  <a:lnTo>
                    <a:pt x="7" y="45"/>
                  </a:lnTo>
                  <a:lnTo>
                    <a:pt x="7" y="43"/>
                  </a:lnTo>
                  <a:lnTo>
                    <a:pt x="5" y="39"/>
                  </a:lnTo>
                  <a:lnTo>
                    <a:pt x="1" y="35"/>
                  </a:lnTo>
                  <a:lnTo>
                    <a:pt x="0" y="33"/>
                  </a:lnTo>
                  <a:lnTo>
                    <a:pt x="1" y="29"/>
                  </a:lnTo>
                  <a:lnTo>
                    <a:pt x="6" y="22"/>
                  </a:lnTo>
                  <a:lnTo>
                    <a:pt x="15" y="18"/>
                  </a:lnTo>
                  <a:lnTo>
                    <a:pt x="16" y="22"/>
                  </a:lnTo>
                  <a:lnTo>
                    <a:pt x="18" y="26"/>
                  </a:lnTo>
                  <a:lnTo>
                    <a:pt x="22" y="31"/>
                  </a:lnTo>
                  <a:lnTo>
                    <a:pt x="26" y="33"/>
                  </a:lnTo>
                  <a:lnTo>
                    <a:pt x="28" y="35"/>
                  </a:lnTo>
                  <a:lnTo>
                    <a:pt x="27" y="33"/>
                  </a:lnTo>
                  <a:lnTo>
                    <a:pt x="27" y="27"/>
                  </a:lnTo>
                  <a:lnTo>
                    <a:pt x="28" y="25"/>
                  </a:lnTo>
                  <a:lnTo>
                    <a:pt x="28" y="15"/>
                  </a:lnTo>
                  <a:lnTo>
                    <a:pt x="21" y="8"/>
                  </a:lnTo>
                  <a:lnTo>
                    <a:pt x="22" y="7"/>
                  </a:lnTo>
                  <a:lnTo>
                    <a:pt x="23" y="5"/>
                  </a:lnTo>
                  <a:lnTo>
                    <a:pt x="26" y="5"/>
                  </a:lnTo>
                  <a:lnTo>
                    <a:pt x="27" y="6"/>
                  </a:lnTo>
                  <a:lnTo>
                    <a:pt x="28" y="8"/>
                  </a:lnTo>
                  <a:lnTo>
                    <a:pt x="28" y="13"/>
                  </a:lnTo>
                  <a:lnTo>
                    <a:pt x="31" y="13"/>
                  </a:lnTo>
                  <a:lnTo>
                    <a:pt x="33" y="12"/>
                  </a:lnTo>
                  <a:lnTo>
                    <a:pt x="34" y="12"/>
                  </a:lnTo>
                  <a:lnTo>
                    <a:pt x="35" y="11"/>
                  </a:lnTo>
                  <a:lnTo>
                    <a:pt x="35" y="12"/>
                  </a:lnTo>
                  <a:lnTo>
                    <a:pt x="36" y="13"/>
                  </a:lnTo>
                  <a:lnTo>
                    <a:pt x="38" y="13"/>
                  </a:lnTo>
                  <a:lnTo>
                    <a:pt x="40" y="12"/>
                  </a:lnTo>
                  <a:lnTo>
                    <a:pt x="41" y="10"/>
                  </a:lnTo>
                  <a:lnTo>
                    <a:pt x="4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3" name="Freeform 83"/>
            <p:cNvSpPr>
              <a:spLocks/>
            </p:cNvSpPr>
            <p:nvPr/>
          </p:nvSpPr>
          <p:spPr bwMode="auto">
            <a:xfrm>
              <a:off x="4629150" y="5700713"/>
              <a:ext cx="11113" cy="9525"/>
            </a:xfrm>
            <a:custGeom>
              <a:avLst/>
              <a:gdLst/>
              <a:ahLst/>
              <a:cxnLst>
                <a:cxn ang="0">
                  <a:pos x="3" y="0"/>
                </a:cxn>
                <a:cxn ang="0">
                  <a:pos x="7" y="0"/>
                </a:cxn>
                <a:cxn ang="0">
                  <a:pos x="6" y="1"/>
                </a:cxn>
                <a:cxn ang="0">
                  <a:pos x="3" y="1"/>
                </a:cxn>
                <a:cxn ang="0">
                  <a:pos x="2" y="2"/>
                </a:cxn>
                <a:cxn ang="0">
                  <a:pos x="2" y="6"/>
                </a:cxn>
                <a:cxn ang="0">
                  <a:pos x="0" y="5"/>
                </a:cxn>
                <a:cxn ang="0">
                  <a:pos x="0" y="2"/>
                </a:cxn>
                <a:cxn ang="0">
                  <a:pos x="1" y="1"/>
                </a:cxn>
                <a:cxn ang="0">
                  <a:pos x="3" y="0"/>
                </a:cxn>
              </a:cxnLst>
              <a:rect l="0" t="0" r="r" b="b"/>
              <a:pathLst>
                <a:path w="7" h="6">
                  <a:moveTo>
                    <a:pt x="3" y="0"/>
                  </a:moveTo>
                  <a:lnTo>
                    <a:pt x="7" y="0"/>
                  </a:lnTo>
                  <a:lnTo>
                    <a:pt x="6" y="1"/>
                  </a:lnTo>
                  <a:lnTo>
                    <a:pt x="3" y="1"/>
                  </a:lnTo>
                  <a:lnTo>
                    <a:pt x="2" y="2"/>
                  </a:lnTo>
                  <a:lnTo>
                    <a:pt x="2" y="6"/>
                  </a:lnTo>
                  <a:lnTo>
                    <a:pt x="0" y="5"/>
                  </a:lnTo>
                  <a:lnTo>
                    <a:pt x="0" y="2"/>
                  </a:lnTo>
                  <a:lnTo>
                    <a:pt x="1" y="1"/>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4" name="Freeform 84"/>
            <p:cNvSpPr>
              <a:spLocks noEditPoints="1"/>
            </p:cNvSpPr>
            <p:nvPr/>
          </p:nvSpPr>
          <p:spPr bwMode="auto">
            <a:xfrm>
              <a:off x="4595813" y="5716588"/>
              <a:ext cx="14288" cy="20638"/>
            </a:xfrm>
            <a:custGeom>
              <a:avLst/>
              <a:gdLst/>
              <a:ahLst/>
              <a:cxnLst>
                <a:cxn ang="0">
                  <a:pos x="6" y="5"/>
                </a:cxn>
                <a:cxn ang="0">
                  <a:pos x="6" y="9"/>
                </a:cxn>
                <a:cxn ang="0">
                  <a:pos x="1" y="13"/>
                </a:cxn>
                <a:cxn ang="0">
                  <a:pos x="0" y="13"/>
                </a:cxn>
                <a:cxn ang="0">
                  <a:pos x="0" y="10"/>
                </a:cxn>
                <a:cxn ang="0">
                  <a:pos x="2" y="9"/>
                </a:cxn>
                <a:cxn ang="0">
                  <a:pos x="6" y="5"/>
                </a:cxn>
                <a:cxn ang="0">
                  <a:pos x="7" y="3"/>
                </a:cxn>
                <a:cxn ang="0">
                  <a:pos x="6" y="5"/>
                </a:cxn>
                <a:cxn ang="0">
                  <a:pos x="6" y="4"/>
                </a:cxn>
                <a:cxn ang="0">
                  <a:pos x="7" y="3"/>
                </a:cxn>
                <a:cxn ang="0">
                  <a:pos x="8" y="0"/>
                </a:cxn>
                <a:cxn ang="0">
                  <a:pos x="9" y="2"/>
                </a:cxn>
                <a:cxn ang="0">
                  <a:pos x="8" y="3"/>
                </a:cxn>
                <a:cxn ang="0">
                  <a:pos x="7" y="3"/>
                </a:cxn>
                <a:cxn ang="0">
                  <a:pos x="8" y="0"/>
                </a:cxn>
              </a:cxnLst>
              <a:rect l="0" t="0" r="r" b="b"/>
              <a:pathLst>
                <a:path w="9" h="13">
                  <a:moveTo>
                    <a:pt x="6" y="5"/>
                  </a:moveTo>
                  <a:lnTo>
                    <a:pt x="6" y="9"/>
                  </a:lnTo>
                  <a:lnTo>
                    <a:pt x="1" y="13"/>
                  </a:lnTo>
                  <a:lnTo>
                    <a:pt x="0" y="13"/>
                  </a:lnTo>
                  <a:lnTo>
                    <a:pt x="0" y="10"/>
                  </a:lnTo>
                  <a:lnTo>
                    <a:pt x="2" y="9"/>
                  </a:lnTo>
                  <a:lnTo>
                    <a:pt x="6" y="5"/>
                  </a:lnTo>
                  <a:close/>
                  <a:moveTo>
                    <a:pt x="7" y="3"/>
                  </a:moveTo>
                  <a:lnTo>
                    <a:pt x="6" y="5"/>
                  </a:lnTo>
                  <a:lnTo>
                    <a:pt x="6" y="4"/>
                  </a:lnTo>
                  <a:lnTo>
                    <a:pt x="7" y="3"/>
                  </a:lnTo>
                  <a:close/>
                  <a:moveTo>
                    <a:pt x="8" y="0"/>
                  </a:moveTo>
                  <a:lnTo>
                    <a:pt x="9" y="2"/>
                  </a:lnTo>
                  <a:lnTo>
                    <a:pt x="8" y="3"/>
                  </a:lnTo>
                  <a:lnTo>
                    <a:pt x="7" y="3"/>
                  </a:lnTo>
                  <a:lnTo>
                    <a:pt x="8"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5" name="Freeform 85"/>
            <p:cNvSpPr>
              <a:spLocks noEditPoints="1"/>
            </p:cNvSpPr>
            <p:nvPr/>
          </p:nvSpPr>
          <p:spPr bwMode="auto">
            <a:xfrm>
              <a:off x="4178300" y="5867401"/>
              <a:ext cx="23813" cy="26988"/>
            </a:xfrm>
            <a:custGeom>
              <a:avLst/>
              <a:gdLst/>
              <a:ahLst/>
              <a:cxnLst>
                <a:cxn ang="0">
                  <a:pos x="0" y="7"/>
                </a:cxn>
                <a:cxn ang="0">
                  <a:pos x="6" y="7"/>
                </a:cxn>
                <a:cxn ang="0">
                  <a:pos x="6" y="9"/>
                </a:cxn>
                <a:cxn ang="0">
                  <a:pos x="0" y="9"/>
                </a:cxn>
                <a:cxn ang="0">
                  <a:pos x="0" y="7"/>
                </a:cxn>
                <a:cxn ang="0">
                  <a:pos x="13" y="0"/>
                </a:cxn>
                <a:cxn ang="0">
                  <a:pos x="14" y="1"/>
                </a:cxn>
                <a:cxn ang="0">
                  <a:pos x="14" y="7"/>
                </a:cxn>
                <a:cxn ang="0">
                  <a:pos x="15" y="12"/>
                </a:cxn>
                <a:cxn ang="0">
                  <a:pos x="14" y="15"/>
                </a:cxn>
                <a:cxn ang="0">
                  <a:pos x="13" y="17"/>
                </a:cxn>
                <a:cxn ang="0">
                  <a:pos x="10" y="17"/>
                </a:cxn>
                <a:cxn ang="0">
                  <a:pos x="9" y="16"/>
                </a:cxn>
                <a:cxn ang="0">
                  <a:pos x="9" y="14"/>
                </a:cxn>
                <a:cxn ang="0">
                  <a:pos x="8" y="13"/>
                </a:cxn>
                <a:cxn ang="0">
                  <a:pos x="8" y="10"/>
                </a:cxn>
                <a:cxn ang="0">
                  <a:pos x="7" y="9"/>
                </a:cxn>
                <a:cxn ang="0">
                  <a:pos x="6" y="9"/>
                </a:cxn>
                <a:cxn ang="0">
                  <a:pos x="8" y="8"/>
                </a:cxn>
                <a:cxn ang="0">
                  <a:pos x="9" y="7"/>
                </a:cxn>
                <a:cxn ang="0">
                  <a:pos x="13" y="0"/>
                </a:cxn>
              </a:cxnLst>
              <a:rect l="0" t="0" r="r" b="b"/>
              <a:pathLst>
                <a:path w="15" h="17">
                  <a:moveTo>
                    <a:pt x="0" y="7"/>
                  </a:moveTo>
                  <a:lnTo>
                    <a:pt x="6" y="7"/>
                  </a:lnTo>
                  <a:lnTo>
                    <a:pt x="6" y="9"/>
                  </a:lnTo>
                  <a:lnTo>
                    <a:pt x="0" y="9"/>
                  </a:lnTo>
                  <a:lnTo>
                    <a:pt x="0" y="7"/>
                  </a:lnTo>
                  <a:close/>
                  <a:moveTo>
                    <a:pt x="13" y="0"/>
                  </a:moveTo>
                  <a:lnTo>
                    <a:pt x="14" y="1"/>
                  </a:lnTo>
                  <a:lnTo>
                    <a:pt x="14" y="7"/>
                  </a:lnTo>
                  <a:lnTo>
                    <a:pt x="15" y="12"/>
                  </a:lnTo>
                  <a:lnTo>
                    <a:pt x="14" y="15"/>
                  </a:lnTo>
                  <a:lnTo>
                    <a:pt x="13" y="17"/>
                  </a:lnTo>
                  <a:lnTo>
                    <a:pt x="10" y="17"/>
                  </a:lnTo>
                  <a:lnTo>
                    <a:pt x="9" y="16"/>
                  </a:lnTo>
                  <a:lnTo>
                    <a:pt x="9" y="14"/>
                  </a:lnTo>
                  <a:lnTo>
                    <a:pt x="8" y="13"/>
                  </a:lnTo>
                  <a:lnTo>
                    <a:pt x="8" y="10"/>
                  </a:lnTo>
                  <a:lnTo>
                    <a:pt x="7" y="9"/>
                  </a:lnTo>
                  <a:lnTo>
                    <a:pt x="6" y="9"/>
                  </a:lnTo>
                  <a:lnTo>
                    <a:pt x="8" y="8"/>
                  </a:lnTo>
                  <a:lnTo>
                    <a:pt x="9" y="7"/>
                  </a:lnTo>
                  <a:lnTo>
                    <a:pt x="1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6" name="Freeform 86"/>
            <p:cNvSpPr>
              <a:spLocks/>
            </p:cNvSpPr>
            <p:nvPr/>
          </p:nvSpPr>
          <p:spPr bwMode="auto">
            <a:xfrm>
              <a:off x="3981450" y="5964238"/>
              <a:ext cx="38100" cy="26988"/>
            </a:xfrm>
            <a:custGeom>
              <a:avLst/>
              <a:gdLst/>
              <a:ahLst/>
              <a:cxnLst>
                <a:cxn ang="0">
                  <a:pos x="10" y="0"/>
                </a:cxn>
                <a:cxn ang="0">
                  <a:pos x="14" y="0"/>
                </a:cxn>
                <a:cxn ang="0">
                  <a:pos x="14" y="2"/>
                </a:cxn>
                <a:cxn ang="0">
                  <a:pos x="15" y="4"/>
                </a:cxn>
                <a:cxn ang="0">
                  <a:pos x="17" y="5"/>
                </a:cxn>
                <a:cxn ang="0">
                  <a:pos x="21" y="5"/>
                </a:cxn>
                <a:cxn ang="0">
                  <a:pos x="24" y="3"/>
                </a:cxn>
                <a:cxn ang="0">
                  <a:pos x="18" y="9"/>
                </a:cxn>
                <a:cxn ang="0">
                  <a:pos x="17" y="9"/>
                </a:cxn>
                <a:cxn ang="0">
                  <a:pos x="15" y="10"/>
                </a:cxn>
                <a:cxn ang="0">
                  <a:pos x="14" y="10"/>
                </a:cxn>
                <a:cxn ang="0">
                  <a:pos x="13" y="14"/>
                </a:cxn>
                <a:cxn ang="0">
                  <a:pos x="12" y="16"/>
                </a:cxn>
                <a:cxn ang="0">
                  <a:pos x="10" y="17"/>
                </a:cxn>
                <a:cxn ang="0">
                  <a:pos x="6" y="17"/>
                </a:cxn>
                <a:cxn ang="0">
                  <a:pos x="13" y="10"/>
                </a:cxn>
                <a:cxn ang="0">
                  <a:pos x="8" y="10"/>
                </a:cxn>
                <a:cxn ang="0">
                  <a:pos x="6" y="9"/>
                </a:cxn>
                <a:cxn ang="0">
                  <a:pos x="5" y="8"/>
                </a:cxn>
                <a:cxn ang="0">
                  <a:pos x="3" y="7"/>
                </a:cxn>
                <a:cxn ang="0">
                  <a:pos x="0" y="7"/>
                </a:cxn>
                <a:cxn ang="0">
                  <a:pos x="1" y="4"/>
                </a:cxn>
                <a:cxn ang="0">
                  <a:pos x="4" y="2"/>
                </a:cxn>
                <a:cxn ang="0">
                  <a:pos x="6" y="1"/>
                </a:cxn>
                <a:cxn ang="0">
                  <a:pos x="10" y="0"/>
                </a:cxn>
              </a:cxnLst>
              <a:rect l="0" t="0" r="r" b="b"/>
              <a:pathLst>
                <a:path w="24" h="17">
                  <a:moveTo>
                    <a:pt x="10" y="0"/>
                  </a:moveTo>
                  <a:lnTo>
                    <a:pt x="14" y="0"/>
                  </a:lnTo>
                  <a:lnTo>
                    <a:pt x="14" y="2"/>
                  </a:lnTo>
                  <a:lnTo>
                    <a:pt x="15" y="4"/>
                  </a:lnTo>
                  <a:lnTo>
                    <a:pt x="17" y="5"/>
                  </a:lnTo>
                  <a:lnTo>
                    <a:pt x="21" y="5"/>
                  </a:lnTo>
                  <a:lnTo>
                    <a:pt x="24" y="3"/>
                  </a:lnTo>
                  <a:lnTo>
                    <a:pt x="18" y="9"/>
                  </a:lnTo>
                  <a:lnTo>
                    <a:pt x="17" y="9"/>
                  </a:lnTo>
                  <a:lnTo>
                    <a:pt x="15" y="10"/>
                  </a:lnTo>
                  <a:lnTo>
                    <a:pt x="14" y="10"/>
                  </a:lnTo>
                  <a:lnTo>
                    <a:pt x="13" y="14"/>
                  </a:lnTo>
                  <a:lnTo>
                    <a:pt x="12" y="16"/>
                  </a:lnTo>
                  <a:lnTo>
                    <a:pt x="10" y="17"/>
                  </a:lnTo>
                  <a:lnTo>
                    <a:pt x="6" y="17"/>
                  </a:lnTo>
                  <a:lnTo>
                    <a:pt x="13" y="10"/>
                  </a:lnTo>
                  <a:lnTo>
                    <a:pt x="8" y="10"/>
                  </a:lnTo>
                  <a:lnTo>
                    <a:pt x="6" y="9"/>
                  </a:lnTo>
                  <a:lnTo>
                    <a:pt x="5" y="8"/>
                  </a:lnTo>
                  <a:lnTo>
                    <a:pt x="3" y="7"/>
                  </a:lnTo>
                  <a:lnTo>
                    <a:pt x="0" y="7"/>
                  </a:lnTo>
                  <a:lnTo>
                    <a:pt x="1" y="4"/>
                  </a:lnTo>
                  <a:lnTo>
                    <a:pt x="4" y="2"/>
                  </a:lnTo>
                  <a:lnTo>
                    <a:pt x="6" y="1"/>
                  </a:lnTo>
                  <a:lnTo>
                    <a:pt x="1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7" name="Freeform 87"/>
            <p:cNvSpPr>
              <a:spLocks/>
            </p:cNvSpPr>
            <p:nvPr/>
          </p:nvSpPr>
          <p:spPr bwMode="auto">
            <a:xfrm>
              <a:off x="3968750" y="6000751"/>
              <a:ext cx="12700" cy="7938"/>
            </a:xfrm>
            <a:custGeom>
              <a:avLst/>
              <a:gdLst/>
              <a:ahLst/>
              <a:cxnLst>
                <a:cxn ang="0">
                  <a:pos x="7" y="0"/>
                </a:cxn>
                <a:cxn ang="0">
                  <a:pos x="8" y="0"/>
                </a:cxn>
                <a:cxn ang="0">
                  <a:pos x="7" y="2"/>
                </a:cxn>
                <a:cxn ang="0">
                  <a:pos x="2" y="5"/>
                </a:cxn>
                <a:cxn ang="0">
                  <a:pos x="1" y="3"/>
                </a:cxn>
                <a:cxn ang="0">
                  <a:pos x="0" y="3"/>
                </a:cxn>
                <a:cxn ang="0">
                  <a:pos x="1" y="2"/>
                </a:cxn>
                <a:cxn ang="0">
                  <a:pos x="4" y="1"/>
                </a:cxn>
                <a:cxn ang="0">
                  <a:pos x="5" y="1"/>
                </a:cxn>
                <a:cxn ang="0">
                  <a:pos x="7" y="0"/>
                </a:cxn>
              </a:cxnLst>
              <a:rect l="0" t="0" r="r" b="b"/>
              <a:pathLst>
                <a:path w="8" h="5">
                  <a:moveTo>
                    <a:pt x="7" y="0"/>
                  </a:moveTo>
                  <a:lnTo>
                    <a:pt x="8" y="0"/>
                  </a:lnTo>
                  <a:lnTo>
                    <a:pt x="7" y="2"/>
                  </a:lnTo>
                  <a:lnTo>
                    <a:pt x="2" y="5"/>
                  </a:lnTo>
                  <a:lnTo>
                    <a:pt x="1" y="3"/>
                  </a:lnTo>
                  <a:lnTo>
                    <a:pt x="0" y="3"/>
                  </a:lnTo>
                  <a:lnTo>
                    <a:pt x="1" y="2"/>
                  </a:lnTo>
                  <a:lnTo>
                    <a:pt x="4" y="1"/>
                  </a:lnTo>
                  <a:lnTo>
                    <a:pt x="5" y="1"/>
                  </a:lnTo>
                  <a:lnTo>
                    <a:pt x="7"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8" name="Freeform 88"/>
            <p:cNvSpPr>
              <a:spLocks/>
            </p:cNvSpPr>
            <p:nvPr/>
          </p:nvSpPr>
          <p:spPr bwMode="auto">
            <a:xfrm>
              <a:off x="3413125" y="6024563"/>
              <a:ext cx="11113" cy="20638"/>
            </a:xfrm>
            <a:custGeom>
              <a:avLst/>
              <a:gdLst/>
              <a:ahLst/>
              <a:cxnLst>
                <a:cxn ang="0">
                  <a:pos x="0" y="0"/>
                </a:cxn>
                <a:cxn ang="0">
                  <a:pos x="2" y="2"/>
                </a:cxn>
                <a:cxn ang="0">
                  <a:pos x="4" y="4"/>
                </a:cxn>
                <a:cxn ang="0">
                  <a:pos x="7" y="6"/>
                </a:cxn>
                <a:cxn ang="0">
                  <a:pos x="7" y="8"/>
                </a:cxn>
                <a:cxn ang="0">
                  <a:pos x="6" y="11"/>
                </a:cxn>
                <a:cxn ang="0">
                  <a:pos x="3" y="13"/>
                </a:cxn>
                <a:cxn ang="0">
                  <a:pos x="2" y="13"/>
                </a:cxn>
                <a:cxn ang="0">
                  <a:pos x="2" y="11"/>
                </a:cxn>
                <a:cxn ang="0">
                  <a:pos x="3" y="11"/>
                </a:cxn>
                <a:cxn ang="0">
                  <a:pos x="3" y="7"/>
                </a:cxn>
                <a:cxn ang="0">
                  <a:pos x="2" y="7"/>
                </a:cxn>
                <a:cxn ang="0">
                  <a:pos x="1" y="6"/>
                </a:cxn>
                <a:cxn ang="0">
                  <a:pos x="1" y="5"/>
                </a:cxn>
                <a:cxn ang="0">
                  <a:pos x="0" y="4"/>
                </a:cxn>
                <a:cxn ang="0">
                  <a:pos x="0" y="0"/>
                </a:cxn>
              </a:cxnLst>
              <a:rect l="0" t="0" r="r" b="b"/>
              <a:pathLst>
                <a:path w="7" h="13">
                  <a:moveTo>
                    <a:pt x="0" y="0"/>
                  </a:moveTo>
                  <a:lnTo>
                    <a:pt x="2" y="2"/>
                  </a:lnTo>
                  <a:lnTo>
                    <a:pt x="4" y="4"/>
                  </a:lnTo>
                  <a:lnTo>
                    <a:pt x="7" y="6"/>
                  </a:lnTo>
                  <a:lnTo>
                    <a:pt x="7" y="8"/>
                  </a:lnTo>
                  <a:lnTo>
                    <a:pt x="6" y="11"/>
                  </a:lnTo>
                  <a:lnTo>
                    <a:pt x="3" y="13"/>
                  </a:lnTo>
                  <a:lnTo>
                    <a:pt x="2" y="13"/>
                  </a:lnTo>
                  <a:lnTo>
                    <a:pt x="2" y="11"/>
                  </a:lnTo>
                  <a:lnTo>
                    <a:pt x="3" y="11"/>
                  </a:lnTo>
                  <a:lnTo>
                    <a:pt x="3" y="7"/>
                  </a:lnTo>
                  <a:lnTo>
                    <a:pt x="2" y="7"/>
                  </a:lnTo>
                  <a:lnTo>
                    <a:pt x="1" y="6"/>
                  </a:lnTo>
                  <a:lnTo>
                    <a:pt x="1" y="5"/>
                  </a:lnTo>
                  <a:lnTo>
                    <a:pt x="0" y="4"/>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9" name="Freeform 89"/>
            <p:cNvSpPr>
              <a:spLocks/>
            </p:cNvSpPr>
            <p:nvPr/>
          </p:nvSpPr>
          <p:spPr bwMode="auto">
            <a:xfrm>
              <a:off x="3640138" y="6064251"/>
              <a:ext cx="11113" cy="3175"/>
            </a:xfrm>
            <a:custGeom>
              <a:avLst/>
              <a:gdLst/>
              <a:ahLst/>
              <a:cxnLst>
                <a:cxn ang="0">
                  <a:pos x="0" y="0"/>
                </a:cxn>
                <a:cxn ang="0">
                  <a:pos x="3" y="0"/>
                </a:cxn>
                <a:cxn ang="0">
                  <a:pos x="7" y="1"/>
                </a:cxn>
                <a:cxn ang="0">
                  <a:pos x="5" y="2"/>
                </a:cxn>
                <a:cxn ang="0">
                  <a:pos x="1" y="2"/>
                </a:cxn>
                <a:cxn ang="0">
                  <a:pos x="0" y="1"/>
                </a:cxn>
                <a:cxn ang="0">
                  <a:pos x="0" y="0"/>
                </a:cxn>
              </a:cxnLst>
              <a:rect l="0" t="0" r="r" b="b"/>
              <a:pathLst>
                <a:path w="7" h="2">
                  <a:moveTo>
                    <a:pt x="0" y="0"/>
                  </a:moveTo>
                  <a:lnTo>
                    <a:pt x="3" y="0"/>
                  </a:lnTo>
                  <a:lnTo>
                    <a:pt x="7" y="1"/>
                  </a:lnTo>
                  <a:lnTo>
                    <a:pt x="5" y="2"/>
                  </a:lnTo>
                  <a:lnTo>
                    <a:pt x="1" y="2"/>
                  </a:lnTo>
                  <a:lnTo>
                    <a:pt x="0" y="1"/>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grpSp>
        <p:nvGrpSpPr>
          <p:cNvPr id="90" name="Group 89"/>
          <p:cNvGrpSpPr/>
          <p:nvPr/>
        </p:nvGrpSpPr>
        <p:grpSpPr>
          <a:xfrm>
            <a:off x="3912722" y="4879868"/>
            <a:ext cx="430678" cy="301732"/>
            <a:chOff x="7127875" y="5226051"/>
            <a:chExt cx="530225" cy="371475"/>
          </a:xfr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p:grpSpPr>
        <p:sp>
          <p:nvSpPr>
            <p:cNvPr id="91" name="Freeform 90"/>
            <p:cNvSpPr>
              <a:spLocks/>
            </p:cNvSpPr>
            <p:nvPr/>
          </p:nvSpPr>
          <p:spPr bwMode="auto">
            <a:xfrm>
              <a:off x="7127875" y="5226051"/>
              <a:ext cx="44450" cy="34925"/>
            </a:xfrm>
            <a:custGeom>
              <a:avLst/>
              <a:gdLst/>
              <a:ahLst/>
              <a:cxnLst>
                <a:cxn ang="0">
                  <a:pos x="20" y="0"/>
                </a:cxn>
                <a:cxn ang="0">
                  <a:pos x="28" y="3"/>
                </a:cxn>
                <a:cxn ang="0">
                  <a:pos x="28" y="11"/>
                </a:cxn>
                <a:cxn ang="0">
                  <a:pos x="24" y="17"/>
                </a:cxn>
                <a:cxn ang="0">
                  <a:pos x="22" y="22"/>
                </a:cxn>
                <a:cxn ang="0">
                  <a:pos x="15" y="22"/>
                </a:cxn>
                <a:cxn ang="0">
                  <a:pos x="10" y="20"/>
                </a:cxn>
                <a:cxn ang="0">
                  <a:pos x="6" y="17"/>
                </a:cxn>
                <a:cxn ang="0">
                  <a:pos x="0" y="14"/>
                </a:cxn>
                <a:cxn ang="0">
                  <a:pos x="3" y="7"/>
                </a:cxn>
                <a:cxn ang="0">
                  <a:pos x="10" y="1"/>
                </a:cxn>
                <a:cxn ang="0">
                  <a:pos x="20" y="0"/>
                </a:cxn>
              </a:cxnLst>
              <a:rect l="0" t="0" r="r" b="b"/>
              <a:pathLst>
                <a:path w="28" h="22">
                  <a:moveTo>
                    <a:pt x="20" y="0"/>
                  </a:moveTo>
                  <a:lnTo>
                    <a:pt x="28" y="3"/>
                  </a:lnTo>
                  <a:lnTo>
                    <a:pt x="28" y="11"/>
                  </a:lnTo>
                  <a:lnTo>
                    <a:pt x="24" y="17"/>
                  </a:lnTo>
                  <a:lnTo>
                    <a:pt x="22" y="22"/>
                  </a:lnTo>
                  <a:lnTo>
                    <a:pt x="15" y="22"/>
                  </a:lnTo>
                  <a:lnTo>
                    <a:pt x="10" y="20"/>
                  </a:lnTo>
                  <a:lnTo>
                    <a:pt x="6" y="17"/>
                  </a:lnTo>
                  <a:lnTo>
                    <a:pt x="0" y="14"/>
                  </a:lnTo>
                  <a:lnTo>
                    <a:pt x="3" y="7"/>
                  </a:lnTo>
                  <a:lnTo>
                    <a:pt x="10" y="1"/>
                  </a:lnTo>
                  <a:lnTo>
                    <a:pt x="2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2" name="Freeform 91"/>
            <p:cNvSpPr>
              <a:spLocks/>
            </p:cNvSpPr>
            <p:nvPr/>
          </p:nvSpPr>
          <p:spPr bwMode="auto">
            <a:xfrm>
              <a:off x="7292975" y="5292726"/>
              <a:ext cx="52388" cy="42863"/>
            </a:xfrm>
            <a:custGeom>
              <a:avLst/>
              <a:gdLst/>
              <a:ahLst/>
              <a:cxnLst>
                <a:cxn ang="0">
                  <a:pos x="15" y="0"/>
                </a:cxn>
                <a:cxn ang="0">
                  <a:pos x="19" y="0"/>
                </a:cxn>
                <a:cxn ang="0">
                  <a:pos x="22" y="6"/>
                </a:cxn>
                <a:cxn ang="0">
                  <a:pos x="32" y="20"/>
                </a:cxn>
                <a:cxn ang="0">
                  <a:pos x="33" y="26"/>
                </a:cxn>
                <a:cxn ang="0">
                  <a:pos x="31" y="27"/>
                </a:cxn>
                <a:cxn ang="0">
                  <a:pos x="29" y="26"/>
                </a:cxn>
                <a:cxn ang="0">
                  <a:pos x="25" y="25"/>
                </a:cxn>
                <a:cxn ang="0">
                  <a:pos x="17" y="17"/>
                </a:cxn>
                <a:cxn ang="0">
                  <a:pos x="16" y="17"/>
                </a:cxn>
                <a:cxn ang="0">
                  <a:pos x="16" y="18"/>
                </a:cxn>
                <a:cxn ang="0">
                  <a:pos x="15" y="20"/>
                </a:cxn>
                <a:cxn ang="0">
                  <a:pos x="13" y="21"/>
                </a:cxn>
                <a:cxn ang="0">
                  <a:pos x="13" y="22"/>
                </a:cxn>
                <a:cxn ang="0">
                  <a:pos x="10" y="21"/>
                </a:cxn>
                <a:cxn ang="0">
                  <a:pos x="6" y="19"/>
                </a:cxn>
                <a:cxn ang="0">
                  <a:pos x="2" y="12"/>
                </a:cxn>
                <a:cxn ang="0">
                  <a:pos x="0" y="6"/>
                </a:cxn>
                <a:cxn ang="0">
                  <a:pos x="5" y="6"/>
                </a:cxn>
                <a:cxn ang="0">
                  <a:pos x="9" y="5"/>
                </a:cxn>
                <a:cxn ang="0">
                  <a:pos x="11" y="1"/>
                </a:cxn>
                <a:cxn ang="0">
                  <a:pos x="15" y="0"/>
                </a:cxn>
              </a:cxnLst>
              <a:rect l="0" t="0" r="r" b="b"/>
              <a:pathLst>
                <a:path w="33" h="27">
                  <a:moveTo>
                    <a:pt x="15" y="0"/>
                  </a:moveTo>
                  <a:lnTo>
                    <a:pt x="19" y="0"/>
                  </a:lnTo>
                  <a:lnTo>
                    <a:pt x="22" y="6"/>
                  </a:lnTo>
                  <a:lnTo>
                    <a:pt x="32" y="20"/>
                  </a:lnTo>
                  <a:lnTo>
                    <a:pt x="33" y="26"/>
                  </a:lnTo>
                  <a:lnTo>
                    <a:pt x="31" y="27"/>
                  </a:lnTo>
                  <a:lnTo>
                    <a:pt x="29" y="26"/>
                  </a:lnTo>
                  <a:lnTo>
                    <a:pt x="25" y="25"/>
                  </a:lnTo>
                  <a:lnTo>
                    <a:pt x="17" y="17"/>
                  </a:lnTo>
                  <a:lnTo>
                    <a:pt x="16" y="17"/>
                  </a:lnTo>
                  <a:lnTo>
                    <a:pt x="16" y="18"/>
                  </a:lnTo>
                  <a:lnTo>
                    <a:pt x="15" y="20"/>
                  </a:lnTo>
                  <a:lnTo>
                    <a:pt x="13" y="21"/>
                  </a:lnTo>
                  <a:lnTo>
                    <a:pt x="13" y="22"/>
                  </a:lnTo>
                  <a:lnTo>
                    <a:pt x="10" y="21"/>
                  </a:lnTo>
                  <a:lnTo>
                    <a:pt x="6" y="19"/>
                  </a:lnTo>
                  <a:lnTo>
                    <a:pt x="2" y="12"/>
                  </a:lnTo>
                  <a:lnTo>
                    <a:pt x="0" y="6"/>
                  </a:lnTo>
                  <a:lnTo>
                    <a:pt x="5" y="6"/>
                  </a:lnTo>
                  <a:lnTo>
                    <a:pt x="9" y="5"/>
                  </a:lnTo>
                  <a:lnTo>
                    <a:pt x="11" y="1"/>
                  </a:lnTo>
                  <a:lnTo>
                    <a:pt x="1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3" name="Freeform 92"/>
            <p:cNvSpPr>
              <a:spLocks/>
            </p:cNvSpPr>
            <p:nvPr/>
          </p:nvSpPr>
          <p:spPr bwMode="auto">
            <a:xfrm>
              <a:off x="7475538" y="5378451"/>
              <a:ext cx="49213" cy="31750"/>
            </a:xfrm>
            <a:custGeom>
              <a:avLst/>
              <a:gdLst/>
              <a:ahLst/>
              <a:cxnLst>
                <a:cxn ang="0">
                  <a:pos x="0" y="0"/>
                </a:cxn>
                <a:cxn ang="0">
                  <a:pos x="11" y="0"/>
                </a:cxn>
                <a:cxn ang="0">
                  <a:pos x="21" y="2"/>
                </a:cxn>
                <a:cxn ang="0">
                  <a:pos x="28" y="6"/>
                </a:cxn>
                <a:cxn ang="0">
                  <a:pos x="31" y="14"/>
                </a:cxn>
                <a:cxn ang="0">
                  <a:pos x="21" y="17"/>
                </a:cxn>
                <a:cxn ang="0">
                  <a:pos x="9" y="20"/>
                </a:cxn>
                <a:cxn ang="0">
                  <a:pos x="7" y="15"/>
                </a:cxn>
                <a:cxn ang="0">
                  <a:pos x="6" y="12"/>
                </a:cxn>
                <a:cxn ang="0">
                  <a:pos x="3" y="8"/>
                </a:cxn>
                <a:cxn ang="0">
                  <a:pos x="0" y="6"/>
                </a:cxn>
                <a:cxn ang="0">
                  <a:pos x="0" y="0"/>
                </a:cxn>
              </a:cxnLst>
              <a:rect l="0" t="0" r="r" b="b"/>
              <a:pathLst>
                <a:path w="31" h="20">
                  <a:moveTo>
                    <a:pt x="0" y="0"/>
                  </a:moveTo>
                  <a:lnTo>
                    <a:pt x="11" y="0"/>
                  </a:lnTo>
                  <a:lnTo>
                    <a:pt x="21" y="2"/>
                  </a:lnTo>
                  <a:lnTo>
                    <a:pt x="28" y="6"/>
                  </a:lnTo>
                  <a:lnTo>
                    <a:pt x="31" y="14"/>
                  </a:lnTo>
                  <a:lnTo>
                    <a:pt x="21" y="17"/>
                  </a:lnTo>
                  <a:lnTo>
                    <a:pt x="9" y="20"/>
                  </a:lnTo>
                  <a:lnTo>
                    <a:pt x="7" y="15"/>
                  </a:lnTo>
                  <a:lnTo>
                    <a:pt x="6" y="12"/>
                  </a:lnTo>
                  <a:lnTo>
                    <a:pt x="3" y="8"/>
                  </a:lnTo>
                  <a:lnTo>
                    <a:pt x="0" y="6"/>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4" name="Freeform 93"/>
            <p:cNvSpPr>
              <a:spLocks/>
            </p:cNvSpPr>
            <p:nvPr/>
          </p:nvSpPr>
          <p:spPr bwMode="auto">
            <a:xfrm>
              <a:off x="7421563" y="5378451"/>
              <a:ext cx="14288" cy="12700"/>
            </a:xfrm>
            <a:custGeom>
              <a:avLst/>
              <a:gdLst/>
              <a:ahLst/>
              <a:cxnLst>
                <a:cxn ang="0">
                  <a:pos x="1" y="0"/>
                </a:cxn>
                <a:cxn ang="0">
                  <a:pos x="6" y="0"/>
                </a:cxn>
                <a:cxn ang="0">
                  <a:pos x="9" y="3"/>
                </a:cxn>
                <a:cxn ang="0">
                  <a:pos x="9" y="8"/>
                </a:cxn>
                <a:cxn ang="0">
                  <a:pos x="7" y="7"/>
                </a:cxn>
                <a:cxn ang="0">
                  <a:pos x="6" y="6"/>
                </a:cxn>
                <a:cxn ang="0">
                  <a:pos x="3" y="5"/>
                </a:cxn>
                <a:cxn ang="0">
                  <a:pos x="2" y="3"/>
                </a:cxn>
                <a:cxn ang="0">
                  <a:pos x="0" y="2"/>
                </a:cxn>
                <a:cxn ang="0">
                  <a:pos x="1" y="0"/>
                </a:cxn>
              </a:cxnLst>
              <a:rect l="0" t="0" r="r" b="b"/>
              <a:pathLst>
                <a:path w="9" h="8">
                  <a:moveTo>
                    <a:pt x="1" y="0"/>
                  </a:moveTo>
                  <a:lnTo>
                    <a:pt x="6" y="0"/>
                  </a:lnTo>
                  <a:lnTo>
                    <a:pt x="9" y="3"/>
                  </a:lnTo>
                  <a:lnTo>
                    <a:pt x="9" y="8"/>
                  </a:lnTo>
                  <a:lnTo>
                    <a:pt x="7" y="7"/>
                  </a:lnTo>
                  <a:lnTo>
                    <a:pt x="6" y="6"/>
                  </a:lnTo>
                  <a:lnTo>
                    <a:pt x="3" y="5"/>
                  </a:lnTo>
                  <a:lnTo>
                    <a:pt x="2" y="3"/>
                  </a:lnTo>
                  <a:lnTo>
                    <a:pt x="0" y="2"/>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5" name="Freeform 94"/>
            <p:cNvSpPr>
              <a:spLocks/>
            </p:cNvSpPr>
            <p:nvPr/>
          </p:nvSpPr>
          <p:spPr bwMode="auto">
            <a:xfrm>
              <a:off x="7537450" y="5454651"/>
              <a:ext cx="120650" cy="142875"/>
            </a:xfrm>
            <a:custGeom>
              <a:avLst/>
              <a:gdLst/>
              <a:ahLst/>
              <a:cxnLst>
                <a:cxn ang="0">
                  <a:pos x="9" y="0"/>
                </a:cxn>
                <a:cxn ang="0">
                  <a:pos x="34" y="11"/>
                </a:cxn>
                <a:cxn ang="0">
                  <a:pos x="46" y="16"/>
                </a:cxn>
                <a:cxn ang="0">
                  <a:pos x="55" y="22"/>
                </a:cxn>
                <a:cxn ang="0">
                  <a:pos x="62" y="31"/>
                </a:cxn>
                <a:cxn ang="0">
                  <a:pos x="64" y="34"/>
                </a:cxn>
                <a:cxn ang="0">
                  <a:pos x="64" y="35"/>
                </a:cxn>
                <a:cxn ang="0">
                  <a:pos x="66" y="36"/>
                </a:cxn>
                <a:cxn ang="0">
                  <a:pos x="67" y="38"/>
                </a:cxn>
                <a:cxn ang="0">
                  <a:pos x="69" y="41"/>
                </a:cxn>
                <a:cxn ang="0">
                  <a:pos x="71" y="45"/>
                </a:cxn>
                <a:cxn ang="0">
                  <a:pos x="71" y="46"/>
                </a:cxn>
                <a:cxn ang="0">
                  <a:pos x="75" y="50"/>
                </a:cxn>
                <a:cxn ang="0">
                  <a:pos x="76" y="52"/>
                </a:cxn>
                <a:cxn ang="0">
                  <a:pos x="76" y="56"/>
                </a:cxn>
                <a:cxn ang="0">
                  <a:pos x="74" y="56"/>
                </a:cxn>
                <a:cxn ang="0">
                  <a:pos x="69" y="58"/>
                </a:cxn>
                <a:cxn ang="0">
                  <a:pos x="67" y="63"/>
                </a:cxn>
                <a:cxn ang="0">
                  <a:pos x="64" y="64"/>
                </a:cxn>
                <a:cxn ang="0">
                  <a:pos x="62" y="66"/>
                </a:cxn>
                <a:cxn ang="0">
                  <a:pos x="60" y="67"/>
                </a:cxn>
                <a:cxn ang="0">
                  <a:pos x="54" y="67"/>
                </a:cxn>
                <a:cxn ang="0">
                  <a:pos x="52" y="66"/>
                </a:cxn>
                <a:cxn ang="0">
                  <a:pos x="48" y="66"/>
                </a:cxn>
                <a:cxn ang="0">
                  <a:pos x="46" y="67"/>
                </a:cxn>
                <a:cxn ang="0">
                  <a:pos x="36" y="73"/>
                </a:cxn>
                <a:cxn ang="0">
                  <a:pos x="29" y="80"/>
                </a:cxn>
                <a:cxn ang="0">
                  <a:pos x="26" y="90"/>
                </a:cxn>
                <a:cxn ang="0">
                  <a:pos x="22" y="90"/>
                </a:cxn>
                <a:cxn ang="0">
                  <a:pos x="18" y="87"/>
                </a:cxn>
                <a:cxn ang="0">
                  <a:pos x="17" y="86"/>
                </a:cxn>
                <a:cxn ang="0">
                  <a:pos x="12" y="84"/>
                </a:cxn>
                <a:cxn ang="0">
                  <a:pos x="9" y="84"/>
                </a:cxn>
                <a:cxn ang="0">
                  <a:pos x="9" y="66"/>
                </a:cxn>
                <a:cxn ang="0">
                  <a:pos x="6" y="51"/>
                </a:cxn>
                <a:cxn ang="0">
                  <a:pos x="0" y="39"/>
                </a:cxn>
                <a:cxn ang="0">
                  <a:pos x="4" y="30"/>
                </a:cxn>
                <a:cxn ang="0">
                  <a:pos x="10" y="23"/>
                </a:cxn>
                <a:cxn ang="0">
                  <a:pos x="14" y="16"/>
                </a:cxn>
                <a:cxn ang="0">
                  <a:pos x="12" y="11"/>
                </a:cxn>
                <a:cxn ang="0">
                  <a:pos x="11" y="10"/>
                </a:cxn>
                <a:cxn ang="0">
                  <a:pos x="9" y="6"/>
                </a:cxn>
                <a:cxn ang="0">
                  <a:pos x="9" y="0"/>
                </a:cxn>
              </a:cxnLst>
              <a:rect l="0" t="0" r="r" b="b"/>
              <a:pathLst>
                <a:path w="76" h="90">
                  <a:moveTo>
                    <a:pt x="9" y="0"/>
                  </a:moveTo>
                  <a:lnTo>
                    <a:pt x="34" y="11"/>
                  </a:lnTo>
                  <a:lnTo>
                    <a:pt x="46" y="16"/>
                  </a:lnTo>
                  <a:lnTo>
                    <a:pt x="55" y="22"/>
                  </a:lnTo>
                  <a:lnTo>
                    <a:pt x="62" y="31"/>
                  </a:lnTo>
                  <a:lnTo>
                    <a:pt x="64" y="34"/>
                  </a:lnTo>
                  <a:lnTo>
                    <a:pt x="64" y="35"/>
                  </a:lnTo>
                  <a:lnTo>
                    <a:pt x="66" y="36"/>
                  </a:lnTo>
                  <a:lnTo>
                    <a:pt x="67" y="38"/>
                  </a:lnTo>
                  <a:lnTo>
                    <a:pt x="69" y="41"/>
                  </a:lnTo>
                  <a:lnTo>
                    <a:pt x="71" y="45"/>
                  </a:lnTo>
                  <a:lnTo>
                    <a:pt x="71" y="46"/>
                  </a:lnTo>
                  <a:lnTo>
                    <a:pt x="75" y="50"/>
                  </a:lnTo>
                  <a:lnTo>
                    <a:pt x="76" y="52"/>
                  </a:lnTo>
                  <a:lnTo>
                    <a:pt x="76" y="56"/>
                  </a:lnTo>
                  <a:lnTo>
                    <a:pt x="74" y="56"/>
                  </a:lnTo>
                  <a:lnTo>
                    <a:pt x="69" y="58"/>
                  </a:lnTo>
                  <a:lnTo>
                    <a:pt x="67" y="63"/>
                  </a:lnTo>
                  <a:lnTo>
                    <a:pt x="64" y="64"/>
                  </a:lnTo>
                  <a:lnTo>
                    <a:pt x="62" y="66"/>
                  </a:lnTo>
                  <a:lnTo>
                    <a:pt x="60" y="67"/>
                  </a:lnTo>
                  <a:lnTo>
                    <a:pt x="54" y="67"/>
                  </a:lnTo>
                  <a:lnTo>
                    <a:pt x="52" y="66"/>
                  </a:lnTo>
                  <a:lnTo>
                    <a:pt x="48" y="66"/>
                  </a:lnTo>
                  <a:lnTo>
                    <a:pt x="46" y="67"/>
                  </a:lnTo>
                  <a:lnTo>
                    <a:pt x="36" y="73"/>
                  </a:lnTo>
                  <a:lnTo>
                    <a:pt x="29" y="80"/>
                  </a:lnTo>
                  <a:lnTo>
                    <a:pt x="26" y="90"/>
                  </a:lnTo>
                  <a:lnTo>
                    <a:pt x="22" y="90"/>
                  </a:lnTo>
                  <a:lnTo>
                    <a:pt x="18" y="87"/>
                  </a:lnTo>
                  <a:lnTo>
                    <a:pt x="17" y="86"/>
                  </a:lnTo>
                  <a:lnTo>
                    <a:pt x="12" y="84"/>
                  </a:lnTo>
                  <a:lnTo>
                    <a:pt x="9" y="84"/>
                  </a:lnTo>
                  <a:lnTo>
                    <a:pt x="9" y="66"/>
                  </a:lnTo>
                  <a:lnTo>
                    <a:pt x="6" y="51"/>
                  </a:lnTo>
                  <a:lnTo>
                    <a:pt x="0" y="39"/>
                  </a:lnTo>
                  <a:lnTo>
                    <a:pt x="4" y="30"/>
                  </a:lnTo>
                  <a:lnTo>
                    <a:pt x="10" y="23"/>
                  </a:lnTo>
                  <a:lnTo>
                    <a:pt x="14" y="16"/>
                  </a:lnTo>
                  <a:lnTo>
                    <a:pt x="12" y="11"/>
                  </a:lnTo>
                  <a:lnTo>
                    <a:pt x="11" y="10"/>
                  </a:lnTo>
                  <a:lnTo>
                    <a:pt x="9" y="6"/>
                  </a:lnTo>
                  <a:lnTo>
                    <a:pt x="9"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sp>
        <p:nvSpPr>
          <p:cNvPr id="96" name="Freeform 95"/>
          <p:cNvSpPr>
            <a:spLocks/>
          </p:cNvSpPr>
          <p:nvPr/>
        </p:nvSpPr>
        <p:spPr bwMode="auto">
          <a:xfrm>
            <a:off x="5113338" y="1973263"/>
            <a:ext cx="342900" cy="542925"/>
          </a:xfrm>
          <a:custGeom>
            <a:avLst/>
            <a:gdLst/>
            <a:ahLst/>
            <a:cxnLst>
              <a:cxn ang="0">
                <a:pos x="138" y="3"/>
              </a:cxn>
              <a:cxn ang="0">
                <a:pos x="146" y="13"/>
              </a:cxn>
              <a:cxn ang="0">
                <a:pos x="155" y="15"/>
              </a:cxn>
              <a:cxn ang="0">
                <a:pos x="173" y="69"/>
              </a:cxn>
              <a:cxn ang="0">
                <a:pos x="191" y="133"/>
              </a:cxn>
              <a:cxn ang="0">
                <a:pos x="221" y="151"/>
              </a:cxn>
              <a:cxn ang="0">
                <a:pos x="243" y="172"/>
              </a:cxn>
              <a:cxn ang="0">
                <a:pos x="252" y="175"/>
              </a:cxn>
              <a:cxn ang="0">
                <a:pos x="254" y="188"/>
              </a:cxn>
              <a:cxn ang="0">
                <a:pos x="258" y="198"/>
              </a:cxn>
              <a:cxn ang="0">
                <a:pos x="266" y="197"/>
              </a:cxn>
              <a:cxn ang="0">
                <a:pos x="260" y="212"/>
              </a:cxn>
              <a:cxn ang="0">
                <a:pos x="248" y="212"/>
              </a:cxn>
              <a:cxn ang="0">
                <a:pos x="229" y="232"/>
              </a:cxn>
              <a:cxn ang="0">
                <a:pos x="223" y="230"/>
              </a:cxn>
              <a:cxn ang="0">
                <a:pos x="221" y="242"/>
              </a:cxn>
              <a:cxn ang="0">
                <a:pos x="215" y="245"/>
              </a:cxn>
              <a:cxn ang="0">
                <a:pos x="211" y="251"/>
              </a:cxn>
              <a:cxn ang="0">
                <a:pos x="200" y="248"/>
              </a:cxn>
              <a:cxn ang="0">
                <a:pos x="193" y="253"/>
              </a:cxn>
              <a:cxn ang="0">
                <a:pos x="183" y="252"/>
              </a:cxn>
              <a:cxn ang="0">
                <a:pos x="169" y="258"/>
              </a:cxn>
              <a:cxn ang="0">
                <a:pos x="161" y="266"/>
              </a:cxn>
              <a:cxn ang="0">
                <a:pos x="158" y="280"/>
              </a:cxn>
              <a:cxn ang="0">
                <a:pos x="152" y="312"/>
              </a:cxn>
              <a:cxn ang="0">
                <a:pos x="136" y="318"/>
              </a:cxn>
              <a:cxn ang="0">
                <a:pos x="133" y="325"/>
              </a:cxn>
              <a:cxn ang="0">
                <a:pos x="119" y="323"/>
              </a:cxn>
              <a:cxn ang="0">
                <a:pos x="112" y="337"/>
              </a:cxn>
              <a:cxn ang="0">
                <a:pos x="108" y="336"/>
              </a:cxn>
              <a:cxn ang="0">
                <a:pos x="98" y="343"/>
              </a:cxn>
              <a:cxn ang="0">
                <a:pos x="91" y="372"/>
              </a:cxn>
              <a:cxn ang="0">
                <a:pos x="89" y="381"/>
              </a:cxn>
              <a:cxn ang="0">
                <a:pos x="83" y="395"/>
              </a:cxn>
              <a:cxn ang="0">
                <a:pos x="80" y="421"/>
              </a:cxn>
              <a:cxn ang="0">
                <a:pos x="71" y="415"/>
              </a:cxn>
              <a:cxn ang="0">
                <a:pos x="63" y="408"/>
              </a:cxn>
              <a:cxn ang="0">
                <a:pos x="54" y="386"/>
              </a:cxn>
              <a:cxn ang="0">
                <a:pos x="37" y="335"/>
              </a:cxn>
              <a:cxn ang="0">
                <a:pos x="31" y="321"/>
              </a:cxn>
              <a:cxn ang="0">
                <a:pos x="33" y="317"/>
              </a:cxn>
              <a:cxn ang="0">
                <a:pos x="25" y="309"/>
              </a:cxn>
              <a:cxn ang="0">
                <a:pos x="23" y="301"/>
              </a:cxn>
              <a:cxn ang="0">
                <a:pos x="0" y="232"/>
              </a:cxn>
              <a:cxn ang="0">
                <a:pos x="12" y="228"/>
              </a:cxn>
              <a:cxn ang="0">
                <a:pos x="18" y="220"/>
              </a:cxn>
              <a:cxn ang="0">
                <a:pos x="20" y="200"/>
              </a:cxn>
              <a:cxn ang="0">
                <a:pos x="32" y="174"/>
              </a:cxn>
              <a:cxn ang="0">
                <a:pos x="37" y="164"/>
              </a:cxn>
              <a:cxn ang="0">
                <a:pos x="28" y="133"/>
              </a:cxn>
              <a:cxn ang="0">
                <a:pos x="31" y="120"/>
              </a:cxn>
              <a:cxn ang="0">
                <a:pos x="34" y="116"/>
              </a:cxn>
              <a:cxn ang="0">
                <a:pos x="34" y="85"/>
              </a:cxn>
              <a:cxn ang="0">
                <a:pos x="45" y="56"/>
              </a:cxn>
              <a:cxn ang="0">
                <a:pos x="56" y="17"/>
              </a:cxn>
              <a:cxn ang="0">
                <a:pos x="60" y="9"/>
              </a:cxn>
              <a:cxn ang="0">
                <a:pos x="69" y="7"/>
              </a:cxn>
              <a:cxn ang="0">
                <a:pos x="77" y="21"/>
              </a:cxn>
              <a:cxn ang="0">
                <a:pos x="118" y="0"/>
              </a:cxn>
            </a:cxnLst>
            <a:rect l="0" t="0" r="r" b="b"/>
            <a:pathLst>
              <a:path w="266" h="421">
                <a:moveTo>
                  <a:pt x="118" y="0"/>
                </a:moveTo>
                <a:lnTo>
                  <a:pt x="125" y="1"/>
                </a:lnTo>
                <a:lnTo>
                  <a:pt x="131" y="1"/>
                </a:lnTo>
                <a:lnTo>
                  <a:pt x="138" y="3"/>
                </a:lnTo>
                <a:lnTo>
                  <a:pt x="141" y="7"/>
                </a:lnTo>
                <a:lnTo>
                  <a:pt x="143" y="10"/>
                </a:lnTo>
                <a:lnTo>
                  <a:pt x="144" y="11"/>
                </a:lnTo>
                <a:lnTo>
                  <a:pt x="146" y="13"/>
                </a:lnTo>
                <a:lnTo>
                  <a:pt x="148" y="13"/>
                </a:lnTo>
                <a:lnTo>
                  <a:pt x="151" y="14"/>
                </a:lnTo>
                <a:lnTo>
                  <a:pt x="153" y="14"/>
                </a:lnTo>
                <a:lnTo>
                  <a:pt x="155" y="15"/>
                </a:lnTo>
                <a:lnTo>
                  <a:pt x="158" y="21"/>
                </a:lnTo>
                <a:lnTo>
                  <a:pt x="160" y="29"/>
                </a:lnTo>
                <a:lnTo>
                  <a:pt x="163" y="39"/>
                </a:lnTo>
                <a:lnTo>
                  <a:pt x="173" y="69"/>
                </a:lnTo>
                <a:lnTo>
                  <a:pt x="183" y="101"/>
                </a:lnTo>
                <a:lnTo>
                  <a:pt x="187" y="109"/>
                </a:lnTo>
                <a:lnTo>
                  <a:pt x="190" y="120"/>
                </a:lnTo>
                <a:lnTo>
                  <a:pt x="191" y="133"/>
                </a:lnTo>
                <a:lnTo>
                  <a:pt x="198" y="137"/>
                </a:lnTo>
                <a:lnTo>
                  <a:pt x="208" y="139"/>
                </a:lnTo>
                <a:lnTo>
                  <a:pt x="219" y="139"/>
                </a:lnTo>
                <a:lnTo>
                  <a:pt x="221" y="151"/>
                </a:lnTo>
                <a:lnTo>
                  <a:pt x="225" y="162"/>
                </a:lnTo>
                <a:lnTo>
                  <a:pt x="237" y="178"/>
                </a:lnTo>
                <a:lnTo>
                  <a:pt x="239" y="175"/>
                </a:lnTo>
                <a:lnTo>
                  <a:pt x="243" y="172"/>
                </a:lnTo>
                <a:lnTo>
                  <a:pt x="245" y="169"/>
                </a:lnTo>
                <a:lnTo>
                  <a:pt x="248" y="170"/>
                </a:lnTo>
                <a:lnTo>
                  <a:pt x="251" y="172"/>
                </a:lnTo>
                <a:lnTo>
                  <a:pt x="252" y="175"/>
                </a:lnTo>
                <a:lnTo>
                  <a:pt x="257" y="179"/>
                </a:lnTo>
                <a:lnTo>
                  <a:pt x="259" y="181"/>
                </a:lnTo>
                <a:lnTo>
                  <a:pt x="259" y="183"/>
                </a:lnTo>
                <a:lnTo>
                  <a:pt x="254" y="188"/>
                </a:lnTo>
                <a:lnTo>
                  <a:pt x="253" y="190"/>
                </a:lnTo>
                <a:lnTo>
                  <a:pt x="253" y="192"/>
                </a:lnTo>
                <a:lnTo>
                  <a:pt x="255" y="197"/>
                </a:lnTo>
                <a:lnTo>
                  <a:pt x="258" y="198"/>
                </a:lnTo>
                <a:lnTo>
                  <a:pt x="259" y="199"/>
                </a:lnTo>
                <a:lnTo>
                  <a:pt x="262" y="199"/>
                </a:lnTo>
                <a:lnTo>
                  <a:pt x="265" y="195"/>
                </a:lnTo>
                <a:lnTo>
                  <a:pt x="266" y="197"/>
                </a:lnTo>
                <a:lnTo>
                  <a:pt x="266" y="203"/>
                </a:lnTo>
                <a:lnTo>
                  <a:pt x="265" y="206"/>
                </a:lnTo>
                <a:lnTo>
                  <a:pt x="262" y="209"/>
                </a:lnTo>
                <a:lnTo>
                  <a:pt x="260" y="212"/>
                </a:lnTo>
                <a:lnTo>
                  <a:pt x="257" y="213"/>
                </a:lnTo>
                <a:lnTo>
                  <a:pt x="254" y="214"/>
                </a:lnTo>
                <a:lnTo>
                  <a:pt x="251" y="214"/>
                </a:lnTo>
                <a:lnTo>
                  <a:pt x="248" y="212"/>
                </a:lnTo>
                <a:lnTo>
                  <a:pt x="244" y="221"/>
                </a:lnTo>
                <a:lnTo>
                  <a:pt x="238" y="228"/>
                </a:lnTo>
                <a:lnTo>
                  <a:pt x="231" y="234"/>
                </a:lnTo>
                <a:lnTo>
                  <a:pt x="229" y="232"/>
                </a:lnTo>
                <a:lnTo>
                  <a:pt x="228" y="230"/>
                </a:lnTo>
                <a:lnTo>
                  <a:pt x="226" y="228"/>
                </a:lnTo>
                <a:lnTo>
                  <a:pt x="225" y="228"/>
                </a:lnTo>
                <a:lnTo>
                  <a:pt x="223" y="230"/>
                </a:lnTo>
                <a:lnTo>
                  <a:pt x="222" y="231"/>
                </a:lnTo>
                <a:lnTo>
                  <a:pt x="222" y="239"/>
                </a:lnTo>
                <a:lnTo>
                  <a:pt x="223" y="240"/>
                </a:lnTo>
                <a:lnTo>
                  <a:pt x="221" y="242"/>
                </a:lnTo>
                <a:lnTo>
                  <a:pt x="218" y="242"/>
                </a:lnTo>
                <a:lnTo>
                  <a:pt x="217" y="244"/>
                </a:lnTo>
                <a:lnTo>
                  <a:pt x="216" y="244"/>
                </a:lnTo>
                <a:lnTo>
                  <a:pt x="215" y="245"/>
                </a:lnTo>
                <a:lnTo>
                  <a:pt x="214" y="247"/>
                </a:lnTo>
                <a:lnTo>
                  <a:pt x="214" y="248"/>
                </a:lnTo>
                <a:lnTo>
                  <a:pt x="215" y="252"/>
                </a:lnTo>
                <a:lnTo>
                  <a:pt x="211" y="251"/>
                </a:lnTo>
                <a:lnTo>
                  <a:pt x="209" y="249"/>
                </a:lnTo>
                <a:lnTo>
                  <a:pt x="205" y="249"/>
                </a:lnTo>
                <a:lnTo>
                  <a:pt x="202" y="248"/>
                </a:lnTo>
                <a:lnTo>
                  <a:pt x="200" y="248"/>
                </a:lnTo>
                <a:lnTo>
                  <a:pt x="197" y="246"/>
                </a:lnTo>
                <a:lnTo>
                  <a:pt x="196" y="248"/>
                </a:lnTo>
                <a:lnTo>
                  <a:pt x="194" y="251"/>
                </a:lnTo>
                <a:lnTo>
                  <a:pt x="193" y="253"/>
                </a:lnTo>
                <a:lnTo>
                  <a:pt x="190" y="255"/>
                </a:lnTo>
                <a:lnTo>
                  <a:pt x="188" y="255"/>
                </a:lnTo>
                <a:lnTo>
                  <a:pt x="186" y="254"/>
                </a:lnTo>
                <a:lnTo>
                  <a:pt x="183" y="252"/>
                </a:lnTo>
                <a:lnTo>
                  <a:pt x="183" y="274"/>
                </a:lnTo>
                <a:lnTo>
                  <a:pt x="176" y="274"/>
                </a:lnTo>
                <a:lnTo>
                  <a:pt x="173" y="272"/>
                </a:lnTo>
                <a:lnTo>
                  <a:pt x="169" y="258"/>
                </a:lnTo>
                <a:lnTo>
                  <a:pt x="166" y="254"/>
                </a:lnTo>
                <a:lnTo>
                  <a:pt x="163" y="253"/>
                </a:lnTo>
                <a:lnTo>
                  <a:pt x="161" y="253"/>
                </a:lnTo>
                <a:lnTo>
                  <a:pt x="161" y="266"/>
                </a:lnTo>
                <a:lnTo>
                  <a:pt x="155" y="266"/>
                </a:lnTo>
                <a:lnTo>
                  <a:pt x="155" y="269"/>
                </a:lnTo>
                <a:lnTo>
                  <a:pt x="158" y="276"/>
                </a:lnTo>
                <a:lnTo>
                  <a:pt x="158" y="280"/>
                </a:lnTo>
                <a:lnTo>
                  <a:pt x="156" y="289"/>
                </a:lnTo>
                <a:lnTo>
                  <a:pt x="154" y="300"/>
                </a:lnTo>
                <a:lnTo>
                  <a:pt x="155" y="310"/>
                </a:lnTo>
                <a:lnTo>
                  <a:pt x="152" y="312"/>
                </a:lnTo>
                <a:lnTo>
                  <a:pt x="146" y="312"/>
                </a:lnTo>
                <a:lnTo>
                  <a:pt x="141" y="314"/>
                </a:lnTo>
                <a:lnTo>
                  <a:pt x="138" y="315"/>
                </a:lnTo>
                <a:lnTo>
                  <a:pt x="136" y="318"/>
                </a:lnTo>
                <a:lnTo>
                  <a:pt x="136" y="324"/>
                </a:lnTo>
                <a:lnTo>
                  <a:pt x="134" y="326"/>
                </a:lnTo>
                <a:lnTo>
                  <a:pt x="133" y="326"/>
                </a:lnTo>
                <a:lnTo>
                  <a:pt x="133" y="325"/>
                </a:lnTo>
                <a:lnTo>
                  <a:pt x="132" y="323"/>
                </a:lnTo>
                <a:lnTo>
                  <a:pt x="132" y="314"/>
                </a:lnTo>
                <a:lnTo>
                  <a:pt x="123" y="321"/>
                </a:lnTo>
                <a:lnTo>
                  <a:pt x="119" y="323"/>
                </a:lnTo>
                <a:lnTo>
                  <a:pt x="116" y="322"/>
                </a:lnTo>
                <a:lnTo>
                  <a:pt x="113" y="316"/>
                </a:lnTo>
                <a:lnTo>
                  <a:pt x="110" y="323"/>
                </a:lnTo>
                <a:lnTo>
                  <a:pt x="112" y="337"/>
                </a:lnTo>
                <a:lnTo>
                  <a:pt x="110" y="344"/>
                </a:lnTo>
                <a:lnTo>
                  <a:pt x="109" y="344"/>
                </a:lnTo>
                <a:lnTo>
                  <a:pt x="108" y="343"/>
                </a:lnTo>
                <a:lnTo>
                  <a:pt x="108" y="336"/>
                </a:lnTo>
                <a:lnTo>
                  <a:pt x="106" y="336"/>
                </a:lnTo>
                <a:lnTo>
                  <a:pt x="103" y="338"/>
                </a:lnTo>
                <a:lnTo>
                  <a:pt x="101" y="339"/>
                </a:lnTo>
                <a:lnTo>
                  <a:pt x="98" y="343"/>
                </a:lnTo>
                <a:lnTo>
                  <a:pt x="95" y="346"/>
                </a:lnTo>
                <a:lnTo>
                  <a:pt x="94" y="350"/>
                </a:lnTo>
                <a:lnTo>
                  <a:pt x="94" y="367"/>
                </a:lnTo>
                <a:lnTo>
                  <a:pt x="91" y="372"/>
                </a:lnTo>
                <a:lnTo>
                  <a:pt x="89" y="373"/>
                </a:lnTo>
                <a:lnTo>
                  <a:pt x="88" y="374"/>
                </a:lnTo>
                <a:lnTo>
                  <a:pt x="88" y="379"/>
                </a:lnTo>
                <a:lnTo>
                  <a:pt x="89" y="381"/>
                </a:lnTo>
                <a:lnTo>
                  <a:pt x="90" y="382"/>
                </a:lnTo>
                <a:lnTo>
                  <a:pt x="90" y="387"/>
                </a:lnTo>
                <a:lnTo>
                  <a:pt x="89" y="389"/>
                </a:lnTo>
                <a:lnTo>
                  <a:pt x="83" y="395"/>
                </a:lnTo>
                <a:lnTo>
                  <a:pt x="82" y="398"/>
                </a:lnTo>
                <a:lnTo>
                  <a:pt x="81" y="405"/>
                </a:lnTo>
                <a:lnTo>
                  <a:pt x="81" y="417"/>
                </a:lnTo>
                <a:lnTo>
                  <a:pt x="80" y="421"/>
                </a:lnTo>
                <a:lnTo>
                  <a:pt x="76" y="421"/>
                </a:lnTo>
                <a:lnTo>
                  <a:pt x="74" y="420"/>
                </a:lnTo>
                <a:lnTo>
                  <a:pt x="71" y="417"/>
                </a:lnTo>
                <a:lnTo>
                  <a:pt x="71" y="415"/>
                </a:lnTo>
                <a:lnTo>
                  <a:pt x="70" y="413"/>
                </a:lnTo>
                <a:lnTo>
                  <a:pt x="70" y="409"/>
                </a:lnTo>
                <a:lnTo>
                  <a:pt x="67" y="409"/>
                </a:lnTo>
                <a:lnTo>
                  <a:pt x="63" y="408"/>
                </a:lnTo>
                <a:lnTo>
                  <a:pt x="58" y="402"/>
                </a:lnTo>
                <a:lnTo>
                  <a:pt x="56" y="400"/>
                </a:lnTo>
                <a:lnTo>
                  <a:pt x="54" y="398"/>
                </a:lnTo>
                <a:lnTo>
                  <a:pt x="54" y="386"/>
                </a:lnTo>
                <a:lnTo>
                  <a:pt x="49" y="374"/>
                </a:lnTo>
                <a:lnTo>
                  <a:pt x="40" y="353"/>
                </a:lnTo>
                <a:lnTo>
                  <a:pt x="38" y="344"/>
                </a:lnTo>
                <a:lnTo>
                  <a:pt x="37" y="335"/>
                </a:lnTo>
                <a:lnTo>
                  <a:pt x="34" y="324"/>
                </a:lnTo>
                <a:lnTo>
                  <a:pt x="33" y="324"/>
                </a:lnTo>
                <a:lnTo>
                  <a:pt x="31" y="323"/>
                </a:lnTo>
                <a:lnTo>
                  <a:pt x="31" y="321"/>
                </a:lnTo>
                <a:lnTo>
                  <a:pt x="32" y="321"/>
                </a:lnTo>
                <a:lnTo>
                  <a:pt x="33" y="319"/>
                </a:lnTo>
                <a:lnTo>
                  <a:pt x="34" y="319"/>
                </a:lnTo>
                <a:lnTo>
                  <a:pt x="33" y="317"/>
                </a:lnTo>
                <a:lnTo>
                  <a:pt x="30" y="314"/>
                </a:lnTo>
                <a:lnTo>
                  <a:pt x="27" y="312"/>
                </a:lnTo>
                <a:lnTo>
                  <a:pt x="26" y="310"/>
                </a:lnTo>
                <a:lnTo>
                  <a:pt x="25" y="309"/>
                </a:lnTo>
                <a:lnTo>
                  <a:pt x="25" y="307"/>
                </a:lnTo>
                <a:lnTo>
                  <a:pt x="24" y="304"/>
                </a:lnTo>
                <a:lnTo>
                  <a:pt x="24" y="302"/>
                </a:lnTo>
                <a:lnTo>
                  <a:pt x="23" y="301"/>
                </a:lnTo>
                <a:lnTo>
                  <a:pt x="23" y="300"/>
                </a:lnTo>
                <a:lnTo>
                  <a:pt x="17" y="277"/>
                </a:lnTo>
                <a:lnTo>
                  <a:pt x="10" y="254"/>
                </a:lnTo>
                <a:lnTo>
                  <a:pt x="0" y="232"/>
                </a:lnTo>
                <a:lnTo>
                  <a:pt x="0" y="231"/>
                </a:lnTo>
                <a:lnTo>
                  <a:pt x="2" y="230"/>
                </a:lnTo>
                <a:lnTo>
                  <a:pt x="10" y="230"/>
                </a:lnTo>
                <a:lnTo>
                  <a:pt x="12" y="228"/>
                </a:lnTo>
                <a:lnTo>
                  <a:pt x="14" y="226"/>
                </a:lnTo>
                <a:lnTo>
                  <a:pt x="16" y="224"/>
                </a:lnTo>
                <a:lnTo>
                  <a:pt x="17" y="223"/>
                </a:lnTo>
                <a:lnTo>
                  <a:pt x="18" y="220"/>
                </a:lnTo>
                <a:lnTo>
                  <a:pt x="20" y="218"/>
                </a:lnTo>
                <a:lnTo>
                  <a:pt x="26" y="218"/>
                </a:lnTo>
                <a:lnTo>
                  <a:pt x="20" y="206"/>
                </a:lnTo>
                <a:lnTo>
                  <a:pt x="20" y="200"/>
                </a:lnTo>
                <a:lnTo>
                  <a:pt x="26" y="189"/>
                </a:lnTo>
                <a:lnTo>
                  <a:pt x="34" y="181"/>
                </a:lnTo>
                <a:lnTo>
                  <a:pt x="32" y="178"/>
                </a:lnTo>
                <a:lnTo>
                  <a:pt x="32" y="174"/>
                </a:lnTo>
                <a:lnTo>
                  <a:pt x="33" y="172"/>
                </a:lnTo>
                <a:lnTo>
                  <a:pt x="35" y="168"/>
                </a:lnTo>
                <a:lnTo>
                  <a:pt x="37" y="167"/>
                </a:lnTo>
                <a:lnTo>
                  <a:pt x="37" y="164"/>
                </a:lnTo>
                <a:lnTo>
                  <a:pt x="35" y="156"/>
                </a:lnTo>
                <a:lnTo>
                  <a:pt x="32" y="148"/>
                </a:lnTo>
                <a:lnTo>
                  <a:pt x="30" y="141"/>
                </a:lnTo>
                <a:lnTo>
                  <a:pt x="28" y="133"/>
                </a:lnTo>
                <a:lnTo>
                  <a:pt x="28" y="128"/>
                </a:lnTo>
                <a:lnTo>
                  <a:pt x="30" y="126"/>
                </a:lnTo>
                <a:lnTo>
                  <a:pt x="30" y="122"/>
                </a:lnTo>
                <a:lnTo>
                  <a:pt x="31" y="120"/>
                </a:lnTo>
                <a:lnTo>
                  <a:pt x="31" y="119"/>
                </a:lnTo>
                <a:lnTo>
                  <a:pt x="32" y="118"/>
                </a:lnTo>
                <a:lnTo>
                  <a:pt x="33" y="118"/>
                </a:lnTo>
                <a:lnTo>
                  <a:pt x="34" y="116"/>
                </a:lnTo>
                <a:lnTo>
                  <a:pt x="35" y="116"/>
                </a:lnTo>
                <a:lnTo>
                  <a:pt x="37" y="115"/>
                </a:lnTo>
                <a:lnTo>
                  <a:pt x="37" y="113"/>
                </a:lnTo>
                <a:lnTo>
                  <a:pt x="34" y="85"/>
                </a:lnTo>
                <a:lnTo>
                  <a:pt x="35" y="78"/>
                </a:lnTo>
                <a:lnTo>
                  <a:pt x="39" y="72"/>
                </a:lnTo>
                <a:lnTo>
                  <a:pt x="42" y="65"/>
                </a:lnTo>
                <a:lnTo>
                  <a:pt x="45" y="56"/>
                </a:lnTo>
                <a:lnTo>
                  <a:pt x="46" y="45"/>
                </a:lnTo>
                <a:lnTo>
                  <a:pt x="52" y="28"/>
                </a:lnTo>
                <a:lnTo>
                  <a:pt x="54" y="24"/>
                </a:lnTo>
                <a:lnTo>
                  <a:pt x="56" y="17"/>
                </a:lnTo>
                <a:lnTo>
                  <a:pt x="58" y="15"/>
                </a:lnTo>
                <a:lnTo>
                  <a:pt x="58" y="14"/>
                </a:lnTo>
                <a:lnTo>
                  <a:pt x="59" y="10"/>
                </a:lnTo>
                <a:lnTo>
                  <a:pt x="60" y="9"/>
                </a:lnTo>
                <a:lnTo>
                  <a:pt x="61" y="7"/>
                </a:lnTo>
                <a:lnTo>
                  <a:pt x="62" y="6"/>
                </a:lnTo>
                <a:lnTo>
                  <a:pt x="69" y="6"/>
                </a:lnTo>
                <a:lnTo>
                  <a:pt x="69" y="7"/>
                </a:lnTo>
                <a:lnTo>
                  <a:pt x="70" y="8"/>
                </a:lnTo>
                <a:lnTo>
                  <a:pt x="70" y="15"/>
                </a:lnTo>
                <a:lnTo>
                  <a:pt x="75" y="20"/>
                </a:lnTo>
                <a:lnTo>
                  <a:pt x="77" y="21"/>
                </a:lnTo>
                <a:lnTo>
                  <a:pt x="82" y="25"/>
                </a:lnTo>
                <a:lnTo>
                  <a:pt x="96" y="18"/>
                </a:lnTo>
                <a:lnTo>
                  <a:pt x="108" y="10"/>
                </a:lnTo>
                <a:lnTo>
                  <a:pt x="118"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7" name="Freeform 96"/>
          <p:cNvSpPr>
            <a:spLocks/>
          </p:cNvSpPr>
          <p:nvPr/>
        </p:nvSpPr>
        <p:spPr bwMode="auto">
          <a:xfrm>
            <a:off x="4246563" y="3113088"/>
            <a:ext cx="688975" cy="407987"/>
          </a:xfrm>
          <a:custGeom>
            <a:avLst/>
            <a:gdLst/>
            <a:ahLst/>
            <a:cxnLst>
              <a:cxn ang="0">
                <a:pos x="349" y="15"/>
              </a:cxn>
              <a:cxn ang="0">
                <a:pos x="366" y="0"/>
              </a:cxn>
              <a:cxn ang="0">
                <a:pos x="372" y="7"/>
              </a:cxn>
              <a:cxn ang="0">
                <a:pos x="401" y="26"/>
              </a:cxn>
              <a:cxn ang="0">
                <a:pos x="411" y="27"/>
              </a:cxn>
              <a:cxn ang="0">
                <a:pos x="413" y="49"/>
              </a:cxn>
              <a:cxn ang="0">
                <a:pos x="405" y="85"/>
              </a:cxn>
              <a:cxn ang="0">
                <a:pos x="434" y="87"/>
              </a:cxn>
              <a:cxn ang="0">
                <a:pos x="465" y="96"/>
              </a:cxn>
              <a:cxn ang="0">
                <a:pos x="486" y="128"/>
              </a:cxn>
              <a:cxn ang="0">
                <a:pos x="472" y="122"/>
              </a:cxn>
              <a:cxn ang="0">
                <a:pos x="456" y="111"/>
              </a:cxn>
              <a:cxn ang="0">
                <a:pos x="443" y="100"/>
              </a:cxn>
              <a:cxn ang="0">
                <a:pos x="426" y="94"/>
              </a:cxn>
              <a:cxn ang="0">
                <a:pos x="433" y="104"/>
              </a:cxn>
              <a:cxn ang="0">
                <a:pos x="435" y="105"/>
              </a:cxn>
              <a:cxn ang="0">
                <a:pos x="464" y="129"/>
              </a:cxn>
              <a:cxn ang="0">
                <a:pos x="486" y="143"/>
              </a:cxn>
              <a:cxn ang="0">
                <a:pos x="486" y="157"/>
              </a:cxn>
              <a:cxn ang="0">
                <a:pos x="480" y="163"/>
              </a:cxn>
              <a:cxn ang="0">
                <a:pos x="476" y="157"/>
              </a:cxn>
              <a:cxn ang="0">
                <a:pos x="463" y="148"/>
              </a:cxn>
              <a:cxn ang="0">
                <a:pos x="476" y="169"/>
              </a:cxn>
              <a:cxn ang="0">
                <a:pos x="506" y="185"/>
              </a:cxn>
              <a:cxn ang="0">
                <a:pos x="472" y="177"/>
              </a:cxn>
              <a:cxn ang="0">
                <a:pos x="457" y="170"/>
              </a:cxn>
              <a:cxn ang="0">
                <a:pos x="434" y="178"/>
              </a:cxn>
              <a:cxn ang="0">
                <a:pos x="480" y="192"/>
              </a:cxn>
              <a:cxn ang="0">
                <a:pos x="478" y="195"/>
              </a:cxn>
              <a:cxn ang="0">
                <a:pos x="484" y="199"/>
              </a:cxn>
              <a:cxn ang="0">
                <a:pos x="494" y="211"/>
              </a:cxn>
              <a:cxn ang="0">
                <a:pos x="512" y="209"/>
              </a:cxn>
              <a:cxn ang="0">
                <a:pos x="511" y="204"/>
              </a:cxn>
              <a:cxn ang="0">
                <a:pos x="532" y="204"/>
              </a:cxn>
              <a:cxn ang="0">
                <a:pos x="534" y="212"/>
              </a:cxn>
              <a:cxn ang="0">
                <a:pos x="530" y="223"/>
              </a:cxn>
              <a:cxn ang="0">
                <a:pos x="508" y="232"/>
              </a:cxn>
              <a:cxn ang="0">
                <a:pos x="490" y="237"/>
              </a:cxn>
              <a:cxn ang="0">
                <a:pos x="349" y="265"/>
              </a:cxn>
              <a:cxn ang="0">
                <a:pos x="214" y="289"/>
              </a:cxn>
              <a:cxn ang="0">
                <a:pos x="123" y="294"/>
              </a:cxn>
              <a:cxn ang="0">
                <a:pos x="54" y="311"/>
              </a:cxn>
              <a:cxn ang="0">
                <a:pos x="9" y="310"/>
              </a:cxn>
              <a:cxn ang="0">
                <a:pos x="26" y="300"/>
              </a:cxn>
              <a:cxn ang="0">
                <a:pos x="44" y="272"/>
              </a:cxn>
              <a:cxn ang="0">
                <a:pos x="75" y="240"/>
              </a:cxn>
              <a:cxn ang="0">
                <a:pos x="96" y="237"/>
              </a:cxn>
              <a:cxn ang="0">
                <a:pos x="112" y="245"/>
              </a:cxn>
              <a:cxn ang="0">
                <a:pos x="131" y="240"/>
              </a:cxn>
              <a:cxn ang="0">
                <a:pos x="165" y="231"/>
              </a:cxn>
              <a:cxn ang="0">
                <a:pos x="183" y="217"/>
              </a:cxn>
              <a:cxn ang="0">
                <a:pos x="213" y="204"/>
              </a:cxn>
              <a:cxn ang="0">
                <a:pos x="217" y="192"/>
              </a:cxn>
              <a:cxn ang="0">
                <a:pos x="216" y="168"/>
              </a:cxn>
              <a:cxn ang="0">
                <a:pos x="224" y="156"/>
              </a:cxn>
              <a:cxn ang="0">
                <a:pos x="243" y="111"/>
              </a:cxn>
              <a:cxn ang="0">
                <a:pos x="265" y="105"/>
              </a:cxn>
              <a:cxn ang="0">
                <a:pos x="280" y="69"/>
              </a:cxn>
              <a:cxn ang="0">
                <a:pos x="300" y="49"/>
              </a:cxn>
              <a:cxn ang="0">
                <a:pos x="310" y="31"/>
              </a:cxn>
              <a:cxn ang="0">
                <a:pos x="319" y="0"/>
              </a:cxn>
            </a:cxnLst>
            <a:rect l="0" t="0" r="r" b="b"/>
            <a:pathLst>
              <a:path w="535" h="317">
                <a:moveTo>
                  <a:pt x="319" y="0"/>
                </a:moveTo>
                <a:lnTo>
                  <a:pt x="329" y="6"/>
                </a:lnTo>
                <a:lnTo>
                  <a:pt x="338" y="9"/>
                </a:lnTo>
                <a:lnTo>
                  <a:pt x="344" y="12"/>
                </a:lnTo>
                <a:lnTo>
                  <a:pt x="344" y="13"/>
                </a:lnTo>
                <a:lnTo>
                  <a:pt x="342" y="15"/>
                </a:lnTo>
                <a:lnTo>
                  <a:pt x="349" y="15"/>
                </a:lnTo>
                <a:lnTo>
                  <a:pt x="351" y="16"/>
                </a:lnTo>
                <a:lnTo>
                  <a:pt x="352" y="17"/>
                </a:lnTo>
                <a:lnTo>
                  <a:pt x="352" y="20"/>
                </a:lnTo>
                <a:lnTo>
                  <a:pt x="356" y="16"/>
                </a:lnTo>
                <a:lnTo>
                  <a:pt x="360" y="5"/>
                </a:lnTo>
                <a:lnTo>
                  <a:pt x="364" y="0"/>
                </a:lnTo>
                <a:lnTo>
                  <a:pt x="366" y="0"/>
                </a:lnTo>
                <a:lnTo>
                  <a:pt x="369" y="2"/>
                </a:lnTo>
                <a:lnTo>
                  <a:pt x="367" y="3"/>
                </a:lnTo>
                <a:lnTo>
                  <a:pt x="367" y="5"/>
                </a:lnTo>
                <a:lnTo>
                  <a:pt x="371" y="5"/>
                </a:lnTo>
                <a:lnTo>
                  <a:pt x="374" y="3"/>
                </a:lnTo>
                <a:lnTo>
                  <a:pt x="373" y="6"/>
                </a:lnTo>
                <a:lnTo>
                  <a:pt x="372" y="7"/>
                </a:lnTo>
                <a:lnTo>
                  <a:pt x="373" y="8"/>
                </a:lnTo>
                <a:lnTo>
                  <a:pt x="374" y="6"/>
                </a:lnTo>
                <a:lnTo>
                  <a:pt x="378" y="14"/>
                </a:lnTo>
                <a:lnTo>
                  <a:pt x="383" y="19"/>
                </a:lnTo>
                <a:lnTo>
                  <a:pt x="390" y="21"/>
                </a:lnTo>
                <a:lnTo>
                  <a:pt x="404" y="23"/>
                </a:lnTo>
                <a:lnTo>
                  <a:pt x="401" y="26"/>
                </a:lnTo>
                <a:lnTo>
                  <a:pt x="400" y="28"/>
                </a:lnTo>
                <a:lnTo>
                  <a:pt x="398" y="29"/>
                </a:lnTo>
                <a:lnTo>
                  <a:pt x="399" y="30"/>
                </a:lnTo>
                <a:lnTo>
                  <a:pt x="400" y="30"/>
                </a:lnTo>
                <a:lnTo>
                  <a:pt x="401" y="29"/>
                </a:lnTo>
                <a:lnTo>
                  <a:pt x="406" y="27"/>
                </a:lnTo>
                <a:lnTo>
                  <a:pt x="411" y="27"/>
                </a:lnTo>
                <a:lnTo>
                  <a:pt x="414" y="29"/>
                </a:lnTo>
                <a:lnTo>
                  <a:pt x="414" y="37"/>
                </a:lnTo>
                <a:lnTo>
                  <a:pt x="415" y="38"/>
                </a:lnTo>
                <a:lnTo>
                  <a:pt x="418" y="43"/>
                </a:lnTo>
                <a:lnTo>
                  <a:pt x="418" y="45"/>
                </a:lnTo>
                <a:lnTo>
                  <a:pt x="415" y="47"/>
                </a:lnTo>
                <a:lnTo>
                  <a:pt x="413" y="49"/>
                </a:lnTo>
                <a:lnTo>
                  <a:pt x="411" y="50"/>
                </a:lnTo>
                <a:lnTo>
                  <a:pt x="408" y="50"/>
                </a:lnTo>
                <a:lnTo>
                  <a:pt x="406" y="49"/>
                </a:lnTo>
                <a:lnTo>
                  <a:pt x="405" y="56"/>
                </a:lnTo>
                <a:lnTo>
                  <a:pt x="402" y="72"/>
                </a:lnTo>
                <a:lnTo>
                  <a:pt x="400" y="79"/>
                </a:lnTo>
                <a:lnTo>
                  <a:pt x="405" y="85"/>
                </a:lnTo>
                <a:lnTo>
                  <a:pt x="409" y="86"/>
                </a:lnTo>
                <a:lnTo>
                  <a:pt x="415" y="85"/>
                </a:lnTo>
                <a:lnTo>
                  <a:pt x="422" y="82"/>
                </a:lnTo>
                <a:lnTo>
                  <a:pt x="428" y="79"/>
                </a:lnTo>
                <a:lnTo>
                  <a:pt x="428" y="83"/>
                </a:lnTo>
                <a:lnTo>
                  <a:pt x="431" y="86"/>
                </a:lnTo>
                <a:lnTo>
                  <a:pt x="434" y="87"/>
                </a:lnTo>
                <a:lnTo>
                  <a:pt x="436" y="90"/>
                </a:lnTo>
                <a:lnTo>
                  <a:pt x="437" y="92"/>
                </a:lnTo>
                <a:lnTo>
                  <a:pt x="442" y="90"/>
                </a:lnTo>
                <a:lnTo>
                  <a:pt x="450" y="87"/>
                </a:lnTo>
                <a:lnTo>
                  <a:pt x="456" y="89"/>
                </a:lnTo>
                <a:lnTo>
                  <a:pt x="462" y="91"/>
                </a:lnTo>
                <a:lnTo>
                  <a:pt x="465" y="96"/>
                </a:lnTo>
                <a:lnTo>
                  <a:pt x="470" y="100"/>
                </a:lnTo>
                <a:lnTo>
                  <a:pt x="476" y="104"/>
                </a:lnTo>
                <a:lnTo>
                  <a:pt x="482" y="104"/>
                </a:lnTo>
                <a:lnTo>
                  <a:pt x="485" y="111"/>
                </a:lnTo>
                <a:lnTo>
                  <a:pt x="487" y="118"/>
                </a:lnTo>
                <a:lnTo>
                  <a:pt x="487" y="128"/>
                </a:lnTo>
                <a:lnTo>
                  <a:pt x="486" y="128"/>
                </a:lnTo>
                <a:lnTo>
                  <a:pt x="485" y="127"/>
                </a:lnTo>
                <a:lnTo>
                  <a:pt x="483" y="127"/>
                </a:lnTo>
                <a:lnTo>
                  <a:pt x="480" y="126"/>
                </a:lnTo>
                <a:lnTo>
                  <a:pt x="478" y="126"/>
                </a:lnTo>
                <a:lnTo>
                  <a:pt x="476" y="125"/>
                </a:lnTo>
                <a:lnTo>
                  <a:pt x="476" y="126"/>
                </a:lnTo>
                <a:lnTo>
                  <a:pt x="472" y="122"/>
                </a:lnTo>
                <a:lnTo>
                  <a:pt x="469" y="120"/>
                </a:lnTo>
                <a:lnTo>
                  <a:pt x="466" y="115"/>
                </a:lnTo>
                <a:lnTo>
                  <a:pt x="465" y="114"/>
                </a:lnTo>
                <a:lnTo>
                  <a:pt x="464" y="112"/>
                </a:lnTo>
                <a:lnTo>
                  <a:pt x="458" y="112"/>
                </a:lnTo>
                <a:lnTo>
                  <a:pt x="457" y="111"/>
                </a:lnTo>
                <a:lnTo>
                  <a:pt x="456" y="111"/>
                </a:lnTo>
                <a:lnTo>
                  <a:pt x="456" y="110"/>
                </a:lnTo>
                <a:lnTo>
                  <a:pt x="452" y="106"/>
                </a:lnTo>
                <a:lnTo>
                  <a:pt x="448" y="108"/>
                </a:lnTo>
                <a:lnTo>
                  <a:pt x="448" y="105"/>
                </a:lnTo>
                <a:lnTo>
                  <a:pt x="447" y="104"/>
                </a:lnTo>
                <a:lnTo>
                  <a:pt x="445" y="101"/>
                </a:lnTo>
                <a:lnTo>
                  <a:pt x="443" y="100"/>
                </a:lnTo>
                <a:lnTo>
                  <a:pt x="442" y="99"/>
                </a:lnTo>
                <a:lnTo>
                  <a:pt x="440" y="94"/>
                </a:lnTo>
                <a:lnTo>
                  <a:pt x="437" y="94"/>
                </a:lnTo>
                <a:lnTo>
                  <a:pt x="434" y="97"/>
                </a:lnTo>
                <a:lnTo>
                  <a:pt x="431" y="96"/>
                </a:lnTo>
                <a:lnTo>
                  <a:pt x="428" y="94"/>
                </a:lnTo>
                <a:lnTo>
                  <a:pt x="426" y="94"/>
                </a:lnTo>
                <a:lnTo>
                  <a:pt x="422" y="96"/>
                </a:lnTo>
                <a:lnTo>
                  <a:pt x="420" y="97"/>
                </a:lnTo>
                <a:lnTo>
                  <a:pt x="424" y="99"/>
                </a:lnTo>
                <a:lnTo>
                  <a:pt x="428" y="100"/>
                </a:lnTo>
                <a:lnTo>
                  <a:pt x="430" y="100"/>
                </a:lnTo>
                <a:lnTo>
                  <a:pt x="434" y="101"/>
                </a:lnTo>
                <a:lnTo>
                  <a:pt x="433" y="104"/>
                </a:lnTo>
                <a:lnTo>
                  <a:pt x="430" y="106"/>
                </a:lnTo>
                <a:lnTo>
                  <a:pt x="429" y="108"/>
                </a:lnTo>
                <a:lnTo>
                  <a:pt x="429" y="111"/>
                </a:lnTo>
                <a:lnTo>
                  <a:pt x="431" y="113"/>
                </a:lnTo>
                <a:lnTo>
                  <a:pt x="433" y="112"/>
                </a:lnTo>
                <a:lnTo>
                  <a:pt x="433" y="107"/>
                </a:lnTo>
                <a:lnTo>
                  <a:pt x="435" y="105"/>
                </a:lnTo>
                <a:lnTo>
                  <a:pt x="440" y="105"/>
                </a:lnTo>
                <a:lnTo>
                  <a:pt x="438" y="107"/>
                </a:lnTo>
                <a:lnTo>
                  <a:pt x="437" y="108"/>
                </a:lnTo>
                <a:lnTo>
                  <a:pt x="440" y="108"/>
                </a:lnTo>
                <a:lnTo>
                  <a:pt x="440" y="107"/>
                </a:lnTo>
                <a:lnTo>
                  <a:pt x="459" y="127"/>
                </a:lnTo>
                <a:lnTo>
                  <a:pt x="464" y="129"/>
                </a:lnTo>
                <a:lnTo>
                  <a:pt x="468" y="129"/>
                </a:lnTo>
                <a:lnTo>
                  <a:pt x="471" y="133"/>
                </a:lnTo>
                <a:lnTo>
                  <a:pt x="472" y="135"/>
                </a:lnTo>
                <a:lnTo>
                  <a:pt x="473" y="139"/>
                </a:lnTo>
                <a:lnTo>
                  <a:pt x="485" y="139"/>
                </a:lnTo>
                <a:lnTo>
                  <a:pt x="485" y="142"/>
                </a:lnTo>
                <a:lnTo>
                  <a:pt x="486" y="143"/>
                </a:lnTo>
                <a:lnTo>
                  <a:pt x="487" y="146"/>
                </a:lnTo>
                <a:lnTo>
                  <a:pt x="487" y="147"/>
                </a:lnTo>
                <a:lnTo>
                  <a:pt x="490" y="153"/>
                </a:lnTo>
                <a:lnTo>
                  <a:pt x="489" y="153"/>
                </a:lnTo>
                <a:lnTo>
                  <a:pt x="486" y="155"/>
                </a:lnTo>
                <a:lnTo>
                  <a:pt x="485" y="155"/>
                </a:lnTo>
                <a:lnTo>
                  <a:pt x="486" y="157"/>
                </a:lnTo>
                <a:lnTo>
                  <a:pt x="489" y="160"/>
                </a:lnTo>
                <a:lnTo>
                  <a:pt x="490" y="162"/>
                </a:lnTo>
                <a:lnTo>
                  <a:pt x="490" y="164"/>
                </a:lnTo>
                <a:lnTo>
                  <a:pt x="487" y="167"/>
                </a:lnTo>
                <a:lnTo>
                  <a:pt x="485" y="162"/>
                </a:lnTo>
                <a:lnTo>
                  <a:pt x="483" y="162"/>
                </a:lnTo>
                <a:lnTo>
                  <a:pt x="480" y="163"/>
                </a:lnTo>
                <a:lnTo>
                  <a:pt x="478" y="163"/>
                </a:lnTo>
                <a:lnTo>
                  <a:pt x="476" y="161"/>
                </a:lnTo>
                <a:lnTo>
                  <a:pt x="476" y="160"/>
                </a:lnTo>
                <a:lnTo>
                  <a:pt x="477" y="159"/>
                </a:lnTo>
                <a:lnTo>
                  <a:pt x="479" y="159"/>
                </a:lnTo>
                <a:lnTo>
                  <a:pt x="478" y="157"/>
                </a:lnTo>
                <a:lnTo>
                  <a:pt x="476" y="157"/>
                </a:lnTo>
                <a:lnTo>
                  <a:pt x="473" y="156"/>
                </a:lnTo>
                <a:lnTo>
                  <a:pt x="472" y="156"/>
                </a:lnTo>
                <a:lnTo>
                  <a:pt x="470" y="155"/>
                </a:lnTo>
                <a:lnTo>
                  <a:pt x="468" y="153"/>
                </a:lnTo>
                <a:lnTo>
                  <a:pt x="466" y="150"/>
                </a:lnTo>
                <a:lnTo>
                  <a:pt x="465" y="147"/>
                </a:lnTo>
                <a:lnTo>
                  <a:pt x="463" y="148"/>
                </a:lnTo>
                <a:lnTo>
                  <a:pt x="461" y="150"/>
                </a:lnTo>
                <a:lnTo>
                  <a:pt x="458" y="152"/>
                </a:lnTo>
                <a:lnTo>
                  <a:pt x="456" y="152"/>
                </a:lnTo>
                <a:lnTo>
                  <a:pt x="454" y="150"/>
                </a:lnTo>
                <a:lnTo>
                  <a:pt x="461" y="157"/>
                </a:lnTo>
                <a:lnTo>
                  <a:pt x="469" y="162"/>
                </a:lnTo>
                <a:lnTo>
                  <a:pt x="476" y="169"/>
                </a:lnTo>
                <a:lnTo>
                  <a:pt x="483" y="171"/>
                </a:lnTo>
                <a:lnTo>
                  <a:pt x="490" y="176"/>
                </a:lnTo>
                <a:lnTo>
                  <a:pt x="496" y="176"/>
                </a:lnTo>
                <a:lnTo>
                  <a:pt x="499" y="177"/>
                </a:lnTo>
                <a:lnTo>
                  <a:pt x="501" y="178"/>
                </a:lnTo>
                <a:lnTo>
                  <a:pt x="505" y="182"/>
                </a:lnTo>
                <a:lnTo>
                  <a:pt x="506" y="185"/>
                </a:lnTo>
                <a:lnTo>
                  <a:pt x="505" y="189"/>
                </a:lnTo>
                <a:lnTo>
                  <a:pt x="499" y="191"/>
                </a:lnTo>
                <a:lnTo>
                  <a:pt x="494" y="190"/>
                </a:lnTo>
                <a:lnTo>
                  <a:pt x="490" y="188"/>
                </a:lnTo>
                <a:lnTo>
                  <a:pt x="486" y="184"/>
                </a:lnTo>
                <a:lnTo>
                  <a:pt x="476" y="177"/>
                </a:lnTo>
                <a:lnTo>
                  <a:pt x="472" y="177"/>
                </a:lnTo>
                <a:lnTo>
                  <a:pt x="469" y="176"/>
                </a:lnTo>
                <a:lnTo>
                  <a:pt x="465" y="174"/>
                </a:lnTo>
                <a:lnTo>
                  <a:pt x="461" y="169"/>
                </a:lnTo>
                <a:lnTo>
                  <a:pt x="459" y="167"/>
                </a:lnTo>
                <a:lnTo>
                  <a:pt x="458" y="167"/>
                </a:lnTo>
                <a:lnTo>
                  <a:pt x="457" y="169"/>
                </a:lnTo>
                <a:lnTo>
                  <a:pt x="457" y="170"/>
                </a:lnTo>
                <a:lnTo>
                  <a:pt x="456" y="173"/>
                </a:lnTo>
                <a:lnTo>
                  <a:pt x="456" y="175"/>
                </a:lnTo>
                <a:lnTo>
                  <a:pt x="451" y="171"/>
                </a:lnTo>
                <a:lnTo>
                  <a:pt x="444" y="171"/>
                </a:lnTo>
                <a:lnTo>
                  <a:pt x="436" y="173"/>
                </a:lnTo>
                <a:lnTo>
                  <a:pt x="428" y="175"/>
                </a:lnTo>
                <a:lnTo>
                  <a:pt x="434" y="178"/>
                </a:lnTo>
                <a:lnTo>
                  <a:pt x="448" y="178"/>
                </a:lnTo>
                <a:lnTo>
                  <a:pt x="448" y="184"/>
                </a:lnTo>
                <a:lnTo>
                  <a:pt x="476" y="184"/>
                </a:lnTo>
                <a:lnTo>
                  <a:pt x="476" y="188"/>
                </a:lnTo>
                <a:lnTo>
                  <a:pt x="477" y="190"/>
                </a:lnTo>
                <a:lnTo>
                  <a:pt x="479" y="191"/>
                </a:lnTo>
                <a:lnTo>
                  <a:pt x="480" y="192"/>
                </a:lnTo>
                <a:lnTo>
                  <a:pt x="485" y="195"/>
                </a:lnTo>
                <a:lnTo>
                  <a:pt x="484" y="196"/>
                </a:lnTo>
                <a:lnTo>
                  <a:pt x="483" y="196"/>
                </a:lnTo>
                <a:lnTo>
                  <a:pt x="482" y="197"/>
                </a:lnTo>
                <a:lnTo>
                  <a:pt x="477" y="197"/>
                </a:lnTo>
                <a:lnTo>
                  <a:pt x="477" y="196"/>
                </a:lnTo>
                <a:lnTo>
                  <a:pt x="478" y="195"/>
                </a:lnTo>
                <a:lnTo>
                  <a:pt x="479" y="192"/>
                </a:lnTo>
                <a:lnTo>
                  <a:pt x="478" y="192"/>
                </a:lnTo>
                <a:lnTo>
                  <a:pt x="477" y="194"/>
                </a:lnTo>
                <a:lnTo>
                  <a:pt x="475" y="195"/>
                </a:lnTo>
                <a:lnTo>
                  <a:pt x="473" y="195"/>
                </a:lnTo>
                <a:lnTo>
                  <a:pt x="477" y="199"/>
                </a:lnTo>
                <a:lnTo>
                  <a:pt x="484" y="199"/>
                </a:lnTo>
                <a:lnTo>
                  <a:pt x="489" y="198"/>
                </a:lnTo>
                <a:lnTo>
                  <a:pt x="493" y="201"/>
                </a:lnTo>
                <a:lnTo>
                  <a:pt x="489" y="205"/>
                </a:lnTo>
                <a:lnTo>
                  <a:pt x="489" y="209"/>
                </a:lnTo>
                <a:lnTo>
                  <a:pt x="490" y="212"/>
                </a:lnTo>
                <a:lnTo>
                  <a:pt x="492" y="212"/>
                </a:lnTo>
                <a:lnTo>
                  <a:pt x="494" y="211"/>
                </a:lnTo>
                <a:lnTo>
                  <a:pt x="496" y="209"/>
                </a:lnTo>
                <a:lnTo>
                  <a:pt x="497" y="208"/>
                </a:lnTo>
                <a:lnTo>
                  <a:pt x="498" y="205"/>
                </a:lnTo>
                <a:lnTo>
                  <a:pt x="500" y="204"/>
                </a:lnTo>
                <a:lnTo>
                  <a:pt x="501" y="203"/>
                </a:lnTo>
                <a:lnTo>
                  <a:pt x="506" y="205"/>
                </a:lnTo>
                <a:lnTo>
                  <a:pt x="512" y="209"/>
                </a:lnTo>
                <a:lnTo>
                  <a:pt x="516" y="211"/>
                </a:lnTo>
                <a:lnTo>
                  <a:pt x="521" y="209"/>
                </a:lnTo>
                <a:lnTo>
                  <a:pt x="520" y="208"/>
                </a:lnTo>
                <a:lnTo>
                  <a:pt x="515" y="208"/>
                </a:lnTo>
                <a:lnTo>
                  <a:pt x="514" y="206"/>
                </a:lnTo>
                <a:lnTo>
                  <a:pt x="512" y="205"/>
                </a:lnTo>
                <a:lnTo>
                  <a:pt x="511" y="204"/>
                </a:lnTo>
                <a:lnTo>
                  <a:pt x="509" y="202"/>
                </a:lnTo>
                <a:lnTo>
                  <a:pt x="509" y="198"/>
                </a:lnTo>
                <a:lnTo>
                  <a:pt x="513" y="199"/>
                </a:lnTo>
                <a:lnTo>
                  <a:pt x="522" y="197"/>
                </a:lnTo>
                <a:lnTo>
                  <a:pt x="529" y="198"/>
                </a:lnTo>
                <a:lnTo>
                  <a:pt x="532" y="199"/>
                </a:lnTo>
                <a:lnTo>
                  <a:pt x="532" y="204"/>
                </a:lnTo>
                <a:lnTo>
                  <a:pt x="529" y="206"/>
                </a:lnTo>
                <a:lnTo>
                  <a:pt x="529" y="209"/>
                </a:lnTo>
                <a:lnTo>
                  <a:pt x="530" y="209"/>
                </a:lnTo>
                <a:lnTo>
                  <a:pt x="532" y="208"/>
                </a:lnTo>
                <a:lnTo>
                  <a:pt x="533" y="208"/>
                </a:lnTo>
                <a:lnTo>
                  <a:pt x="534" y="210"/>
                </a:lnTo>
                <a:lnTo>
                  <a:pt x="534" y="212"/>
                </a:lnTo>
                <a:lnTo>
                  <a:pt x="535" y="215"/>
                </a:lnTo>
                <a:lnTo>
                  <a:pt x="535" y="218"/>
                </a:lnTo>
                <a:lnTo>
                  <a:pt x="534" y="219"/>
                </a:lnTo>
                <a:lnTo>
                  <a:pt x="530" y="219"/>
                </a:lnTo>
                <a:lnTo>
                  <a:pt x="529" y="220"/>
                </a:lnTo>
                <a:lnTo>
                  <a:pt x="529" y="222"/>
                </a:lnTo>
                <a:lnTo>
                  <a:pt x="530" y="223"/>
                </a:lnTo>
                <a:lnTo>
                  <a:pt x="533" y="223"/>
                </a:lnTo>
                <a:lnTo>
                  <a:pt x="530" y="225"/>
                </a:lnTo>
                <a:lnTo>
                  <a:pt x="526" y="227"/>
                </a:lnTo>
                <a:lnTo>
                  <a:pt x="520" y="227"/>
                </a:lnTo>
                <a:lnTo>
                  <a:pt x="515" y="229"/>
                </a:lnTo>
                <a:lnTo>
                  <a:pt x="512" y="230"/>
                </a:lnTo>
                <a:lnTo>
                  <a:pt x="508" y="232"/>
                </a:lnTo>
                <a:lnTo>
                  <a:pt x="501" y="234"/>
                </a:lnTo>
                <a:lnTo>
                  <a:pt x="499" y="234"/>
                </a:lnTo>
                <a:lnTo>
                  <a:pt x="497" y="232"/>
                </a:lnTo>
                <a:lnTo>
                  <a:pt x="496" y="232"/>
                </a:lnTo>
                <a:lnTo>
                  <a:pt x="493" y="234"/>
                </a:lnTo>
                <a:lnTo>
                  <a:pt x="491" y="236"/>
                </a:lnTo>
                <a:lnTo>
                  <a:pt x="490" y="237"/>
                </a:lnTo>
                <a:lnTo>
                  <a:pt x="483" y="238"/>
                </a:lnTo>
                <a:lnTo>
                  <a:pt x="473" y="239"/>
                </a:lnTo>
                <a:lnTo>
                  <a:pt x="465" y="240"/>
                </a:lnTo>
                <a:lnTo>
                  <a:pt x="434" y="247"/>
                </a:lnTo>
                <a:lnTo>
                  <a:pt x="399" y="255"/>
                </a:lnTo>
                <a:lnTo>
                  <a:pt x="364" y="262"/>
                </a:lnTo>
                <a:lnTo>
                  <a:pt x="349" y="265"/>
                </a:lnTo>
                <a:lnTo>
                  <a:pt x="334" y="266"/>
                </a:lnTo>
                <a:lnTo>
                  <a:pt x="316" y="268"/>
                </a:lnTo>
                <a:lnTo>
                  <a:pt x="310" y="271"/>
                </a:lnTo>
                <a:lnTo>
                  <a:pt x="303" y="272"/>
                </a:lnTo>
                <a:lnTo>
                  <a:pt x="293" y="274"/>
                </a:lnTo>
                <a:lnTo>
                  <a:pt x="253" y="281"/>
                </a:lnTo>
                <a:lnTo>
                  <a:pt x="214" y="289"/>
                </a:lnTo>
                <a:lnTo>
                  <a:pt x="172" y="296"/>
                </a:lnTo>
                <a:lnTo>
                  <a:pt x="133" y="300"/>
                </a:lnTo>
                <a:lnTo>
                  <a:pt x="131" y="299"/>
                </a:lnTo>
                <a:lnTo>
                  <a:pt x="130" y="297"/>
                </a:lnTo>
                <a:lnTo>
                  <a:pt x="125" y="295"/>
                </a:lnTo>
                <a:lnTo>
                  <a:pt x="124" y="294"/>
                </a:lnTo>
                <a:lnTo>
                  <a:pt x="123" y="294"/>
                </a:lnTo>
                <a:lnTo>
                  <a:pt x="122" y="295"/>
                </a:lnTo>
                <a:lnTo>
                  <a:pt x="123" y="296"/>
                </a:lnTo>
                <a:lnTo>
                  <a:pt x="124" y="296"/>
                </a:lnTo>
                <a:lnTo>
                  <a:pt x="111" y="301"/>
                </a:lnTo>
                <a:lnTo>
                  <a:pt x="94" y="306"/>
                </a:lnTo>
                <a:lnTo>
                  <a:pt x="74" y="308"/>
                </a:lnTo>
                <a:lnTo>
                  <a:pt x="54" y="311"/>
                </a:lnTo>
                <a:lnTo>
                  <a:pt x="34" y="314"/>
                </a:lnTo>
                <a:lnTo>
                  <a:pt x="27" y="315"/>
                </a:lnTo>
                <a:lnTo>
                  <a:pt x="19" y="316"/>
                </a:lnTo>
                <a:lnTo>
                  <a:pt x="9" y="316"/>
                </a:lnTo>
                <a:lnTo>
                  <a:pt x="0" y="317"/>
                </a:lnTo>
                <a:lnTo>
                  <a:pt x="10" y="314"/>
                </a:lnTo>
                <a:lnTo>
                  <a:pt x="9" y="310"/>
                </a:lnTo>
                <a:lnTo>
                  <a:pt x="15" y="307"/>
                </a:lnTo>
                <a:lnTo>
                  <a:pt x="19" y="302"/>
                </a:lnTo>
                <a:lnTo>
                  <a:pt x="23" y="296"/>
                </a:lnTo>
                <a:lnTo>
                  <a:pt x="29" y="294"/>
                </a:lnTo>
                <a:lnTo>
                  <a:pt x="29" y="295"/>
                </a:lnTo>
                <a:lnTo>
                  <a:pt x="26" y="297"/>
                </a:lnTo>
                <a:lnTo>
                  <a:pt x="26" y="300"/>
                </a:lnTo>
                <a:lnTo>
                  <a:pt x="30" y="296"/>
                </a:lnTo>
                <a:lnTo>
                  <a:pt x="31" y="292"/>
                </a:lnTo>
                <a:lnTo>
                  <a:pt x="33" y="287"/>
                </a:lnTo>
                <a:lnTo>
                  <a:pt x="34" y="281"/>
                </a:lnTo>
                <a:lnTo>
                  <a:pt x="39" y="276"/>
                </a:lnTo>
                <a:lnTo>
                  <a:pt x="46" y="274"/>
                </a:lnTo>
                <a:lnTo>
                  <a:pt x="44" y="272"/>
                </a:lnTo>
                <a:lnTo>
                  <a:pt x="43" y="269"/>
                </a:lnTo>
                <a:lnTo>
                  <a:pt x="43" y="266"/>
                </a:lnTo>
                <a:lnTo>
                  <a:pt x="51" y="260"/>
                </a:lnTo>
                <a:lnTo>
                  <a:pt x="58" y="253"/>
                </a:lnTo>
                <a:lnTo>
                  <a:pt x="66" y="248"/>
                </a:lnTo>
                <a:lnTo>
                  <a:pt x="71" y="243"/>
                </a:lnTo>
                <a:lnTo>
                  <a:pt x="75" y="240"/>
                </a:lnTo>
                <a:lnTo>
                  <a:pt x="81" y="229"/>
                </a:lnTo>
                <a:lnTo>
                  <a:pt x="82" y="227"/>
                </a:lnTo>
                <a:lnTo>
                  <a:pt x="85" y="226"/>
                </a:lnTo>
                <a:lnTo>
                  <a:pt x="88" y="226"/>
                </a:lnTo>
                <a:lnTo>
                  <a:pt x="90" y="233"/>
                </a:lnTo>
                <a:lnTo>
                  <a:pt x="94" y="236"/>
                </a:lnTo>
                <a:lnTo>
                  <a:pt x="96" y="237"/>
                </a:lnTo>
                <a:lnTo>
                  <a:pt x="100" y="239"/>
                </a:lnTo>
                <a:lnTo>
                  <a:pt x="102" y="239"/>
                </a:lnTo>
                <a:lnTo>
                  <a:pt x="104" y="240"/>
                </a:lnTo>
                <a:lnTo>
                  <a:pt x="104" y="245"/>
                </a:lnTo>
                <a:lnTo>
                  <a:pt x="105" y="246"/>
                </a:lnTo>
                <a:lnTo>
                  <a:pt x="110" y="246"/>
                </a:lnTo>
                <a:lnTo>
                  <a:pt x="112" y="245"/>
                </a:lnTo>
                <a:lnTo>
                  <a:pt x="117" y="245"/>
                </a:lnTo>
                <a:lnTo>
                  <a:pt x="119" y="246"/>
                </a:lnTo>
                <a:lnTo>
                  <a:pt x="122" y="248"/>
                </a:lnTo>
                <a:lnTo>
                  <a:pt x="123" y="246"/>
                </a:lnTo>
                <a:lnTo>
                  <a:pt x="125" y="245"/>
                </a:lnTo>
                <a:lnTo>
                  <a:pt x="126" y="243"/>
                </a:lnTo>
                <a:lnTo>
                  <a:pt x="131" y="240"/>
                </a:lnTo>
                <a:lnTo>
                  <a:pt x="132" y="238"/>
                </a:lnTo>
                <a:lnTo>
                  <a:pt x="133" y="234"/>
                </a:lnTo>
                <a:lnTo>
                  <a:pt x="144" y="237"/>
                </a:lnTo>
                <a:lnTo>
                  <a:pt x="156" y="234"/>
                </a:lnTo>
                <a:lnTo>
                  <a:pt x="158" y="233"/>
                </a:lnTo>
                <a:lnTo>
                  <a:pt x="160" y="233"/>
                </a:lnTo>
                <a:lnTo>
                  <a:pt x="165" y="231"/>
                </a:lnTo>
                <a:lnTo>
                  <a:pt x="168" y="229"/>
                </a:lnTo>
                <a:lnTo>
                  <a:pt x="170" y="225"/>
                </a:lnTo>
                <a:lnTo>
                  <a:pt x="172" y="220"/>
                </a:lnTo>
                <a:lnTo>
                  <a:pt x="175" y="222"/>
                </a:lnTo>
                <a:lnTo>
                  <a:pt x="180" y="222"/>
                </a:lnTo>
                <a:lnTo>
                  <a:pt x="182" y="219"/>
                </a:lnTo>
                <a:lnTo>
                  <a:pt x="183" y="217"/>
                </a:lnTo>
                <a:lnTo>
                  <a:pt x="186" y="216"/>
                </a:lnTo>
                <a:lnTo>
                  <a:pt x="187" y="213"/>
                </a:lnTo>
                <a:lnTo>
                  <a:pt x="189" y="212"/>
                </a:lnTo>
                <a:lnTo>
                  <a:pt x="197" y="212"/>
                </a:lnTo>
                <a:lnTo>
                  <a:pt x="202" y="209"/>
                </a:lnTo>
                <a:lnTo>
                  <a:pt x="208" y="205"/>
                </a:lnTo>
                <a:lnTo>
                  <a:pt x="213" y="204"/>
                </a:lnTo>
                <a:lnTo>
                  <a:pt x="217" y="206"/>
                </a:lnTo>
                <a:lnTo>
                  <a:pt x="215" y="204"/>
                </a:lnTo>
                <a:lnTo>
                  <a:pt x="213" y="201"/>
                </a:lnTo>
                <a:lnTo>
                  <a:pt x="211" y="197"/>
                </a:lnTo>
                <a:lnTo>
                  <a:pt x="210" y="195"/>
                </a:lnTo>
                <a:lnTo>
                  <a:pt x="211" y="192"/>
                </a:lnTo>
                <a:lnTo>
                  <a:pt x="217" y="192"/>
                </a:lnTo>
                <a:lnTo>
                  <a:pt x="217" y="190"/>
                </a:lnTo>
                <a:lnTo>
                  <a:pt x="214" y="187"/>
                </a:lnTo>
                <a:lnTo>
                  <a:pt x="211" y="182"/>
                </a:lnTo>
                <a:lnTo>
                  <a:pt x="211" y="175"/>
                </a:lnTo>
                <a:lnTo>
                  <a:pt x="213" y="174"/>
                </a:lnTo>
                <a:lnTo>
                  <a:pt x="215" y="169"/>
                </a:lnTo>
                <a:lnTo>
                  <a:pt x="216" y="168"/>
                </a:lnTo>
                <a:lnTo>
                  <a:pt x="216" y="167"/>
                </a:lnTo>
                <a:lnTo>
                  <a:pt x="217" y="164"/>
                </a:lnTo>
                <a:lnTo>
                  <a:pt x="220" y="162"/>
                </a:lnTo>
                <a:lnTo>
                  <a:pt x="220" y="164"/>
                </a:lnTo>
                <a:lnTo>
                  <a:pt x="221" y="162"/>
                </a:lnTo>
                <a:lnTo>
                  <a:pt x="223" y="159"/>
                </a:lnTo>
                <a:lnTo>
                  <a:pt x="224" y="156"/>
                </a:lnTo>
                <a:lnTo>
                  <a:pt x="225" y="153"/>
                </a:lnTo>
                <a:lnTo>
                  <a:pt x="225" y="141"/>
                </a:lnTo>
                <a:lnTo>
                  <a:pt x="231" y="141"/>
                </a:lnTo>
                <a:lnTo>
                  <a:pt x="231" y="133"/>
                </a:lnTo>
                <a:lnTo>
                  <a:pt x="234" y="119"/>
                </a:lnTo>
                <a:lnTo>
                  <a:pt x="237" y="113"/>
                </a:lnTo>
                <a:lnTo>
                  <a:pt x="243" y="111"/>
                </a:lnTo>
                <a:lnTo>
                  <a:pt x="241" y="107"/>
                </a:lnTo>
                <a:lnTo>
                  <a:pt x="239" y="103"/>
                </a:lnTo>
                <a:lnTo>
                  <a:pt x="239" y="97"/>
                </a:lnTo>
                <a:lnTo>
                  <a:pt x="244" y="100"/>
                </a:lnTo>
                <a:lnTo>
                  <a:pt x="250" y="104"/>
                </a:lnTo>
                <a:lnTo>
                  <a:pt x="256" y="105"/>
                </a:lnTo>
                <a:lnTo>
                  <a:pt x="265" y="105"/>
                </a:lnTo>
                <a:lnTo>
                  <a:pt x="272" y="97"/>
                </a:lnTo>
                <a:lnTo>
                  <a:pt x="275" y="85"/>
                </a:lnTo>
                <a:lnTo>
                  <a:pt x="277" y="71"/>
                </a:lnTo>
                <a:lnTo>
                  <a:pt x="281" y="73"/>
                </a:lnTo>
                <a:lnTo>
                  <a:pt x="281" y="72"/>
                </a:lnTo>
                <a:lnTo>
                  <a:pt x="280" y="71"/>
                </a:lnTo>
                <a:lnTo>
                  <a:pt x="280" y="69"/>
                </a:lnTo>
                <a:lnTo>
                  <a:pt x="279" y="65"/>
                </a:lnTo>
                <a:lnTo>
                  <a:pt x="282" y="66"/>
                </a:lnTo>
                <a:lnTo>
                  <a:pt x="288" y="66"/>
                </a:lnTo>
                <a:lnTo>
                  <a:pt x="289" y="65"/>
                </a:lnTo>
                <a:lnTo>
                  <a:pt x="296" y="51"/>
                </a:lnTo>
                <a:lnTo>
                  <a:pt x="299" y="50"/>
                </a:lnTo>
                <a:lnTo>
                  <a:pt x="300" y="49"/>
                </a:lnTo>
                <a:lnTo>
                  <a:pt x="303" y="48"/>
                </a:lnTo>
                <a:lnTo>
                  <a:pt x="305" y="47"/>
                </a:lnTo>
                <a:lnTo>
                  <a:pt x="307" y="45"/>
                </a:lnTo>
                <a:lnTo>
                  <a:pt x="308" y="44"/>
                </a:lnTo>
                <a:lnTo>
                  <a:pt x="308" y="37"/>
                </a:lnTo>
                <a:lnTo>
                  <a:pt x="309" y="34"/>
                </a:lnTo>
                <a:lnTo>
                  <a:pt x="310" y="31"/>
                </a:lnTo>
                <a:lnTo>
                  <a:pt x="312" y="30"/>
                </a:lnTo>
                <a:lnTo>
                  <a:pt x="313" y="30"/>
                </a:lnTo>
                <a:lnTo>
                  <a:pt x="315" y="29"/>
                </a:lnTo>
                <a:lnTo>
                  <a:pt x="316" y="29"/>
                </a:lnTo>
                <a:lnTo>
                  <a:pt x="317" y="19"/>
                </a:lnTo>
                <a:lnTo>
                  <a:pt x="316" y="9"/>
                </a:lnTo>
                <a:lnTo>
                  <a:pt x="31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8" name="Freeform 97"/>
          <p:cNvSpPr>
            <a:spLocks/>
          </p:cNvSpPr>
          <p:nvPr/>
        </p:nvSpPr>
        <p:spPr bwMode="auto">
          <a:xfrm>
            <a:off x="4545013" y="3030538"/>
            <a:ext cx="427037" cy="201612"/>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9" name="Freeform 98"/>
          <p:cNvSpPr>
            <a:spLocks/>
          </p:cNvSpPr>
          <p:nvPr/>
        </p:nvSpPr>
        <p:spPr bwMode="auto">
          <a:xfrm>
            <a:off x="4921250" y="3222625"/>
            <a:ext cx="31750" cy="71438"/>
          </a:xfrm>
          <a:custGeom>
            <a:avLst/>
            <a:gdLst/>
            <a:ahLst/>
            <a:cxnLst>
              <a:cxn ang="0">
                <a:pos x="20" y="0"/>
              </a:cxn>
              <a:cxn ang="0">
                <a:pos x="25" y="4"/>
              </a:cxn>
              <a:cxn ang="0">
                <a:pos x="25" y="8"/>
              </a:cxn>
              <a:cxn ang="0">
                <a:pos x="24" y="14"/>
              </a:cxn>
              <a:cxn ang="0">
                <a:pos x="21" y="20"/>
              </a:cxn>
              <a:cxn ang="0">
                <a:pos x="19" y="27"/>
              </a:cxn>
              <a:cxn ang="0">
                <a:pos x="18" y="34"/>
              </a:cxn>
              <a:cxn ang="0">
                <a:pos x="20" y="40"/>
              </a:cxn>
              <a:cxn ang="0">
                <a:pos x="6" y="56"/>
              </a:cxn>
              <a:cxn ang="0">
                <a:pos x="0" y="56"/>
              </a:cxn>
              <a:cxn ang="0">
                <a:pos x="2" y="44"/>
              </a:cxn>
              <a:cxn ang="0">
                <a:pos x="6" y="32"/>
              </a:cxn>
              <a:cxn ang="0">
                <a:pos x="12" y="22"/>
              </a:cxn>
              <a:cxn ang="0">
                <a:pos x="12" y="16"/>
              </a:cxn>
              <a:cxn ang="0">
                <a:pos x="10" y="14"/>
              </a:cxn>
              <a:cxn ang="0">
                <a:pos x="6" y="14"/>
              </a:cxn>
              <a:cxn ang="0">
                <a:pos x="7" y="11"/>
              </a:cxn>
              <a:cxn ang="0">
                <a:pos x="10" y="8"/>
              </a:cxn>
              <a:cxn ang="0">
                <a:pos x="13" y="6"/>
              </a:cxn>
              <a:cxn ang="0">
                <a:pos x="16" y="5"/>
              </a:cxn>
              <a:cxn ang="0">
                <a:pos x="20" y="0"/>
              </a:cxn>
            </a:cxnLst>
            <a:rect l="0" t="0" r="r" b="b"/>
            <a:pathLst>
              <a:path w="25" h="56">
                <a:moveTo>
                  <a:pt x="20" y="0"/>
                </a:moveTo>
                <a:lnTo>
                  <a:pt x="25" y="4"/>
                </a:lnTo>
                <a:lnTo>
                  <a:pt x="25" y="8"/>
                </a:lnTo>
                <a:lnTo>
                  <a:pt x="24" y="14"/>
                </a:lnTo>
                <a:lnTo>
                  <a:pt x="21" y="20"/>
                </a:lnTo>
                <a:lnTo>
                  <a:pt x="19" y="27"/>
                </a:lnTo>
                <a:lnTo>
                  <a:pt x="18" y="34"/>
                </a:lnTo>
                <a:lnTo>
                  <a:pt x="20" y="40"/>
                </a:lnTo>
                <a:lnTo>
                  <a:pt x="6" y="56"/>
                </a:lnTo>
                <a:lnTo>
                  <a:pt x="0" y="56"/>
                </a:lnTo>
                <a:lnTo>
                  <a:pt x="2" y="44"/>
                </a:lnTo>
                <a:lnTo>
                  <a:pt x="6" y="32"/>
                </a:lnTo>
                <a:lnTo>
                  <a:pt x="12" y="22"/>
                </a:lnTo>
                <a:lnTo>
                  <a:pt x="12" y="16"/>
                </a:lnTo>
                <a:lnTo>
                  <a:pt x="10" y="14"/>
                </a:lnTo>
                <a:lnTo>
                  <a:pt x="6" y="14"/>
                </a:lnTo>
                <a:lnTo>
                  <a:pt x="7" y="11"/>
                </a:lnTo>
                <a:lnTo>
                  <a:pt x="10" y="8"/>
                </a:lnTo>
                <a:lnTo>
                  <a:pt x="13" y="6"/>
                </a:lnTo>
                <a:lnTo>
                  <a:pt x="16" y="5"/>
                </a:lnTo>
                <a:lnTo>
                  <a:pt x="2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0" name="Freeform 99"/>
          <p:cNvSpPr>
            <a:spLocks/>
          </p:cNvSpPr>
          <p:nvPr/>
        </p:nvSpPr>
        <p:spPr bwMode="auto">
          <a:xfrm>
            <a:off x="3609975" y="3502025"/>
            <a:ext cx="792163" cy="282575"/>
          </a:xfrm>
          <a:custGeom>
            <a:avLst/>
            <a:gdLst/>
            <a:ahLst/>
            <a:cxnLst>
              <a:cxn ang="0">
                <a:pos x="615" y="2"/>
              </a:cxn>
              <a:cxn ang="0">
                <a:pos x="612" y="11"/>
              </a:cxn>
              <a:cxn ang="0">
                <a:pos x="612" y="22"/>
              </a:cxn>
              <a:cxn ang="0">
                <a:pos x="601" y="32"/>
              </a:cxn>
              <a:cxn ang="0">
                <a:pos x="587" y="47"/>
              </a:cxn>
              <a:cxn ang="0">
                <a:pos x="572" y="54"/>
              </a:cxn>
              <a:cxn ang="0">
                <a:pos x="558" y="65"/>
              </a:cxn>
              <a:cxn ang="0">
                <a:pos x="556" y="62"/>
              </a:cxn>
              <a:cxn ang="0">
                <a:pos x="555" y="60"/>
              </a:cxn>
              <a:cxn ang="0">
                <a:pos x="549" y="61"/>
              </a:cxn>
              <a:cxn ang="0">
                <a:pos x="547" y="64"/>
              </a:cxn>
              <a:cxn ang="0">
                <a:pos x="544" y="69"/>
              </a:cxn>
              <a:cxn ang="0">
                <a:pos x="539" y="71"/>
              </a:cxn>
              <a:cxn ang="0">
                <a:pos x="534" y="79"/>
              </a:cxn>
              <a:cxn ang="0">
                <a:pos x="521" y="91"/>
              </a:cxn>
              <a:cxn ang="0">
                <a:pos x="504" y="107"/>
              </a:cxn>
              <a:cxn ang="0">
                <a:pos x="481" y="117"/>
              </a:cxn>
              <a:cxn ang="0">
                <a:pos x="462" y="133"/>
              </a:cxn>
              <a:cxn ang="0">
                <a:pos x="447" y="153"/>
              </a:cxn>
              <a:cxn ang="0">
                <a:pos x="441" y="177"/>
              </a:cxn>
              <a:cxn ang="0">
                <a:pos x="219" y="201"/>
              </a:cxn>
              <a:cxn ang="0">
                <a:pos x="114" y="212"/>
              </a:cxn>
              <a:cxn ang="0">
                <a:pos x="31" y="218"/>
              </a:cxn>
              <a:cxn ang="0">
                <a:pos x="0" y="217"/>
              </a:cxn>
              <a:cxn ang="0">
                <a:pos x="3" y="215"/>
              </a:cxn>
              <a:cxn ang="0">
                <a:pos x="7" y="200"/>
              </a:cxn>
              <a:cxn ang="0">
                <a:pos x="12" y="181"/>
              </a:cxn>
              <a:cxn ang="0">
                <a:pos x="8" y="175"/>
              </a:cxn>
              <a:cxn ang="0">
                <a:pos x="15" y="170"/>
              </a:cxn>
              <a:cxn ang="0">
                <a:pos x="20" y="167"/>
              </a:cxn>
              <a:cxn ang="0">
                <a:pos x="20" y="160"/>
              </a:cxn>
              <a:cxn ang="0">
                <a:pos x="19" y="155"/>
              </a:cxn>
              <a:cxn ang="0">
                <a:pos x="21" y="152"/>
              </a:cxn>
              <a:cxn ang="0">
                <a:pos x="24" y="151"/>
              </a:cxn>
              <a:cxn ang="0">
                <a:pos x="28" y="149"/>
              </a:cxn>
              <a:cxn ang="0">
                <a:pos x="31" y="141"/>
              </a:cxn>
              <a:cxn ang="0">
                <a:pos x="35" y="135"/>
              </a:cxn>
              <a:cxn ang="0">
                <a:pos x="36" y="133"/>
              </a:cxn>
              <a:cxn ang="0">
                <a:pos x="34" y="132"/>
              </a:cxn>
              <a:cxn ang="0">
                <a:pos x="30" y="127"/>
              </a:cxn>
              <a:cxn ang="0">
                <a:pos x="36" y="117"/>
              </a:cxn>
              <a:cxn ang="0">
                <a:pos x="38" y="107"/>
              </a:cxn>
              <a:cxn ang="0">
                <a:pos x="38" y="104"/>
              </a:cxn>
              <a:cxn ang="0">
                <a:pos x="41" y="100"/>
              </a:cxn>
              <a:cxn ang="0">
                <a:pos x="39" y="95"/>
              </a:cxn>
              <a:cxn ang="0">
                <a:pos x="44" y="93"/>
              </a:cxn>
              <a:cxn ang="0">
                <a:pos x="48" y="79"/>
              </a:cxn>
              <a:cxn ang="0">
                <a:pos x="151" y="70"/>
              </a:cxn>
              <a:cxn ang="0">
                <a:pos x="152" y="62"/>
              </a:cxn>
              <a:cxn ang="0">
                <a:pos x="151" y="57"/>
              </a:cxn>
              <a:cxn ang="0">
                <a:pos x="149" y="56"/>
              </a:cxn>
              <a:cxn ang="0">
                <a:pos x="179" y="53"/>
              </a:cxn>
              <a:cxn ang="0">
                <a:pos x="251" y="47"/>
              </a:cxn>
              <a:cxn ang="0">
                <a:pos x="340" y="37"/>
              </a:cxn>
              <a:cxn ang="0">
                <a:pos x="411" y="32"/>
              </a:cxn>
              <a:cxn ang="0">
                <a:pos x="471" y="23"/>
              </a:cxn>
              <a:cxn ang="0">
                <a:pos x="524" y="16"/>
              </a:cxn>
              <a:cxn ang="0">
                <a:pos x="584" y="7"/>
              </a:cxn>
            </a:cxnLst>
            <a:rect l="0" t="0" r="r" b="b"/>
            <a:pathLst>
              <a:path w="615" h="219">
                <a:moveTo>
                  <a:pt x="612" y="0"/>
                </a:moveTo>
                <a:lnTo>
                  <a:pt x="615" y="2"/>
                </a:lnTo>
                <a:lnTo>
                  <a:pt x="615" y="6"/>
                </a:lnTo>
                <a:lnTo>
                  <a:pt x="612" y="11"/>
                </a:lnTo>
                <a:lnTo>
                  <a:pt x="611" y="16"/>
                </a:lnTo>
                <a:lnTo>
                  <a:pt x="612" y="22"/>
                </a:lnTo>
                <a:lnTo>
                  <a:pt x="605" y="26"/>
                </a:lnTo>
                <a:lnTo>
                  <a:pt x="601" y="32"/>
                </a:lnTo>
                <a:lnTo>
                  <a:pt x="596" y="48"/>
                </a:lnTo>
                <a:lnTo>
                  <a:pt x="587" y="47"/>
                </a:lnTo>
                <a:lnTo>
                  <a:pt x="579" y="49"/>
                </a:lnTo>
                <a:lnTo>
                  <a:pt x="572" y="54"/>
                </a:lnTo>
                <a:lnTo>
                  <a:pt x="562" y="68"/>
                </a:lnTo>
                <a:lnTo>
                  <a:pt x="558" y="65"/>
                </a:lnTo>
                <a:lnTo>
                  <a:pt x="556" y="64"/>
                </a:lnTo>
                <a:lnTo>
                  <a:pt x="556" y="62"/>
                </a:lnTo>
                <a:lnTo>
                  <a:pt x="555" y="61"/>
                </a:lnTo>
                <a:lnTo>
                  <a:pt x="555" y="60"/>
                </a:lnTo>
                <a:lnTo>
                  <a:pt x="552" y="60"/>
                </a:lnTo>
                <a:lnTo>
                  <a:pt x="549" y="61"/>
                </a:lnTo>
                <a:lnTo>
                  <a:pt x="548" y="63"/>
                </a:lnTo>
                <a:lnTo>
                  <a:pt x="547" y="64"/>
                </a:lnTo>
                <a:lnTo>
                  <a:pt x="546" y="67"/>
                </a:lnTo>
                <a:lnTo>
                  <a:pt x="544" y="69"/>
                </a:lnTo>
                <a:lnTo>
                  <a:pt x="542" y="71"/>
                </a:lnTo>
                <a:lnTo>
                  <a:pt x="539" y="71"/>
                </a:lnTo>
                <a:lnTo>
                  <a:pt x="537" y="70"/>
                </a:lnTo>
                <a:lnTo>
                  <a:pt x="534" y="79"/>
                </a:lnTo>
                <a:lnTo>
                  <a:pt x="531" y="90"/>
                </a:lnTo>
                <a:lnTo>
                  <a:pt x="521" y="91"/>
                </a:lnTo>
                <a:lnTo>
                  <a:pt x="512" y="98"/>
                </a:lnTo>
                <a:lnTo>
                  <a:pt x="504" y="107"/>
                </a:lnTo>
                <a:lnTo>
                  <a:pt x="497" y="116"/>
                </a:lnTo>
                <a:lnTo>
                  <a:pt x="481" y="117"/>
                </a:lnTo>
                <a:lnTo>
                  <a:pt x="469" y="123"/>
                </a:lnTo>
                <a:lnTo>
                  <a:pt x="462" y="133"/>
                </a:lnTo>
                <a:lnTo>
                  <a:pt x="459" y="147"/>
                </a:lnTo>
                <a:lnTo>
                  <a:pt x="447" y="153"/>
                </a:lnTo>
                <a:lnTo>
                  <a:pt x="441" y="153"/>
                </a:lnTo>
                <a:lnTo>
                  <a:pt x="441" y="177"/>
                </a:lnTo>
                <a:lnTo>
                  <a:pt x="331" y="189"/>
                </a:lnTo>
                <a:lnTo>
                  <a:pt x="219" y="201"/>
                </a:lnTo>
                <a:lnTo>
                  <a:pt x="166" y="205"/>
                </a:lnTo>
                <a:lnTo>
                  <a:pt x="114" y="212"/>
                </a:lnTo>
                <a:lnTo>
                  <a:pt x="62" y="217"/>
                </a:lnTo>
                <a:lnTo>
                  <a:pt x="31" y="218"/>
                </a:lnTo>
                <a:lnTo>
                  <a:pt x="0" y="219"/>
                </a:lnTo>
                <a:lnTo>
                  <a:pt x="0" y="217"/>
                </a:lnTo>
                <a:lnTo>
                  <a:pt x="2" y="216"/>
                </a:lnTo>
                <a:lnTo>
                  <a:pt x="3" y="215"/>
                </a:lnTo>
                <a:lnTo>
                  <a:pt x="10" y="211"/>
                </a:lnTo>
                <a:lnTo>
                  <a:pt x="7" y="200"/>
                </a:lnTo>
                <a:lnTo>
                  <a:pt x="8" y="190"/>
                </a:lnTo>
                <a:lnTo>
                  <a:pt x="12" y="181"/>
                </a:lnTo>
                <a:lnTo>
                  <a:pt x="8" y="177"/>
                </a:lnTo>
                <a:lnTo>
                  <a:pt x="8" y="175"/>
                </a:lnTo>
                <a:lnTo>
                  <a:pt x="10" y="173"/>
                </a:lnTo>
                <a:lnTo>
                  <a:pt x="15" y="170"/>
                </a:lnTo>
                <a:lnTo>
                  <a:pt x="16" y="170"/>
                </a:lnTo>
                <a:lnTo>
                  <a:pt x="20" y="167"/>
                </a:lnTo>
                <a:lnTo>
                  <a:pt x="21" y="163"/>
                </a:lnTo>
                <a:lnTo>
                  <a:pt x="20" y="160"/>
                </a:lnTo>
                <a:lnTo>
                  <a:pt x="20" y="158"/>
                </a:lnTo>
                <a:lnTo>
                  <a:pt x="19" y="155"/>
                </a:lnTo>
                <a:lnTo>
                  <a:pt x="20" y="153"/>
                </a:lnTo>
                <a:lnTo>
                  <a:pt x="21" y="152"/>
                </a:lnTo>
                <a:lnTo>
                  <a:pt x="22" y="152"/>
                </a:lnTo>
                <a:lnTo>
                  <a:pt x="24" y="151"/>
                </a:lnTo>
                <a:lnTo>
                  <a:pt x="27" y="151"/>
                </a:lnTo>
                <a:lnTo>
                  <a:pt x="28" y="149"/>
                </a:lnTo>
                <a:lnTo>
                  <a:pt x="30" y="145"/>
                </a:lnTo>
                <a:lnTo>
                  <a:pt x="31" y="141"/>
                </a:lnTo>
                <a:lnTo>
                  <a:pt x="34" y="138"/>
                </a:lnTo>
                <a:lnTo>
                  <a:pt x="35" y="135"/>
                </a:lnTo>
                <a:lnTo>
                  <a:pt x="36" y="134"/>
                </a:lnTo>
                <a:lnTo>
                  <a:pt x="36" y="133"/>
                </a:lnTo>
                <a:lnTo>
                  <a:pt x="35" y="132"/>
                </a:lnTo>
                <a:lnTo>
                  <a:pt x="34" y="132"/>
                </a:lnTo>
                <a:lnTo>
                  <a:pt x="31" y="130"/>
                </a:lnTo>
                <a:lnTo>
                  <a:pt x="30" y="127"/>
                </a:lnTo>
                <a:lnTo>
                  <a:pt x="32" y="121"/>
                </a:lnTo>
                <a:lnTo>
                  <a:pt x="36" y="117"/>
                </a:lnTo>
                <a:lnTo>
                  <a:pt x="38" y="112"/>
                </a:lnTo>
                <a:lnTo>
                  <a:pt x="38" y="107"/>
                </a:lnTo>
                <a:lnTo>
                  <a:pt x="36" y="104"/>
                </a:lnTo>
                <a:lnTo>
                  <a:pt x="38" y="104"/>
                </a:lnTo>
                <a:lnTo>
                  <a:pt x="41" y="102"/>
                </a:lnTo>
                <a:lnTo>
                  <a:pt x="41" y="100"/>
                </a:lnTo>
                <a:lnTo>
                  <a:pt x="39" y="98"/>
                </a:lnTo>
                <a:lnTo>
                  <a:pt x="39" y="95"/>
                </a:lnTo>
                <a:lnTo>
                  <a:pt x="38" y="93"/>
                </a:lnTo>
                <a:lnTo>
                  <a:pt x="44" y="93"/>
                </a:lnTo>
                <a:lnTo>
                  <a:pt x="44" y="83"/>
                </a:lnTo>
                <a:lnTo>
                  <a:pt x="48" y="79"/>
                </a:lnTo>
                <a:lnTo>
                  <a:pt x="100" y="76"/>
                </a:lnTo>
                <a:lnTo>
                  <a:pt x="151" y="70"/>
                </a:lnTo>
                <a:lnTo>
                  <a:pt x="151" y="64"/>
                </a:lnTo>
                <a:lnTo>
                  <a:pt x="152" y="62"/>
                </a:lnTo>
                <a:lnTo>
                  <a:pt x="152" y="60"/>
                </a:lnTo>
                <a:lnTo>
                  <a:pt x="151" y="57"/>
                </a:lnTo>
                <a:lnTo>
                  <a:pt x="150" y="56"/>
                </a:lnTo>
                <a:lnTo>
                  <a:pt x="149" y="56"/>
                </a:lnTo>
                <a:lnTo>
                  <a:pt x="163" y="55"/>
                </a:lnTo>
                <a:lnTo>
                  <a:pt x="179" y="53"/>
                </a:lnTo>
                <a:lnTo>
                  <a:pt x="197" y="51"/>
                </a:lnTo>
                <a:lnTo>
                  <a:pt x="251" y="47"/>
                </a:lnTo>
                <a:lnTo>
                  <a:pt x="308" y="42"/>
                </a:lnTo>
                <a:lnTo>
                  <a:pt x="340" y="37"/>
                </a:lnTo>
                <a:lnTo>
                  <a:pt x="371" y="34"/>
                </a:lnTo>
                <a:lnTo>
                  <a:pt x="411" y="32"/>
                </a:lnTo>
                <a:lnTo>
                  <a:pt x="449" y="28"/>
                </a:lnTo>
                <a:lnTo>
                  <a:pt x="471" y="23"/>
                </a:lnTo>
                <a:lnTo>
                  <a:pt x="492" y="20"/>
                </a:lnTo>
                <a:lnTo>
                  <a:pt x="524" y="16"/>
                </a:lnTo>
                <a:lnTo>
                  <a:pt x="554" y="13"/>
                </a:lnTo>
                <a:lnTo>
                  <a:pt x="584" y="7"/>
                </a:lnTo>
                <a:lnTo>
                  <a:pt x="61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1" name="Freeform 100"/>
          <p:cNvSpPr>
            <a:spLocks/>
          </p:cNvSpPr>
          <p:nvPr/>
        </p:nvSpPr>
        <p:spPr bwMode="auto">
          <a:xfrm>
            <a:off x="4179888" y="3411538"/>
            <a:ext cx="803275" cy="360362"/>
          </a:xfrm>
          <a:custGeom>
            <a:avLst/>
            <a:gdLst/>
            <a:ahLst/>
            <a:cxnLst>
              <a:cxn ang="0">
                <a:pos x="598" y="21"/>
              </a:cxn>
              <a:cxn ang="0">
                <a:pos x="598" y="25"/>
              </a:cxn>
              <a:cxn ang="0">
                <a:pos x="574" y="22"/>
              </a:cxn>
              <a:cxn ang="0">
                <a:pos x="586" y="34"/>
              </a:cxn>
              <a:cxn ang="0">
                <a:pos x="570" y="39"/>
              </a:cxn>
              <a:cxn ang="0">
                <a:pos x="556" y="50"/>
              </a:cxn>
              <a:cxn ang="0">
                <a:pos x="537" y="36"/>
              </a:cxn>
              <a:cxn ang="0">
                <a:pos x="558" y="63"/>
              </a:cxn>
              <a:cxn ang="0">
                <a:pos x="567" y="57"/>
              </a:cxn>
              <a:cxn ang="0">
                <a:pos x="574" y="58"/>
              </a:cxn>
              <a:cxn ang="0">
                <a:pos x="592" y="68"/>
              </a:cxn>
              <a:cxn ang="0">
                <a:pos x="604" y="78"/>
              </a:cxn>
              <a:cxn ang="0">
                <a:pos x="614" y="55"/>
              </a:cxn>
              <a:cxn ang="0">
                <a:pos x="623" y="78"/>
              </a:cxn>
              <a:cxn ang="0">
                <a:pos x="604" y="106"/>
              </a:cxn>
              <a:cxn ang="0">
                <a:pos x="580" y="98"/>
              </a:cxn>
              <a:cxn ang="0">
                <a:pos x="571" y="104"/>
              </a:cxn>
              <a:cxn ang="0">
                <a:pos x="564" y="98"/>
              </a:cxn>
              <a:cxn ang="0">
                <a:pos x="560" y="110"/>
              </a:cxn>
              <a:cxn ang="0">
                <a:pos x="545" y="114"/>
              </a:cxn>
              <a:cxn ang="0">
                <a:pos x="569" y="127"/>
              </a:cxn>
              <a:cxn ang="0">
                <a:pos x="567" y="135"/>
              </a:cxn>
              <a:cxn ang="0">
                <a:pos x="560" y="152"/>
              </a:cxn>
              <a:cxn ang="0">
                <a:pos x="540" y="148"/>
              </a:cxn>
              <a:cxn ang="0">
                <a:pos x="569" y="154"/>
              </a:cxn>
              <a:cxn ang="0">
                <a:pos x="585" y="148"/>
              </a:cxn>
              <a:cxn ang="0">
                <a:pos x="588" y="162"/>
              </a:cxn>
              <a:cxn ang="0">
                <a:pos x="581" y="168"/>
              </a:cxn>
              <a:cxn ang="0">
                <a:pos x="564" y="174"/>
              </a:cxn>
              <a:cxn ang="0">
                <a:pos x="530" y="197"/>
              </a:cxn>
              <a:cxn ang="0">
                <a:pos x="522" y="187"/>
              </a:cxn>
              <a:cxn ang="0">
                <a:pos x="509" y="218"/>
              </a:cxn>
              <a:cxn ang="0">
                <a:pos x="493" y="244"/>
              </a:cxn>
              <a:cxn ang="0">
                <a:pos x="462" y="274"/>
              </a:cxn>
              <a:cxn ang="0">
                <a:pos x="435" y="266"/>
              </a:cxn>
              <a:cxn ang="0">
                <a:pos x="415" y="253"/>
              </a:cxn>
              <a:cxn ang="0">
                <a:pos x="403" y="247"/>
              </a:cxn>
              <a:cxn ang="0">
                <a:pos x="396" y="240"/>
              </a:cxn>
              <a:cxn ang="0">
                <a:pos x="368" y="221"/>
              </a:cxn>
              <a:cxn ang="0">
                <a:pos x="333" y="210"/>
              </a:cxn>
              <a:cxn ang="0">
                <a:pos x="266" y="214"/>
              </a:cxn>
              <a:cxn ang="0">
                <a:pos x="179" y="203"/>
              </a:cxn>
              <a:cxn ang="0">
                <a:pos x="129" y="215"/>
              </a:cxn>
              <a:cxn ang="0">
                <a:pos x="106" y="225"/>
              </a:cxn>
              <a:cxn ang="0">
                <a:pos x="83" y="236"/>
              </a:cxn>
              <a:cxn ang="0">
                <a:pos x="0" y="247"/>
              </a:cxn>
              <a:cxn ang="0">
                <a:pos x="18" y="219"/>
              </a:cxn>
              <a:cxn ang="0">
                <a:pos x="20" y="203"/>
              </a:cxn>
              <a:cxn ang="0">
                <a:pos x="61" y="183"/>
              </a:cxn>
              <a:cxn ang="0">
                <a:pos x="88" y="163"/>
              </a:cxn>
              <a:cxn ang="0">
                <a:pos x="112" y="139"/>
              </a:cxn>
              <a:cxn ang="0">
                <a:pos x="132" y="126"/>
              </a:cxn>
              <a:cxn ang="0">
                <a:pos x="158" y="112"/>
              </a:cxn>
              <a:cxn ang="0">
                <a:pos x="175" y="70"/>
              </a:cxn>
              <a:cxn ang="0">
                <a:pos x="347" y="48"/>
              </a:cxn>
              <a:cxn ang="0">
                <a:pos x="494" y="18"/>
              </a:cxn>
              <a:cxn ang="0">
                <a:pos x="576" y="0"/>
              </a:cxn>
            </a:cxnLst>
            <a:rect l="0" t="0" r="r" b="b"/>
            <a:pathLst>
              <a:path w="623" h="279">
                <a:moveTo>
                  <a:pt x="576" y="0"/>
                </a:moveTo>
                <a:lnTo>
                  <a:pt x="586" y="2"/>
                </a:lnTo>
                <a:lnTo>
                  <a:pt x="593" y="9"/>
                </a:lnTo>
                <a:lnTo>
                  <a:pt x="600" y="22"/>
                </a:lnTo>
                <a:lnTo>
                  <a:pt x="598" y="21"/>
                </a:lnTo>
                <a:lnTo>
                  <a:pt x="597" y="19"/>
                </a:lnTo>
                <a:lnTo>
                  <a:pt x="592" y="16"/>
                </a:lnTo>
                <a:lnTo>
                  <a:pt x="592" y="20"/>
                </a:lnTo>
                <a:lnTo>
                  <a:pt x="593" y="22"/>
                </a:lnTo>
                <a:lnTo>
                  <a:pt x="598" y="25"/>
                </a:lnTo>
                <a:lnTo>
                  <a:pt x="593" y="27"/>
                </a:lnTo>
                <a:lnTo>
                  <a:pt x="590" y="25"/>
                </a:lnTo>
                <a:lnTo>
                  <a:pt x="585" y="21"/>
                </a:lnTo>
                <a:lnTo>
                  <a:pt x="580" y="20"/>
                </a:lnTo>
                <a:lnTo>
                  <a:pt x="574" y="22"/>
                </a:lnTo>
                <a:lnTo>
                  <a:pt x="578" y="26"/>
                </a:lnTo>
                <a:lnTo>
                  <a:pt x="580" y="27"/>
                </a:lnTo>
                <a:lnTo>
                  <a:pt x="584" y="27"/>
                </a:lnTo>
                <a:lnTo>
                  <a:pt x="586" y="29"/>
                </a:lnTo>
                <a:lnTo>
                  <a:pt x="586" y="34"/>
                </a:lnTo>
                <a:lnTo>
                  <a:pt x="583" y="34"/>
                </a:lnTo>
                <a:lnTo>
                  <a:pt x="580" y="35"/>
                </a:lnTo>
                <a:lnTo>
                  <a:pt x="576" y="35"/>
                </a:lnTo>
                <a:lnTo>
                  <a:pt x="573" y="36"/>
                </a:lnTo>
                <a:lnTo>
                  <a:pt x="570" y="39"/>
                </a:lnTo>
                <a:lnTo>
                  <a:pt x="569" y="41"/>
                </a:lnTo>
                <a:lnTo>
                  <a:pt x="567" y="44"/>
                </a:lnTo>
                <a:lnTo>
                  <a:pt x="560" y="54"/>
                </a:lnTo>
                <a:lnTo>
                  <a:pt x="558" y="51"/>
                </a:lnTo>
                <a:lnTo>
                  <a:pt x="556" y="50"/>
                </a:lnTo>
                <a:lnTo>
                  <a:pt x="547" y="50"/>
                </a:lnTo>
                <a:lnTo>
                  <a:pt x="545" y="43"/>
                </a:lnTo>
                <a:lnTo>
                  <a:pt x="544" y="35"/>
                </a:lnTo>
                <a:lnTo>
                  <a:pt x="541" y="28"/>
                </a:lnTo>
                <a:lnTo>
                  <a:pt x="537" y="36"/>
                </a:lnTo>
                <a:lnTo>
                  <a:pt x="538" y="43"/>
                </a:lnTo>
                <a:lnTo>
                  <a:pt x="545" y="57"/>
                </a:lnTo>
                <a:lnTo>
                  <a:pt x="547" y="64"/>
                </a:lnTo>
                <a:lnTo>
                  <a:pt x="556" y="64"/>
                </a:lnTo>
                <a:lnTo>
                  <a:pt x="558" y="63"/>
                </a:lnTo>
                <a:lnTo>
                  <a:pt x="562" y="61"/>
                </a:lnTo>
                <a:lnTo>
                  <a:pt x="564" y="58"/>
                </a:lnTo>
                <a:lnTo>
                  <a:pt x="566" y="57"/>
                </a:lnTo>
                <a:lnTo>
                  <a:pt x="567" y="56"/>
                </a:lnTo>
                <a:lnTo>
                  <a:pt x="567" y="57"/>
                </a:lnTo>
                <a:lnTo>
                  <a:pt x="569" y="57"/>
                </a:lnTo>
                <a:lnTo>
                  <a:pt x="569" y="58"/>
                </a:lnTo>
                <a:lnTo>
                  <a:pt x="570" y="60"/>
                </a:lnTo>
                <a:lnTo>
                  <a:pt x="572" y="60"/>
                </a:lnTo>
                <a:lnTo>
                  <a:pt x="574" y="58"/>
                </a:lnTo>
                <a:lnTo>
                  <a:pt x="584" y="55"/>
                </a:lnTo>
                <a:lnTo>
                  <a:pt x="594" y="50"/>
                </a:lnTo>
                <a:lnTo>
                  <a:pt x="597" y="57"/>
                </a:lnTo>
                <a:lnTo>
                  <a:pt x="597" y="63"/>
                </a:lnTo>
                <a:lnTo>
                  <a:pt x="592" y="68"/>
                </a:lnTo>
                <a:lnTo>
                  <a:pt x="594" y="69"/>
                </a:lnTo>
                <a:lnTo>
                  <a:pt x="595" y="71"/>
                </a:lnTo>
                <a:lnTo>
                  <a:pt x="595" y="77"/>
                </a:lnTo>
                <a:lnTo>
                  <a:pt x="598" y="82"/>
                </a:lnTo>
                <a:lnTo>
                  <a:pt x="604" y="78"/>
                </a:lnTo>
                <a:lnTo>
                  <a:pt x="605" y="74"/>
                </a:lnTo>
                <a:lnTo>
                  <a:pt x="605" y="61"/>
                </a:lnTo>
                <a:lnTo>
                  <a:pt x="606" y="56"/>
                </a:lnTo>
                <a:lnTo>
                  <a:pt x="612" y="56"/>
                </a:lnTo>
                <a:lnTo>
                  <a:pt x="614" y="55"/>
                </a:lnTo>
                <a:lnTo>
                  <a:pt x="614" y="54"/>
                </a:lnTo>
                <a:lnTo>
                  <a:pt x="619" y="57"/>
                </a:lnTo>
                <a:lnTo>
                  <a:pt x="622" y="63"/>
                </a:lnTo>
                <a:lnTo>
                  <a:pt x="623" y="70"/>
                </a:lnTo>
                <a:lnTo>
                  <a:pt x="623" y="78"/>
                </a:lnTo>
                <a:lnTo>
                  <a:pt x="614" y="78"/>
                </a:lnTo>
                <a:lnTo>
                  <a:pt x="613" y="83"/>
                </a:lnTo>
                <a:lnTo>
                  <a:pt x="611" y="91"/>
                </a:lnTo>
                <a:lnTo>
                  <a:pt x="607" y="99"/>
                </a:lnTo>
                <a:lnTo>
                  <a:pt x="604" y="106"/>
                </a:lnTo>
                <a:lnTo>
                  <a:pt x="597" y="106"/>
                </a:lnTo>
                <a:lnTo>
                  <a:pt x="591" y="107"/>
                </a:lnTo>
                <a:lnTo>
                  <a:pt x="585" y="106"/>
                </a:lnTo>
                <a:lnTo>
                  <a:pt x="581" y="104"/>
                </a:lnTo>
                <a:lnTo>
                  <a:pt x="580" y="98"/>
                </a:lnTo>
                <a:lnTo>
                  <a:pt x="578" y="100"/>
                </a:lnTo>
                <a:lnTo>
                  <a:pt x="578" y="106"/>
                </a:lnTo>
                <a:lnTo>
                  <a:pt x="574" y="106"/>
                </a:lnTo>
                <a:lnTo>
                  <a:pt x="572" y="105"/>
                </a:lnTo>
                <a:lnTo>
                  <a:pt x="571" y="104"/>
                </a:lnTo>
                <a:lnTo>
                  <a:pt x="571" y="97"/>
                </a:lnTo>
                <a:lnTo>
                  <a:pt x="570" y="96"/>
                </a:lnTo>
                <a:lnTo>
                  <a:pt x="567" y="96"/>
                </a:lnTo>
                <a:lnTo>
                  <a:pt x="565" y="97"/>
                </a:lnTo>
                <a:lnTo>
                  <a:pt x="564" y="98"/>
                </a:lnTo>
                <a:lnTo>
                  <a:pt x="564" y="100"/>
                </a:lnTo>
                <a:lnTo>
                  <a:pt x="563" y="103"/>
                </a:lnTo>
                <a:lnTo>
                  <a:pt x="563" y="106"/>
                </a:lnTo>
                <a:lnTo>
                  <a:pt x="562" y="109"/>
                </a:lnTo>
                <a:lnTo>
                  <a:pt x="560" y="110"/>
                </a:lnTo>
                <a:lnTo>
                  <a:pt x="550" y="110"/>
                </a:lnTo>
                <a:lnTo>
                  <a:pt x="536" y="105"/>
                </a:lnTo>
                <a:lnTo>
                  <a:pt x="530" y="106"/>
                </a:lnTo>
                <a:lnTo>
                  <a:pt x="537" y="112"/>
                </a:lnTo>
                <a:lnTo>
                  <a:pt x="545" y="114"/>
                </a:lnTo>
                <a:lnTo>
                  <a:pt x="556" y="117"/>
                </a:lnTo>
                <a:lnTo>
                  <a:pt x="574" y="121"/>
                </a:lnTo>
                <a:lnTo>
                  <a:pt x="574" y="125"/>
                </a:lnTo>
                <a:lnTo>
                  <a:pt x="572" y="127"/>
                </a:lnTo>
                <a:lnTo>
                  <a:pt x="569" y="127"/>
                </a:lnTo>
                <a:lnTo>
                  <a:pt x="566" y="130"/>
                </a:lnTo>
                <a:lnTo>
                  <a:pt x="565" y="132"/>
                </a:lnTo>
                <a:lnTo>
                  <a:pt x="566" y="133"/>
                </a:lnTo>
                <a:lnTo>
                  <a:pt x="566" y="134"/>
                </a:lnTo>
                <a:lnTo>
                  <a:pt x="567" y="135"/>
                </a:lnTo>
                <a:lnTo>
                  <a:pt x="572" y="135"/>
                </a:lnTo>
                <a:lnTo>
                  <a:pt x="572" y="137"/>
                </a:lnTo>
                <a:lnTo>
                  <a:pt x="573" y="138"/>
                </a:lnTo>
                <a:lnTo>
                  <a:pt x="572" y="140"/>
                </a:lnTo>
                <a:lnTo>
                  <a:pt x="560" y="152"/>
                </a:lnTo>
                <a:lnTo>
                  <a:pt x="550" y="146"/>
                </a:lnTo>
                <a:lnTo>
                  <a:pt x="538" y="140"/>
                </a:lnTo>
                <a:lnTo>
                  <a:pt x="537" y="142"/>
                </a:lnTo>
                <a:lnTo>
                  <a:pt x="537" y="146"/>
                </a:lnTo>
                <a:lnTo>
                  <a:pt x="540" y="148"/>
                </a:lnTo>
                <a:lnTo>
                  <a:pt x="542" y="152"/>
                </a:lnTo>
                <a:lnTo>
                  <a:pt x="549" y="156"/>
                </a:lnTo>
                <a:lnTo>
                  <a:pt x="552" y="158"/>
                </a:lnTo>
                <a:lnTo>
                  <a:pt x="560" y="158"/>
                </a:lnTo>
                <a:lnTo>
                  <a:pt x="569" y="154"/>
                </a:lnTo>
                <a:lnTo>
                  <a:pt x="577" y="153"/>
                </a:lnTo>
                <a:lnTo>
                  <a:pt x="584" y="155"/>
                </a:lnTo>
                <a:lnTo>
                  <a:pt x="583" y="152"/>
                </a:lnTo>
                <a:lnTo>
                  <a:pt x="583" y="148"/>
                </a:lnTo>
                <a:lnTo>
                  <a:pt x="585" y="148"/>
                </a:lnTo>
                <a:lnTo>
                  <a:pt x="586" y="149"/>
                </a:lnTo>
                <a:lnTo>
                  <a:pt x="586" y="152"/>
                </a:lnTo>
                <a:lnTo>
                  <a:pt x="590" y="158"/>
                </a:lnTo>
                <a:lnTo>
                  <a:pt x="590" y="160"/>
                </a:lnTo>
                <a:lnTo>
                  <a:pt x="588" y="162"/>
                </a:lnTo>
                <a:lnTo>
                  <a:pt x="587" y="163"/>
                </a:lnTo>
                <a:lnTo>
                  <a:pt x="586" y="166"/>
                </a:lnTo>
                <a:lnTo>
                  <a:pt x="586" y="169"/>
                </a:lnTo>
                <a:lnTo>
                  <a:pt x="584" y="169"/>
                </a:lnTo>
                <a:lnTo>
                  <a:pt x="581" y="168"/>
                </a:lnTo>
                <a:lnTo>
                  <a:pt x="580" y="168"/>
                </a:lnTo>
                <a:lnTo>
                  <a:pt x="579" y="167"/>
                </a:lnTo>
                <a:lnTo>
                  <a:pt x="577" y="166"/>
                </a:lnTo>
                <a:lnTo>
                  <a:pt x="572" y="166"/>
                </a:lnTo>
                <a:lnTo>
                  <a:pt x="564" y="174"/>
                </a:lnTo>
                <a:lnTo>
                  <a:pt x="553" y="179"/>
                </a:lnTo>
                <a:lnTo>
                  <a:pt x="541" y="180"/>
                </a:lnTo>
                <a:lnTo>
                  <a:pt x="536" y="187"/>
                </a:lnTo>
                <a:lnTo>
                  <a:pt x="535" y="190"/>
                </a:lnTo>
                <a:lnTo>
                  <a:pt x="530" y="197"/>
                </a:lnTo>
                <a:lnTo>
                  <a:pt x="529" y="195"/>
                </a:lnTo>
                <a:lnTo>
                  <a:pt x="529" y="194"/>
                </a:lnTo>
                <a:lnTo>
                  <a:pt x="528" y="191"/>
                </a:lnTo>
                <a:lnTo>
                  <a:pt x="526" y="189"/>
                </a:lnTo>
                <a:lnTo>
                  <a:pt x="522" y="187"/>
                </a:lnTo>
                <a:lnTo>
                  <a:pt x="519" y="186"/>
                </a:lnTo>
                <a:lnTo>
                  <a:pt x="521" y="195"/>
                </a:lnTo>
                <a:lnTo>
                  <a:pt x="520" y="204"/>
                </a:lnTo>
                <a:lnTo>
                  <a:pt x="515" y="211"/>
                </a:lnTo>
                <a:lnTo>
                  <a:pt x="509" y="218"/>
                </a:lnTo>
                <a:lnTo>
                  <a:pt x="502" y="226"/>
                </a:lnTo>
                <a:lnTo>
                  <a:pt x="498" y="236"/>
                </a:lnTo>
                <a:lnTo>
                  <a:pt x="496" y="247"/>
                </a:lnTo>
                <a:lnTo>
                  <a:pt x="494" y="246"/>
                </a:lnTo>
                <a:lnTo>
                  <a:pt x="493" y="244"/>
                </a:lnTo>
                <a:lnTo>
                  <a:pt x="488" y="242"/>
                </a:lnTo>
                <a:lnTo>
                  <a:pt x="492" y="259"/>
                </a:lnTo>
                <a:lnTo>
                  <a:pt x="491" y="267"/>
                </a:lnTo>
                <a:lnTo>
                  <a:pt x="477" y="271"/>
                </a:lnTo>
                <a:lnTo>
                  <a:pt x="462" y="274"/>
                </a:lnTo>
                <a:lnTo>
                  <a:pt x="449" y="279"/>
                </a:lnTo>
                <a:lnTo>
                  <a:pt x="445" y="277"/>
                </a:lnTo>
                <a:lnTo>
                  <a:pt x="443" y="273"/>
                </a:lnTo>
                <a:lnTo>
                  <a:pt x="437" y="267"/>
                </a:lnTo>
                <a:lnTo>
                  <a:pt x="435" y="266"/>
                </a:lnTo>
                <a:lnTo>
                  <a:pt x="431" y="265"/>
                </a:lnTo>
                <a:lnTo>
                  <a:pt x="429" y="264"/>
                </a:lnTo>
                <a:lnTo>
                  <a:pt x="425" y="263"/>
                </a:lnTo>
                <a:lnTo>
                  <a:pt x="423" y="261"/>
                </a:lnTo>
                <a:lnTo>
                  <a:pt x="415" y="253"/>
                </a:lnTo>
                <a:lnTo>
                  <a:pt x="411" y="251"/>
                </a:lnTo>
                <a:lnTo>
                  <a:pt x="409" y="250"/>
                </a:lnTo>
                <a:lnTo>
                  <a:pt x="408" y="249"/>
                </a:lnTo>
                <a:lnTo>
                  <a:pt x="406" y="249"/>
                </a:lnTo>
                <a:lnTo>
                  <a:pt x="403" y="247"/>
                </a:lnTo>
                <a:lnTo>
                  <a:pt x="402" y="246"/>
                </a:lnTo>
                <a:lnTo>
                  <a:pt x="402" y="243"/>
                </a:lnTo>
                <a:lnTo>
                  <a:pt x="401" y="242"/>
                </a:lnTo>
                <a:lnTo>
                  <a:pt x="399" y="242"/>
                </a:lnTo>
                <a:lnTo>
                  <a:pt x="396" y="240"/>
                </a:lnTo>
                <a:lnTo>
                  <a:pt x="394" y="240"/>
                </a:lnTo>
                <a:lnTo>
                  <a:pt x="392" y="239"/>
                </a:lnTo>
                <a:lnTo>
                  <a:pt x="385" y="232"/>
                </a:lnTo>
                <a:lnTo>
                  <a:pt x="375" y="225"/>
                </a:lnTo>
                <a:lnTo>
                  <a:pt x="368" y="221"/>
                </a:lnTo>
                <a:lnTo>
                  <a:pt x="361" y="215"/>
                </a:lnTo>
                <a:lnTo>
                  <a:pt x="354" y="210"/>
                </a:lnTo>
                <a:lnTo>
                  <a:pt x="350" y="208"/>
                </a:lnTo>
                <a:lnTo>
                  <a:pt x="343" y="209"/>
                </a:lnTo>
                <a:lnTo>
                  <a:pt x="333" y="210"/>
                </a:lnTo>
                <a:lnTo>
                  <a:pt x="323" y="212"/>
                </a:lnTo>
                <a:lnTo>
                  <a:pt x="314" y="214"/>
                </a:lnTo>
                <a:lnTo>
                  <a:pt x="292" y="218"/>
                </a:lnTo>
                <a:lnTo>
                  <a:pt x="268" y="223"/>
                </a:lnTo>
                <a:lnTo>
                  <a:pt x="266" y="214"/>
                </a:lnTo>
                <a:lnTo>
                  <a:pt x="257" y="200"/>
                </a:lnTo>
                <a:lnTo>
                  <a:pt x="237" y="197"/>
                </a:lnTo>
                <a:lnTo>
                  <a:pt x="217" y="197"/>
                </a:lnTo>
                <a:lnTo>
                  <a:pt x="198" y="200"/>
                </a:lnTo>
                <a:lnTo>
                  <a:pt x="179" y="203"/>
                </a:lnTo>
                <a:lnTo>
                  <a:pt x="155" y="203"/>
                </a:lnTo>
                <a:lnTo>
                  <a:pt x="145" y="205"/>
                </a:lnTo>
                <a:lnTo>
                  <a:pt x="141" y="207"/>
                </a:lnTo>
                <a:lnTo>
                  <a:pt x="131" y="214"/>
                </a:lnTo>
                <a:lnTo>
                  <a:pt x="129" y="215"/>
                </a:lnTo>
                <a:lnTo>
                  <a:pt x="126" y="215"/>
                </a:lnTo>
                <a:lnTo>
                  <a:pt x="122" y="217"/>
                </a:lnTo>
                <a:lnTo>
                  <a:pt x="119" y="219"/>
                </a:lnTo>
                <a:lnTo>
                  <a:pt x="108" y="225"/>
                </a:lnTo>
                <a:lnTo>
                  <a:pt x="106" y="225"/>
                </a:lnTo>
                <a:lnTo>
                  <a:pt x="105" y="226"/>
                </a:lnTo>
                <a:lnTo>
                  <a:pt x="103" y="226"/>
                </a:lnTo>
                <a:lnTo>
                  <a:pt x="102" y="228"/>
                </a:lnTo>
                <a:lnTo>
                  <a:pt x="95" y="232"/>
                </a:lnTo>
                <a:lnTo>
                  <a:pt x="83" y="236"/>
                </a:lnTo>
                <a:lnTo>
                  <a:pt x="70" y="238"/>
                </a:lnTo>
                <a:lnTo>
                  <a:pt x="42" y="240"/>
                </a:lnTo>
                <a:lnTo>
                  <a:pt x="30" y="242"/>
                </a:lnTo>
                <a:lnTo>
                  <a:pt x="16" y="244"/>
                </a:lnTo>
                <a:lnTo>
                  <a:pt x="0" y="247"/>
                </a:lnTo>
                <a:lnTo>
                  <a:pt x="0" y="225"/>
                </a:lnTo>
                <a:lnTo>
                  <a:pt x="7" y="225"/>
                </a:lnTo>
                <a:lnTo>
                  <a:pt x="12" y="223"/>
                </a:lnTo>
                <a:lnTo>
                  <a:pt x="13" y="222"/>
                </a:lnTo>
                <a:lnTo>
                  <a:pt x="18" y="219"/>
                </a:lnTo>
                <a:lnTo>
                  <a:pt x="18" y="214"/>
                </a:lnTo>
                <a:lnTo>
                  <a:pt x="19" y="212"/>
                </a:lnTo>
                <a:lnTo>
                  <a:pt x="19" y="210"/>
                </a:lnTo>
                <a:lnTo>
                  <a:pt x="20" y="209"/>
                </a:lnTo>
                <a:lnTo>
                  <a:pt x="20" y="203"/>
                </a:lnTo>
                <a:lnTo>
                  <a:pt x="27" y="196"/>
                </a:lnTo>
                <a:lnTo>
                  <a:pt x="37" y="193"/>
                </a:lnTo>
                <a:lnTo>
                  <a:pt x="47" y="190"/>
                </a:lnTo>
                <a:lnTo>
                  <a:pt x="58" y="186"/>
                </a:lnTo>
                <a:lnTo>
                  <a:pt x="61" y="183"/>
                </a:lnTo>
                <a:lnTo>
                  <a:pt x="63" y="180"/>
                </a:lnTo>
                <a:lnTo>
                  <a:pt x="77" y="166"/>
                </a:lnTo>
                <a:lnTo>
                  <a:pt x="80" y="165"/>
                </a:lnTo>
                <a:lnTo>
                  <a:pt x="81" y="163"/>
                </a:lnTo>
                <a:lnTo>
                  <a:pt x="88" y="163"/>
                </a:lnTo>
                <a:lnTo>
                  <a:pt x="97" y="148"/>
                </a:lnTo>
                <a:lnTo>
                  <a:pt x="108" y="135"/>
                </a:lnTo>
                <a:lnTo>
                  <a:pt x="110" y="135"/>
                </a:lnTo>
                <a:lnTo>
                  <a:pt x="112" y="138"/>
                </a:lnTo>
                <a:lnTo>
                  <a:pt x="112" y="139"/>
                </a:lnTo>
                <a:lnTo>
                  <a:pt x="113" y="140"/>
                </a:lnTo>
                <a:lnTo>
                  <a:pt x="119" y="140"/>
                </a:lnTo>
                <a:lnTo>
                  <a:pt x="124" y="137"/>
                </a:lnTo>
                <a:lnTo>
                  <a:pt x="127" y="132"/>
                </a:lnTo>
                <a:lnTo>
                  <a:pt x="132" y="126"/>
                </a:lnTo>
                <a:lnTo>
                  <a:pt x="138" y="123"/>
                </a:lnTo>
                <a:lnTo>
                  <a:pt x="144" y="121"/>
                </a:lnTo>
                <a:lnTo>
                  <a:pt x="151" y="124"/>
                </a:lnTo>
                <a:lnTo>
                  <a:pt x="155" y="118"/>
                </a:lnTo>
                <a:lnTo>
                  <a:pt x="158" y="112"/>
                </a:lnTo>
                <a:lnTo>
                  <a:pt x="161" y="105"/>
                </a:lnTo>
                <a:lnTo>
                  <a:pt x="166" y="99"/>
                </a:lnTo>
                <a:lnTo>
                  <a:pt x="173" y="96"/>
                </a:lnTo>
                <a:lnTo>
                  <a:pt x="176" y="78"/>
                </a:lnTo>
                <a:lnTo>
                  <a:pt x="175" y="70"/>
                </a:lnTo>
                <a:lnTo>
                  <a:pt x="205" y="69"/>
                </a:lnTo>
                <a:lnTo>
                  <a:pt x="236" y="67"/>
                </a:lnTo>
                <a:lnTo>
                  <a:pt x="266" y="62"/>
                </a:lnTo>
                <a:lnTo>
                  <a:pt x="304" y="55"/>
                </a:lnTo>
                <a:lnTo>
                  <a:pt x="347" y="48"/>
                </a:lnTo>
                <a:lnTo>
                  <a:pt x="392" y="39"/>
                </a:lnTo>
                <a:lnTo>
                  <a:pt x="415" y="34"/>
                </a:lnTo>
                <a:lnTo>
                  <a:pt x="441" y="28"/>
                </a:lnTo>
                <a:lnTo>
                  <a:pt x="469" y="22"/>
                </a:lnTo>
                <a:lnTo>
                  <a:pt x="494" y="18"/>
                </a:lnTo>
                <a:lnTo>
                  <a:pt x="519" y="14"/>
                </a:lnTo>
                <a:lnTo>
                  <a:pt x="533" y="11"/>
                </a:lnTo>
                <a:lnTo>
                  <a:pt x="545" y="6"/>
                </a:lnTo>
                <a:lnTo>
                  <a:pt x="560" y="2"/>
                </a:lnTo>
                <a:lnTo>
                  <a:pt x="57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2" name="Freeform 101"/>
          <p:cNvSpPr>
            <a:spLocks/>
          </p:cNvSpPr>
          <p:nvPr/>
        </p:nvSpPr>
        <p:spPr bwMode="auto">
          <a:xfrm>
            <a:off x="4060825" y="3717925"/>
            <a:ext cx="509588" cy="533400"/>
          </a:xfrm>
          <a:custGeom>
            <a:avLst/>
            <a:gdLst/>
            <a:ahLst/>
            <a:cxnLst>
              <a:cxn ang="0">
                <a:pos x="167" y="22"/>
              </a:cxn>
              <a:cxn ang="0">
                <a:pos x="190" y="42"/>
              </a:cxn>
              <a:cxn ang="0">
                <a:pos x="206" y="47"/>
              </a:cxn>
              <a:cxn ang="0">
                <a:pos x="224" y="71"/>
              </a:cxn>
              <a:cxn ang="0">
                <a:pos x="242" y="93"/>
              </a:cxn>
              <a:cxn ang="0">
                <a:pos x="248" y="96"/>
              </a:cxn>
              <a:cxn ang="0">
                <a:pos x="254" y="99"/>
              </a:cxn>
              <a:cxn ang="0">
                <a:pos x="259" y="101"/>
              </a:cxn>
              <a:cxn ang="0">
                <a:pos x="265" y="106"/>
              </a:cxn>
              <a:cxn ang="0">
                <a:pos x="263" y="110"/>
              </a:cxn>
              <a:cxn ang="0">
                <a:pos x="268" y="112"/>
              </a:cxn>
              <a:cxn ang="0">
                <a:pos x="291" y="126"/>
              </a:cxn>
              <a:cxn ang="0">
                <a:pos x="319" y="159"/>
              </a:cxn>
              <a:cxn ang="0">
                <a:pos x="339" y="181"/>
              </a:cxn>
              <a:cxn ang="0">
                <a:pos x="347" y="202"/>
              </a:cxn>
              <a:cxn ang="0">
                <a:pos x="355" y="205"/>
              </a:cxn>
              <a:cxn ang="0">
                <a:pos x="360" y="210"/>
              </a:cxn>
              <a:cxn ang="0">
                <a:pos x="361" y="212"/>
              </a:cxn>
              <a:cxn ang="0">
                <a:pos x="372" y="232"/>
              </a:cxn>
              <a:cxn ang="0">
                <a:pos x="389" y="246"/>
              </a:cxn>
              <a:cxn ang="0">
                <a:pos x="387" y="260"/>
              </a:cxn>
              <a:cxn ang="0">
                <a:pos x="379" y="255"/>
              </a:cxn>
              <a:cxn ang="0">
                <a:pos x="381" y="275"/>
              </a:cxn>
              <a:cxn ang="0">
                <a:pos x="372" y="284"/>
              </a:cxn>
              <a:cxn ang="0">
                <a:pos x="375" y="309"/>
              </a:cxn>
              <a:cxn ang="0">
                <a:pos x="367" y="314"/>
              </a:cxn>
              <a:cxn ang="0">
                <a:pos x="360" y="314"/>
              </a:cxn>
              <a:cxn ang="0">
                <a:pos x="355" y="315"/>
              </a:cxn>
              <a:cxn ang="0">
                <a:pos x="361" y="318"/>
              </a:cxn>
              <a:cxn ang="0">
                <a:pos x="369" y="321"/>
              </a:cxn>
              <a:cxn ang="0">
                <a:pos x="372" y="326"/>
              </a:cxn>
              <a:cxn ang="0">
                <a:pos x="368" y="331"/>
              </a:cxn>
              <a:cxn ang="0">
                <a:pos x="361" y="329"/>
              </a:cxn>
              <a:cxn ang="0">
                <a:pos x="364" y="365"/>
              </a:cxn>
              <a:cxn ang="0">
                <a:pos x="348" y="373"/>
              </a:cxn>
              <a:cxn ang="0">
                <a:pos x="322" y="380"/>
              </a:cxn>
              <a:cxn ang="0">
                <a:pos x="327" y="406"/>
              </a:cxn>
              <a:cxn ang="0">
                <a:pos x="318" y="410"/>
              </a:cxn>
              <a:cxn ang="0">
                <a:pos x="316" y="403"/>
              </a:cxn>
              <a:cxn ang="0">
                <a:pos x="314" y="398"/>
              </a:cxn>
              <a:cxn ang="0">
                <a:pos x="132" y="407"/>
              </a:cxn>
              <a:cxn ang="0">
                <a:pos x="112" y="412"/>
              </a:cxn>
              <a:cxn ang="0">
                <a:pos x="92" y="388"/>
              </a:cxn>
              <a:cxn ang="0">
                <a:pos x="81" y="371"/>
              </a:cxn>
              <a:cxn ang="0">
                <a:pos x="81" y="349"/>
              </a:cxn>
              <a:cxn ang="0">
                <a:pos x="74" y="324"/>
              </a:cxn>
              <a:cxn ang="0">
                <a:pos x="76" y="286"/>
              </a:cxn>
              <a:cxn ang="0">
                <a:pos x="77" y="255"/>
              </a:cxn>
              <a:cxn ang="0">
                <a:pos x="67" y="242"/>
              </a:cxn>
              <a:cxn ang="0">
                <a:pos x="61" y="231"/>
              </a:cxn>
              <a:cxn ang="0">
                <a:pos x="47" y="190"/>
              </a:cxn>
              <a:cxn ang="0">
                <a:pos x="15" y="76"/>
              </a:cxn>
              <a:cxn ang="0">
                <a:pos x="92" y="13"/>
              </a:cxn>
            </a:cxnLst>
            <a:rect l="0" t="0" r="r" b="b"/>
            <a:pathLst>
              <a:path w="395" h="414">
                <a:moveTo>
                  <a:pt x="181" y="0"/>
                </a:moveTo>
                <a:lnTo>
                  <a:pt x="175" y="12"/>
                </a:lnTo>
                <a:lnTo>
                  <a:pt x="167" y="22"/>
                </a:lnTo>
                <a:lnTo>
                  <a:pt x="170" y="30"/>
                </a:lnTo>
                <a:lnTo>
                  <a:pt x="176" y="35"/>
                </a:lnTo>
                <a:lnTo>
                  <a:pt x="190" y="42"/>
                </a:lnTo>
                <a:lnTo>
                  <a:pt x="195" y="48"/>
                </a:lnTo>
                <a:lnTo>
                  <a:pt x="198" y="47"/>
                </a:lnTo>
                <a:lnTo>
                  <a:pt x="206" y="47"/>
                </a:lnTo>
                <a:lnTo>
                  <a:pt x="210" y="48"/>
                </a:lnTo>
                <a:lnTo>
                  <a:pt x="217" y="58"/>
                </a:lnTo>
                <a:lnTo>
                  <a:pt x="224" y="71"/>
                </a:lnTo>
                <a:lnTo>
                  <a:pt x="232" y="83"/>
                </a:lnTo>
                <a:lnTo>
                  <a:pt x="240" y="92"/>
                </a:lnTo>
                <a:lnTo>
                  <a:pt x="242" y="93"/>
                </a:lnTo>
                <a:lnTo>
                  <a:pt x="245" y="93"/>
                </a:lnTo>
                <a:lnTo>
                  <a:pt x="246" y="94"/>
                </a:lnTo>
                <a:lnTo>
                  <a:pt x="248" y="96"/>
                </a:lnTo>
                <a:lnTo>
                  <a:pt x="251" y="98"/>
                </a:lnTo>
                <a:lnTo>
                  <a:pt x="251" y="99"/>
                </a:lnTo>
                <a:lnTo>
                  <a:pt x="254" y="99"/>
                </a:lnTo>
                <a:lnTo>
                  <a:pt x="258" y="98"/>
                </a:lnTo>
                <a:lnTo>
                  <a:pt x="258" y="100"/>
                </a:lnTo>
                <a:lnTo>
                  <a:pt x="259" y="101"/>
                </a:lnTo>
                <a:lnTo>
                  <a:pt x="261" y="103"/>
                </a:lnTo>
                <a:lnTo>
                  <a:pt x="262" y="105"/>
                </a:lnTo>
                <a:lnTo>
                  <a:pt x="265" y="106"/>
                </a:lnTo>
                <a:lnTo>
                  <a:pt x="266" y="107"/>
                </a:lnTo>
                <a:lnTo>
                  <a:pt x="266" y="110"/>
                </a:lnTo>
                <a:lnTo>
                  <a:pt x="263" y="110"/>
                </a:lnTo>
                <a:lnTo>
                  <a:pt x="262" y="111"/>
                </a:lnTo>
                <a:lnTo>
                  <a:pt x="262" y="112"/>
                </a:lnTo>
                <a:lnTo>
                  <a:pt x="268" y="112"/>
                </a:lnTo>
                <a:lnTo>
                  <a:pt x="274" y="118"/>
                </a:lnTo>
                <a:lnTo>
                  <a:pt x="281" y="121"/>
                </a:lnTo>
                <a:lnTo>
                  <a:pt x="291" y="126"/>
                </a:lnTo>
                <a:lnTo>
                  <a:pt x="297" y="140"/>
                </a:lnTo>
                <a:lnTo>
                  <a:pt x="308" y="150"/>
                </a:lnTo>
                <a:lnTo>
                  <a:pt x="319" y="159"/>
                </a:lnTo>
                <a:lnTo>
                  <a:pt x="333" y="166"/>
                </a:lnTo>
                <a:lnTo>
                  <a:pt x="336" y="174"/>
                </a:lnTo>
                <a:lnTo>
                  <a:pt x="339" y="181"/>
                </a:lnTo>
                <a:lnTo>
                  <a:pt x="344" y="188"/>
                </a:lnTo>
                <a:lnTo>
                  <a:pt x="345" y="197"/>
                </a:lnTo>
                <a:lnTo>
                  <a:pt x="347" y="202"/>
                </a:lnTo>
                <a:lnTo>
                  <a:pt x="350" y="203"/>
                </a:lnTo>
                <a:lnTo>
                  <a:pt x="353" y="204"/>
                </a:lnTo>
                <a:lnTo>
                  <a:pt x="355" y="205"/>
                </a:lnTo>
                <a:lnTo>
                  <a:pt x="359" y="206"/>
                </a:lnTo>
                <a:lnTo>
                  <a:pt x="361" y="208"/>
                </a:lnTo>
                <a:lnTo>
                  <a:pt x="360" y="210"/>
                </a:lnTo>
                <a:lnTo>
                  <a:pt x="359" y="211"/>
                </a:lnTo>
                <a:lnTo>
                  <a:pt x="360" y="212"/>
                </a:lnTo>
                <a:lnTo>
                  <a:pt x="361" y="212"/>
                </a:lnTo>
                <a:lnTo>
                  <a:pt x="361" y="211"/>
                </a:lnTo>
                <a:lnTo>
                  <a:pt x="368" y="221"/>
                </a:lnTo>
                <a:lnTo>
                  <a:pt x="372" y="232"/>
                </a:lnTo>
                <a:lnTo>
                  <a:pt x="375" y="245"/>
                </a:lnTo>
                <a:lnTo>
                  <a:pt x="383" y="244"/>
                </a:lnTo>
                <a:lnTo>
                  <a:pt x="389" y="246"/>
                </a:lnTo>
                <a:lnTo>
                  <a:pt x="395" y="247"/>
                </a:lnTo>
                <a:lnTo>
                  <a:pt x="392" y="258"/>
                </a:lnTo>
                <a:lnTo>
                  <a:pt x="387" y="260"/>
                </a:lnTo>
                <a:lnTo>
                  <a:pt x="385" y="260"/>
                </a:lnTo>
                <a:lnTo>
                  <a:pt x="381" y="259"/>
                </a:lnTo>
                <a:lnTo>
                  <a:pt x="379" y="255"/>
                </a:lnTo>
                <a:lnTo>
                  <a:pt x="378" y="263"/>
                </a:lnTo>
                <a:lnTo>
                  <a:pt x="380" y="269"/>
                </a:lnTo>
                <a:lnTo>
                  <a:pt x="381" y="275"/>
                </a:lnTo>
                <a:lnTo>
                  <a:pt x="375" y="275"/>
                </a:lnTo>
                <a:lnTo>
                  <a:pt x="373" y="279"/>
                </a:lnTo>
                <a:lnTo>
                  <a:pt x="372" y="284"/>
                </a:lnTo>
                <a:lnTo>
                  <a:pt x="372" y="300"/>
                </a:lnTo>
                <a:lnTo>
                  <a:pt x="374" y="305"/>
                </a:lnTo>
                <a:lnTo>
                  <a:pt x="375" y="309"/>
                </a:lnTo>
                <a:lnTo>
                  <a:pt x="372" y="310"/>
                </a:lnTo>
                <a:lnTo>
                  <a:pt x="369" y="312"/>
                </a:lnTo>
                <a:lnTo>
                  <a:pt x="367" y="314"/>
                </a:lnTo>
                <a:lnTo>
                  <a:pt x="364" y="315"/>
                </a:lnTo>
                <a:lnTo>
                  <a:pt x="362" y="314"/>
                </a:lnTo>
                <a:lnTo>
                  <a:pt x="360" y="314"/>
                </a:lnTo>
                <a:lnTo>
                  <a:pt x="359" y="312"/>
                </a:lnTo>
                <a:lnTo>
                  <a:pt x="357" y="314"/>
                </a:lnTo>
                <a:lnTo>
                  <a:pt x="355" y="315"/>
                </a:lnTo>
                <a:lnTo>
                  <a:pt x="357" y="317"/>
                </a:lnTo>
                <a:lnTo>
                  <a:pt x="359" y="318"/>
                </a:lnTo>
                <a:lnTo>
                  <a:pt x="361" y="318"/>
                </a:lnTo>
                <a:lnTo>
                  <a:pt x="365" y="319"/>
                </a:lnTo>
                <a:lnTo>
                  <a:pt x="367" y="319"/>
                </a:lnTo>
                <a:lnTo>
                  <a:pt x="369" y="321"/>
                </a:lnTo>
                <a:lnTo>
                  <a:pt x="372" y="321"/>
                </a:lnTo>
                <a:lnTo>
                  <a:pt x="373" y="323"/>
                </a:lnTo>
                <a:lnTo>
                  <a:pt x="372" y="326"/>
                </a:lnTo>
                <a:lnTo>
                  <a:pt x="372" y="329"/>
                </a:lnTo>
                <a:lnTo>
                  <a:pt x="371" y="330"/>
                </a:lnTo>
                <a:lnTo>
                  <a:pt x="368" y="331"/>
                </a:lnTo>
                <a:lnTo>
                  <a:pt x="366" y="330"/>
                </a:lnTo>
                <a:lnTo>
                  <a:pt x="364" y="330"/>
                </a:lnTo>
                <a:lnTo>
                  <a:pt x="361" y="329"/>
                </a:lnTo>
                <a:lnTo>
                  <a:pt x="362" y="340"/>
                </a:lnTo>
                <a:lnTo>
                  <a:pt x="362" y="358"/>
                </a:lnTo>
                <a:lnTo>
                  <a:pt x="364" y="365"/>
                </a:lnTo>
                <a:lnTo>
                  <a:pt x="367" y="374"/>
                </a:lnTo>
                <a:lnTo>
                  <a:pt x="358" y="374"/>
                </a:lnTo>
                <a:lnTo>
                  <a:pt x="348" y="373"/>
                </a:lnTo>
                <a:lnTo>
                  <a:pt x="340" y="371"/>
                </a:lnTo>
                <a:lnTo>
                  <a:pt x="336" y="366"/>
                </a:lnTo>
                <a:lnTo>
                  <a:pt x="322" y="380"/>
                </a:lnTo>
                <a:lnTo>
                  <a:pt x="325" y="387"/>
                </a:lnTo>
                <a:lnTo>
                  <a:pt x="327" y="396"/>
                </a:lnTo>
                <a:lnTo>
                  <a:pt x="327" y="406"/>
                </a:lnTo>
                <a:lnTo>
                  <a:pt x="325" y="414"/>
                </a:lnTo>
                <a:lnTo>
                  <a:pt x="322" y="414"/>
                </a:lnTo>
                <a:lnTo>
                  <a:pt x="318" y="410"/>
                </a:lnTo>
                <a:lnTo>
                  <a:pt x="317" y="408"/>
                </a:lnTo>
                <a:lnTo>
                  <a:pt x="317" y="406"/>
                </a:lnTo>
                <a:lnTo>
                  <a:pt x="316" y="403"/>
                </a:lnTo>
                <a:lnTo>
                  <a:pt x="316" y="401"/>
                </a:lnTo>
                <a:lnTo>
                  <a:pt x="315" y="399"/>
                </a:lnTo>
                <a:lnTo>
                  <a:pt x="314" y="398"/>
                </a:lnTo>
                <a:lnTo>
                  <a:pt x="311" y="396"/>
                </a:lnTo>
                <a:lnTo>
                  <a:pt x="222" y="402"/>
                </a:lnTo>
                <a:lnTo>
                  <a:pt x="132" y="407"/>
                </a:lnTo>
                <a:lnTo>
                  <a:pt x="126" y="408"/>
                </a:lnTo>
                <a:lnTo>
                  <a:pt x="120" y="410"/>
                </a:lnTo>
                <a:lnTo>
                  <a:pt x="112" y="412"/>
                </a:lnTo>
                <a:lnTo>
                  <a:pt x="103" y="410"/>
                </a:lnTo>
                <a:lnTo>
                  <a:pt x="98" y="400"/>
                </a:lnTo>
                <a:lnTo>
                  <a:pt x="92" y="388"/>
                </a:lnTo>
                <a:lnTo>
                  <a:pt x="85" y="377"/>
                </a:lnTo>
                <a:lnTo>
                  <a:pt x="84" y="374"/>
                </a:lnTo>
                <a:lnTo>
                  <a:pt x="81" y="371"/>
                </a:lnTo>
                <a:lnTo>
                  <a:pt x="80" y="368"/>
                </a:lnTo>
                <a:lnTo>
                  <a:pt x="80" y="359"/>
                </a:lnTo>
                <a:lnTo>
                  <a:pt x="81" y="349"/>
                </a:lnTo>
                <a:lnTo>
                  <a:pt x="80" y="338"/>
                </a:lnTo>
                <a:lnTo>
                  <a:pt x="77" y="330"/>
                </a:lnTo>
                <a:lnTo>
                  <a:pt x="74" y="324"/>
                </a:lnTo>
                <a:lnTo>
                  <a:pt x="71" y="318"/>
                </a:lnTo>
                <a:lnTo>
                  <a:pt x="71" y="302"/>
                </a:lnTo>
                <a:lnTo>
                  <a:pt x="76" y="286"/>
                </a:lnTo>
                <a:lnTo>
                  <a:pt x="83" y="273"/>
                </a:lnTo>
                <a:lnTo>
                  <a:pt x="80" y="265"/>
                </a:lnTo>
                <a:lnTo>
                  <a:pt x="77" y="255"/>
                </a:lnTo>
                <a:lnTo>
                  <a:pt x="75" y="247"/>
                </a:lnTo>
                <a:lnTo>
                  <a:pt x="74" y="246"/>
                </a:lnTo>
                <a:lnTo>
                  <a:pt x="67" y="242"/>
                </a:lnTo>
                <a:lnTo>
                  <a:pt x="66" y="241"/>
                </a:lnTo>
                <a:lnTo>
                  <a:pt x="63" y="238"/>
                </a:lnTo>
                <a:lnTo>
                  <a:pt x="61" y="231"/>
                </a:lnTo>
                <a:lnTo>
                  <a:pt x="57" y="223"/>
                </a:lnTo>
                <a:lnTo>
                  <a:pt x="55" y="217"/>
                </a:lnTo>
                <a:lnTo>
                  <a:pt x="47" y="190"/>
                </a:lnTo>
                <a:lnTo>
                  <a:pt x="40" y="161"/>
                </a:lnTo>
                <a:lnTo>
                  <a:pt x="32" y="132"/>
                </a:lnTo>
                <a:lnTo>
                  <a:pt x="15" y="76"/>
                </a:lnTo>
                <a:lnTo>
                  <a:pt x="0" y="23"/>
                </a:lnTo>
                <a:lnTo>
                  <a:pt x="46" y="17"/>
                </a:lnTo>
                <a:lnTo>
                  <a:pt x="92" y="13"/>
                </a:lnTo>
                <a:lnTo>
                  <a:pt x="138" y="7"/>
                </a:lnTo>
                <a:lnTo>
                  <a:pt x="18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3" name="Freeform 102"/>
          <p:cNvSpPr>
            <a:spLocks/>
          </p:cNvSpPr>
          <p:nvPr/>
        </p:nvSpPr>
        <p:spPr bwMode="auto">
          <a:xfrm>
            <a:off x="3810000" y="3748088"/>
            <a:ext cx="360363" cy="590550"/>
          </a:xfrm>
          <a:custGeom>
            <a:avLst/>
            <a:gdLst/>
            <a:ahLst/>
            <a:cxnLst>
              <a:cxn ang="0">
                <a:pos x="202" y="46"/>
              </a:cxn>
              <a:cxn ang="0">
                <a:pos x="232" y="142"/>
              </a:cxn>
              <a:cxn ang="0">
                <a:pos x="243" y="189"/>
              </a:cxn>
              <a:cxn ang="0">
                <a:pos x="254" y="215"/>
              </a:cxn>
              <a:cxn ang="0">
                <a:pos x="263" y="223"/>
              </a:cxn>
              <a:cxn ang="0">
                <a:pos x="267" y="231"/>
              </a:cxn>
              <a:cxn ang="0">
                <a:pos x="267" y="243"/>
              </a:cxn>
              <a:cxn ang="0">
                <a:pos x="267" y="255"/>
              </a:cxn>
              <a:cxn ang="0">
                <a:pos x="263" y="274"/>
              </a:cxn>
              <a:cxn ang="0">
                <a:pos x="262" y="294"/>
              </a:cxn>
              <a:cxn ang="0">
                <a:pos x="271" y="314"/>
              </a:cxn>
              <a:cxn ang="0">
                <a:pos x="269" y="339"/>
              </a:cxn>
              <a:cxn ang="0">
                <a:pos x="275" y="351"/>
              </a:cxn>
              <a:cxn ang="0">
                <a:pos x="279" y="364"/>
              </a:cxn>
              <a:cxn ang="0">
                <a:pos x="209" y="371"/>
              </a:cxn>
              <a:cxn ang="0">
                <a:pos x="136" y="382"/>
              </a:cxn>
              <a:cxn ang="0">
                <a:pos x="100" y="383"/>
              </a:cxn>
              <a:cxn ang="0">
                <a:pos x="80" y="389"/>
              </a:cxn>
              <a:cxn ang="0">
                <a:pos x="77" y="404"/>
              </a:cxn>
              <a:cxn ang="0">
                <a:pos x="88" y="414"/>
              </a:cxn>
              <a:cxn ang="0">
                <a:pos x="92" y="426"/>
              </a:cxn>
              <a:cxn ang="0">
                <a:pos x="94" y="444"/>
              </a:cxn>
              <a:cxn ang="0">
                <a:pos x="91" y="446"/>
              </a:cxn>
              <a:cxn ang="0">
                <a:pos x="86" y="449"/>
              </a:cxn>
              <a:cxn ang="0">
                <a:pos x="84" y="448"/>
              </a:cxn>
              <a:cxn ang="0">
                <a:pos x="79" y="446"/>
              </a:cxn>
              <a:cxn ang="0">
                <a:pos x="80" y="452"/>
              </a:cxn>
              <a:cxn ang="0">
                <a:pos x="77" y="458"/>
              </a:cxn>
              <a:cxn ang="0">
                <a:pos x="70" y="451"/>
              </a:cxn>
              <a:cxn ang="0">
                <a:pos x="64" y="444"/>
              </a:cxn>
              <a:cxn ang="0">
                <a:pos x="57" y="431"/>
              </a:cxn>
              <a:cxn ang="0">
                <a:pos x="46" y="416"/>
              </a:cxn>
              <a:cxn ang="0">
                <a:pos x="41" y="435"/>
              </a:cxn>
              <a:cxn ang="0">
                <a:pos x="21" y="449"/>
              </a:cxn>
              <a:cxn ang="0">
                <a:pos x="15" y="400"/>
              </a:cxn>
              <a:cxn ang="0">
                <a:pos x="2" y="320"/>
              </a:cxn>
              <a:cxn ang="0">
                <a:pos x="1" y="277"/>
              </a:cxn>
              <a:cxn ang="0">
                <a:pos x="5" y="184"/>
              </a:cxn>
              <a:cxn ang="0">
                <a:pos x="6" y="83"/>
              </a:cxn>
              <a:cxn ang="0">
                <a:pos x="8" y="31"/>
              </a:cxn>
              <a:cxn ang="0">
                <a:pos x="2" y="23"/>
              </a:cxn>
              <a:cxn ang="0">
                <a:pos x="0" y="19"/>
              </a:cxn>
              <a:cxn ang="0">
                <a:pos x="66" y="14"/>
              </a:cxn>
            </a:cxnLst>
            <a:rect l="0" t="0" r="r" b="b"/>
            <a:pathLst>
              <a:path w="279" h="458">
                <a:moveTo>
                  <a:pt x="190" y="0"/>
                </a:moveTo>
                <a:lnTo>
                  <a:pt x="202" y="46"/>
                </a:lnTo>
                <a:lnTo>
                  <a:pt x="218" y="94"/>
                </a:lnTo>
                <a:lnTo>
                  <a:pt x="232" y="142"/>
                </a:lnTo>
                <a:lnTo>
                  <a:pt x="239" y="174"/>
                </a:lnTo>
                <a:lnTo>
                  <a:pt x="243" y="189"/>
                </a:lnTo>
                <a:lnTo>
                  <a:pt x="248" y="202"/>
                </a:lnTo>
                <a:lnTo>
                  <a:pt x="254" y="215"/>
                </a:lnTo>
                <a:lnTo>
                  <a:pt x="260" y="221"/>
                </a:lnTo>
                <a:lnTo>
                  <a:pt x="263" y="223"/>
                </a:lnTo>
                <a:lnTo>
                  <a:pt x="265" y="227"/>
                </a:lnTo>
                <a:lnTo>
                  <a:pt x="267" y="231"/>
                </a:lnTo>
                <a:lnTo>
                  <a:pt x="265" y="237"/>
                </a:lnTo>
                <a:lnTo>
                  <a:pt x="267" y="243"/>
                </a:lnTo>
                <a:lnTo>
                  <a:pt x="271" y="246"/>
                </a:lnTo>
                <a:lnTo>
                  <a:pt x="267" y="255"/>
                </a:lnTo>
                <a:lnTo>
                  <a:pt x="265" y="263"/>
                </a:lnTo>
                <a:lnTo>
                  <a:pt x="263" y="274"/>
                </a:lnTo>
                <a:lnTo>
                  <a:pt x="262" y="285"/>
                </a:lnTo>
                <a:lnTo>
                  <a:pt x="262" y="294"/>
                </a:lnTo>
                <a:lnTo>
                  <a:pt x="265" y="304"/>
                </a:lnTo>
                <a:lnTo>
                  <a:pt x="271" y="314"/>
                </a:lnTo>
                <a:lnTo>
                  <a:pt x="271" y="334"/>
                </a:lnTo>
                <a:lnTo>
                  <a:pt x="269" y="339"/>
                </a:lnTo>
                <a:lnTo>
                  <a:pt x="270" y="346"/>
                </a:lnTo>
                <a:lnTo>
                  <a:pt x="275" y="351"/>
                </a:lnTo>
                <a:lnTo>
                  <a:pt x="278" y="357"/>
                </a:lnTo>
                <a:lnTo>
                  <a:pt x="279" y="364"/>
                </a:lnTo>
                <a:lnTo>
                  <a:pt x="246" y="367"/>
                </a:lnTo>
                <a:lnTo>
                  <a:pt x="209" y="371"/>
                </a:lnTo>
                <a:lnTo>
                  <a:pt x="172" y="377"/>
                </a:lnTo>
                <a:lnTo>
                  <a:pt x="136" y="382"/>
                </a:lnTo>
                <a:lnTo>
                  <a:pt x="112" y="382"/>
                </a:lnTo>
                <a:lnTo>
                  <a:pt x="100" y="383"/>
                </a:lnTo>
                <a:lnTo>
                  <a:pt x="90" y="384"/>
                </a:lnTo>
                <a:lnTo>
                  <a:pt x="80" y="389"/>
                </a:lnTo>
                <a:lnTo>
                  <a:pt x="74" y="396"/>
                </a:lnTo>
                <a:lnTo>
                  <a:pt x="77" y="404"/>
                </a:lnTo>
                <a:lnTo>
                  <a:pt x="83" y="410"/>
                </a:lnTo>
                <a:lnTo>
                  <a:pt x="88" y="414"/>
                </a:lnTo>
                <a:lnTo>
                  <a:pt x="94" y="420"/>
                </a:lnTo>
                <a:lnTo>
                  <a:pt x="92" y="426"/>
                </a:lnTo>
                <a:lnTo>
                  <a:pt x="94" y="435"/>
                </a:lnTo>
                <a:lnTo>
                  <a:pt x="94" y="444"/>
                </a:lnTo>
                <a:lnTo>
                  <a:pt x="93" y="444"/>
                </a:lnTo>
                <a:lnTo>
                  <a:pt x="91" y="446"/>
                </a:lnTo>
                <a:lnTo>
                  <a:pt x="88" y="447"/>
                </a:lnTo>
                <a:lnTo>
                  <a:pt x="86" y="449"/>
                </a:lnTo>
                <a:lnTo>
                  <a:pt x="85" y="449"/>
                </a:lnTo>
                <a:lnTo>
                  <a:pt x="84" y="448"/>
                </a:lnTo>
                <a:lnTo>
                  <a:pt x="83" y="446"/>
                </a:lnTo>
                <a:lnTo>
                  <a:pt x="79" y="446"/>
                </a:lnTo>
                <a:lnTo>
                  <a:pt x="79" y="449"/>
                </a:lnTo>
                <a:lnTo>
                  <a:pt x="80" y="452"/>
                </a:lnTo>
                <a:lnTo>
                  <a:pt x="80" y="458"/>
                </a:lnTo>
                <a:lnTo>
                  <a:pt x="77" y="458"/>
                </a:lnTo>
                <a:lnTo>
                  <a:pt x="72" y="455"/>
                </a:lnTo>
                <a:lnTo>
                  <a:pt x="70" y="451"/>
                </a:lnTo>
                <a:lnTo>
                  <a:pt x="67" y="447"/>
                </a:lnTo>
                <a:lnTo>
                  <a:pt x="64" y="444"/>
                </a:lnTo>
                <a:lnTo>
                  <a:pt x="57" y="444"/>
                </a:lnTo>
                <a:lnTo>
                  <a:pt x="57" y="431"/>
                </a:lnTo>
                <a:lnTo>
                  <a:pt x="53" y="421"/>
                </a:lnTo>
                <a:lnTo>
                  <a:pt x="46" y="416"/>
                </a:lnTo>
                <a:lnTo>
                  <a:pt x="42" y="425"/>
                </a:lnTo>
                <a:lnTo>
                  <a:pt x="41" y="435"/>
                </a:lnTo>
                <a:lnTo>
                  <a:pt x="41" y="449"/>
                </a:lnTo>
                <a:lnTo>
                  <a:pt x="21" y="449"/>
                </a:lnTo>
                <a:lnTo>
                  <a:pt x="16" y="425"/>
                </a:lnTo>
                <a:lnTo>
                  <a:pt x="15" y="400"/>
                </a:lnTo>
                <a:lnTo>
                  <a:pt x="13" y="376"/>
                </a:lnTo>
                <a:lnTo>
                  <a:pt x="2" y="320"/>
                </a:lnTo>
                <a:lnTo>
                  <a:pt x="1" y="299"/>
                </a:lnTo>
                <a:lnTo>
                  <a:pt x="1" y="277"/>
                </a:lnTo>
                <a:lnTo>
                  <a:pt x="5" y="232"/>
                </a:lnTo>
                <a:lnTo>
                  <a:pt x="5" y="184"/>
                </a:lnTo>
                <a:lnTo>
                  <a:pt x="6" y="133"/>
                </a:lnTo>
                <a:lnTo>
                  <a:pt x="6" y="83"/>
                </a:lnTo>
                <a:lnTo>
                  <a:pt x="7" y="34"/>
                </a:lnTo>
                <a:lnTo>
                  <a:pt x="8" y="31"/>
                </a:lnTo>
                <a:lnTo>
                  <a:pt x="5" y="24"/>
                </a:lnTo>
                <a:lnTo>
                  <a:pt x="2" y="23"/>
                </a:lnTo>
                <a:lnTo>
                  <a:pt x="0" y="20"/>
                </a:lnTo>
                <a:lnTo>
                  <a:pt x="0" y="19"/>
                </a:lnTo>
                <a:lnTo>
                  <a:pt x="1" y="18"/>
                </a:lnTo>
                <a:lnTo>
                  <a:pt x="66" y="14"/>
                </a:lnTo>
                <a:lnTo>
                  <a:pt x="19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4" name="Freeform 103"/>
          <p:cNvSpPr>
            <a:spLocks/>
          </p:cNvSpPr>
          <p:nvPr/>
        </p:nvSpPr>
        <p:spPr bwMode="auto">
          <a:xfrm>
            <a:off x="3498850" y="3775075"/>
            <a:ext cx="331788" cy="585788"/>
          </a:xfrm>
          <a:custGeom>
            <a:avLst/>
            <a:gdLst/>
            <a:ahLst/>
            <a:cxnLst>
              <a:cxn ang="0">
                <a:pos x="238" y="6"/>
              </a:cxn>
              <a:cxn ang="0">
                <a:pos x="238" y="221"/>
              </a:cxn>
              <a:cxn ang="0">
                <a:pos x="251" y="374"/>
              </a:cxn>
              <a:cxn ang="0">
                <a:pos x="256" y="426"/>
              </a:cxn>
              <a:cxn ang="0">
                <a:pos x="257" y="433"/>
              </a:cxn>
              <a:cxn ang="0">
                <a:pos x="244" y="430"/>
              </a:cxn>
              <a:cxn ang="0">
                <a:pos x="235" y="433"/>
              </a:cxn>
              <a:cxn ang="0">
                <a:pos x="224" y="428"/>
              </a:cxn>
              <a:cxn ang="0">
                <a:pos x="203" y="434"/>
              </a:cxn>
              <a:cxn ang="0">
                <a:pos x="183" y="442"/>
              </a:cxn>
              <a:cxn ang="0">
                <a:pos x="177" y="452"/>
              </a:cxn>
              <a:cxn ang="0">
                <a:pos x="165" y="449"/>
              </a:cxn>
              <a:cxn ang="0">
                <a:pos x="159" y="434"/>
              </a:cxn>
              <a:cxn ang="0">
                <a:pos x="152" y="425"/>
              </a:cxn>
              <a:cxn ang="0">
                <a:pos x="148" y="399"/>
              </a:cxn>
              <a:cxn ang="0">
                <a:pos x="123" y="382"/>
              </a:cxn>
              <a:cxn ang="0">
                <a:pos x="35" y="389"/>
              </a:cxn>
              <a:cxn ang="0">
                <a:pos x="0" y="376"/>
              </a:cxn>
              <a:cxn ang="0">
                <a:pos x="10" y="367"/>
              </a:cxn>
              <a:cxn ang="0">
                <a:pos x="10" y="339"/>
              </a:cxn>
              <a:cxn ang="0">
                <a:pos x="14" y="337"/>
              </a:cxn>
              <a:cxn ang="0">
                <a:pos x="15" y="328"/>
              </a:cxn>
              <a:cxn ang="0">
                <a:pos x="18" y="313"/>
              </a:cxn>
              <a:cxn ang="0">
                <a:pos x="38" y="288"/>
              </a:cxn>
              <a:cxn ang="0">
                <a:pos x="39" y="279"/>
              </a:cxn>
              <a:cxn ang="0">
                <a:pos x="40" y="273"/>
              </a:cxn>
              <a:cxn ang="0">
                <a:pos x="47" y="263"/>
              </a:cxn>
              <a:cxn ang="0">
                <a:pos x="38" y="257"/>
              </a:cxn>
              <a:cxn ang="0">
                <a:pos x="38" y="248"/>
              </a:cxn>
              <a:cxn ang="0">
                <a:pos x="38" y="239"/>
              </a:cxn>
              <a:cxn ang="0">
                <a:pos x="28" y="237"/>
              </a:cxn>
              <a:cxn ang="0">
                <a:pos x="36" y="229"/>
              </a:cxn>
              <a:cxn ang="0">
                <a:pos x="32" y="227"/>
              </a:cxn>
              <a:cxn ang="0">
                <a:pos x="28" y="218"/>
              </a:cxn>
              <a:cxn ang="0">
                <a:pos x="33" y="213"/>
              </a:cxn>
              <a:cxn ang="0">
                <a:pos x="33" y="208"/>
              </a:cxn>
              <a:cxn ang="0">
                <a:pos x="27" y="207"/>
              </a:cxn>
              <a:cxn ang="0">
                <a:pos x="24" y="197"/>
              </a:cxn>
              <a:cxn ang="0">
                <a:pos x="30" y="178"/>
              </a:cxn>
              <a:cxn ang="0">
                <a:pos x="27" y="164"/>
              </a:cxn>
              <a:cxn ang="0">
                <a:pos x="27" y="158"/>
              </a:cxn>
              <a:cxn ang="0">
                <a:pos x="18" y="150"/>
              </a:cxn>
              <a:cxn ang="0">
                <a:pos x="25" y="137"/>
              </a:cxn>
              <a:cxn ang="0">
                <a:pos x="30" y="135"/>
              </a:cxn>
              <a:cxn ang="0">
                <a:pos x="22" y="131"/>
              </a:cxn>
              <a:cxn ang="0">
                <a:pos x="27" y="129"/>
              </a:cxn>
              <a:cxn ang="0">
                <a:pos x="30" y="115"/>
              </a:cxn>
              <a:cxn ang="0">
                <a:pos x="29" y="111"/>
              </a:cxn>
              <a:cxn ang="0">
                <a:pos x="37" y="107"/>
              </a:cxn>
              <a:cxn ang="0">
                <a:pos x="43" y="88"/>
              </a:cxn>
              <a:cxn ang="0">
                <a:pos x="60" y="67"/>
              </a:cxn>
              <a:cxn ang="0">
                <a:pos x="64" y="48"/>
              </a:cxn>
              <a:cxn ang="0">
                <a:pos x="72" y="31"/>
              </a:cxn>
              <a:cxn ang="0">
                <a:pos x="75" y="26"/>
              </a:cxn>
              <a:cxn ang="0">
                <a:pos x="81" y="14"/>
              </a:cxn>
              <a:cxn ang="0">
                <a:pos x="236" y="0"/>
              </a:cxn>
            </a:cxnLst>
            <a:rect l="0" t="0" r="r" b="b"/>
            <a:pathLst>
              <a:path w="258" h="454">
                <a:moveTo>
                  <a:pt x="236" y="0"/>
                </a:moveTo>
                <a:lnTo>
                  <a:pt x="236" y="4"/>
                </a:lnTo>
                <a:lnTo>
                  <a:pt x="238" y="6"/>
                </a:lnTo>
                <a:lnTo>
                  <a:pt x="244" y="6"/>
                </a:lnTo>
                <a:lnTo>
                  <a:pt x="242" y="114"/>
                </a:lnTo>
                <a:lnTo>
                  <a:pt x="238" y="221"/>
                </a:lnTo>
                <a:lnTo>
                  <a:pt x="240" y="273"/>
                </a:lnTo>
                <a:lnTo>
                  <a:pt x="244" y="325"/>
                </a:lnTo>
                <a:lnTo>
                  <a:pt x="251" y="374"/>
                </a:lnTo>
                <a:lnTo>
                  <a:pt x="258" y="421"/>
                </a:lnTo>
                <a:lnTo>
                  <a:pt x="258" y="426"/>
                </a:lnTo>
                <a:lnTo>
                  <a:pt x="256" y="426"/>
                </a:lnTo>
                <a:lnTo>
                  <a:pt x="256" y="428"/>
                </a:lnTo>
                <a:lnTo>
                  <a:pt x="257" y="430"/>
                </a:lnTo>
                <a:lnTo>
                  <a:pt x="257" y="433"/>
                </a:lnTo>
                <a:lnTo>
                  <a:pt x="255" y="434"/>
                </a:lnTo>
                <a:lnTo>
                  <a:pt x="251" y="433"/>
                </a:lnTo>
                <a:lnTo>
                  <a:pt x="244" y="430"/>
                </a:lnTo>
                <a:lnTo>
                  <a:pt x="240" y="432"/>
                </a:lnTo>
                <a:lnTo>
                  <a:pt x="238" y="434"/>
                </a:lnTo>
                <a:lnTo>
                  <a:pt x="235" y="433"/>
                </a:lnTo>
                <a:lnTo>
                  <a:pt x="230" y="431"/>
                </a:lnTo>
                <a:lnTo>
                  <a:pt x="227" y="430"/>
                </a:lnTo>
                <a:lnTo>
                  <a:pt x="224" y="428"/>
                </a:lnTo>
                <a:lnTo>
                  <a:pt x="221" y="428"/>
                </a:lnTo>
                <a:lnTo>
                  <a:pt x="212" y="431"/>
                </a:lnTo>
                <a:lnTo>
                  <a:pt x="203" y="434"/>
                </a:lnTo>
                <a:lnTo>
                  <a:pt x="194" y="439"/>
                </a:lnTo>
                <a:lnTo>
                  <a:pt x="185" y="440"/>
                </a:lnTo>
                <a:lnTo>
                  <a:pt x="183" y="442"/>
                </a:lnTo>
                <a:lnTo>
                  <a:pt x="180" y="446"/>
                </a:lnTo>
                <a:lnTo>
                  <a:pt x="179" y="448"/>
                </a:lnTo>
                <a:lnTo>
                  <a:pt x="177" y="452"/>
                </a:lnTo>
                <a:lnTo>
                  <a:pt x="173" y="454"/>
                </a:lnTo>
                <a:lnTo>
                  <a:pt x="167" y="453"/>
                </a:lnTo>
                <a:lnTo>
                  <a:pt x="165" y="449"/>
                </a:lnTo>
                <a:lnTo>
                  <a:pt x="163" y="445"/>
                </a:lnTo>
                <a:lnTo>
                  <a:pt x="162" y="439"/>
                </a:lnTo>
                <a:lnTo>
                  <a:pt x="159" y="434"/>
                </a:lnTo>
                <a:lnTo>
                  <a:pt x="158" y="431"/>
                </a:lnTo>
                <a:lnTo>
                  <a:pt x="156" y="427"/>
                </a:lnTo>
                <a:lnTo>
                  <a:pt x="152" y="425"/>
                </a:lnTo>
                <a:lnTo>
                  <a:pt x="145" y="418"/>
                </a:lnTo>
                <a:lnTo>
                  <a:pt x="145" y="407"/>
                </a:lnTo>
                <a:lnTo>
                  <a:pt x="148" y="399"/>
                </a:lnTo>
                <a:lnTo>
                  <a:pt x="150" y="392"/>
                </a:lnTo>
                <a:lnTo>
                  <a:pt x="151" y="384"/>
                </a:lnTo>
                <a:lnTo>
                  <a:pt x="123" y="382"/>
                </a:lnTo>
                <a:lnTo>
                  <a:pt x="94" y="383"/>
                </a:lnTo>
                <a:lnTo>
                  <a:pt x="65" y="386"/>
                </a:lnTo>
                <a:lnTo>
                  <a:pt x="35" y="389"/>
                </a:lnTo>
                <a:lnTo>
                  <a:pt x="4" y="390"/>
                </a:lnTo>
                <a:lnTo>
                  <a:pt x="1" y="383"/>
                </a:lnTo>
                <a:lnTo>
                  <a:pt x="0" y="376"/>
                </a:lnTo>
                <a:lnTo>
                  <a:pt x="1" y="370"/>
                </a:lnTo>
                <a:lnTo>
                  <a:pt x="4" y="367"/>
                </a:lnTo>
                <a:lnTo>
                  <a:pt x="10" y="367"/>
                </a:lnTo>
                <a:lnTo>
                  <a:pt x="8" y="362"/>
                </a:lnTo>
                <a:lnTo>
                  <a:pt x="8" y="346"/>
                </a:lnTo>
                <a:lnTo>
                  <a:pt x="10" y="339"/>
                </a:lnTo>
                <a:lnTo>
                  <a:pt x="11" y="339"/>
                </a:lnTo>
                <a:lnTo>
                  <a:pt x="13" y="337"/>
                </a:lnTo>
                <a:lnTo>
                  <a:pt x="14" y="337"/>
                </a:lnTo>
                <a:lnTo>
                  <a:pt x="14" y="336"/>
                </a:lnTo>
                <a:lnTo>
                  <a:pt x="11" y="333"/>
                </a:lnTo>
                <a:lnTo>
                  <a:pt x="15" y="328"/>
                </a:lnTo>
                <a:lnTo>
                  <a:pt x="18" y="325"/>
                </a:lnTo>
                <a:lnTo>
                  <a:pt x="21" y="319"/>
                </a:lnTo>
                <a:lnTo>
                  <a:pt x="18" y="313"/>
                </a:lnTo>
                <a:lnTo>
                  <a:pt x="30" y="305"/>
                </a:lnTo>
                <a:lnTo>
                  <a:pt x="38" y="293"/>
                </a:lnTo>
                <a:lnTo>
                  <a:pt x="38" y="288"/>
                </a:lnTo>
                <a:lnTo>
                  <a:pt x="40" y="284"/>
                </a:lnTo>
                <a:lnTo>
                  <a:pt x="40" y="280"/>
                </a:lnTo>
                <a:lnTo>
                  <a:pt x="39" y="279"/>
                </a:lnTo>
                <a:lnTo>
                  <a:pt x="33" y="279"/>
                </a:lnTo>
                <a:lnTo>
                  <a:pt x="37" y="277"/>
                </a:lnTo>
                <a:lnTo>
                  <a:pt x="40" y="273"/>
                </a:lnTo>
                <a:lnTo>
                  <a:pt x="50" y="269"/>
                </a:lnTo>
                <a:lnTo>
                  <a:pt x="49" y="265"/>
                </a:lnTo>
                <a:lnTo>
                  <a:pt x="47" y="263"/>
                </a:lnTo>
                <a:lnTo>
                  <a:pt x="45" y="262"/>
                </a:lnTo>
                <a:lnTo>
                  <a:pt x="43" y="259"/>
                </a:lnTo>
                <a:lnTo>
                  <a:pt x="38" y="257"/>
                </a:lnTo>
                <a:lnTo>
                  <a:pt x="36" y="255"/>
                </a:lnTo>
                <a:lnTo>
                  <a:pt x="38" y="250"/>
                </a:lnTo>
                <a:lnTo>
                  <a:pt x="38" y="248"/>
                </a:lnTo>
                <a:lnTo>
                  <a:pt x="37" y="246"/>
                </a:lnTo>
                <a:lnTo>
                  <a:pt x="37" y="242"/>
                </a:lnTo>
                <a:lnTo>
                  <a:pt x="38" y="239"/>
                </a:lnTo>
                <a:lnTo>
                  <a:pt x="38" y="238"/>
                </a:lnTo>
                <a:lnTo>
                  <a:pt x="36" y="237"/>
                </a:lnTo>
                <a:lnTo>
                  <a:pt x="28" y="237"/>
                </a:lnTo>
                <a:lnTo>
                  <a:pt x="30" y="235"/>
                </a:lnTo>
                <a:lnTo>
                  <a:pt x="32" y="231"/>
                </a:lnTo>
                <a:lnTo>
                  <a:pt x="36" y="229"/>
                </a:lnTo>
                <a:lnTo>
                  <a:pt x="36" y="228"/>
                </a:lnTo>
                <a:lnTo>
                  <a:pt x="33" y="227"/>
                </a:lnTo>
                <a:lnTo>
                  <a:pt x="32" y="227"/>
                </a:lnTo>
                <a:lnTo>
                  <a:pt x="30" y="225"/>
                </a:lnTo>
                <a:lnTo>
                  <a:pt x="28" y="225"/>
                </a:lnTo>
                <a:lnTo>
                  <a:pt x="28" y="218"/>
                </a:lnTo>
                <a:lnTo>
                  <a:pt x="30" y="217"/>
                </a:lnTo>
                <a:lnTo>
                  <a:pt x="31" y="215"/>
                </a:lnTo>
                <a:lnTo>
                  <a:pt x="33" y="213"/>
                </a:lnTo>
                <a:lnTo>
                  <a:pt x="36" y="211"/>
                </a:lnTo>
                <a:lnTo>
                  <a:pt x="35" y="209"/>
                </a:lnTo>
                <a:lnTo>
                  <a:pt x="33" y="208"/>
                </a:lnTo>
                <a:lnTo>
                  <a:pt x="31" y="208"/>
                </a:lnTo>
                <a:lnTo>
                  <a:pt x="29" y="207"/>
                </a:lnTo>
                <a:lnTo>
                  <a:pt x="27" y="207"/>
                </a:lnTo>
                <a:lnTo>
                  <a:pt x="25" y="206"/>
                </a:lnTo>
                <a:lnTo>
                  <a:pt x="24" y="203"/>
                </a:lnTo>
                <a:lnTo>
                  <a:pt x="24" y="197"/>
                </a:lnTo>
                <a:lnTo>
                  <a:pt x="27" y="194"/>
                </a:lnTo>
                <a:lnTo>
                  <a:pt x="31" y="185"/>
                </a:lnTo>
                <a:lnTo>
                  <a:pt x="30" y="178"/>
                </a:lnTo>
                <a:lnTo>
                  <a:pt x="24" y="172"/>
                </a:lnTo>
                <a:lnTo>
                  <a:pt x="24" y="168"/>
                </a:lnTo>
                <a:lnTo>
                  <a:pt x="27" y="164"/>
                </a:lnTo>
                <a:lnTo>
                  <a:pt x="28" y="163"/>
                </a:lnTo>
                <a:lnTo>
                  <a:pt x="28" y="161"/>
                </a:lnTo>
                <a:lnTo>
                  <a:pt x="27" y="158"/>
                </a:lnTo>
                <a:lnTo>
                  <a:pt x="24" y="157"/>
                </a:lnTo>
                <a:lnTo>
                  <a:pt x="20" y="152"/>
                </a:lnTo>
                <a:lnTo>
                  <a:pt x="18" y="150"/>
                </a:lnTo>
                <a:lnTo>
                  <a:pt x="18" y="147"/>
                </a:lnTo>
                <a:lnTo>
                  <a:pt x="22" y="144"/>
                </a:lnTo>
                <a:lnTo>
                  <a:pt x="25" y="137"/>
                </a:lnTo>
                <a:lnTo>
                  <a:pt x="28" y="136"/>
                </a:lnTo>
                <a:lnTo>
                  <a:pt x="30" y="136"/>
                </a:lnTo>
                <a:lnTo>
                  <a:pt x="30" y="135"/>
                </a:lnTo>
                <a:lnTo>
                  <a:pt x="28" y="133"/>
                </a:lnTo>
                <a:lnTo>
                  <a:pt x="22" y="133"/>
                </a:lnTo>
                <a:lnTo>
                  <a:pt x="22" y="131"/>
                </a:lnTo>
                <a:lnTo>
                  <a:pt x="23" y="130"/>
                </a:lnTo>
                <a:lnTo>
                  <a:pt x="24" y="130"/>
                </a:lnTo>
                <a:lnTo>
                  <a:pt x="27" y="129"/>
                </a:lnTo>
                <a:lnTo>
                  <a:pt x="28" y="129"/>
                </a:lnTo>
                <a:lnTo>
                  <a:pt x="30" y="126"/>
                </a:lnTo>
                <a:lnTo>
                  <a:pt x="30" y="115"/>
                </a:lnTo>
                <a:lnTo>
                  <a:pt x="29" y="114"/>
                </a:lnTo>
                <a:lnTo>
                  <a:pt x="28" y="114"/>
                </a:lnTo>
                <a:lnTo>
                  <a:pt x="29" y="111"/>
                </a:lnTo>
                <a:lnTo>
                  <a:pt x="31" y="109"/>
                </a:lnTo>
                <a:lnTo>
                  <a:pt x="33" y="108"/>
                </a:lnTo>
                <a:lnTo>
                  <a:pt x="37" y="107"/>
                </a:lnTo>
                <a:lnTo>
                  <a:pt x="42" y="104"/>
                </a:lnTo>
                <a:lnTo>
                  <a:pt x="40" y="95"/>
                </a:lnTo>
                <a:lnTo>
                  <a:pt x="43" y="88"/>
                </a:lnTo>
                <a:lnTo>
                  <a:pt x="47" y="81"/>
                </a:lnTo>
                <a:lnTo>
                  <a:pt x="54" y="74"/>
                </a:lnTo>
                <a:lnTo>
                  <a:pt x="60" y="67"/>
                </a:lnTo>
                <a:lnTo>
                  <a:pt x="63" y="60"/>
                </a:lnTo>
                <a:lnTo>
                  <a:pt x="61" y="52"/>
                </a:lnTo>
                <a:lnTo>
                  <a:pt x="64" y="48"/>
                </a:lnTo>
                <a:lnTo>
                  <a:pt x="70" y="42"/>
                </a:lnTo>
                <a:lnTo>
                  <a:pt x="70" y="35"/>
                </a:lnTo>
                <a:lnTo>
                  <a:pt x="72" y="31"/>
                </a:lnTo>
                <a:lnTo>
                  <a:pt x="72" y="30"/>
                </a:lnTo>
                <a:lnTo>
                  <a:pt x="74" y="28"/>
                </a:lnTo>
                <a:lnTo>
                  <a:pt x="75" y="26"/>
                </a:lnTo>
                <a:lnTo>
                  <a:pt x="78" y="23"/>
                </a:lnTo>
                <a:lnTo>
                  <a:pt x="81" y="19"/>
                </a:lnTo>
                <a:lnTo>
                  <a:pt x="81" y="14"/>
                </a:lnTo>
                <a:lnTo>
                  <a:pt x="132" y="10"/>
                </a:lnTo>
                <a:lnTo>
                  <a:pt x="185" y="6"/>
                </a:lnTo>
                <a:lnTo>
                  <a:pt x="23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5" name="Freeform 104"/>
          <p:cNvSpPr>
            <a:spLocks/>
          </p:cNvSpPr>
          <p:nvPr/>
        </p:nvSpPr>
        <p:spPr bwMode="auto">
          <a:xfrm>
            <a:off x="4652963" y="4425950"/>
            <a:ext cx="11112" cy="9525"/>
          </a:xfrm>
          <a:custGeom>
            <a:avLst/>
            <a:gdLst/>
            <a:ahLst/>
            <a:cxnLst>
              <a:cxn ang="0">
                <a:pos x="1" y="0"/>
              </a:cxn>
              <a:cxn ang="0">
                <a:pos x="2" y="1"/>
              </a:cxn>
              <a:cxn ang="0">
                <a:pos x="5" y="3"/>
              </a:cxn>
              <a:cxn ang="0">
                <a:pos x="7" y="5"/>
              </a:cxn>
              <a:cxn ang="0">
                <a:pos x="9" y="6"/>
              </a:cxn>
              <a:cxn ang="0">
                <a:pos x="8" y="8"/>
              </a:cxn>
              <a:cxn ang="0">
                <a:pos x="4" y="8"/>
              </a:cxn>
              <a:cxn ang="0">
                <a:pos x="2" y="6"/>
              </a:cxn>
              <a:cxn ang="0">
                <a:pos x="1" y="5"/>
              </a:cxn>
              <a:cxn ang="0">
                <a:pos x="0" y="3"/>
              </a:cxn>
              <a:cxn ang="0">
                <a:pos x="1" y="0"/>
              </a:cxn>
            </a:cxnLst>
            <a:rect l="0" t="0" r="r" b="b"/>
            <a:pathLst>
              <a:path w="9" h="8">
                <a:moveTo>
                  <a:pt x="1" y="0"/>
                </a:moveTo>
                <a:lnTo>
                  <a:pt x="2" y="1"/>
                </a:lnTo>
                <a:lnTo>
                  <a:pt x="5" y="3"/>
                </a:lnTo>
                <a:lnTo>
                  <a:pt x="7" y="5"/>
                </a:lnTo>
                <a:lnTo>
                  <a:pt x="9" y="6"/>
                </a:lnTo>
                <a:lnTo>
                  <a:pt x="8" y="8"/>
                </a:lnTo>
                <a:lnTo>
                  <a:pt x="4" y="8"/>
                </a:lnTo>
                <a:lnTo>
                  <a:pt x="2" y="6"/>
                </a:lnTo>
                <a:lnTo>
                  <a:pt x="1" y="5"/>
                </a:lnTo>
                <a:lnTo>
                  <a:pt x="0" y="3"/>
                </a:lnTo>
                <a:lnTo>
                  <a:pt x="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6" name="Freeform 105"/>
          <p:cNvSpPr>
            <a:spLocks noEditPoints="1"/>
          </p:cNvSpPr>
          <p:nvPr/>
        </p:nvSpPr>
        <p:spPr bwMode="auto">
          <a:xfrm>
            <a:off x="3913188" y="4198938"/>
            <a:ext cx="857250" cy="646112"/>
          </a:xfrm>
          <a:custGeom>
            <a:avLst/>
            <a:gdLst/>
            <a:ahLst/>
            <a:cxnLst>
              <a:cxn ang="0">
                <a:pos x="451" y="0"/>
              </a:cxn>
              <a:cxn ang="0">
                <a:pos x="486" y="18"/>
              </a:cxn>
              <a:cxn ang="0">
                <a:pos x="511" y="76"/>
              </a:cxn>
              <a:cxn ang="0">
                <a:pos x="573" y="171"/>
              </a:cxn>
              <a:cxn ang="0">
                <a:pos x="566" y="182"/>
              </a:cxn>
              <a:cxn ang="0">
                <a:pos x="602" y="248"/>
              </a:cxn>
              <a:cxn ang="0">
                <a:pos x="636" y="304"/>
              </a:cxn>
              <a:cxn ang="0">
                <a:pos x="649" y="319"/>
              </a:cxn>
              <a:cxn ang="0">
                <a:pos x="665" y="395"/>
              </a:cxn>
              <a:cxn ang="0">
                <a:pos x="656" y="452"/>
              </a:cxn>
              <a:cxn ang="0">
                <a:pos x="655" y="479"/>
              </a:cxn>
              <a:cxn ang="0">
                <a:pos x="635" y="496"/>
              </a:cxn>
              <a:cxn ang="0">
                <a:pos x="613" y="496"/>
              </a:cxn>
              <a:cxn ang="0">
                <a:pos x="596" y="486"/>
              </a:cxn>
              <a:cxn ang="0">
                <a:pos x="567" y="447"/>
              </a:cxn>
              <a:cxn ang="0">
                <a:pos x="542" y="440"/>
              </a:cxn>
              <a:cxn ang="0">
                <a:pos x="509" y="395"/>
              </a:cxn>
              <a:cxn ang="0">
                <a:pos x="511" y="374"/>
              </a:cxn>
              <a:cxn ang="0">
                <a:pos x="496" y="377"/>
              </a:cxn>
              <a:cxn ang="0">
                <a:pos x="489" y="354"/>
              </a:cxn>
              <a:cxn ang="0">
                <a:pos x="479" y="357"/>
              </a:cxn>
              <a:cxn ang="0">
                <a:pos x="473" y="362"/>
              </a:cxn>
              <a:cxn ang="0">
                <a:pos x="447" y="322"/>
              </a:cxn>
              <a:cxn ang="0">
                <a:pos x="436" y="311"/>
              </a:cxn>
              <a:cxn ang="0">
                <a:pos x="444" y="300"/>
              </a:cxn>
              <a:cxn ang="0">
                <a:pos x="452" y="286"/>
              </a:cxn>
              <a:cxn ang="0">
                <a:pos x="440" y="270"/>
              </a:cxn>
              <a:cxn ang="0">
                <a:pos x="428" y="270"/>
              </a:cxn>
              <a:cxn ang="0">
                <a:pos x="431" y="278"/>
              </a:cxn>
              <a:cxn ang="0">
                <a:pos x="430" y="288"/>
              </a:cxn>
              <a:cxn ang="0">
                <a:pos x="421" y="283"/>
              </a:cxn>
              <a:cxn ang="0">
                <a:pos x="419" y="271"/>
              </a:cxn>
              <a:cxn ang="0">
                <a:pos x="424" y="204"/>
              </a:cxn>
              <a:cxn ang="0">
                <a:pos x="400" y="158"/>
              </a:cxn>
              <a:cxn ang="0">
                <a:pos x="386" y="160"/>
              </a:cxn>
              <a:cxn ang="0">
                <a:pos x="350" y="126"/>
              </a:cxn>
              <a:cxn ang="0">
                <a:pos x="330" y="110"/>
              </a:cxn>
              <a:cxn ang="0">
                <a:pos x="319" y="97"/>
              </a:cxn>
              <a:cxn ang="0">
                <a:pos x="280" y="87"/>
              </a:cxn>
              <a:cxn ang="0">
                <a:pos x="262" y="98"/>
              </a:cxn>
              <a:cxn ang="0">
                <a:pos x="258" y="103"/>
              </a:cxn>
              <a:cxn ang="0">
                <a:pos x="251" y="110"/>
              </a:cxn>
              <a:cxn ang="0">
                <a:pos x="232" y="129"/>
              </a:cxn>
              <a:cxn ang="0">
                <a:pos x="221" y="127"/>
              </a:cxn>
              <a:cxn ang="0">
                <a:pos x="197" y="138"/>
              </a:cxn>
              <a:cxn ang="0">
                <a:pos x="176" y="111"/>
              </a:cxn>
              <a:cxn ang="0">
                <a:pos x="160" y="92"/>
              </a:cxn>
              <a:cxn ang="0">
                <a:pos x="157" y="88"/>
              </a:cxn>
              <a:cxn ang="0">
                <a:pos x="147" y="85"/>
              </a:cxn>
              <a:cxn ang="0">
                <a:pos x="126" y="88"/>
              </a:cxn>
              <a:cxn ang="0">
                <a:pos x="113" y="74"/>
              </a:cxn>
              <a:cxn ang="0">
                <a:pos x="78" y="82"/>
              </a:cxn>
              <a:cxn ang="0">
                <a:pos x="50" y="68"/>
              </a:cxn>
              <a:cxn ang="0">
                <a:pos x="39" y="74"/>
              </a:cxn>
              <a:cxn ang="0">
                <a:pos x="34" y="81"/>
              </a:cxn>
              <a:cxn ang="0">
                <a:pos x="22" y="87"/>
              </a:cxn>
              <a:cxn ang="0">
                <a:pos x="11" y="62"/>
              </a:cxn>
              <a:cxn ang="0">
                <a:pos x="14" y="36"/>
              </a:cxn>
              <a:cxn ang="0">
                <a:pos x="203" y="17"/>
              </a:cxn>
              <a:cxn ang="0">
                <a:pos x="428" y="28"/>
              </a:cxn>
              <a:cxn ang="0">
                <a:pos x="444" y="38"/>
              </a:cxn>
              <a:cxn ang="0">
                <a:pos x="444" y="0"/>
              </a:cxn>
            </a:cxnLst>
            <a:rect l="0" t="0" r="r" b="b"/>
            <a:pathLst>
              <a:path w="665" h="500">
                <a:moveTo>
                  <a:pt x="265" y="104"/>
                </a:moveTo>
                <a:lnTo>
                  <a:pt x="263" y="105"/>
                </a:lnTo>
                <a:lnTo>
                  <a:pt x="265" y="104"/>
                </a:lnTo>
                <a:close/>
                <a:moveTo>
                  <a:pt x="444" y="0"/>
                </a:moveTo>
                <a:lnTo>
                  <a:pt x="451" y="0"/>
                </a:lnTo>
                <a:lnTo>
                  <a:pt x="460" y="1"/>
                </a:lnTo>
                <a:lnTo>
                  <a:pt x="472" y="4"/>
                </a:lnTo>
                <a:lnTo>
                  <a:pt x="483" y="3"/>
                </a:lnTo>
                <a:lnTo>
                  <a:pt x="485" y="10"/>
                </a:lnTo>
                <a:lnTo>
                  <a:pt x="486" y="18"/>
                </a:lnTo>
                <a:lnTo>
                  <a:pt x="488" y="24"/>
                </a:lnTo>
                <a:lnTo>
                  <a:pt x="495" y="28"/>
                </a:lnTo>
                <a:lnTo>
                  <a:pt x="499" y="45"/>
                </a:lnTo>
                <a:lnTo>
                  <a:pt x="504" y="61"/>
                </a:lnTo>
                <a:lnTo>
                  <a:pt x="511" y="76"/>
                </a:lnTo>
                <a:lnTo>
                  <a:pt x="524" y="102"/>
                </a:lnTo>
                <a:lnTo>
                  <a:pt x="538" y="126"/>
                </a:lnTo>
                <a:lnTo>
                  <a:pt x="556" y="150"/>
                </a:lnTo>
                <a:lnTo>
                  <a:pt x="574" y="169"/>
                </a:lnTo>
                <a:lnTo>
                  <a:pt x="573" y="171"/>
                </a:lnTo>
                <a:lnTo>
                  <a:pt x="573" y="172"/>
                </a:lnTo>
                <a:lnTo>
                  <a:pt x="572" y="171"/>
                </a:lnTo>
                <a:lnTo>
                  <a:pt x="570" y="169"/>
                </a:lnTo>
                <a:lnTo>
                  <a:pt x="565" y="169"/>
                </a:lnTo>
                <a:lnTo>
                  <a:pt x="566" y="182"/>
                </a:lnTo>
                <a:lnTo>
                  <a:pt x="571" y="194"/>
                </a:lnTo>
                <a:lnTo>
                  <a:pt x="577" y="206"/>
                </a:lnTo>
                <a:lnTo>
                  <a:pt x="586" y="222"/>
                </a:lnTo>
                <a:lnTo>
                  <a:pt x="596" y="237"/>
                </a:lnTo>
                <a:lnTo>
                  <a:pt x="602" y="248"/>
                </a:lnTo>
                <a:lnTo>
                  <a:pt x="610" y="257"/>
                </a:lnTo>
                <a:lnTo>
                  <a:pt x="616" y="266"/>
                </a:lnTo>
                <a:lnTo>
                  <a:pt x="628" y="290"/>
                </a:lnTo>
                <a:lnTo>
                  <a:pt x="636" y="299"/>
                </a:lnTo>
                <a:lnTo>
                  <a:pt x="636" y="304"/>
                </a:lnTo>
                <a:lnTo>
                  <a:pt x="635" y="306"/>
                </a:lnTo>
                <a:lnTo>
                  <a:pt x="634" y="307"/>
                </a:lnTo>
                <a:lnTo>
                  <a:pt x="632" y="307"/>
                </a:lnTo>
                <a:lnTo>
                  <a:pt x="642" y="312"/>
                </a:lnTo>
                <a:lnTo>
                  <a:pt x="649" y="319"/>
                </a:lnTo>
                <a:lnTo>
                  <a:pt x="653" y="327"/>
                </a:lnTo>
                <a:lnTo>
                  <a:pt x="658" y="341"/>
                </a:lnTo>
                <a:lnTo>
                  <a:pt x="662" y="355"/>
                </a:lnTo>
                <a:lnTo>
                  <a:pt x="664" y="374"/>
                </a:lnTo>
                <a:lnTo>
                  <a:pt x="665" y="395"/>
                </a:lnTo>
                <a:lnTo>
                  <a:pt x="665" y="416"/>
                </a:lnTo>
                <a:lnTo>
                  <a:pt x="664" y="432"/>
                </a:lnTo>
                <a:lnTo>
                  <a:pt x="662" y="439"/>
                </a:lnTo>
                <a:lnTo>
                  <a:pt x="658" y="445"/>
                </a:lnTo>
                <a:lnTo>
                  <a:pt x="656" y="452"/>
                </a:lnTo>
                <a:lnTo>
                  <a:pt x="656" y="458"/>
                </a:lnTo>
                <a:lnTo>
                  <a:pt x="658" y="465"/>
                </a:lnTo>
                <a:lnTo>
                  <a:pt x="658" y="474"/>
                </a:lnTo>
                <a:lnTo>
                  <a:pt x="657" y="476"/>
                </a:lnTo>
                <a:lnTo>
                  <a:pt x="655" y="479"/>
                </a:lnTo>
                <a:lnTo>
                  <a:pt x="652" y="483"/>
                </a:lnTo>
                <a:lnTo>
                  <a:pt x="652" y="488"/>
                </a:lnTo>
                <a:lnTo>
                  <a:pt x="645" y="489"/>
                </a:lnTo>
                <a:lnTo>
                  <a:pt x="639" y="491"/>
                </a:lnTo>
                <a:lnTo>
                  <a:pt x="635" y="496"/>
                </a:lnTo>
                <a:lnTo>
                  <a:pt x="629" y="498"/>
                </a:lnTo>
                <a:lnTo>
                  <a:pt x="623" y="500"/>
                </a:lnTo>
                <a:lnTo>
                  <a:pt x="616" y="496"/>
                </a:lnTo>
                <a:lnTo>
                  <a:pt x="615" y="495"/>
                </a:lnTo>
                <a:lnTo>
                  <a:pt x="613" y="496"/>
                </a:lnTo>
                <a:lnTo>
                  <a:pt x="613" y="493"/>
                </a:lnTo>
                <a:lnTo>
                  <a:pt x="610" y="489"/>
                </a:lnTo>
                <a:lnTo>
                  <a:pt x="608" y="488"/>
                </a:lnTo>
                <a:lnTo>
                  <a:pt x="606" y="486"/>
                </a:lnTo>
                <a:lnTo>
                  <a:pt x="596" y="486"/>
                </a:lnTo>
                <a:lnTo>
                  <a:pt x="586" y="472"/>
                </a:lnTo>
                <a:lnTo>
                  <a:pt x="574" y="456"/>
                </a:lnTo>
                <a:lnTo>
                  <a:pt x="571" y="453"/>
                </a:lnTo>
                <a:lnTo>
                  <a:pt x="568" y="449"/>
                </a:lnTo>
                <a:lnTo>
                  <a:pt x="567" y="447"/>
                </a:lnTo>
                <a:lnTo>
                  <a:pt x="565" y="445"/>
                </a:lnTo>
                <a:lnTo>
                  <a:pt x="561" y="442"/>
                </a:lnTo>
                <a:lnTo>
                  <a:pt x="557" y="440"/>
                </a:lnTo>
                <a:lnTo>
                  <a:pt x="549" y="439"/>
                </a:lnTo>
                <a:lnTo>
                  <a:pt x="542" y="440"/>
                </a:lnTo>
                <a:lnTo>
                  <a:pt x="535" y="438"/>
                </a:lnTo>
                <a:lnTo>
                  <a:pt x="523" y="417"/>
                </a:lnTo>
                <a:lnTo>
                  <a:pt x="521" y="404"/>
                </a:lnTo>
                <a:lnTo>
                  <a:pt x="518" y="399"/>
                </a:lnTo>
                <a:lnTo>
                  <a:pt x="509" y="395"/>
                </a:lnTo>
                <a:lnTo>
                  <a:pt x="511" y="385"/>
                </a:lnTo>
                <a:lnTo>
                  <a:pt x="516" y="379"/>
                </a:lnTo>
                <a:lnTo>
                  <a:pt x="521" y="372"/>
                </a:lnTo>
                <a:lnTo>
                  <a:pt x="514" y="372"/>
                </a:lnTo>
                <a:lnTo>
                  <a:pt x="511" y="374"/>
                </a:lnTo>
                <a:lnTo>
                  <a:pt x="510" y="376"/>
                </a:lnTo>
                <a:lnTo>
                  <a:pt x="509" y="377"/>
                </a:lnTo>
                <a:lnTo>
                  <a:pt x="503" y="389"/>
                </a:lnTo>
                <a:lnTo>
                  <a:pt x="499" y="384"/>
                </a:lnTo>
                <a:lnTo>
                  <a:pt x="496" y="377"/>
                </a:lnTo>
                <a:lnTo>
                  <a:pt x="495" y="369"/>
                </a:lnTo>
                <a:lnTo>
                  <a:pt x="495" y="360"/>
                </a:lnTo>
                <a:lnTo>
                  <a:pt x="497" y="353"/>
                </a:lnTo>
                <a:lnTo>
                  <a:pt x="494" y="351"/>
                </a:lnTo>
                <a:lnTo>
                  <a:pt x="489" y="354"/>
                </a:lnTo>
                <a:lnTo>
                  <a:pt x="483" y="355"/>
                </a:lnTo>
                <a:lnTo>
                  <a:pt x="478" y="353"/>
                </a:lnTo>
                <a:lnTo>
                  <a:pt x="476" y="354"/>
                </a:lnTo>
                <a:lnTo>
                  <a:pt x="476" y="356"/>
                </a:lnTo>
                <a:lnTo>
                  <a:pt x="479" y="357"/>
                </a:lnTo>
                <a:lnTo>
                  <a:pt x="480" y="358"/>
                </a:lnTo>
                <a:lnTo>
                  <a:pt x="482" y="360"/>
                </a:lnTo>
                <a:lnTo>
                  <a:pt x="483" y="362"/>
                </a:lnTo>
                <a:lnTo>
                  <a:pt x="483" y="367"/>
                </a:lnTo>
                <a:lnTo>
                  <a:pt x="473" y="362"/>
                </a:lnTo>
                <a:lnTo>
                  <a:pt x="465" y="356"/>
                </a:lnTo>
                <a:lnTo>
                  <a:pt x="459" y="347"/>
                </a:lnTo>
                <a:lnTo>
                  <a:pt x="454" y="337"/>
                </a:lnTo>
                <a:lnTo>
                  <a:pt x="450" y="327"/>
                </a:lnTo>
                <a:lnTo>
                  <a:pt x="447" y="322"/>
                </a:lnTo>
                <a:lnTo>
                  <a:pt x="445" y="321"/>
                </a:lnTo>
                <a:lnTo>
                  <a:pt x="443" y="319"/>
                </a:lnTo>
                <a:lnTo>
                  <a:pt x="438" y="316"/>
                </a:lnTo>
                <a:lnTo>
                  <a:pt x="437" y="314"/>
                </a:lnTo>
                <a:lnTo>
                  <a:pt x="436" y="311"/>
                </a:lnTo>
                <a:lnTo>
                  <a:pt x="438" y="311"/>
                </a:lnTo>
                <a:lnTo>
                  <a:pt x="440" y="309"/>
                </a:lnTo>
                <a:lnTo>
                  <a:pt x="443" y="305"/>
                </a:lnTo>
                <a:lnTo>
                  <a:pt x="443" y="302"/>
                </a:lnTo>
                <a:lnTo>
                  <a:pt x="444" y="300"/>
                </a:lnTo>
                <a:lnTo>
                  <a:pt x="444" y="293"/>
                </a:lnTo>
                <a:lnTo>
                  <a:pt x="445" y="291"/>
                </a:lnTo>
                <a:lnTo>
                  <a:pt x="447" y="290"/>
                </a:lnTo>
                <a:lnTo>
                  <a:pt x="450" y="287"/>
                </a:lnTo>
                <a:lnTo>
                  <a:pt x="452" y="286"/>
                </a:lnTo>
                <a:lnTo>
                  <a:pt x="453" y="284"/>
                </a:lnTo>
                <a:lnTo>
                  <a:pt x="453" y="279"/>
                </a:lnTo>
                <a:lnTo>
                  <a:pt x="451" y="272"/>
                </a:lnTo>
                <a:lnTo>
                  <a:pt x="446" y="270"/>
                </a:lnTo>
                <a:lnTo>
                  <a:pt x="440" y="270"/>
                </a:lnTo>
                <a:lnTo>
                  <a:pt x="433" y="269"/>
                </a:lnTo>
                <a:lnTo>
                  <a:pt x="426" y="265"/>
                </a:lnTo>
                <a:lnTo>
                  <a:pt x="425" y="269"/>
                </a:lnTo>
                <a:lnTo>
                  <a:pt x="426" y="270"/>
                </a:lnTo>
                <a:lnTo>
                  <a:pt x="428" y="270"/>
                </a:lnTo>
                <a:lnTo>
                  <a:pt x="428" y="273"/>
                </a:lnTo>
                <a:lnTo>
                  <a:pt x="429" y="274"/>
                </a:lnTo>
                <a:lnTo>
                  <a:pt x="429" y="277"/>
                </a:lnTo>
                <a:lnTo>
                  <a:pt x="430" y="277"/>
                </a:lnTo>
                <a:lnTo>
                  <a:pt x="431" y="278"/>
                </a:lnTo>
                <a:lnTo>
                  <a:pt x="433" y="278"/>
                </a:lnTo>
                <a:lnTo>
                  <a:pt x="436" y="277"/>
                </a:lnTo>
                <a:lnTo>
                  <a:pt x="433" y="281"/>
                </a:lnTo>
                <a:lnTo>
                  <a:pt x="433" y="287"/>
                </a:lnTo>
                <a:lnTo>
                  <a:pt x="430" y="288"/>
                </a:lnTo>
                <a:lnTo>
                  <a:pt x="428" y="287"/>
                </a:lnTo>
                <a:lnTo>
                  <a:pt x="426" y="287"/>
                </a:lnTo>
                <a:lnTo>
                  <a:pt x="424" y="285"/>
                </a:lnTo>
                <a:lnTo>
                  <a:pt x="422" y="284"/>
                </a:lnTo>
                <a:lnTo>
                  <a:pt x="421" y="283"/>
                </a:lnTo>
                <a:lnTo>
                  <a:pt x="416" y="283"/>
                </a:lnTo>
                <a:lnTo>
                  <a:pt x="416" y="277"/>
                </a:lnTo>
                <a:lnTo>
                  <a:pt x="418" y="274"/>
                </a:lnTo>
                <a:lnTo>
                  <a:pt x="418" y="272"/>
                </a:lnTo>
                <a:lnTo>
                  <a:pt x="419" y="271"/>
                </a:lnTo>
                <a:lnTo>
                  <a:pt x="419" y="269"/>
                </a:lnTo>
                <a:lnTo>
                  <a:pt x="421" y="265"/>
                </a:lnTo>
                <a:lnTo>
                  <a:pt x="421" y="246"/>
                </a:lnTo>
                <a:lnTo>
                  <a:pt x="423" y="227"/>
                </a:lnTo>
                <a:lnTo>
                  <a:pt x="424" y="204"/>
                </a:lnTo>
                <a:lnTo>
                  <a:pt x="419" y="183"/>
                </a:lnTo>
                <a:lnTo>
                  <a:pt x="412" y="179"/>
                </a:lnTo>
                <a:lnTo>
                  <a:pt x="408" y="172"/>
                </a:lnTo>
                <a:lnTo>
                  <a:pt x="404" y="165"/>
                </a:lnTo>
                <a:lnTo>
                  <a:pt x="400" y="158"/>
                </a:lnTo>
                <a:lnTo>
                  <a:pt x="397" y="157"/>
                </a:lnTo>
                <a:lnTo>
                  <a:pt x="395" y="158"/>
                </a:lnTo>
                <a:lnTo>
                  <a:pt x="393" y="158"/>
                </a:lnTo>
                <a:lnTo>
                  <a:pt x="388" y="160"/>
                </a:lnTo>
                <a:lnTo>
                  <a:pt x="386" y="160"/>
                </a:lnTo>
                <a:lnTo>
                  <a:pt x="386" y="158"/>
                </a:lnTo>
                <a:lnTo>
                  <a:pt x="376" y="152"/>
                </a:lnTo>
                <a:lnTo>
                  <a:pt x="360" y="138"/>
                </a:lnTo>
                <a:lnTo>
                  <a:pt x="348" y="133"/>
                </a:lnTo>
                <a:lnTo>
                  <a:pt x="350" y="126"/>
                </a:lnTo>
                <a:lnTo>
                  <a:pt x="347" y="122"/>
                </a:lnTo>
                <a:lnTo>
                  <a:pt x="343" y="118"/>
                </a:lnTo>
                <a:lnTo>
                  <a:pt x="338" y="116"/>
                </a:lnTo>
                <a:lnTo>
                  <a:pt x="332" y="113"/>
                </a:lnTo>
                <a:lnTo>
                  <a:pt x="330" y="110"/>
                </a:lnTo>
                <a:lnTo>
                  <a:pt x="329" y="108"/>
                </a:lnTo>
                <a:lnTo>
                  <a:pt x="327" y="104"/>
                </a:lnTo>
                <a:lnTo>
                  <a:pt x="325" y="102"/>
                </a:lnTo>
                <a:lnTo>
                  <a:pt x="324" y="99"/>
                </a:lnTo>
                <a:lnTo>
                  <a:pt x="319" y="97"/>
                </a:lnTo>
                <a:lnTo>
                  <a:pt x="311" y="94"/>
                </a:lnTo>
                <a:lnTo>
                  <a:pt x="302" y="90"/>
                </a:lnTo>
                <a:lnTo>
                  <a:pt x="295" y="88"/>
                </a:lnTo>
                <a:lnTo>
                  <a:pt x="288" y="87"/>
                </a:lnTo>
                <a:lnTo>
                  <a:pt x="280" y="87"/>
                </a:lnTo>
                <a:lnTo>
                  <a:pt x="273" y="88"/>
                </a:lnTo>
                <a:lnTo>
                  <a:pt x="270" y="89"/>
                </a:lnTo>
                <a:lnTo>
                  <a:pt x="267" y="92"/>
                </a:lnTo>
                <a:lnTo>
                  <a:pt x="265" y="96"/>
                </a:lnTo>
                <a:lnTo>
                  <a:pt x="262" y="98"/>
                </a:lnTo>
                <a:lnTo>
                  <a:pt x="260" y="99"/>
                </a:lnTo>
                <a:lnTo>
                  <a:pt x="258" y="102"/>
                </a:lnTo>
                <a:lnTo>
                  <a:pt x="256" y="102"/>
                </a:lnTo>
                <a:lnTo>
                  <a:pt x="256" y="103"/>
                </a:lnTo>
                <a:lnTo>
                  <a:pt x="258" y="103"/>
                </a:lnTo>
                <a:lnTo>
                  <a:pt x="259" y="104"/>
                </a:lnTo>
                <a:lnTo>
                  <a:pt x="261" y="105"/>
                </a:lnTo>
                <a:lnTo>
                  <a:pt x="263" y="105"/>
                </a:lnTo>
                <a:lnTo>
                  <a:pt x="261" y="106"/>
                </a:lnTo>
                <a:lnTo>
                  <a:pt x="251" y="110"/>
                </a:lnTo>
                <a:lnTo>
                  <a:pt x="241" y="117"/>
                </a:lnTo>
                <a:lnTo>
                  <a:pt x="239" y="120"/>
                </a:lnTo>
                <a:lnTo>
                  <a:pt x="235" y="124"/>
                </a:lnTo>
                <a:lnTo>
                  <a:pt x="233" y="127"/>
                </a:lnTo>
                <a:lnTo>
                  <a:pt x="232" y="129"/>
                </a:lnTo>
                <a:lnTo>
                  <a:pt x="227" y="124"/>
                </a:lnTo>
                <a:lnTo>
                  <a:pt x="227" y="122"/>
                </a:lnTo>
                <a:lnTo>
                  <a:pt x="225" y="123"/>
                </a:lnTo>
                <a:lnTo>
                  <a:pt x="223" y="125"/>
                </a:lnTo>
                <a:lnTo>
                  <a:pt x="221" y="127"/>
                </a:lnTo>
                <a:lnTo>
                  <a:pt x="219" y="131"/>
                </a:lnTo>
                <a:lnTo>
                  <a:pt x="217" y="133"/>
                </a:lnTo>
                <a:lnTo>
                  <a:pt x="211" y="134"/>
                </a:lnTo>
                <a:lnTo>
                  <a:pt x="200" y="134"/>
                </a:lnTo>
                <a:lnTo>
                  <a:pt x="197" y="138"/>
                </a:lnTo>
                <a:lnTo>
                  <a:pt x="194" y="130"/>
                </a:lnTo>
                <a:lnTo>
                  <a:pt x="189" y="122"/>
                </a:lnTo>
                <a:lnTo>
                  <a:pt x="183" y="116"/>
                </a:lnTo>
                <a:lnTo>
                  <a:pt x="174" y="113"/>
                </a:lnTo>
                <a:lnTo>
                  <a:pt x="176" y="111"/>
                </a:lnTo>
                <a:lnTo>
                  <a:pt x="180" y="111"/>
                </a:lnTo>
                <a:lnTo>
                  <a:pt x="183" y="108"/>
                </a:lnTo>
                <a:lnTo>
                  <a:pt x="171" y="101"/>
                </a:lnTo>
                <a:lnTo>
                  <a:pt x="157" y="96"/>
                </a:lnTo>
                <a:lnTo>
                  <a:pt x="160" y="92"/>
                </a:lnTo>
                <a:lnTo>
                  <a:pt x="167" y="85"/>
                </a:lnTo>
                <a:lnTo>
                  <a:pt x="169" y="82"/>
                </a:lnTo>
                <a:lnTo>
                  <a:pt x="168" y="80"/>
                </a:lnTo>
                <a:lnTo>
                  <a:pt x="166" y="80"/>
                </a:lnTo>
                <a:lnTo>
                  <a:pt x="157" y="88"/>
                </a:lnTo>
                <a:lnTo>
                  <a:pt x="154" y="88"/>
                </a:lnTo>
                <a:lnTo>
                  <a:pt x="153" y="87"/>
                </a:lnTo>
                <a:lnTo>
                  <a:pt x="150" y="87"/>
                </a:lnTo>
                <a:lnTo>
                  <a:pt x="149" y="85"/>
                </a:lnTo>
                <a:lnTo>
                  <a:pt x="147" y="85"/>
                </a:lnTo>
                <a:lnTo>
                  <a:pt x="145" y="88"/>
                </a:lnTo>
                <a:lnTo>
                  <a:pt x="143" y="90"/>
                </a:lnTo>
                <a:lnTo>
                  <a:pt x="143" y="94"/>
                </a:lnTo>
                <a:lnTo>
                  <a:pt x="138" y="92"/>
                </a:lnTo>
                <a:lnTo>
                  <a:pt x="126" y="88"/>
                </a:lnTo>
                <a:lnTo>
                  <a:pt x="118" y="88"/>
                </a:lnTo>
                <a:lnTo>
                  <a:pt x="121" y="82"/>
                </a:lnTo>
                <a:lnTo>
                  <a:pt x="121" y="78"/>
                </a:lnTo>
                <a:lnTo>
                  <a:pt x="118" y="76"/>
                </a:lnTo>
                <a:lnTo>
                  <a:pt x="113" y="74"/>
                </a:lnTo>
                <a:lnTo>
                  <a:pt x="106" y="73"/>
                </a:lnTo>
                <a:lnTo>
                  <a:pt x="100" y="71"/>
                </a:lnTo>
                <a:lnTo>
                  <a:pt x="96" y="70"/>
                </a:lnTo>
                <a:lnTo>
                  <a:pt x="88" y="77"/>
                </a:lnTo>
                <a:lnTo>
                  <a:pt x="78" y="82"/>
                </a:lnTo>
                <a:lnTo>
                  <a:pt x="67" y="84"/>
                </a:lnTo>
                <a:lnTo>
                  <a:pt x="56" y="88"/>
                </a:lnTo>
                <a:lnTo>
                  <a:pt x="55" y="83"/>
                </a:lnTo>
                <a:lnTo>
                  <a:pt x="53" y="77"/>
                </a:lnTo>
                <a:lnTo>
                  <a:pt x="50" y="68"/>
                </a:lnTo>
                <a:lnTo>
                  <a:pt x="47" y="68"/>
                </a:lnTo>
                <a:lnTo>
                  <a:pt x="46" y="69"/>
                </a:lnTo>
                <a:lnTo>
                  <a:pt x="46" y="78"/>
                </a:lnTo>
                <a:lnTo>
                  <a:pt x="44" y="80"/>
                </a:lnTo>
                <a:lnTo>
                  <a:pt x="39" y="74"/>
                </a:lnTo>
                <a:lnTo>
                  <a:pt x="36" y="74"/>
                </a:lnTo>
                <a:lnTo>
                  <a:pt x="36" y="75"/>
                </a:lnTo>
                <a:lnTo>
                  <a:pt x="35" y="76"/>
                </a:lnTo>
                <a:lnTo>
                  <a:pt x="35" y="78"/>
                </a:lnTo>
                <a:lnTo>
                  <a:pt x="34" y="81"/>
                </a:lnTo>
                <a:lnTo>
                  <a:pt x="34" y="84"/>
                </a:lnTo>
                <a:lnTo>
                  <a:pt x="33" y="87"/>
                </a:lnTo>
                <a:lnTo>
                  <a:pt x="31" y="90"/>
                </a:lnTo>
                <a:lnTo>
                  <a:pt x="25" y="90"/>
                </a:lnTo>
                <a:lnTo>
                  <a:pt x="22" y="87"/>
                </a:lnTo>
                <a:lnTo>
                  <a:pt x="19" y="81"/>
                </a:lnTo>
                <a:lnTo>
                  <a:pt x="17" y="76"/>
                </a:lnTo>
                <a:lnTo>
                  <a:pt x="20" y="70"/>
                </a:lnTo>
                <a:lnTo>
                  <a:pt x="17" y="66"/>
                </a:lnTo>
                <a:lnTo>
                  <a:pt x="11" y="62"/>
                </a:lnTo>
                <a:lnTo>
                  <a:pt x="1" y="55"/>
                </a:lnTo>
                <a:lnTo>
                  <a:pt x="0" y="48"/>
                </a:lnTo>
                <a:lnTo>
                  <a:pt x="3" y="41"/>
                </a:lnTo>
                <a:lnTo>
                  <a:pt x="8" y="38"/>
                </a:lnTo>
                <a:lnTo>
                  <a:pt x="14" y="36"/>
                </a:lnTo>
                <a:lnTo>
                  <a:pt x="34" y="36"/>
                </a:lnTo>
                <a:lnTo>
                  <a:pt x="75" y="32"/>
                </a:lnTo>
                <a:lnTo>
                  <a:pt x="118" y="27"/>
                </a:lnTo>
                <a:lnTo>
                  <a:pt x="161" y="21"/>
                </a:lnTo>
                <a:lnTo>
                  <a:pt x="203" y="17"/>
                </a:lnTo>
                <a:lnTo>
                  <a:pt x="213" y="40"/>
                </a:lnTo>
                <a:lnTo>
                  <a:pt x="268" y="38"/>
                </a:lnTo>
                <a:lnTo>
                  <a:pt x="323" y="33"/>
                </a:lnTo>
                <a:lnTo>
                  <a:pt x="376" y="29"/>
                </a:lnTo>
                <a:lnTo>
                  <a:pt x="428" y="28"/>
                </a:lnTo>
                <a:lnTo>
                  <a:pt x="428" y="33"/>
                </a:lnTo>
                <a:lnTo>
                  <a:pt x="429" y="38"/>
                </a:lnTo>
                <a:lnTo>
                  <a:pt x="433" y="42"/>
                </a:lnTo>
                <a:lnTo>
                  <a:pt x="440" y="41"/>
                </a:lnTo>
                <a:lnTo>
                  <a:pt x="444" y="38"/>
                </a:lnTo>
                <a:lnTo>
                  <a:pt x="445" y="32"/>
                </a:lnTo>
                <a:lnTo>
                  <a:pt x="445" y="25"/>
                </a:lnTo>
                <a:lnTo>
                  <a:pt x="443" y="11"/>
                </a:lnTo>
                <a:lnTo>
                  <a:pt x="441" y="5"/>
                </a:lnTo>
                <a:lnTo>
                  <a:pt x="44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7" name="Freeform 106"/>
          <p:cNvSpPr>
            <a:spLocks/>
          </p:cNvSpPr>
          <p:nvPr/>
        </p:nvSpPr>
        <p:spPr bwMode="auto">
          <a:xfrm>
            <a:off x="3244850" y="4038600"/>
            <a:ext cx="530225" cy="458788"/>
          </a:xfrm>
          <a:custGeom>
            <a:avLst/>
            <a:gdLst/>
            <a:ahLst/>
            <a:cxnLst>
              <a:cxn ang="0">
                <a:pos x="217" y="9"/>
              </a:cxn>
              <a:cxn ang="0">
                <a:pos x="224" y="11"/>
              </a:cxn>
              <a:cxn ang="0">
                <a:pos x="225" y="28"/>
              </a:cxn>
              <a:cxn ang="0">
                <a:pos x="228" y="46"/>
              </a:cxn>
              <a:cxn ang="0">
                <a:pos x="226" y="72"/>
              </a:cxn>
              <a:cxn ang="0">
                <a:pos x="226" y="87"/>
              </a:cxn>
              <a:cxn ang="0">
                <a:pos x="212" y="116"/>
              </a:cxn>
              <a:cxn ang="0">
                <a:pos x="203" y="144"/>
              </a:cxn>
              <a:cxn ang="0">
                <a:pos x="200" y="159"/>
              </a:cxn>
              <a:cxn ang="0">
                <a:pos x="196" y="185"/>
              </a:cxn>
              <a:cxn ang="0">
                <a:pos x="338" y="205"/>
              </a:cxn>
              <a:cxn ang="0">
                <a:pos x="361" y="254"/>
              </a:cxn>
              <a:cxn ang="0">
                <a:pos x="327" y="240"/>
              </a:cxn>
              <a:cxn ang="0">
                <a:pos x="304" y="268"/>
              </a:cxn>
              <a:cxn ang="0">
                <a:pos x="352" y="262"/>
              </a:cxn>
              <a:cxn ang="0">
                <a:pos x="344" y="270"/>
              </a:cxn>
              <a:cxn ang="0">
                <a:pos x="367" y="280"/>
              </a:cxn>
              <a:cxn ang="0">
                <a:pos x="372" y="266"/>
              </a:cxn>
              <a:cxn ang="0">
                <a:pos x="383" y="286"/>
              </a:cxn>
              <a:cxn ang="0">
                <a:pos x="367" y="297"/>
              </a:cxn>
              <a:cxn ang="0">
                <a:pos x="361" y="306"/>
              </a:cxn>
              <a:cxn ang="0">
                <a:pos x="365" y="317"/>
              </a:cxn>
              <a:cxn ang="0">
                <a:pos x="376" y="325"/>
              </a:cxn>
              <a:cxn ang="0">
                <a:pos x="383" y="325"/>
              </a:cxn>
              <a:cxn ang="0">
                <a:pos x="392" y="331"/>
              </a:cxn>
              <a:cxn ang="0">
                <a:pos x="410" y="347"/>
              </a:cxn>
              <a:cxn ang="0">
                <a:pos x="394" y="342"/>
              </a:cxn>
              <a:cxn ang="0">
                <a:pos x="384" y="343"/>
              </a:cxn>
              <a:cxn ang="0">
                <a:pos x="368" y="332"/>
              </a:cxn>
              <a:cxn ang="0">
                <a:pos x="356" y="326"/>
              </a:cxn>
              <a:cxn ang="0">
                <a:pos x="333" y="318"/>
              </a:cxn>
              <a:cxn ang="0">
                <a:pos x="320" y="321"/>
              </a:cxn>
              <a:cxn ang="0">
                <a:pos x="333" y="332"/>
              </a:cxn>
              <a:cxn ang="0">
                <a:pos x="326" y="336"/>
              </a:cxn>
              <a:cxn ang="0">
                <a:pos x="324" y="354"/>
              </a:cxn>
              <a:cxn ang="0">
                <a:pos x="312" y="340"/>
              </a:cxn>
              <a:cxn ang="0">
                <a:pos x="299" y="335"/>
              </a:cxn>
              <a:cxn ang="0">
                <a:pos x="262" y="350"/>
              </a:cxn>
              <a:cxn ang="0">
                <a:pos x="236" y="314"/>
              </a:cxn>
              <a:cxn ang="0">
                <a:pos x="217" y="320"/>
              </a:cxn>
              <a:cxn ang="0">
                <a:pos x="185" y="294"/>
              </a:cxn>
              <a:cxn ang="0">
                <a:pos x="158" y="311"/>
              </a:cxn>
              <a:cxn ang="0">
                <a:pos x="158" y="319"/>
              </a:cxn>
              <a:cxn ang="0">
                <a:pos x="127" y="320"/>
              </a:cxn>
              <a:cxn ang="0">
                <a:pos x="77" y="305"/>
              </a:cxn>
              <a:cxn ang="0">
                <a:pos x="58" y="294"/>
              </a:cxn>
              <a:cxn ang="0">
                <a:pos x="22" y="311"/>
              </a:cxn>
              <a:cxn ang="0">
                <a:pos x="32" y="300"/>
              </a:cxn>
              <a:cxn ang="0">
                <a:pos x="35" y="271"/>
              </a:cxn>
              <a:cxn ang="0">
                <a:pos x="37" y="229"/>
              </a:cxn>
              <a:cxn ang="0">
                <a:pos x="44" y="173"/>
              </a:cxn>
              <a:cxn ang="0">
                <a:pos x="27" y="144"/>
              </a:cxn>
              <a:cxn ang="0">
                <a:pos x="0" y="10"/>
              </a:cxn>
            </a:cxnLst>
            <a:rect l="0" t="0" r="r" b="b"/>
            <a:pathLst>
              <a:path w="410" h="356">
                <a:moveTo>
                  <a:pt x="191" y="0"/>
                </a:moveTo>
                <a:lnTo>
                  <a:pt x="217" y="2"/>
                </a:lnTo>
                <a:lnTo>
                  <a:pt x="216" y="5"/>
                </a:lnTo>
                <a:lnTo>
                  <a:pt x="214" y="7"/>
                </a:lnTo>
                <a:lnTo>
                  <a:pt x="216" y="9"/>
                </a:lnTo>
                <a:lnTo>
                  <a:pt x="217" y="9"/>
                </a:lnTo>
                <a:lnTo>
                  <a:pt x="219" y="7"/>
                </a:lnTo>
                <a:lnTo>
                  <a:pt x="223" y="4"/>
                </a:lnTo>
                <a:lnTo>
                  <a:pt x="225" y="5"/>
                </a:lnTo>
                <a:lnTo>
                  <a:pt x="225" y="7"/>
                </a:lnTo>
                <a:lnTo>
                  <a:pt x="224" y="9"/>
                </a:lnTo>
                <a:lnTo>
                  <a:pt x="224" y="11"/>
                </a:lnTo>
                <a:lnTo>
                  <a:pt x="223" y="13"/>
                </a:lnTo>
                <a:lnTo>
                  <a:pt x="223" y="18"/>
                </a:lnTo>
                <a:lnTo>
                  <a:pt x="228" y="24"/>
                </a:lnTo>
                <a:lnTo>
                  <a:pt x="228" y="25"/>
                </a:lnTo>
                <a:lnTo>
                  <a:pt x="226" y="26"/>
                </a:lnTo>
                <a:lnTo>
                  <a:pt x="225" y="28"/>
                </a:lnTo>
                <a:lnTo>
                  <a:pt x="223" y="31"/>
                </a:lnTo>
                <a:lnTo>
                  <a:pt x="223" y="32"/>
                </a:lnTo>
                <a:lnTo>
                  <a:pt x="224" y="34"/>
                </a:lnTo>
                <a:lnTo>
                  <a:pt x="226" y="35"/>
                </a:lnTo>
                <a:lnTo>
                  <a:pt x="228" y="38"/>
                </a:lnTo>
                <a:lnTo>
                  <a:pt x="228" y="46"/>
                </a:lnTo>
                <a:lnTo>
                  <a:pt x="233" y="53"/>
                </a:lnTo>
                <a:lnTo>
                  <a:pt x="236" y="56"/>
                </a:lnTo>
                <a:lnTo>
                  <a:pt x="239" y="60"/>
                </a:lnTo>
                <a:lnTo>
                  <a:pt x="236" y="65"/>
                </a:lnTo>
                <a:lnTo>
                  <a:pt x="229" y="68"/>
                </a:lnTo>
                <a:lnTo>
                  <a:pt x="226" y="72"/>
                </a:lnTo>
                <a:lnTo>
                  <a:pt x="225" y="74"/>
                </a:lnTo>
                <a:lnTo>
                  <a:pt x="227" y="76"/>
                </a:lnTo>
                <a:lnTo>
                  <a:pt x="234" y="80"/>
                </a:lnTo>
                <a:lnTo>
                  <a:pt x="231" y="83"/>
                </a:lnTo>
                <a:lnTo>
                  <a:pt x="228" y="84"/>
                </a:lnTo>
                <a:lnTo>
                  <a:pt x="226" y="87"/>
                </a:lnTo>
                <a:lnTo>
                  <a:pt x="226" y="88"/>
                </a:lnTo>
                <a:lnTo>
                  <a:pt x="227" y="89"/>
                </a:lnTo>
                <a:lnTo>
                  <a:pt x="231" y="89"/>
                </a:lnTo>
                <a:lnTo>
                  <a:pt x="223" y="100"/>
                </a:lnTo>
                <a:lnTo>
                  <a:pt x="211" y="108"/>
                </a:lnTo>
                <a:lnTo>
                  <a:pt x="212" y="116"/>
                </a:lnTo>
                <a:lnTo>
                  <a:pt x="207" y="124"/>
                </a:lnTo>
                <a:lnTo>
                  <a:pt x="203" y="131"/>
                </a:lnTo>
                <a:lnTo>
                  <a:pt x="200" y="137"/>
                </a:lnTo>
                <a:lnTo>
                  <a:pt x="200" y="140"/>
                </a:lnTo>
                <a:lnTo>
                  <a:pt x="202" y="143"/>
                </a:lnTo>
                <a:lnTo>
                  <a:pt x="203" y="144"/>
                </a:lnTo>
                <a:lnTo>
                  <a:pt x="203" y="147"/>
                </a:lnTo>
                <a:lnTo>
                  <a:pt x="197" y="147"/>
                </a:lnTo>
                <a:lnTo>
                  <a:pt x="197" y="151"/>
                </a:lnTo>
                <a:lnTo>
                  <a:pt x="199" y="153"/>
                </a:lnTo>
                <a:lnTo>
                  <a:pt x="200" y="156"/>
                </a:lnTo>
                <a:lnTo>
                  <a:pt x="200" y="159"/>
                </a:lnTo>
                <a:lnTo>
                  <a:pt x="198" y="160"/>
                </a:lnTo>
                <a:lnTo>
                  <a:pt x="197" y="160"/>
                </a:lnTo>
                <a:lnTo>
                  <a:pt x="195" y="161"/>
                </a:lnTo>
                <a:lnTo>
                  <a:pt x="191" y="161"/>
                </a:lnTo>
                <a:lnTo>
                  <a:pt x="196" y="178"/>
                </a:lnTo>
                <a:lnTo>
                  <a:pt x="196" y="185"/>
                </a:lnTo>
                <a:lnTo>
                  <a:pt x="191" y="191"/>
                </a:lnTo>
                <a:lnTo>
                  <a:pt x="269" y="185"/>
                </a:lnTo>
                <a:lnTo>
                  <a:pt x="346" y="179"/>
                </a:lnTo>
                <a:lnTo>
                  <a:pt x="344" y="187"/>
                </a:lnTo>
                <a:lnTo>
                  <a:pt x="341" y="196"/>
                </a:lnTo>
                <a:lnTo>
                  <a:pt x="338" y="205"/>
                </a:lnTo>
                <a:lnTo>
                  <a:pt x="342" y="216"/>
                </a:lnTo>
                <a:lnTo>
                  <a:pt x="349" y="227"/>
                </a:lnTo>
                <a:lnTo>
                  <a:pt x="356" y="236"/>
                </a:lnTo>
                <a:lnTo>
                  <a:pt x="363" y="249"/>
                </a:lnTo>
                <a:lnTo>
                  <a:pt x="362" y="252"/>
                </a:lnTo>
                <a:lnTo>
                  <a:pt x="361" y="254"/>
                </a:lnTo>
                <a:lnTo>
                  <a:pt x="359" y="254"/>
                </a:lnTo>
                <a:lnTo>
                  <a:pt x="354" y="249"/>
                </a:lnTo>
                <a:lnTo>
                  <a:pt x="349" y="247"/>
                </a:lnTo>
                <a:lnTo>
                  <a:pt x="335" y="247"/>
                </a:lnTo>
                <a:lnTo>
                  <a:pt x="332" y="244"/>
                </a:lnTo>
                <a:lnTo>
                  <a:pt x="327" y="240"/>
                </a:lnTo>
                <a:lnTo>
                  <a:pt x="323" y="236"/>
                </a:lnTo>
                <a:lnTo>
                  <a:pt x="316" y="235"/>
                </a:lnTo>
                <a:lnTo>
                  <a:pt x="306" y="242"/>
                </a:lnTo>
                <a:lnTo>
                  <a:pt x="299" y="251"/>
                </a:lnTo>
                <a:lnTo>
                  <a:pt x="296" y="263"/>
                </a:lnTo>
                <a:lnTo>
                  <a:pt x="304" y="268"/>
                </a:lnTo>
                <a:lnTo>
                  <a:pt x="313" y="269"/>
                </a:lnTo>
                <a:lnTo>
                  <a:pt x="325" y="268"/>
                </a:lnTo>
                <a:lnTo>
                  <a:pt x="335" y="265"/>
                </a:lnTo>
                <a:lnTo>
                  <a:pt x="344" y="262"/>
                </a:lnTo>
                <a:lnTo>
                  <a:pt x="349" y="261"/>
                </a:lnTo>
                <a:lnTo>
                  <a:pt x="352" y="262"/>
                </a:lnTo>
                <a:lnTo>
                  <a:pt x="352" y="264"/>
                </a:lnTo>
                <a:lnTo>
                  <a:pt x="351" y="265"/>
                </a:lnTo>
                <a:lnTo>
                  <a:pt x="348" y="266"/>
                </a:lnTo>
                <a:lnTo>
                  <a:pt x="347" y="268"/>
                </a:lnTo>
                <a:lnTo>
                  <a:pt x="345" y="269"/>
                </a:lnTo>
                <a:lnTo>
                  <a:pt x="344" y="270"/>
                </a:lnTo>
                <a:lnTo>
                  <a:pt x="344" y="272"/>
                </a:lnTo>
                <a:lnTo>
                  <a:pt x="348" y="277"/>
                </a:lnTo>
                <a:lnTo>
                  <a:pt x="356" y="280"/>
                </a:lnTo>
                <a:lnTo>
                  <a:pt x="363" y="283"/>
                </a:lnTo>
                <a:lnTo>
                  <a:pt x="366" y="282"/>
                </a:lnTo>
                <a:lnTo>
                  <a:pt x="367" y="280"/>
                </a:lnTo>
                <a:lnTo>
                  <a:pt x="368" y="278"/>
                </a:lnTo>
                <a:lnTo>
                  <a:pt x="368" y="276"/>
                </a:lnTo>
                <a:lnTo>
                  <a:pt x="369" y="273"/>
                </a:lnTo>
                <a:lnTo>
                  <a:pt x="369" y="270"/>
                </a:lnTo>
                <a:lnTo>
                  <a:pt x="370" y="269"/>
                </a:lnTo>
                <a:lnTo>
                  <a:pt x="372" y="266"/>
                </a:lnTo>
                <a:lnTo>
                  <a:pt x="377" y="266"/>
                </a:lnTo>
                <a:lnTo>
                  <a:pt x="376" y="272"/>
                </a:lnTo>
                <a:lnTo>
                  <a:pt x="377" y="276"/>
                </a:lnTo>
                <a:lnTo>
                  <a:pt x="380" y="278"/>
                </a:lnTo>
                <a:lnTo>
                  <a:pt x="382" y="282"/>
                </a:lnTo>
                <a:lnTo>
                  <a:pt x="383" y="286"/>
                </a:lnTo>
                <a:lnTo>
                  <a:pt x="377" y="286"/>
                </a:lnTo>
                <a:lnTo>
                  <a:pt x="373" y="287"/>
                </a:lnTo>
                <a:lnTo>
                  <a:pt x="370" y="289"/>
                </a:lnTo>
                <a:lnTo>
                  <a:pt x="368" y="291"/>
                </a:lnTo>
                <a:lnTo>
                  <a:pt x="367" y="293"/>
                </a:lnTo>
                <a:lnTo>
                  <a:pt x="367" y="297"/>
                </a:lnTo>
                <a:lnTo>
                  <a:pt x="369" y="300"/>
                </a:lnTo>
                <a:lnTo>
                  <a:pt x="363" y="300"/>
                </a:lnTo>
                <a:lnTo>
                  <a:pt x="362" y="301"/>
                </a:lnTo>
                <a:lnTo>
                  <a:pt x="362" y="304"/>
                </a:lnTo>
                <a:lnTo>
                  <a:pt x="361" y="305"/>
                </a:lnTo>
                <a:lnTo>
                  <a:pt x="361" y="306"/>
                </a:lnTo>
                <a:lnTo>
                  <a:pt x="360" y="307"/>
                </a:lnTo>
                <a:lnTo>
                  <a:pt x="358" y="308"/>
                </a:lnTo>
                <a:lnTo>
                  <a:pt x="358" y="313"/>
                </a:lnTo>
                <a:lnTo>
                  <a:pt x="360" y="315"/>
                </a:lnTo>
                <a:lnTo>
                  <a:pt x="362" y="317"/>
                </a:lnTo>
                <a:lnTo>
                  <a:pt x="365" y="317"/>
                </a:lnTo>
                <a:lnTo>
                  <a:pt x="368" y="318"/>
                </a:lnTo>
                <a:lnTo>
                  <a:pt x="370" y="318"/>
                </a:lnTo>
                <a:lnTo>
                  <a:pt x="373" y="319"/>
                </a:lnTo>
                <a:lnTo>
                  <a:pt x="375" y="321"/>
                </a:lnTo>
                <a:lnTo>
                  <a:pt x="375" y="324"/>
                </a:lnTo>
                <a:lnTo>
                  <a:pt x="376" y="325"/>
                </a:lnTo>
                <a:lnTo>
                  <a:pt x="376" y="327"/>
                </a:lnTo>
                <a:lnTo>
                  <a:pt x="377" y="328"/>
                </a:lnTo>
                <a:lnTo>
                  <a:pt x="379" y="328"/>
                </a:lnTo>
                <a:lnTo>
                  <a:pt x="380" y="327"/>
                </a:lnTo>
                <a:lnTo>
                  <a:pt x="382" y="326"/>
                </a:lnTo>
                <a:lnTo>
                  <a:pt x="383" y="325"/>
                </a:lnTo>
                <a:lnTo>
                  <a:pt x="386" y="326"/>
                </a:lnTo>
                <a:lnTo>
                  <a:pt x="387" y="326"/>
                </a:lnTo>
                <a:lnTo>
                  <a:pt x="387" y="327"/>
                </a:lnTo>
                <a:lnTo>
                  <a:pt x="389" y="328"/>
                </a:lnTo>
                <a:lnTo>
                  <a:pt x="390" y="331"/>
                </a:lnTo>
                <a:lnTo>
                  <a:pt x="392" y="331"/>
                </a:lnTo>
                <a:lnTo>
                  <a:pt x="396" y="332"/>
                </a:lnTo>
                <a:lnTo>
                  <a:pt x="399" y="332"/>
                </a:lnTo>
                <a:lnTo>
                  <a:pt x="403" y="331"/>
                </a:lnTo>
                <a:lnTo>
                  <a:pt x="406" y="335"/>
                </a:lnTo>
                <a:lnTo>
                  <a:pt x="410" y="341"/>
                </a:lnTo>
                <a:lnTo>
                  <a:pt x="410" y="347"/>
                </a:lnTo>
                <a:lnTo>
                  <a:pt x="408" y="354"/>
                </a:lnTo>
                <a:lnTo>
                  <a:pt x="404" y="353"/>
                </a:lnTo>
                <a:lnTo>
                  <a:pt x="401" y="350"/>
                </a:lnTo>
                <a:lnTo>
                  <a:pt x="398" y="348"/>
                </a:lnTo>
                <a:lnTo>
                  <a:pt x="396" y="345"/>
                </a:lnTo>
                <a:lnTo>
                  <a:pt x="394" y="342"/>
                </a:lnTo>
                <a:lnTo>
                  <a:pt x="391" y="345"/>
                </a:lnTo>
                <a:lnTo>
                  <a:pt x="391" y="347"/>
                </a:lnTo>
                <a:lnTo>
                  <a:pt x="390" y="348"/>
                </a:lnTo>
                <a:lnTo>
                  <a:pt x="386" y="348"/>
                </a:lnTo>
                <a:lnTo>
                  <a:pt x="386" y="346"/>
                </a:lnTo>
                <a:lnTo>
                  <a:pt x="384" y="343"/>
                </a:lnTo>
                <a:lnTo>
                  <a:pt x="383" y="342"/>
                </a:lnTo>
                <a:lnTo>
                  <a:pt x="383" y="336"/>
                </a:lnTo>
                <a:lnTo>
                  <a:pt x="380" y="338"/>
                </a:lnTo>
                <a:lnTo>
                  <a:pt x="376" y="338"/>
                </a:lnTo>
                <a:lnTo>
                  <a:pt x="369" y="334"/>
                </a:lnTo>
                <a:lnTo>
                  <a:pt x="368" y="332"/>
                </a:lnTo>
                <a:lnTo>
                  <a:pt x="366" y="331"/>
                </a:lnTo>
                <a:lnTo>
                  <a:pt x="365" y="331"/>
                </a:lnTo>
                <a:lnTo>
                  <a:pt x="362" y="332"/>
                </a:lnTo>
                <a:lnTo>
                  <a:pt x="359" y="332"/>
                </a:lnTo>
                <a:lnTo>
                  <a:pt x="356" y="329"/>
                </a:lnTo>
                <a:lnTo>
                  <a:pt x="356" y="326"/>
                </a:lnTo>
                <a:lnTo>
                  <a:pt x="355" y="324"/>
                </a:lnTo>
                <a:lnTo>
                  <a:pt x="354" y="322"/>
                </a:lnTo>
                <a:lnTo>
                  <a:pt x="352" y="321"/>
                </a:lnTo>
                <a:lnTo>
                  <a:pt x="341" y="321"/>
                </a:lnTo>
                <a:lnTo>
                  <a:pt x="338" y="320"/>
                </a:lnTo>
                <a:lnTo>
                  <a:pt x="333" y="318"/>
                </a:lnTo>
                <a:lnTo>
                  <a:pt x="330" y="314"/>
                </a:lnTo>
                <a:lnTo>
                  <a:pt x="324" y="312"/>
                </a:lnTo>
                <a:lnTo>
                  <a:pt x="318" y="311"/>
                </a:lnTo>
                <a:lnTo>
                  <a:pt x="318" y="318"/>
                </a:lnTo>
                <a:lnTo>
                  <a:pt x="319" y="319"/>
                </a:lnTo>
                <a:lnTo>
                  <a:pt x="320" y="321"/>
                </a:lnTo>
                <a:lnTo>
                  <a:pt x="325" y="324"/>
                </a:lnTo>
                <a:lnTo>
                  <a:pt x="327" y="324"/>
                </a:lnTo>
                <a:lnTo>
                  <a:pt x="328" y="325"/>
                </a:lnTo>
                <a:lnTo>
                  <a:pt x="331" y="326"/>
                </a:lnTo>
                <a:lnTo>
                  <a:pt x="333" y="331"/>
                </a:lnTo>
                <a:lnTo>
                  <a:pt x="333" y="332"/>
                </a:lnTo>
                <a:lnTo>
                  <a:pt x="332" y="334"/>
                </a:lnTo>
                <a:lnTo>
                  <a:pt x="331" y="334"/>
                </a:lnTo>
                <a:lnTo>
                  <a:pt x="330" y="335"/>
                </a:lnTo>
                <a:lnTo>
                  <a:pt x="328" y="335"/>
                </a:lnTo>
                <a:lnTo>
                  <a:pt x="327" y="336"/>
                </a:lnTo>
                <a:lnTo>
                  <a:pt x="326" y="336"/>
                </a:lnTo>
                <a:lnTo>
                  <a:pt x="326" y="340"/>
                </a:lnTo>
                <a:lnTo>
                  <a:pt x="330" y="347"/>
                </a:lnTo>
                <a:lnTo>
                  <a:pt x="330" y="349"/>
                </a:lnTo>
                <a:lnTo>
                  <a:pt x="328" y="352"/>
                </a:lnTo>
                <a:lnTo>
                  <a:pt x="327" y="353"/>
                </a:lnTo>
                <a:lnTo>
                  <a:pt x="324" y="354"/>
                </a:lnTo>
                <a:lnTo>
                  <a:pt x="319" y="354"/>
                </a:lnTo>
                <a:lnTo>
                  <a:pt x="318" y="353"/>
                </a:lnTo>
                <a:lnTo>
                  <a:pt x="318" y="340"/>
                </a:lnTo>
                <a:lnTo>
                  <a:pt x="317" y="339"/>
                </a:lnTo>
                <a:lnTo>
                  <a:pt x="314" y="339"/>
                </a:lnTo>
                <a:lnTo>
                  <a:pt x="312" y="340"/>
                </a:lnTo>
                <a:lnTo>
                  <a:pt x="310" y="340"/>
                </a:lnTo>
                <a:lnTo>
                  <a:pt x="308" y="341"/>
                </a:lnTo>
                <a:lnTo>
                  <a:pt x="305" y="341"/>
                </a:lnTo>
                <a:lnTo>
                  <a:pt x="303" y="339"/>
                </a:lnTo>
                <a:lnTo>
                  <a:pt x="303" y="335"/>
                </a:lnTo>
                <a:lnTo>
                  <a:pt x="299" y="335"/>
                </a:lnTo>
                <a:lnTo>
                  <a:pt x="296" y="336"/>
                </a:lnTo>
                <a:lnTo>
                  <a:pt x="289" y="340"/>
                </a:lnTo>
                <a:lnTo>
                  <a:pt x="284" y="346"/>
                </a:lnTo>
                <a:lnTo>
                  <a:pt x="282" y="356"/>
                </a:lnTo>
                <a:lnTo>
                  <a:pt x="276" y="355"/>
                </a:lnTo>
                <a:lnTo>
                  <a:pt x="262" y="350"/>
                </a:lnTo>
                <a:lnTo>
                  <a:pt x="255" y="349"/>
                </a:lnTo>
                <a:lnTo>
                  <a:pt x="250" y="350"/>
                </a:lnTo>
                <a:lnTo>
                  <a:pt x="248" y="343"/>
                </a:lnTo>
                <a:lnTo>
                  <a:pt x="239" y="332"/>
                </a:lnTo>
                <a:lnTo>
                  <a:pt x="236" y="325"/>
                </a:lnTo>
                <a:lnTo>
                  <a:pt x="236" y="314"/>
                </a:lnTo>
                <a:lnTo>
                  <a:pt x="232" y="314"/>
                </a:lnTo>
                <a:lnTo>
                  <a:pt x="232" y="317"/>
                </a:lnTo>
                <a:lnTo>
                  <a:pt x="231" y="318"/>
                </a:lnTo>
                <a:lnTo>
                  <a:pt x="231" y="322"/>
                </a:lnTo>
                <a:lnTo>
                  <a:pt x="226" y="322"/>
                </a:lnTo>
                <a:lnTo>
                  <a:pt x="217" y="320"/>
                </a:lnTo>
                <a:lnTo>
                  <a:pt x="211" y="320"/>
                </a:lnTo>
                <a:lnTo>
                  <a:pt x="209" y="312"/>
                </a:lnTo>
                <a:lnTo>
                  <a:pt x="204" y="306"/>
                </a:lnTo>
                <a:lnTo>
                  <a:pt x="196" y="303"/>
                </a:lnTo>
                <a:lnTo>
                  <a:pt x="185" y="303"/>
                </a:lnTo>
                <a:lnTo>
                  <a:pt x="185" y="294"/>
                </a:lnTo>
                <a:lnTo>
                  <a:pt x="176" y="298"/>
                </a:lnTo>
                <a:lnTo>
                  <a:pt x="168" y="303"/>
                </a:lnTo>
                <a:lnTo>
                  <a:pt x="157" y="306"/>
                </a:lnTo>
                <a:lnTo>
                  <a:pt x="156" y="307"/>
                </a:lnTo>
                <a:lnTo>
                  <a:pt x="156" y="310"/>
                </a:lnTo>
                <a:lnTo>
                  <a:pt x="158" y="311"/>
                </a:lnTo>
                <a:lnTo>
                  <a:pt x="160" y="312"/>
                </a:lnTo>
                <a:lnTo>
                  <a:pt x="162" y="313"/>
                </a:lnTo>
                <a:lnTo>
                  <a:pt x="163" y="315"/>
                </a:lnTo>
                <a:lnTo>
                  <a:pt x="163" y="320"/>
                </a:lnTo>
                <a:lnTo>
                  <a:pt x="161" y="319"/>
                </a:lnTo>
                <a:lnTo>
                  <a:pt x="158" y="319"/>
                </a:lnTo>
                <a:lnTo>
                  <a:pt x="156" y="320"/>
                </a:lnTo>
                <a:lnTo>
                  <a:pt x="151" y="325"/>
                </a:lnTo>
                <a:lnTo>
                  <a:pt x="149" y="326"/>
                </a:lnTo>
                <a:lnTo>
                  <a:pt x="143" y="325"/>
                </a:lnTo>
                <a:lnTo>
                  <a:pt x="135" y="321"/>
                </a:lnTo>
                <a:lnTo>
                  <a:pt x="127" y="320"/>
                </a:lnTo>
                <a:lnTo>
                  <a:pt x="115" y="318"/>
                </a:lnTo>
                <a:lnTo>
                  <a:pt x="105" y="314"/>
                </a:lnTo>
                <a:lnTo>
                  <a:pt x="93" y="311"/>
                </a:lnTo>
                <a:lnTo>
                  <a:pt x="87" y="308"/>
                </a:lnTo>
                <a:lnTo>
                  <a:pt x="83" y="306"/>
                </a:lnTo>
                <a:lnTo>
                  <a:pt x="77" y="305"/>
                </a:lnTo>
                <a:lnTo>
                  <a:pt x="70" y="306"/>
                </a:lnTo>
                <a:lnTo>
                  <a:pt x="73" y="298"/>
                </a:lnTo>
                <a:lnTo>
                  <a:pt x="72" y="290"/>
                </a:lnTo>
                <a:lnTo>
                  <a:pt x="70" y="283"/>
                </a:lnTo>
                <a:lnTo>
                  <a:pt x="65" y="277"/>
                </a:lnTo>
                <a:lnTo>
                  <a:pt x="58" y="294"/>
                </a:lnTo>
                <a:lnTo>
                  <a:pt x="58" y="300"/>
                </a:lnTo>
                <a:lnTo>
                  <a:pt x="60" y="303"/>
                </a:lnTo>
                <a:lnTo>
                  <a:pt x="55" y="307"/>
                </a:lnTo>
                <a:lnTo>
                  <a:pt x="39" y="310"/>
                </a:lnTo>
                <a:lnTo>
                  <a:pt x="29" y="310"/>
                </a:lnTo>
                <a:lnTo>
                  <a:pt x="22" y="311"/>
                </a:lnTo>
                <a:lnTo>
                  <a:pt x="21" y="308"/>
                </a:lnTo>
                <a:lnTo>
                  <a:pt x="25" y="305"/>
                </a:lnTo>
                <a:lnTo>
                  <a:pt x="27" y="304"/>
                </a:lnTo>
                <a:lnTo>
                  <a:pt x="28" y="303"/>
                </a:lnTo>
                <a:lnTo>
                  <a:pt x="30" y="301"/>
                </a:lnTo>
                <a:lnTo>
                  <a:pt x="32" y="300"/>
                </a:lnTo>
                <a:lnTo>
                  <a:pt x="32" y="284"/>
                </a:lnTo>
                <a:lnTo>
                  <a:pt x="33" y="283"/>
                </a:lnTo>
                <a:lnTo>
                  <a:pt x="35" y="282"/>
                </a:lnTo>
                <a:lnTo>
                  <a:pt x="36" y="279"/>
                </a:lnTo>
                <a:lnTo>
                  <a:pt x="36" y="277"/>
                </a:lnTo>
                <a:lnTo>
                  <a:pt x="35" y="271"/>
                </a:lnTo>
                <a:lnTo>
                  <a:pt x="33" y="264"/>
                </a:lnTo>
                <a:lnTo>
                  <a:pt x="32" y="258"/>
                </a:lnTo>
                <a:lnTo>
                  <a:pt x="32" y="250"/>
                </a:lnTo>
                <a:lnTo>
                  <a:pt x="33" y="242"/>
                </a:lnTo>
                <a:lnTo>
                  <a:pt x="34" y="235"/>
                </a:lnTo>
                <a:lnTo>
                  <a:pt x="37" y="229"/>
                </a:lnTo>
                <a:lnTo>
                  <a:pt x="42" y="222"/>
                </a:lnTo>
                <a:lnTo>
                  <a:pt x="46" y="215"/>
                </a:lnTo>
                <a:lnTo>
                  <a:pt x="47" y="201"/>
                </a:lnTo>
                <a:lnTo>
                  <a:pt x="47" y="186"/>
                </a:lnTo>
                <a:lnTo>
                  <a:pt x="46" y="175"/>
                </a:lnTo>
                <a:lnTo>
                  <a:pt x="44" y="173"/>
                </a:lnTo>
                <a:lnTo>
                  <a:pt x="42" y="171"/>
                </a:lnTo>
                <a:lnTo>
                  <a:pt x="39" y="170"/>
                </a:lnTo>
                <a:lnTo>
                  <a:pt x="34" y="165"/>
                </a:lnTo>
                <a:lnTo>
                  <a:pt x="33" y="160"/>
                </a:lnTo>
                <a:lnTo>
                  <a:pt x="30" y="149"/>
                </a:lnTo>
                <a:lnTo>
                  <a:pt x="27" y="144"/>
                </a:lnTo>
                <a:lnTo>
                  <a:pt x="22" y="142"/>
                </a:lnTo>
                <a:lnTo>
                  <a:pt x="22" y="130"/>
                </a:lnTo>
                <a:lnTo>
                  <a:pt x="20" y="121"/>
                </a:lnTo>
                <a:lnTo>
                  <a:pt x="2" y="100"/>
                </a:lnTo>
                <a:lnTo>
                  <a:pt x="4" y="76"/>
                </a:lnTo>
                <a:lnTo>
                  <a:pt x="0" y="10"/>
                </a:lnTo>
                <a:lnTo>
                  <a:pt x="54" y="7"/>
                </a:lnTo>
                <a:lnTo>
                  <a:pt x="108" y="4"/>
                </a:lnTo>
                <a:lnTo>
                  <a:pt x="163" y="2"/>
                </a:lnTo>
                <a:lnTo>
                  <a:pt x="19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8" name="Freeform 107"/>
          <p:cNvSpPr>
            <a:spLocks noEditPoints="1"/>
          </p:cNvSpPr>
          <p:nvPr/>
        </p:nvSpPr>
        <p:spPr bwMode="auto">
          <a:xfrm>
            <a:off x="1974850" y="3614738"/>
            <a:ext cx="1325563" cy="1293812"/>
          </a:xfrm>
          <a:custGeom>
            <a:avLst/>
            <a:gdLst/>
            <a:ahLst/>
            <a:cxnLst>
              <a:cxn ang="0">
                <a:pos x="310" y="0"/>
              </a:cxn>
              <a:cxn ang="0">
                <a:pos x="532" y="192"/>
              </a:cxn>
              <a:cxn ang="0">
                <a:pos x="585" y="212"/>
              </a:cxn>
              <a:cxn ang="0">
                <a:pos x="642" y="242"/>
              </a:cxn>
              <a:cxn ang="0">
                <a:pos x="677" y="248"/>
              </a:cxn>
              <a:cxn ang="0">
                <a:pos x="699" y="254"/>
              </a:cxn>
              <a:cxn ang="0">
                <a:pos x="730" y="263"/>
              </a:cxn>
              <a:cxn ang="0">
                <a:pos x="745" y="273"/>
              </a:cxn>
              <a:cxn ang="0">
                <a:pos x="757" y="253"/>
              </a:cxn>
              <a:cxn ang="0">
                <a:pos x="802" y="271"/>
              </a:cxn>
              <a:cxn ang="0">
                <a:pos x="841" y="261"/>
              </a:cxn>
              <a:cxn ang="0">
                <a:pos x="878" y="260"/>
              </a:cxn>
              <a:cxn ang="0">
                <a:pos x="926" y="270"/>
              </a:cxn>
              <a:cxn ang="0">
                <a:pos x="951" y="281"/>
              </a:cxn>
              <a:cxn ang="0">
                <a:pos x="989" y="436"/>
              </a:cxn>
              <a:cxn ang="0">
                <a:pos x="1005" y="460"/>
              </a:cxn>
              <a:cxn ang="0">
                <a:pos x="1024" y="503"/>
              </a:cxn>
              <a:cxn ang="0">
                <a:pos x="1027" y="536"/>
              </a:cxn>
              <a:cxn ang="0">
                <a:pos x="1010" y="617"/>
              </a:cxn>
              <a:cxn ang="0">
                <a:pos x="985" y="648"/>
              </a:cxn>
              <a:cxn ang="0">
                <a:pos x="957" y="656"/>
              </a:cxn>
              <a:cxn ang="0">
                <a:pos x="934" y="636"/>
              </a:cxn>
              <a:cxn ang="0">
                <a:pos x="918" y="643"/>
              </a:cxn>
              <a:cxn ang="0">
                <a:pos x="923" y="682"/>
              </a:cxn>
              <a:cxn ang="0">
                <a:pos x="890" y="719"/>
              </a:cxn>
              <a:cxn ang="0">
                <a:pos x="844" y="738"/>
              </a:cxn>
              <a:cxn ang="0">
                <a:pos x="835" y="744"/>
              </a:cxn>
              <a:cxn ang="0">
                <a:pos x="819" y="746"/>
              </a:cxn>
              <a:cxn ang="0">
                <a:pos x="804" y="739"/>
              </a:cxn>
              <a:cxn ang="0">
                <a:pos x="802" y="747"/>
              </a:cxn>
              <a:cxn ang="0">
                <a:pos x="781" y="743"/>
              </a:cxn>
              <a:cxn ang="0">
                <a:pos x="793" y="771"/>
              </a:cxn>
              <a:cxn ang="0">
                <a:pos x="770" y="785"/>
              </a:cxn>
              <a:cxn ang="0">
                <a:pos x="738" y="795"/>
              </a:cxn>
              <a:cxn ang="0">
                <a:pos x="719" y="817"/>
              </a:cxn>
              <a:cxn ang="0">
                <a:pos x="724" y="830"/>
              </a:cxn>
              <a:cxn ang="0">
                <a:pos x="700" y="862"/>
              </a:cxn>
              <a:cxn ang="0">
                <a:pos x="703" y="877"/>
              </a:cxn>
              <a:cxn ang="0">
                <a:pos x="706" y="906"/>
              </a:cxn>
              <a:cxn ang="0">
                <a:pos x="717" y="949"/>
              </a:cxn>
              <a:cxn ang="0">
                <a:pos x="732" y="995"/>
              </a:cxn>
              <a:cxn ang="0">
                <a:pos x="715" y="1000"/>
              </a:cxn>
              <a:cxn ang="0">
                <a:pos x="632" y="969"/>
              </a:cxn>
              <a:cxn ang="0">
                <a:pos x="581" y="951"/>
              </a:cxn>
              <a:cxn ang="0">
                <a:pos x="574" y="941"/>
              </a:cxn>
              <a:cxn ang="0">
                <a:pos x="552" y="886"/>
              </a:cxn>
              <a:cxn ang="0">
                <a:pos x="549" y="867"/>
              </a:cxn>
              <a:cxn ang="0">
                <a:pos x="512" y="803"/>
              </a:cxn>
              <a:cxn ang="0">
                <a:pos x="486" y="767"/>
              </a:cxn>
              <a:cxn ang="0">
                <a:pos x="475" y="741"/>
              </a:cxn>
              <a:cxn ang="0">
                <a:pos x="459" y="702"/>
              </a:cxn>
              <a:cxn ang="0">
                <a:pos x="412" y="649"/>
              </a:cxn>
              <a:cxn ang="0">
                <a:pos x="346" y="625"/>
              </a:cxn>
              <a:cxn ang="0">
                <a:pos x="294" y="636"/>
              </a:cxn>
              <a:cxn ang="0">
                <a:pos x="242" y="694"/>
              </a:cxn>
              <a:cxn ang="0">
                <a:pos x="196" y="666"/>
              </a:cxn>
              <a:cxn ang="0">
                <a:pos x="150" y="625"/>
              </a:cxn>
              <a:cxn ang="0">
                <a:pos x="135" y="565"/>
              </a:cxn>
              <a:cxn ang="0">
                <a:pos x="127" y="555"/>
              </a:cxn>
              <a:cxn ang="0">
                <a:pos x="94" y="514"/>
              </a:cxn>
              <a:cxn ang="0">
                <a:pos x="51" y="464"/>
              </a:cxn>
              <a:cxn ang="0">
                <a:pos x="14" y="419"/>
              </a:cxn>
              <a:cxn ang="0">
                <a:pos x="274" y="419"/>
              </a:cxn>
            </a:cxnLst>
            <a:rect l="0" t="0" r="r" b="b"/>
            <a:pathLst>
              <a:path w="1027" h="1003">
                <a:moveTo>
                  <a:pt x="749" y="800"/>
                </a:moveTo>
                <a:lnTo>
                  <a:pt x="750" y="804"/>
                </a:lnTo>
                <a:lnTo>
                  <a:pt x="746" y="808"/>
                </a:lnTo>
                <a:lnTo>
                  <a:pt x="746" y="804"/>
                </a:lnTo>
                <a:lnTo>
                  <a:pt x="749" y="802"/>
                </a:lnTo>
                <a:lnTo>
                  <a:pt x="749" y="800"/>
                </a:lnTo>
                <a:close/>
                <a:moveTo>
                  <a:pt x="310" y="0"/>
                </a:moveTo>
                <a:lnTo>
                  <a:pt x="382" y="4"/>
                </a:lnTo>
                <a:lnTo>
                  <a:pt x="457" y="7"/>
                </a:lnTo>
                <a:lnTo>
                  <a:pt x="530" y="11"/>
                </a:lnTo>
                <a:lnTo>
                  <a:pt x="530" y="72"/>
                </a:lnTo>
                <a:lnTo>
                  <a:pt x="528" y="131"/>
                </a:lnTo>
                <a:lnTo>
                  <a:pt x="524" y="189"/>
                </a:lnTo>
                <a:lnTo>
                  <a:pt x="532" y="192"/>
                </a:lnTo>
                <a:lnTo>
                  <a:pt x="539" y="197"/>
                </a:lnTo>
                <a:lnTo>
                  <a:pt x="545" y="203"/>
                </a:lnTo>
                <a:lnTo>
                  <a:pt x="552" y="208"/>
                </a:lnTo>
                <a:lnTo>
                  <a:pt x="565" y="208"/>
                </a:lnTo>
                <a:lnTo>
                  <a:pt x="574" y="207"/>
                </a:lnTo>
                <a:lnTo>
                  <a:pt x="582" y="208"/>
                </a:lnTo>
                <a:lnTo>
                  <a:pt x="585" y="212"/>
                </a:lnTo>
                <a:lnTo>
                  <a:pt x="585" y="218"/>
                </a:lnTo>
                <a:lnTo>
                  <a:pt x="586" y="224"/>
                </a:lnTo>
                <a:lnTo>
                  <a:pt x="588" y="228"/>
                </a:lnTo>
                <a:lnTo>
                  <a:pt x="604" y="229"/>
                </a:lnTo>
                <a:lnTo>
                  <a:pt x="618" y="232"/>
                </a:lnTo>
                <a:lnTo>
                  <a:pt x="631" y="235"/>
                </a:lnTo>
                <a:lnTo>
                  <a:pt x="642" y="242"/>
                </a:lnTo>
                <a:lnTo>
                  <a:pt x="649" y="238"/>
                </a:lnTo>
                <a:lnTo>
                  <a:pt x="653" y="235"/>
                </a:lnTo>
                <a:lnTo>
                  <a:pt x="660" y="235"/>
                </a:lnTo>
                <a:lnTo>
                  <a:pt x="670" y="236"/>
                </a:lnTo>
                <a:lnTo>
                  <a:pt x="670" y="243"/>
                </a:lnTo>
                <a:lnTo>
                  <a:pt x="672" y="246"/>
                </a:lnTo>
                <a:lnTo>
                  <a:pt x="677" y="248"/>
                </a:lnTo>
                <a:lnTo>
                  <a:pt x="681" y="248"/>
                </a:lnTo>
                <a:lnTo>
                  <a:pt x="681" y="256"/>
                </a:lnTo>
                <a:lnTo>
                  <a:pt x="682" y="260"/>
                </a:lnTo>
                <a:lnTo>
                  <a:pt x="684" y="262"/>
                </a:lnTo>
                <a:lnTo>
                  <a:pt x="691" y="261"/>
                </a:lnTo>
                <a:lnTo>
                  <a:pt x="695" y="257"/>
                </a:lnTo>
                <a:lnTo>
                  <a:pt x="699" y="254"/>
                </a:lnTo>
                <a:lnTo>
                  <a:pt x="703" y="250"/>
                </a:lnTo>
                <a:lnTo>
                  <a:pt x="708" y="253"/>
                </a:lnTo>
                <a:lnTo>
                  <a:pt x="712" y="255"/>
                </a:lnTo>
                <a:lnTo>
                  <a:pt x="715" y="260"/>
                </a:lnTo>
                <a:lnTo>
                  <a:pt x="717" y="264"/>
                </a:lnTo>
                <a:lnTo>
                  <a:pt x="727" y="264"/>
                </a:lnTo>
                <a:lnTo>
                  <a:pt x="730" y="263"/>
                </a:lnTo>
                <a:lnTo>
                  <a:pt x="735" y="259"/>
                </a:lnTo>
                <a:lnTo>
                  <a:pt x="737" y="261"/>
                </a:lnTo>
                <a:lnTo>
                  <a:pt x="737" y="263"/>
                </a:lnTo>
                <a:lnTo>
                  <a:pt x="738" y="266"/>
                </a:lnTo>
                <a:lnTo>
                  <a:pt x="738" y="270"/>
                </a:lnTo>
                <a:lnTo>
                  <a:pt x="741" y="273"/>
                </a:lnTo>
                <a:lnTo>
                  <a:pt x="745" y="273"/>
                </a:lnTo>
                <a:lnTo>
                  <a:pt x="748" y="271"/>
                </a:lnTo>
                <a:lnTo>
                  <a:pt x="750" y="269"/>
                </a:lnTo>
                <a:lnTo>
                  <a:pt x="752" y="264"/>
                </a:lnTo>
                <a:lnTo>
                  <a:pt x="753" y="261"/>
                </a:lnTo>
                <a:lnTo>
                  <a:pt x="755" y="259"/>
                </a:lnTo>
                <a:lnTo>
                  <a:pt x="757" y="256"/>
                </a:lnTo>
                <a:lnTo>
                  <a:pt x="757" y="253"/>
                </a:lnTo>
                <a:lnTo>
                  <a:pt x="764" y="256"/>
                </a:lnTo>
                <a:lnTo>
                  <a:pt x="770" y="260"/>
                </a:lnTo>
                <a:lnTo>
                  <a:pt x="777" y="261"/>
                </a:lnTo>
                <a:lnTo>
                  <a:pt x="785" y="259"/>
                </a:lnTo>
                <a:lnTo>
                  <a:pt x="790" y="264"/>
                </a:lnTo>
                <a:lnTo>
                  <a:pt x="795" y="268"/>
                </a:lnTo>
                <a:lnTo>
                  <a:pt x="802" y="271"/>
                </a:lnTo>
                <a:lnTo>
                  <a:pt x="808" y="276"/>
                </a:lnTo>
                <a:lnTo>
                  <a:pt x="814" y="271"/>
                </a:lnTo>
                <a:lnTo>
                  <a:pt x="828" y="262"/>
                </a:lnTo>
                <a:lnTo>
                  <a:pt x="831" y="261"/>
                </a:lnTo>
                <a:lnTo>
                  <a:pt x="834" y="260"/>
                </a:lnTo>
                <a:lnTo>
                  <a:pt x="838" y="260"/>
                </a:lnTo>
                <a:lnTo>
                  <a:pt x="841" y="261"/>
                </a:lnTo>
                <a:lnTo>
                  <a:pt x="844" y="262"/>
                </a:lnTo>
                <a:lnTo>
                  <a:pt x="854" y="257"/>
                </a:lnTo>
                <a:lnTo>
                  <a:pt x="857" y="255"/>
                </a:lnTo>
                <a:lnTo>
                  <a:pt x="862" y="253"/>
                </a:lnTo>
                <a:lnTo>
                  <a:pt x="865" y="255"/>
                </a:lnTo>
                <a:lnTo>
                  <a:pt x="871" y="257"/>
                </a:lnTo>
                <a:lnTo>
                  <a:pt x="878" y="260"/>
                </a:lnTo>
                <a:lnTo>
                  <a:pt x="885" y="259"/>
                </a:lnTo>
                <a:lnTo>
                  <a:pt x="890" y="253"/>
                </a:lnTo>
                <a:lnTo>
                  <a:pt x="898" y="254"/>
                </a:lnTo>
                <a:lnTo>
                  <a:pt x="906" y="259"/>
                </a:lnTo>
                <a:lnTo>
                  <a:pt x="912" y="266"/>
                </a:lnTo>
                <a:lnTo>
                  <a:pt x="918" y="270"/>
                </a:lnTo>
                <a:lnTo>
                  <a:pt x="926" y="270"/>
                </a:lnTo>
                <a:lnTo>
                  <a:pt x="928" y="273"/>
                </a:lnTo>
                <a:lnTo>
                  <a:pt x="928" y="275"/>
                </a:lnTo>
                <a:lnTo>
                  <a:pt x="929" y="276"/>
                </a:lnTo>
                <a:lnTo>
                  <a:pt x="935" y="277"/>
                </a:lnTo>
                <a:lnTo>
                  <a:pt x="941" y="277"/>
                </a:lnTo>
                <a:lnTo>
                  <a:pt x="947" y="278"/>
                </a:lnTo>
                <a:lnTo>
                  <a:pt x="951" y="281"/>
                </a:lnTo>
                <a:lnTo>
                  <a:pt x="954" y="287"/>
                </a:lnTo>
                <a:lnTo>
                  <a:pt x="967" y="284"/>
                </a:lnTo>
                <a:lnTo>
                  <a:pt x="979" y="287"/>
                </a:lnTo>
                <a:lnTo>
                  <a:pt x="982" y="334"/>
                </a:lnTo>
                <a:lnTo>
                  <a:pt x="983" y="383"/>
                </a:lnTo>
                <a:lnTo>
                  <a:pt x="985" y="431"/>
                </a:lnTo>
                <a:lnTo>
                  <a:pt x="989" y="436"/>
                </a:lnTo>
                <a:lnTo>
                  <a:pt x="993" y="439"/>
                </a:lnTo>
                <a:lnTo>
                  <a:pt x="998" y="444"/>
                </a:lnTo>
                <a:lnTo>
                  <a:pt x="1003" y="447"/>
                </a:lnTo>
                <a:lnTo>
                  <a:pt x="1003" y="454"/>
                </a:lnTo>
                <a:lnTo>
                  <a:pt x="1004" y="457"/>
                </a:lnTo>
                <a:lnTo>
                  <a:pt x="1004" y="459"/>
                </a:lnTo>
                <a:lnTo>
                  <a:pt x="1005" y="460"/>
                </a:lnTo>
                <a:lnTo>
                  <a:pt x="1003" y="465"/>
                </a:lnTo>
                <a:lnTo>
                  <a:pt x="1005" y="472"/>
                </a:lnTo>
                <a:lnTo>
                  <a:pt x="1007" y="475"/>
                </a:lnTo>
                <a:lnTo>
                  <a:pt x="1017" y="485"/>
                </a:lnTo>
                <a:lnTo>
                  <a:pt x="1017" y="493"/>
                </a:lnTo>
                <a:lnTo>
                  <a:pt x="1020" y="499"/>
                </a:lnTo>
                <a:lnTo>
                  <a:pt x="1024" y="503"/>
                </a:lnTo>
                <a:lnTo>
                  <a:pt x="1027" y="510"/>
                </a:lnTo>
                <a:lnTo>
                  <a:pt x="1027" y="521"/>
                </a:lnTo>
                <a:lnTo>
                  <a:pt x="1025" y="521"/>
                </a:lnTo>
                <a:lnTo>
                  <a:pt x="1025" y="526"/>
                </a:lnTo>
                <a:lnTo>
                  <a:pt x="1026" y="528"/>
                </a:lnTo>
                <a:lnTo>
                  <a:pt x="1026" y="533"/>
                </a:lnTo>
                <a:lnTo>
                  <a:pt x="1027" y="536"/>
                </a:lnTo>
                <a:lnTo>
                  <a:pt x="1027" y="541"/>
                </a:lnTo>
                <a:lnTo>
                  <a:pt x="1020" y="551"/>
                </a:lnTo>
                <a:lnTo>
                  <a:pt x="1017" y="564"/>
                </a:lnTo>
                <a:lnTo>
                  <a:pt x="1014" y="578"/>
                </a:lnTo>
                <a:lnTo>
                  <a:pt x="1015" y="592"/>
                </a:lnTo>
                <a:lnTo>
                  <a:pt x="1019" y="605"/>
                </a:lnTo>
                <a:lnTo>
                  <a:pt x="1010" y="617"/>
                </a:lnTo>
                <a:lnTo>
                  <a:pt x="1004" y="622"/>
                </a:lnTo>
                <a:lnTo>
                  <a:pt x="1000" y="628"/>
                </a:lnTo>
                <a:lnTo>
                  <a:pt x="1000" y="635"/>
                </a:lnTo>
                <a:lnTo>
                  <a:pt x="1005" y="642"/>
                </a:lnTo>
                <a:lnTo>
                  <a:pt x="998" y="646"/>
                </a:lnTo>
                <a:lnTo>
                  <a:pt x="992" y="647"/>
                </a:lnTo>
                <a:lnTo>
                  <a:pt x="985" y="648"/>
                </a:lnTo>
                <a:lnTo>
                  <a:pt x="978" y="652"/>
                </a:lnTo>
                <a:lnTo>
                  <a:pt x="971" y="656"/>
                </a:lnTo>
                <a:lnTo>
                  <a:pt x="965" y="659"/>
                </a:lnTo>
                <a:lnTo>
                  <a:pt x="962" y="659"/>
                </a:lnTo>
                <a:lnTo>
                  <a:pt x="961" y="657"/>
                </a:lnTo>
                <a:lnTo>
                  <a:pt x="958" y="656"/>
                </a:lnTo>
                <a:lnTo>
                  <a:pt x="957" y="656"/>
                </a:lnTo>
                <a:lnTo>
                  <a:pt x="953" y="657"/>
                </a:lnTo>
                <a:lnTo>
                  <a:pt x="946" y="659"/>
                </a:lnTo>
                <a:lnTo>
                  <a:pt x="937" y="659"/>
                </a:lnTo>
                <a:lnTo>
                  <a:pt x="940" y="654"/>
                </a:lnTo>
                <a:lnTo>
                  <a:pt x="940" y="639"/>
                </a:lnTo>
                <a:lnTo>
                  <a:pt x="937" y="638"/>
                </a:lnTo>
                <a:lnTo>
                  <a:pt x="934" y="636"/>
                </a:lnTo>
                <a:lnTo>
                  <a:pt x="929" y="641"/>
                </a:lnTo>
                <a:lnTo>
                  <a:pt x="928" y="643"/>
                </a:lnTo>
                <a:lnTo>
                  <a:pt x="923" y="648"/>
                </a:lnTo>
                <a:lnTo>
                  <a:pt x="922" y="648"/>
                </a:lnTo>
                <a:lnTo>
                  <a:pt x="920" y="647"/>
                </a:lnTo>
                <a:lnTo>
                  <a:pt x="918" y="645"/>
                </a:lnTo>
                <a:lnTo>
                  <a:pt x="918" y="643"/>
                </a:lnTo>
                <a:lnTo>
                  <a:pt x="916" y="642"/>
                </a:lnTo>
                <a:lnTo>
                  <a:pt x="913" y="642"/>
                </a:lnTo>
                <a:lnTo>
                  <a:pt x="912" y="645"/>
                </a:lnTo>
                <a:lnTo>
                  <a:pt x="913" y="655"/>
                </a:lnTo>
                <a:lnTo>
                  <a:pt x="915" y="663"/>
                </a:lnTo>
                <a:lnTo>
                  <a:pt x="919" y="671"/>
                </a:lnTo>
                <a:lnTo>
                  <a:pt x="923" y="682"/>
                </a:lnTo>
                <a:lnTo>
                  <a:pt x="918" y="684"/>
                </a:lnTo>
                <a:lnTo>
                  <a:pt x="914" y="689"/>
                </a:lnTo>
                <a:lnTo>
                  <a:pt x="909" y="694"/>
                </a:lnTo>
                <a:lnTo>
                  <a:pt x="904" y="696"/>
                </a:lnTo>
                <a:lnTo>
                  <a:pt x="901" y="706"/>
                </a:lnTo>
                <a:lnTo>
                  <a:pt x="897" y="713"/>
                </a:lnTo>
                <a:lnTo>
                  <a:pt x="890" y="719"/>
                </a:lnTo>
                <a:lnTo>
                  <a:pt x="882" y="725"/>
                </a:lnTo>
                <a:lnTo>
                  <a:pt x="873" y="730"/>
                </a:lnTo>
                <a:lnTo>
                  <a:pt x="868" y="736"/>
                </a:lnTo>
                <a:lnTo>
                  <a:pt x="861" y="736"/>
                </a:lnTo>
                <a:lnTo>
                  <a:pt x="855" y="737"/>
                </a:lnTo>
                <a:lnTo>
                  <a:pt x="850" y="738"/>
                </a:lnTo>
                <a:lnTo>
                  <a:pt x="844" y="738"/>
                </a:lnTo>
                <a:lnTo>
                  <a:pt x="843" y="739"/>
                </a:lnTo>
                <a:lnTo>
                  <a:pt x="842" y="741"/>
                </a:lnTo>
                <a:lnTo>
                  <a:pt x="842" y="750"/>
                </a:lnTo>
                <a:lnTo>
                  <a:pt x="840" y="750"/>
                </a:lnTo>
                <a:lnTo>
                  <a:pt x="836" y="746"/>
                </a:lnTo>
                <a:lnTo>
                  <a:pt x="836" y="745"/>
                </a:lnTo>
                <a:lnTo>
                  <a:pt x="835" y="744"/>
                </a:lnTo>
                <a:lnTo>
                  <a:pt x="834" y="744"/>
                </a:lnTo>
                <a:lnTo>
                  <a:pt x="833" y="745"/>
                </a:lnTo>
                <a:lnTo>
                  <a:pt x="831" y="745"/>
                </a:lnTo>
                <a:lnTo>
                  <a:pt x="828" y="746"/>
                </a:lnTo>
                <a:lnTo>
                  <a:pt x="826" y="747"/>
                </a:lnTo>
                <a:lnTo>
                  <a:pt x="821" y="747"/>
                </a:lnTo>
                <a:lnTo>
                  <a:pt x="819" y="746"/>
                </a:lnTo>
                <a:lnTo>
                  <a:pt x="819" y="740"/>
                </a:lnTo>
                <a:lnTo>
                  <a:pt x="815" y="740"/>
                </a:lnTo>
                <a:lnTo>
                  <a:pt x="813" y="741"/>
                </a:lnTo>
                <a:lnTo>
                  <a:pt x="812" y="743"/>
                </a:lnTo>
                <a:lnTo>
                  <a:pt x="806" y="743"/>
                </a:lnTo>
                <a:lnTo>
                  <a:pt x="804" y="741"/>
                </a:lnTo>
                <a:lnTo>
                  <a:pt x="804" y="739"/>
                </a:lnTo>
                <a:lnTo>
                  <a:pt x="802" y="736"/>
                </a:lnTo>
                <a:lnTo>
                  <a:pt x="800" y="737"/>
                </a:lnTo>
                <a:lnTo>
                  <a:pt x="799" y="738"/>
                </a:lnTo>
                <a:lnTo>
                  <a:pt x="799" y="739"/>
                </a:lnTo>
                <a:lnTo>
                  <a:pt x="801" y="744"/>
                </a:lnTo>
                <a:lnTo>
                  <a:pt x="801" y="745"/>
                </a:lnTo>
                <a:lnTo>
                  <a:pt x="802" y="747"/>
                </a:lnTo>
                <a:lnTo>
                  <a:pt x="802" y="750"/>
                </a:lnTo>
                <a:lnTo>
                  <a:pt x="797" y="748"/>
                </a:lnTo>
                <a:lnTo>
                  <a:pt x="793" y="745"/>
                </a:lnTo>
                <a:lnTo>
                  <a:pt x="792" y="741"/>
                </a:lnTo>
                <a:lnTo>
                  <a:pt x="788" y="738"/>
                </a:lnTo>
                <a:lnTo>
                  <a:pt x="783" y="738"/>
                </a:lnTo>
                <a:lnTo>
                  <a:pt x="781" y="743"/>
                </a:lnTo>
                <a:lnTo>
                  <a:pt x="785" y="747"/>
                </a:lnTo>
                <a:lnTo>
                  <a:pt x="788" y="753"/>
                </a:lnTo>
                <a:lnTo>
                  <a:pt x="791" y="760"/>
                </a:lnTo>
                <a:lnTo>
                  <a:pt x="788" y="766"/>
                </a:lnTo>
                <a:lnTo>
                  <a:pt x="793" y="764"/>
                </a:lnTo>
                <a:lnTo>
                  <a:pt x="800" y="764"/>
                </a:lnTo>
                <a:lnTo>
                  <a:pt x="793" y="771"/>
                </a:lnTo>
                <a:lnTo>
                  <a:pt x="785" y="773"/>
                </a:lnTo>
                <a:lnTo>
                  <a:pt x="778" y="769"/>
                </a:lnTo>
                <a:lnTo>
                  <a:pt x="771" y="764"/>
                </a:lnTo>
                <a:lnTo>
                  <a:pt x="770" y="768"/>
                </a:lnTo>
                <a:lnTo>
                  <a:pt x="770" y="774"/>
                </a:lnTo>
                <a:lnTo>
                  <a:pt x="771" y="780"/>
                </a:lnTo>
                <a:lnTo>
                  <a:pt x="770" y="785"/>
                </a:lnTo>
                <a:lnTo>
                  <a:pt x="766" y="789"/>
                </a:lnTo>
                <a:lnTo>
                  <a:pt x="763" y="786"/>
                </a:lnTo>
                <a:lnTo>
                  <a:pt x="759" y="786"/>
                </a:lnTo>
                <a:lnTo>
                  <a:pt x="748" y="790"/>
                </a:lnTo>
                <a:lnTo>
                  <a:pt x="742" y="792"/>
                </a:lnTo>
                <a:lnTo>
                  <a:pt x="737" y="789"/>
                </a:lnTo>
                <a:lnTo>
                  <a:pt x="738" y="795"/>
                </a:lnTo>
                <a:lnTo>
                  <a:pt x="738" y="801"/>
                </a:lnTo>
                <a:lnTo>
                  <a:pt x="741" y="804"/>
                </a:lnTo>
                <a:lnTo>
                  <a:pt x="746" y="808"/>
                </a:lnTo>
                <a:lnTo>
                  <a:pt x="743" y="814"/>
                </a:lnTo>
                <a:lnTo>
                  <a:pt x="741" y="820"/>
                </a:lnTo>
                <a:lnTo>
                  <a:pt x="730" y="817"/>
                </a:lnTo>
                <a:lnTo>
                  <a:pt x="719" y="817"/>
                </a:lnTo>
                <a:lnTo>
                  <a:pt x="709" y="820"/>
                </a:lnTo>
                <a:lnTo>
                  <a:pt x="713" y="823"/>
                </a:lnTo>
                <a:lnTo>
                  <a:pt x="715" y="824"/>
                </a:lnTo>
                <a:lnTo>
                  <a:pt x="719" y="824"/>
                </a:lnTo>
                <a:lnTo>
                  <a:pt x="721" y="825"/>
                </a:lnTo>
                <a:lnTo>
                  <a:pt x="723" y="828"/>
                </a:lnTo>
                <a:lnTo>
                  <a:pt x="724" y="830"/>
                </a:lnTo>
                <a:lnTo>
                  <a:pt x="729" y="837"/>
                </a:lnTo>
                <a:lnTo>
                  <a:pt x="728" y="844"/>
                </a:lnTo>
                <a:lnTo>
                  <a:pt x="724" y="851"/>
                </a:lnTo>
                <a:lnTo>
                  <a:pt x="722" y="857"/>
                </a:lnTo>
                <a:lnTo>
                  <a:pt x="721" y="865"/>
                </a:lnTo>
                <a:lnTo>
                  <a:pt x="712" y="866"/>
                </a:lnTo>
                <a:lnTo>
                  <a:pt x="700" y="862"/>
                </a:lnTo>
                <a:lnTo>
                  <a:pt x="695" y="859"/>
                </a:lnTo>
                <a:lnTo>
                  <a:pt x="689" y="857"/>
                </a:lnTo>
                <a:lnTo>
                  <a:pt x="691" y="862"/>
                </a:lnTo>
                <a:lnTo>
                  <a:pt x="693" y="866"/>
                </a:lnTo>
                <a:lnTo>
                  <a:pt x="695" y="870"/>
                </a:lnTo>
                <a:lnTo>
                  <a:pt x="695" y="876"/>
                </a:lnTo>
                <a:lnTo>
                  <a:pt x="703" y="877"/>
                </a:lnTo>
                <a:lnTo>
                  <a:pt x="710" y="878"/>
                </a:lnTo>
                <a:lnTo>
                  <a:pt x="717" y="876"/>
                </a:lnTo>
                <a:lnTo>
                  <a:pt x="715" y="883"/>
                </a:lnTo>
                <a:lnTo>
                  <a:pt x="714" y="890"/>
                </a:lnTo>
                <a:lnTo>
                  <a:pt x="712" y="895"/>
                </a:lnTo>
                <a:lnTo>
                  <a:pt x="707" y="899"/>
                </a:lnTo>
                <a:lnTo>
                  <a:pt x="706" y="906"/>
                </a:lnTo>
                <a:lnTo>
                  <a:pt x="707" y="911"/>
                </a:lnTo>
                <a:lnTo>
                  <a:pt x="709" y="915"/>
                </a:lnTo>
                <a:lnTo>
                  <a:pt x="713" y="920"/>
                </a:lnTo>
                <a:lnTo>
                  <a:pt x="715" y="925"/>
                </a:lnTo>
                <a:lnTo>
                  <a:pt x="716" y="933"/>
                </a:lnTo>
                <a:lnTo>
                  <a:pt x="716" y="941"/>
                </a:lnTo>
                <a:lnTo>
                  <a:pt x="717" y="949"/>
                </a:lnTo>
                <a:lnTo>
                  <a:pt x="722" y="958"/>
                </a:lnTo>
                <a:lnTo>
                  <a:pt x="724" y="962"/>
                </a:lnTo>
                <a:lnTo>
                  <a:pt x="727" y="967"/>
                </a:lnTo>
                <a:lnTo>
                  <a:pt x="728" y="974"/>
                </a:lnTo>
                <a:lnTo>
                  <a:pt x="728" y="982"/>
                </a:lnTo>
                <a:lnTo>
                  <a:pt x="729" y="989"/>
                </a:lnTo>
                <a:lnTo>
                  <a:pt x="732" y="995"/>
                </a:lnTo>
                <a:lnTo>
                  <a:pt x="732" y="996"/>
                </a:lnTo>
                <a:lnTo>
                  <a:pt x="730" y="998"/>
                </a:lnTo>
                <a:lnTo>
                  <a:pt x="723" y="998"/>
                </a:lnTo>
                <a:lnTo>
                  <a:pt x="723" y="999"/>
                </a:lnTo>
                <a:lnTo>
                  <a:pt x="722" y="1000"/>
                </a:lnTo>
                <a:lnTo>
                  <a:pt x="723" y="1003"/>
                </a:lnTo>
                <a:lnTo>
                  <a:pt x="715" y="1000"/>
                </a:lnTo>
                <a:lnTo>
                  <a:pt x="708" y="995"/>
                </a:lnTo>
                <a:lnTo>
                  <a:pt x="701" y="988"/>
                </a:lnTo>
                <a:lnTo>
                  <a:pt x="693" y="983"/>
                </a:lnTo>
                <a:lnTo>
                  <a:pt x="650" y="983"/>
                </a:lnTo>
                <a:lnTo>
                  <a:pt x="644" y="978"/>
                </a:lnTo>
                <a:lnTo>
                  <a:pt x="639" y="972"/>
                </a:lnTo>
                <a:lnTo>
                  <a:pt x="632" y="969"/>
                </a:lnTo>
                <a:lnTo>
                  <a:pt x="624" y="967"/>
                </a:lnTo>
                <a:lnTo>
                  <a:pt x="614" y="967"/>
                </a:lnTo>
                <a:lnTo>
                  <a:pt x="609" y="960"/>
                </a:lnTo>
                <a:lnTo>
                  <a:pt x="602" y="955"/>
                </a:lnTo>
                <a:lnTo>
                  <a:pt x="593" y="953"/>
                </a:lnTo>
                <a:lnTo>
                  <a:pt x="582" y="953"/>
                </a:lnTo>
                <a:lnTo>
                  <a:pt x="581" y="951"/>
                </a:lnTo>
                <a:lnTo>
                  <a:pt x="581" y="946"/>
                </a:lnTo>
                <a:lnTo>
                  <a:pt x="580" y="943"/>
                </a:lnTo>
                <a:lnTo>
                  <a:pt x="579" y="943"/>
                </a:lnTo>
                <a:lnTo>
                  <a:pt x="578" y="942"/>
                </a:lnTo>
                <a:lnTo>
                  <a:pt x="576" y="942"/>
                </a:lnTo>
                <a:lnTo>
                  <a:pt x="575" y="941"/>
                </a:lnTo>
                <a:lnTo>
                  <a:pt x="574" y="941"/>
                </a:lnTo>
                <a:lnTo>
                  <a:pt x="573" y="932"/>
                </a:lnTo>
                <a:lnTo>
                  <a:pt x="572" y="921"/>
                </a:lnTo>
                <a:lnTo>
                  <a:pt x="566" y="909"/>
                </a:lnTo>
                <a:lnTo>
                  <a:pt x="559" y="899"/>
                </a:lnTo>
                <a:lnTo>
                  <a:pt x="552" y="891"/>
                </a:lnTo>
                <a:lnTo>
                  <a:pt x="551" y="888"/>
                </a:lnTo>
                <a:lnTo>
                  <a:pt x="552" y="886"/>
                </a:lnTo>
                <a:lnTo>
                  <a:pt x="552" y="884"/>
                </a:lnTo>
                <a:lnTo>
                  <a:pt x="553" y="883"/>
                </a:lnTo>
                <a:lnTo>
                  <a:pt x="554" y="880"/>
                </a:lnTo>
                <a:lnTo>
                  <a:pt x="554" y="876"/>
                </a:lnTo>
                <a:lnTo>
                  <a:pt x="553" y="873"/>
                </a:lnTo>
                <a:lnTo>
                  <a:pt x="551" y="872"/>
                </a:lnTo>
                <a:lnTo>
                  <a:pt x="549" y="867"/>
                </a:lnTo>
                <a:lnTo>
                  <a:pt x="551" y="853"/>
                </a:lnTo>
                <a:lnTo>
                  <a:pt x="549" y="845"/>
                </a:lnTo>
                <a:lnTo>
                  <a:pt x="545" y="838"/>
                </a:lnTo>
                <a:lnTo>
                  <a:pt x="538" y="834"/>
                </a:lnTo>
                <a:lnTo>
                  <a:pt x="530" y="831"/>
                </a:lnTo>
                <a:lnTo>
                  <a:pt x="522" y="817"/>
                </a:lnTo>
                <a:lnTo>
                  <a:pt x="512" y="803"/>
                </a:lnTo>
                <a:lnTo>
                  <a:pt x="504" y="789"/>
                </a:lnTo>
                <a:lnTo>
                  <a:pt x="503" y="787"/>
                </a:lnTo>
                <a:lnTo>
                  <a:pt x="501" y="785"/>
                </a:lnTo>
                <a:lnTo>
                  <a:pt x="497" y="783"/>
                </a:lnTo>
                <a:lnTo>
                  <a:pt x="490" y="780"/>
                </a:lnTo>
                <a:lnTo>
                  <a:pt x="488" y="774"/>
                </a:lnTo>
                <a:lnTo>
                  <a:pt x="486" y="767"/>
                </a:lnTo>
                <a:lnTo>
                  <a:pt x="485" y="758"/>
                </a:lnTo>
                <a:lnTo>
                  <a:pt x="485" y="757"/>
                </a:lnTo>
                <a:lnTo>
                  <a:pt x="483" y="754"/>
                </a:lnTo>
                <a:lnTo>
                  <a:pt x="481" y="747"/>
                </a:lnTo>
                <a:lnTo>
                  <a:pt x="479" y="744"/>
                </a:lnTo>
                <a:lnTo>
                  <a:pt x="476" y="743"/>
                </a:lnTo>
                <a:lnTo>
                  <a:pt x="475" y="741"/>
                </a:lnTo>
                <a:lnTo>
                  <a:pt x="473" y="740"/>
                </a:lnTo>
                <a:lnTo>
                  <a:pt x="473" y="736"/>
                </a:lnTo>
                <a:lnTo>
                  <a:pt x="472" y="732"/>
                </a:lnTo>
                <a:lnTo>
                  <a:pt x="465" y="722"/>
                </a:lnTo>
                <a:lnTo>
                  <a:pt x="462" y="717"/>
                </a:lnTo>
                <a:lnTo>
                  <a:pt x="461" y="709"/>
                </a:lnTo>
                <a:lnTo>
                  <a:pt x="459" y="702"/>
                </a:lnTo>
                <a:lnTo>
                  <a:pt x="452" y="690"/>
                </a:lnTo>
                <a:lnTo>
                  <a:pt x="443" y="681"/>
                </a:lnTo>
                <a:lnTo>
                  <a:pt x="433" y="670"/>
                </a:lnTo>
                <a:lnTo>
                  <a:pt x="429" y="664"/>
                </a:lnTo>
                <a:lnTo>
                  <a:pt x="422" y="657"/>
                </a:lnTo>
                <a:lnTo>
                  <a:pt x="413" y="650"/>
                </a:lnTo>
                <a:lnTo>
                  <a:pt x="412" y="649"/>
                </a:lnTo>
                <a:lnTo>
                  <a:pt x="411" y="649"/>
                </a:lnTo>
                <a:lnTo>
                  <a:pt x="411" y="650"/>
                </a:lnTo>
                <a:lnTo>
                  <a:pt x="404" y="642"/>
                </a:lnTo>
                <a:lnTo>
                  <a:pt x="395" y="628"/>
                </a:lnTo>
                <a:lnTo>
                  <a:pt x="381" y="629"/>
                </a:lnTo>
                <a:lnTo>
                  <a:pt x="365" y="628"/>
                </a:lnTo>
                <a:lnTo>
                  <a:pt x="346" y="625"/>
                </a:lnTo>
                <a:lnTo>
                  <a:pt x="334" y="620"/>
                </a:lnTo>
                <a:lnTo>
                  <a:pt x="328" y="620"/>
                </a:lnTo>
                <a:lnTo>
                  <a:pt x="323" y="622"/>
                </a:lnTo>
                <a:lnTo>
                  <a:pt x="318" y="628"/>
                </a:lnTo>
                <a:lnTo>
                  <a:pt x="309" y="627"/>
                </a:lnTo>
                <a:lnTo>
                  <a:pt x="299" y="631"/>
                </a:lnTo>
                <a:lnTo>
                  <a:pt x="294" y="636"/>
                </a:lnTo>
                <a:lnTo>
                  <a:pt x="289" y="645"/>
                </a:lnTo>
                <a:lnTo>
                  <a:pt x="284" y="655"/>
                </a:lnTo>
                <a:lnTo>
                  <a:pt x="278" y="668"/>
                </a:lnTo>
                <a:lnTo>
                  <a:pt x="273" y="678"/>
                </a:lnTo>
                <a:lnTo>
                  <a:pt x="263" y="688"/>
                </a:lnTo>
                <a:lnTo>
                  <a:pt x="254" y="696"/>
                </a:lnTo>
                <a:lnTo>
                  <a:pt x="242" y="694"/>
                </a:lnTo>
                <a:lnTo>
                  <a:pt x="232" y="689"/>
                </a:lnTo>
                <a:lnTo>
                  <a:pt x="224" y="683"/>
                </a:lnTo>
                <a:lnTo>
                  <a:pt x="214" y="676"/>
                </a:lnTo>
                <a:lnTo>
                  <a:pt x="210" y="671"/>
                </a:lnTo>
                <a:lnTo>
                  <a:pt x="209" y="669"/>
                </a:lnTo>
                <a:lnTo>
                  <a:pt x="206" y="668"/>
                </a:lnTo>
                <a:lnTo>
                  <a:pt x="196" y="666"/>
                </a:lnTo>
                <a:lnTo>
                  <a:pt x="186" y="662"/>
                </a:lnTo>
                <a:lnTo>
                  <a:pt x="179" y="656"/>
                </a:lnTo>
                <a:lnTo>
                  <a:pt x="175" y="649"/>
                </a:lnTo>
                <a:lnTo>
                  <a:pt x="168" y="642"/>
                </a:lnTo>
                <a:lnTo>
                  <a:pt x="161" y="638"/>
                </a:lnTo>
                <a:lnTo>
                  <a:pt x="153" y="634"/>
                </a:lnTo>
                <a:lnTo>
                  <a:pt x="150" y="625"/>
                </a:lnTo>
                <a:lnTo>
                  <a:pt x="141" y="608"/>
                </a:lnTo>
                <a:lnTo>
                  <a:pt x="138" y="600"/>
                </a:lnTo>
                <a:lnTo>
                  <a:pt x="139" y="589"/>
                </a:lnTo>
                <a:lnTo>
                  <a:pt x="140" y="582"/>
                </a:lnTo>
                <a:lnTo>
                  <a:pt x="139" y="575"/>
                </a:lnTo>
                <a:lnTo>
                  <a:pt x="135" y="566"/>
                </a:lnTo>
                <a:lnTo>
                  <a:pt x="135" y="565"/>
                </a:lnTo>
                <a:lnTo>
                  <a:pt x="134" y="562"/>
                </a:lnTo>
                <a:lnTo>
                  <a:pt x="134" y="559"/>
                </a:lnTo>
                <a:lnTo>
                  <a:pt x="133" y="557"/>
                </a:lnTo>
                <a:lnTo>
                  <a:pt x="132" y="557"/>
                </a:lnTo>
                <a:lnTo>
                  <a:pt x="129" y="556"/>
                </a:lnTo>
                <a:lnTo>
                  <a:pt x="128" y="556"/>
                </a:lnTo>
                <a:lnTo>
                  <a:pt x="127" y="555"/>
                </a:lnTo>
                <a:lnTo>
                  <a:pt x="127" y="543"/>
                </a:lnTo>
                <a:lnTo>
                  <a:pt x="125" y="540"/>
                </a:lnTo>
                <a:lnTo>
                  <a:pt x="122" y="537"/>
                </a:lnTo>
                <a:lnTo>
                  <a:pt x="121" y="535"/>
                </a:lnTo>
                <a:lnTo>
                  <a:pt x="105" y="519"/>
                </a:lnTo>
                <a:lnTo>
                  <a:pt x="101" y="516"/>
                </a:lnTo>
                <a:lnTo>
                  <a:pt x="94" y="514"/>
                </a:lnTo>
                <a:lnTo>
                  <a:pt x="87" y="509"/>
                </a:lnTo>
                <a:lnTo>
                  <a:pt x="83" y="502"/>
                </a:lnTo>
                <a:lnTo>
                  <a:pt x="82" y="499"/>
                </a:lnTo>
                <a:lnTo>
                  <a:pt x="77" y="492"/>
                </a:lnTo>
                <a:lnTo>
                  <a:pt x="70" y="487"/>
                </a:lnTo>
                <a:lnTo>
                  <a:pt x="68" y="485"/>
                </a:lnTo>
                <a:lnTo>
                  <a:pt x="51" y="464"/>
                </a:lnTo>
                <a:lnTo>
                  <a:pt x="41" y="454"/>
                </a:lnTo>
                <a:lnTo>
                  <a:pt x="28" y="447"/>
                </a:lnTo>
                <a:lnTo>
                  <a:pt x="27" y="440"/>
                </a:lnTo>
                <a:lnTo>
                  <a:pt x="25" y="435"/>
                </a:lnTo>
                <a:lnTo>
                  <a:pt x="23" y="428"/>
                </a:lnTo>
                <a:lnTo>
                  <a:pt x="19" y="423"/>
                </a:lnTo>
                <a:lnTo>
                  <a:pt x="14" y="419"/>
                </a:lnTo>
                <a:lnTo>
                  <a:pt x="8" y="416"/>
                </a:lnTo>
                <a:lnTo>
                  <a:pt x="4" y="411"/>
                </a:lnTo>
                <a:lnTo>
                  <a:pt x="0" y="405"/>
                </a:lnTo>
                <a:lnTo>
                  <a:pt x="0" y="397"/>
                </a:lnTo>
                <a:lnTo>
                  <a:pt x="90" y="407"/>
                </a:lnTo>
                <a:lnTo>
                  <a:pt x="181" y="414"/>
                </a:lnTo>
                <a:lnTo>
                  <a:pt x="274" y="419"/>
                </a:lnTo>
                <a:lnTo>
                  <a:pt x="275" y="418"/>
                </a:lnTo>
                <a:lnTo>
                  <a:pt x="277" y="417"/>
                </a:lnTo>
                <a:lnTo>
                  <a:pt x="280" y="415"/>
                </a:lnTo>
                <a:lnTo>
                  <a:pt x="282" y="414"/>
                </a:lnTo>
                <a:lnTo>
                  <a:pt x="296" y="206"/>
                </a:lnTo>
                <a:lnTo>
                  <a:pt x="31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cxnSp>
        <p:nvCxnSpPr>
          <p:cNvPr id="109" name="Straight Connector 108"/>
          <p:cNvCxnSpPr>
            <a:cxnSpLocks noChangeShapeType="1"/>
          </p:cNvCxnSpPr>
          <p:nvPr/>
        </p:nvCxnSpPr>
        <p:spPr bwMode="auto">
          <a:xfrm rot="5400000">
            <a:off x="4412457" y="3453606"/>
            <a:ext cx="3505200" cy="1587"/>
          </a:xfrm>
          <a:prstGeom prst="line">
            <a:avLst/>
          </a:prstGeom>
          <a:noFill/>
          <a:ln w="9525" algn="ctr">
            <a:solidFill>
              <a:srgbClr val="7F7F7F"/>
            </a:solidFill>
            <a:prstDash val="dash"/>
            <a:round/>
            <a:headEnd/>
            <a:tailEnd/>
          </a:ln>
          <a:extLst>
            <a:ext uri="{909E8E84-426E-40DD-AFC4-6F175D3DCCD1}">
              <a14:hiddenFill xmlns:a14="http://schemas.microsoft.com/office/drawing/2010/main">
                <a:noFill/>
              </a14:hiddenFill>
            </a:ext>
          </a:extLst>
        </p:spPr>
      </p:cxnSp>
      <p:sp>
        <p:nvSpPr>
          <p:cNvPr id="110" name="TextBox 109"/>
          <p:cNvSpPr txBox="1"/>
          <p:nvPr/>
        </p:nvSpPr>
        <p:spPr>
          <a:xfrm>
            <a:off x="1504950" y="5284788"/>
            <a:ext cx="2695575" cy="430212"/>
          </a:xfrm>
          <a:prstGeom prst="rect">
            <a:avLst/>
          </a:prstGeom>
          <a:noFill/>
        </p:spPr>
        <p:txBody>
          <a:bodyPr wrap="none">
            <a:spAutoFit/>
          </a:bodyPr>
          <a:lstStyle/>
          <a:p>
            <a:pPr algn="ctr" defTabSz="1218987" eaLnBrk="1" fontAlgn="auto" hangingPunct="1">
              <a:spcBef>
                <a:spcPts val="0"/>
              </a:spcBef>
              <a:spcAft>
                <a:spcPts val="0"/>
              </a:spcAft>
              <a:defRPr/>
            </a:pPr>
            <a:r>
              <a:rPr lang="en-US" sz="2200" dirty="0">
                <a:solidFill>
                  <a:prstClr val="black">
                    <a:lumMod val="75000"/>
                    <a:lumOff val="25000"/>
                  </a:prstClr>
                </a:solidFill>
                <a:latin typeface="Arial" pitchFamily="34" charset="0"/>
                <a:ea typeface="+mn-ea"/>
                <a:cs typeface="Arial" pitchFamily="34" charset="0"/>
              </a:rPr>
              <a:t>Six States of Inquiry</a:t>
            </a:r>
          </a:p>
        </p:txBody>
      </p:sp>
      <p:sp>
        <p:nvSpPr>
          <p:cNvPr id="3" name="TextBox 2"/>
          <p:cNvSpPr txBox="1"/>
          <p:nvPr/>
        </p:nvSpPr>
        <p:spPr>
          <a:xfrm>
            <a:off x="6629400" y="5257800"/>
            <a:ext cx="2133600" cy="430213"/>
          </a:xfrm>
          <a:prstGeom prst="rect">
            <a:avLst/>
          </a:prstGeom>
          <a:noFill/>
        </p:spPr>
        <p:txBody>
          <a:bodyPr>
            <a:spAutoFit/>
          </a:bodyPr>
          <a:lstStyle/>
          <a:p>
            <a:pPr>
              <a:defRPr/>
            </a:pPr>
            <a:r>
              <a:rPr lang="en-US" sz="2200" dirty="0">
                <a:solidFill>
                  <a:schemeClr val="bg2">
                    <a:lumMod val="75000"/>
                  </a:schemeClr>
                </a:solidFill>
                <a:latin typeface="Arial" pitchFamily="34" charset="0"/>
              </a:rPr>
              <a:t>Oregon</a:t>
            </a:r>
          </a:p>
        </p:txBody>
      </p:sp>
      <p:sp>
        <p:nvSpPr>
          <p:cNvPr id="113" name="Freeform 47"/>
          <p:cNvSpPr>
            <a:spLocks/>
          </p:cNvSpPr>
          <p:nvPr/>
        </p:nvSpPr>
        <p:spPr bwMode="auto">
          <a:xfrm>
            <a:off x="6629400" y="2544763"/>
            <a:ext cx="1752600" cy="1706562"/>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Example:  8% Increase in Patient Satisfaction, Compared to Baseline Year</a:t>
            </a:r>
          </a:p>
        </p:txBody>
      </p:sp>
      <p:pic>
        <p:nvPicPr>
          <p:cNvPr id="481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19200"/>
            <a:ext cx="7945438" cy="4518025"/>
          </a:xfrm>
          <a:noFill/>
        </p:spPr>
      </p:pic>
      <p:sp>
        <p:nvSpPr>
          <p:cNvPr id="48132" name="TextBox 3"/>
          <p:cNvSpPr txBox="1">
            <a:spLocks noChangeArrowheads="1"/>
          </p:cNvSpPr>
          <p:nvPr/>
        </p:nvSpPr>
        <p:spPr bwMode="auto">
          <a:xfrm>
            <a:off x="4495800" y="6142038"/>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1400"/>
              <a:t>Source: Oregon’s Health System Transformation, 2014 Final Report</a:t>
            </a:r>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Impact of CCOs on costs</a:t>
            </a:r>
          </a:p>
        </p:txBody>
      </p:sp>
      <p:sp>
        <p:nvSpPr>
          <p:cNvPr id="49155" name="Content Placeholder 2"/>
          <p:cNvSpPr>
            <a:spLocks noGrp="1"/>
          </p:cNvSpPr>
          <p:nvPr>
            <p:ph idx="1"/>
          </p:nvPr>
        </p:nvSpPr>
        <p:spPr/>
        <p:txBody>
          <a:bodyPr/>
          <a:lstStyle/>
          <a:p>
            <a:r>
              <a:rPr lang="en-US" altLang="en-US" dirty="0" smtClean="0"/>
              <a:t>Expected to save $4.9 billion over 10 years, including both state and federal funds</a:t>
            </a:r>
          </a:p>
          <a:p>
            <a:endParaRPr lang="en-US" altLang="en-US" dirty="0" smtClean="0"/>
          </a:p>
          <a:p>
            <a:r>
              <a:rPr lang="en-US" altLang="en-US" dirty="0" smtClean="0"/>
              <a:t>Between 2013 and 2015, savings exceeded target of 11.7% reduction in actual costs compared to expected costs</a:t>
            </a:r>
          </a:p>
          <a:p>
            <a:pPr marL="0" indent="0">
              <a:buNone/>
            </a:pPr>
            <a:endParaRPr lang="en-US" altLang="en-US" dirty="0" smtClean="0"/>
          </a:p>
          <a:p>
            <a:r>
              <a:rPr lang="en-US" altLang="en-US" dirty="0" smtClean="0"/>
              <a:t>Savings are “baked” into the CCOs budgets</a:t>
            </a:r>
          </a:p>
          <a:p>
            <a:pPr lvl="1"/>
            <a:r>
              <a:rPr lang="en-US" altLang="en-US" dirty="0" smtClean="0"/>
              <a:t>Requires them to be more creative in providing care</a:t>
            </a:r>
          </a:p>
          <a:p>
            <a:pPr lvl="1"/>
            <a:r>
              <a:rPr lang="en-US" altLang="en-US" dirty="0" smtClean="0"/>
              <a:t>Quality metrics monitor appropriateness of care </a:t>
            </a:r>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CCO Model is Spreading</a:t>
            </a:r>
            <a:endParaRPr lang="en-US" dirty="0"/>
          </a:p>
        </p:txBody>
      </p:sp>
      <p:sp>
        <p:nvSpPr>
          <p:cNvPr id="3" name="Content Placeholder 2"/>
          <p:cNvSpPr>
            <a:spLocks noGrp="1"/>
          </p:cNvSpPr>
          <p:nvPr>
            <p:ph idx="1"/>
          </p:nvPr>
        </p:nvSpPr>
        <p:spPr/>
        <p:txBody>
          <a:bodyPr/>
          <a:lstStyle/>
          <a:p>
            <a:r>
              <a:rPr lang="en-US" dirty="0" smtClean="0"/>
              <a:t>Oklahoma is piloting a CCO model in a Medicaid FFS environment</a:t>
            </a:r>
          </a:p>
          <a:p>
            <a:pPr lvl="1"/>
            <a:r>
              <a:rPr lang="en-US" dirty="0" smtClean="0"/>
              <a:t>Local community and community-led delivery system entities will be responsible for managing total cost of care for a particular geographic region and meeting quality targets</a:t>
            </a:r>
          </a:p>
          <a:p>
            <a:pPr lvl="1"/>
            <a:r>
              <a:rPr lang="en-US" dirty="0" smtClean="0"/>
              <a:t>Entitles responsible for creating a network of providers and community resources that will deliver care to attributed members</a:t>
            </a:r>
          </a:p>
          <a:p>
            <a:pPr lvl="1"/>
            <a:r>
              <a:rPr lang="en-US" dirty="0" smtClean="0"/>
              <a:t>Governance structure must incorporate the community they serve</a:t>
            </a:r>
          </a:p>
          <a:p>
            <a:r>
              <a:rPr lang="en-US" dirty="0" smtClean="0"/>
              <a:t>Will include Medicaid beneficiaries and state employees</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42</a:t>
            </a:fld>
            <a:endParaRPr lang="en-US" altLang="en-US"/>
          </a:p>
        </p:txBody>
      </p:sp>
    </p:spTree>
    <p:extLst>
      <p:ext uri="{BB962C8B-B14F-4D97-AF65-F5344CB8AC3E}">
        <p14:creationId xmlns:p14="http://schemas.microsoft.com/office/powerpoint/2010/main" val="1663513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grpSp>
        <p:nvGrpSpPr>
          <p:cNvPr id="5" name="Group 4"/>
          <p:cNvGrpSpPr/>
          <p:nvPr/>
        </p:nvGrpSpPr>
        <p:grpSpPr>
          <a:xfrm>
            <a:off x="2471070" y="1285623"/>
            <a:ext cx="4201858" cy="4734177"/>
            <a:chOff x="4010611" y="1545021"/>
            <a:chExt cx="4201858" cy="4734177"/>
          </a:xfrm>
        </p:grpSpPr>
        <p:grpSp>
          <p:nvGrpSpPr>
            <p:cNvPr id="6" name="Group 5"/>
            <p:cNvGrpSpPr/>
            <p:nvPr/>
          </p:nvGrpSpPr>
          <p:grpSpPr>
            <a:xfrm>
              <a:off x="4010611" y="1545021"/>
              <a:ext cx="4201858" cy="4259212"/>
              <a:chOff x="3879850" y="1189038"/>
              <a:chExt cx="4419600" cy="4479926"/>
            </a:xfrm>
          </p:grpSpPr>
          <p:sp>
            <p:nvSpPr>
              <p:cNvPr id="8" name="Freeform 7"/>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Freeform 8"/>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Freeform 9"/>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Freeform 10"/>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rgbClr val="4F81BD">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Freeform 11"/>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Freeform 12"/>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Freeform 14"/>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 name="Oval 6"/>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9" name="TextBox 24"/>
          <p:cNvSpPr txBox="1"/>
          <p:nvPr/>
        </p:nvSpPr>
        <p:spPr>
          <a:xfrm>
            <a:off x="2885984" y="3714131"/>
            <a:ext cx="540533" cy="861774"/>
          </a:xfrm>
          <a:prstGeom prst="rect">
            <a:avLst/>
          </a:prstGeom>
          <a:noFill/>
        </p:spPr>
        <p:txBody>
          <a:bodyPr wrap="non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4</a:t>
            </a:r>
            <a:endParaRPr lang="en-US" sz="5000" dirty="0">
              <a:solidFill>
                <a:schemeClr val="bg1"/>
              </a:solidFill>
              <a:latin typeface="Arial" pitchFamily="34" charset="0"/>
              <a:cs typeface="Arial" pitchFamily="34" charset="0"/>
            </a:endParaRPr>
          </a:p>
        </p:txBody>
      </p:sp>
      <p:sp>
        <p:nvSpPr>
          <p:cNvPr id="23" name="TextBox 17"/>
          <p:cNvSpPr txBox="1"/>
          <p:nvPr/>
        </p:nvSpPr>
        <p:spPr>
          <a:xfrm>
            <a:off x="495172" y="4467374"/>
            <a:ext cx="2057400" cy="369332"/>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lvl="0"/>
            <a:r>
              <a:rPr lang="en-US" sz="1800" kern="0" dirty="0" smtClean="0">
                <a:solidFill>
                  <a:schemeClr val="tx1">
                    <a:lumMod val="85000"/>
                    <a:lumOff val="15000"/>
                  </a:schemeClr>
                </a:solidFill>
                <a:latin typeface="Arial" pitchFamily="34" charset="0"/>
                <a:cs typeface="Arial" pitchFamily="34" charset="0"/>
              </a:rPr>
              <a:t>Transparency</a:t>
            </a:r>
          </a:p>
        </p:txBody>
      </p:sp>
      <p:sp>
        <p:nvSpPr>
          <p:cNvPr id="3" name="Slide Number Placeholder 2"/>
          <p:cNvSpPr>
            <a:spLocks noGrp="1"/>
          </p:cNvSpPr>
          <p:nvPr>
            <p:ph type="sldNum" sz="quarter" idx="10"/>
          </p:nvPr>
        </p:nvSpPr>
        <p:spPr/>
        <p:txBody>
          <a:bodyPr/>
          <a:lstStyle/>
          <a:p>
            <a:pPr>
              <a:defRPr/>
            </a:pPr>
            <a:fld id="{A30F95EA-7D6E-4214-8C7C-521D8B4DFE68}" type="slidenum">
              <a:rPr lang="en-US" altLang="en-US" smtClean="0"/>
              <a:pPr>
                <a:defRPr/>
              </a:pPr>
              <a:t>43</a:t>
            </a:fld>
            <a:endParaRPr lang="en-US" altLang="en-US"/>
          </a:p>
        </p:txBody>
      </p:sp>
    </p:spTree>
    <p:extLst>
      <p:ext uri="{BB962C8B-B14F-4D97-AF65-F5344CB8AC3E}">
        <p14:creationId xmlns:p14="http://schemas.microsoft.com/office/powerpoint/2010/main" val="171186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4.  Transparency Strategies Employed by State Agencies</a:t>
            </a:r>
          </a:p>
        </p:txBody>
      </p:sp>
      <p:sp>
        <p:nvSpPr>
          <p:cNvPr id="3" name="Content Placeholder 2"/>
          <p:cNvSpPr>
            <a:spLocks noGrp="1"/>
          </p:cNvSpPr>
          <p:nvPr>
            <p:ph idx="1"/>
          </p:nvPr>
        </p:nvSpPr>
        <p:spPr>
          <a:xfrm>
            <a:off x="381000" y="1219200"/>
            <a:ext cx="7769225" cy="4419600"/>
          </a:xfrm>
        </p:spPr>
        <p:txBody>
          <a:bodyPr/>
          <a:lstStyle/>
          <a:p>
            <a:pPr>
              <a:defRPr/>
            </a:pPr>
            <a:r>
              <a:rPr lang="en-US" dirty="0" smtClean="0"/>
              <a:t>Medicaid</a:t>
            </a:r>
          </a:p>
          <a:p>
            <a:pPr lvl="1">
              <a:defRPr/>
            </a:pPr>
            <a:r>
              <a:rPr lang="en-US" dirty="0" smtClean="0"/>
              <a:t>OHA publishes annual reports on CCO metrics*</a:t>
            </a:r>
          </a:p>
          <a:p>
            <a:pPr lvl="2">
              <a:defRPr/>
            </a:pPr>
            <a:r>
              <a:rPr lang="en-US" dirty="0" smtClean="0"/>
              <a:t>Peer comparisons lead to sharing of best practices</a:t>
            </a:r>
          </a:p>
          <a:p>
            <a:pPr lvl="2">
              <a:defRPr/>
            </a:pPr>
            <a:r>
              <a:rPr lang="en-US" dirty="0" smtClean="0"/>
              <a:t>Unfavorable comparison is a strong motivator (</a:t>
            </a:r>
            <a:r>
              <a:rPr lang="en-US" i="1" dirty="0" smtClean="0"/>
              <a:t>public shaming)</a:t>
            </a:r>
            <a:endParaRPr lang="en-US" dirty="0" smtClean="0"/>
          </a:p>
          <a:p>
            <a:pPr lvl="1">
              <a:defRPr/>
            </a:pPr>
            <a:r>
              <a:rPr lang="en-US" dirty="0" smtClean="0"/>
              <a:t>HERC publishes all coverage recommendations on line and seeks public comment before finalizing recommendations</a:t>
            </a:r>
          </a:p>
          <a:p>
            <a:pPr>
              <a:defRPr/>
            </a:pPr>
            <a:endParaRPr lang="en-US" dirty="0" smtClean="0"/>
          </a:p>
          <a:p>
            <a:pPr>
              <a:defRPr/>
            </a:pPr>
            <a:r>
              <a:rPr lang="en-US" dirty="0" smtClean="0"/>
              <a:t>Insurance Department</a:t>
            </a:r>
          </a:p>
          <a:p>
            <a:pPr lvl="1">
              <a:defRPr/>
            </a:pPr>
            <a:r>
              <a:rPr lang="en-US" dirty="0" smtClean="0"/>
              <a:t>Working with employers to address requests for more transparency regarding rate approval process</a:t>
            </a:r>
          </a:p>
          <a:p>
            <a:pPr marL="457200" lvl="1" indent="0">
              <a:buFontTx/>
              <a:buNone/>
              <a:defRPr/>
            </a:pPr>
            <a:endParaRPr lang="en-US" dirty="0"/>
          </a:p>
          <a:p>
            <a:pPr marL="57150" indent="0">
              <a:buFont typeface="Wingdings" pitchFamily="2" charset="2"/>
              <a:buNone/>
              <a:defRPr/>
            </a:pPr>
            <a:r>
              <a:rPr lang="en-US" dirty="0" smtClean="0"/>
              <a:t>*</a:t>
            </a:r>
            <a:r>
              <a:rPr lang="en-US" sz="1400" dirty="0" smtClean="0"/>
              <a:t>Oregon’s Health System Transformation:  CCO Metrics 2015 Mid-Year Update, January 2016.  Available at:  http://www.oregon.gov/oha/Metrics/Documents/2015%20Mid-Year%20Report%20-%20Jan%202016.pdf</a:t>
            </a:r>
            <a:endParaRPr lang="en-US" dirty="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CCO Performance Reporting by Time, by Ethnic Groups</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45</a:t>
            </a:fld>
            <a:endParaRPr lang="en-US"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990600"/>
            <a:ext cx="8686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982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CCO Reporting by Identified CCO</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46</a:t>
            </a:fld>
            <a:endParaRPr lang="en-US"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5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082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Transparency Strategies Employed by Private Sources</a:t>
            </a:r>
            <a:endParaRPr lang="en-US" altLang="en-US" sz="2800" dirty="0" smtClean="0"/>
          </a:p>
        </p:txBody>
      </p:sp>
      <p:sp>
        <p:nvSpPr>
          <p:cNvPr id="51203" name="Content Placeholder 2"/>
          <p:cNvSpPr>
            <a:spLocks noGrp="1"/>
          </p:cNvSpPr>
          <p:nvPr>
            <p:ph idx="1"/>
          </p:nvPr>
        </p:nvSpPr>
        <p:spPr>
          <a:xfrm>
            <a:off x="381000" y="1524000"/>
            <a:ext cx="8305800" cy="4114800"/>
          </a:xfrm>
        </p:spPr>
        <p:txBody>
          <a:bodyPr/>
          <a:lstStyle/>
          <a:p>
            <a:r>
              <a:rPr lang="en-US" altLang="en-US" dirty="0" smtClean="0"/>
              <a:t>OR </a:t>
            </a:r>
            <a:r>
              <a:rPr lang="en-US" altLang="en-US" b="1" dirty="0" smtClean="0"/>
              <a:t>Health Quality Council </a:t>
            </a:r>
            <a:r>
              <a:rPr lang="en-US" altLang="en-US" dirty="0" smtClean="0"/>
              <a:t>publishes public reports on provider-specific HEDIS quality measures</a:t>
            </a:r>
          </a:p>
          <a:p>
            <a:pPr lvl="1"/>
            <a:r>
              <a:rPr lang="en-US" altLang="en-US" dirty="0" smtClean="0"/>
              <a:t>Women’s and children’s health</a:t>
            </a:r>
          </a:p>
          <a:p>
            <a:pPr lvl="1"/>
            <a:r>
              <a:rPr lang="en-US" altLang="en-US" dirty="0" smtClean="0"/>
              <a:t>Diabetes, asthma, heart disease and low back pain care</a:t>
            </a:r>
          </a:p>
          <a:p>
            <a:pPr lvl="1"/>
            <a:r>
              <a:rPr lang="en-US" altLang="en-US" dirty="0" smtClean="0"/>
              <a:t>Using antibiotics and generic drugs</a:t>
            </a:r>
          </a:p>
          <a:p>
            <a:r>
              <a:rPr lang="en-US" altLang="en-US" dirty="0" smtClean="0"/>
              <a:t>OR </a:t>
            </a:r>
            <a:r>
              <a:rPr lang="en-US" altLang="en-US" b="1" dirty="0" smtClean="0"/>
              <a:t>Association of Hospitals and Health Systems </a:t>
            </a:r>
            <a:r>
              <a:rPr lang="en-US" altLang="en-US" dirty="0" smtClean="0"/>
              <a:t>reports hospital quality scores, where available</a:t>
            </a:r>
          </a:p>
          <a:p>
            <a:pPr lvl="1"/>
            <a:r>
              <a:rPr lang="en-US" altLang="en-US" dirty="0" smtClean="0"/>
              <a:t>Utilization and financial trends by hospital</a:t>
            </a:r>
          </a:p>
          <a:p>
            <a:pPr lvl="1"/>
            <a:r>
              <a:rPr lang="en-US" altLang="en-US" dirty="0" smtClean="0"/>
              <a:t>Quality data (e.g., readmissions w/in 30 days after heart attack</a:t>
            </a:r>
          </a:p>
          <a:p>
            <a:pPr lvl="1"/>
            <a:r>
              <a:rPr lang="en-US" altLang="en-US" dirty="0" smtClean="0"/>
              <a:t>Cholesterol-lowering drugs given at discharge</a:t>
            </a:r>
          </a:p>
          <a:p>
            <a:pPr lvl="1"/>
            <a:r>
              <a:rPr lang="en-US" altLang="en-US" dirty="0" smtClean="0"/>
              <a:t>Aspirin given at discharge</a:t>
            </a:r>
          </a:p>
          <a:p>
            <a:pPr lvl="1"/>
            <a:r>
              <a:rPr lang="en-US" altLang="en-US" dirty="0" smtClean="0"/>
              <a:t>Death within 30 days of a heart attack</a:t>
            </a:r>
          </a:p>
          <a:p>
            <a:pPr lvl="1"/>
            <a:endParaRPr lang="en-US" altLang="en-US" dirty="0" smtClean="0"/>
          </a:p>
          <a:p>
            <a:pPr lvl="1"/>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smtClean="0"/>
              <a:t>Keys to Success in Oregon</a:t>
            </a:r>
          </a:p>
        </p:txBody>
      </p:sp>
      <p:sp>
        <p:nvSpPr>
          <p:cNvPr id="5" name="TextBox 4"/>
          <p:cNvSpPr txBox="1"/>
          <p:nvPr/>
        </p:nvSpPr>
        <p:spPr>
          <a:xfrm>
            <a:off x="6218238" y="4583113"/>
            <a:ext cx="2684462" cy="646112"/>
          </a:xfrm>
          <a:prstGeom prst="rect">
            <a:avLst/>
          </a:prstGeom>
          <a:noFill/>
        </p:spPr>
        <p:txBody>
          <a:bodyPr wrap="none">
            <a:spAutoFit/>
          </a:bodyPr>
          <a:lstStyle/>
          <a:p>
            <a:pPr>
              <a:defRPr/>
            </a:pPr>
            <a:r>
              <a:rPr lang="en-US" kern="0" dirty="0">
                <a:latin typeface="Arial" panose="020B0604020202020204" pitchFamily="34" charset="0"/>
                <a:cs typeface="Arial" panose="020B0604020202020204" pitchFamily="34" charset="0"/>
              </a:rPr>
              <a:t>Innovation</a:t>
            </a:r>
            <a:r>
              <a:rPr lang="en-US" sz="1200" kern="0" dirty="0">
                <a:solidFill>
                  <a:schemeClr val="bg1"/>
                </a:solidFill>
                <a:latin typeface="Arial" panose="020B0604020202020204" pitchFamily="34" charset="0"/>
                <a:cs typeface="Arial" panose="020B0604020202020204" pitchFamily="34" charset="0"/>
              </a:rPr>
              <a:t>s a sample text.</a:t>
            </a:r>
          </a:p>
          <a:p>
            <a:pPr>
              <a:defRPr/>
            </a:pPr>
            <a:r>
              <a:rPr lang="en-US" sz="1200" kern="0" dirty="0">
                <a:solidFill>
                  <a:schemeClr val="bg1"/>
                </a:solidFill>
                <a:latin typeface="Arial" panose="020B0604020202020204" pitchFamily="34" charset="0"/>
                <a:cs typeface="Arial" panose="020B0604020202020204" pitchFamily="34" charset="0"/>
              </a:rPr>
              <a:t>Insert your desired text here.</a:t>
            </a:r>
            <a:endParaRPr lang="en-US" sz="12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785813" y="4583113"/>
            <a:ext cx="2139950" cy="461962"/>
          </a:xfrm>
          <a:prstGeom prst="rect">
            <a:avLst/>
          </a:prstGeom>
          <a:noFill/>
        </p:spPr>
        <p:txBody>
          <a:bodyPr wrap="none">
            <a:spAutoFit/>
          </a:bodyPr>
          <a:lstStyle/>
          <a:p>
            <a:pPr algn="r">
              <a:defRPr/>
            </a:pPr>
            <a:r>
              <a:rPr lang="en-US" sz="1200" kern="0" dirty="0">
                <a:solidFill>
                  <a:schemeClr val="bg1"/>
                </a:solidFill>
                <a:latin typeface="Arial" panose="020B0604020202020204" pitchFamily="34" charset="0"/>
                <a:cs typeface="Arial" panose="020B0604020202020204" pitchFamily="34" charset="0"/>
              </a:rPr>
              <a:t>This is a sample text.</a:t>
            </a:r>
          </a:p>
          <a:p>
            <a:pPr algn="r">
              <a:defRPr/>
            </a:pPr>
            <a:r>
              <a:rPr lang="en-US" sz="1200" kern="0" dirty="0">
                <a:solidFill>
                  <a:schemeClr val="bg1"/>
                </a:solidFill>
                <a:latin typeface="Arial" panose="020B0604020202020204" pitchFamily="34" charset="0"/>
                <a:cs typeface="Arial" panose="020B0604020202020204" pitchFamily="34" charset="0"/>
              </a:rPr>
              <a:t>Insert your desired text here.</a:t>
            </a:r>
            <a:endParaRPr lang="en-US" sz="1200" dirty="0">
              <a:solidFill>
                <a:schemeClr val="bg1"/>
              </a:solidFill>
              <a:latin typeface="Arial" panose="020B0604020202020204" pitchFamily="34" charset="0"/>
              <a:cs typeface="Arial" panose="020B0604020202020204" pitchFamily="34" charset="0"/>
            </a:endParaRPr>
          </a:p>
        </p:txBody>
      </p:sp>
      <p:sp>
        <p:nvSpPr>
          <p:cNvPr id="52229" name="TextBox 24"/>
          <p:cNvSpPr txBox="1">
            <a:spLocks noChangeArrowheads="1"/>
          </p:cNvSpPr>
          <p:nvPr/>
        </p:nvSpPr>
        <p:spPr bwMode="auto">
          <a:xfrm>
            <a:off x="660400" y="4333875"/>
            <a:ext cx="231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lgn="ctr">
              <a:spcBef>
                <a:spcPct val="0"/>
              </a:spcBef>
              <a:buClrTx/>
              <a:buFontTx/>
              <a:buNone/>
            </a:pPr>
            <a:r>
              <a:rPr lang="en-US" altLang="en-US" b="1">
                <a:solidFill>
                  <a:schemeClr val="tx1"/>
                </a:solidFill>
                <a:cs typeface="Arial" charset="0"/>
              </a:rPr>
              <a:t>Consolidated Agency</a:t>
            </a:r>
          </a:p>
        </p:txBody>
      </p:sp>
      <p:sp>
        <p:nvSpPr>
          <p:cNvPr id="52230" name="TextBox 27"/>
          <p:cNvSpPr txBox="1">
            <a:spLocks noChangeArrowheads="1"/>
          </p:cNvSpPr>
          <p:nvPr/>
        </p:nvSpPr>
        <p:spPr bwMode="auto">
          <a:xfrm>
            <a:off x="3201988" y="1887538"/>
            <a:ext cx="213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lgn="ctr">
              <a:spcBef>
                <a:spcPct val="0"/>
              </a:spcBef>
              <a:buClrTx/>
              <a:buFontTx/>
              <a:buNone/>
            </a:pPr>
            <a:r>
              <a:rPr lang="en-US" altLang="en-US" b="1">
                <a:solidFill>
                  <a:schemeClr val="tx1"/>
                </a:solidFill>
                <a:cs typeface="Arial" charset="0"/>
              </a:rPr>
              <a:t>Leadership</a:t>
            </a:r>
          </a:p>
        </p:txBody>
      </p:sp>
      <p:grpSp>
        <p:nvGrpSpPr>
          <p:cNvPr id="52231" name="Group 2"/>
          <p:cNvGrpSpPr>
            <a:grpSpLocks/>
          </p:cNvGrpSpPr>
          <p:nvPr/>
        </p:nvGrpSpPr>
        <p:grpSpPr bwMode="auto">
          <a:xfrm>
            <a:off x="2727325" y="2530475"/>
            <a:ext cx="3086100" cy="3087688"/>
            <a:chOff x="3028548" y="2487810"/>
            <a:chExt cx="3086904" cy="3087640"/>
          </a:xfrm>
        </p:grpSpPr>
        <p:grpSp>
          <p:nvGrpSpPr>
            <p:cNvPr id="52232" name="Group 1"/>
            <p:cNvGrpSpPr>
              <a:grpSpLocks/>
            </p:cNvGrpSpPr>
            <p:nvPr/>
          </p:nvGrpSpPr>
          <p:grpSpPr bwMode="auto">
            <a:xfrm>
              <a:off x="3028548" y="2487810"/>
              <a:ext cx="3086904" cy="3087640"/>
              <a:chOff x="3028548" y="2487810"/>
              <a:chExt cx="3086904" cy="3087640"/>
            </a:xfrm>
          </p:grpSpPr>
          <p:grpSp>
            <p:nvGrpSpPr>
              <p:cNvPr id="52235" name="Group 14"/>
              <p:cNvGrpSpPr>
                <a:grpSpLocks/>
              </p:cNvGrpSpPr>
              <p:nvPr/>
            </p:nvGrpSpPr>
            <p:grpSpPr bwMode="auto">
              <a:xfrm>
                <a:off x="3092628" y="2487810"/>
                <a:ext cx="2958746" cy="2755335"/>
                <a:chOff x="3361783" y="1371600"/>
                <a:chExt cx="5465258" cy="5089525"/>
              </a:xfrm>
            </p:grpSpPr>
            <p:sp>
              <p:nvSpPr>
                <p:cNvPr id="9" name="Freeform 5"/>
                <p:cNvSpPr>
                  <a:spLocks/>
                </p:cNvSpPr>
                <p:nvPr/>
              </p:nvSpPr>
              <p:spPr bwMode="auto">
                <a:xfrm>
                  <a:off x="3481002" y="4300978"/>
                  <a:ext cx="2496085" cy="2017429"/>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 name="Freeform 6"/>
                <p:cNvSpPr>
                  <a:spLocks/>
                </p:cNvSpPr>
                <p:nvPr/>
              </p:nvSpPr>
              <p:spPr bwMode="auto">
                <a:xfrm>
                  <a:off x="3360743" y="1371600"/>
                  <a:ext cx="3880519" cy="5090489"/>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1">
                    <a:lumMod val="50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1" name="Freeform 7"/>
                <p:cNvSpPr>
                  <a:spLocks/>
                </p:cNvSpPr>
                <p:nvPr/>
              </p:nvSpPr>
              <p:spPr bwMode="auto">
                <a:xfrm>
                  <a:off x="4947562" y="1371600"/>
                  <a:ext cx="3880517" cy="5090489"/>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1">
                    <a:lumMod val="90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2" name="Freeform 8"/>
                <p:cNvSpPr>
                  <a:spLocks/>
                </p:cNvSpPr>
                <p:nvPr/>
              </p:nvSpPr>
              <p:spPr bwMode="auto">
                <a:xfrm>
                  <a:off x="5977086" y="4300978"/>
                  <a:ext cx="2739535" cy="2017429"/>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16" name="Oval 15"/>
              <p:cNvSpPr>
                <a:spLocks noChangeAspect="1"/>
              </p:cNvSpPr>
              <p:nvPr/>
            </p:nvSpPr>
            <p:spPr>
              <a:xfrm>
                <a:off x="3257208" y="4178472"/>
                <a:ext cx="893996"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17" name="Oval 16"/>
              <p:cNvSpPr/>
              <p:nvPr/>
            </p:nvSpPr>
            <p:spPr>
              <a:xfrm>
                <a:off x="5003912" y="4178472"/>
                <a:ext cx="89558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18" name="Oval 17"/>
              <p:cNvSpPr/>
              <p:nvPr/>
            </p:nvSpPr>
            <p:spPr>
              <a:xfrm>
                <a:off x="4130560" y="2675132"/>
                <a:ext cx="89558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21" name="Oval 20"/>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440" name="Group 439"/>
              <p:cNvGrpSpPr/>
              <p:nvPr/>
            </p:nvGrpSpPr>
            <p:grpSpPr>
              <a:xfrm>
                <a:off x="4337908" y="2925240"/>
                <a:ext cx="480296" cy="394700"/>
                <a:chOff x="4364038" y="2900363"/>
                <a:chExt cx="481013" cy="395288"/>
              </a:xfrm>
              <a:solidFill>
                <a:srgbClr val="25325B"/>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2233"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37" name="Group 36"/>
            <p:cNvGrpSpPr/>
            <p:nvPr/>
          </p:nvGrpSpPr>
          <p:grpSpPr>
            <a:xfrm>
              <a:off x="5119143" y="4292600"/>
              <a:ext cx="665642" cy="638367"/>
              <a:chOff x="4406900" y="1743075"/>
              <a:chExt cx="1027113" cy="1023938"/>
            </a:xfrm>
            <a:solidFill>
              <a:schemeClr val="accent2"/>
            </a:solidFill>
          </p:grpSpPr>
          <p:sp>
            <p:nvSpPr>
              <p:cNvPr id="38"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54"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48</a:t>
            </a:fld>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smtClean="0"/>
              <a:t>Keys to Success in Oregon</a:t>
            </a:r>
          </a:p>
        </p:txBody>
      </p:sp>
      <p:grpSp>
        <p:nvGrpSpPr>
          <p:cNvPr id="440" name="Group 439"/>
          <p:cNvGrpSpPr/>
          <p:nvPr/>
        </p:nvGrpSpPr>
        <p:grpSpPr>
          <a:xfrm>
            <a:off x="2712235" y="2611060"/>
            <a:ext cx="444727" cy="365470"/>
            <a:chOff x="4364038" y="2900363"/>
            <a:chExt cx="481013" cy="395288"/>
          </a:xfrm>
          <a:solidFill>
            <a:schemeClr val="bg1"/>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58" name="Group 457"/>
          <p:cNvGrpSpPr/>
          <p:nvPr/>
        </p:nvGrpSpPr>
        <p:grpSpPr>
          <a:xfrm>
            <a:off x="1942595" y="3984547"/>
            <a:ext cx="365603" cy="401629"/>
            <a:chOff x="3600450" y="2244726"/>
            <a:chExt cx="434976" cy="477838"/>
          </a:xfrm>
          <a:solidFill>
            <a:schemeClr val="bg1"/>
          </a:solidFill>
        </p:grpSpPr>
        <p:sp>
          <p:nvSpPr>
            <p:cNvPr id="446" name="Freeform 422"/>
            <p:cNvSpPr>
              <a:spLocks noEditPoints="1"/>
            </p:cNvSpPr>
            <p:nvPr/>
          </p:nvSpPr>
          <p:spPr bwMode="auto">
            <a:xfrm>
              <a:off x="3671888" y="2317751"/>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7" name="Freeform 423"/>
            <p:cNvSpPr>
              <a:spLocks/>
            </p:cNvSpPr>
            <p:nvPr/>
          </p:nvSpPr>
          <p:spPr bwMode="auto">
            <a:xfrm>
              <a:off x="3808413" y="2244726"/>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8" name="Freeform 424"/>
            <p:cNvSpPr>
              <a:spLocks/>
            </p:cNvSpPr>
            <p:nvPr/>
          </p:nvSpPr>
          <p:spPr bwMode="auto">
            <a:xfrm>
              <a:off x="3705225" y="2273301"/>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9" name="Freeform 425"/>
            <p:cNvSpPr>
              <a:spLocks/>
            </p:cNvSpPr>
            <p:nvPr/>
          </p:nvSpPr>
          <p:spPr bwMode="auto">
            <a:xfrm>
              <a:off x="3629025" y="2347913"/>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0" name="Freeform 426"/>
            <p:cNvSpPr>
              <a:spLocks/>
            </p:cNvSpPr>
            <p:nvPr/>
          </p:nvSpPr>
          <p:spPr bwMode="auto">
            <a:xfrm>
              <a:off x="3600450" y="2451101"/>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1" name="Freeform 427"/>
            <p:cNvSpPr>
              <a:spLocks/>
            </p:cNvSpPr>
            <p:nvPr/>
          </p:nvSpPr>
          <p:spPr bwMode="auto">
            <a:xfrm>
              <a:off x="3629025" y="2541588"/>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2" name="Freeform 428"/>
            <p:cNvSpPr>
              <a:spLocks/>
            </p:cNvSpPr>
            <p:nvPr/>
          </p:nvSpPr>
          <p:spPr bwMode="auto">
            <a:xfrm>
              <a:off x="3965575" y="2541588"/>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3" name="Freeform 429"/>
            <p:cNvSpPr>
              <a:spLocks/>
            </p:cNvSpPr>
            <p:nvPr/>
          </p:nvSpPr>
          <p:spPr bwMode="auto">
            <a:xfrm>
              <a:off x="3989388" y="2451101"/>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4" name="Freeform 430"/>
            <p:cNvSpPr>
              <a:spLocks/>
            </p:cNvSpPr>
            <p:nvPr/>
          </p:nvSpPr>
          <p:spPr bwMode="auto">
            <a:xfrm>
              <a:off x="3965575" y="2347913"/>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5" name="Freeform 431"/>
            <p:cNvSpPr>
              <a:spLocks/>
            </p:cNvSpPr>
            <p:nvPr/>
          </p:nvSpPr>
          <p:spPr bwMode="auto">
            <a:xfrm>
              <a:off x="3898900" y="2273301"/>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6" name="Freeform 432"/>
            <p:cNvSpPr>
              <a:spLocks/>
            </p:cNvSpPr>
            <p:nvPr/>
          </p:nvSpPr>
          <p:spPr bwMode="auto">
            <a:xfrm>
              <a:off x="3795713" y="2384426"/>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7" name="Freeform 433"/>
            <p:cNvSpPr>
              <a:spLocks/>
            </p:cNvSpPr>
            <p:nvPr/>
          </p:nvSpPr>
          <p:spPr bwMode="auto">
            <a:xfrm>
              <a:off x="3794125" y="2544763"/>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66" name="Group 465"/>
          <p:cNvGrpSpPr/>
          <p:nvPr/>
        </p:nvGrpSpPr>
        <p:grpSpPr>
          <a:xfrm>
            <a:off x="3547944" y="4014229"/>
            <a:ext cx="391689" cy="342265"/>
            <a:chOff x="3163888" y="2900363"/>
            <a:chExt cx="503237" cy="439738"/>
          </a:xfrm>
          <a:solidFill>
            <a:schemeClr val="bg1"/>
          </a:solidFill>
        </p:grpSpPr>
        <p:sp>
          <p:nvSpPr>
            <p:cNvPr id="462" name="Freeform 438"/>
            <p:cNvSpPr>
              <a:spLocks/>
            </p:cNvSpPr>
            <p:nvPr/>
          </p:nvSpPr>
          <p:spPr bwMode="auto">
            <a:xfrm>
              <a:off x="3498850" y="2962276"/>
              <a:ext cx="69850" cy="141288"/>
            </a:xfrm>
            <a:custGeom>
              <a:avLst/>
              <a:gdLst>
                <a:gd name="T0" fmla="*/ 274 w 477"/>
                <a:gd name="T1" fmla="*/ 4 h 978"/>
                <a:gd name="T2" fmla="*/ 298 w 477"/>
                <a:gd name="T3" fmla="*/ 38 h 978"/>
                <a:gd name="T4" fmla="*/ 300 w 477"/>
                <a:gd name="T5" fmla="*/ 112 h 978"/>
                <a:gd name="T6" fmla="*/ 303 w 477"/>
                <a:gd name="T7" fmla="*/ 116 h 978"/>
                <a:gd name="T8" fmla="*/ 316 w 477"/>
                <a:gd name="T9" fmla="*/ 118 h 978"/>
                <a:gd name="T10" fmla="*/ 361 w 477"/>
                <a:gd name="T11" fmla="*/ 127 h 978"/>
                <a:gd name="T12" fmla="*/ 415 w 477"/>
                <a:gd name="T13" fmla="*/ 142 h 978"/>
                <a:gd name="T14" fmla="*/ 446 w 477"/>
                <a:gd name="T15" fmla="*/ 163 h 978"/>
                <a:gd name="T16" fmla="*/ 428 w 477"/>
                <a:gd name="T17" fmla="*/ 235 h 978"/>
                <a:gd name="T18" fmla="*/ 404 w 477"/>
                <a:gd name="T19" fmla="*/ 257 h 978"/>
                <a:gd name="T20" fmla="*/ 376 w 477"/>
                <a:gd name="T21" fmla="*/ 254 h 978"/>
                <a:gd name="T22" fmla="*/ 355 w 477"/>
                <a:gd name="T23" fmla="*/ 245 h 978"/>
                <a:gd name="T24" fmla="*/ 302 w 477"/>
                <a:gd name="T25" fmla="*/ 231 h 978"/>
                <a:gd name="T26" fmla="*/ 229 w 477"/>
                <a:gd name="T27" fmla="*/ 228 h 978"/>
                <a:gd name="T28" fmla="*/ 177 w 477"/>
                <a:gd name="T29" fmla="*/ 248 h 978"/>
                <a:gd name="T30" fmla="*/ 153 w 477"/>
                <a:gd name="T31" fmla="*/ 281 h 978"/>
                <a:gd name="T32" fmla="*/ 150 w 477"/>
                <a:gd name="T33" fmla="*/ 320 h 978"/>
                <a:gd name="T34" fmla="*/ 170 w 477"/>
                <a:gd name="T35" fmla="*/ 358 h 978"/>
                <a:gd name="T36" fmla="*/ 224 w 477"/>
                <a:gd name="T37" fmla="*/ 393 h 978"/>
                <a:gd name="T38" fmla="*/ 325 w 477"/>
                <a:gd name="T39" fmla="*/ 437 h 978"/>
                <a:gd name="T40" fmla="*/ 420 w 477"/>
                <a:gd name="T41" fmla="*/ 500 h 978"/>
                <a:gd name="T42" fmla="*/ 469 w 477"/>
                <a:gd name="T43" fmla="*/ 581 h 978"/>
                <a:gd name="T44" fmla="*/ 475 w 477"/>
                <a:gd name="T45" fmla="*/ 679 h 978"/>
                <a:gd name="T46" fmla="*/ 439 w 477"/>
                <a:gd name="T47" fmla="*/ 767 h 978"/>
                <a:gd name="T48" fmla="*/ 365 w 477"/>
                <a:gd name="T49" fmla="*/ 830 h 978"/>
                <a:gd name="T50" fmla="*/ 297 w 477"/>
                <a:gd name="T51" fmla="*/ 855 h 978"/>
                <a:gd name="T52" fmla="*/ 292 w 477"/>
                <a:gd name="T53" fmla="*/ 858 h 978"/>
                <a:gd name="T54" fmla="*/ 291 w 477"/>
                <a:gd name="T55" fmla="*/ 940 h 978"/>
                <a:gd name="T56" fmla="*/ 267 w 477"/>
                <a:gd name="T57" fmla="*/ 976 h 978"/>
                <a:gd name="T58" fmla="*/ 201 w 477"/>
                <a:gd name="T59" fmla="*/ 976 h 978"/>
                <a:gd name="T60" fmla="*/ 177 w 477"/>
                <a:gd name="T61" fmla="*/ 940 h 978"/>
                <a:gd name="T62" fmla="*/ 176 w 477"/>
                <a:gd name="T63" fmla="*/ 862 h 978"/>
                <a:gd name="T64" fmla="*/ 171 w 477"/>
                <a:gd name="T65" fmla="*/ 859 h 978"/>
                <a:gd name="T66" fmla="*/ 155 w 477"/>
                <a:gd name="T67" fmla="*/ 857 h 978"/>
                <a:gd name="T68" fmla="*/ 100 w 477"/>
                <a:gd name="T69" fmla="*/ 845 h 978"/>
                <a:gd name="T70" fmla="*/ 36 w 477"/>
                <a:gd name="T71" fmla="*/ 825 h 978"/>
                <a:gd name="T72" fmla="*/ 2 w 477"/>
                <a:gd name="T73" fmla="*/ 801 h 978"/>
                <a:gd name="T74" fmla="*/ 20 w 477"/>
                <a:gd name="T75" fmla="*/ 728 h 978"/>
                <a:gd name="T76" fmla="*/ 43 w 477"/>
                <a:gd name="T77" fmla="*/ 705 h 978"/>
                <a:gd name="T78" fmla="*/ 65 w 477"/>
                <a:gd name="T79" fmla="*/ 705 h 978"/>
                <a:gd name="T80" fmla="*/ 80 w 477"/>
                <a:gd name="T81" fmla="*/ 712 h 978"/>
                <a:gd name="T82" fmla="*/ 120 w 477"/>
                <a:gd name="T83" fmla="*/ 727 h 978"/>
                <a:gd name="T84" fmla="*/ 176 w 477"/>
                <a:gd name="T85" fmla="*/ 742 h 978"/>
                <a:gd name="T86" fmla="*/ 244 w 477"/>
                <a:gd name="T87" fmla="*/ 745 h 978"/>
                <a:gd name="T88" fmla="*/ 310 w 477"/>
                <a:gd name="T89" fmla="*/ 713 h 978"/>
                <a:gd name="T90" fmla="*/ 336 w 477"/>
                <a:gd name="T91" fmla="*/ 654 h 978"/>
                <a:gd name="T92" fmla="*/ 315 w 477"/>
                <a:gd name="T93" fmla="*/ 597 h 978"/>
                <a:gd name="T94" fmla="*/ 248 w 477"/>
                <a:gd name="T95" fmla="*/ 550 h 978"/>
                <a:gd name="T96" fmla="*/ 157 w 477"/>
                <a:gd name="T97" fmla="*/ 511 h 978"/>
                <a:gd name="T98" fmla="*/ 81 w 477"/>
                <a:gd name="T99" fmla="*/ 467 h 978"/>
                <a:gd name="T100" fmla="*/ 27 w 477"/>
                <a:gd name="T101" fmla="*/ 404 h 978"/>
                <a:gd name="T102" fmla="*/ 7 w 477"/>
                <a:gd name="T103" fmla="*/ 320 h 978"/>
                <a:gd name="T104" fmla="*/ 28 w 477"/>
                <a:gd name="T105" fmla="*/ 231 h 978"/>
                <a:gd name="T106" fmla="*/ 86 w 477"/>
                <a:gd name="T107" fmla="*/ 162 h 978"/>
                <a:gd name="T108" fmla="*/ 177 w 477"/>
                <a:gd name="T109" fmla="*/ 121 h 978"/>
                <a:gd name="T110" fmla="*/ 182 w 477"/>
                <a:gd name="T111" fmla="*/ 119 h 978"/>
                <a:gd name="T112" fmla="*/ 186 w 477"/>
                <a:gd name="T113" fmla="*/ 112 h 978"/>
                <a:gd name="T114" fmla="*/ 197 w 477"/>
                <a:gd name="T115"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978">
                  <a:moveTo>
                    <a:pt x="225" y="0"/>
                  </a:moveTo>
                  <a:lnTo>
                    <a:pt x="259" y="0"/>
                  </a:lnTo>
                  <a:lnTo>
                    <a:pt x="274" y="4"/>
                  </a:lnTo>
                  <a:lnTo>
                    <a:pt x="287" y="11"/>
                  </a:lnTo>
                  <a:lnTo>
                    <a:pt x="296" y="24"/>
                  </a:lnTo>
                  <a:lnTo>
                    <a:pt x="298" y="38"/>
                  </a:lnTo>
                  <a:lnTo>
                    <a:pt x="299" y="108"/>
                  </a:lnTo>
                  <a:lnTo>
                    <a:pt x="299" y="111"/>
                  </a:lnTo>
                  <a:lnTo>
                    <a:pt x="300" y="112"/>
                  </a:lnTo>
                  <a:lnTo>
                    <a:pt x="301" y="114"/>
                  </a:lnTo>
                  <a:lnTo>
                    <a:pt x="302" y="115"/>
                  </a:lnTo>
                  <a:lnTo>
                    <a:pt x="303" y="116"/>
                  </a:lnTo>
                  <a:lnTo>
                    <a:pt x="304" y="116"/>
                  </a:lnTo>
                  <a:lnTo>
                    <a:pt x="307" y="116"/>
                  </a:lnTo>
                  <a:lnTo>
                    <a:pt x="316" y="118"/>
                  </a:lnTo>
                  <a:lnTo>
                    <a:pt x="328" y="120"/>
                  </a:lnTo>
                  <a:lnTo>
                    <a:pt x="343" y="123"/>
                  </a:lnTo>
                  <a:lnTo>
                    <a:pt x="361" y="127"/>
                  </a:lnTo>
                  <a:lnTo>
                    <a:pt x="379" y="132"/>
                  </a:lnTo>
                  <a:lnTo>
                    <a:pt x="398" y="137"/>
                  </a:lnTo>
                  <a:lnTo>
                    <a:pt x="415" y="142"/>
                  </a:lnTo>
                  <a:lnTo>
                    <a:pt x="431" y="148"/>
                  </a:lnTo>
                  <a:lnTo>
                    <a:pt x="439" y="154"/>
                  </a:lnTo>
                  <a:lnTo>
                    <a:pt x="446" y="163"/>
                  </a:lnTo>
                  <a:lnTo>
                    <a:pt x="449" y="174"/>
                  </a:lnTo>
                  <a:lnTo>
                    <a:pt x="447" y="186"/>
                  </a:lnTo>
                  <a:lnTo>
                    <a:pt x="428" y="235"/>
                  </a:lnTo>
                  <a:lnTo>
                    <a:pt x="422" y="245"/>
                  </a:lnTo>
                  <a:lnTo>
                    <a:pt x="414" y="252"/>
                  </a:lnTo>
                  <a:lnTo>
                    <a:pt x="404" y="257"/>
                  </a:lnTo>
                  <a:lnTo>
                    <a:pt x="394" y="258"/>
                  </a:lnTo>
                  <a:lnTo>
                    <a:pt x="384" y="257"/>
                  </a:lnTo>
                  <a:lnTo>
                    <a:pt x="376" y="254"/>
                  </a:lnTo>
                  <a:lnTo>
                    <a:pt x="374" y="253"/>
                  </a:lnTo>
                  <a:lnTo>
                    <a:pt x="366" y="250"/>
                  </a:lnTo>
                  <a:lnTo>
                    <a:pt x="355" y="245"/>
                  </a:lnTo>
                  <a:lnTo>
                    <a:pt x="340" y="240"/>
                  </a:lnTo>
                  <a:lnTo>
                    <a:pt x="322" y="235"/>
                  </a:lnTo>
                  <a:lnTo>
                    <a:pt x="302" y="231"/>
                  </a:lnTo>
                  <a:lnTo>
                    <a:pt x="279" y="228"/>
                  </a:lnTo>
                  <a:lnTo>
                    <a:pt x="253" y="227"/>
                  </a:lnTo>
                  <a:lnTo>
                    <a:pt x="229" y="228"/>
                  </a:lnTo>
                  <a:lnTo>
                    <a:pt x="209" y="232"/>
                  </a:lnTo>
                  <a:lnTo>
                    <a:pt x="192" y="239"/>
                  </a:lnTo>
                  <a:lnTo>
                    <a:pt x="177" y="248"/>
                  </a:lnTo>
                  <a:lnTo>
                    <a:pt x="167" y="257"/>
                  </a:lnTo>
                  <a:lnTo>
                    <a:pt x="158" y="269"/>
                  </a:lnTo>
                  <a:lnTo>
                    <a:pt x="153" y="281"/>
                  </a:lnTo>
                  <a:lnTo>
                    <a:pt x="149" y="293"/>
                  </a:lnTo>
                  <a:lnTo>
                    <a:pt x="148" y="306"/>
                  </a:lnTo>
                  <a:lnTo>
                    <a:pt x="150" y="320"/>
                  </a:lnTo>
                  <a:lnTo>
                    <a:pt x="153" y="333"/>
                  </a:lnTo>
                  <a:lnTo>
                    <a:pt x="159" y="346"/>
                  </a:lnTo>
                  <a:lnTo>
                    <a:pt x="170" y="358"/>
                  </a:lnTo>
                  <a:lnTo>
                    <a:pt x="184" y="369"/>
                  </a:lnTo>
                  <a:lnTo>
                    <a:pt x="201" y="381"/>
                  </a:lnTo>
                  <a:lnTo>
                    <a:pt x="224" y="393"/>
                  </a:lnTo>
                  <a:lnTo>
                    <a:pt x="250" y="405"/>
                  </a:lnTo>
                  <a:lnTo>
                    <a:pt x="283" y="418"/>
                  </a:lnTo>
                  <a:lnTo>
                    <a:pt x="325" y="437"/>
                  </a:lnTo>
                  <a:lnTo>
                    <a:pt x="362" y="457"/>
                  </a:lnTo>
                  <a:lnTo>
                    <a:pt x="394" y="478"/>
                  </a:lnTo>
                  <a:lnTo>
                    <a:pt x="420" y="500"/>
                  </a:lnTo>
                  <a:lnTo>
                    <a:pt x="441" y="526"/>
                  </a:lnTo>
                  <a:lnTo>
                    <a:pt x="457" y="552"/>
                  </a:lnTo>
                  <a:lnTo>
                    <a:pt x="469" y="581"/>
                  </a:lnTo>
                  <a:lnTo>
                    <a:pt x="475" y="611"/>
                  </a:lnTo>
                  <a:lnTo>
                    <a:pt x="477" y="645"/>
                  </a:lnTo>
                  <a:lnTo>
                    <a:pt x="475" y="679"/>
                  </a:lnTo>
                  <a:lnTo>
                    <a:pt x="468" y="711"/>
                  </a:lnTo>
                  <a:lnTo>
                    <a:pt x="456" y="739"/>
                  </a:lnTo>
                  <a:lnTo>
                    <a:pt x="439" y="767"/>
                  </a:lnTo>
                  <a:lnTo>
                    <a:pt x="418" y="791"/>
                  </a:lnTo>
                  <a:lnTo>
                    <a:pt x="394" y="812"/>
                  </a:lnTo>
                  <a:lnTo>
                    <a:pt x="365" y="830"/>
                  </a:lnTo>
                  <a:lnTo>
                    <a:pt x="333" y="844"/>
                  </a:lnTo>
                  <a:lnTo>
                    <a:pt x="298" y="855"/>
                  </a:lnTo>
                  <a:lnTo>
                    <a:pt x="297" y="855"/>
                  </a:lnTo>
                  <a:lnTo>
                    <a:pt x="296" y="856"/>
                  </a:lnTo>
                  <a:lnTo>
                    <a:pt x="293" y="857"/>
                  </a:lnTo>
                  <a:lnTo>
                    <a:pt x="292" y="858"/>
                  </a:lnTo>
                  <a:lnTo>
                    <a:pt x="291" y="860"/>
                  </a:lnTo>
                  <a:lnTo>
                    <a:pt x="291" y="863"/>
                  </a:lnTo>
                  <a:lnTo>
                    <a:pt x="291" y="940"/>
                  </a:lnTo>
                  <a:lnTo>
                    <a:pt x="288" y="955"/>
                  </a:lnTo>
                  <a:lnTo>
                    <a:pt x="280" y="968"/>
                  </a:lnTo>
                  <a:lnTo>
                    <a:pt x="267" y="976"/>
                  </a:lnTo>
                  <a:lnTo>
                    <a:pt x="252" y="978"/>
                  </a:lnTo>
                  <a:lnTo>
                    <a:pt x="216" y="978"/>
                  </a:lnTo>
                  <a:lnTo>
                    <a:pt x="201" y="976"/>
                  </a:lnTo>
                  <a:lnTo>
                    <a:pt x="189" y="968"/>
                  </a:lnTo>
                  <a:lnTo>
                    <a:pt x="180" y="955"/>
                  </a:lnTo>
                  <a:lnTo>
                    <a:pt x="177" y="940"/>
                  </a:lnTo>
                  <a:lnTo>
                    <a:pt x="177" y="867"/>
                  </a:lnTo>
                  <a:lnTo>
                    <a:pt x="177" y="864"/>
                  </a:lnTo>
                  <a:lnTo>
                    <a:pt x="176" y="862"/>
                  </a:lnTo>
                  <a:lnTo>
                    <a:pt x="174" y="861"/>
                  </a:lnTo>
                  <a:lnTo>
                    <a:pt x="173" y="860"/>
                  </a:lnTo>
                  <a:lnTo>
                    <a:pt x="171" y="859"/>
                  </a:lnTo>
                  <a:lnTo>
                    <a:pt x="170" y="859"/>
                  </a:lnTo>
                  <a:lnTo>
                    <a:pt x="166" y="859"/>
                  </a:lnTo>
                  <a:lnTo>
                    <a:pt x="155" y="857"/>
                  </a:lnTo>
                  <a:lnTo>
                    <a:pt x="140" y="853"/>
                  </a:lnTo>
                  <a:lnTo>
                    <a:pt x="121" y="849"/>
                  </a:lnTo>
                  <a:lnTo>
                    <a:pt x="100" y="845"/>
                  </a:lnTo>
                  <a:lnTo>
                    <a:pt x="79" y="839"/>
                  </a:lnTo>
                  <a:lnTo>
                    <a:pt x="57" y="832"/>
                  </a:lnTo>
                  <a:lnTo>
                    <a:pt x="36" y="825"/>
                  </a:lnTo>
                  <a:lnTo>
                    <a:pt x="18" y="816"/>
                  </a:lnTo>
                  <a:lnTo>
                    <a:pt x="9" y="810"/>
                  </a:lnTo>
                  <a:lnTo>
                    <a:pt x="2" y="801"/>
                  </a:lnTo>
                  <a:lnTo>
                    <a:pt x="0" y="790"/>
                  </a:lnTo>
                  <a:lnTo>
                    <a:pt x="2" y="777"/>
                  </a:lnTo>
                  <a:lnTo>
                    <a:pt x="20" y="728"/>
                  </a:lnTo>
                  <a:lnTo>
                    <a:pt x="25" y="718"/>
                  </a:lnTo>
                  <a:lnTo>
                    <a:pt x="33" y="711"/>
                  </a:lnTo>
                  <a:lnTo>
                    <a:pt x="43" y="705"/>
                  </a:lnTo>
                  <a:lnTo>
                    <a:pt x="55" y="703"/>
                  </a:lnTo>
                  <a:lnTo>
                    <a:pt x="60" y="704"/>
                  </a:lnTo>
                  <a:lnTo>
                    <a:pt x="65" y="705"/>
                  </a:lnTo>
                  <a:lnTo>
                    <a:pt x="70" y="708"/>
                  </a:lnTo>
                  <a:lnTo>
                    <a:pt x="74" y="709"/>
                  </a:lnTo>
                  <a:lnTo>
                    <a:pt x="80" y="712"/>
                  </a:lnTo>
                  <a:lnTo>
                    <a:pt x="91" y="716"/>
                  </a:lnTo>
                  <a:lnTo>
                    <a:pt x="104" y="721"/>
                  </a:lnTo>
                  <a:lnTo>
                    <a:pt x="120" y="727"/>
                  </a:lnTo>
                  <a:lnTo>
                    <a:pt x="138" y="733"/>
                  </a:lnTo>
                  <a:lnTo>
                    <a:pt x="157" y="738"/>
                  </a:lnTo>
                  <a:lnTo>
                    <a:pt x="176" y="742"/>
                  </a:lnTo>
                  <a:lnTo>
                    <a:pt x="196" y="746"/>
                  </a:lnTo>
                  <a:lnTo>
                    <a:pt x="214" y="747"/>
                  </a:lnTo>
                  <a:lnTo>
                    <a:pt x="244" y="745"/>
                  </a:lnTo>
                  <a:lnTo>
                    <a:pt x="270" y="737"/>
                  </a:lnTo>
                  <a:lnTo>
                    <a:pt x="292" y="727"/>
                  </a:lnTo>
                  <a:lnTo>
                    <a:pt x="310" y="713"/>
                  </a:lnTo>
                  <a:lnTo>
                    <a:pt x="324" y="696"/>
                  </a:lnTo>
                  <a:lnTo>
                    <a:pt x="333" y="676"/>
                  </a:lnTo>
                  <a:lnTo>
                    <a:pt x="336" y="654"/>
                  </a:lnTo>
                  <a:lnTo>
                    <a:pt x="334" y="633"/>
                  </a:lnTo>
                  <a:lnTo>
                    <a:pt x="326" y="615"/>
                  </a:lnTo>
                  <a:lnTo>
                    <a:pt x="315" y="597"/>
                  </a:lnTo>
                  <a:lnTo>
                    <a:pt x="299" y="581"/>
                  </a:lnTo>
                  <a:lnTo>
                    <a:pt x="277" y="565"/>
                  </a:lnTo>
                  <a:lnTo>
                    <a:pt x="248" y="550"/>
                  </a:lnTo>
                  <a:lnTo>
                    <a:pt x="214" y="535"/>
                  </a:lnTo>
                  <a:lnTo>
                    <a:pt x="186" y="524"/>
                  </a:lnTo>
                  <a:lnTo>
                    <a:pt x="157" y="511"/>
                  </a:lnTo>
                  <a:lnTo>
                    <a:pt x="130" y="497"/>
                  </a:lnTo>
                  <a:lnTo>
                    <a:pt x="104" y="482"/>
                  </a:lnTo>
                  <a:lnTo>
                    <a:pt x="81" y="467"/>
                  </a:lnTo>
                  <a:lnTo>
                    <a:pt x="60" y="448"/>
                  </a:lnTo>
                  <a:lnTo>
                    <a:pt x="42" y="427"/>
                  </a:lnTo>
                  <a:lnTo>
                    <a:pt x="27" y="404"/>
                  </a:lnTo>
                  <a:lnTo>
                    <a:pt x="17" y="379"/>
                  </a:lnTo>
                  <a:lnTo>
                    <a:pt x="9" y="350"/>
                  </a:lnTo>
                  <a:lnTo>
                    <a:pt x="7" y="320"/>
                  </a:lnTo>
                  <a:lnTo>
                    <a:pt x="9" y="288"/>
                  </a:lnTo>
                  <a:lnTo>
                    <a:pt x="17" y="258"/>
                  </a:lnTo>
                  <a:lnTo>
                    <a:pt x="28" y="231"/>
                  </a:lnTo>
                  <a:lnTo>
                    <a:pt x="44" y="206"/>
                  </a:lnTo>
                  <a:lnTo>
                    <a:pt x="63" y="182"/>
                  </a:lnTo>
                  <a:lnTo>
                    <a:pt x="86" y="162"/>
                  </a:lnTo>
                  <a:lnTo>
                    <a:pt x="114" y="145"/>
                  </a:lnTo>
                  <a:lnTo>
                    <a:pt x="143" y="132"/>
                  </a:lnTo>
                  <a:lnTo>
                    <a:pt x="177" y="121"/>
                  </a:lnTo>
                  <a:lnTo>
                    <a:pt x="178" y="121"/>
                  </a:lnTo>
                  <a:lnTo>
                    <a:pt x="180" y="120"/>
                  </a:lnTo>
                  <a:lnTo>
                    <a:pt x="182" y="119"/>
                  </a:lnTo>
                  <a:lnTo>
                    <a:pt x="184" y="117"/>
                  </a:lnTo>
                  <a:lnTo>
                    <a:pt x="186" y="115"/>
                  </a:lnTo>
                  <a:lnTo>
                    <a:pt x="186" y="112"/>
                  </a:lnTo>
                  <a:lnTo>
                    <a:pt x="186" y="38"/>
                  </a:lnTo>
                  <a:lnTo>
                    <a:pt x="189" y="24"/>
                  </a:lnTo>
                  <a:lnTo>
                    <a:pt x="197" y="11"/>
                  </a:lnTo>
                  <a:lnTo>
                    <a:pt x="210" y="4"/>
                  </a:lnTo>
                  <a:lnTo>
                    <a:pt x="22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3" name="Freeform 439"/>
            <p:cNvSpPr>
              <a:spLocks noEditPoints="1"/>
            </p:cNvSpPr>
            <p:nvPr/>
          </p:nvSpPr>
          <p:spPr bwMode="auto">
            <a:xfrm>
              <a:off x="3400425" y="2900363"/>
              <a:ext cx="266700" cy="266700"/>
            </a:xfrm>
            <a:custGeom>
              <a:avLst/>
              <a:gdLst>
                <a:gd name="T0" fmla="*/ 787 w 1843"/>
                <a:gd name="T1" fmla="*/ 227 h 1845"/>
                <a:gd name="T2" fmla="*/ 602 w 1843"/>
                <a:gd name="T3" fmla="*/ 291 h 1845"/>
                <a:gd name="T4" fmla="*/ 444 w 1843"/>
                <a:gd name="T5" fmla="*/ 400 h 1845"/>
                <a:gd name="T6" fmla="*/ 321 w 1843"/>
                <a:gd name="T7" fmla="*/ 547 h 1845"/>
                <a:gd name="T8" fmla="*/ 242 w 1843"/>
                <a:gd name="T9" fmla="*/ 723 h 1845"/>
                <a:gd name="T10" fmla="*/ 214 w 1843"/>
                <a:gd name="T11" fmla="*/ 923 h 1845"/>
                <a:gd name="T12" fmla="*/ 242 w 1843"/>
                <a:gd name="T13" fmla="*/ 1122 h 1845"/>
                <a:gd name="T14" fmla="*/ 321 w 1843"/>
                <a:gd name="T15" fmla="*/ 1298 h 1845"/>
                <a:gd name="T16" fmla="*/ 444 w 1843"/>
                <a:gd name="T17" fmla="*/ 1445 h 1845"/>
                <a:gd name="T18" fmla="*/ 602 w 1843"/>
                <a:gd name="T19" fmla="*/ 1555 h 1845"/>
                <a:gd name="T20" fmla="*/ 787 w 1843"/>
                <a:gd name="T21" fmla="*/ 1617 h 1845"/>
                <a:gd name="T22" fmla="*/ 990 w 1843"/>
                <a:gd name="T23" fmla="*/ 1627 h 1845"/>
                <a:gd name="T24" fmla="*/ 1182 w 1843"/>
                <a:gd name="T25" fmla="*/ 1581 h 1845"/>
                <a:gd name="T26" fmla="*/ 1349 w 1843"/>
                <a:gd name="T27" fmla="*/ 1486 h 1845"/>
                <a:gd name="T28" fmla="*/ 1485 w 1843"/>
                <a:gd name="T29" fmla="*/ 1351 h 1845"/>
                <a:gd name="T30" fmla="*/ 1580 w 1843"/>
                <a:gd name="T31" fmla="*/ 1183 h 1845"/>
                <a:gd name="T32" fmla="*/ 1626 w 1843"/>
                <a:gd name="T33" fmla="*/ 990 h 1845"/>
                <a:gd name="T34" fmla="*/ 1617 w 1843"/>
                <a:gd name="T35" fmla="*/ 788 h 1845"/>
                <a:gd name="T36" fmla="*/ 1553 w 1843"/>
                <a:gd name="T37" fmla="*/ 603 h 1845"/>
                <a:gd name="T38" fmla="*/ 1445 w 1843"/>
                <a:gd name="T39" fmla="*/ 445 h 1845"/>
                <a:gd name="T40" fmla="*/ 1298 w 1843"/>
                <a:gd name="T41" fmla="*/ 322 h 1845"/>
                <a:gd name="T42" fmla="*/ 1120 w 1843"/>
                <a:gd name="T43" fmla="*/ 242 h 1845"/>
                <a:gd name="T44" fmla="*/ 921 w 1843"/>
                <a:gd name="T45" fmla="*/ 215 h 1845"/>
                <a:gd name="T46" fmla="*/ 1070 w 1843"/>
                <a:gd name="T47" fmla="*/ 13 h 1845"/>
                <a:gd name="T48" fmla="*/ 1280 w 1843"/>
                <a:gd name="T49" fmla="*/ 73 h 1845"/>
                <a:gd name="T50" fmla="*/ 1466 w 1843"/>
                <a:gd name="T51" fmla="*/ 179 h 1845"/>
                <a:gd name="T52" fmla="*/ 1621 w 1843"/>
                <a:gd name="T53" fmla="*/ 322 h 1845"/>
                <a:gd name="T54" fmla="*/ 1740 w 1843"/>
                <a:gd name="T55" fmla="*/ 499 h 1845"/>
                <a:gd name="T56" fmla="*/ 1816 w 1843"/>
                <a:gd name="T57" fmla="*/ 701 h 1845"/>
                <a:gd name="T58" fmla="*/ 1843 w 1843"/>
                <a:gd name="T59" fmla="*/ 923 h 1845"/>
                <a:gd name="T60" fmla="*/ 1816 w 1843"/>
                <a:gd name="T61" fmla="*/ 1144 h 1845"/>
                <a:gd name="T62" fmla="*/ 1740 w 1843"/>
                <a:gd name="T63" fmla="*/ 1346 h 1845"/>
                <a:gd name="T64" fmla="*/ 1621 w 1843"/>
                <a:gd name="T65" fmla="*/ 1522 h 1845"/>
                <a:gd name="T66" fmla="*/ 1466 w 1843"/>
                <a:gd name="T67" fmla="*/ 1666 h 1845"/>
                <a:gd name="T68" fmla="*/ 1280 w 1843"/>
                <a:gd name="T69" fmla="*/ 1772 h 1845"/>
                <a:gd name="T70" fmla="*/ 1070 w 1843"/>
                <a:gd name="T71" fmla="*/ 1832 h 1845"/>
                <a:gd name="T72" fmla="*/ 845 w 1843"/>
                <a:gd name="T73" fmla="*/ 1841 h 1845"/>
                <a:gd name="T74" fmla="*/ 630 w 1843"/>
                <a:gd name="T75" fmla="*/ 1797 h 1845"/>
                <a:gd name="T76" fmla="*/ 436 w 1843"/>
                <a:gd name="T77" fmla="*/ 1706 h 1845"/>
                <a:gd name="T78" fmla="*/ 270 w 1843"/>
                <a:gd name="T79" fmla="*/ 1574 h 1845"/>
                <a:gd name="T80" fmla="*/ 138 w 1843"/>
                <a:gd name="T81" fmla="*/ 1408 h 1845"/>
                <a:gd name="T82" fmla="*/ 47 w 1843"/>
                <a:gd name="T83" fmla="*/ 1214 h 1845"/>
                <a:gd name="T84" fmla="*/ 3 w 1843"/>
                <a:gd name="T85" fmla="*/ 998 h 1845"/>
                <a:gd name="T86" fmla="*/ 12 w 1843"/>
                <a:gd name="T87" fmla="*/ 773 h 1845"/>
                <a:gd name="T88" fmla="*/ 72 w 1843"/>
                <a:gd name="T89" fmla="*/ 563 h 1845"/>
                <a:gd name="T90" fmla="*/ 178 w 1843"/>
                <a:gd name="T91" fmla="*/ 377 h 1845"/>
                <a:gd name="T92" fmla="*/ 321 w 1843"/>
                <a:gd name="T93" fmla="*/ 222 h 1845"/>
                <a:gd name="T94" fmla="*/ 498 w 1843"/>
                <a:gd name="T95" fmla="*/ 104 h 1845"/>
                <a:gd name="T96" fmla="*/ 700 w 1843"/>
                <a:gd name="T97" fmla="*/ 28 h 1845"/>
                <a:gd name="T98" fmla="*/ 921 w 1843"/>
                <a:gd name="T9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3" h="1845">
                  <a:moveTo>
                    <a:pt x="921" y="215"/>
                  </a:moveTo>
                  <a:lnTo>
                    <a:pt x="853" y="218"/>
                  </a:lnTo>
                  <a:lnTo>
                    <a:pt x="787" y="227"/>
                  </a:lnTo>
                  <a:lnTo>
                    <a:pt x="723" y="242"/>
                  </a:lnTo>
                  <a:lnTo>
                    <a:pt x="660" y="263"/>
                  </a:lnTo>
                  <a:lnTo>
                    <a:pt x="602" y="291"/>
                  </a:lnTo>
                  <a:lnTo>
                    <a:pt x="545" y="322"/>
                  </a:lnTo>
                  <a:lnTo>
                    <a:pt x="494" y="358"/>
                  </a:lnTo>
                  <a:lnTo>
                    <a:pt x="444" y="400"/>
                  </a:lnTo>
                  <a:lnTo>
                    <a:pt x="398" y="445"/>
                  </a:lnTo>
                  <a:lnTo>
                    <a:pt x="358" y="494"/>
                  </a:lnTo>
                  <a:lnTo>
                    <a:pt x="321" y="547"/>
                  </a:lnTo>
                  <a:lnTo>
                    <a:pt x="290" y="603"/>
                  </a:lnTo>
                  <a:lnTo>
                    <a:pt x="263" y="662"/>
                  </a:lnTo>
                  <a:lnTo>
                    <a:pt x="242" y="723"/>
                  </a:lnTo>
                  <a:lnTo>
                    <a:pt x="226" y="788"/>
                  </a:lnTo>
                  <a:lnTo>
                    <a:pt x="217" y="854"/>
                  </a:lnTo>
                  <a:lnTo>
                    <a:pt x="214" y="923"/>
                  </a:lnTo>
                  <a:lnTo>
                    <a:pt x="217" y="990"/>
                  </a:lnTo>
                  <a:lnTo>
                    <a:pt x="226" y="1057"/>
                  </a:lnTo>
                  <a:lnTo>
                    <a:pt x="242" y="1122"/>
                  </a:lnTo>
                  <a:lnTo>
                    <a:pt x="263" y="1183"/>
                  </a:lnTo>
                  <a:lnTo>
                    <a:pt x="290" y="1242"/>
                  </a:lnTo>
                  <a:lnTo>
                    <a:pt x="321" y="1298"/>
                  </a:lnTo>
                  <a:lnTo>
                    <a:pt x="358" y="1351"/>
                  </a:lnTo>
                  <a:lnTo>
                    <a:pt x="398" y="1400"/>
                  </a:lnTo>
                  <a:lnTo>
                    <a:pt x="444" y="1445"/>
                  </a:lnTo>
                  <a:lnTo>
                    <a:pt x="494" y="1486"/>
                  </a:lnTo>
                  <a:lnTo>
                    <a:pt x="545" y="1523"/>
                  </a:lnTo>
                  <a:lnTo>
                    <a:pt x="602" y="1555"/>
                  </a:lnTo>
                  <a:lnTo>
                    <a:pt x="660" y="1581"/>
                  </a:lnTo>
                  <a:lnTo>
                    <a:pt x="723" y="1603"/>
                  </a:lnTo>
                  <a:lnTo>
                    <a:pt x="787" y="1617"/>
                  </a:lnTo>
                  <a:lnTo>
                    <a:pt x="853" y="1627"/>
                  </a:lnTo>
                  <a:lnTo>
                    <a:pt x="921" y="1631"/>
                  </a:lnTo>
                  <a:lnTo>
                    <a:pt x="990" y="1627"/>
                  </a:lnTo>
                  <a:lnTo>
                    <a:pt x="1056" y="1617"/>
                  </a:lnTo>
                  <a:lnTo>
                    <a:pt x="1120" y="1603"/>
                  </a:lnTo>
                  <a:lnTo>
                    <a:pt x="1182" y="1581"/>
                  </a:lnTo>
                  <a:lnTo>
                    <a:pt x="1241" y="1555"/>
                  </a:lnTo>
                  <a:lnTo>
                    <a:pt x="1298" y="1523"/>
                  </a:lnTo>
                  <a:lnTo>
                    <a:pt x="1349" y="1486"/>
                  </a:lnTo>
                  <a:lnTo>
                    <a:pt x="1399" y="1445"/>
                  </a:lnTo>
                  <a:lnTo>
                    <a:pt x="1445" y="1400"/>
                  </a:lnTo>
                  <a:lnTo>
                    <a:pt x="1485" y="1351"/>
                  </a:lnTo>
                  <a:lnTo>
                    <a:pt x="1522" y="1298"/>
                  </a:lnTo>
                  <a:lnTo>
                    <a:pt x="1553" y="1242"/>
                  </a:lnTo>
                  <a:lnTo>
                    <a:pt x="1580" y="1183"/>
                  </a:lnTo>
                  <a:lnTo>
                    <a:pt x="1601" y="1122"/>
                  </a:lnTo>
                  <a:lnTo>
                    <a:pt x="1617" y="1057"/>
                  </a:lnTo>
                  <a:lnTo>
                    <a:pt x="1626" y="990"/>
                  </a:lnTo>
                  <a:lnTo>
                    <a:pt x="1629" y="923"/>
                  </a:lnTo>
                  <a:lnTo>
                    <a:pt x="1626" y="854"/>
                  </a:lnTo>
                  <a:lnTo>
                    <a:pt x="1617" y="788"/>
                  </a:lnTo>
                  <a:lnTo>
                    <a:pt x="1601" y="723"/>
                  </a:lnTo>
                  <a:lnTo>
                    <a:pt x="1580" y="662"/>
                  </a:lnTo>
                  <a:lnTo>
                    <a:pt x="1553" y="603"/>
                  </a:lnTo>
                  <a:lnTo>
                    <a:pt x="1522" y="547"/>
                  </a:lnTo>
                  <a:lnTo>
                    <a:pt x="1485" y="494"/>
                  </a:lnTo>
                  <a:lnTo>
                    <a:pt x="1445" y="445"/>
                  </a:lnTo>
                  <a:lnTo>
                    <a:pt x="1399" y="400"/>
                  </a:lnTo>
                  <a:lnTo>
                    <a:pt x="1349" y="358"/>
                  </a:lnTo>
                  <a:lnTo>
                    <a:pt x="1298" y="322"/>
                  </a:lnTo>
                  <a:lnTo>
                    <a:pt x="1241" y="291"/>
                  </a:lnTo>
                  <a:lnTo>
                    <a:pt x="1182" y="263"/>
                  </a:lnTo>
                  <a:lnTo>
                    <a:pt x="1120" y="242"/>
                  </a:lnTo>
                  <a:lnTo>
                    <a:pt x="1056" y="227"/>
                  </a:lnTo>
                  <a:lnTo>
                    <a:pt x="990" y="218"/>
                  </a:lnTo>
                  <a:lnTo>
                    <a:pt x="921" y="215"/>
                  </a:lnTo>
                  <a:close/>
                  <a:moveTo>
                    <a:pt x="921" y="0"/>
                  </a:moveTo>
                  <a:lnTo>
                    <a:pt x="998" y="3"/>
                  </a:lnTo>
                  <a:lnTo>
                    <a:pt x="1070" y="13"/>
                  </a:lnTo>
                  <a:lnTo>
                    <a:pt x="1143" y="28"/>
                  </a:lnTo>
                  <a:lnTo>
                    <a:pt x="1213" y="48"/>
                  </a:lnTo>
                  <a:lnTo>
                    <a:pt x="1280" y="73"/>
                  </a:lnTo>
                  <a:lnTo>
                    <a:pt x="1345" y="104"/>
                  </a:lnTo>
                  <a:lnTo>
                    <a:pt x="1406" y="139"/>
                  </a:lnTo>
                  <a:lnTo>
                    <a:pt x="1466" y="179"/>
                  </a:lnTo>
                  <a:lnTo>
                    <a:pt x="1522" y="222"/>
                  </a:lnTo>
                  <a:lnTo>
                    <a:pt x="1573" y="271"/>
                  </a:lnTo>
                  <a:lnTo>
                    <a:pt x="1621" y="322"/>
                  </a:lnTo>
                  <a:lnTo>
                    <a:pt x="1665" y="377"/>
                  </a:lnTo>
                  <a:lnTo>
                    <a:pt x="1704" y="437"/>
                  </a:lnTo>
                  <a:lnTo>
                    <a:pt x="1740" y="499"/>
                  </a:lnTo>
                  <a:lnTo>
                    <a:pt x="1771" y="563"/>
                  </a:lnTo>
                  <a:lnTo>
                    <a:pt x="1796" y="631"/>
                  </a:lnTo>
                  <a:lnTo>
                    <a:pt x="1816" y="701"/>
                  </a:lnTo>
                  <a:lnTo>
                    <a:pt x="1831" y="773"/>
                  </a:lnTo>
                  <a:lnTo>
                    <a:pt x="1840" y="847"/>
                  </a:lnTo>
                  <a:lnTo>
                    <a:pt x="1843" y="923"/>
                  </a:lnTo>
                  <a:lnTo>
                    <a:pt x="1840" y="998"/>
                  </a:lnTo>
                  <a:lnTo>
                    <a:pt x="1831" y="1072"/>
                  </a:lnTo>
                  <a:lnTo>
                    <a:pt x="1816" y="1144"/>
                  </a:lnTo>
                  <a:lnTo>
                    <a:pt x="1796" y="1214"/>
                  </a:lnTo>
                  <a:lnTo>
                    <a:pt x="1771" y="1281"/>
                  </a:lnTo>
                  <a:lnTo>
                    <a:pt x="1740" y="1346"/>
                  </a:lnTo>
                  <a:lnTo>
                    <a:pt x="1704" y="1408"/>
                  </a:lnTo>
                  <a:lnTo>
                    <a:pt x="1665" y="1467"/>
                  </a:lnTo>
                  <a:lnTo>
                    <a:pt x="1621" y="1522"/>
                  </a:lnTo>
                  <a:lnTo>
                    <a:pt x="1573" y="1574"/>
                  </a:lnTo>
                  <a:lnTo>
                    <a:pt x="1522" y="1623"/>
                  </a:lnTo>
                  <a:lnTo>
                    <a:pt x="1466" y="1666"/>
                  </a:lnTo>
                  <a:lnTo>
                    <a:pt x="1406" y="1706"/>
                  </a:lnTo>
                  <a:lnTo>
                    <a:pt x="1345" y="1741"/>
                  </a:lnTo>
                  <a:lnTo>
                    <a:pt x="1280" y="1772"/>
                  </a:lnTo>
                  <a:lnTo>
                    <a:pt x="1213" y="1797"/>
                  </a:lnTo>
                  <a:lnTo>
                    <a:pt x="1143" y="1817"/>
                  </a:lnTo>
                  <a:lnTo>
                    <a:pt x="1070" y="1832"/>
                  </a:lnTo>
                  <a:lnTo>
                    <a:pt x="998" y="1841"/>
                  </a:lnTo>
                  <a:lnTo>
                    <a:pt x="921" y="1845"/>
                  </a:lnTo>
                  <a:lnTo>
                    <a:pt x="845" y="1841"/>
                  </a:lnTo>
                  <a:lnTo>
                    <a:pt x="772" y="1832"/>
                  </a:lnTo>
                  <a:lnTo>
                    <a:pt x="700" y="1817"/>
                  </a:lnTo>
                  <a:lnTo>
                    <a:pt x="630" y="1797"/>
                  </a:lnTo>
                  <a:lnTo>
                    <a:pt x="563" y="1772"/>
                  </a:lnTo>
                  <a:lnTo>
                    <a:pt x="498" y="1741"/>
                  </a:lnTo>
                  <a:lnTo>
                    <a:pt x="436" y="1706"/>
                  </a:lnTo>
                  <a:lnTo>
                    <a:pt x="377" y="1666"/>
                  </a:lnTo>
                  <a:lnTo>
                    <a:pt x="321" y="1623"/>
                  </a:lnTo>
                  <a:lnTo>
                    <a:pt x="270" y="1574"/>
                  </a:lnTo>
                  <a:lnTo>
                    <a:pt x="222" y="1522"/>
                  </a:lnTo>
                  <a:lnTo>
                    <a:pt x="178" y="1467"/>
                  </a:lnTo>
                  <a:lnTo>
                    <a:pt x="138" y="1408"/>
                  </a:lnTo>
                  <a:lnTo>
                    <a:pt x="103" y="1346"/>
                  </a:lnTo>
                  <a:lnTo>
                    <a:pt x="72" y="1281"/>
                  </a:lnTo>
                  <a:lnTo>
                    <a:pt x="47" y="1214"/>
                  </a:lnTo>
                  <a:lnTo>
                    <a:pt x="26" y="1144"/>
                  </a:lnTo>
                  <a:lnTo>
                    <a:pt x="12" y="1072"/>
                  </a:lnTo>
                  <a:lnTo>
                    <a:pt x="3" y="998"/>
                  </a:lnTo>
                  <a:lnTo>
                    <a:pt x="0" y="923"/>
                  </a:lnTo>
                  <a:lnTo>
                    <a:pt x="3" y="847"/>
                  </a:lnTo>
                  <a:lnTo>
                    <a:pt x="12" y="773"/>
                  </a:lnTo>
                  <a:lnTo>
                    <a:pt x="26" y="701"/>
                  </a:lnTo>
                  <a:lnTo>
                    <a:pt x="47" y="631"/>
                  </a:lnTo>
                  <a:lnTo>
                    <a:pt x="72" y="563"/>
                  </a:lnTo>
                  <a:lnTo>
                    <a:pt x="103" y="499"/>
                  </a:lnTo>
                  <a:lnTo>
                    <a:pt x="138" y="437"/>
                  </a:lnTo>
                  <a:lnTo>
                    <a:pt x="178" y="377"/>
                  </a:lnTo>
                  <a:lnTo>
                    <a:pt x="222" y="322"/>
                  </a:lnTo>
                  <a:lnTo>
                    <a:pt x="270" y="271"/>
                  </a:lnTo>
                  <a:lnTo>
                    <a:pt x="321" y="222"/>
                  </a:lnTo>
                  <a:lnTo>
                    <a:pt x="377" y="179"/>
                  </a:lnTo>
                  <a:lnTo>
                    <a:pt x="436" y="139"/>
                  </a:lnTo>
                  <a:lnTo>
                    <a:pt x="498" y="104"/>
                  </a:lnTo>
                  <a:lnTo>
                    <a:pt x="563" y="73"/>
                  </a:lnTo>
                  <a:lnTo>
                    <a:pt x="630" y="48"/>
                  </a:lnTo>
                  <a:lnTo>
                    <a:pt x="700" y="28"/>
                  </a:lnTo>
                  <a:lnTo>
                    <a:pt x="772" y="13"/>
                  </a:lnTo>
                  <a:lnTo>
                    <a:pt x="845" y="3"/>
                  </a:lnTo>
                  <a:lnTo>
                    <a:pt x="92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4" name="Freeform 440"/>
            <p:cNvSpPr>
              <a:spLocks/>
            </p:cNvSpPr>
            <p:nvPr/>
          </p:nvSpPr>
          <p:spPr bwMode="auto">
            <a:xfrm>
              <a:off x="3302000" y="3179763"/>
              <a:ext cx="365125" cy="160338"/>
            </a:xfrm>
            <a:custGeom>
              <a:avLst/>
              <a:gdLst>
                <a:gd name="T0" fmla="*/ 799 w 2526"/>
                <a:gd name="T1" fmla="*/ 14 h 1112"/>
                <a:gd name="T2" fmla="*/ 993 w 2526"/>
                <a:gd name="T3" fmla="*/ 57 h 1112"/>
                <a:gd name="T4" fmla="*/ 1201 w 2526"/>
                <a:gd name="T5" fmla="*/ 116 h 1112"/>
                <a:gd name="T6" fmla="*/ 1394 w 2526"/>
                <a:gd name="T7" fmla="*/ 177 h 1112"/>
                <a:gd name="T8" fmla="*/ 1543 w 2526"/>
                <a:gd name="T9" fmla="*/ 224 h 1112"/>
                <a:gd name="T10" fmla="*/ 1625 w 2526"/>
                <a:gd name="T11" fmla="*/ 249 h 1112"/>
                <a:gd name="T12" fmla="*/ 1676 w 2526"/>
                <a:gd name="T13" fmla="*/ 299 h 1112"/>
                <a:gd name="T14" fmla="*/ 1683 w 2526"/>
                <a:gd name="T15" fmla="*/ 373 h 1112"/>
                <a:gd name="T16" fmla="*/ 1633 w 2526"/>
                <a:gd name="T17" fmla="*/ 447 h 1112"/>
                <a:gd name="T18" fmla="*/ 1516 w 2526"/>
                <a:gd name="T19" fmla="*/ 493 h 1112"/>
                <a:gd name="T20" fmla="*/ 1361 w 2526"/>
                <a:gd name="T21" fmla="*/ 501 h 1112"/>
                <a:gd name="T22" fmla="*/ 1202 w 2526"/>
                <a:gd name="T23" fmla="*/ 485 h 1112"/>
                <a:gd name="T24" fmla="*/ 1059 w 2526"/>
                <a:gd name="T25" fmla="*/ 461 h 1112"/>
                <a:gd name="T26" fmla="*/ 957 w 2526"/>
                <a:gd name="T27" fmla="*/ 443 h 1112"/>
                <a:gd name="T28" fmla="*/ 918 w 2526"/>
                <a:gd name="T29" fmla="*/ 450 h 1112"/>
                <a:gd name="T30" fmla="*/ 971 w 2526"/>
                <a:gd name="T31" fmla="*/ 514 h 1112"/>
                <a:gd name="T32" fmla="*/ 1108 w 2526"/>
                <a:gd name="T33" fmla="*/ 568 h 1112"/>
                <a:gd name="T34" fmla="*/ 1289 w 2526"/>
                <a:gd name="T35" fmla="*/ 604 h 1112"/>
                <a:gd name="T36" fmla="*/ 1480 w 2526"/>
                <a:gd name="T37" fmla="*/ 618 h 1112"/>
                <a:gd name="T38" fmla="*/ 1707 w 2526"/>
                <a:gd name="T39" fmla="*/ 591 h 1112"/>
                <a:gd name="T40" fmla="*/ 2094 w 2526"/>
                <a:gd name="T41" fmla="*/ 475 h 1112"/>
                <a:gd name="T42" fmla="*/ 2369 w 2526"/>
                <a:gd name="T43" fmla="*/ 346 h 1112"/>
                <a:gd name="T44" fmla="*/ 2469 w 2526"/>
                <a:gd name="T45" fmla="*/ 354 h 1112"/>
                <a:gd name="T46" fmla="*/ 2523 w 2526"/>
                <a:gd name="T47" fmla="*/ 433 h 1112"/>
                <a:gd name="T48" fmla="*/ 2498 w 2526"/>
                <a:gd name="T49" fmla="*/ 551 h 1112"/>
                <a:gd name="T50" fmla="*/ 2406 w 2526"/>
                <a:gd name="T51" fmla="*/ 649 h 1112"/>
                <a:gd name="T52" fmla="*/ 2280 w 2526"/>
                <a:gd name="T53" fmla="*/ 737 h 1112"/>
                <a:gd name="T54" fmla="*/ 2108 w 2526"/>
                <a:gd name="T55" fmla="*/ 844 h 1112"/>
                <a:gd name="T56" fmla="*/ 1918 w 2526"/>
                <a:gd name="T57" fmla="*/ 951 h 1112"/>
                <a:gd name="T58" fmla="*/ 1736 w 2526"/>
                <a:gd name="T59" fmla="*/ 1041 h 1112"/>
                <a:gd name="T60" fmla="*/ 1590 w 2526"/>
                <a:gd name="T61" fmla="*/ 1101 h 1112"/>
                <a:gd name="T62" fmla="*/ 1487 w 2526"/>
                <a:gd name="T63" fmla="*/ 1112 h 1112"/>
                <a:gd name="T64" fmla="*/ 1317 w 2526"/>
                <a:gd name="T65" fmla="*/ 1098 h 1112"/>
                <a:gd name="T66" fmla="*/ 1094 w 2526"/>
                <a:gd name="T67" fmla="*/ 1068 h 1112"/>
                <a:gd name="T68" fmla="*/ 848 w 2526"/>
                <a:gd name="T69" fmla="*/ 1030 h 1112"/>
                <a:gd name="T70" fmla="*/ 611 w 2526"/>
                <a:gd name="T71" fmla="*/ 990 h 1112"/>
                <a:gd name="T72" fmla="*/ 416 w 2526"/>
                <a:gd name="T73" fmla="*/ 954 h 1112"/>
                <a:gd name="T74" fmla="*/ 292 w 2526"/>
                <a:gd name="T75" fmla="*/ 931 h 1112"/>
                <a:gd name="T76" fmla="*/ 189 w 2526"/>
                <a:gd name="T77" fmla="*/ 934 h 1112"/>
                <a:gd name="T78" fmla="*/ 83 w 2526"/>
                <a:gd name="T79" fmla="*/ 995 h 1112"/>
                <a:gd name="T80" fmla="*/ 27 w 2526"/>
                <a:gd name="T81" fmla="*/ 1030 h 1112"/>
                <a:gd name="T82" fmla="*/ 6 w 2526"/>
                <a:gd name="T83" fmla="*/ 1011 h 1112"/>
                <a:gd name="T84" fmla="*/ 0 w 2526"/>
                <a:gd name="T85" fmla="*/ 991 h 1112"/>
                <a:gd name="T86" fmla="*/ 17 w 2526"/>
                <a:gd name="T87" fmla="*/ 734 h 1112"/>
                <a:gd name="T88" fmla="*/ 36 w 2526"/>
                <a:gd name="T89" fmla="*/ 436 h 1112"/>
                <a:gd name="T90" fmla="*/ 53 w 2526"/>
                <a:gd name="T91" fmla="*/ 169 h 1112"/>
                <a:gd name="T92" fmla="*/ 71 w 2526"/>
                <a:gd name="T93" fmla="*/ 82 h 1112"/>
                <a:gd name="T94" fmla="*/ 121 w 2526"/>
                <a:gd name="T95" fmla="*/ 67 h 1112"/>
                <a:gd name="T96" fmla="*/ 254 w 2526"/>
                <a:gd name="T97" fmla="*/ 46 h 1112"/>
                <a:gd name="T98" fmla="*/ 442 w 2526"/>
                <a:gd name="T99" fmla="*/ 19 h 1112"/>
                <a:gd name="T100" fmla="*/ 616 w 2526"/>
                <a:gd name="T101"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6" h="1112">
                  <a:moveTo>
                    <a:pt x="682" y="0"/>
                  </a:moveTo>
                  <a:lnTo>
                    <a:pt x="718" y="2"/>
                  </a:lnTo>
                  <a:lnTo>
                    <a:pt x="757" y="8"/>
                  </a:lnTo>
                  <a:lnTo>
                    <a:pt x="799" y="14"/>
                  </a:lnTo>
                  <a:lnTo>
                    <a:pt x="845" y="23"/>
                  </a:lnTo>
                  <a:lnTo>
                    <a:pt x="892" y="33"/>
                  </a:lnTo>
                  <a:lnTo>
                    <a:pt x="942" y="45"/>
                  </a:lnTo>
                  <a:lnTo>
                    <a:pt x="993" y="57"/>
                  </a:lnTo>
                  <a:lnTo>
                    <a:pt x="1044" y="71"/>
                  </a:lnTo>
                  <a:lnTo>
                    <a:pt x="1097" y="86"/>
                  </a:lnTo>
                  <a:lnTo>
                    <a:pt x="1149" y="101"/>
                  </a:lnTo>
                  <a:lnTo>
                    <a:pt x="1201" y="116"/>
                  </a:lnTo>
                  <a:lnTo>
                    <a:pt x="1251" y="131"/>
                  </a:lnTo>
                  <a:lnTo>
                    <a:pt x="1301" y="147"/>
                  </a:lnTo>
                  <a:lnTo>
                    <a:pt x="1349" y="162"/>
                  </a:lnTo>
                  <a:lnTo>
                    <a:pt x="1394" y="177"/>
                  </a:lnTo>
                  <a:lnTo>
                    <a:pt x="1436" y="191"/>
                  </a:lnTo>
                  <a:lnTo>
                    <a:pt x="1475" y="203"/>
                  </a:lnTo>
                  <a:lnTo>
                    <a:pt x="1511" y="214"/>
                  </a:lnTo>
                  <a:lnTo>
                    <a:pt x="1543" y="224"/>
                  </a:lnTo>
                  <a:lnTo>
                    <a:pt x="1569" y="232"/>
                  </a:lnTo>
                  <a:lnTo>
                    <a:pt x="1592" y="238"/>
                  </a:lnTo>
                  <a:lnTo>
                    <a:pt x="1609" y="242"/>
                  </a:lnTo>
                  <a:lnTo>
                    <a:pt x="1625" y="249"/>
                  </a:lnTo>
                  <a:lnTo>
                    <a:pt x="1641" y="258"/>
                  </a:lnTo>
                  <a:lnTo>
                    <a:pt x="1655" y="270"/>
                  </a:lnTo>
                  <a:lnTo>
                    <a:pt x="1667" y="284"/>
                  </a:lnTo>
                  <a:lnTo>
                    <a:pt x="1676" y="299"/>
                  </a:lnTo>
                  <a:lnTo>
                    <a:pt x="1681" y="316"/>
                  </a:lnTo>
                  <a:lnTo>
                    <a:pt x="1686" y="335"/>
                  </a:lnTo>
                  <a:lnTo>
                    <a:pt x="1686" y="354"/>
                  </a:lnTo>
                  <a:lnTo>
                    <a:pt x="1683" y="373"/>
                  </a:lnTo>
                  <a:lnTo>
                    <a:pt x="1675" y="394"/>
                  </a:lnTo>
                  <a:lnTo>
                    <a:pt x="1666" y="413"/>
                  </a:lnTo>
                  <a:lnTo>
                    <a:pt x="1651" y="431"/>
                  </a:lnTo>
                  <a:lnTo>
                    <a:pt x="1633" y="447"/>
                  </a:lnTo>
                  <a:lnTo>
                    <a:pt x="1610" y="462"/>
                  </a:lnTo>
                  <a:lnTo>
                    <a:pt x="1582" y="475"/>
                  </a:lnTo>
                  <a:lnTo>
                    <a:pt x="1550" y="485"/>
                  </a:lnTo>
                  <a:lnTo>
                    <a:pt x="1516" y="493"/>
                  </a:lnTo>
                  <a:lnTo>
                    <a:pt x="1479" y="498"/>
                  </a:lnTo>
                  <a:lnTo>
                    <a:pt x="1441" y="501"/>
                  </a:lnTo>
                  <a:lnTo>
                    <a:pt x="1401" y="502"/>
                  </a:lnTo>
                  <a:lnTo>
                    <a:pt x="1361" y="501"/>
                  </a:lnTo>
                  <a:lnTo>
                    <a:pt x="1321" y="499"/>
                  </a:lnTo>
                  <a:lnTo>
                    <a:pt x="1280" y="496"/>
                  </a:lnTo>
                  <a:lnTo>
                    <a:pt x="1241" y="491"/>
                  </a:lnTo>
                  <a:lnTo>
                    <a:pt x="1202" y="485"/>
                  </a:lnTo>
                  <a:lnTo>
                    <a:pt x="1163" y="479"/>
                  </a:lnTo>
                  <a:lnTo>
                    <a:pt x="1127" y="473"/>
                  </a:lnTo>
                  <a:lnTo>
                    <a:pt x="1092" y="466"/>
                  </a:lnTo>
                  <a:lnTo>
                    <a:pt x="1059" y="461"/>
                  </a:lnTo>
                  <a:lnTo>
                    <a:pt x="1028" y="455"/>
                  </a:lnTo>
                  <a:lnTo>
                    <a:pt x="1001" y="451"/>
                  </a:lnTo>
                  <a:lnTo>
                    <a:pt x="977" y="446"/>
                  </a:lnTo>
                  <a:lnTo>
                    <a:pt x="957" y="443"/>
                  </a:lnTo>
                  <a:lnTo>
                    <a:pt x="940" y="442"/>
                  </a:lnTo>
                  <a:lnTo>
                    <a:pt x="928" y="442"/>
                  </a:lnTo>
                  <a:lnTo>
                    <a:pt x="920" y="445"/>
                  </a:lnTo>
                  <a:lnTo>
                    <a:pt x="918" y="450"/>
                  </a:lnTo>
                  <a:lnTo>
                    <a:pt x="921" y="466"/>
                  </a:lnTo>
                  <a:lnTo>
                    <a:pt x="931" y="482"/>
                  </a:lnTo>
                  <a:lnTo>
                    <a:pt x="948" y="498"/>
                  </a:lnTo>
                  <a:lnTo>
                    <a:pt x="971" y="514"/>
                  </a:lnTo>
                  <a:lnTo>
                    <a:pt x="999" y="529"/>
                  </a:lnTo>
                  <a:lnTo>
                    <a:pt x="1032" y="543"/>
                  </a:lnTo>
                  <a:lnTo>
                    <a:pt x="1068" y="555"/>
                  </a:lnTo>
                  <a:lnTo>
                    <a:pt x="1108" y="568"/>
                  </a:lnTo>
                  <a:lnTo>
                    <a:pt x="1150" y="579"/>
                  </a:lnTo>
                  <a:lnTo>
                    <a:pt x="1195" y="588"/>
                  </a:lnTo>
                  <a:lnTo>
                    <a:pt x="1242" y="596"/>
                  </a:lnTo>
                  <a:lnTo>
                    <a:pt x="1289" y="604"/>
                  </a:lnTo>
                  <a:lnTo>
                    <a:pt x="1338" y="610"/>
                  </a:lnTo>
                  <a:lnTo>
                    <a:pt x="1386" y="614"/>
                  </a:lnTo>
                  <a:lnTo>
                    <a:pt x="1433" y="617"/>
                  </a:lnTo>
                  <a:lnTo>
                    <a:pt x="1480" y="618"/>
                  </a:lnTo>
                  <a:lnTo>
                    <a:pt x="1525" y="617"/>
                  </a:lnTo>
                  <a:lnTo>
                    <a:pt x="1567" y="614"/>
                  </a:lnTo>
                  <a:lnTo>
                    <a:pt x="1606" y="609"/>
                  </a:lnTo>
                  <a:lnTo>
                    <a:pt x="1707" y="591"/>
                  </a:lnTo>
                  <a:lnTo>
                    <a:pt x="1807" y="568"/>
                  </a:lnTo>
                  <a:lnTo>
                    <a:pt x="1906" y="540"/>
                  </a:lnTo>
                  <a:lnTo>
                    <a:pt x="2001" y="509"/>
                  </a:lnTo>
                  <a:lnTo>
                    <a:pt x="2094" y="475"/>
                  </a:lnTo>
                  <a:lnTo>
                    <a:pt x="2181" y="438"/>
                  </a:lnTo>
                  <a:lnTo>
                    <a:pt x="2264" y="399"/>
                  </a:lnTo>
                  <a:lnTo>
                    <a:pt x="2341" y="359"/>
                  </a:lnTo>
                  <a:lnTo>
                    <a:pt x="2369" y="346"/>
                  </a:lnTo>
                  <a:lnTo>
                    <a:pt x="2397" y="341"/>
                  </a:lnTo>
                  <a:lnTo>
                    <a:pt x="2422" y="340"/>
                  </a:lnTo>
                  <a:lnTo>
                    <a:pt x="2447" y="345"/>
                  </a:lnTo>
                  <a:lnTo>
                    <a:pt x="2469" y="354"/>
                  </a:lnTo>
                  <a:lnTo>
                    <a:pt x="2488" y="368"/>
                  </a:lnTo>
                  <a:lnTo>
                    <a:pt x="2504" y="386"/>
                  </a:lnTo>
                  <a:lnTo>
                    <a:pt x="2515" y="408"/>
                  </a:lnTo>
                  <a:lnTo>
                    <a:pt x="2523" y="433"/>
                  </a:lnTo>
                  <a:lnTo>
                    <a:pt x="2526" y="459"/>
                  </a:lnTo>
                  <a:lnTo>
                    <a:pt x="2523" y="489"/>
                  </a:lnTo>
                  <a:lnTo>
                    <a:pt x="2513" y="519"/>
                  </a:lnTo>
                  <a:lnTo>
                    <a:pt x="2498" y="551"/>
                  </a:lnTo>
                  <a:lnTo>
                    <a:pt x="2475" y="584"/>
                  </a:lnTo>
                  <a:lnTo>
                    <a:pt x="2445" y="617"/>
                  </a:lnTo>
                  <a:lnTo>
                    <a:pt x="2429" y="631"/>
                  </a:lnTo>
                  <a:lnTo>
                    <a:pt x="2406" y="649"/>
                  </a:lnTo>
                  <a:lnTo>
                    <a:pt x="2381" y="668"/>
                  </a:lnTo>
                  <a:lnTo>
                    <a:pt x="2350" y="690"/>
                  </a:lnTo>
                  <a:lnTo>
                    <a:pt x="2317" y="713"/>
                  </a:lnTo>
                  <a:lnTo>
                    <a:pt x="2280" y="737"/>
                  </a:lnTo>
                  <a:lnTo>
                    <a:pt x="2240" y="763"/>
                  </a:lnTo>
                  <a:lnTo>
                    <a:pt x="2198" y="789"/>
                  </a:lnTo>
                  <a:lnTo>
                    <a:pt x="2154" y="816"/>
                  </a:lnTo>
                  <a:lnTo>
                    <a:pt x="2108" y="844"/>
                  </a:lnTo>
                  <a:lnTo>
                    <a:pt x="2062" y="871"/>
                  </a:lnTo>
                  <a:lnTo>
                    <a:pt x="2014" y="898"/>
                  </a:lnTo>
                  <a:lnTo>
                    <a:pt x="1966" y="924"/>
                  </a:lnTo>
                  <a:lnTo>
                    <a:pt x="1918" y="951"/>
                  </a:lnTo>
                  <a:lnTo>
                    <a:pt x="1871" y="976"/>
                  </a:lnTo>
                  <a:lnTo>
                    <a:pt x="1825" y="999"/>
                  </a:lnTo>
                  <a:lnTo>
                    <a:pt x="1780" y="1021"/>
                  </a:lnTo>
                  <a:lnTo>
                    <a:pt x="1736" y="1041"/>
                  </a:lnTo>
                  <a:lnTo>
                    <a:pt x="1695" y="1061"/>
                  </a:lnTo>
                  <a:lnTo>
                    <a:pt x="1657" y="1076"/>
                  </a:lnTo>
                  <a:lnTo>
                    <a:pt x="1621" y="1090"/>
                  </a:lnTo>
                  <a:lnTo>
                    <a:pt x="1590" y="1101"/>
                  </a:lnTo>
                  <a:lnTo>
                    <a:pt x="1561" y="1108"/>
                  </a:lnTo>
                  <a:lnTo>
                    <a:pt x="1542" y="1111"/>
                  </a:lnTo>
                  <a:lnTo>
                    <a:pt x="1518" y="1112"/>
                  </a:lnTo>
                  <a:lnTo>
                    <a:pt x="1487" y="1112"/>
                  </a:lnTo>
                  <a:lnTo>
                    <a:pt x="1451" y="1110"/>
                  </a:lnTo>
                  <a:lnTo>
                    <a:pt x="1411" y="1107"/>
                  </a:lnTo>
                  <a:lnTo>
                    <a:pt x="1366" y="1103"/>
                  </a:lnTo>
                  <a:lnTo>
                    <a:pt x="1317" y="1098"/>
                  </a:lnTo>
                  <a:lnTo>
                    <a:pt x="1265" y="1091"/>
                  </a:lnTo>
                  <a:lnTo>
                    <a:pt x="1210" y="1085"/>
                  </a:lnTo>
                  <a:lnTo>
                    <a:pt x="1153" y="1076"/>
                  </a:lnTo>
                  <a:lnTo>
                    <a:pt x="1094" y="1068"/>
                  </a:lnTo>
                  <a:lnTo>
                    <a:pt x="1033" y="1059"/>
                  </a:lnTo>
                  <a:lnTo>
                    <a:pt x="971" y="1050"/>
                  </a:lnTo>
                  <a:lnTo>
                    <a:pt x="910" y="1040"/>
                  </a:lnTo>
                  <a:lnTo>
                    <a:pt x="848" y="1030"/>
                  </a:lnTo>
                  <a:lnTo>
                    <a:pt x="787" y="1020"/>
                  </a:lnTo>
                  <a:lnTo>
                    <a:pt x="726" y="1010"/>
                  </a:lnTo>
                  <a:lnTo>
                    <a:pt x="668" y="999"/>
                  </a:lnTo>
                  <a:lnTo>
                    <a:pt x="611" y="990"/>
                  </a:lnTo>
                  <a:lnTo>
                    <a:pt x="557" y="980"/>
                  </a:lnTo>
                  <a:lnTo>
                    <a:pt x="506" y="971"/>
                  </a:lnTo>
                  <a:lnTo>
                    <a:pt x="459" y="962"/>
                  </a:lnTo>
                  <a:lnTo>
                    <a:pt x="416" y="954"/>
                  </a:lnTo>
                  <a:lnTo>
                    <a:pt x="377" y="946"/>
                  </a:lnTo>
                  <a:lnTo>
                    <a:pt x="343" y="940"/>
                  </a:lnTo>
                  <a:lnTo>
                    <a:pt x="314" y="935"/>
                  </a:lnTo>
                  <a:lnTo>
                    <a:pt x="292" y="931"/>
                  </a:lnTo>
                  <a:lnTo>
                    <a:pt x="276" y="926"/>
                  </a:lnTo>
                  <a:lnTo>
                    <a:pt x="248" y="923"/>
                  </a:lnTo>
                  <a:lnTo>
                    <a:pt x="218" y="926"/>
                  </a:lnTo>
                  <a:lnTo>
                    <a:pt x="189" y="934"/>
                  </a:lnTo>
                  <a:lnTo>
                    <a:pt x="162" y="945"/>
                  </a:lnTo>
                  <a:lnTo>
                    <a:pt x="135" y="960"/>
                  </a:lnTo>
                  <a:lnTo>
                    <a:pt x="108" y="977"/>
                  </a:lnTo>
                  <a:lnTo>
                    <a:pt x="83" y="995"/>
                  </a:lnTo>
                  <a:lnTo>
                    <a:pt x="61" y="1014"/>
                  </a:lnTo>
                  <a:lnTo>
                    <a:pt x="47" y="1024"/>
                  </a:lnTo>
                  <a:lnTo>
                    <a:pt x="35" y="1029"/>
                  </a:lnTo>
                  <a:lnTo>
                    <a:pt x="27" y="1030"/>
                  </a:lnTo>
                  <a:lnTo>
                    <a:pt x="19" y="1028"/>
                  </a:lnTo>
                  <a:lnTo>
                    <a:pt x="13" y="1024"/>
                  </a:lnTo>
                  <a:lnTo>
                    <a:pt x="9" y="1018"/>
                  </a:lnTo>
                  <a:lnTo>
                    <a:pt x="6" y="1011"/>
                  </a:lnTo>
                  <a:lnTo>
                    <a:pt x="2" y="1004"/>
                  </a:lnTo>
                  <a:lnTo>
                    <a:pt x="1" y="998"/>
                  </a:lnTo>
                  <a:lnTo>
                    <a:pt x="1" y="993"/>
                  </a:lnTo>
                  <a:lnTo>
                    <a:pt x="0" y="991"/>
                  </a:lnTo>
                  <a:lnTo>
                    <a:pt x="5" y="935"/>
                  </a:lnTo>
                  <a:lnTo>
                    <a:pt x="9" y="872"/>
                  </a:lnTo>
                  <a:lnTo>
                    <a:pt x="13" y="806"/>
                  </a:lnTo>
                  <a:lnTo>
                    <a:pt x="17" y="734"/>
                  </a:lnTo>
                  <a:lnTo>
                    <a:pt x="23" y="661"/>
                  </a:lnTo>
                  <a:lnTo>
                    <a:pt x="27" y="586"/>
                  </a:lnTo>
                  <a:lnTo>
                    <a:pt x="32" y="510"/>
                  </a:lnTo>
                  <a:lnTo>
                    <a:pt x="36" y="436"/>
                  </a:lnTo>
                  <a:lnTo>
                    <a:pt x="42" y="363"/>
                  </a:lnTo>
                  <a:lnTo>
                    <a:pt x="46" y="294"/>
                  </a:lnTo>
                  <a:lnTo>
                    <a:pt x="50" y="229"/>
                  </a:lnTo>
                  <a:lnTo>
                    <a:pt x="53" y="169"/>
                  </a:lnTo>
                  <a:lnTo>
                    <a:pt x="57" y="117"/>
                  </a:lnTo>
                  <a:lnTo>
                    <a:pt x="60" y="102"/>
                  </a:lnTo>
                  <a:lnTo>
                    <a:pt x="64" y="90"/>
                  </a:lnTo>
                  <a:lnTo>
                    <a:pt x="71" y="82"/>
                  </a:lnTo>
                  <a:lnTo>
                    <a:pt x="81" y="76"/>
                  </a:lnTo>
                  <a:lnTo>
                    <a:pt x="92" y="72"/>
                  </a:lnTo>
                  <a:lnTo>
                    <a:pt x="105" y="69"/>
                  </a:lnTo>
                  <a:lnTo>
                    <a:pt x="121" y="67"/>
                  </a:lnTo>
                  <a:lnTo>
                    <a:pt x="138" y="64"/>
                  </a:lnTo>
                  <a:lnTo>
                    <a:pt x="173" y="58"/>
                  </a:lnTo>
                  <a:lnTo>
                    <a:pt x="212" y="52"/>
                  </a:lnTo>
                  <a:lnTo>
                    <a:pt x="254" y="46"/>
                  </a:lnTo>
                  <a:lnTo>
                    <a:pt x="299" y="38"/>
                  </a:lnTo>
                  <a:lnTo>
                    <a:pt x="346" y="32"/>
                  </a:lnTo>
                  <a:lnTo>
                    <a:pt x="394" y="26"/>
                  </a:lnTo>
                  <a:lnTo>
                    <a:pt x="442" y="19"/>
                  </a:lnTo>
                  <a:lnTo>
                    <a:pt x="490" y="14"/>
                  </a:lnTo>
                  <a:lnTo>
                    <a:pt x="535" y="9"/>
                  </a:lnTo>
                  <a:lnTo>
                    <a:pt x="577" y="5"/>
                  </a:lnTo>
                  <a:lnTo>
                    <a:pt x="616" y="2"/>
                  </a:lnTo>
                  <a:lnTo>
                    <a:pt x="652" y="0"/>
                  </a:lnTo>
                  <a:lnTo>
                    <a:pt x="682"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5" name="Freeform 441"/>
            <p:cNvSpPr>
              <a:spLocks noEditPoints="1"/>
            </p:cNvSpPr>
            <p:nvPr/>
          </p:nvSpPr>
          <p:spPr bwMode="auto">
            <a:xfrm>
              <a:off x="3163888" y="3182938"/>
              <a:ext cx="115887" cy="149225"/>
            </a:xfrm>
            <a:custGeom>
              <a:avLst/>
              <a:gdLst>
                <a:gd name="T0" fmla="*/ 415 w 801"/>
                <a:gd name="T1" fmla="*/ 618 h 1033"/>
                <a:gd name="T2" fmla="*/ 385 w 801"/>
                <a:gd name="T3" fmla="*/ 621 h 1033"/>
                <a:gd name="T4" fmla="*/ 357 w 801"/>
                <a:gd name="T5" fmla="*/ 630 h 1033"/>
                <a:gd name="T6" fmla="*/ 332 w 801"/>
                <a:gd name="T7" fmla="*/ 644 h 1033"/>
                <a:gd name="T8" fmla="*/ 310 w 801"/>
                <a:gd name="T9" fmla="*/ 662 h 1033"/>
                <a:gd name="T10" fmla="*/ 292 w 801"/>
                <a:gd name="T11" fmla="*/ 684 h 1033"/>
                <a:gd name="T12" fmla="*/ 278 w 801"/>
                <a:gd name="T13" fmla="*/ 708 h 1033"/>
                <a:gd name="T14" fmla="*/ 269 w 801"/>
                <a:gd name="T15" fmla="*/ 737 h 1033"/>
                <a:gd name="T16" fmla="*/ 266 w 801"/>
                <a:gd name="T17" fmla="*/ 766 h 1033"/>
                <a:gd name="T18" fmla="*/ 269 w 801"/>
                <a:gd name="T19" fmla="*/ 796 h 1033"/>
                <a:gd name="T20" fmla="*/ 278 w 801"/>
                <a:gd name="T21" fmla="*/ 824 h 1033"/>
                <a:gd name="T22" fmla="*/ 292 w 801"/>
                <a:gd name="T23" fmla="*/ 850 h 1033"/>
                <a:gd name="T24" fmla="*/ 310 w 801"/>
                <a:gd name="T25" fmla="*/ 872 h 1033"/>
                <a:gd name="T26" fmla="*/ 332 w 801"/>
                <a:gd name="T27" fmla="*/ 890 h 1033"/>
                <a:gd name="T28" fmla="*/ 357 w 801"/>
                <a:gd name="T29" fmla="*/ 904 h 1033"/>
                <a:gd name="T30" fmla="*/ 385 w 801"/>
                <a:gd name="T31" fmla="*/ 912 h 1033"/>
                <a:gd name="T32" fmla="*/ 415 w 801"/>
                <a:gd name="T33" fmla="*/ 915 h 1033"/>
                <a:gd name="T34" fmla="*/ 445 w 801"/>
                <a:gd name="T35" fmla="*/ 912 h 1033"/>
                <a:gd name="T36" fmla="*/ 472 w 801"/>
                <a:gd name="T37" fmla="*/ 904 h 1033"/>
                <a:gd name="T38" fmla="*/ 498 w 801"/>
                <a:gd name="T39" fmla="*/ 890 h 1033"/>
                <a:gd name="T40" fmla="*/ 520 w 801"/>
                <a:gd name="T41" fmla="*/ 872 h 1033"/>
                <a:gd name="T42" fmla="*/ 538 w 801"/>
                <a:gd name="T43" fmla="*/ 850 h 1033"/>
                <a:gd name="T44" fmla="*/ 552 w 801"/>
                <a:gd name="T45" fmla="*/ 824 h 1033"/>
                <a:gd name="T46" fmla="*/ 560 w 801"/>
                <a:gd name="T47" fmla="*/ 796 h 1033"/>
                <a:gd name="T48" fmla="*/ 563 w 801"/>
                <a:gd name="T49" fmla="*/ 766 h 1033"/>
                <a:gd name="T50" fmla="*/ 560 w 801"/>
                <a:gd name="T51" fmla="*/ 737 h 1033"/>
                <a:gd name="T52" fmla="*/ 552 w 801"/>
                <a:gd name="T53" fmla="*/ 708 h 1033"/>
                <a:gd name="T54" fmla="*/ 538 w 801"/>
                <a:gd name="T55" fmla="*/ 684 h 1033"/>
                <a:gd name="T56" fmla="*/ 520 w 801"/>
                <a:gd name="T57" fmla="*/ 662 h 1033"/>
                <a:gd name="T58" fmla="*/ 498 w 801"/>
                <a:gd name="T59" fmla="*/ 644 h 1033"/>
                <a:gd name="T60" fmla="*/ 472 w 801"/>
                <a:gd name="T61" fmla="*/ 630 h 1033"/>
                <a:gd name="T62" fmla="*/ 445 w 801"/>
                <a:gd name="T63" fmla="*/ 621 h 1033"/>
                <a:gd name="T64" fmla="*/ 415 w 801"/>
                <a:gd name="T65" fmla="*/ 618 h 1033"/>
                <a:gd name="T66" fmla="*/ 194 w 801"/>
                <a:gd name="T67" fmla="*/ 0 h 1033"/>
                <a:gd name="T68" fmla="*/ 731 w 801"/>
                <a:gd name="T69" fmla="*/ 26 h 1033"/>
                <a:gd name="T70" fmla="*/ 751 w 801"/>
                <a:gd name="T71" fmla="*/ 31 h 1033"/>
                <a:gd name="T72" fmla="*/ 768 w 801"/>
                <a:gd name="T73" fmla="*/ 39 h 1033"/>
                <a:gd name="T74" fmla="*/ 783 w 801"/>
                <a:gd name="T75" fmla="*/ 52 h 1033"/>
                <a:gd name="T76" fmla="*/ 794 w 801"/>
                <a:gd name="T77" fmla="*/ 68 h 1033"/>
                <a:gd name="T78" fmla="*/ 800 w 801"/>
                <a:gd name="T79" fmla="*/ 85 h 1033"/>
                <a:gd name="T80" fmla="*/ 801 w 801"/>
                <a:gd name="T81" fmla="*/ 106 h 1033"/>
                <a:gd name="T82" fmla="*/ 735 w 801"/>
                <a:gd name="T83" fmla="*/ 960 h 1033"/>
                <a:gd name="T84" fmla="*/ 731 w 801"/>
                <a:gd name="T85" fmla="*/ 980 h 1033"/>
                <a:gd name="T86" fmla="*/ 722 w 801"/>
                <a:gd name="T87" fmla="*/ 998 h 1033"/>
                <a:gd name="T88" fmla="*/ 709 w 801"/>
                <a:gd name="T89" fmla="*/ 1012 h 1033"/>
                <a:gd name="T90" fmla="*/ 693 w 801"/>
                <a:gd name="T91" fmla="*/ 1023 h 1033"/>
                <a:gd name="T92" fmla="*/ 674 w 801"/>
                <a:gd name="T93" fmla="*/ 1030 h 1033"/>
                <a:gd name="T94" fmla="*/ 654 w 801"/>
                <a:gd name="T95" fmla="*/ 1033 h 1033"/>
                <a:gd name="T96" fmla="*/ 59 w 801"/>
                <a:gd name="T97" fmla="*/ 1033 h 1033"/>
                <a:gd name="T98" fmla="*/ 40 w 801"/>
                <a:gd name="T99" fmla="*/ 1029 h 1033"/>
                <a:gd name="T100" fmla="*/ 23 w 801"/>
                <a:gd name="T101" fmla="*/ 1021 h 1033"/>
                <a:gd name="T102" fmla="*/ 12 w 801"/>
                <a:gd name="T103" fmla="*/ 1009 h 1033"/>
                <a:gd name="T104" fmla="*/ 3 w 801"/>
                <a:gd name="T105" fmla="*/ 993 h 1033"/>
                <a:gd name="T106" fmla="*/ 0 w 801"/>
                <a:gd name="T107" fmla="*/ 975 h 1033"/>
                <a:gd name="T108" fmla="*/ 2 w 801"/>
                <a:gd name="T109" fmla="*/ 956 h 1033"/>
                <a:gd name="T110" fmla="*/ 100 w 801"/>
                <a:gd name="T111" fmla="*/ 70 h 1033"/>
                <a:gd name="T112" fmla="*/ 108 w 801"/>
                <a:gd name="T113" fmla="*/ 51 h 1033"/>
                <a:gd name="T114" fmla="*/ 119 w 801"/>
                <a:gd name="T115" fmla="*/ 34 h 1033"/>
                <a:gd name="T116" fmla="*/ 135 w 801"/>
                <a:gd name="T117" fmla="*/ 19 h 1033"/>
                <a:gd name="T118" fmla="*/ 153 w 801"/>
                <a:gd name="T119" fmla="*/ 8 h 1033"/>
                <a:gd name="T120" fmla="*/ 173 w 801"/>
                <a:gd name="T121" fmla="*/ 2 h 1033"/>
                <a:gd name="T122" fmla="*/ 194 w 801"/>
                <a:gd name="T12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1033">
                  <a:moveTo>
                    <a:pt x="415" y="618"/>
                  </a:moveTo>
                  <a:lnTo>
                    <a:pt x="385" y="621"/>
                  </a:lnTo>
                  <a:lnTo>
                    <a:pt x="357" y="630"/>
                  </a:lnTo>
                  <a:lnTo>
                    <a:pt x="332" y="644"/>
                  </a:lnTo>
                  <a:lnTo>
                    <a:pt x="310" y="662"/>
                  </a:lnTo>
                  <a:lnTo>
                    <a:pt x="292" y="684"/>
                  </a:lnTo>
                  <a:lnTo>
                    <a:pt x="278" y="708"/>
                  </a:lnTo>
                  <a:lnTo>
                    <a:pt x="269" y="737"/>
                  </a:lnTo>
                  <a:lnTo>
                    <a:pt x="266" y="766"/>
                  </a:lnTo>
                  <a:lnTo>
                    <a:pt x="269" y="796"/>
                  </a:lnTo>
                  <a:lnTo>
                    <a:pt x="278" y="824"/>
                  </a:lnTo>
                  <a:lnTo>
                    <a:pt x="292" y="850"/>
                  </a:lnTo>
                  <a:lnTo>
                    <a:pt x="310" y="872"/>
                  </a:lnTo>
                  <a:lnTo>
                    <a:pt x="332" y="890"/>
                  </a:lnTo>
                  <a:lnTo>
                    <a:pt x="357" y="904"/>
                  </a:lnTo>
                  <a:lnTo>
                    <a:pt x="385" y="912"/>
                  </a:lnTo>
                  <a:lnTo>
                    <a:pt x="415" y="915"/>
                  </a:lnTo>
                  <a:lnTo>
                    <a:pt x="445" y="912"/>
                  </a:lnTo>
                  <a:lnTo>
                    <a:pt x="472" y="904"/>
                  </a:lnTo>
                  <a:lnTo>
                    <a:pt x="498" y="890"/>
                  </a:lnTo>
                  <a:lnTo>
                    <a:pt x="520" y="872"/>
                  </a:lnTo>
                  <a:lnTo>
                    <a:pt x="538" y="850"/>
                  </a:lnTo>
                  <a:lnTo>
                    <a:pt x="552" y="824"/>
                  </a:lnTo>
                  <a:lnTo>
                    <a:pt x="560" y="796"/>
                  </a:lnTo>
                  <a:lnTo>
                    <a:pt x="563" y="766"/>
                  </a:lnTo>
                  <a:lnTo>
                    <a:pt x="560" y="737"/>
                  </a:lnTo>
                  <a:lnTo>
                    <a:pt x="552" y="708"/>
                  </a:lnTo>
                  <a:lnTo>
                    <a:pt x="538" y="684"/>
                  </a:lnTo>
                  <a:lnTo>
                    <a:pt x="520" y="662"/>
                  </a:lnTo>
                  <a:lnTo>
                    <a:pt x="498" y="644"/>
                  </a:lnTo>
                  <a:lnTo>
                    <a:pt x="472" y="630"/>
                  </a:lnTo>
                  <a:lnTo>
                    <a:pt x="445" y="621"/>
                  </a:lnTo>
                  <a:lnTo>
                    <a:pt x="415" y="618"/>
                  </a:lnTo>
                  <a:close/>
                  <a:moveTo>
                    <a:pt x="194" y="0"/>
                  </a:moveTo>
                  <a:lnTo>
                    <a:pt x="731" y="26"/>
                  </a:lnTo>
                  <a:lnTo>
                    <a:pt x="751" y="31"/>
                  </a:lnTo>
                  <a:lnTo>
                    <a:pt x="768" y="39"/>
                  </a:lnTo>
                  <a:lnTo>
                    <a:pt x="783" y="52"/>
                  </a:lnTo>
                  <a:lnTo>
                    <a:pt x="794" y="68"/>
                  </a:lnTo>
                  <a:lnTo>
                    <a:pt x="800" y="85"/>
                  </a:lnTo>
                  <a:lnTo>
                    <a:pt x="801" y="106"/>
                  </a:lnTo>
                  <a:lnTo>
                    <a:pt x="735" y="960"/>
                  </a:lnTo>
                  <a:lnTo>
                    <a:pt x="731" y="980"/>
                  </a:lnTo>
                  <a:lnTo>
                    <a:pt x="722" y="998"/>
                  </a:lnTo>
                  <a:lnTo>
                    <a:pt x="709" y="1012"/>
                  </a:lnTo>
                  <a:lnTo>
                    <a:pt x="693" y="1023"/>
                  </a:lnTo>
                  <a:lnTo>
                    <a:pt x="674" y="1030"/>
                  </a:lnTo>
                  <a:lnTo>
                    <a:pt x="654" y="1033"/>
                  </a:lnTo>
                  <a:lnTo>
                    <a:pt x="59" y="1033"/>
                  </a:lnTo>
                  <a:lnTo>
                    <a:pt x="40" y="1029"/>
                  </a:lnTo>
                  <a:lnTo>
                    <a:pt x="23" y="1021"/>
                  </a:lnTo>
                  <a:lnTo>
                    <a:pt x="12" y="1009"/>
                  </a:lnTo>
                  <a:lnTo>
                    <a:pt x="3" y="993"/>
                  </a:lnTo>
                  <a:lnTo>
                    <a:pt x="0" y="975"/>
                  </a:lnTo>
                  <a:lnTo>
                    <a:pt x="2" y="956"/>
                  </a:lnTo>
                  <a:lnTo>
                    <a:pt x="100" y="70"/>
                  </a:lnTo>
                  <a:lnTo>
                    <a:pt x="108" y="51"/>
                  </a:lnTo>
                  <a:lnTo>
                    <a:pt x="119" y="34"/>
                  </a:lnTo>
                  <a:lnTo>
                    <a:pt x="135" y="19"/>
                  </a:lnTo>
                  <a:lnTo>
                    <a:pt x="153" y="8"/>
                  </a:lnTo>
                  <a:lnTo>
                    <a:pt x="173" y="2"/>
                  </a:lnTo>
                  <a:lnTo>
                    <a:pt x="19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8" name="Rectangle 7"/>
          <p:cNvSpPr/>
          <p:nvPr/>
        </p:nvSpPr>
        <p:spPr>
          <a:xfrm>
            <a:off x="4957763" y="1219200"/>
            <a:ext cx="2686050" cy="341313"/>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nchor="ctr"/>
          <a:lstStyle/>
          <a:p>
            <a:pPr algn="ctr">
              <a:defRPr/>
            </a:pPr>
            <a:r>
              <a:rPr lang="en-US" sz="1600" b="1" dirty="0">
                <a:solidFill>
                  <a:schemeClr val="bg1"/>
                </a:solidFill>
                <a:cs typeface="Arial" panose="020B0604020202020204" pitchFamily="34" charset="0"/>
              </a:rPr>
              <a:t>Leadership</a:t>
            </a:r>
          </a:p>
        </p:txBody>
      </p:sp>
      <p:sp>
        <p:nvSpPr>
          <p:cNvPr id="43" name="Rectangle 42"/>
          <p:cNvSpPr/>
          <p:nvPr/>
        </p:nvSpPr>
        <p:spPr>
          <a:xfrm>
            <a:off x="4957763" y="1557338"/>
            <a:ext cx="2686050" cy="368776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lstStyle/>
          <a:p>
            <a:pPr marL="285750" indent="-285750">
              <a:buFont typeface="Arial" panose="020B0604020202020204" pitchFamily="34" charset="0"/>
              <a:buChar char="•"/>
              <a:defRPr/>
            </a:pPr>
            <a:r>
              <a:rPr lang="en-US" sz="1600" dirty="0">
                <a:solidFill>
                  <a:schemeClr val="tx1"/>
                </a:solidFill>
                <a:cs typeface="Arial" panose="020B0604020202020204" pitchFamily="34" charset="0"/>
              </a:rPr>
              <a:t>Legislature has been proactive in creating integrated administrative structure, setting trend caps for state and teacher plans</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OHA leadership has pushed to integrate disparate agencies</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CCOs are run by Board including consumers, providers and risk-bearing entity.</a:t>
            </a:r>
          </a:p>
        </p:txBody>
      </p:sp>
      <p:grpSp>
        <p:nvGrpSpPr>
          <p:cNvPr id="53256" name="Group 56"/>
          <p:cNvGrpSpPr>
            <a:grpSpLocks/>
          </p:cNvGrpSpPr>
          <p:nvPr/>
        </p:nvGrpSpPr>
        <p:grpSpPr bwMode="auto">
          <a:xfrm>
            <a:off x="1103313" y="2286000"/>
            <a:ext cx="3087687" cy="3087688"/>
            <a:chOff x="3028548" y="2487810"/>
            <a:chExt cx="3086904" cy="3087640"/>
          </a:xfrm>
        </p:grpSpPr>
        <p:grpSp>
          <p:nvGrpSpPr>
            <p:cNvPr id="53257" name="Group 57"/>
            <p:cNvGrpSpPr>
              <a:grpSpLocks/>
            </p:cNvGrpSpPr>
            <p:nvPr/>
          </p:nvGrpSpPr>
          <p:grpSpPr bwMode="auto">
            <a:xfrm>
              <a:off x="3028548" y="2487810"/>
              <a:ext cx="3086904" cy="3087640"/>
              <a:chOff x="3028548" y="2487810"/>
              <a:chExt cx="3086904" cy="3087640"/>
            </a:xfrm>
          </p:grpSpPr>
          <p:grpSp>
            <p:nvGrpSpPr>
              <p:cNvPr id="53260" name="Group 90"/>
              <p:cNvGrpSpPr>
                <a:grpSpLocks/>
              </p:cNvGrpSpPr>
              <p:nvPr/>
            </p:nvGrpSpPr>
            <p:grpSpPr bwMode="auto">
              <a:xfrm>
                <a:off x="3092628" y="2487810"/>
                <a:ext cx="2958746" cy="2755335"/>
                <a:chOff x="3361783" y="1371600"/>
                <a:chExt cx="5465258" cy="5089525"/>
              </a:xfrm>
            </p:grpSpPr>
            <p:sp>
              <p:nvSpPr>
                <p:cNvPr id="99" name="Freeform 5"/>
                <p:cNvSpPr>
                  <a:spLocks/>
                </p:cNvSpPr>
                <p:nvPr/>
              </p:nvSpPr>
              <p:spPr bwMode="auto">
                <a:xfrm>
                  <a:off x="3480878" y="4300978"/>
                  <a:ext cx="2494804" cy="2017429"/>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0" name="Freeform 6"/>
                <p:cNvSpPr>
                  <a:spLocks/>
                </p:cNvSpPr>
                <p:nvPr/>
              </p:nvSpPr>
              <p:spPr bwMode="auto">
                <a:xfrm>
                  <a:off x="3360682" y="1371600"/>
                  <a:ext cx="3881456" cy="5090489"/>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3">
                    <a:lumMod val="85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1" name="Freeform 7"/>
                <p:cNvSpPr>
                  <a:spLocks/>
                </p:cNvSpPr>
                <p:nvPr/>
              </p:nvSpPr>
              <p:spPr bwMode="auto">
                <a:xfrm>
                  <a:off x="4946684" y="1371600"/>
                  <a:ext cx="3881456" cy="5090489"/>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1">
                    <a:lumMod val="90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2" name="Freeform 8"/>
                <p:cNvSpPr>
                  <a:spLocks/>
                </p:cNvSpPr>
                <p:nvPr/>
              </p:nvSpPr>
              <p:spPr bwMode="auto">
                <a:xfrm>
                  <a:off x="5975681" y="4300978"/>
                  <a:ext cx="2741057" cy="2017429"/>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92" name="Oval 91"/>
              <p:cNvSpPr>
                <a:spLocks noChangeAspect="1"/>
              </p:cNvSpPr>
              <p:nvPr/>
            </p:nvSpPr>
            <p:spPr>
              <a:xfrm>
                <a:off x="3257090"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3" name="Oval 92"/>
              <p:cNvSpPr/>
              <p:nvPr/>
            </p:nvSpPr>
            <p:spPr>
              <a:xfrm>
                <a:off x="5004484"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4" name="Oval 93"/>
              <p:cNvSpPr/>
              <p:nvPr/>
            </p:nvSpPr>
            <p:spPr>
              <a:xfrm>
                <a:off x="4129994" y="267513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5" name="Oval 94"/>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96" name="Group 95"/>
              <p:cNvGrpSpPr/>
              <p:nvPr/>
            </p:nvGrpSpPr>
            <p:grpSpPr>
              <a:xfrm>
                <a:off x="4337908" y="2925240"/>
                <a:ext cx="480296" cy="394700"/>
                <a:chOff x="4364038" y="2900363"/>
                <a:chExt cx="481013" cy="395288"/>
              </a:xfrm>
              <a:solidFill>
                <a:srgbClr val="25325B"/>
              </a:solidFill>
            </p:grpSpPr>
            <p:sp>
              <p:nvSpPr>
                <p:cNvPr id="97"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8"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3258"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60" name="Group 59"/>
            <p:cNvGrpSpPr/>
            <p:nvPr/>
          </p:nvGrpSpPr>
          <p:grpSpPr>
            <a:xfrm>
              <a:off x="5119143" y="4292600"/>
              <a:ext cx="665642" cy="638367"/>
              <a:chOff x="4406900" y="1743075"/>
              <a:chExt cx="1027113" cy="1023938"/>
            </a:xfrm>
            <a:solidFill>
              <a:schemeClr val="accent2"/>
            </a:solidFill>
          </p:grpSpPr>
          <p:sp>
            <p:nvSpPr>
              <p:cNvPr id="61"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62"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smtClean="0"/>
              <a:t>Key Statistics</a:t>
            </a:r>
          </a:p>
        </p:txBody>
      </p:sp>
      <p:sp>
        <p:nvSpPr>
          <p:cNvPr id="21507" name="Text Placeholder 4"/>
          <p:cNvSpPr>
            <a:spLocks noGrp="1"/>
          </p:cNvSpPr>
          <p:nvPr>
            <p:ph type="body" idx="1"/>
          </p:nvPr>
        </p:nvSpPr>
        <p:spPr>
          <a:xfrm>
            <a:off x="1905000" y="1646238"/>
            <a:ext cx="4040188" cy="639762"/>
          </a:xfrm>
        </p:spPr>
        <p:txBody>
          <a:bodyPr/>
          <a:lstStyle/>
          <a:p>
            <a:pPr algn="ctr"/>
            <a:r>
              <a:rPr lang="en-US" altLang="en-US" smtClean="0"/>
              <a:t>Oregon</a:t>
            </a:r>
          </a:p>
        </p:txBody>
      </p:sp>
      <p:sp>
        <p:nvSpPr>
          <p:cNvPr id="6" name="Content Placeholder 5"/>
          <p:cNvSpPr>
            <a:spLocks noGrp="1"/>
          </p:cNvSpPr>
          <p:nvPr>
            <p:ph sz="half" idx="2"/>
          </p:nvPr>
        </p:nvSpPr>
        <p:spPr>
          <a:xfrm>
            <a:off x="2514600" y="2355850"/>
            <a:ext cx="2743200" cy="3616325"/>
          </a:xfrm>
        </p:spPr>
        <p:txBody>
          <a:bodyPr/>
          <a:lstStyle/>
          <a:p>
            <a:pPr marL="0" indent="0">
              <a:buFont typeface="Wingdings" pitchFamily="2" charset="2"/>
              <a:buNone/>
              <a:defRPr/>
            </a:pPr>
            <a:r>
              <a:rPr lang="en-US" dirty="0" smtClean="0"/>
              <a:t>4,028,977</a:t>
            </a:r>
          </a:p>
          <a:p>
            <a:pPr>
              <a:defRPr/>
            </a:pPr>
            <a:endParaRPr lang="en-US" dirty="0"/>
          </a:p>
          <a:p>
            <a:pPr marL="0" indent="0">
              <a:buFont typeface="Wingdings" pitchFamily="2" charset="2"/>
              <a:buNone/>
              <a:defRPr/>
            </a:pPr>
            <a:r>
              <a:rPr lang="en-US" dirty="0" smtClean="0"/>
              <a:t>Employer: 46%</a:t>
            </a:r>
          </a:p>
          <a:p>
            <a:pPr marL="0" indent="0">
              <a:buFont typeface="Wingdings" pitchFamily="2" charset="2"/>
              <a:buNone/>
              <a:defRPr/>
            </a:pPr>
            <a:r>
              <a:rPr lang="en-US" dirty="0" smtClean="0"/>
              <a:t>Medicaid:  21%</a:t>
            </a:r>
          </a:p>
          <a:p>
            <a:pPr marL="0" indent="0">
              <a:buFont typeface="Wingdings" pitchFamily="2" charset="2"/>
              <a:buNone/>
              <a:defRPr/>
            </a:pPr>
            <a:r>
              <a:rPr lang="en-US" dirty="0" smtClean="0"/>
              <a:t>Medicare:  16%</a:t>
            </a:r>
          </a:p>
          <a:p>
            <a:pPr marL="0" indent="0">
              <a:buFont typeface="Wingdings" pitchFamily="2" charset="2"/>
              <a:buNone/>
              <a:defRPr/>
            </a:pPr>
            <a:r>
              <a:rPr lang="en-US" dirty="0" smtClean="0"/>
              <a:t>Uninsured:  8%</a:t>
            </a:r>
          </a:p>
        </p:txBody>
      </p:sp>
      <p:sp>
        <p:nvSpPr>
          <p:cNvPr id="21509" name="Text Placeholder 6"/>
          <p:cNvSpPr>
            <a:spLocks noGrp="1"/>
          </p:cNvSpPr>
          <p:nvPr>
            <p:ph type="body" sz="quarter" idx="3"/>
          </p:nvPr>
        </p:nvSpPr>
        <p:spPr>
          <a:xfrm>
            <a:off x="5486400" y="1646238"/>
            <a:ext cx="4041775" cy="639762"/>
          </a:xfrm>
        </p:spPr>
        <p:txBody>
          <a:bodyPr/>
          <a:lstStyle/>
          <a:p>
            <a:pPr algn="ctr"/>
            <a:r>
              <a:rPr lang="en-US" altLang="en-US" dirty="0" smtClean="0"/>
              <a:t>Connecticut</a:t>
            </a:r>
          </a:p>
        </p:txBody>
      </p:sp>
      <p:sp>
        <p:nvSpPr>
          <p:cNvPr id="12" name="Freeform 18"/>
          <p:cNvSpPr>
            <a:spLocks noChangeAspect="1"/>
          </p:cNvSpPr>
          <p:nvPr/>
        </p:nvSpPr>
        <p:spPr bwMode="auto">
          <a:xfrm>
            <a:off x="7132060" y="990600"/>
            <a:ext cx="929770" cy="914400"/>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gradFill>
            <a:gsLst>
              <a:gs pos="0">
                <a:srgbClr val="0068A4"/>
              </a:gs>
              <a:gs pos="100000">
                <a:schemeClr val="accent6">
                  <a:tint val="50000"/>
                  <a:shade val="100000"/>
                  <a:satMod val="350000"/>
                </a:schemeClr>
              </a:gs>
            </a:gsLst>
          </a:gradFill>
          <a:ln>
            <a:headEnd/>
            <a:tailEnd/>
          </a:ln>
        </p:spPr>
        <p:style>
          <a:lnRef idx="0">
            <a:schemeClr val="accent6"/>
          </a:lnRef>
          <a:fillRef idx="3">
            <a:schemeClr val="accent6"/>
          </a:fillRef>
          <a:effectRef idx="3">
            <a:schemeClr val="accent6"/>
          </a:effectRef>
          <a:fontRef idx="minor">
            <a:schemeClr val="lt1"/>
          </a:fontRef>
        </p:style>
        <p:txBody>
          <a:bodyPr/>
          <a:lstStyle/>
          <a:p>
            <a:pPr>
              <a:defRPr/>
            </a:pPr>
            <a:endParaRPr lang="en-US"/>
          </a:p>
        </p:txBody>
      </p:sp>
      <p:sp>
        <p:nvSpPr>
          <p:cNvPr id="13" name="TextBox 12"/>
          <p:cNvSpPr txBox="1"/>
          <p:nvPr/>
        </p:nvSpPr>
        <p:spPr>
          <a:xfrm>
            <a:off x="304800" y="2362200"/>
            <a:ext cx="2057400" cy="2092325"/>
          </a:xfrm>
          <a:prstGeom prst="rect">
            <a:avLst/>
          </a:prstGeom>
          <a:noFill/>
        </p:spPr>
        <p:txBody>
          <a:bodyPr>
            <a:spAutoFit/>
          </a:bodyPr>
          <a:lstStyle/>
          <a:p>
            <a:pPr>
              <a:buClr>
                <a:srgbClr val="486176"/>
              </a:buClr>
              <a:defRPr/>
            </a:pPr>
            <a:r>
              <a:rPr lang="en-US" sz="1800" dirty="0">
                <a:solidFill>
                  <a:srgbClr val="25325B"/>
                </a:solidFill>
                <a:latin typeface="Arial" pitchFamily="34" charset="0"/>
              </a:rPr>
              <a:t>Population</a:t>
            </a:r>
          </a:p>
          <a:p>
            <a:pPr marL="342900" indent="-342900">
              <a:buClr>
                <a:srgbClr val="486176"/>
              </a:buClr>
              <a:buFont typeface="Wingdings" panose="05000000000000000000" pitchFamily="2" charset="2"/>
              <a:buChar char="§"/>
              <a:defRPr/>
            </a:pPr>
            <a:endParaRPr lang="en-US" sz="1800" dirty="0">
              <a:solidFill>
                <a:srgbClr val="25325B"/>
              </a:solidFill>
              <a:latin typeface="Arial" pitchFamily="34" charset="0"/>
            </a:endParaRPr>
          </a:p>
          <a:p>
            <a:pPr>
              <a:buClr>
                <a:srgbClr val="486176"/>
              </a:buClr>
              <a:defRPr/>
            </a:pPr>
            <a:endParaRPr lang="en-US" sz="1800" dirty="0">
              <a:solidFill>
                <a:srgbClr val="25325B"/>
              </a:solidFill>
              <a:latin typeface="Arial" pitchFamily="34" charset="0"/>
            </a:endParaRPr>
          </a:p>
          <a:p>
            <a:pPr>
              <a:buClr>
                <a:srgbClr val="486176"/>
              </a:buClr>
              <a:defRPr/>
            </a:pPr>
            <a:r>
              <a:rPr lang="en-US" sz="1800" dirty="0">
                <a:solidFill>
                  <a:srgbClr val="25325B"/>
                </a:solidFill>
                <a:latin typeface="Arial" pitchFamily="34" charset="0"/>
              </a:rPr>
              <a:t>Sources of health </a:t>
            </a:r>
            <a:r>
              <a:rPr lang="en-US" sz="1800" dirty="0" smtClean="0">
                <a:solidFill>
                  <a:srgbClr val="25325B"/>
                </a:solidFill>
                <a:latin typeface="Arial" pitchFamily="34" charset="0"/>
              </a:rPr>
              <a:t>coverage, 2014</a:t>
            </a:r>
            <a:r>
              <a:rPr lang="en-US" sz="1600" dirty="0">
                <a:solidFill>
                  <a:srgbClr val="25325B"/>
                </a:solidFill>
                <a:latin typeface="Arial" pitchFamily="34" charset="0"/>
              </a:rPr>
              <a:t>	</a:t>
            </a:r>
          </a:p>
          <a:p>
            <a:pPr marL="342900" indent="-342900">
              <a:buClr>
                <a:srgbClr val="486176"/>
              </a:buClr>
              <a:buFont typeface="Wingdings" panose="05000000000000000000" pitchFamily="2" charset="2"/>
              <a:buChar char="§"/>
              <a:defRPr/>
            </a:pPr>
            <a:endParaRPr lang="en-US" sz="2000" dirty="0">
              <a:solidFill>
                <a:srgbClr val="25325B"/>
              </a:solidFill>
              <a:latin typeface="Arial" pitchFamily="34" charset="0"/>
            </a:endParaRPr>
          </a:p>
          <a:p>
            <a:pPr marL="342900" indent="-342900">
              <a:buClr>
                <a:srgbClr val="486176"/>
              </a:buClr>
              <a:buFont typeface="Wingdings" panose="05000000000000000000" pitchFamily="2" charset="2"/>
              <a:buChar char="§"/>
              <a:defRPr/>
            </a:pPr>
            <a:endParaRPr lang="en-US" sz="2000" dirty="0">
              <a:solidFill>
                <a:srgbClr val="25325B"/>
              </a:solidFill>
              <a:latin typeface="Arial" pitchFamily="34" charset="0"/>
            </a:endParaRPr>
          </a:p>
        </p:txBody>
      </p:sp>
      <p:cxnSp>
        <p:nvCxnSpPr>
          <p:cNvPr id="15" name="Straight Connector 14"/>
          <p:cNvCxnSpPr/>
          <p:nvPr/>
        </p:nvCxnSpPr>
        <p:spPr bwMode="auto">
          <a:xfrm>
            <a:off x="5638800" y="1295400"/>
            <a:ext cx="0" cy="5105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515" name="Slide Number Placeholder 1"/>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E297410-FE92-46C7-BC66-989500577164}" type="slidenum">
              <a:rPr lang="en-US" altLang="en-US" sz="1400" smtClean="0">
                <a:solidFill>
                  <a:schemeClr val="tx1"/>
                </a:solidFill>
              </a:rPr>
              <a:pPr>
                <a:spcBef>
                  <a:spcPct val="0"/>
                </a:spcBef>
                <a:buClrTx/>
                <a:buFontTx/>
                <a:buNone/>
              </a:pPr>
              <a:t>5</a:t>
            </a:fld>
            <a:endParaRPr lang="en-US" altLang="en-US" sz="1400" smtClean="0">
              <a:solidFill>
                <a:schemeClr val="tx1"/>
              </a:solidFill>
            </a:endParaRPr>
          </a:p>
        </p:txBody>
      </p:sp>
      <p:sp>
        <p:nvSpPr>
          <p:cNvPr id="27" name="Content Placeholder 5"/>
          <p:cNvSpPr>
            <a:spLocks noGrp="1"/>
          </p:cNvSpPr>
          <p:nvPr>
            <p:ph sz="half" idx="2"/>
          </p:nvPr>
        </p:nvSpPr>
        <p:spPr>
          <a:xfrm>
            <a:off x="6019800" y="2286000"/>
            <a:ext cx="2895600" cy="4038600"/>
          </a:xfrm>
        </p:spPr>
        <p:txBody>
          <a:bodyPr/>
          <a:lstStyle/>
          <a:p>
            <a:pPr marL="0" indent="0">
              <a:buFont typeface="Wingdings" pitchFamily="2" charset="2"/>
              <a:buNone/>
            </a:pPr>
            <a:r>
              <a:rPr lang="en-US" altLang="en-US" dirty="0" smtClean="0"/>
              <a:t>3,596,677</a:t>
            </a:r>
          </a:p>
          <a:p>
            <a:pPr marL="0" indent="0">
              <a:buFont typeface="Wingdings" pitchFamily="2" charset="2"/>
              <a:buNone/>
            </a:pPr>
            <a:endParaRPr lang="en-US" altLang="en-US" dirty="0" smtClean="0"/>
          </a:p>
          <a:p>
            <a:pPr marL="0" indent="0">
              <a:buFont typeface="Wingdings" pitchFamily="2" charset="2"/>
              <a:buNone/>
            </a:pPr>
            <a:r>
              <a:rPr lang="en-US" altLang="en-US" dirty="0" smtClean="0"/>
              <a:t>Employer:   58%</a:t>
            </a:r>
          </a:p>
          <a:p>
            <a:pPr marL="0" indent="0">
              <a:buFont typeface="Wingdings" pitchFamily="2" charset="2"/>
              <a:buNone/>
            </a:pPr>
            <a:r>
              <a:rPr lang="en-US" altLang="en-US" dirty="0" smtClean="0"/>
              <a:t>Medicaid:    20%* </a:t>
            </a:r>
            <a:r>
              <a:rPr lang="en-US" altLang="en-US" sz="1100" i="1" dirty="0" smtClean="0"/>
              <a:t>(11/2015)</a:t>
            </a:r>
          </a:p>
          <a:p>
            <a:pPr marL="0" indent="0">
              <a:buFont typeface="Wingdings" pitchFamily="2" charset="2"/>
              <a:buNone/>
            </a:pPr>
            <a:r>
              <a:rPr lang="en-US" altLang="en-US" dirty="0" smtClean="0"/>
              <a:t>Medicare:    12%</a:t>
            </a:r>
          </a:p>
          <a:p>
            <a:pPr marL="0" indent="0">
              <a:buFont typeface="Wingdings" pitchFamily="2" charset="2"/>
              <a:buNone/>
            </a:pPr>
            <a:r>
              <a:rPr lang="en-US" altLang="en-US" dirty="0" smtClean="0"/>
              <a:t>Uninsured:    4%** </a:t>
            </a:r>
            <a:r>
              <a:rPr lang="en-US" altLang="en-US" sz="1100" i="1" dirty="0" smtClean="0"/>
              <a:t>(2016)</a:t>
            </a:r>
            <a:endParaRPr lang="en-US" altLang="en-US" i="1" dirty="0" smtClean="0"/>
          </a:p>
          <a:p>
            <a:pPr marL="0" indent="0">
              <a:buFont typeface="Wingdings" pitchFamily="2" charset="2"/>
              <a:buNone/>
            </a:pPr>
            <a:endParaRPr lang="en-US" altLang="en-US" dirty="0"/>
          </a:p>
          <a:p>
            <a:pPr marL="0" indent="0">
              <a:buNone/>
            </a:pPr>
            <a:r>
              <a:rPr lang="en-US" altLang="en-US" sz="1100" i="1" dirty="0" smtClean="0"/>
              <a:t>*Source: MAPOC 1/8/2016. </a:t>
            </a:r>
          </a:p>
          <a:p>
            <a:pPr marL="0" indent="0">
              <a:buNone/>
            </a:pPr>
            <a:r>
              <a:rPr lang="en-US" altLang="en-US" sz="1100" i="1" dirty="0" smtClean="0"/>
              <a:t>**Source: OHA</a:t>
            </a:r>
          </a:p>
          <a:p>
            <a:pPr marL="0" indent="0">
              <a:buNone/>
            </a:pPr>
            <a:endParaRPr lang="en-US" altLang="en-US" sz="1100" i="1" dirty="0" smtClean="0"/>
          </a:p>
          <a:p>
            <a:pPr marL="0" indent="0">
              <a:buFont typeface="Wingdings" pitchFamily="2" charset="2"/>
              <a:buNone/>
            </a:pPr>
            <a:endParaRPr lang="en-US" altLang="en-US" dirty="0"/>
          </a:p>
          <a:p>
            <a:pPr marL="0" indent="0">
              <a:buFont typeface="Wingdings" pitchFamily="2" charset="2"/>
              <a:buNone/>
            </a:pPr>
            <a:endParaRPr lang="en-US" altLang="en-US" sz="1400" i="1" dirty="0" smtClean="0"/>
          </a:p>
          <a:p>
            <a:pPr marL="0" indent="0">
              <a:buFont typeface="Wingdings" pitchFamily="2" charset="2"/>
              <a:buNone/>
            </a:pPr>
            <a:endParaRPr lang="en-US" altLang="en-US" dirty="0" smtClean="0"/>
          </a:p>
        </p:txBody>
      </p:sp>
      <p:sp>
        <p:nvSpPr>
          <p:cNvPr id="14" name="Freeform 47"/>
          <p:cNvSpPr>
            <a:spLocks/>
          </p:cNvSpPr>
          <p:nvPr/>
        </p:nvSpPr>
        <p:spPr bwMode="auto">
          <a:xfrm>
            <a:off x="3352800" y="1143000"/>
            <a:ext cx="1066800" cy="762000"/>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 name="TextBox 1"/>
          <p:cNvSpPr txBox="1"/>
          <p:nvPr/>
        </p:nvSpPr>
        <p:spPr>
          <a:xfrm>
            <a:off x="4038600" y="6553200"/>
            <a:ext cx="3373039" cy="261610"/>
          </a:xfrm>
          <a:prstGeom prst="rect">
            <a:avLst/>
          </a:prstGeom>
          <a:noFill/>
        </p:spPr>
        <p:txBody>
          <a:bodyPr wrap="none" rtlCol="0">
            <a:spAutoFit/>
          </a:bodyPr>
          <a:lstStyle/>
          <a:p>
            <a:r>
              <a:rPr lang="en-US" sz="1100" i="1" dirty="0" smtClean="0">
                <a:solidFill>
                  <a:schemeClr val="accent2"/>
                </a:solidFill>
              </a:rPr>
              <a:t>Source:  The Kaiser Family Foundation, 2014 data.</a:t>
            </a:r>
            <a:endParaRPr lang="en-US" sz="1100" i="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altLang="en-US" smtClean="0"/>
              <a:t>Keys to Success in Oregon</a:t>
            </a:r>
          </a:p>
        </p:txBody>
      </p:sp>
      <p:grpSp>
        <p:nvGrpSpPr>
          <p:cNvPr id="440" name="Group 439"/>
          <p:cNvGrpSpPr/>
          <p:nvPr/>
        </p:nvGrpSpPr>
        <p:grpSpPr>
          <a:xfrm>
            <a:off x="2712235" y="2611060"/>
            <a:ext cx="444727" cy="365470"/>
            <a:chOff x="4364038" y="2900363"/>
            <a:chExt cx="481013" cy="395288"/>
          </a:xfrm>
          <a:solidFill>
            <a:schemeClr val="bg1"/>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58" name="Group 457"/>
          <p:cNvGrpSpPr/>
          <p:nvPr/>
        </p:nvGrpSpPr>
        <p:grpSpPr>
          <a:xfrm>
            <a:off x="1942595" y="3984547"/>
            <a:ext cx="365603" cy="401629"/>
            <a:chOff x="3600450" y="2244726"/>
            <a:chExt cx="434976" cy="477838"/>
          </a:xfrm>
          <a:solidFill>
            <a:schemeClr val="bg1"/>
          </a:solidFill>
        </p:grpSpPr>
        <p:sp>
          <p:nvSpPr>
            <p:cNvPr id="446" name="Freeform 422"/>
            <p:cNvSpPr>
              <a:spLocks noEditPoints="1"/>
            </p:cNvSpPr>
            <p:nvPr/>
          </p:nvSpPr>
          <p:spPr bwMode="auto">
            <a:xfrm>
              <a:off x="3671888" y="2317751"/>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7" name="Freeform 423"/>
            <p:cNvSpPr>
              <a:spLocks/>
            </p:cNvSpPr>
            <p:nvPr/>
          </p:nvSpPr>
          <p:spPr bwMode="auto">
            <a:xfrm>
              <a:off x="3808413" y="2244726"/>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8" name="Freeform 424"/>
            <p:cNvSpPr>
              <a:spLocks/>
            </p:cNvSpPr>
            <p:nvPr/>
          </p:nvSpPr>
          <p:spPr bwMode="auto">
            <a:xfrm>
              <a:off x="3705225" y="2273301"/>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9" name="Freeform 425"/>
            <p:cNvSpPr>
              <a:spLocks/>
            </p:cNvSpPr>
            <p:nvPr/>
          </p:nvSpPr>
          <p:spPr bwMode="auto">
            <a:xfrm>
              <a:off x="3629025" y="2347913"/>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0" name="Freeform 426"/>
            <p:cNvSpPr>
              <a:spLocks/>
            </p:cNvSpPr>
            <p:nvPr/>
          </p:nvSpPr>
          <p:spPr bwMode="auto">
            <a:xfrm>
              <a:off x="3600450" y="2451101"/>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1" name="Freeform 427"/>
            <p:cNvSpPr>
              <a:spLocks/>
            </p:cNvSpPr>
            <p:nvPr/>
          </p:nvSpPr>
          <p:spPr bwMode="auto">
            <a:xfrm>
              <a:off x="3629025" y="2541588"/>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2" name="Freeform 428"/>
            <p:cNvSpPr>
              <a:spLocks/>
            </p:cNvSpPr>
            <p:nvPr/>
          </p:nvSpPr>
          <p:spPr bwMode="auto">
            <a:xfrm>
              <a:off x="3965575" y="2541588"/>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3" name="Freeform 429"/>
            <p:cNvSpPr>
              <a:spLocks/>
            </p:cNvSpPr>
            <p:nvPr/>
          </p:nvSpPr>
          <p:spPr bwMode="auto">
            <a:xfrm>
              <a:off x="3989388" y="2451101"/>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4" name="Freeform 430"/>
            <p:cNvSpPr>
              <a:spLocks/>
            </p:cNvSpPr>
            <p:nvPr/>
          </p:nvSpPr>
          <p:spPr bwMode="auto">
            <a:xfrm>
              <a:off x="3965575" y="2347913"/>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5" name="Freeform 431"/>
            <p:cNvSpPr>
              <a:spLocks/>
            </p:cNvSpPr>
            <p:nvPr/>
          </p:nvSpPr>
          <p:spPr bwMode="auto">
            <a:xfrm>
              <a:off x="3898900" y="2273301"/>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6" name="Freeform 432"/>
            <p:cNvSpPr>
              <a:spLocks/>
            </p:cNvSpPr>
            <p:nvPr/>
          </p:nvSpPr>
          <p:spPr bwMode="auto">
            <a:xfrm>
              <a:off x="3795713" y="2384426"/>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7" name="Freeform 433"/>
            <p:cNvSpPr>
              <a:spLocks/>
            </p:cNvSpPr>
            <p:nvPr/>
          </p:nvSpPr>
          <p:spPr bwMode="auto">
            <a:xfrm>
              <a:off x="3794125" y="2544763"/>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66" name="Group 465"/>
          <p:cNvGrpSpPr/>
          <p:nvPr/>
        </p:nvGrpSpPr>
        <p:grpSpPr>
          <a:xfrm>
            <a:off x="3547944" y="4014229"/>
            <a:ext cx="391689" cy="342265"/>
            <a:chOff x="3163888" y="2900363"/>
            <a:chExt cx="503237" cy="439738"/>
          </a:xfrm>
          <a:solidFill>
            <a:schemeClr val="bg1"/>
          </a:solidFill>
        </p:grpSpPr>
        <p:sp>
          <p:nvSpPr>
            <p:cNvPr id="462" name="Freeform 438"/>
            <p:cNvSpPr>
              <a:spLocks/>
            </p:cNvSpPr>
            <p:nvPr/>
          </p:nvSpPr>
          <p:spPr bwMode="auto">
            <a:xfrm>
              <a:off x="3498850" y="2962276"/>
              <a:ext cx="69850" cy="141288"/>
            </a:xfrm>
            <a:custGeom>
              <a:avLst/>
              <a:gdLst>
                <a:gd name="T0" fmla="*/ 274 w 477"/>
                <a:gd name="T1" fmla="*/ 4 h 978"/>
                <a:gd name="T2" fmla="*/ 298 w 477"/>
                <a:gd name="T3" fmla="*/ 38 h 978"/>
                <a:gd name="T4" fmla="*/ 300 w 477"/>
                <a:gd name="T5" fmla="*/ 112 h 978"/>
                <a:gd name="T6" fmla="*/ 303 w 477"/>
                <a:gd name="T7" fmla="*/ 116 h 978"/>
                <a:gd name="T8" fmla="*/ 316 w 477"/>
                <a:gd name="T9" fmla="*/ 118 h 978"/>
                <a:gd name="T10" fmla="*/ 361 w 477"/>
                <a:gd name="T11" fmla="*/ 127 h 978"/>
                <a:gd name="T12" fmla="*/ 415 w 477"/>
                <a:gd name="T13" fmla="*/ 142 h 978"/>
                <a:gd name="T14" fmla="*/ 446 w 477"/>
                <a:gd name="T15" fmla="*/ 163 h 978"/>
                <a:gd name="T16" fmla="*/ 428 w 477"/>
                <a:gd name="T17" fmla="*/ 235 h 978"/>
                <a:gd name="T18" fmla="*/ 404 w 477"/>
                <a:gd name="T19" fmla="*/ 257 h 978"/>
                <a:gd name="T20" fmla="*/ 376 w 477"/>
                <a:gd name="T21" fmla="*/ 254 h 978"/>
                <a:gd name="T22" fmla="*/ 355 w 477"/>
                <a:gd name="T23" fmla="*/ 245 h 978"/>
                <a:gd name="T24" fmla="*/ 302 w 477"/>
                <a:gd name="T25" fmla="*/ 231 h 978"/>
                <a:gd name="T26" fmla="*/ 229 w 477"/>
                <a:gd name="T27" fmla="*/ 228 h 978"/>
                <a:gd name="T28" fmla="*/ 177 w 477"/>
                <a:gd name="T29" fmla="*/ 248 h 978"/>
                <a:gd name="T30" fmla="*/ 153 w 477"/>
                <a:gd name="T31" fmla="*/ 281 h 978"/>
                <a:gd name="T32" fmla="*/ 150 w 477"/>
                <a:gd name="T33" fmla="*/ 320 h 978"/>
                <a:gd name="T34" fmla="*/ 170 w 477"/>
                <a:gd name="T35" fmla="*/ 358 h 978"/>
                <a:gd name="T36" fmla="*/ 224 w 477"/>
                <a:gd name="T37" fmla="*/ 393 h 978"/>
                <a:gd name="T38" fmla="*/ 325 w 477"/>
                <a:gd name="T39" fmla="*/ 437 h 978"/>
                <a:gd name="T40" fmla="*/ 420 w 477"/>
                <a:gd name="T41" fmla="*/ 500 h 978"/>
                <a:gd name="T42" fmla="*/ 469 w 477"/>
                <a:gd name="T43" fmla="*/ 581 h 978"/>
                <a:gd name="T44" fmla="*/ 475 w 477"/>
                <a:gd name="T45" fmla="*/ 679 h 978"/>
                <a:gd name="T46" fmla="*/ 439 w 477"/>
                <a:gd name="T47" fmla="*/ 767 h 978"/>
                <a:gd name="T48" fmla="*/ 365 w 477"/>
                <a:gd name="T49" fmla="*/ 830 h 978"/>
                <a:gd name="T50" fmla="*/ 297 w 477"/>
                <a:gd name="T51" fmla="*/ 855 h 978"/>
                <a:gd name="T52" fmla="*/ 292 w 477"/>
                <a:gd name="T53" fmla="*/ 858 h 978"/>
                <a:gd name="T54" fmla="*/ 291 w 477"/>
                <a:gd name="T55" fmla="*/ 940 h 978"/>
                <a:gd name="T56" fmla="*/ 267 w 477"/>
                <a:gd name="T57" fmla="*/ 976 h 978"/>
                <a:gd name="T58" fmla="*/ 201 w 477"/>
                <a:gd name="T59" fmla="*/ 976 h 978"/>
                <a:gd name="T60" fmla="*/ 177 w 477"/>
                <a:gd name="T61" fmla="*/ 940 h 978"/>
                <a:gd name="T62" fmla="*/ 176 w 477"/>
                <a:gd name="T63" fmla="*/ 862 h 978"/>
                <a:gd name="T64" fmla="*/ 171 w 477"/>
                <a:gd name="T65" fmla="*/ 859 h 978"/>
                <a:gd name="T66" fmla="*/ 155 w 477"/>
                <a:gd name="T67" fmla="*/ 857 h 978"/>
                <a:gd name="T68" fmla="*/ 100 w 477"/>
                <a:gd name="T69" fmla="*/ 845 h 978"/>
                <a:gd name="T70" fmla="*/ 36 w 477"/>
                <a:gd name="T71" fmla="*/ 825 h 978"/>
                <a:gd name="T72" fmla="*/ 2 w 477"/>
                <a:gd name="T73" fmla="*/ 801 h 978"/>
                <a:gd name="T74" fmla="*/ 20 w 477"/>
                <a:gd name="T75" fmla="*/ 728 h 978"/>
                <a:gd name="T76" fmla="*/ 43 w 477"/>
                <a:gd name="T77" fmla="*/ 705 h 978"/>
                <a:gd name="T78" fmla="*/ 65 w 477"/>
                <a:gd name="T79" fmla="*/ 705 h 978"/>
                <a:gd name="T80" fmla="*/ 80 w 477"/>
                <a:gd name="T81" fmla="*/ 712 h 978"/>
                <a:gd name="T82" fmla="*/ 120 w 477"/>
                <a:gd name="T83" fmla="*/ 727 h 978"/>
                <a:gd name="T84" fmla="*/ 176 w 477"/>
                <a:gd name="T85" fmla="*/ 742 h 978"/>
                <a:gd name="T86" fmla="*/ 244 w 477"/>
                <a:gd name="T87" fmla="*/ 745 h 978"/>
                <a:gd name="T88" fmla="*/ 310 w 477"/>
                <a:gd name="T89" fmla="*/ 713 h 978"/>
                <a:gd name="T90" fmla="*/ 336 w 477"/>
                <a:gd name="T91" fmla="*/ 654 h 978"/>
                <a:gd name="T92" fmla="*/ 315 w 477"/>
                <a:gd name="T93" fmla="*/ 597 h 978"/>
                <a:gd name="T94" fmla="*/ 248 w 477"/>
                <a:gd name="T95" fmla="*/ 550 h 978"/>
                <a:gd name="T96" fmla="*/ 157 w 477"/>
                <a:gd name="T97" fmla="*/ 511 h 978"/>
                <a:gd name="T98" fmla="*/ 81 w 477"/>
                <a:gd name="T99" fmla="*/ 467 h 978"/>
                <a:gd name="T100" fmla="*/ 27 w 477"/>
                <a:gd name="T101" fmla="*/ 404 h 978"/>
                <a:gd name="T102" fmla="*/ 7 w 477"/>
                <a:gd name="T103" fmla="*/ 320 h 978"/>
                <a:gd name="T104" fmla="*/ 28 w 477"/>
                <a:gd name="T105" fmla="*/ 231 h 978"/>
                <a:gd name="T106" fmla="*/ 86 w 477"/>
                <a:gd name="T107" fmla="*/ 162 h 978"/>
                <a:gd name="T108" fmla="*/ 177 w 477"/>
                <a:gd name="T109" fmla="*/ 121 h 978"/>
                <a:gd name="T110" fmla="*/ 182 w 477"/>
                <a:gd name="T111" fmla="*/ 119 h 978"/>
                <a:gd name="T112" fmla="*/ 186 w 477"/>
                <a:gd name="T113" fmla="*/ 112 h 978"/>
                <a:gd name="T114" fmla="*/ 197 w 477"/>
                <a:gd name="T115"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978">
                  <a:moveTo>
                    <a:pt x="225" y="0"/>
                  </a:moveTo>
                  <a:lnTo>
                    <a:pt x="259" y="0"/>
                  </a:lnTo>
                  <a:lnTo>
                    <a:pt x="274" y="4"/>
                  </a:lnTo>
                  <a:lnTo>
                    <a:pt x="287" y="11"/>
                  </a:lnTo>
                  <a:lnTo>
                    <a:pt x="296" y="24"/>
                  </a:lnTo>
                  <a:lnTo>
                    <a:pt x="298" y="38"/>
                  </a:lnTo>
                  <a:lnTo>
                    <a:pt x="299" y="108"/>
                  </a:lnTo>
                  <a:lnTo>
                    <a:pt x="299" y="111"/>
                  </a:lnTo>
                  <a:lnTo>
                    <a:pt x="300" y="112"/>
                  </a:lnTo>
                  <a:lnTo>
                    <a:pt x="301" y="114"/>
                  </a:lnTo>
                  <a:lnTo>
                    <a:pt x="302" y="115"/>
                  </a:lnTo>
                  <a:lnTo>
                    <a:pt x="303" y="116"/>
                  </a:lnTo>
                  <a:lnTo>
                    <a:pt x="304" y="116"/>
                  </a:lnTo>
                  <a:lnTo>
                    <a:pt x="307" y="116"/>
                  </a:lnTo>
                  <a:lnTo>
                    <a:pt x="316" y="118"/>
                  </a:lnTo>
                  <a:lnTo>
                    <a:pt x="328" y="120"/>
                  </a:lnTo>
                  <a:lnTo>
                    <a:pt x="343" y="123"/>
                  </a:lnTo>
                  <a:lnTo>
                    <a:pt x="361" y="127"/>
                  </a:lnTo>
                  <a:lnTo>
                    <a:pt x="379" y="132"/>
                  </a:lnTo>
                  <a:lnTo>
                    <a:pt x="398" y="137"/>
                  </a:lnTo>
                  <a:lnTo>
                    <a:pt x="415" y="142"/>
                  </a:lnTo>
                  <a:lnTo>
                    <a:pt x="431" y="148"/>
                  </a:lnTo>
                  <a:lnTo>
                    <a:pt x="439" y="154"/>
                  </a:lnTo>
                  <a:lnTo>
                    <a:pt x="446" y="163"/>
                  </a:lnTo>
                  <a:lnTo>
                    <a:pt x="449" y="174"/>
                  </a:lnTo>
                  <a:lnTo>
                    <a:pt x="447" y="186"/>
                  </a:lnTo>
                  <a:lnTo>
                    <a:pt x="428" y="235"/>
                  </a:lnTo>
                  <a:lnTo>
                    <a:pt x="422" y="245"/>
                  </a:lnTo>
                  <a:lnTo>
                    <a:pt x="414" y="252"/>
                  </a:lnTo>
                  <a:lnTo>
                    <a:pt x="404" y="257"/>
                  </a:lnTo>
                  <a:lnTo>
                    <a:pt x="394" y="258"/>
                  </a:lnTo>
                  <a:lnTo>
                    <a:pt x="384" y="257"/>
                  </a:lnTo>
                  <a:lnTo>
                    <a:pt x="376" y="254"/>
                  </a:lnTo>
                  <a:lnTo>
                    <a:pt x="374" y="253"/>
                  </a:lnTo>
                  <a:lnTo>
                    <a:pt x="366" y="250"/>
                  </a:lnTo>
                  <a:lnTo>
                    <a:pt x="355" y="245"/>
                  </a:lnTo>
                  <a:lnTo>
                    <a:pt x="340" y="240"/>
                  </a:lnTo>
                  <a:lnTo>
                    <a:pt x="322" y="235"/>
                  </a:lnTo>
                  <a:lnTo>
                    <a:pt x="302" y="231"/>
                  </a:lnTo>
                  <a:lnTo>
                    <a:pt x="279" y="228"/>
                  </a:lnTo>
                  <a:lnTo>
                    <a:pt x="253" y="227"/>
                  </a:lnTo>
                  <a:lnTo>
                    <a:pt x="229" y="228"/>
                  </a:lnTo>
                  <a:lnTo>
                    <a:pt x="209" y="232"/>
                  </a:lnTo>
                  <a:lnTo>
                    <a:pt x="192" y="239"/>
                  </a:lnTo>
                  <a:lnTo>
                    <a:pt x="177" y="248"/>
                  </a:lnTo>
                  <a:lnTo>
                    <a:pt x="167" y="257"/>
                  </a:lnTo>
                  <a:lnTo>
                    <a:pt x="158" y="269"/>
                  </a:lnTo>
                  <a:lnTo>
                    <a:pt x="153" y="281"/>
                  </a:lnTo>
                  <a:lnTo>
                    <a:pt x="149" y="293"/>
                  </a:lnTo>
                  <a:lnTo>
                    <a:pt x="148" y="306"/>
                  </a:lnTo>
                  <a:lnTo>
                    <a:pt x="150" y="320"/>
                  </a:lnTo>
                  <a:lnTo>
                    <a:pt x="153" y="333"/>
                  </a:lnTo>
                  <a:lnTo>
                    <a:pt x="159" y="346"/>
                  </a:lnTo>
                  <a:lnTo>
                    <a:pt x="170" y="358"/>
                  </a:lnTo>
                  <a:lnTo>
                    <a:pt x="184" y="369"/>
                  </a:lnTo>
                  <a:lnTo>
                    <a:pt x="201" y="381"/>
                  </a:lnTo>
                  <a:lnTo>
                    <a:pt x="224" y="393"/>
                  </a:lnTo>
                  <a:lnTo>
                    <a:pt x="250" y="405"/>
                  </a:lnTo>
                  <a:lnTo>
                    <a:pt x="283" y="418"/>
                  </a:lnTo>
                  <a:lnTo>
                    <a:pt x="325" y="437"/>
                  </a:lnTo>
                  <a:lnTo>
                    <a:pt x="362" y="457"/>
                  </a:lnTo>
                  <a:lnTo>
                    <a:pt x="394" y="478"/>
                  </a:lnTo>
                  <a:lnTo>
                    <a:pt x="420" y="500"/>
                  </a:lnTo>
                  <a:lnTo>
                    <a:pt x="441" y="526"/>
                  </a:lnTo>
                  <a:lnTo>
                    <a:pt x="457" y="552"/>
                  </a:lnTo>
                  <a:lnTo>
                    <a:pt x="469" y="581"/>
                  </a:lnTo>
                  <a:lnTo>
                    <a:pt x="475" y="611"/>
                  </a:lnTo>
                  <a:lnTo>
                    <a:pt x="477" y="645"/>
                  </a:lnTo>
                  <a:lnTo>
                    <a:pt x="475" y="679"/>
                  </a:lnTo>
                  <a:lnTo>
                    <a:pt x="468" y="711"/>
                  </a:lnTo>
                  <a:lnTo>
                    <a:pt x="456" y="739"/>
                  </a:lnTo>
                  <a:lnTo>
                    <a:pt x="439" y="767"/>
                  </a:lnTo>
                  <a:lnTo>
                    <a:pt x="418" y="791"/>
                  </a:lnTo>
                  <a:lnTo>
                    <a:pt x="394" y="812"/>
                  </a:lnTo>
                  <a:lnTo>
                    <a:pt x="365" y="830"/>
                  </a:lnTo>
                  <a:lnTo>
                    <a:pt x="333" y="844"/>
                  </a:lnTo>
                  <a:lnTo>
                    <a:pt x="298" y="855"/>
                  </a:lnTo>
                  <a:lnTo>
                    <a:pt x="297" y="855"/>
                  </a:lnTo>
                  <a:lnTo>
                    <a:pt x="296" y="856"/>
                  </a:lnTo>
                  <a:lnTo>
                    <a:pt x="293" y="857"/>
                  </a:lnTo>
                  <a:lnTo>
                    <a:pt x="292" y="858"/>
                  </a:lnTo>
                  <a:lnTo>
                    <a:pt x="291" y="860"/>
                  </a:lnTo>
                  <a:lnTo>
                    <a:pt x="291" y="863"/>
                  </a:lnTo>
                  <a:lnTo>
                    <a:pt x="291" y="940"/>
                  </a:lnTo>
                  <a:lnTo>
                    <a:pt x="288" y="955"/>
                  </a:lnTo>
                  <a:lnTo>
                    <a:pt x="280" y="968"/>
                  </a:lnTo>
                  <a:lnTo>
                    <a:pt x="267" y="976"/>
                  </a:lnTo>
                  <a:lnTo>
                    <a:pt x="252" y="978"/>
                  </a:lnTo>
                  <a:lnTo>
                    <a:pt x="216" y="978"/>
                  </a:lnTo>
                  <a:lnTo>
                    <a:pt x="201" y="976"/>
                  </a:lnTo>
                  <a:lnTo>
                    <a:pt x="189" y="968"/>
                  </a:lnTo>
                  <a:lnTo>
                    <a:pt x="180" y="955"/>
                  </a:lnTo>
                  <a:lnTo>
                    <a:pt x="177" y="940"/>
                  </a:lnTo>
                  <a:lnTo>
                    <a:pt x="177" y="867"/>
                  </a:lnTo>
                  <a:lnTo>
                    <a:pt x="177" y="864"/>
                  </a:lnTo>
                  <a:lnTo>
                    <a:pt x="176" y="862"/>
                  </a:lnTo>
                  <a:lnTo>
                    <a:pt x="174" y="861"/>
                  </a:lnTo>
                  <a:lnTo>
                    <a:pt x="173" y="860"/>
                  </a:lnTo>
                  <a:lnTo>
                    <a:pt x="171" y="859"/>
                  </a:lnTo>
                  <a:lnTo>
                    <a:pt x="170" y="859"/>
                  </a:lnTo>
                  <a:lnTo>
                    <a:pt x="166" y="859"/>
                  </a:lnTo>
                  <a:lnTo>
                    <a:pt x="155" y="857"/>
                  </a:lnTo>
                  <a:lnTo>
                    <a:pt x="140" y="853"/>
                  </a:lnTo>
                  <a:lnTo>
                    <a:pt x="121" y="849"/>
                  </a:lnTo>
                  <a:lnTo>
                    <a:pt x="100" y="845"/>
                  </a:lnTo>
                  <a:lnTo>
                    <a:pt x="79" y="839"/>
                  </a:lnTo>
                  <a:lnTo>
                    <a:pt x="57" y="832"/>
                  </a:lnTo>
                  <a:lnTo>
                    <a:pt x="36" y="825"/>
                  </a:lnTo>
                  <a:lnTo>
                    <a:pt x="18" y="816"/>
                  </a:lnTo>
                  <a:lnTo>
                    <a:pt x="9" y="810"/>
                  </a:lnTo>
                  <a:lnTo>
                    <a:pt x="2" y="801"/>
                  </a:lnTo>
                  <a:lnTo>
                    <a:pt x="0" y="790"/>
                  </a:lnTo>
                  <a:lnTo>
                    <a:pt x="2" y="777"/>
                  </a:lnTo>
                  <a:lnTo>
                    <a:pt x="20" y="728"/>
                  </a:lnTo>
                  <a:lnTo>
                    <a:pt x="25" y="718"/>
                  </a:lnTo>
                  <a:lnTo>
                    <a:pt x="33" y="711"/>
                  </a:lnTo>
                  <a:lnTo>
                    <a:pt x="43" y="705"/>
                  </a:lnTo>
                  <a:lnTo>
                    <a:pt x="55" y="703"/>
                  </a:lnTo>
                  <a:lnTo>
                    <a:pt x="60" y="704"/>
                  </a:lnTo>
                  <a:lnTo>
                    <a:pt x="65" y="705"/>
                  </a:lnTo>
                  <a:lnTo>
                    <a:pt x="70" y="708"/>
                  </a:lnTo>
                  <a:lnTo>
                    <a:pt x="74" y="709"/>
                  </a:lnTo>
                  <a:lnTo>
                    <a:pt x="80" y="712"/>
                  </a:lnTo>
                  <a:lnTo>
                    <a:pt x="91" y="716"/>
                  </a:lnTo>
                  <a:lnTo>
                    <a:pt x="104" y="721"/>
                  </a:lnTo>
                  <a:lnTo>
                    <a:pt x="120" y="727"/>
                  </a:lnTo>
                  <a:lnTo>
                    <a:pt x="138" y="733"/>
                  </a:lnTo>
                  <a:lnTo>
                    <a:pt x="157" y="738"/>
                  </a:lnTo>
                  <a:lnTo>
                    <a:pt x="176" y="742"/>
                  </a:lnTo>
                  <a:lnTo>
                    <a:pt x="196" y="746"/>
                  </a:lnTo>
                  <a:lnTo>
                    <a:pt x="214" y="747"/>
                  </a:lnTo>
                  <a:lnTo>
                    <a:pt x="244" y="745"/>
                  </a:lnTo>
                  <a:lnTo>
                    <a:pt x="270" y="737"/>
                  </a:lnTo>
                  <a:lnTo>
                    <a:pt x="292" y="727"/>
                  </a:lnTo>
                  <a:lnTo>
                    <a:pt x="310" y="713"/>
                  </a:lnTo>
                  <a:lnTo>
                    <a:pt x="324" y="696"/>
                  </a:lnTo>
                  <a:lnTo>
                    <a:pt x="333" y="676"/>
                  </a:lnTo>
                  <a:lnTo>
                    <a:pt x="336" y="654"/>
                  </a:lnTo>
                  <a:lnTo>
                    <a:pt x="334" y="633"/>
                  </a:lnTo>
                  <a:lnTo>
                    <a:pt x="326" y="615"/>
                  </a:lnTo>
                  <a:lnTo>
                    <a:pt x="315" y="597"/>
                  </a:lnTo>
                  <a:lnTo>
                    <a:pt x="299" y="581"/>
                  </a:lnTo>
                  <a:lnTo>
                    <a:pt x="277" y="565"/>
                  </a:lnTo>
                  <a:lnTo>
                    <a:pt x="248" y="550"/>
                  </a:lnTo>
                  <a:lnTo>
                    <a:pt x="214" y="535"/>
                  </a:lnTo>
                  <a:lnTo>
                    <a:pt x="186" y="524"/>
                  </a:lnTo>
                  <a:lnTo>
                    <a:pt x="157" y="511"/>
                  </a:lnTo>
                  <a:lnTo>
                    <a:pt x="130" y="497"/>
                  </a:lnTo>
                  <a:lnTo>
                    <a:pt x="104" y="482"/>
                  </a:lnTo>
                  <a:lnTo>
                    <a:pt x="81" y="467"/>
                  </a:lnTo>
                  <a:lnTo>
                    <a:pt x="60" y="448"/>
                  </a:lnTo>
                  <a:lnTo>
                    <a:pt x="42" y="427"/>
                  </a:lnTo>
                  <a:lnTo>
                    <a:pt x="27" y="404"/>
                  </a:lnTo>
                  <a:lnTo>
                    <a:pt x="17" y="379"/>
                  </a:lnTo>
                  <a:lnTo>
                    <a:pt x="9" y="350"/>
                  </a:lnTo>
                  <a:lnTo>
                    <a:pt x="7" y="320"/>
                  </a:lnTo>
                  <a:lnTo>
                    <a:pt x="9" y="288"/>
                  </a:lnTo>
                  <a:lnTo>
                    <a:pt x="17" y="258"/>
                  </a:lnTo>
                  <a:lnTo>
                    <a:pt x="28" y="231"/>
                  </a:lnTo>
                  <a:lnTo>
                    <a:pt x="44" y="206"/>
                  </a:lnTo>
                  <a:lnTo>
                    <a:pt x="63" y="182"/>
                  </a:lnTo>
                  <a:lnTo>
                    <a:pt x="86" y="162"/>
                  </a:lnTo>
                  <a:lnTo>
                    <a:pt x="114" y="145"/>
                  </a:lnTo>
                  <a:lnTo>
                    <a:pt x="143" y="132"/>
                  </a:lnTo>
                  <a:lnTo>
                    <a:pt x="177" y="121"/>
                  </a:lnTo>
                  <a:lnTo>
                    <a:pt x="178" y="121"/>
                  </a:lnTo>
                  <a:lnTo>
                    <a:pt x="180" y="120"/>
                  </a:lnTo>
                  <a:lnTo>
                    <a:pt x="182" y="119"/>
                  </a:lnTo>
                  <a:lnTo>
                    <a:pt x="184" y="117"/>
                  </a:lnTo>
                  <a:lnTo>
                    <a:pt x="186" y="115"/>
                  </a:lnTo>
                  <a:lnTo>
                    <a:pt x="186" y="112"/>
                  </a:lnTo>
                  <a:lnTo>
                    <a:pt x="186" y="38"/>
                  </a:lnTo>
                  <a:lnTo>
                    <a:pt x="189" y="24"/>
                  </a:lnTo>
                  <a:lnTo>
                    <a:pt x="197" y="11"/>
                  </a:lnTo>
                  <a:lnTo>
                    <a:pt x="210" y="4"/>
                  </a:lnTo>
                  <a:lnTo>
                    <a:pt x="22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3" name="Freeform 439"/>
            <p:cNvSpPr>
              <a:spLocks noEditPoints="1"/>
            </p:cNvSpPr>
            <p:nvPr/>
          </p:nvSpPr>
          <p:spPr bwMode="auto">
            <a:xfrm>
              <a:off x="3400425" y="2900363"/>
              <a:ext cx="266700" cy="266700"/>
            </a:xfrm>
            <a:custGeom>
              <a:avLst/>
              <a:gdLst>
                <a:gd name="T0" fmla="*/ 787 w 1843"/>
                <a:gd name="T1" fmla="*/ 227 h 1845"/>
                <a:gd name="T2" fmla="*/ 602 w 1843"/>
                <a:gd name="T3" fmla="*/ 291 h 1845"/>
                <a:gd name="T4" fmla="*/ 444 w 1843"/>
                <a:gd name="T5" fmla="*/ 400 h 1845"/>
                <a:gd name="T6" fmla="*/ 321 w 1843"/>
                <a:gd name="T7" fmla="*/ 547 h 1845"/>
                <a:gd name="T8" fmla="*/ 242 w 1843"/>
                <a:gd name="T9" fmla="*/ 723 h 1845"/>
                <a:gd name="T10" fmla="*/ 214 w 1843"/>
                <a:gd name="T11" fmla="*/ 923 h 1845"/>
                <a:gd name="T12" fmla="*/ 242 w 1843"/>
                <a:gd name="T13" fmla="*/ 1122 h 1845"/>
                <a:gd name="T14" fmla="*/ 321 w 1843"/>
                <a:gd name="T15" fmla="*/ 1298 h 1845"/>
                <a:gd name="T16" fmla="*/ 444 w 1843"/>
                <a:gd name="T17" fmla="*/ 1445 h 1845"/>
                <a:gd name="T18" fmla="*/ 602 w 1843"/>
                <a:gd name="T19" fmla="*/ 1555 h 1845"/>
                <a:gd name="T20" fmla="*/ 787 w 1843"/>
                <a:gd name="T21" fmla="*/ 1617 h 1845"/>
                <a:gd name="T22" fmla="*/ 990 w 1843"/>
                <a:gd name="T23" fmla="*/ 1627 h 1845"/>
                <a:gd name="T24" fmla="*/ 1182 w 1843"/>
                <a:gd name="T25" fmla="*/ 1581 h 1845"/>
                <a:gd name="T26" fmla="*/ 1349 w 1843"/>
                <a:gd name="T27" fmla="*/ 1486 h 1845"/>
                <a:gd name="T28" fmla="*/ 1485 w 1843"/>
                <a:gd name="T29" fmla="*/ 1351 h 1845"/>
                <a:gd name="T30" fmla="*/ 1580 w 1843"/>
                <a:gd name="T31" fmla="*/ 1183 h 1845"/>
                <a:gd name="T32" fmla="*/ 1626 w 1843"/>
                <a:gd name="T33" fmla="*/ 990 h 1845"/>
                <a:gd name="T34" fmla="*/ 1617 w 1843"/>
                <a:gd name="T35" fmla="*/ 788 h 1845"/>
                <a:gd name="T36" fmla="*/ 1553 w 1843"/>
                <a:gd name="T37" fmla="*/ 603 h 1845"/>
                <a:gd name="T38" fmla="*/ 1445 w 1843"/>
                <a:gd name="T39" fmla="*/ 445 h 1845"/>
                <a:gd name="T40" fmla="*/ 1298 w 1843"/>
                <a:gd name="T41" fmla="*/ 322 h 1845"/>
                <a:gd name="T42" fmla="*/ 1120 w 1843"/>
                <a:gd name="T43" fmla="*/ 242 h 1845"/>
                <a:gd name="T44" fmla="*/ 921 w 1843"/>
                <a:gd name="T45" fmla="*/ 215 h 1845"/>
                <a:gd name="T46" fmla="*/ 1070 w 1843"/>
                <a:gd name="T47" fmla="*/ 13 h 1845"/>
                <a:gd name="T48" fmla="*/ 1280 w 1843"/>
                <a:gd name="T49" fmla="*/ 73 h 1845"/>
                <a:gd name="T50" fmla="*/ 1466 w 1843"/>
                <a:gd name="T51" fmla="*/ 179 h 1845"/>
                <a:gd name="T52" fmla="*/ 1621 w 1843"/>
                <a:gd name="T53" fmla="*/ 322 h 1845"/>
                <a:gd name="T54" fmla="*/ 1740 w 1843"/>
                <a:gd name="T55" fmla="*/ 499 h 1845"/>
                <a:gd name="T56" fmla="*/ 1816 w 1843"/>
                <a:gd name="T57" fmla="*/ 701 h 1845"/>
                <a:gd name="T58" fmla="*/ 1843 w 1843"/>
                <a:gd name="T59" fmla="*/ 923 h 1845"/>
                <a:gd name="T60" fmla="*/ 1816 w 1843"/>
                <a:gd name="T61" fmla="*/ 1144 h 1845"/>
                <a:gd name="T62" fmla="*/ 1740 w 1843"/>
                <a:gd name="T63" fmla="*/ 1346 h 1845"/>
                <a:gd name="T64" fmla="*/ 1621 w 1843"/>
                <a:gd name="T65" fmla="*/ 1522 h 1845"/>
                <a:gd name="T66" fmla="*/ 1466 w 1843"/>
                <a:gd name="T67" fmla="*/ 1666 h 1845"/>
                <a:gd name="T68" fmla="*/ 1280 w 1843"/>
                <a:gd name="T69" fmla="*/ 1772 h 1845"/>
                <a:gd name="T70" fmla="*/ 1070 w 1843"/>
                <a:gd name="T71" fmla="*/ 1832 h 1845"/>
                <a:gd name="T72" fmla="*/ 845 w 1843"/>
                <a:gd name="T73" fmla="*/ 1841 h 1845"/>
                <a:gd name="T74" fmla="*/ 630 w 1843"/>
                <a:gd name="T75" fmla="*/ 1797 h 1845"/>
                <a:gd name="T76" fmla="*/ 436 w 1843"/>
                <a:gd name="T77" fmla="*/ 1706 h 1845"/>
                <a:gd name="T78" fmla="*/ 270 w 1843"/>
                <a:gd name="T79" fmla="*/ 1574 h 1845"/>
                <a:gd name="T80" fmla="*/ 138 w 1843"/>
                <a:gd name="T81" fmla="*/ 1408 h 1845"/>
                <a:gd name="T82" fmla="*/ 47 w 1843"/>
                <a:gd name="T83" fmla="*/ 1214 h 1845"/>
                <a:gd name="T84" fmla="*/ 3 w 1843"/>
                <a:gd name="T85" fmla="*/ 998 h 1845"/>
                <a:gd name="T86" fmla="*/ 12 w 1843"/>
                <a:gd name="T87" fmla="*/ 773 h 1845"/>
                <a:gd name="T88" fmla="*/ 72 w 1843"/>
                <a:gd name="T89" fmla="*/ 563 h 1845"/>
                <a:gd name="T90" fmla="*/ 178 w 1843"/>
                <a:gd name="T91" fmla="*/ 377 h 1845"/>
                <a:gd name="T92" fmla="*/ 321 w 1843"/>
                <a:gd name="T93" fmla="*/ 222 h 1845"/>
                <a:gd name="T94" fmla="*/ 498 w 1843"/>
                <a:gd name="T95" fmla="*/ 104 h 1845"/>
                <a:gd name="T96" fmla="*/ 700 w 1843"/>
                <a:gd name="T97" fmla="*/ 28 h 1845"/>
                <a:gd name="T98" fmla="*/ 921 w 1843"/>
                <a:gd name="T9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3" h="1845">
                  <a:moveTo>
                    <a:pt x="921" y="215"/>
                  </a:moveTo>
                  <a:lnTo>
                    <a:pt x="853" y="218"/>
                  </a:lnTo>
                  <a:lnTo>
                    <a:pt x="787" y="227"/>
                  </a:lnTo>
                  <a:lnTo>
                    <a:pt x="723" y="242"/>
                  </a:lnTo>
                  <a:lnTo>
                    <a:pt x="660" y="263"/>
                  </a:lnTo>
                  <a:lnTo>
                    <a:pt x="602" y="291"/>
                  </a:lnTo>
                  <a:lnTo>
                    <a:pt x="545" y="322"/>
                  </a:lnTo>
                  <a:lnTo>
                    <a:pt x="494" y="358"/>
                  </a:lnTo>
                  <a:lnTo>
                    <a:pt x="444" y="400"/>
                  </a:lnTo>
                  <a:lnTo>
                    <a:pt x="398" y="445"/>
                  </a:lnTo>
                  <a:lnTo>
                    <a:pt x="358" y="494"/>
                  </a:lnTo>
                  <a:lnTo>
                    <a:pt x="321" y="547"/>
                  </a:lnTo>
                  <a:lnTo>
                    <a:pt x="290" y="603"/>
                  </a:lnTo>
                  <a:lnTo>
                    <a:pt x="263" y="662"/>
                  </a:lnTo>
                  <a:lnTo>
                    <a:pt x="242" y="723"/>
                  </a:lnTo>
                  <a:lnTo>
                    <a:pt x="226" y="788"/>
                  </a:lnTo>
                  <a:lnTo>
                    <a:pt x="217" y="854"/>
                  </a:lnTo>
                  <a:lnTo>
                    <a:pt x="214" y="923"/>
                  </a:lnTo>
                  <a:lnTo>
                    <a:pt x="217" y="990"/>
                  </a:lnTo>
                  <a:lnTo>
                    <a:pt x="226" y="1057"/>
                  </a:lnTo>
                  <a:lnTo>
                    <a:pt x="242" y="1122"/>
                  </a:lnTo>
                  <a:lnTo>
                    <a:pt x="263" y="1183"/>
                  </a:lnTo>
                  <a:lnTo>
                    <a:pt x="290" y="1242"/>
                  </a:lnTo>
                  <a:lnTo>
                    <a:pt x="321" y="1298"/>
                  </a:lnTo>
                  <a:lnTo>
                    <a:pt x="358" y="1351"/>
                  </a:lnTo>
                  <a:lnTo>
                    <a:pt x="398" y="1400"/>
                  </a:lnTo>
                  <a:lnTo>
                    <a:pt x="444" y="1445"/>
                  </a:lnTo>
                  <a:lnTo>
                    <a:pt x="494" y="1486"/>
                  </a:lnTo>
                  <a:lnTo>
                    <a:pt x="545" y="1523"/>
                  </a:lnTo>
                  <a:lnTo>
                    <a:pt x="602" y="1555"/>
                  </a:lnTo>
                  <a:lnTo>
                    <a:pt x="660" y="1581"/>
                  </a:lnTo>
                  <a:lnTo>
                    <a:pt x="723" y="1603"/>
                  </a:lnTo>
                  <a:lnTo>
                    <a:pt x="787" y="1617"/>
                  </a:lnTo>
                  <a:lnTo>
                    <a:pt x="853" y="1627"/>
                  </a:lnTo>
                  <a:lnTo>
                    <a:pt x="921" y="1631"/>
                  </a:lnTo>
                  <a:lnTo>
                    <a:pt x="990" y="1627"/>
                  </a:lnTo>
                  <a:lnTo>
                    <a:pt x="1056" y="1617"/>
                  </a:lnTo>
                  <a:lnTo>
                    <a:pt x="1120" y="1603"/>
                  </a:lnTo>
                  <a:lnTo>
                    <a:pt x="1182" y="1581"/>
                  </a:lnTo>
                  <a:lnTo>
                    <a:pt x="1241" y="1555"/>
                  </a:lnTo>
                  <a:lnTo>
                    <a:pt x="1298" y="1523"/>
                  </a:lnTo>
                  <a:lnTo>
                    <a:pt x="1349" y="1486"/>
                  </a:lnTo>
                  <a:lnTo>
                    <a:pt x="1399" y="1445"/>
                  </a:lnTo>
                  <a:lnTo>
                    <a:pt x="1445" y="1400"/>
                  </a:lnTo>
                  <a:lnTo>
                    <a:pt x="1485" y="1351"/>
                  </a:lnTo>
                  <a:lnTo>
                    <a:pt x="1522" y="1298"/>
                  </a:lnTo>
                  <a:lnTo>
                    <a:pt x="1553" y="1242"/>
                  </a:lnTo>
                  <a:lnTo>
                    <a:pt x="1580" y="1183"/>
                  </a:lnTo>
                  <a:lnTo>
                    <a:pt x="1601" y="1122"/>
                  </a:lnTo>
                  <a:lnTo>
                    <a:pt x="1617" y="1057"/>
                  </a:lnTo>
                  <a:lnTo>
                    <a:pt x="1626" y="990"/>
                  </a:lnTo>
                  <a:lnTo>
                    <a:pt x="1629" y="923"/>
                  </a:lnTo>
                  <a:lnTo>
                    <a:pt x="1626" y="854"/>
                  </a:lnTo>
                  <a:lnTo>
                    <a:pt x="1617" y="788"/>
                  </a:lnTo>
                  <a:lnTo>
                    <a:pt x="1601" y="723"/>
                  </a:lnTo>
                  <a:lnTo>
                    <a:pt x="1580" y="662"/>
                  </a:lnTo>
                  <a:lnTo>
                    <a:pt x="1553" y="603"/>
                  </a:lnTo>
                  <a:lnTo>
                    <a:pt x="1522" y="547"/>
                  </a:lnTo>
                  <a:lnTo>
                    <a:pt x="1485" y="494"/>
                  </a:lnTo>
                  <a:lnTo>
                    <a:pt x="1445" y="445"/>
                  </a:lnTo>
                  <a:lnTo>
                    <a:pt x="1399" y="400"/>
                  </a:lnTo>
                  <a:lnTo>
                    <a:pt x="1349" y="358"/>
                  </a:lnTo>
                  <a:lnTo>
                    <a:pt x="1298" y="322"/>
                  </a:lnTo>
                  <a:lnTo>
                    <a:pt x="1241" y="291"/>
                  </a:lnTo>
                  <a:lnTo>
                    <a:pt x="1182" y="263"/>
                  </a:lnTo>
                  <a:lnTo>
                    <a:pt x="1120" y="242"/>
                  </a:lnTo>
                  <a:lnTo>
                    <a:pt x="1056" y="227"/>
                  </a:lnTo>
                  <a:lnTo>
                    <a:pt x="990" y="218"/>
                  </a:lnTo>
                  <a:lnTo>
                    <a:pt x="921" y="215"/>
                  </a:lnTo>
                  <a:close/>
                  <a:moveTo>
                    <a:pt x="921" y="0"/>
                  </a:moveTo>
                  <a:lnTo>
                    <a:pt x="998" y="3"/>
                  </a:lnTo>
                  <a:lnTo>
                    <a:pt x="1070" y="13"/>
                  </a:lnTo>
                  <a:lnTo>
                    <a:pt x="1143" y="28"/>
                  </a:lnTo>
                  <a:lnTo>
                    <a:pt x="1213" y="48"/>
                  </a:lnTo>
                  <a:lnTo>
                    <a:pt x="1280" y="73"/>
                  </a:lnTo>
                  <a:lnTo>
                    <a:pt x="1345" y="104"/>
                  </a:lnTo>
                  <a:lnTo>
                    <a:pt x="1406" y="139"/>
                  </a:lnTo>
                  <a:lnTo>
                    <a:pt x="1466" y="179"/>
                  </a:lnTo>
                  <a:lnTo>
                    <a:pt x="1522" y="222"/>
                  </a:lnTo>
                  <a:lnTo>
                    <a:pt x="1573" y="271"/>
                  </a:lnTo>
                  <a:lnTo>
                    <a:pt x="1621" y="322"/>
                  </a:lnTo>
                  <a:lnTo>
                    <a:pt x="1665" y="377"/>
                  </a:lnTo>
                  <a:lnTo>
                    <a:pt x="1704" y="437"/>
                  </a:lnTo>
                  <a:lnTo>
                    <a:pt x="1740" y="499"/>
                  </a:lnTo>
                  <a:lnTo>
                    <a:pt x="1771" y="563"/>
                  </a:lnTo>
                  <a:lnTo>
                    <a:pt x="1796" y="631"/>
                  </a:lnTo>
                  <a:lnTo>
                    <a:pt x="1816" y="701"/>
                  </a:lnTo>
                  <a:lnTo>
                    <a:pt x="1831" y="773"/>
                  </a:lnTo>
                  <a:lnTo>
                    <a:pt x="1840" y="847"/>
                  </a:lnTo>
                  <a:lnTo>
                    <a:pt x="1843" y="923"/>
                  </a:lnTo>
                  <a:lnTo>
                    <a:pt x="1840" y="998"/>
                  </a:lnTo>
                  <a:lnTo>
                    <a:pt x="1831" y="1072"/>
                  </a:lnTo>
                  <a:lnTo>
                    <a:pt x="1816" y="1144"/>
                  </a:lnTo>
                  <a:lnTo>
                    <a:pt x="1796" y="1214"/>
                  </a:lnTo>
                  <a:lnTo>
                    <a:pt x="1771" y="1281"/>
                  </a:lnTo>
                  <a:lnTo>
                    <a:pt x="1740" y="1346"/>
                  </a:lnTo>
                  <a:lnTo>
                    <a:pt x="1704" y="1408"/>
                  </a:lnTo>
                  <a:lnTo>
                    <a:pt x="1665" y="1467"/>
                  </a:lnTo>
                  <a:lnTo>
                    <a:pt x="1621" y="1522"/>
                  </a:lnTo>
                  <a:lnTo>
                    <a:pt x="1573" y="1574"/>
                  </a:lnTo>
                  <a:lnTo>
                    <a:pt x="1522" y="1623"/>
                  </a:lnTo>
                  <a:lnTo>
                    <a:pt x="1466" y="1666"/>
                  </a:lnTo>
                  <a:lnTo>
                    <a:pt x="1406" y="1706"/>
                  </a:lnTo>
                  <a:lnTo>
                    <a:pt x="1345" y="1741"/>
                  </a:lnTo>
                  <a:lnTo>
                    <a:pt x="1280" y="1772"/>
                  </a:lnTo>
                  <a:lnTo>
                    <a:pt x="1213" y="1797"/>
                  </a:lnTo>
                  <a:lnTo>
                    <a:pt x="1143" y="1817"/>
                  </a:lnTo>
                  <a:lnTo>
                    <a:pt x="1070" y="1832"/>
                  </a:lnTo>
                  <a:lnTo>
                    <a:pt x="998" y="1841"/>
                  </a:lnTo>
                  <a:lnTo>
                    <a:pt x="921" y="1845"/>
                  </a:lnTo>
                  <a:lnTo>
                    <a:pt x="845" y="1841"/>
                  </a:lnTo>
                  <a:lnTo>
                    <a:pt x="772" y="1832"/>
                  </a:lnTo>
                  <a:lnTo>
                    <a:pt x="700" y="1817"/>
                  </a:lnTo>
                  <a:lnTo>
                    <a:pt x="630" y="1797"/>
                  </a:lnTo>
                  <a:lnTo>
                    <a:pt x="563" y="1772"/>
                  </a:lnTo>
                  <a:lnTo>
                    <a:pt x="498" y="1741"/>
                  </a:lnTo>
                  <a:lnTo>
                    <a:pt x="436" y="1706"/>
                  </a:lnTo>
                  <a:lnTo>
                    <a:pt x="377" y="1666"/>
                  </a:lnTo>
                  <a:lnTo>
                    <a:pt x="321" y="1623"/>
                  </a:lnTo>
                  <a:lnTo>
                    <a:pt x="270" y="1574"/>
                  </a:lnTo>
                  <a:lnTo>
                    <a:pt x="222" y="1522"/>
                  </a:lnTo>
                  <a:lnTo>
                    <a:pt x="178" y="1467"/>
                  </a:lnTo>
                  <a:lnTo>
                    <a:pt x="138" y="1408"/>
                  </a:lnTo>
                  <a:lnTo>
                    <a:pt x="103" y="1346"/>
                  </a:lnTo>
                  <a:lnTo>
                    <a:pt x="72" y="1281"/>
                  </a:lnTo>
                  <a:lnTo>
                    <a:pt x="47" y="1214"/>
                  </a:lnTo>
                  <a:lnTo>
                    <a:pt x="26" y="1144"/>
                  </a:lnTo>
                  <a:lnTo>
                    <a:pt x="12" y="1072"/>
                  </a:lnTo>
                  <a:lnTo>
                    <a:pt x="3" y="998"/>
                  </a:lnTo>
                  <a:lnTo>
                    <a:pt x="0" y="923"/>
                  </a:lnTo>
                  <a:lnTo>
                    <a:pt x="3" y="847"/>
                  </a:lnTo>
                  <a:lnTo>
                    <a:pt x="12" y="773"/>
                  </a:lnTo>
                  <a:lnTo>
                    <a:pt x="26" y="701"/>
                  </a:lnTo>
                  <a:lnTo>
                    <a:pt x="47" y="631"/>
                  </a:lnTo>
                  <a:lnTo>
                    <a:pt x="72" y="563"/>
                  </a:lnTo>
                  <a:lnTo>
                    <a:pt x="103" y="499"/>
                  </a:lnTo>
                  <a:lnTo>
                    <a:pt x="138" y="437"/>
                  </a:lnTo>
                  <a:lnTo>
                    <a:pt x="178" y="377"/>
                  </a:lnTo>
                  <a:lnTo>
                    <a:pt x="222" y="322"/>
                  </a:lnTo>
                  <a:lnTo>
                    <a:pt x="270" y="271"/>
                  </a:lnTo>
                  <a:lnTo>
                    <a:pt x="321" y="222"/>
                  </a:lnTo>
                  <a:lnTo>
                    <a:pt x="377" y="179"/>
                  </a:lnTo>
                  <a:lnTo>
                    <a:pt x="436" y="139"/>
                  </a:lnTo>
                  <a:lnTo>
                    <a:pt x="498" y="104"/>
                  </a:lnTo>
                  <a:lnTo>
                    <a:pt x="563" y="73"/>
                  </a:lnTo>
                  <a:lnTo>
                    <a:pt x="630" y="48"/>
                  </a:lnTo>
                  <a:lnTo>
                    <a:pt x="700" y="28"/>
                  </a:lnTo>
                  <a:lnTo>
                    <a:pt x="772" y="13"/>
                  </a:lnTo>
                  <a:lnTo>
                    <a:pt x="845" y="3"/>
                  </a:lnTo>
                  <a:lnTo>
                    <a:pt x="92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4" name="Freeform 440"/>
            <p:cNvSpPr>
              <a:spLocks/>
            </p:cNvSpPr>
            <p:nvPr/>
          </p:nvSpPr>
          <p:spPr bwMode="auto">
            <a:xfrm>
              <a:off x="3302000" y="3179763"/>
              <a:ext cx="365125" cy="160338"/>
            </a:xfrm>
            <a:custGeom>
              <a:avLst/>
              <a:gdLst>
                <a:gd name="T0" fmla="*/ 799 w 2526"/>
                <a:gd name="T1" fmla="*/ 14 h 1112"/>
                <a:gd name="T2" fmla="*/ 993 w 2526"/>
                <a:gd name="T3" fmla="*/ 57 h 1112"/>
                <a:gd name="T4" fmla="*/ 1201 w 2526"/>
                <a:gd name="T5" fmla="*/ 116 h 1112"/>
                <a:gd name="T6" fmla="*/ 1394 w 2526"/>
                <a:gd name="T7" fmla="*/ 177 h 1112"/>
                <a:gd name="T8" fmla="*/ 1543 w 2526"/>
                <a:gd name="T9" fmla="*/ 224 h 1112"/>
                <a:gd name="T10" fmla="*/ 1625 w 2526"/>
                <a:gd name="T11" fmla="*/ 249 h 1112"/>
                <a:gd name="T12" fmla="*/ 1676 w 2526"/>
                <a:gd name="T13" fmla="*/ 299 h 1112"/>
                <a:gd name="T14" fmla="*/ 1683 w 2526"/>
                <a:gd name="T15" fmla="*/ 373 h 1112"/>
                <a:gd name="T16" fmla="*/ 1633 w 2526"/>
                <a:gd name="T17" fmla="*/ 447 h 1112"/>
                <a:gd name="T18" fmla="*/ 1516 w 2526"/>
                <a:gd name="T19" fmla="*/ 493 h 1112"/>
                <a:gd name="T20" fmla="*/ 1361 w 2526"/>
                <a:gd name="T21" fmla="*/ 501 h 1112"/>
                <a:gd name="T22" fmla="*/ 1202 w 2526"/>
                <a:gd name="T23" fmla="*/ 485 h 1112"/>
                <a:gd name="T24" fmla="*/ 1059 w 2526"/>
                <a:gd name="T25" fmla="*/ 461 h 1112"/>
                <a:gd name="T26" fmla="*/ 957 w 2526"/>
                <a:gd name="T27" fmla="*/ 443 h 1112"/>
                <a:gd name="T28" fmla="*/ 918 w 2526"/>
                <a:gd name="T29" fmla="*/ 450 h 1112"/>
                <a:gd name="T30" fmla="*/ 971 w 2526"/>
                <a:gd name="T31" fmla="*/ 514 h 1112"/>
                <a:gd name="T32" fmla="*/ 1108 w 2526"/>
                <a:gd name="T33" fmla="*/ 568 h 1112"/>
                <a:gd name="T34" fmla="*/ 1289 w 2526"/>
                <a:gd name="T35" fmla="*/ 604 h 1112"/>
                <a:gd name="T36" fmla="*/ 1480 w 2526"/>
                <a:gd name="T37" fmla="*/ 618 h 1112"/>
                <a:gd name="T38" fmla="*/ 1707 w 2526"/>
                <a:gd name="T39" fmla="*/ 591 h 1112"/>
                <a:gd name="T40" fmla="*/ 2094 w 2526"/>
                <a:gd name="T41" fmla="*/ 475 h 1112"/>
                <a:gd name="T42" fmla="*/ 2369 w 2526"/>
                <a:gd name="T43" fmla="*/ 346 h 1112"/>
                <a:gd name="T44" fmla="*/ 2469 w 2526"/>
                <a:gd name="T45" fmla="*/ 354 h 1112"/>
                <a:gd name="T46" fmla="*/ 2523 w 2526"/>
                <a:gd name="T47" fmla="*/ 433 h 1112"/>
                <a:gd name="T48" fmla="*/ 2498 w 2526"/>
                <a:gd name="T49" fmla="*/ 551 h 1112"/>
                <a:gd name="T50" fmla="*/ 2406 w 2526"/>
                <a:gd name="T51" fmla="*/ 649 h 1112"/>
                <a:gd name="T52" fmla="*/ 2280 w 2526"/>
                <a:gd name="T53" fmla="*/ 737 h 1112"/>
                <a:gd name="T54" fmla="*/ 2108 w 2526"/>
                <a:gd name="T55" fmla="*/ 844 h 1112"/>
                <a:gd name="T56" fmla="*/ 1918 w 2526"/>
                <a:gd name="T57" fmla="*/ 951 h 1112"/>
                <a:gd name="T58" fmla="*/ 1736 w 2526"/>
                <a:gd name="T59" fmla="*/ 1041 h 1112"/>
                <a:gd name="T60" fmla="*/ 1590 w 2526"/>
                <a:gd name="T61" fmla="*/ 1101 h 1112"/>
                <a:gd name="T62" fmla="*/ 1487 w 2526"/>
                <a:gd name="T63" fmla="*/ 1112 h 1112"/>
                <a:gd name="T64" fmla="*/ 1317 w 2526"/>
                <a:gd name="T65" fmla="*/ 1098 h 1112"/>
                <a:gd name="T66" fmla="*/ 1094 w 2526"/>
                <a:gd name="T67" fmla="*/ 1068 h 1112"/>
                <a:gd name="T68" fmla="*/ 848 w 2526"/>
                <a:gd name="T69" fmla="*/ 1030 h 1112"/>
                <a:gd name="T70" fmla="*/ 611 w 2526"/>
                <a:gd name="T71" fmla="*/ 990 h 1112"/>
                <a:gd name="T72" fmla="*/ 416 w 2526"/>
                <a:gd name="T73" fmla="*/ 954 h 1112"/>
                <a:gd name="T74" fmla="*/ 292 w 2526"/>
                <a:gd name="T75" fmla="*/ 931 h 1112"/>
                <a:gd name="T76" fmla="*/ 189 w 2526"/>
                <a:gd name="T77" fmla="*/ 934 h 1112"/>
                <a:gd name="T78" fmla="*/ 83 w 2526"/>
                <a:gd name="T79" fmla="*/ 995 h 1112"/>
                <a:gd name="T80" fmla="*/ 27 w 2526"/>
                <a:gd name="T81" fmla="*/ 1030 h 1112"/>
                <a:gd name="T82" fmla="*/ 6 w 2526"/>
                <a:gd name="T83" fmla="*/ 1011 h 1112"/>
                <a:gd name="T84" fmla="*/ 0 w 2526"/>
                <a:gd name="T85" fmla="*/ 991 h 1112"/>
                <a:gd name="T86" fmla="*/ 17 w 2526"/>
                <a:gd name="T87" fmla="*/ 734 h 1112"/>
                <a:gd name="T88" fmla="*/ 36 w 2526"/>
                <a:gd name="T89" fmla="*/ 436 h 1112"/>
                <a:gd name="T90" fmla="*/ 53 w 2526"/>
                <a:gd name="T91" fmla="*/ 169 h 1112"/>
                <a:gd name="T92" fmla="*/ 71 w 2526"/>
                <a:gd name="T93" fmla="*/ 82 h 1112"/>
                <a:gd name="T94" fmla="*/ 121 w 2526"/>
                <a:gd name="T95" fmla="*/ 67 h 1112"/>
                <a:gd name="T96" fmla="*/ 254 w 2526"/>
                <a:gd name="T97" fmla="*/ 46 h 1112"/>
                <a:gd name="T98" fmla="*/ 442 w 2526"/>
                <a:gd name="T99" fmla="*/ 19 h 1112"/>
                <a:gd name="T100" fmla="*/ 616 w 2526"/>
                <a:gd name="T101"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6" h="1112">
                  <a:moveTo>
                    <a:pt x="682" y="0"/>
                  </a:moveTo>
                  <a:lnTo>
                    <a:pt x="718" y="2"/>
                  </a:lnTo>
                  <a:lnTo>
                    <a:pt x="757" y="8"/>
                  </a:lnTo>
                  <a:lnTo>
                    <a:pt x="799" y="14"/>
                  </a:lnTo>
                  <a:lnTo>
                    <a:pt x="845" y="23"/>
                  </a:lnTo>
                  <a:lnTo>
                    <a:pt x="892" y="33"/>
                  </a:lnTo>
                  <a:lnTo>
                    <a:pt x="942" y="45"/>
                  </a:lnTo>
                  <a:lnTo>
                    <a:pt x="993" y="57"/>
                  </a:lnTo>
                  <a:lnTo>
                    <a:pt x="1044" y="71"/>
                  </a:lnTo>
                  <a:lnTo>
                    <a:pt x="1097" y="86"/>
                  </a:lnTo>
                  <a:lnTo>
                    <a:pt x="1149" y="101"/>
                  </a:lnTo>
                  <a:lnTo>
                    <a:pt x="1201" y="116"/>
                  </a:lnTo>
                  <a:lnTo>
                    <a:pt x="1251" y="131"/>
                  </a:lnTo>
                  <a:lnTo>
                    <a:pt x="1301" y="147"/>
                  </a:lnTo>
                  <a:lnTo>
                    <a:pt x="1349" y="162"/>
                  </a:lnTo>
                  <a:lnTo>
                    <a:pt x="1394" y="177"/>
                  </a:lnTo>
                  <a:lnTo>
                    <a:pt x="1436" y="191"/>
                  </a:lnTo>
                  <a:lnTo>
                    <a:pt x="1475" y="203"/>
                  </a:lnTo>
                  <a:lnTo>
                    <a:pt x="1511" y="214"/>
                  </a:lnTo>
                  <a:lnTo>
                    <a:pt x="1543" y="224"/>
                  </a:lnTo>
                  <a:lnTo>
                    <a:pt x="1569" y="232"/>
                  </a:lnTo>
                  <a:lnTo>
                    <a:pt x="1592" y="238"/>
                  </a:lnTo>
                  <a:lnTo>
                    <a:pt x="1609" y="242"/>
                  </a:lnTo>
                  <a:lnTo>
                    <a:pt x="1625" y="249"/>
                  </a:lnTo>
                  <a:lnTo>
                    <a:pt x="1641" y="258"/>
                  </a:lnTo>
                  <a:lnTo>
                    <a:pt x="1655" y="270"/>
                  </a:lnTo>
                  <a:lnTo>
                    <a:pt x="1667" y="284"/>
                  </a:lnTo>
                  <a:lnTo>
                    <a:pt x="1676" y="299"/>
                  </a:lnTo>
                  <a:lnTo>
                    <a:pt x="1681" y="316"/>
                  </a:lnTo>
                  <a:lnTo>
                    <a:pt x="1686" y="335"/>
                  </a:lnTo>
                  <a:lnTo>
                    <a:pt x="1686" y="354"/>
                  </a:lnTo>
                  <a:lnTo>
                    <a:pt x="1683" y="373"/>
                  </a:lnTo>
                  <a:lnTo>
                    <a:pt x="1675" y="394"/>
                  </a:lnTo>
                  <a:lnTo>
                    <a:pt x="1666" y="413"/>
                  </a:lnTo>
                  <a:lnTo>
                    <a:pt x="1651" y="431"/>
                  </a:lnTo>
                  <a:lnTo>
                    <a:pt x="1633" y="447"/>
                  </a:lnTo>
                  <a:lnTo>
                    <a:pt x="1610" y="462"/>
                  </a:lnTo>
                  <a:lnTo>
                    <a:pt x="1582" y="475"/>
                  </a:lnTo>
                  <a:lnTo>
                    <a:pt x="1550" y="485"/>
                  </a:lnTo>
                  <a:lnTo>
                    <a:pt x="1516" y="493"/>
                  </a:lnTo>
                  <a:lnTo>
                    <a:pt x="1479" y="498"/>
                  </a:lnTo>
                  <a:lnTo>
                    <a:pt x="1441" y="501"/>
                  </a:lnTo>
                  <a:lnTo>
                    <a:pt x="1401" y="502"/>
                  </a:lnTo>
                  <a:lnTo>
                    <a:pt x="1361" y="501"/>
                  </a:lnTo>
                  <a:lnTo>
                    <a:pt x="1321" y="499"/>
                  </a:lnTo>
                  <a:lnTo>
                    <a:pt x="1280" y="496"/>
                  </a:lnTo>
                  <a:lnTo>
                    <a:pt x="1241" y="491"/>
                  </a:lnTo>
                  <a:lnTo>
                    <a:pt x="1202" y="485"/>
                  </a:lnTo>
                  <a:lnTo>
                    <a:pt x="1163" y="479"/>
                  </a:lnTo>
                  <a:lnTo>
                    <a:pt x="1127" y="473"/>
                  </a:lnTo>
                  <a:lnTo>
                    <a:pt x="1092" y="466"/>
                  </a:lnTo>
                  <a:lnTo>
                    <a:pt x="1059" y="461"/>
                  </a:lnTo>
                  <a:lnTo>
                    <a:pt x="1028" y="455"/>
                  </a:lnTo>
                  <a:lnTo>
                    <a:pt x="1001" y="451"/>
                  </a:lnTo>
                  <a:lnTo>
                    <a:pt x="977" y="446"/>
                  </a:lnTo>
                  <a:lnTo>
                    <a:pt x="957" y="443"/>
                  </a:lnTo>
                  <a:lnTo>
                    <a:pt x="940" y="442"/>
                  </a:lnTo>
                  <a:lnTo>
                    <a:pt x="928" y="442"/>
                  </a:lnTo>
                  <a:lnTo>
                    <a:pt x="920" y="445"/>
                  </a:lnTo>
                  <a:lnTo>
                    <a:pt x="918" y="450"/>
                  </a:lnTo>
                  <a:lnTo>
                    <a:pt x="921" y="466"/>
                  </a:lnTo>
                  <a:lnTo>
                    <a:pt x="931" y="482"/>
                  </a:lnTo>
                  <a:lnTo>
                    <a:pt x="948" y="498"/>
                  </a:lnTo>
                  <a:lnTo>
                    <a:pt x="971" y="514"/>
                  </a:lnTo>
                  <a:lnTo>
                    <a:pt x="999" y="529"/>
                  </a:lnTo>
                  <a:lnTo>
                    <a:pt x="1032" y="543"/>
                  </a:lnTo>
                  <a:lnTo>
                    <a:pt x="1068" y="555"/>
                  </a:lnTo>
                  <a:lnTo>
                    <a:pt x="1108" y="568"/>
                  </a:lnTo>
                  <a:lnTo>
                    <a:pt x="1150" y="579"/>
                  </a:lnTo>
                  <a:lnTo>
                    <a:pt x="1195" y="588"/>
                  </a:lnTo>
                  <a:lnTo>
                    <a:pt x="1242" y="596"/>
                  </a:lnTo>
                  <a:lnTo>
                    <a:pt x="1289" y="604"/>
                  </a:lnTo>
                  <a:lnTo>
                    <a:pt x="1338" y="610"/>
                  </a:lnTo>
                  <a:lnTo>
                    <a:pt x="1386" y="614"/>
                  </a:lnTo>
                  <a:lnTo>
                    <a:pt x="1433" y="617"/>
                  </a:lnTo>
                  <a:lnTo>
                    <a:pt x="1480" y="618"/>
                  </a:lnTo>
                  <a:lnTo>
                    <a:pt x="1525" y="617"/>
                  </a:lnTo>
                  <a:lnTo>
                    <a:pt x="1567" y="614"/>
                  </a:lnTo>
                  <a:lnTo>
                    <a:pt x="1606" y="609"/>
                  </a:lnTo>
                  <a:lnTo>
                    <a:pt x="1707" y="591"/>
                  </a:lnTo>
                  <a:lnTo>
                    <a:pt x="1807" y="568"/>
                  </a:lnTo>
                  <a:lnTo>
                    <a:pt x="1906" y="540"/>
                  </a:lnTo>
                  <a:lnTo>
                    <a:pt x="2001" y="509"/>
                  </a:lnTo>
                  <a:lnTo>
                    <a:pt x="2094" y="475"/>
                  </a:lnTo>
                  <a:lnTo>
                    <a:pt x="2181" y="438"/>
                  </a:lnTo>
                  <a:lnTo>
                    <a:pt x="2264" y="399"/>
                  </a:lnTo>
                  <a:lnTo>
                    <a:pt x="2341" y="359"/>
                  </a:lnTo>
                  <a:lnTo>
                    <a:pt x="2369" y="346"/>
                  </a:lnTo>
                  <a:lnTo>
                    <a:pt x="2397" y="341"/>
                  </a:lnTo>
                  <a:lnTo>
                    <a:pt x="2422" y="340"/>
                  </a:lnTo>
                  <a:lnTo>
                    <a:pt x="2447" y="345"/>
                  </a:lnTo>
                  <a:lnTo>
                    <a:pt x="2469" y="354"/>
                  </a:lnTo>
                  <a:lnTo>
                    <a:pt x="2488" y="368"/>
                  </a:lnTo>
                  <a:lnTo>
                    <a:pt x="2504" y="386"/>
                  </a:lnTo>
                  <a:lnTo>
                    <a:pt x="2515" y="408"/>
                  </a:lnTo>
                  <a:lnTo>
                    <a:pt x="2523" y="433"/>
                  </a:lnTo>
                  <a:lnTo>
                    <a:pt x="2526" y="459"/>
                  </a:lnTo>
                  <a:lnTo>
                    <a:pt x="2523" y="489"/>
                  </a:lnTo>
                  <a:lnTo>
                    <a:pt x="2513" y="519"/>
                  </a:lnTo>
                  <a:lnTo>
                    <a:pt x="2498" y="551"/>
                  </a:lnTo>
                  <a:lnTo>
                    <a:pt x="2475" y="584"/>
                  </a:lnTo>
                  <a:lnTo>
                    <a:pt x="2445" y="617"/>
                  </a:lnTo>
                  <a:lnTo>
                    <a:pt x="2429" y="631"/>
                  </a:lnTo>
                  <a:lnTo>
                    <a:pt x="2406" y="649"/>
                  </a:lnTo>
                  <a:lnTo>
                    <a:pt x="2381" y="668"/>
                  </a:lnTo>
                  <a:lnTo>
                    <a:pt x="2350" y="690"/>
                  </a:lnTo>
                  <a:lnTo>
                    <a:pt x="2317" y="713"/>
                  </a:lnTo>
                  <a:lnTo>
                    <a:pt x="2280" y="737"/>
                  </a:lnTo>
                  <a:lnTo>
                    <a:pt x="2240" y="763"/>
                  </a:lnTo>
                  <a:lnTo>
                    <a:pt x="2198" y="789"/>
                  </a:lnTo>
                  <a:lnTo>
                    <a:pt x="2154" y="816"/>
                  </a:lnTo>
                  <a:lnTo>
                    <a:pt x="2108" y="844"/>
                  </a:lnTo>
                  <a:lnTo>
                    <a:pt x="2062" y="871"/>
                  </a:lnTo>
                  <a:lnTo>
                    <a:pt x="2014" y="898"/>
                  </a:lnTo>
                  <a:lnTo>
                    <a:pt x="1966" y="924"/>
                  </a:lnTo>
                  <a:lnTo>
                    <a:pt x="1918" y="951"/>
                  </a:lnTo>
                  <a:lnTo>
                    <a:pt x="1871" y="976"/>
                  </a:lnTo>
                  <a:lnTo>
                    <a:pt x="1825" y="999"/>
                  </a:lnTo>
                  <a:lnTo>
                    <a:pt x="1780" y="1021"/>
                  </a:lnTo>
                  <a:lnTo>
                    <a:pt x="1736" y="1041"/>
                  </a:lnTo>
                  <a:lnTo>
                    <a:pt x="1695" y="1061"/>
                  </a:lnTo>
                  <a:lnTo>
                    <a:pt x="1657" y="1076"/>
                  </a:lnTo>
                  <a:lnTo>
                    <a:pt x="1621" y="1090"/>
                  </a:lnTo>
                  <a:lnTo>
                    <a:pt x="1590" y="1101"/>
                  </a:lnTo>
                  <a:lnTo>
                    <a:pt x="1561" y="1108"/>
                  </a:lnTo>
                  <a:lnTo>
                    <a:pt x="1542" y="1111"/>
                  </a:lnTo>
                  <a:lnTo>
                    <a:pt x="1518" y="1112"/>
                  </a:lnTo>
                  <a:lnTo>
                    <a:pt x="1487" y="1112"/>
                  </a:lnTo>
                  <a:lnTo>
                    <a:pt x="1451" y="1110"/>
                  </a:lnTo>
                  <a:lnTo>
                    <a:pt x="1411" y="1107"/>
                  </a:lnTo>
                  <a:lnTo>
                    <a:pt x="1366" y="1103"/>
                  </a:lnTo>
                  <a:lnTo>
                    <a:pt x="1317" y="1098"/>
                  </a:lnTo>
                  <a:lnTo>
                    <a:pt x="1265" y="1091"/>
                  </a:lnTo>
                  <a:lnTo>
                    <a:pt x="1210" y="1085"/>
                  </a:lnTo>
                  <a:lnTo>
                    <a:pt x="1153" y="1076"/>
                  </a:lnTo>
                  <a:lnTo>
                    <a:pt x="1094" y="1068"/>
                  </a:lnTo>
                  <a:lnTo>
                    <a:pt x="1033" y="1059"/>
                  </a:lnTo>
                  <a:lnTo>
                    <a:pt x="971" y="1050"/>
                  </a:lnTo>
                  <a:lnTo>
                    <a:pt x="910" y="1040"/>
                  </a:lnTo>
                  <a:lnTo>
                    <a:pt x="848" y="1030"/>
                  </a:lnTo>
                  <a:lnTo>
                    <a:pt x="787" y="1020"/>
                  </a:lnTo>
                  <a:lnTo>
                    <a:pt x="726" y="1010"/>
                  </a:lnTo>
                  <a:lnTo>
                    <a:pt x="668" y="999"/>
                  </a:lnTo>
                  <a:lnTo>
                    <a:pt x="611" y="990"/>
                  </a:lnTo>
                  <a:lnTo>
                    <a:pt x="557" y="980"/>
                  </a:lnTo>
                  <a:lnTo>
                    <a:pt x="506" y="971"/>
                  </a:lnTo>
                  <a:lnTo>
                    <a:pt x="459" y="962"/>
                  </a:lnTo>
                  <a:lnTo>
                    <a:pt x="416" y="954"/>
                  </a:lnTo>
                  <a:lnTo>
                    <a:pt x="377" y="946"/>
                  </a:lnTo>
                  <a:lnTo>
                    <a:pt x="343" y="940"/>
                  </a:lnTo>
                  <a:lnTo>
                    <a:pt x="314" y="935"/>
                  </a:lnTo>
                  <a:lnTo>
                    <a:pt x="292" y="931"/>
                  </a:lnTo>
                  <a:lnTo>
                    <a:pt x="276" y="926"/>
                  </a:lnTo>
                  <a:lnTo>
                    <a:pt x="248" y="923"/>
                  </a:lnTo>
                  <a:lnTo>
                    <a:pt x="218" y="926"/>
                  </a:lnTo>
                  <a:lnTo>
                    <a:pt x="189" y="934"/>
                  </a:lnTo>
                  <a:lnTo>
                    <a:pt x="162" y="945"/>
                  </a:lnTo>
                  <a:lnTo>
                    <a:pt x="135" y="960"/>
                  </a:lnTo>
                  <a:lnTo>
                    <a:pt x="108" y="977"/>
                  </a:lnTo>
                  <a:lnTo>
                    <a:pt x="83" y="995"/>
                  </a:lnTo>
                  <a:lnTo>
                    <a:pt x="61" y="1014"/>
                  </a:lnTo>
                  <a:lnTo>
                    <a:pt x="47" y="1024"/>
                  </a:lnTo>
                  <a:lnTo>
                    <a:pt x="35" y="1029"/>
                  </a:lnTo>
                  <a:lnTo>
                    <a:pt x="27" y="1030"/>
                  </a:lnTo>
                  <a:lnTo>
                    <a:pt x="19" y="1028"/>
                  </a:lnTo>
                  <a:lnTo>
                    <a:pt x="13" y="1024"/>
                  </a:lnTo>
                  <a:lnTo>
                    <a:pt x="9" y="1018"/>
                  </a:lnTo>
                  <a:lnTo>
                    <a:pt x="6" y="1011"/>
                  </a:lnTo>
                  <a:lnTo>
                    <a:pt x="2" y="1004"/>
                  </a:lnTo>
                  <a:lnTo>
                    <a:pt x="1" y="998"/>
                  </a:lnTo>
                  <a:lnTo>
                    <a:pt x="1" y="993"/>
                  </a:lnTo>
                  <a:lnTo>
                    <a:pt x="0" y="991"/>
                  </a:lnTo>
                  <a:lnTo>
                    <a:pt x="5" y="935"/>
                  </a:lnTo>
                  <a:lnTo>
                    <a:pt x="9" y="872"/>
                  </a:lnTo>
                  <a:lnTo>
                    <a:pt x="13" y="806"/>
                  </a:lnTo>
                  <a:lnTo>
                    <a:pt x="17" y="734"/>
                  </a:lnTo>
                  <a:lnTo>
                    <a:pt x="23" y="661"/>
                  </a:lnTo>
                  <a:lnTo>
                    <a:pt x="27" y="586"/>
                  </a:lnTo>
                  <a:lnTo>
                    <a:pt x="32" y="510"/>
                  </a:lnTo>
                  <a:lnTo>
                    <a:pt x="36" y="436"/>
                  </a:lnTo>
                  <a:lnTo>
                    <a:pt x="42" y="363"/>
                  </a:lnTo>
                  <a:lnTo>
                    <a:pt x="46" y="294"/>
                  </a:lnTo>
                  <a:lnTo>
                    <a:pt x="50" y="229"/>
                  </a:lnTo>
                  <a:lnTo>
                    <a:pt x="53" y="169"/>
                  </a:lnTo>
                  <a:lnTo>
                    <a:pt x="57" y="117"/>
                  </a:lnTo>
                  <a:lnTo>
                    <a:pt x="60" y="102"/>
                  </a:lnTo>
                  <a:lnTo>
                    <a:pt x="64" y="90"/>
                  </a:lnTo>
                  <a:lnTo>
                    <a:pt x="71" y="82"/>
                  </a:lnTo>
                  <a:lnTo>
                    <a:pt x="81" y="76"/>
                  </a:lnTo>
                  <a:lnTo>
                    <a:pt x="92" y="72"/>
                  </a:lnTo>
                  <a:lnTo>
                    <a:pt x="105" y="69"/>
                  </a:lnTo>
                  <a:lnTo>
                    <a:pt x="121" y="67"/>
                  </a:lnTo>
                  <a:lnTo>
                    <a:pt x="138" y="64"/>
                  </a:lnTo>
                  <a:lnTo>
                    <a:pt x="173" y="58"/>
                  </a:lnTo>
                  <a:lnTo>
                    <a:pt x="212" y="52"/>
                  </a:lnTo>
                  <a:lnTo>
                    <a:pt x="254" y="46"/>
                  </a:lnTo>
                  <a:lnTo>
                    <a:pt x="299" y="38"/>
                  </a:lnTo>
                  <a:lnTo>
                    <a:pt x="346" y="32"/>
                  </a:lnTo>
                  <a:lnTo>
                    <a:pt x="394" y="26"/>
                  </a:lnTo>
                  <a:lnTo>
                    <a:pt x="442" y="19"/>
                  </a:lnTo>
                  <a:lnTo>
                    <a:pt x="490" y="14"/>
                  </a:lnTo>
                  <a:lnTo>
                    <a:pt x="535" y="9"/>
                  </a:lnTo>
                  <a:lnTo>
                    <a:pt x="577" y="5"/>
                  </a:lnTo>
                  <a:lnTo>
                    <a:pt x="616" y="2"/>
                  </a:lnTo>
                  <a:lnTo>
                    <a:pt x="652" y="0"/>
                  </a:lnTo>
                  <a:lnTo>
                    <a:pt x="682"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5" name="Freeform 441"/>
            <p:cNvSpPr>
              <a:spLocks noEditPoints="1"/>
            </p:cNvSpPr>
            <p:nvPr/>
          </p:nvSpPr>
          <p:spPr bwMode="auto">
            <a:xfrm>
              <a:off x="3163888" y="3182938"/>
              <a:ext cx="115887" cy="149225"/>
            </a:xfrm>
            <a:custGeom>
              <a:avLst/>
              <a:gdLst>
                <a:gd name="T0" fmla="*/ 415 w 801"/>
                <a:gd name="T1" fmla="*/ 618 h 1033"/>
                <a:gd name="T2" fmla="*/ 385 w 801"/>
                <a:gd name="T3" fmla="*/ 621 h 1033"/>
                <a:gd name="T4" fmla="*/ 357 w 801"/>
                <a:gd name="T5" fmla="*/ 630 h 1033"/>
                <a:gd name="T6" fmla="*/ 332 w 801"/>
                <a:gd name="T7" fmla="*/ 644 h 1033"/>
                <a:gd name="T8" fmla="*/ 310 w 801"/>
                <a:gd name="T9" fmla="*/ 662 h 1033"/>
                <a:gd name="T10" fmla="*/ 292 w 801"/>
                <a:gd name="T11" fmla="*/ 684 h 1033"/>
                <a:gd name="T12" fmla="*/ 278 w 801"/>
                <a:gd name="T13" fmla="*/ 708 h 1033"/>
                <a:gd name="T14" fmla="*/ 269 w 801"/>
                <a:gd name="T15" fmla="*/ 737 h 1033"/>
                <a:gd name="T16" fmla="*/ 266 w 801"/>
                <a:gd name="T17" fmla="*/ 766 h 1033"/>
                <a:gd name="T18" fmla="*/ 269 w 801"/>
                <a:gd name="T19" fmla="*/ 796 h 1033"/>
                <a:gd name="T20" fmla="*/ 278 w 801"/>
                <a:gd name="T21" fmla="*/ 824 h 1033"/>
                <a:gd name="T22" fmla="*/ 292 w 801"/>
                <a:gd name="T23" fmla="*/ 850 h 1033"/>
                <a:gd name="T24" fmla="*/ 310 w 801"/>
                <a:gd name="T25" fmla="*/ 872 h 1033"/>
                <a:gd name="T26" fmla="*/ 332 w 801"/>
                <a:gd name="T27" fmla="*/ 890 h 1033"/>
                <a:gd name="T28" fmla="*/ 357 w 801"/>
                <a:gd name="T29" fmla="*/ 904 h 1033"/>
                <a:gd name="T30" fmla="*/ 385 w 801"/>
                <a:gd name="T31" fmla="*/ 912 h 1033"/>
                <a:gd name="T32" fmla="*/ 415 w 801"/>
                <a:gd name="T33" fmla="*/ 915 h 1033"/>
                <a:gd name="T34" fmla="*/ 445 w 801"/>
                <a:gd name="T35" fmla="*/ 912 h 1033"/>
                <a:gd name="T36" fmla="*/ 472 w 801"/>
                <a:gd name="T37" fmla="*/ 904 h 1033"/>
                <a:gd name="T38" fmla="*/ 498 w 801"/>
                <a:gd name="T39" fmla="*/ 890 h 1033"/>
                <a:gd name="T40" fmla="*/ 520 w 801"/>
                <a:gd name="T41" fmla="*/ 872 h 1033"/>
                <a:gd name="T42" fmla="*/ 538 w 801"/>
                <a:gd name="T43" fmla="*/ 850 h 1033"/>
                <a:gd name="T44" fmla="*/ 552 w 801"/>
                <a:gd name="T45" fmla="*/ 824 h 1033"/>
                <a:gd name="T46" fmla="*/ 560 w 801"/>
                <a:gd name="T47" fmla="*/ 796 h 1033"/>
                <a:gd name="T48" fmla="*/ 563 w 801"/>
                <a:gd name="T49" fmla="*/ 766 h 1033"/>
                <a:gd name="T50" fmla="*/ 560 w 801"/>
                <a:gd name="T51" fmla="*/ 737 h 1033"/>
                <a:gd name="T52" fmla="*/ 552 w 801"/>
                <a:gd name="T53" fmla="*/ 708 h 1033"/>
                <a:gd name="T54" fmla="*/ 538 w 801"/>
                <a:gd name="T55" fmla="*/ 684 h 1033"/>
                <a:gd name="T56" fmla="*/ 520 w 801"/>
                <a:gd name="T57" fmla="*/ 662 h 1033"/>
                <a:gd name="T58" fmla="*/ 498 w 801"/>
                <a:gd name="T59" fmla="*/ 644 h 1033"/>
                <a:gd name="T60" fmla="*/ 472 w 801"/>
                <a:gd name="T61" fmla="*/ 630 h 1033"/>
                <a:gd name="T62" fmla="*/ 445 w 801"/>
                <a:gd name="T63" fmla="*/ 621 h 1033"/>
                <a:gd name="T64" fmla="*/ 415 w 801"/>
                <a:gd name="T65" fmla="*/ 618 h 1033"/>
                <a:gd name="T66" fmla="*/ 194 w 801"/>
                <a:gd name="T67" fmla="*/ 0 h 1033"/>
                <a:gd name="T68" fmla="*/ 731 w 801"/>
                <a:gd name="T69" fmla="*/ 26 h 1033"/>
                <a:gd name="T70" fmla="*/ 751 w 801"/>
                <a:gd name="T71" fmla="*/ 31 h 1033"/>
                <a:gd name="T72" fmla="*/ 768 w 801"/>
                <a:gd name="T73" fmla="*/ 39 h 1033"/>
                <a:gd name="T74" fmla="*/ 783 w 801"/>
                <a:gd name="T75" fmla="*/ 52 h 1033"/>
                <a:gd name="T76" fmla="*/ 794 w 801"/>
                <a:gd name="T77" fmla="*/ 68 h 1033"/>
                <a:gd name="T78" fmla="*/ 800 w 801"/>
                <a:gd name="T79" fmla="*/ 85 h 1033"/>
                <a:gd name="T80" fmla="*/ 801 w 801"/>
                <a:gd name="T81" fmla="*/ 106 h 1033"/>
                <a:gd name="T82" fmla="*/ 735 w 801"/>
                <a:gd name="T83" fmla="*/ 960 h 1033"/>
                <a:gd name="T84" fmla="*/ 731 w 801"/>
                <a:gd name="T85" fmla="*/ 980 h 1033"/>
                <a:gd name="T86" fmla="*/ 722 w 801"/>
                <a:gd name="T87" fmla="*/ 998 h 1033"/>
                <a:gd name="T88" fmla="*/ 709 w 801"/>
                <a:gd name="T89" fmla="*/ 1012 h 1033"/>
                <a:gd name="T90" fmla="*/ 693 w 801"/>
                <a:gd name="T91" fmla="*/ 1023 h 1033"/>
                <a:gd name="T92" fmla="*/ 674 w 801"/>
                <a:gd name="T93" fmla="*/ 1030 h 1033"/>
                <a:gd name="T94" fmla="*/ 654 w 801"/>
                <a:gd name="T95" fmla="*/ 1033 h 1033"/>
                <a:gd name="T96" fmla="*/ 59 w 801"/>
                <a:gd name="T97" fmla="*/ 1033 h 1033"/>
                <a:gd name="T98" fmla="*/ 40 w 801"/>
                <a:gd name="T99" fmla="*/ 1029 h 1033"/>
                <a:gd name="T100" fmla="*/ 23 w 801"/>
                <a:gd name="T101" fmla="*/ 1021 h 1033"/>
                <a:gd name="T102" fmla="*/ 12 w 801"/>
                <a:gd name="T103" fmla="*/ 1009 h 1033"/>
                <a:gd name="T104" fmla="*/ 3 w 801"/>
                <a:gd name="T105" fmla="*/ 993 h 1033"/>
                <a:gd name="T106" fmla="*/ 0 w 801"/>
                <a:gd name="T107" fmla="*/ 975 h 1033"/>
                <a:gd name="T108" fmla="*/ 2 w 801"/>
                <a:gd name="T109" fmla="*/ 956 h 1033"/>
                <a:gd name="T110" fmla="*/ 100 w 801"/>
                <a:gd name="T111" fmla="*/ 70 h 1033"/>
                <a:gd name="T112" fmla="*/ 108 w 801"/>
                <a:gd name="T113" fmla="*/ 51 h 1033"/>
                <a:gd name="T114" fmla="*/ 119 w 801"/>
                <a:gd name="T115" fmla="*/ 34 h 1033"/>
                <a:gd name="T116" fmla="*/ 135 w 801"/>
                <a:gd name="T117" fmla="*/ 19 h 1033"/>
                <a:gd name="T118" fmla="*/ 153 w 801"/>
                <a:gd name="T119" fmla="*/ 8 h 1033"/>
                <a:gd name="T120" fmla="*/ 173 w 801"/>
                <a:gd name="T121" fmla="*/ 2 h 1033"/>
                <a:gd name="T122" fmla="*/ 194 w 801"/>
                <a:gd name="T12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1033">
                  <a:moveTo>
                    <a:pt x="415" y="618"/>
                  </a:moveTo>
                  <a:lnTo>
                    <a:pt x="385" y="621"/>
                  </a:lnTo>
                  <a:lnTo>
                    <a:pt x="357" y="630"/>
                  </a:lnTo>
                  <a:lnTo>
                    <a:pt x="332" y="644"/>
                  </a:lnTo>
                  <a:lnTo>
                    <a:pt x="310" y="662"/>
                  </a:lnTo>
                  <a:lnTo>
                    <a:pt x="292" y="684"/>
                  </a:lnTo>
                  <a:lnTo>
                    <a:pt x="278" y="708"/>
                  </a:lnTo>
                  <a:lnTo>
                    <a:pt x="269" y="737"/>
                  </a:lnTo>
                  <a:lnTo>
                    <a:pt x="266" y="766"/>
                  </a:lnTo>
                  <a:lnTo>
                    <a:pt x="269" y="796"/>
                  </a:lnTo>
                  <a:lnTo>
                    <a:pt x="278" y="824"/>
                  </a:lnTo>
                  <a:lnTo>
                    <a:pt x="292" y="850"/>
                  </a:lnTo>
                  <a:lnTo>
                    <a:pt x="310" y="872"/>
                  </a:lnTo>
                  <a:lnTo>
                    <a:pt x="332" y="890"/>
                  </a:lnTo>
                  <a:lnTo>
                    <a:pt x="357" y="904"/>
                  </a:lnTo>
                  <a:lnTo>
                    <a:pt x="385" y="912"/>
                  </a:lnTo>
                  <a:lnTo>
                    <a:pt x="415" y="915"/>
                  </a:lnTo>
                  <a:lnTo>
                    <a:pt x="445" y="912"/>
                  </a:lnTo>
                  <a:lnTo>
                    <a:pt x="472" y="904"/>
                  </a:lnTo>
                  <a:lnTo>
                    <a:pt x="498" y="890"/>
                  </a:lnTo>
                  <a:lnTo>
                    <a:pt x="520" y="872"/>
                  </a:lnTo>
                  <a:lnTo>
                    <a:pt x="538" y="850"/>
                  </a:lnTo>
                  <a:lnTo>
                    <a:pt x="552" y="824"/>
                  </a:lnTo>
                  <a:lnTo>
                    <a:pt x="560" y="796"/>
                  </a:lnTo>
                  <a:lnTo>
                    <a:pt x="563" y="766"/>
                  </a:lnTo>
                  <a:lnTo>
                    <a:pt x="560" y="737"/>
                  </a:lnTo>
                  <a:lnTo>
                    <a:pt x="552" y="708"/>
                  </a:lnTo>
                  <a:lnTo>
                    <a:pt x="538" y="684"/>
                  </a:lnTo>
                  <a:lnTo>
                    <a:pt x="520" y="662"/>
                  </a:lnTo>
                  <a:lnTo>
                    <a:pt x="498" y="644"/>
                  </a:lnTo>
                  <a:lnTo>
                    <a:pt x="472" y="630"/>
                  </a:lnTo>
                  <a:lnTo>
                    <a:pt x="445" y="621"/>
                  </a:lnTo>
                  <a:lnTo>
                    <a:pt x="415" y="618"/>
                  </a:lnTo>
                  <a:close/>
                  <a:moveTo>
                    <a:pt x="194" y="0"/>
                  </a:moveTo>
                  <a:lnTo>
                    <a:pt x="731" y="26"/>
                  </a:lnTo>
                  <a:lnTo>
                    <a:pt x="751" y="31"/>
                  </a:lnTo>
                  <a:lnTo>
                    <a:pt x="768" y="39"/>
                  </a:lnTo>
                  <a:lnTo>
                    <a:pt x="783" y="52"/>
                  </a:lnTo>
                  <a:lnTo>
                    <a:pt x="794" y="68"/>
                  </a:lnTo>
                  <a:lnTo>
                    <a:pt x="800" y="85"/>
                  </a:lnTo>
                  <a:lnTo>
                    <a:pt x="801" y="106"/>
                  </a:lnTo>
                  <a:lnTo>
                    <a:pt x="735" y="960"/>
                  </a:lnTo>
                  <a:lnTo>
                    <a:pt x="731" y="980"/>
                  </a:lnTo>
                  <a:lnTo>
                    <a:pt x="722" y="998"/>
                  </a:lnTo>
                  <a:lnTo>
                    <a:pt x="709" y="1012"/>
                  </a:lnTo>
                  <a:lnTo>
                    <a:pt x="693" y="1023"/>
                  </a:lnTo>
                  <a:lnTo>
                    <a:pt x="674" y="1030"/>
                  </a:lnTo>
                  <a:lnTo>
                    <a:pt x="654" y="1033"/>
                  </a:lnTo>
                  <a:lnTo>
                    <a:pt x="59" y="1033"/>
                  </a:lnTo>
                  <a:lnTo>
                    <a:pt x="40" y="1029"/>
                  </a:lnTo>
                  <a:lnTo>
                    <a:pt x="23" y="1021"/>
                  </a:lnTo>
                  <a:lnTo>
                    <a:pt x="12" y="1009"/>
                  </a:lnTo>
                  <a:lnTo>
                    <a:pt x="3" y="993"/>
                  </a:lnTo>
                  <a:lnTo>
                    <a:pt x="0" y="975"/>
                  </a:lnTo>
                  <a:lnTo>
                    <a:pt x="2" y="956"/>
                  </a:lnTo>
                  <a:lnTo>
                    <a:pt x="100" y="70"/>
                  </a:lnTo>
                  <a:lnTo>
                    <a:pt x="108" y="51"/>
                  </a:lnTo>
                  <a:lnTo>
                    <a:pt x="119" y="34"/>
                  </a:lnTo>
                  <a:lnTo>
                    <a:pt x="135" y="19"/>
                  </a:lnTo>
                  <a:lnTo>
                    <a:pt x="153" y="8"/>
                  </a:lnTo>
                  <a:lnTo>
                    <a:pt x="173" y="2"/>
                  </a:lnTo>
                  <a:lnTo>
                    <a:pt x="19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8" name="Rectangle 7"/>
          <p:cNvSpPr/>
          <p:nvPr/>
        </p:nvSpPr>
        <p:spPr>
          <a:xfrm>
            <a:off x="4957763" y="1676400"/>
            <a:ext cx="26860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nchor="ctr"/>
          <a:lstStyle/>
          <a:p>
            <a:pPr algn="ctr">
              <a:defRPr/>
            </a:pPr>
            <a:r>
              <a:rPr lang="en-US" sz="1600" b="1" dirty="0">
                <a:solidFill>
                  <a:schemeClr val="bg1"/>
                </a:solidFill>
                <a:cs typeface="Arial" panose="020B0604020202020204" pitchFamily="34" charset="0"/>
              </a:rPr>
              <a:t>Consolidated Agency</a:t>
            </a:r>
          </a:p>
        </p:txBody>
      </p:sp>
      <p:sp>
        <p:nvSpPr>
          <p:cNvPr id="43" name="Rectangle 42"/>
          <p:cNvSpPr/>
          <p:nvPr/>
        </p:nvSpPr>
        <p:spPr>
          <a:xfrm>
            <a:off x="4957763" y="2286000"/>
            <a:ext cx="2686050" cy="299402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lstStyle/>
          <a:p>
            <a:pPr marL="285750" indent="-285750">
              <a:buFont typeface="Arial" panose="020B0604020202020204" pitchFamily="34" charset="0"/>
              <a:buChar char="•"/>
              <a:defRPr/>
            </a:pPr>
            <a:r>
              <a:rPr lang="en-US" sz="1600" dirty="0">
                <a:solidFill>
                  <a:schemeClr val="tx1"/>
                </a:solidFill>
                <a:cs typeface="Arial" panose="020B0604020202020204" pitchFamily="34" charset="0"/>
              </a:rPr>
              <a:t>Agency controls nearly 30% of Oregon health care spend, so can drive strategic change in the state</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Agency has data and analytic capabilities to make data-based, thoughtful decisions relatively quickly</a:t>
            </a:r>
          </a:p>
        </p:txBody>
      </p:sp>
      <p:grpSp>
        <p:nvGrpSpPr>
          <p:cNvPr id="54280" name="Group 53"/>
          <p:cNvGrpSpPr>
            <a:grpSpLocks/>
          </p:cNvGrpSpPr>
          <p:nvPr/>
        </p:nvGrpSpPr>
        <p:grpSpPr bwMode="auto">
          <a:xfrm>
            <a:off x="1103313" y="2209800"/>
            <a:ext cx="3087687" cy="3087688"/>
            <a:chOff x="3028548" y="2487810"/>
            <a:chExt cx="3086904" cy="3087640"/>
          </a:xfrm>
        </p:grpSpPr>
        <p:grpSp>
          <p:nvGrpSpPr>
            <p:cNvPr id="54281" name="Group 54"/>
            <p:cNvGrpSpPr>
              <a:grpSpLocks/>
            </p:cNvGrpSpPr>
            <p:nvPr/>
          </p:nvGrpSpPr>
          <p:grpSpPr bwMode="auto">
            <a:xfrm>
              <a:off x="3028548" y="2487810"/>
              <a:ext cx="3086904" cy="3087640"/>
              <a:chOff x="3028548" y="2487810"/>
              <a:chExt cx="3086904" cy="3087640"/>
            </a:xfrm>
          </p:grpSpPr>
          <p:grpSp>
            <p:nvGrpSpPr>
              <p:cNvPr id="54284" name="Group 59"/>
              <p:cNvGrpSpPr>
                <a:grpSpLocks/>
              </p:cNvGrpSpPr>
              <p:nvPr/>
            </p:nvGrpSpPr>
            <p:grpSpPr bwMode="auto">
              <a:xfrm>
                <a:off x="3092628" y="2487810"/>
                <a:ext cx="2958746" cy="2755335"/>
                <a:chOff x="3361783" y="1371600"/>
                <a:chExt cx="5465258" cy="5089525"/>
              </a:xfrm>
            </p:grpSpPr>
            <p:sp>
              <p:nvSpPr>
                <p:cNvPr id="96" name="Freeform 5"/>
                <p:cNvSpPr>
                  <a:spLocks/>
                </p:cNvSpPr>
                <p:nvPr/>
              </p:nvSpPr>
              <p:spPr bwMode="auto">
                <a:xfrm>
                  <a:off x="3480878" y="4300978"/>
                  <a:ext cx="2494804" cy="2017429"/>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7" name="Freeform 6"/>
                <p:cNvSpPr>
                  <a:spLocks/>
                </p:cNvSpPr>
                <p:nvPr/>
              </p:nvSpPr>
              <p:spPr bwMode="auto">
                <a:xfrm>
                  <a:off x="3360682" y="1371600"/>
                  <a:ext cx="3881456" cy="5090489"/>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1">
                    <a:lumMod val="50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8" name="Freeform 7"/>
                <p:cNvSpPr>
                  <a:spLocks/>
                </p:cNvSpPr>
                <p:nvPr/>
              </p:nvSpPr>
              <p:spPr bwMode="auto">
                <a:xfrm>
                  <a:off x="4946684" y="1371600"/>
                  <a:ext cx="3881456" cy="5090489"/>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3">
                    <a:lumMod val="85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9" name="Freeform 8"/>
                <p:cNvSpPr>
                  <a:spLocks/>
                </p:cNvSpPr>
                <p:nvPr/>
              </p:nvSpPr>
              <p:spPr bwMode="auto">
                <a:xfrm>
                  <a:off x="5975681" y="4300978"/>
                  <a:ext cx="2741057" cy="2017429"/>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61" name="Oval 60"/>
              <p:cNvSpPr>
                <a:spLocks noChangeAspect="1"/>
              </p:cNvSpPr>
              <p:nvPr/>
            </p:nvSpPr>
            <p:spPr>
              <a:xfrm>
                <a:off x="3257090"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62" name="Oval 61"/>
              <p:cNvSpPr/>
              <p:nvPr/>
            </p:nvSpPr>
            <p:spPr>
              <a:xfrm>
                <a:off x="5004484"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1" name="Oval 90"/>
              <p:cNvSpPr/>
              <p:nvPr/>
            </p:nvSpPr>
            <p:spPr>
              <a:xfrm>
                <a:off x="4129994" y="267513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2" name="Oval 91"/>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93" name="Group 92"/>
              <p:cNvGrpSpPr/>
              <p:nvPr/>
            </p:nvGrpSpPr>
            <p:grpSpPr>
              <a:xfrm>
                <a:off x="4337908" y="2925240"/>
                <a:ext cx="480296" cy="394700"/>
                <a:chOff x="4364038" y="2900363"/>
                <a:chExt cx="481013" cy="395288"/>
              </a:xfrm>
              <a:solidFill>
                <a:srgbClr val="25325B"/>
              </a:solidFill>
            </p:grpSpPr>
            <p:sp>
              <p:nvSpPr>
                <p:cNvPr id="94"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5"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4282"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57" name="Group 56"/>
            <p:cNvGrpSpPr/>
            <p:nvPr/>
          </p:nvGrpSpPr>
          <p:grpSpPr>
            <a:xfrm>
              <a:off x="5119143" y="4292600"/>
              <a:ext cx="665642" cy="638367"/>
              <a:chOff x="4406900" y="1743075"/>
              <a:chExt cx="1027113" cy="1023938"/>
            </a:xfrm>
            <a:solidFill>
              <a:schemeClr val="accent2"/>
            </a:solidFill>
          </p:grpSpPr>
          <p:sp>
            <p:nvSpPr>
              <p:cNvPr id="58"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59"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en-US" altLang="en-US" dirty="0" smtClean="0"/>
              <a:t>Keys to Success in Oregon</a:t>
            </a:r>
          </a:p>
        </p:txBody>
      </p:sp>
      <p:grpSp>
        <p:nvGrpSpPr>
          <p:cNvPr id="440" name="Group 439"/>
          <p:cNvGrpSpPr/>
          <p:nvPr/>
        </p:nvGrpSpPr>
        <p:grpSpPr>
          <a:xfrm>
            <a:off x="2712235" y="2611060"/>
            <a:ext cx="444727" cy="365470"/>
            <a:chOff x="4364038" y="2900363"/>
            <a:chExt cx="481013" cy="395288"/>
          </a:xfrm>
          <a:solidFill>
            <a:schemeClr val="bg1"/>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58" name="Group 457"/>
          <p:cNvGrpSpPr/>
          <p:nvPr/>
        </p:nvGrpSpPr>
        <p:grpSpPr>
          <a:xfrm>
            <a:off x="1942595" y="3984547"/>
            <a:ext cx="365603" cy="401629"/>
            <a:chOff x="3600450" y="2244726"/>
            <a:chExt cx="434976" cy="477838"/>
          </a:xfrm>
          <a:solidFill>
            <a:schemeClr val="bg1"/>
          </a:solidFill>
        </p:grpSpPr>
        <p:sp>
          <p:nvSpPr>
            <p:cNvPr id="446" name="Freeform 422"/>
            <p:cNvSpPr>
              <a:spLocks noEditPoints="1"/>
            </p:cNvSpPr>
            <p:nvPr/>
          </p:nvSpPr>
          <p:spPr bwMode="auto">
            <a:xfrm>
              <a:off x="3671888" y="2317751"/>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7" name="Freeform 423"/>
            <p:cNvSpPr>
              <a:spLocks/>
            </p:cNvSpPr>
            <p:nvPr/>
          </p:nvSpPr>
          <p:spPr bwMode="auto">
            <a:xfrm>
              <a:off x="3808413" y="2244726"/>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8" name="Freeform 424"/>
            <p:cNvSpPr>
              <a:spLocks/>
            </p:cNvSpPr>
            <p:nvPr/>
          </p:nvSpPr>
          <p:spPr bwMode="auto">
            <a:xfrm>
              <a:off x="3705225" y="2273301"/>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9" name="Freeform 425"/>
            <p:cNvSpPr>
              <a:spLocks/>
            </p:cNvSpPr>
            <p:nvPr/>
          </p:nvSpPr>
          <p:spPr bwMode="auto">
            <a:xfrm>
              <a:off x="3629025" y="2347913"/>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0" name="Freeform 426"/>
            <p:cNvSpPr>
              <a:spLocks/>
            </p:cNvSpPr>
            <p:nvPr/>
          </p:nvSpPr>
          <p:spPr bwMode="auto">
            <a:xfrm>
              <a:off x="3600450" y="2451101"/>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1" name="Freeform 427"/>
            <p:cNvSpPr>
              <a:spLocks/>
            </p:cNvSpPr>
            <p:nvPr/>
          </p:nvSpPr>
          <p:spPr bwMode="auto">
            <a:xfrm>
              <a:off x="3629025" y="2541588"/>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2" name="Freeform 428"/>
            <p:cNvSpPr>
              <a:spLocks/>
            </p:cNvSpPr>
            <p:nvPr/>
          </p:nvSpPr>
          <p:spPr bwMode="auto">
            <a:xfrm>
              <a:off x="3965575" y="2541588"/>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3" name="Freeform 429"/>
            <p:cNvSpPr>
              <a:spLocks/>
            </p:cNvSpPr>
            <p:nvPr/>
          </p:nvSpPr>
          <p:spPr bwMode="auto">
            <a:xfrm>
              <a:off x="3989388" y="2451101"/>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4" name="Freeform 430"/>
            <p:cNvSpPr>
              <a:spLocks/>
            </p:cNvSpPr>
            <p:nvPr/>
          </p:nvSpPr>
          <p:spPr bwMode="auto">
            <a:xfrm>
              <a:off x="3965575" y="2347913"/>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5" name="Freeform 431"/>
            <p:cNvSpPr>
              <a:spLocks/>
            </p:cNvSpPr>
            <p:nvPr/>
          </p:nvSpPr>
          <p:spPr bwMode="auto">
            <a:xfrm>
              <a:off x="3898900" y="2273301"/>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6" name="Freeform 432"/>
            <p:cNvSpPr>
              <a:spLocks/>
            </p:cNvSpPr>
            <p:nvPr/>
          </p:nvSpPr>
          <p:spPr bwMode="auto">
            <a:xfrm>
              <a:off x="3795713" y="2384426"/>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7" name="Freeform 433"/>
            <p:cNvSpPr>
              <a:spLocks/>
            </p:cNvSpPr>
            <p:nvPr/>
          </p:nvSpPr>
          <p:spPr bwMode="auto">
            <a:xfrm>
              <a:off x="3794125" y="2544763"/>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66" name="Group 465"/>
          <p:cNvGrpSpPr/>
          <p:nvPr/>
        </p:nvGrpSpPr>
        <p:grpSpPr>
          <a:xfrm>
            <a:off x="3547944" y="4014229"/>
            <a:ext cx="391689" cy="342265"/>
            <a:chOff x="3163888" y="2900363"/>
            <a:chExt cx="503237" cy="439738"/>
          </a:xfrm>
          <a:solidFill>
            <a:schemeClr val="bg1"/>
          </a:solidFill>
        </p:grpSpPr>
        <p:sp>
          <p:nvSpPr>
            <p:cNvPr id="462" name="Freeform 438"/>
            <p:cNvSpPr>
              <a:spLocks/>
            </p:cNvSpPr>
            <p:nvPr/>
          </p:nvSpPr>
          <p:spPr bwMode="auto">
            <a:xfrm>
              <a:off x="3498850" y="2962276"/>
              <a:ext cx="69850" cy="141288"/>
            </a:xfrm>
            <a:custGeom>
              <a:avLst/>
              <a:gdLst>
                <a:gd name="T0" fmla="*/ 274 w 477"/>
                <a:gd name="T1" fmla="*/ 4 h 978"/>
                <a:gd name="T2" fmla="*/ 298 w 477"/>
                <a:gd name="T3" fmla="*/ 38 h 978"/>
                <a:gd name="T4" fmla="*/ 300 w 477"/>
                <a:gd name="T5" fmla="*/ 112 h 978"/>
                <a:gd name="T6" fmla="*/ 303 w 477"/>
                <a:gd name="T7" fmla="*/ 116 h 978"/>
                <a:gd name="T8" fmla="*/ 316 w 477"/>
                <a:gd name="T9" fmla="*/ 118 h 978"/>
                <a:gd name="T10" fmla="*/ 361 w 477"/>
                <a:gd name="T11" fmla="*/ 127 h 978"/>
                <a:gd name="T12" fmla="*/ 415 w 477"/>
                <a:gd name="T13" fmla="*/ 142 h 978"/>
                <a:gd name="T14" fmla="*/ 446 w 477"/>
                <a:gd name="T15" fmla="*/ 163 h 978"/>
                <a:gd name="T16" fmla="*/ 428 w 477"/>
                <a:gd name="T17" fmla="*/ 235 h 978"/>
                <a:gd name="T18" fmla="*/ 404 w 477"/>
                <a:gd name="T19" fmla="*/ 257 h 978"/>
                <a:gd name="T20" fmla="*/ 376 w 477"/>
                <a:gd name="T21" fmla="*/ 254 h 978"/>
                <a:gd name="T22" fmla="*/ 355 w 477"/>
                <a:gd name="T23" fmla="*/ 245 h 978"/>
                <a:gd name="T24" fmla="*/ 302 w 477"/>
                <a:gd name="T25" fmla="*/ 231 h 978"/>
                <a:gd name="T26" fmla="*/ 229 w 477"/>
                <a:gd name="T27" fmla="*/ 228 h 978"/>
                <a:gd name="T28" fmla="*/ 177 w 477"/>
                <a:gd name="T29" fmla="*/ 248 h 978"/>
                <a:gd name="T30" fmla="*/ 153 w 477"/>
                <a:gd name="T31" fmla="*/ 281 h 978"/>
                <a:gd name="T32" fmla="*/ 150 w 477"/>
                <a:gd name="T33" fmla="*/ 320 h 978"/>
                <a:gd name="T34" fmla="*/ 170 w 477"/>
                <a:gd name="T35" fmla="*/ 358 h 978"/>
                <a:gd name="T36" fmla="*/ 224 w 477"/>
                <a:gd name="T37" fmla="*/ 393 h 978"/>
                <a:gd name="T38" fmla="*/ 325 w 477"/>
                <a:gd name="T39" fmla="*/ 437 h 978"/>
                <a:gd name="T40" fmla="*/ 420 w 477"/>
                <a:gd name="T41" fmla="*/ 500 h 978"/>
                <a:gd name="T42" fmla="*/ 469 w 477"/>
                <a:gd name="T43" fmla="*/ 581 h 978"/>
                <a:gd name="T44" fmla="*/ 475 w 477"/>
                <a:gd name="T45" fmla="*/ 679 h 978"/>
                <a:gd name="T46" fmla="*/ 439 w 477"/>
                <a:gd name="T47" fmla="*/ 767 h 978"/>
                <a:gd name="T48" fmla="*/ 365 w 477"/>
                <a:gd name="T49" fmla="*/ 830 h 978"/>
                <a:gd name="T50" fmla="*/ 297 w 477"/>
                <a:gd name="T51" fmla="*/ 855 h 978"/>
                <a:gd name="T52" fmla="*/ 292 w 477"/>
                <a:gd name="T53" fmla="*/ 858 h 978"/>
                <a:gd name="T54" fmla="*/ 291 w 477"/>
                <a:gd name="T55" fmla="*/ 940 h 978"/>
                <a:gd name="T56" fmla="*/ 267 w 477"/>
                <a:gd name="T57" fmla="*/ 976 h 978"/>
                <a:gd name="T58" fmla="*/ 201 w 477"/>
                <a:gd name="T59" fmla="*/ 976 h 978"/>
                <a:gd name="T60" fmla="*/ 177 w 477"/>
                <a:gd name="T61" fmla="*/ 940 h 978"/>
                <a:gd name="T62" fmla="*/ 176 w 477"/>
                <a:gd name="T63" fmla="*/ 862 h 978"/>
                <a:gd name="T64" fmla="*/ 171 w 477"/>
                <a:gd name="T65" fmla="*/ 859 h 978"/>
                <a:gd name="T66" fmla="*/ 155 w 477"/>
                <a:gd name="T67" fmla="*/ 857 h 978"/>
                <a:gd name="T68" fmla="*/ 100 w 477"/>
                <a:gd name="T69" fmla="*/ 845 h 978"/>
                <a:gd name="T70" fmla="*/ 36 w 477"/>
                <a:gd name="T71" fmla="*/ 825 h 978"/>
                <a:gd name="T72" fmla="*/ 2 w 477"/>
                <a:gd name="T73" fmla="*/ 801 h 978"/>
                <a:gd name="T74" fmla="*/ 20 w 477"/>
                <a:gd name="T75" fmla="*/ 728 h 978"/>
                <a:gd name="T76" fmla="*/ 43 w 477"/>
                <a:gd name="T77" fmla="*/ 705 h 978"/>
                <a:gd name="T78" fmla="*/ 65 w 477"/>
                <a:gd name="T79" fmla="*/ 705 h 978"/>
                <a:gd name="T80" fmla="*/ 80 w 477"/>
                <a:gd name="T81" fmla="*/ 712 h 978"/>
                <a:gd name="T82" fmla="*/ 120 w 477"/>
                <a:gd name="T83" fmla="*/ 727 h 978"/>
                <a:gd name="T84" fmla="*/ 176 w 477"/>
                <a:gd name="T85" fmla="*/ 742 h 978"/>
                <a:gd name="T86" fmla="*/ 244 w 477"/>
                <a:gd name="T87" fmla="*/ 745 h 978"/>
                <a:gd name="T88" fmla="*/ 310 w 477"/>
                <a:gd name="T89" fmla="*/ 713 h 978"/>
                <a:gd name="T90" fmla="*/ 336 w 477"/>
                <a:gd name="T91" fmla="*/ 654 h 978"/>
                <a:gd name="T92" fmla="*/ 315 w 477"/>
                <a:gd name="T93" fmla="*/ 597 h 978"/>
                <a:gd name="T94" fmla="*/ 248 w 477"/>
                <a:gd name="T95" fmla="*/ 550 h 978"/>
                <a:gd name="T96" fmla="*/ 157 w 477"/>
                <a:gd name="T97" fmla="*/ 511 h 978"/>
                <a:gd name="T98" fmla="*/ 81 w 477"/>
                <a:gd name="T99" fmla="*/ 467 h 978"/>
                <a:gd name="T100" fmla="*/ 27 w 477"/>
                <a:gd name="T101" fmla="*/ 404 h 978"/>
                <a:gd name="T102" fmla="*/ 7 w 477"/>
                <a:gd name="T103" fmla="*/ 320 h 978"/>
                <a:gd name="T104" fmla="*/ 28 w 477"/>
                <a:gd name="T105" fmla="*/ 231 h 978"/>
                <a:gd name="T106" fmla="*/ 86 w 477"/>
                <a:gd name="T107" fmla="*/ 162 h 978"/>
                <a:gd name="T108" fmla="*/ 177 w 477"/>
                <a:gd name="T109" fmla="*/ 121 h 978"/>
                <a:gd name="T110" fmla="*/ 182 w 477"/>
                <a:gd name="T111" fmla="*/ 119 h 978"/>
                <a:gd name="T112" fmla="*/ 186 w 477"/>
                <a:gd name="T113" fmla="*/ 112 h 978"/>
                <a:gd name="T114" fmla="*/ 197 w 477"/>
                <a:gd name="T115"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978">
                  <a:moveTo>
                    <a:pt x="225" y="0"/>
                  </a:moveTo>
                  <a:lnTo>
                    <a:pt x="259" y="0"/>
                  </a:lnTo>
                  <a:lnTo>
                    <a:pt x="274" y="4"/>
                  </a:lnTo>
                  <a:lnTo>
                    <a:pt x="287" y="11"/>
                  </a:lnTo>
                  <a:lnTo>
                    <a:pt x="296" y="24"/>
                  </a:lnTo>
                  <a:lnTo>
                    <a:pt x="298" y="38"/>
                  </a:lnTo>
                  <a:lnTo>
                    <a:pt x="299" y="108"/>
                  </a:lnTo>
                  <a:lnTo>
                    <a:pt x="299" y="111"/>
                  </a:lnTo>
                  <a:lnTo>
                    <a:pt x="300" y="112"/>
                  </a:lnTo>
                  <a:lnTo>
                    <a:pt x="301" y="114"/>
                  </a:lnTo>
                  <a:lnTo>
                    <a:pt x="302" y="115"/>
                  </a:lnTo>
                  <a:lnTo>
                    <a:pt x="303" y="116"/>
                  </a:lnTo>
                  <a:lnTo>
                    <a:pt x="304" y="116"/>
                  </a:lnTo>
                  <a:lnTo>
                    <a:pt x="307" y="116"/>
                  </a:lnTo>
                  <a:lnTo>
                    <a:pt x="316" y="118"/>
                  </a:lnTo>
                  <a:lnTo>
                    <a:pt x="328" y="120"/>
                  </a:lnTo>
                  <a:lnTo>
                    <a:pt x="343" y="123"/>
                  </a:lnTo>
                  <a:lnTo>
                    <a:pt x="361" y="127"/>
                  </a:lnTo>
                  <a:lnTo>
                    <a:pt x="379" y="132"/>
                  </a:lnTo>
                  <a:lnTo>
                    <a:pt x="398" y="137"/>
                  </a:lnTo>
                  <a:lnTo>
                    <a:pt x="415" y="142"/>
                  </a:lnTo>
                  <a:lnTo>
                    <a:pt x="431" y="148"/>
                  </a:lnTo>
                  <a:lnTo>
                    <a:pt x="439" y="154"/>
                  </a:lnTo>
                  <a:lnTo>
                    <a:pt x="446" y="163"/>
                  </a:lnTo>
                  <a:lnTo>
                    <a:pt x="449" y="174"/>
                  </a:lnTo>
                  <a:lnTo>
                    <a:pt x="447" y="186"/>
                  </a:lnTo>
                  <a:lnTo>
                    <a:pt x="428" y="235"/>
                  </a:lnTo>
                  <a:lnTo>
                    <a:pt x="422" y="245"/>
                  </a:lnTo>
                  <a:lnTo>
                    <a:pt x="414" y="252"/>
                  </a:lnTo>
                  <a:lnTo>
                    <a:pt x="404" y="257"/>
                  </a:lnTo>
                  <a:lnTo>
                    <a:pt x="394" y="258"/>
                  </a:lnTo>
                  <a:lnTo>
                    <a:pt x="384" y="257"/>
                  </a:lnTo>
                  <a:lnTo>
                    <a:pt x="376" y="254"/>
                  </a:lnTo>
                  <a:lnTo>
                    <a:pt x="374" y="253"/>
                  </a:lnTo>
                  <a:lnTo>
                    <a:pt x="366" y="250"/>
                  </a:lnTo>
                  <a:lnTo>
                    <a:pt x="355" y="245"/>
                  </a:lnTo>
                  <a:lnTo>
                    <a:pt x="340" y="240"/>
                  </a:lnTo>
                  <a:lnTo>
                    <a:pt x="322" y="235"/>
                  </a:lnTo>
                  <a:lnTo>
                    <a:pt x="302" y="231"/>
                  </a:lnTo>
                  <a:lnTo>
                    <a:pt x="279" y="228"/>
                  </a:lnTo>
                  <a:lnTo>
                    <a:pt x="253" y="227"/>
                  </a:lnTo>
                  <a:lnTo>
                    <a:pt x="229" y="228"/>
                  </a:lnTo>
                  <a:lnTo>
                    <a:pt x="209" y="232"/>
                  </a:lnTo>
                  <a:lnTo>
                    <a:pt x="192" y="239"/>
                  </a:lnTo>
                  <a:lnTo>
                    <a:pt x="177" y="248"/>
                  </a:lnTo>
                  <a:lnTo>
                    <a:pt x="167" y="257"/>
                  </a:lnTo>
                  <a:lnTo>
                    <a:pt x="158" y="269"/>
                  </a:lnTo>
                  <a:lnTo>
                    <a:pt x="153" y="281"/>
                  </a:lnTo>
                  <a:lnTo>
                    <a:pt x="149" y="293"/>
                  </a:lnTo>
                  <a:lnTo>
                    <a:pt x="148" y="306"/>
                  </a:lnTo>
                  <a:lnTo>
                    <a:pt x="150" y="320"/>
                  </a:lnTo>
                  <a:lnTo>
                    <a:pt x="153" y="333"/>
                  </a:lnTo>
                  <a:lnTo>
                    <a:pt x="159" y="346"/>
                  </a:lnTo>
                  <a:lnTo>
                    <a:pt x="170" y="358"/>
                  </a:lnTo>
                  <a:lnTo>
                    <a:pt x="184" y="369"/>
                  </a:lnTo>
                  <a:lnTo>
                    <a:pt x="201" y="381"/>
                  </a:lnTo>
                  <a:lnTo>
                    <a:pt x="224" y="393"/>
                  </a:lnTo>
                  <a:lnTo>
                    <a:pt x="250" y="405"/>
                  </a:lnTo>
                  <a:lnTo>
                    <a:pt x="283" y="418"/>
                  </a:lnTo>
                  <a:lnTo>
                    <a:pt x="325" y="437"/>
                  </a:lnTo>
                  <a:lnTo>
                    <a:pt x="362" y="457"/>
                  </a:lnTo>
                  <a:lnTo>
                    <a:pt x="394" y="478"/>
                  </a:lnTo>
                  <a:lnTo>
                    <a:pt x="420" y="500"/>
                  </a:lnTo>
                  <a:lnTo>
                    <a:pt x="441" y="526"/>
                  </a:lnTo>
                  <a:lnTo>
                    <a:pt x="457" y="552"/>
                  </a:lnTo>
                  <a:lnTo>
                    <a:pt x="469" y="581"/>
                  </a:lnTo>
                  <a:lnTo>
                    <a:pt x="475" y="611"/>
                  </a:lnTo>
                  <a:lnTo>
                    <a:pt x="477" y="645"/>
                  </a:lnTo>
                  <a:lnTo>
                    <a:pt x="475" y="679"/>
                  </a:lnTo>
                  <a:lnTo>
                    <a:pt x="468" y="711"/>
                  </a:lnTo>
                  <a:lnTo>
                    <a:pt x="456" y="739"/>
                  </a:lnTo>
                  <a:lnTo>
                    <a:pt x="439" y="767"/>
                  </a:lnTo>
                  <a:lnTo>
                    <a:pt x="418" y="791"/>
                  </a:lnTo>
                  <a:lnTo>
                    <a:pt x="394" y="812"/>
                  </a:lnTo>
                  <a:lnTo>
                    <a:pt x="365" y="830"/>
                  </a:lnTo>
                  <a:lnTo>
                    <a:pt x="333" y="844"/>
                  </a:lnTo>
                  <a:lnTo>
                    <a:pt x="298" y="855"/>
                  </a:lnTo>
                  <a:lnTo>
                    <a:pt x="297" y="855"/>
                  </a:lnTo>
                  <a:lnTo>
                    <a:pt x="296" y="856"/>
                  </a:lnTo>
                  <a:lnTo>
                    <a:pt x="293" y="857"/>
                  </a:lnTo>
                  <a:lnTo>
                    <a:pt x="292" y="858"/>
                  </a:lnTo>
                  <a:lnTo>
                    <a:pt x="291" y="860"/>
                  </a:lnTo>
                  <a:lnTo>
                    <a:pt x="291" y="863"/>
                  </a:lnTo>
                  <a:lnTo>
                    <a:pt x="291" y="940"/>
                  </a:lnTo>
                  <a:lnTo>
                    <a:pt x="288" y="955"/>
                  </a:lnTo>
                  <a:lnTo>
                    <a:pt x="280" y="968"/>
                  </a:lnTo>
                  <a:lnTo>
                    <a:pt x="267" y="976"/>
                  </a:lnTo>
                  <a:lnTo>
                    <a:pt x="252" y="978"/>
                  </a:lnTo>
                  <a:lnTo>
                    <a:pt x="216" y="978"/>
                  </a:lnTo>
                  <a:lnTo>
                    <a:pt x="201" y="976"/>
                  </a:lnTo>
                  <a:lnTo>
                    <a:pt x="189" y="968"/>
                  </a:lnTo>
                  <a:lnTo>
                    <a:pt x="180" y="955"/>
                  </a:lnTo>
                  <a:lnTo>
                    <a:pt x="177" y="940"/>
                  </a:lnTo>
                  <a:lnTo>
                    <a:pt x="177" y="867"/>
                  </a:lnTo>
                  <a:lnTo>
                    <a:pt x="177" y="864"/>
                  </a:lnTo>
                  <a:lnTo>
                    <a:pt x="176" y="862"/>
                  </a:lnTo>
                  <a:lnTo>
                    <a:pt x="174" y="861"/>
                  </a:lnTo>
                  <a:lnTo>
                    <a:pt x="173" y="860"/>
                  </a:lnTo>
                  <a:lnTo>
                    <a:pt x="171" y="859"/>
                  </a:lnTo>
                  <a:lnTo>
                    <a:pt x="170" y="859"/>
                  </a:lnTo>
                  <a:lnTo>
                    <a:pt x="166" y="859"/>
                  </a:lnTo>
                  <a:lnTo>
                    <a:pt x="155" y="857"/>
                  </a:lnTo>
                  <a:lnTo>
                    <a:pt x="140" y="853"/>
                  </a:lnTo>
                  <a:lnTo>
                    <a:pt x="121" y="849"/>
                  </a:lnTo>
                  <a:lnTo>
                    <a:pt x="100" y="845"/>
                  </a:lnTo>
                  <a:lnTo>
                    <a:pt x="79" y="839"/>
                  </a:lnTo>
                  <a:lnTo>
                    <a:pt x="57" y="832"/>
                  </a:lnTo>
                  <a:lnTo>
                    <a:pt x="36" y="825"/>
                  </a:lnTo>
                  <a:lnTo>
                    <a:pt x="18" y="816"/>
                  </a:lnTo>
                  <a:lnTo>
                    <a:pt x="9" y="810"/>
                  </a:lnTo>
                  <a:lnTo>
                    <a:pt x="2" y="801"/>
                  </a:lnTo>
                  <a:lnTo>
                    <a:pt x="0" y="790"/>
                  </a:lnTo>
                  <a:lnTo>
                    <a:pt x="2" y="777"/>
                  </a:lnTo>
                  <a:lnTo>
                    <a:pt x="20" y="728"/>
                  </a:lnTo>
                  <a:lnTo>
                    <a:pt x="25" y="718"/>
                  </a:lnTo>
                  <a:lnTo>
                    <a:pt x="33" y="711"/>
                  </a:lnTo>
                  <a:lnTo>
                    <a:pt x="43" y="705"/>
                  </a:lnTo>
                  <a:lnTo>
                    <a:pt x="55" y="703"/>
                  </a:lnTo>
                  <a:lnTo>
                    <a:pt x="60" y="704"/>
                  </a:lnTo>
                  <a:lnTo>
                    <a:pt x="65" y="705"/>
                  </a:lnTo>
                  <a:lnTo>
                    <a:pt x="70" y="708"/>
                  </a:lnTo>
                  <a:lnTo>
                    <a:pt x="74" y="709"/>
                  </a:lnTo>
                  <a:lnTo>
                    <a:pt x="80" y="712"/>
                  </a:lnTo>
                  <a:lnTo>
                    <a:pt x="91" y="716"/>
                  </a:lnTo>
                  <a:lnTo>
                    <a:pt x="104" y="721"/>
                  </a:lnTo>
                  <a:lnTo>
                    <a:pt x="120" y="727"/>
                  </a:lnTo>
                  <a:lnTo>
                    <a:pt x="138" y="733"/>
                  </a:lnTo>
                  <a:lnTo>
                    <a:pt x="157" y="738"/>
                  </a:lnTo>
                  <a:lnTo>
                    <a:pt x="176" y="742"/>
                  </a:lnTo>
                  <a:lnTo>
                    <a:pt x="196" y="746"/>
                  </a:lnTo>
                  <a:lnTo>
                    <a:pt x="214" y="747"/>
                  </a:lnTo>
                  <a:lnTo>
                    <a:pt x="244" y="745"/>
                  </a:lnTo>
                  <a:lnTo>
                    <a:pt x="270" y="737"/>
                  </a:lnTo>
                  <a:lnTo>
                    <a:pt x="292" y="727"/>
                  </a:lnTo>
                  <a:lnTo>
                    <a:pt x="310" y="713"/>
                  </a:lnTo>
                  <a:lnTo>
                    <a:pt x="324" y="696"/>
                  </a:lnTo>
                  <a:lnTo>
                    <a:pt x="333" y="676"/>
                  </a:lnTo>
                  <a:lnTo>
                    <a:pt x="336" y="654"/>
                  </a:lnTo>
                  <a:lnTo>
                    <a:pt x="334" y="633"/>
                  </a:lnTo>
                  <a:lnTo>
                    <a:pt x="326" y="615"/>
                  </a:lnTo>
                  <a:lnTo>
                    <a:pt x="315" y="597"/>
                  </a:lnTo>
                  <a:lnTo>
                    <a:pt x="299" y="581"/>
                  </a:lnTo>
                  <a:lnTo>
                    <a:pt x="277" y="565"/>
                  </a:lnTo>
                  <a:lnTo>
                    <a:pt x="248" y="550"/>
                  </a:lnTo>
                  <a:lnTo>
                    <a:pt x="214" y="535"/>
                  </a:lnTo>
                  <a:lnTo>
                    <a:pt x="186" y="524"/>
                  </a:lnTo>
                  <a:lnTo>
                    <a:pt x="157" y="511"/>
                  </a:lnTo>
                  <a:lnTo>
                    <a:pt x="130" y="497"/>
                  </a:lnTo>
                  <a:lnTo>
                    <a:pt x="104" y="482"/>
                  </a:lnTo>
                  <a:lnTo>
                    <a:pt x="81" y="467"/>
                  </a:lnTo>
                  <a:lnTo>
                    <a:pt x="60" y="448"/>
                  </a:lnTo>
                  <a:lnTo>
                    <a:pt x="42" y="427"/>
                  </a:lnTo>
                  <a:lnTo>
                    <a:pt x="27" y="404"/>
                  </a:lnTo>
                  <a:lnTo>
                    <a:pt x="17" y="379"/>
                  </a:lnTo>
                  <a:lnTo>
                    <a:pt x="9" y="350"/>
                  </a:lnTo>
                  <a:lnTo>
                    <a:pt x="7" y="320"/>
                  </a:lnTo>
                  <a:lnTo>
                    <a:pt x="9" y="288"/>
                  </a:lnTo>
                  <a:lnTo>
                    <a:pt x="17" y="258"/>
                  </a:lnTo>
                  <a:lnTo>
                    <a:pt x="28" y="231"/>
                  </a:lnTo>
                  <a:lnTo>
                    <a:pt x="44" y="206"/>
                  </a:lnTo>
                  <a:lnTo>
                    <a:pt x="63" y="182"/>
                  </a:lnTo>
                  <a:lnTo>
                    <a:pt x="86" y="162"/>
                  </a:lnTo>
                  <a:lnTo>
                    <a:pt x="114" y="145"/>
                  </a:lnTo>
                  <a:lnTo>
                    <a:pt x="143" y="132"/>
                  </a:lnTo>
                  <a:lnTo>
                    <a:pt x="177" y="121"/>
                  </a:lnTo>
                  <a:lnTo>
                    <a:pt x="178" y="121"/>
                  </a:lnTo>
                  <a:lnTo>
                    <a:pt x="180" y="120"/>
                  </a:lnTo>
                  <a:lnTo>
                    <a:pt x="182" y="119"/>
                  </a:lnTo>
                  <a:lnTo>
                    <a:pt x="184" y="117"/>
                  </a:lnTo>
                  <a:lnTo>
                    <a:pt x="186" y="115"/>
                  </a:lnTo>
                  <a:lnTo>
                    <a:pt x="186" y="112"/>
                  </a:lnTo>
                  <a:lnTo>
                    <a:pt x="186" y="38"/>
                  </a:lnTo>
                  <a:lnTo>
                    <a:pt x="189" y="24"/>
                  </a:lnTo>
                  <a:lnTo>
                    <a:pt x="197" y="11"/>
                  </a:lnTo>
                  <a:lnTo>
                    <a:pt x="210" y="4"/>
                  </a:lnTo>
                  <a:lnTo>
                    <a:pt x="22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3" name="Freeform 439"/>
            <p:cNvSpPr>
              <a:spLocks noEditPoints="1"/>
            </p:cNvSpPr>
            <p:nvPr/>
          </p:nvSpPr>
          <p:spPr bwMode="auto">
            <a:xfrm>
              <a:off x="3400425" y="2900363"/>
              <a:ext cx="266700" cy="266700"/>
            </a:xfrm>
            <a:custGeom>
              <a:avLst/>
              <a:gdLst>
                <a:gd name="T0" fmla="*/ 787 w 1843"/>
                <a:gd name="T1" fmla="*/ 227 h 1845"/>
                <a:gd name="T2" fmla="*/ 602 w 1843"/>
                <a:gd name="T3" fmla="*/ 291 h 1845"/>
                <a:gd name="T4" fmla="*/ 444 w 1843"/>
                <a:gd name="T5" fmla="*/ 400 h 1845"/>
                <a:gd name="T6" fmla="*/ 321 w 1843"/>
                <a:gd name="T7" fmla="*/ 547 h 1845"/>
                <a:gd name="T8" fmla="*/ 242 w 1843"/>
                <a:gd name="T9" fmla="*/ 723 h 1845"/>
                <a:gd name="T10" fmla="*/ 214 w 1843"/>
                <a:gd name="T11" fmla="*/ 923 h 1845"/>
                <a:gd name="T12" fmla="*/ 242 w 1843"/>
                <a:gd name="T13" fmla="*/ 1122 h 1845"/>
                <a:gd name="T14" fmla="*/ 321 w 1843"/>
                <a:gd name="T15" fmla="*/ 1298 h 1845"/>
                <a:gd name="T16" fmla="*/ 444 w 1843"/>
                <a:gd name="T17" fmla="*/ 1445 h 1845"/>
                <a:gd name="T18" fmla="*/ 602 w 1843"/>
                <a:gd name="T19" fmla="*/ 1555 h 1845"/>
                <a:gd name="T20" fmla="*/ 787 w 1843"/>
                <a:gd name="T21" fmla="*/ 1617 h 1845"/>
                <a:gd name="T22" fmla="*/ 990 w 1843"/>
                <a:gd name="T23" fmla="*/ 1627 h 1845"/>
                <a:gd name="T24" fmla="*/ 1182 w 1843"/>
                <a:gd name="T25" fmla="*/ 1581 h 1845"/>
                <a:gd name="T26" fmla="*/ 1349 w 1843"/>
                <a:gd name="T27" fmla="*/ 1486 h 1845"/>
                <a:gd name="T28" fmla="*/ 1485 w 1843"/>
                <a:gd name="T29" fmla="*/ 1351 h 1845"/>
                <a:gd name="T30" fmla="*/ 1580 w 1843"/>
                <a:gd name="T31" fmla="*/ 1183 h 1845"/>
                <a:gd name="T32" fmla="*/ 1626 w 1843"/>
                <a:gd name="T33" fmla="*/ 990 h 1845"/>
                <a:gd name="T34" fmla="*/ 1617 w 1843"/>
                <a:gd name="T35" fmla="*/ 788 h 1845"/>
                <a:gd name="T36" fmla="*/ 1553 w 1843"/>
                <a:gd name="T37" fmla="*/ 603 h 1845"/>
                <a:gd name="T38" fmla="*/ 1445 w 1843"/>
                <a:gd name="T39" fmla="*/ 445 h 1845"/>
                <a:gd name="T40" fmla="*/ 1298 w 1843"/>
                <a:gd name="T41" fmla="*/ 322 h 1845"/>
                <a:gd name="T42" fmla="*/ 1120 w 1843"/>
                <a:gd name="T43" fmla="*/ 242 h 1845"/>
                <a:gd name="T44" fmla="*/ 921 w 1843"/>
                <a:gd name="T45" fmla="*/ 215 h 1845"/>
                <a:gd name="T46" fmla="*/ 1070 w 1843"/>
                <a:gd name="T47" fmla="*/ 13 h 1845"/>
                <a:gd name="T48" fmla="*/ 1280 w 1843"/>
                <a:gd name="T49" fmla="*/ 73 h 1845"/>
                <a:gd name="T50" fmla="*/ 1466 w 1843"/>
                <a:gd name="T51" fmla="*/ 179 h 1845"/>
                <a:gd name="T52" fmla="*/ 1621 w 1843"/>
                <a:gd name="T53" fmla="*/ 322 h 1845"/>
                <a:gd name="T54" fmla="*/ 1740 w 1843"/>
                <a:gd name="T55" fmla="*/ 499 h 1845"/>
                <a:gd name="T56" fmla="*/ 1816 w 1843"/>
                <a:gd name="T57" fmla="*/ 701 h 1845"/>
                <a:gd name="T58" fmla="*/ 1843 w 1843"/>
                <a:gd name="T59" fmla="*/ 923 h 1845"/>
                <a:gd name="T60" fmla="*/ 1816 w 1843"/>
                <a:gd name="T61" fmla="*/ 1144 h 1845"/>
                <a:gd name="T62" fmla="*/ 1740 w 1843"/>
                <a:gd name="T63" fmla="*/ 1346 h 1845"/>
                <a:gd name="T64" fmla="*/ 1621 w 1843"/>
                <a:gd name="T65" fmla="*/ 1522 h 1845"/>
                <a:gd name="T66" fmla="*/ 1466 w 1843"/>
                <a:gd name="T67" fmla="*/ 1666 h 1845"/>
                <a:gd name="T68" fmla="*/ 1280 w 1843"/>
                <a:gd name="T69" fmla="*/ 1772 h 1845"/>
                <a:gd name="T70" fmla="*/ 1070 w 1843"/>
                <a:gd name="T71" fmla="*/ 1832 h 1845"/>
                <a:gd name="T72" fmla="*/ 845 w 1843"/>
                <a:gd name="T73" fmla="*/ 1841 h 1845"/>
                <a:gd name="T74" fmla="*/ 630 w 1843"/>
                <a:gd name="T75" fmla="*/ 1797 h 1845"/>
                <a:gd name="T76" fmla="*/ 436 w 1843"/>
                <a:gd name="T77" fmla="*/ 1706 h 1845"/>
                <a:gd name="T78" fmla="*/ 270 w 1843"/>
                <a:gd name="T79" fmla="*/ 1574 h 1845"/>
                <a:gd name="T80" fmla="*/ 138 w 1843"/>
                <a:gd name="T81" fmla="*/ 1408 h 1845"/>
                <a:gd name="T82" fmla="*/ 47 w 1843"/>
                <a:gd name="T83" fmla="*/ 1214 h 1845"/>
                <a:gd name="T84" fmla="*/ 3 w 1843"/>
                <a:gd name="T85" fmla="*/ 998 h 1845"/>
                <a:gd name="T86" fmla="*/ 12 w 1843"/>
                <a:gd name="T87" fmla="*/ 773 h 1845"/>
                <a:gd name="T88" fmla="*/ 72 w 1843"/>
                <a:gd name="T89" fmla="*/ 563 h 1845"/>
                <a:gd name="T90" fmla="*/ 178 w 1843"/>
                <a:gd name="T91" fmla="*/ 377 h 1845"/>
                <a:gd name="T92" fmla="*/ 321 w 1843"/>
                <a:gd name="T93" fmla="*/ 222 h 1845"/>
                <a:gd name="T94" fmla="*/ 498 w 1843"/>
                <a:gd name="T95" fmla="*/ 104 h 1845"/>
                <a:gd name="T96" fmla="*/ 700 w 1843"/>
                <a:gd name="T97" fmla="*/ 28 h 1845"/>
                <a:gd name="T98" fmla="*/ 921 w 1843"/>
                <a:gd name="T9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3" h="1845">
                  <a:moveTo>
                    <a:pt x="921" y="215"/>
                  </a:moveTo>
                  <a:lnTo>
                    <a:pt x="853" y="218"/>
                  </a:lnTo>
                  <a:lnTo>
                    <a:pt x="787" y="227"/>
                  </a:lnTo>
                  <a:lnTo>
                    <a:pt x="723" y="242"/>
                  </a:lnTo>
                  <a:lnTo>
                    <a:pt x="660" y="263"/>
                  </a:lnTo>
                  <a:lnTo>
                    <a:pt x="602" y="291"/>
                  </a:lnTo>
                  <a:lnTo>
                    <a:pt x="545" y="322"/>
                  </a:lnTo>
                  <a:lnTo>
                    <a:pt x="494" y="358"/>
                  </a:lnTo>
                  <a:lnTo>
                    <a:pt x="444" y="400"/>
                  </a:lnTo>
                  <a:lnTo>
                    <a:pt x="398" y="445"/>
                  </a:lnTo>
                  <a:lnTo>
                    <a:pt x="358" y="494"/>
                  </a:lnTo>
                  <a:lnTo>
                    <a:pt x="321" y="547"/>
                  </a:lnTo>
                  <a:lnTo>
                    <a:pt x="290" y="603"/>
                  </a:lnTo>
                  <a:lnTo>
                    <a:pt x="263" y="662"/>
                  </a:lnTo>
                  <a:lnTo>
                    <a:pt x="242" y="723"/>
                  </a:lnTo>
                  <a:lnTo>
                    <a:pt x="226" y="788"/>
                  </a:lnTo>
                  <a:lnTo>
                    <a:pt x="217" y="854"/>
                  </a:lnTo>
                  <a:lnTo>
                    <a:pt x="214" y="923"/>
                  </a:lnTo>
                  <a:lnTo>
                    <a:pt x="217" y="990"/>
                  </a:lnTo>
                  <a:lnTo>
                    <a:pt x="226" y="1057"/>
                  </a:lnTo>
                  <a:lnTo>
                    <a:pt x="242" y="1122"/>
                  </a:lnTo>
                  <a:lnTo>
                    <a:pt x="263" y="1183"/>
                  </a:lnTo>
                  <a:lnTo>
                    <a:pt x="290" y="1242"/>
                  </a:lnTo>
                  <a:lnTo>
                    <a:pt x="321" y="1298"/>
                  </a:lnTo>
                  <a:lnTo>
                    <a:pt x="358" y="1351"/>
                  </a:lnTo>
                  <a:lnTo>
                    <a:pt x="398" y="1400"/>
                  </a:lnTo>
                  <a:lnTo>
                    <a:pt x="444" y="1445"/>
                  </a:lnTo>
                  <a:lnTo>
                    <a:pt x="494" y="1486"/>
                  </a:lnTo>
                  <a:lnTo>
                    <a:pt x="545" y="1523"/>
                  </a:lnTo>
                  <a:lnTo>
                    <a:pt x="602" y="1555"/>
                  </a:lnTo>
                  <a:lnTo>
                    <a:pt x="660" y="1581"/>
                  </a:lnTo>
                  <a:lnTo>
                    <a:pt x="723" y="1603"/>
                  </a:lnTo>
                  <a:lnTo>
                    <a:pt x="787" y="1617"/>
                  </a:lnTo>
                  <a:lnTo>
                    <a:pt x="853" y="1627"/>
                  </a:lnTo>
                  <a:lnTo>
                    <a:pt x="921" y="1631"/>
                  </a:lnTo>
                  <a:lnTo>
                    <a:pt x="990" y="1627"/>
                  </a:lnTo>
                  <a:lnTo>
                    <a:pt x="1056" y="1617"/>
                  </a:lnTo>
                  <a:lnTo>
                    <a:pt x="1120" y="1603"/>
                  </a:lnTo>
                  <a:lnTo>
                    <a:pt x="1182" y="1581"/>
                  </a:lnTo>
                  <a:lnTo>
                    <a:pt x="1241" y="1555"/>
                  </a:lnTo>
                  <a:lnTo>
                    <a:pt x="1298" y="1523"/>
                  </a:lnTo>
                  <a:lnTo>
                    <a:pt x="1349" y="1486"/>
                  </a:lnTo>
                  <a:lnTo>
                    <a:pt x="1399" y="1445"/>
                  </a:lnTo>
                  <a:lnTo>
                    <a:pt x="1445" y="1400"/>
                  </a:lnTo>
                  <a:lnTo>
                    <a:pt x="1485" y="1351"/>
                  </a:lnTo>
                  <a:lnTo>
                    <a:pt x="1522" y="1298"/>
                  </a:lnTo>
                  <a:lnTo>
                    <a:pt x="1553" y="1242"/>
                  </a:lnTo>
                  <a:lnTo>
                    <a:pt x="1580" y="1183"/>
                  </a:lnTo>
                  <a:lnTo>
                    <a:pt x="1601" y="1122"/>
                  </a:lnTo>
                  <a:lnTo>
                    <a:pt x="1617" y="1057"/>
                  </a:lnTo>
                  <a:lnTo>
                    <a:pt x="1626" y="990"/>
                  </a:lnTo>
                  <a:lnTo>
                    <a:pt x="1629" y="923"/>
                  </a:lnTo>
                  <a:lnTo>
                    <a:pt x="1626" y="854"/>
                  </a:lnTo>
                  <a:lnTo>
                    <a:pt x="1617" y="788"/>
                  </a:lnTo>
                  <a:lnTo>
                    <a:pt x="1601" y="723"/>
                  </a:lnTo>
                  <a:lnTo>
                    <a:pt x="1580" y="662"/>
                  </a:lnTo>
                  <a:lnTo>
                    <a:pt x="1553" y="603"/>
                  </a:lnTo>
                  <a:lnTo>
                    <a:pt x="1522" y="547"/>
                  </a:lnTo>
                  <a:lnTo>
                    <a:pt x="1485" y="494"/>
                  </a:lnTo>
                  <a:lnTo>
                    <a:pt x="1445" y="445"/>
                  </a:lnTo>
                  <a:lnTo>
                    <a:pt x="1399" y="400"/>
                  </a:lnTo>
                  <a:lnTo>
                    <a:pt x="1349" y="358"/>
                  </a:lnTo>
                  <a:lnTo>
                    <a:pt x="1298" y="322"/>
                  </a:lnTo>
                  <a:lnTo>
                    <a:pt x="1241" y="291"/>
                  </a:lnTo>
                  <a:lnTo>
                    <a:pt x="1182" y="263"/>
                  </a:lnTo>
                  <a:lnTo>
                    <a:pt x="1120" y="242"/>
                  </a:lnTo>
                  <a:lnTo>
                    <a:pt x="1056" y="227"/>
                  </a:lnTo>
                  <a:lnTo>
                    <a:pt x="990" y="218"/>
                  </a:lnTo>
                  <a:lnTo>
                    <a:pt x="921" y="215"/>
                  </a:lnTo>
                  <a:close/>
                  <a:moveTo>
                    <a:pt x="921" y="0"/>
                  </a:moveTo>
                  <a:lnTo>
                    <a:pt x="998" y="3"/>
                  </a:lnTo>
                  <a:lnTo>
                    <a:pt x="1070" y="13"/>
                  </a:lnTo>
                  <a:lnTo>
                    <a:pt x="1143" y="28"/>
                  </a:lnTo>
                  <a:lnTo>
                    <a:pt x="1213" y="48"/>
                  </a:lnTo>
                  <a:lnTo>
                    <a:pt x="1280" y="73"/>
                  </a:lnTo>
                  <a:lnTo>
                    <a:pt x="1345" y="104"/>
                  </a:lnTo>
                  <a:lnTo>
                    <a:pt x="1406" y="139"/>
                  </a:lnTo>
                  <a:lnTo>
                    <a:pt x="1466" y="179"/>
                  </a:lnTo>
                  <a:lnTo>
                    <a:pt x="1522" y="222"/>
                  </a:lnTo>
                  <a:lnTo>
                    <a:pt x="1573" y="271"/>
                  </a:lnTo>
                  <a:lnTo>
                    <a:pt x="1621" y="322"/>
                  </a:lnTo>
                  <a:lnTo>
                    <a:pt x="1665" y="377"/>
                  </a:lnTo>
                  <a:lnTo>
                    <a:pt x="1704" y="437"/>
                  </a:lnTo>
                  <a:lnTo>
                    <a:pt x="1740" y="499"/>
                  </a:lnTo>
                  <a:lnTo>
                    <a:pt x="1771" y="563"/>
                  </a:lnTo>
                  <a:lnTo>
                    <a:pt x="1796" y="631"/>
                  </a:lnTo>
                  <a:lnTo>
                    <a:pt x="1816" y="701"/>
                  </a:lnTo>
                  <a:lnTo>
                    <a:pt x="1831" y="773"/>
                  </a:lnTo>
                  <a:lnTo>
                    <a:pt x="1840" y="847"/>
                  </a:lnTo>
                  <a:lnTo>
                    <a:pt x="1843" y="923"/>
                  </a:lnTo>
                  <a:lnTo>
                    <a:pt x="1840" y="998"/>
                  </a:lnTo>
                  <a:lnTo>
                    <a:pt x="1831" y="1072"/>
                  </a:lnTo>
                  <a:lnTo>
                    <a:pt x="1816" y="1144"/>
                  </a:lnTo>
                  <a:lnTo>
                    <a:pt x="1796" y="1214"/>
                  </a:lnTo>
                  <a:lnTo>
                    <a:pt x="1771" y="1281"/>
                  </a:lnTo>
                  <a:lnTo>
                    <a:pt x="1740" y="1346"/>
                  </a:lnTo>
                  <a:lnTo>
                    <a:pt x="1704" y="1408"/>
                  </a:lnTo>
                  <a:lnTo>
                    <a:pt x="1665" y="1467"/>
                  </a:lnTo>
                  <a:lnTo>
                    <a:pt x="1621" y="1522"/>
                  </a:lnTo>
                  <a:lnTo>
                    <a:pt x="1573" y="1574"/>
                  </a:lnTo>
                  <a:lnTo>
                    <a:pt x="1522" y="1623"/>
                  </a:lnTo>
                  <a:lnTo>
                    <a:pt x="1466" y="1666"/>
                  </a:lnTo>
                  <a:lnTo>
                    <a:pt x="1406" y="1706"/>
                  </a:lnTo>
                  <a:lnTo>
                    <a:pt x="1345" y="1741"/>
                  </a:lnTo>
                  <a:lnTo>
                    <a:pt x="1280" y="1772"/>
                  </a:lnTo>
                  <a:lnTo>
                    <a:pt x="1213" y="1797"/>
                  </a:lnTo>
                  <a:lnTo>
                    <a:pt x="1143" y="1817"/>
                  </a:lnTo>
                  <a:lnTo>
                    <a:pt x="1070" y="1832"/>
                  </a:lnTo>
                  <a:lnTo>
                    <a:pt x="998" y="1841"/>
                  </a:lnTo>
                  <a:lnTo>
                    <a:pt x="921" y="1845"/>
                  </a:lnTo>
                  <a:lnTo>
                    <a:pt x="845" y="1841"/>
                  </a:lnTo>
                  <a:lnTo>
                    <a:pt x="772" y="1832"/>
                  </a:lnTo>
                  <a:lnTo>
                    <a:pt x="700" y="1817"/>
                  </a:lnTo>
                  <a:lnTo>
                    <a:pt x="630" y="1797"/>
                  </a:lnTo>
                  <a:lnTo>
                    <a:pt x="563" y="1772"/>
                  </a:lnTo>
                  <a:lnTo>
                    <a:pt x="498" y="1741"/>
                  </a:lnTo>
                  <a:lnTo>
                    <a:pt x="436" y="1706"/>
                  </a:lnTo>
                  <a:lnTo>
                    <a:pt x="377" y="1666"/>
                  </a:lnTo>
                  <a:lnTo>
                    <a:pt x="321" y="1623"/>
                  </a:lnTo>
                  <a:lnTo>
                    <a:pt x="270" y="1574"/>
                  </a:lnTo>
                  <a:lnTo>
                    <a:pt x="222" y="1522"/>
                  </a:lnTo>
                  <a:lnTo>
                    <a:pt x="178" y="1467"/>
                  </a:lnTo>
                  <a:lnTo>
                    <a:pt x="138" y="1408"/>
                  </a:lnTo>
                  <a:lnTo>
                    <a:pt x="103" y="1346"/>
                  </a:lnTo>
                  <a:lnTo>
                    <a:pt x="72" y="1281"/>
                  </a:lnTo>
                  <a:lnTo>
                    <a:pt x="47" y="1214"/>
                  </a:lnTo>
                  <a:lnTo>
                    <a:pt x="26" y="1144"/>
                  </a:lnTo>
                  <a:lnTo>
                    <a:pt x="12" y="1072"/>
                  </a:lnTo>
                  <a:lnTo>
                    <a:pt x="3" y="998"/>
                  </a:lnTo>
                  <a:lnTo>
                    <a:pt x="0" y="923"/>
                  </a:lnTo>
                  <a:lnTo>
                    <a:pt x="3" y="847"/>
                  </a:lnTo>
                  <a:lnTo>
                    <a:pt x="12" y="773"/>
                  </a:lnTo>
                  <a:lnTo>
                    <a:pt x="26" y="701"/>
                  </a:lnTo>
                  <a:lnTo>
                    <a:pt x="47" y="631"/>
                  </a:lnTo>
                  <a:lnTo>
                    <a:pt x="72" y="563"/>
                  </a:lnTo>
                  <a:lnTo>
                    <a:pt x="103" y="499"/>
                  </a:lnTo>
                  <a:lnTo>
                    <a:pt x="138" y="437"/>
                  </a:lnTo>
                  <a:lnTo>
                    <a:pt x="178" y="377"/>
                  </a:lnTo>
                  <a:lnTo>
                    <a:pt x="222" y="322"/>
                  </a:lnTo>
                  <a:lnTo>
                    <a:pt x="270" y="271"/>
                  </a:lnTo>
                  <a:lnTo>
                    <a:pt x="321" y="222"/>
                  </a:lnTo>
                  <a:lnTo>
                    <a:pt x="377" y="179"/>
                  </a:lnTo>
                  <a:lnTo>
                    <a:pt x="436" y="139"/>
                  </a:lnTo>
                  <a:lnTo>
                    <a:pt x="498" y="104"/>
                  </a:lnTo>
                  <a:lnTo>
                    <a:pt x="563" y="73"/>
                  </a:lnTo>
                  <a:lnTo>
                    <a:pt x="630" y="48"/>
                  </a:lnTo>
                  <a:lnTo>
                    <a:pt x="700" y="28"/>
                  </a:lnTo>
                  <a:lnTo>
                    <a:pt x="772" y="13"/>
                  </a:lnTo>
                  <a:lnTo>
                    <a:pt x="845" y="3"/>
                  </a:lnTo>
                  <a:lnTo>
                    <a:pt x="92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4" name="Freeform 440"/>
            <p:cNvSpPr>
              <a:spLocks/>
            </p:cNvSpPr>
            <p:nvPr/>
          </p:nvSpPr>
          <p:spPr bwMode="auto">
            <a:xfrm>
              <a:off x="3302000" y="3179763"/>
              <a:ext cx="365125" cy="160338"/>
            </a:xfrm>
            <a:custGeom>
              <a:avLst/>
              <a:gdLst>
                <a:gd name="T0" fmla="*/ 799 w 2526"/>
                <a:gd name="T1" fmla="*/ 14 h 1112"/>
                <a:gd name="T2" fmla="*/ 993 w 2526"/>
                <a:gd name="T3" fmla="*/ 57 h 1112"/>
                <a:gd name="T4" fmla="*/ 1201 w 2526"/>
                <a:gd name="T5" fmla="*/ 116 h 1112"/>
                <a:gd name="T6" fmla="*/ 1394 w 2526"/>
                <a:gd name="T7" fmla="*/ 177 h 1112"/>
                <a:gd name="T8" fmla="*/ 1543 w 2526"/>
                <a:gd name="T9" fmla="*/ 224 h 1112"/>
                <a:gd name="T10" fmla="*/ 1625 w 2526"/>
                <a:gd name="T11" fmla="*/ 249 h 1112"/>
                <a:gd name="T12" fmla="*/ 1676 w 2526"/>
                <a:gd name="T13" fmla="*/ 299 h 1112"/>
                <a:gd name="T14" fmla="*/ 1683 w 2526"/>
                <a:gd name="T15" fmla="*/ 373 h 1112"/>
                <a:gd name="T16" fmla="*/ 1633 w 2526"/>
                <a:gd name="T17" fmla="*/ 447 h 1112"/>
                <a:gd name="T18" fmla="*/ 1516 w 2526"/>
                <a:gd name="T19" fmla="*/ 493 h 1112"/>
                <a:gd name="T20" fmla="*/ 1361 w 2526"/>
                <a:gd name="T21" fmla="*/ 501 h 1112"/>
                <a:gd name="T22" fmla="*/ 1202 w 2526"/>
                <a:gd name="T23" fmla="*/ 485 h 1112"/>
                <a:gd name="T24" fmla="*/ 1059 w 2526"/>
                <a:gd name="T25" fmla="*/ 461 h 1112"/>
                <a:gd name="T26" fmla="*/ 957 w 2526"/>
                <a:gd name="T27" fmla="*/ 443 h 1112"/>
                <a:gd name="T28" fmla="*/ 918 w 2526"/>
                <a:gd name="T29" fmla="*/ 450 h 1112"/>
                <a:gd name="T30" fmla="*/ 971 w 2526"/>
                <a:gd name="T31" fmla="*/ 514 h 1112"/>
                <a:gd name="T32" fmla="*/ 1108 w 2526"/>
                <a:gd name="T33" fmla="*/ 568 h 1112"/>
                <a:gd name="T34" fmla="*/ 1289 w 2526"/>
                <a:gd name="T35" fmla="*/ 604 h 1112"/>
                <a:gd name="T36" fmla="*/ 1480 w 2526"/>
                <a:gd name="T37" fmla="*/ 618 h 1112"/>
                <a:gd name="T38" fmla="*/ 1707 w 2526"/>
                <a:gd name="T39" fmla="*/ 591 h 1112"/>
                <a:gd name="T40" fmla="*/ 2094 w 2526"/>
                <a:gd name="T41" fmla="*/ 475 h 1112"/>
                <a:gd name="T42" fmla="*/ 2369 w 2526"/>
                <a:gd name="T43" fmla="*/ 346 h 1112"/>
                <a:gd name="T44" fmla="*/ 2469 w 2526"/>
                <a:gd name="T45" fmla="*/ 354 h 1112"/>
                <a:gd name="T46" fmla="*/ 2523 w 2526"/>
                <a:gd name="T47" fmla="*/ 433 h 1112"/>
                <a:gd name="T48" fmla="*/ 2498 w 2526"/>
                <a:gd name="T49" fmla="*/ 551 h 1112"/>
                <a:gd name="T50" fmla="*/ 2406 w 2526"/>
                <a:gd name="T51" fmla="*/ 649 h 1112"/>
                <a:gd name="T52" fmla="*/ 2280 w 2526"/>
                <a:gd name="T53" fmla="*/ 737 h 1112"/>
                <a:gd name="T54" fmla="*/ 2108 w 2526"/>
                <a:gd name="T55" fmla="*/ 844 h 1112"/>
                <a:gd name="T56" fmla="*/ 1918 w 2526"/>
                <a:gd name="T57" fmla="*/ 951 h 1112"/>
                <a:gd name="T58" fmla="*/ 1736 w 2526"/>
                <a:gd name="T59" fmla="*/ 1041 h 1112"/>
                <a:gd name="T60" fmla="*/ 1590 w 2526"/>
                <a:gd name="T61" fmla="*/ 1101 h 1112"/>
                <a:gd name="T62" fmla="*/ 1487 w 2526"/>
                <a:gd name="T63" fmla="*/ 1112 h 1112"/>
                <a:gd name="T64" fmla="*/ 1317 w 2526"/>
                <a:gd name="T65" fmla="*/ 1098 h 1112"/>
                <a:gd name="T66" fmla="*/ 1094 w 2526"/>
                <a:gd name="T67" fmla="*/ 1068 h 1112"/>
                <a:gd name="T68" fmla="*/ 848 w 2526"/>
                <a:gd name="T69" fmla="*/ 1030 h 1112"/>
                <a:gd name="T70" fmla="*/ 611 w 2526"/>
                <a:gd name="T71" fmla="*/ 990 h 1112"/>
                <a:gd name="T72" fmla="*/ 416 w 2526"/>
                <a:gd name="T73" fmla="*/ 954 h 1112"/>
                <a:gd name="T74" fmla="*/ 292 w 2526"/>
                <a:gd name="T75" fmla="*/ 931 h 1112"/>
                <a:gd name="T76" fmla="*/ 189 w 2526"/>
                <a:gd name="T77" fmla="*/ 934 h 1112"/>
                <a:gd name="T78" fmla="*/ 83 w 2526"/>
                <a:gd name="T79" fmla="*/ 995 h 1112"/>
                <a:gd name="T80" fmla="*/ 27 w 2526"/>
                <a:gd name="T81" fmla="*/ 1030 h 1112"/>
                <a:gd name="T82" fmla="*/ 6 w 2526"/>
                <a:gd name="T83" fmla="*/ 1011 h 1112"/>
                <a:gd name="T84" fmla="*/ 0 w 2526"/>
                <a:gd name="T85" fmla="*/ 991 h 1112"/>
                <a:gd name="T86" fmla="*/ 17 w 2526"/>
                <a:gd name="T87" fmla="*/ 734 h 1112"/>
                <a:gd name="T88" fmla="*/ 36 w 2526"/>
                <a:gd name="T89" fmla="*/ 436 h 1112"/>
                <a:gd name="T90" fmla="*/ 53 w 2526"/>
                <a:gd name="T91" fmla="*/ 169 h 1112"/>
                <a:gd name="T92" fmla="*/ 71 w 2526"/>
                <a:gd name="T93" fmla="*/ 82 h 1112"/>
                <a:gd name="T94" fmla="*/ 121 w 2526"/>
                <a:gd name="T95" fmla="*/ 67 h 1112"/>
                <a:gd name="T96" fmla="*/ 254 w 2526"/>
                <a:gd name="T97" fmla="*/ 46 h 1112"/>
                <a:gd name="T98" fmla="*/ 442 w 2526"/>
                <a:gd name="T99" fmla="*/ 19 h 1112"/>
                <a:gd name="T100" fmla="*/ 616 w 2526"/>
                <a:gd name="T101"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6" h="1112">
                  <a:moveTo>
                    <a:pt x="682" y="0"/>
                  </a:moveTo>
                  <a:lnTo>
                    <a:pt x="718" y="2"/>
                  </a:lnTo>
                  <a:lnTo>
                    <a:pt x="757" y="8"/>
                  </a:lnTo>
                  <a:lnTo>
                    <a:pt x="799" y="14"/>
                  </a:lnTo>
                  <a:lnTo>
                    <a:pt x="845" y="23"/>
                  </a:lnTo>
                  <a:lnTo>
                    <a:pt x="892" y="33"/>
                  </a:lnTo>
                  <a:lnTo>
                    <a:pt x="942" y="45"/>
                  </a:lnTo>
                  <a:lnTo>
                    <a:pt x="993" y="57"/>
                  </a:lnTo>
                  <a:lnTo>
                    <a:pt x="1044" y="71"/>
                  </a:lnTo>
                  <a:lnTo>
                    <a:pt x="1097" y="86"/>
                  </a:lnTo>
                  <a:lnTo>
                    <a:pt x="1149" y="101"/>
                  </a:lnTo>
                  <a:lnTo>
                    <a:pt x="1201" y="116"/>
                  </a:lnTo>
                  <a:lnTo>
                    <a:pt x="1251" y="131"/>
                  </a:lnTo>
                  <a:lnTo>
                    <a:pt x="1301" y="147"/>
                  </a:lnTo>
                  <a:lnTo>
                    <a:pt x="1349" y="162"/>
                  </a:lnTo>
                  <a:lnTo>
                    <a:pt x="1394" y="177"/>
                  </a:lnTo>
                  <a:lnTo>
                    <a:pt x="1436" y="191"/>
                  </a:lnTo>
                  <a:lnTo>
                    <a:pt x="1475" y="203"/>
                  </a:lnTo>
                  <a:lnTo>
                    <a:pt x="1511" y="214"/>
                  </a:lnTo>
                  <a:lnTo>
                    <a:pt x="1543" y="224"/>
                  </a:lnTo>
                  <a:lnTo>
                    <a:pt x="1569" y="232"/>
                  </a:lnTo>
                  <a:lnTo>
                    <a:pt x="1592" y="238"/>
                  </a:lnTo>
                  <a:lnTo>
                    <a:pt x="1609" y="242"/>
                  </a:lnTo>
                  <a:lnTo>
                    <a:pt x="1625" y="249"/>
                  </a:lnTo>
                  <a:lnTo>
                    <a:pt x="1641" y="258"/>
                  </a:lnTo>
                  <a:lnTo>
                    <a:pt x="1655" y="270"/>
                  </a:lnTo>
                  <a:lnTo>
                    <a:pt x="1667" y="284"/>
                  </a:lnTo>
                  <a:lnTo>
                    <a:pt x="1676" y="299"/>
                  </a:lnTo>
                  <a:lnTo>
                    <a:pt x="1681" y="316"/>
                  </a:lnTo>
                  <a:lnTo>
                    <a:pt x="1686" y="335"/>
                  </a:lnTo>
                  <a:lnTo>
                    <a:pt x="1686" y="354"/>
                  </a:lnTo>
                  <a:lnTo>
                    <a:pt x="1683" y="373"/>
                  </a:lnTo>
                  <a:lnTo>
                    <a:pt x="1675" y="394"/>
                  </a:lnTo>
                  <a:lnTo>
                    <a:pt x="1666" y="413"/>
                  </a:lnTo>
                  <a:lnTo>
                    <a:pt x="1651" y="431"/>
                  </a:lnTo>
                  <a:lnTo>
                    <a:pt x="1633" y="447"/>
                  </a:lnTo>
                  <a:lnTo>
                    <a:pt x="1610" y="462"/>
                  </a:lnTo>
                  <a:lnTo>
                    <a:pt x="1582" y="475"/>
                  </a:lnTo>
                  <a:lnTo>
                    <a:pt x="1550" y="485"/>
                  </a:lnTo>
                  <a:lnTo>
                    <a:pt x="1516" y="493"/>
                  </a:lnTo>
                  <a:lnTo>
                    <a:pt x="1479" y="498"/>
                  </a:lnTo>
                  <a:lnTo>
                    <a:pt x="1441" y="501"/>
                  </a:lnTo>
                  <a:lnTo>
                    <a:pt x="1401" y="502"/>
                  </a:lnTo>
                  <a:lnTo>
                    <a:pt x="1361" y="501"/>
                  </a:lnTo>
                  <a:lnTo>
                    <a:pt x="1321" y="499"/>
                  </a:lnTo>
                  <a:lnTo>
                    <a:pt x="1280" y="496"/>
                  </a:lnTo>
                  <a:lnTo>
                    <a:pt x="1241" y="491"/>
                  </a:lnTo>
                  <a:lnTo>
                    <a:pt x="1202" y="485"/>
                  </a:lnTo>
                  <a:lnTo>
                    <a:pt x="1163" y="479"/>
                  </a:lnTo>
                  <a:lnTo>
                    <a:pt x="1127" y="473"/>
                  </a:lnTo>
                  <a:lnTo>
                    <a:pt x="1092" y="466"/>
                  </a:lnTo>
                  <a:lnTo>
                    <a:pt x="1059" y="461"/>
                  </a:lnTo>
                  <a:lnTo>
                    <a:pt x="1028" y="455"/>
                  </a:lnTo>
                  <a:lnTo>
                    <a:pt x="1001" y="451"/>
                  </a:lnTo>
                  <a:lnTo>
                    <a:pt x="977" y="446"/>
                  </a:lnTo>
                  <a:lnTo>
                    <a:pt x="957" y="443"/>
                  </a:lnTo>
                  <a:lnTo>
                    <a:pt x="940" y="442"/>
                  </a:lnTo>
                  <a:lnTo>
                    <a:pt x="928" y="442"/>
                  </a:lnTo>
                  <a:lnTo>
                    <a:pt x="920" y="445"/>
                  </a:lnTo>
                  <a:lnTo>
                    <a:pt x="918" y="450"/>
                  </a:lnTo>
                  <a:lnTo>
                    <a:pt x="921" y="466"/>
                  </a:lnTo>
                  <a:lnTo>
                    <a:pt x="931" y="482"/>
                  </a:lnTo>
                  <a:lnTo>
                    <a:pt x="948" y="498"/>
                  </a:lnTo>
                  <a:lnTo>
                    <a:pt x="971" y="514"/>
                  </a:lnTo>
                  <a:lnTo>
                    <a:pt x="999" y="529"/>
                  </a:lnTo>
                  <a:lnTo>
                    <a:pt x="1032" y="543"/>
                  </a:lnTo>
                  <a:lnTo>
                    <a:pt x="1068" y="555"/>
                  </a:lnTo>
                  <a:lnTo>
                    <a:pt x="1108" y="568"/>
                  </a:lnTo>
                  <a:lnTo>
                    <a:pt x="1150" y="579"/>
                  </a:lnTo>
                  <a:lnTo>
                    <a:pt x="1195" y="588"/>
                  </a:lnTo>
                  <a:lnTo>
                    <a:pt x="1242" y="596"/>
                  </a:lnTo>
                  <a:lnTo>
                    <a:pt x="1289" y="604"/>
                  </a:lnTo>
                  <a:lnTo>
                    <a:pt x="1338" y="610"/>
                  </a:lnTo>
                  <a:lnTo>
                    <a:pt x="1386" y="614"/>
                  </a:lnTo>
                  <a:lnTo>
                    <a:pt x="1433" y="617"/>
                  </a:lnTo>
                  <a:lnTo>
                    <a:pt x="1480" y="618"/>
                  </a:lnTo>
                  <a:lnTo>
                    <a:pt x="1525" y="617"/>
                  </a:lnTo>
                  <a:lnTo>
                    <a:pt x="1567" y="614"/>
                  </a:lnTo>
                  <a:lnTo>
                    <a:pt x="1606" y="609"/>
                  </a:lnTo>
                  <a:lnTo>
                    <a:pt x="1707" y="591"/>
                  </a:lnTo>
                  <a:lnTo>
                    <a:pt x="1807" y="568"/>
                  </a:lnTo>
                  <a:lnTo>
                    <a:pt x="1906" y="540"/>
                  </a:lnTo>
                  <a:lnTo>
                    <a:pt x="2001" y="509"/>
                  </a:lnTo>
                  <a:lnTo>
                    <a:pt x="2094" y="475"/>
                  </a:lnTo>
                  <a:lnTo>
                    <a:pt x="2181" y="438"/>
                  </a:lnTo>
                  <a:lnTo>
                    <a:pt x="2264" y="399"/>
                  </a:lnTo>
                  <a:lnTo>
                    <a:pt x="2341" y="359"/>
                  </a:lnTo>
                  <a:lnTo>
                    <a:pt x="2369" y="346"/>
                  </a:lnTo>
                  <a:lnTo>
                    <a:pt x="2397" y="341"/>
                  </a:lnTo>
                  <a:lnTo>
                    <a:pt x="2422" y="340"/>
                  </a:lnTo>
                  <a:lnTo>
                    <a:pt x="2447" y="345"/>
                  </a:lnTo>
                  <a:lnTo>
                    <a:pt x="2469" y="354"/>
                  </a:lnTo>
                  <a:lnTo>
                    <a:pt x="2488" y="368"/>
                  </a:lnTo>
                  <a:lnTo>
                    <a:pt x="2504" y="386"/>
                  </a:lnTo>
                  <a:lnTo>
                    <a:pt x="2515" y="408"/>
                  </a:lnTo>
                  <a:lnTo>
                    <a:pt x="2523" y="433"/>
                  </a:lnTo>
                  <a:lnTo>
                    <a:pt x="2526" y="459"/>
                  </a:lnTo>
                  <a:lnTo>
                    <a:pt x="2523" y="489"/>
                  </a:lnTo>
                  <a:lnTo>
                    <a:pt x="2513" y="519"/>
                  </a:lnTo>
                  <a:lnTo>
                    <a:pt x="2498" y="551"/>
                  </a:lnTo>
                  <a:lnTo>
                    <a:pt x="2475" y="584"/>
                  </a:lnTo>
                  <a:lnTo>
                    <a:pt x="2445" y="617"/>
                  </a:lnTo>
                  <a:lnTo>
                    <a:pt x="2429" y="631"/>
                  </a:lnTo>
                  <a:lnTo>
                    <a:pt x="2406" y="649"/>
                  </a:lnTo>
                  <a:lnTo>
                    <a:pt x="2381" y="668"/>
                  </a:lnTo>
                  <a:lnTo>
                    <a:pt x="2350" y="690"/>
                  </a:lnTo>
                  <a:lnTo>
                    <a:pt x="2317" y="713"/>
                  </a:lnTo>
                  <a:lnTo>
                    <a:pt x="2280" y="737"/>
                  </a:lnTo>
                  <a:lnTo>
                    <a:pt x="2240" y="763"/>
                  </a:lnTo>
                  <a:lnTo>
                    <a:pt x="2198" y="789"/>
                  </a:lnTo>
                  <a:lnTo>
                    <a:pt x="2154" y="816"/>
                  </a:lnTo>
                  <a:lnTo>
                    <a:pt x="2108" y="844"/>
                  </a:lnTo>
                  <a:lnTo>
                    <a:pt x="2062" y="871"/>
                  </a:lnTo>
                  <a:lnTo>
                    <a:pt x="2014" y="898"/>
                  </a:lnTo>
                  <a:lnTo>
                    <a:pt x="1966" y="924"/>
                  </a:lnTo>
                  <a:lnTo>
                    <a:pt x="1918" y="951"/>
                  </a:lnTo>
                  <a:lnTo>
                    <a:pt x="1871" y="976"/>
                  </a:lnTo>
                  <a:lnTo>
                    <a:pt x="1825" y="999"/>
                  </a:lnTo>
                  <a:lnTo>
                    <a:pt x="1780" y="1021"/>
                  </a:lnTo>
                  <a:lnTo>
                    <a:pt x="1736" y="1041"/>
                  </a:lnTo>
                  <a:lnTo>
                    <a:pt x="1695" y="1061"/>
                  </a:lnTo>
                  <a:lnTo>
                    <a:pt x="1657" y="1076"/>
                  </a:lnTo>
                  <a:lnTo>
                    <a:pt x="1621" y="1090"/>
                  </a:lnTo>
                  <a:lnTo>
                    <a:pt x="1590" y="1101"/>
                  </a:lnTo>
                  <a:lnTo>
                    <a:pt x="1561" y="1108"/>
                  </a:lnTo>
                  <a:lnTo>
                    <a:pt x="1542" y="1111"/>
                  </a:lnTo>
                  <a:lnTo>
                    <a:pt x="1518" y="1112"/>
                  </a:lnTo>
                  <a:lnTo>
                    <a:pt x="1487" y="1112"/>
                  </a:lnTo>
                  <a:lnTo>
                    <a:pt x="1451" y="1110"/>
                  </a:lnTo>
                  <a:lnTo>
                    <a:pt x="1411" y="1107"/>
                  </a:lnTo>
                  <a:lnTo>
                    <a:pt x="1366" y="1103"/>
                  </a:lnTo>
                  <a:lnTo>
                    <a:pt x="1317" y="1098"/>
                  </a:lnTo>
                  <a:lnTo>
                    <a:pt x="1265" y="1091"/>
                  </a:lnTo>
                  <a:lnTo>
                    <a:pt x="1210" y="1085"/>
                  </a:lnTo>
                  <a:lnTo>
                    <a:pt x="1153" y="1076"/>
                  </a:lnTo>
                  <a:lnTo>
                    <a:pt x="1094" y="1068"/>
                  </a:lnTo>
                  <a:lnTo>
                    <a:pt x="1033" y="1059"/>
                  </a:lnTo>
                  <a:lnTo>
                    <a:pt x="971" y="1050"/>
                  </a:lnTo>
                  <a:lnTo>
                    <a:pt x="910" y="1040"/>
                  </a:lnTo>
                  <a:lnTo>
                    <a:pt x="848" y="1030"/>
                  </a:lnTo>
                  <a:lnTo>
                    <a:pt x="787" y="1020"/>
                  </a:lnTo>
                  <a:lnTo>
                    <a:pt x="726" y="1010"/>
                  </a:lnTo>
                  <a:lnTo>
                    <a:pt x="668" y="999"/>
                  </a:lnTo>
                  <a:lnTo>
                    <a:pt x="611" y="990"/>
                  </a:lnTo>
                  <a:lnTo>
                    <a:pt x="557" y="980"/>
                  </a:lnTo>
                  <a:lnTo>
                    <a:pt x="506" y="971"/>
                  </a:lnTo>
                  <a:lnTo>
                    <a:pt x="459" y="962"/>
                  </a:lnTo>
                  <a:lnTo>
                    <a:pt x="416" y="954"/>
                  </a:lnTo>
                  <a:lnTo>
                    <a:pt x="377" y="946"/>
                  </a:lnTo>
                  <a:lnTo>
                    <a:pt x="343" y="940"/>
                  </a:lnTo>
                  <a:lnTo>
                    <a:pt x="314" y="935"/>
                  </a:lnTo>
                  <a:lnTo>
                    <a:pt x="292" y="931"/>
                  </a:lnTo>
                  <a:lnTo>
                    <a:pt x="276" y="926"/>
                  </a:lnTo>
                  <a:lnTo>
                    <a:pt x="248" y="923"/>
                  </a:lnTo>
                  <a:lnTo>
                    <a:pt x="218" y="926"/>
                  </a:lnTo>
                  <a:lnTo>
                    <a:pt x="189" y="934"/>
                  </a:lnTo>
                  <a:lnTo>
                    <a:pt x="162" y="945"/>
                  </a:lnTo>
                  <a:lnTo>
                    <a:pt x="135" y="960"/>
                  </a:lnTo>
                  <a:lnTo>
                    <a:pt x="108" y="977"/>
                  </a:lnTo>
                  <a:lnTo>
                    <a:pt x="83" y="995"/>
                  </a:lnTo>
                  <a:lnTo>
                    <a:pt x="61" y="1014"/>
                  </a:lnTo>
                  <a:lnTo>
                    <a:pt x="47" y="1024"/>
                  </a:lnTo>
                  <a:lnTo>
                    <a:pt x="35" y="1029"/>
                  </a:lnTo>
                  <a:lnTo>
                    <a:pt x="27" y="1030"/>
                  </a:lnTo>
                  <a:lnTo>
                    <a:pt x="19" y="1028"/>
                  </a:lnTo>
                  <a:lnTo>
                    <a:pt x="13" y="1024"/>
                  </a:lnTo>
                  <a:lnTo>
                    <a:pt x="9" y="1018"/>
                  </a:lnTo>
                  <a:lnTo>
                    <a:pt x="6" y="1011"/>
                  </a:lnTo>
                  <a:lnTo>
                    <a:pt x="2" y="1004"/>
                  </a:lnTo>
                  <a:lnTo>
                    <a:pt x="1" y="998"/>
                  </a:lnTo>
                  <a:lnTo>
                    <a:pt x="1" y="993"/>
                  </a:lnTo>
                  <a:lnTo>
                    <a:pt x="0" y="991"/>
                  </a:lnTo>
                  <a:lnTo>
                    <a:pt x="5" y="935"/>
                  </a:lnTo>
                  <a:lnTo>
                    <a:pt x="9" y="872"/>
                  </a:lnTo>
                  <a:lnTo>
                    <a:pt x="13" y="806"/>
                  </a:lnTo>
                  <a:lnTo>
                    <a:pt x="17" y="734"/>
                  </a:lnTo>
                  <a:lnTo>
                    <a:pt x="23" y="661"/>
                  </a:lnTo>
                  <a:lnTo>
                    <a:pt x="27" y="586"/>
                  </a:lnTo>
                  <a:lnTo>
                    <a:pt x="32" y="510"/>
                  </a:lnTo>
                  <a:lnTo>
                    <a:pt x="36" y="436"/>
                  </a:lnTo>
                  <a:lnTo>
                    <a:pt x="42" y="363"/>
                  </a:lnTo>
                  <a:lnTo>
                    <a:pt x="46" y="294"/>
                  </a:lnTo>
                  <a:lnTo>
                    <a:pt x="50" y="229"/>
                  </a:lnTo>
                  <a:lnTo>
                    <a:pt x="53" y="169"/>
                  </a:lnTo>
                  <a:lnTo>
                    <a:pt x="57" y="117"/>
                  </a:lnTo>
                  <a:lnTo>
                    <a:pt x="60" y="102"/>
                  </a:lnTo>
                  <a:lnTo>
                    <a:pt x="64" y="90"/>
                  </a:lnTo>
                  <a:lnTo>
                    <a:pt x="71" y="82"/>
                  </a:lnTo>
                  <a:lnTo>
                    <a:pt x="81" y="76"/>
                  </a:lnTo>
                  <a:lnTo>
                    <a:pt x="92" y="72"/>
                  </a:lnTo>
                  <a:lnTo>
                    <a:pt x="105" y="69"/>
                  </a:lnTo>
                  <a:lnTo>
                    <a:pt x="121" y="67"/>
                  </a:lnTo>
                  <a:lnTo>
                    <a:pt x="138" y="64"/>
                  </a:lnTo>
                  <a:lnTo>
                    <a:pt x="173" y="58"/>
                  </a:lnTo>
                  <a:lnTo>
                    <a:pt x="212" y="52"/>
                  </a:lnTo>
                  <a:lnTo>
                    <a:pt x="254" y="46"/>
                  </a:lnTo>
                  <a:lnTo>
                    <a:pt x="299" y="38"/>
                  </a:lnTo>
                  <a:lnTo>
                    <a:pt x="346" y="32"/>
                  </a:lnTo>
                  <a:lnTo>
                    <a:pt x="394" y="26"/>
                  </a:lnTo>
                  <a:lnTo>
                    <a:pt x="442" y="19"/>
                  </a:lnTo>
                  <a:lnTo>
                    <a:pt x="490" y="14"/>
                  </a:lnTo>
                  <a:lnTo>
                    <a:pt x="535" y="9"/>
                  </a:lnTo>
                  <a:lnTo>
                    <a:pt x="577" y="5"/>
                  </a:lnTo>
                  <a:lnTo>
                    <a:pt x="616" y="2"/>
                  </a:lnTo>
                  <a:lnTo>
                    <a:pt x="652" y="0"/>
                  </a:lnTo>
                  <a:lnTo>
                    <a:pt x="682"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5" name="Freeform 441"/>
            <p:cNvSpPr>
              <a:spLocks noEditPoints="1"/>
            </p:cNvSpPr>
            <p:nvPr/>
          </p:nvSpPr>
          <p:spPr bwMode="auto">
            <a:xfrm>
              <a:off x="3163888" y="3182938"/>
              <a:ext cx="115887" cy="149225"/>
            </a:xfrm>
            <a:custGeom>
              <a:avLst/>
              <a:gdLst>
                <a:gd name="T0" fmla="*/ 415 w 801"/>
                <a:gd name="T1" fmla="*/ 618 h 1033"/>
                <a:gd name="T2" fmla="*/ 385 w 801"/>
                <a:gd name="T3" fmla="*/ 621 h 1033"/>
                <a:gd name="T4" fmla="*/ 357 w 801"/>
                <a:gd name="T5" fmla="*/ 630 h 1033"/>
                <a:gd name="T6" fmla="*/ 332 w 801"/>
                <a:gd name="T7" fmla="*/ 644 h 1033"/>
                <a:gd name="T8" fmla="*/ 310 w 801"/>
                <a:gd name="T9" fmla="*/ 662 h 1033"/>
                <a:gd name="T10" fmla="*/ 292 w 801"/>
                <a:gd name="T11" fmla="*/ 684 h 1033"/>
                <a:gd name="T12" fmla="*/ 278 w 801"/>
                <a:gd name="T13" fmla="*/ 708 h 1033"/>
                <a:gd name="T14" fmla="*/ 269 w 801"/>
                <a:gd name="T15" fmla="*/ 737 h 1033"/>
                <a:gd name="T16" fmla="*/ 266 w 801"/>
                <a:gd name="T17" fmla="*/ 766 h 1033"/>
                <a:gd name="T18" fmla="*/ 269 w 801"/>
                <a:gd name="T19" fmla="*/ 796 h 1033"/>
                <a:gd name="T20" fmla="*/ 278 w 801"/>
                <a:gd name="T21" fmla="*/ 824 h 1033"/>
                <a:gd name="T22" fmla="*/ 292 w 801"/>
                <a:gd name="T23" fmla="*/ 850 h 1033"/>
                <a:gd name="T24" fmla="*/ 310 w 801"/>
                <a:gd name="T25" fmla="*/ 872 h 1033"/>
                <a:gd name="T26" fmla="*/ 332 w 801"/>
                <a:gd name="T27" fmla="*/ 890 h 1033"/>
                <a:gd name="T28" fmla="*/ 357 w 801"/>
                <a:gd name="T29" fmla="*/ 904 h 1033"/>
                <a:gd name="T30" fmla="*/ 385 w 801"/>
                <a:gd name="T31" fmla="*/ 912 h 1033"/>
                <a:gd name="T32" fmla="*/ 415 w 801"/>
                <a:gd name="T33" fmla="*/ 915 h 1033"/>
                <a:gd name="T34" fmla="*/ 445 w 801"/>
                <a:gd name="T35" fmla="*/ 912 h 1033"/>
                <a:gd name="T36" fmla="*/ 472 w 801"/>
                <a:gd name="T37" fmla="*/ 904 h 1033"/>
                <a:gd name="T38" fmla="*/ 498 w 801"/>
                <a:gd name="T39" fmla="*/ 890 h 1033"/>
                <a:gd name="T40" fmla="*/ 520 w 801"/>
                <a:gd name="T41" fmla="*/ 872 h 1033"/>
                <a:gd name="T42" fmla="*/ 538 w 801"/>
                <a:gd name="T43" fmla="*/ 850 h 1033"/>
                <a:gd name="T44" fmla="*/ 552 w 801"/>
                <a:gd name="T45" fmla="*/ 824 h 1033"/>
                <a:gd name="T46" fmla="*/ 560 w 801"/>
                <a:gd name="T47" fmla="*/ 796 h 1033"/>
                <a:gd name="T48" fmla="*/ 563 w 801"/>
                <a:gd name="T49" fmla="*/ 766 h 1033"/>
                <a:gd name="T50" fmla="*/ 560 w 801"/>
                <a:gd name="T51" fmla="*/ 737 h 1033"/>
                <a:gd name="T52" fmla="*/ 552 w 801"/>
                <a:gd name="T53" fmla="*/ 708 h 1033"/>
                <a:gd name="T54" fmla="*/ 538 w 801"/>
                <a:gd name="T55" fmla="*/ 684 h 1033"/>
                <a:gd name="T56" fmla="*/ 520 w 801"/>
                <a:gd name="T57" fmla="*/ 662 h 1033"/>
                <a:gd name="T58" fmla="*/ 498 w 801"/>
                <a:gd name="T59" fmla="*/ 644 h 1033"/>
                <a:gd name="T60" fmla="*/ 472 w 801"/>
                <a:gd name="T61" fmla="*/ 630 h 1033"/>
                <a:gd name="T62" fmla="*/ 445 w 801"/>
                <a:gd name="T63" fmla="*/ 621 h 1033"/>
                <a:gd name="T64" fmla="*/ 415 w 801"/>
                <a:gd name="T65" fmla="*/ 618 h 1033"/>
                <a:gd name="T66" fmla="*/ 194 w 801"/>
                <a:gd name="T67" fmla="*/ 0 h 1033"/>
                <a:gd name="T68" fmla="*/ 731 w 801"/>
                <a:gd name="T69" fmla="*/ 26 h 1033"/>
                <a:gd name="T70" fmla="*/ 751 w 801"/>
                <a:gd name="T71" fmla="*/ 31 h 1033"/>
                <a:gd name="T72" fmla="*/ 768 w 801"/>
                <a:gd name="T73" fmla="*/ 39 h 1033"/>
                <a:gd name="T74" fmla="*/ 783 w 801"/>
                <a:gd name="T75" fmla="*/ 52 h 1033"/>
                <a:gd name="T76" fmla="*/ 794 w 801"/>
                <a:gd name="T77" fmla="*/ 68 h 1033"/>
                <a:gd name="T78" fmla="*/ 800 w 801"/>
                <a:gd name="T79" fmla="*/ 85 h 1033"/>
                <a:gd name="T80" fmla="*/ 801 w 801"/>
                <a:gd name="T81" fmla="*/ 106 h 1033"/>
                <a:gd name="T82" fmla="*/ 735 w 801"/>
                <a:gd name="T83" fmla="*/ 960 h 1033"/>
                <a:gd name="T84" fmla="*/ 731 w 801"/>
                <a:gd name="T85" fmla="*/ 980 h 1033"/>
                <a:gd name="T86" fmla="*/ 722 w 801"/>
                <a:gd name="T87" fmla="*/ 998 h 1033"/>
                <a:gd name="T88" fmla="*/ 709 w 801"/>
                <a:gd name="T89" fmla="*/ 1012 h 1033"/>
                <a:gd name="T90" fmla="*/ 693 w 801"/>
                <a:gd name="T91" fmla="*/ 1023 h 1033"/>
                <a:gd name="T92" fmla="*/ 674 w 801"/>
                <a:gd name="T93" fmla="*/ 1030 h 1033"/>
                <a:gd name="T94" fmla="*/ 654 w 801"/>
                <a:gd name="T95" fmla="*/ 1033 h 1033"/>
                <a:gd name="T96" fmla="*/ 59 w 801"/>
                <a:gd name="T97" fmla="*/ 1033 h 1033"/>
                <a:gd name="T98" fmla="*/ 40 w 801"/>
                <a:gd name="T99" fmla="*/ 1029 h 1033"/>
                <a:gd name="T100" fmla="*/ 23 w 801"/>
                <a:gd name="T101" fmla="*/ 1021 h 1033"/>
                <a:gd name="T102" fmla="*/ 12 w 801"/>
                <a:gd name="T103" fmla="*/ 1009 h 1033"/>
                <a:gd name="T104" fmla="*/ 3 w 801"/>
                <a:gd name="T105" fmla="*/ 993 h 1033"/>
                <a:gd name="T106" fmla="*/ 0 w 801"/>
                <a:gd name="T107" fmla="*/ 975 h 1033"/>
                <a:gd name="T108" fmla="*/ 2 w 801"/>
                <a:gd name="T109" fmla="*/ 956 h 1033"/>
                <a:gd name="T110" fmla="*/ 100 w 801"/>
                <a:gd name="T111" fmla="*/ 70 h 1033"/>
                <a:gd name="T112" fmla="*/ 108 w 801"/>
                <a:gd name="T113" fmla="*/ 51 h 1033"/>
                <a:gd name="T114" fmla="*/ 119 w 801"/>
                <a:gd name="T115" fmla="*/ 34 h 1033"/>
                <a:gd name="T116" fmla="*/ 135 w 801"/>
                <a:gd name="T117" fmla="*/ 19 h 1033"/>
                <a:gd name="T118" fmla="*/ 153 w 801"/>
                <a:gd name="T119" fmla="*/ 8 h 1033"/>
                <a:gd name="T120" fmla="*/ 173 w 801"/>
                <a:gd name="T121" fmla="*/ 2 h 1033"/>
                <a:gd name="T122" fmla="*/ 194 w 801"/>
                <a:gd name="T12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1033">
                  <a:moveTo>
                    <a:pt x="415" y="618"/>
                  </a:moveTo>
                  <a:lnTo>
                    <a:pt x="385" y="621"/>
                  </a:lnTo>
                  <a:lnTo>
                    <a:pt x="357" y="630"/>
                  </a:lnTo>
                  <a:lnTo>
                    <a:pt x="332" y="644"/>
                  </a:lnTo>
                  <a:lnTo>
                    <a:pt x="310" y="662"/>
                  </a:lnTo>
                  <a:lnTo>
                    <a:pt x="292" y="684"/>
                  </a:lnTo>
                  <a:lnTo>
                    <a:pt x="278" y="708"/>
                  </a:lnTo>
                  <a:lnTo>
                    <a:pt x="269" y="737"/>
                  </a:lnTo>
                  <a:lnTo>
                    <a:pt x="266" y="766"/>
                  </a:lnTo>
                  <a:lnTo>
                    <a:pt x="269" y="796"/>
                  </a:lnTo>
                  <a:lnTo>
                    <a:pt x="278" y="824"/>
                  </a:lnTo>
                  <a:lnTo>
                    <a:pt x="292" y="850"/>
                  </a:lnTo>
                  <a:lnTo>
                    <a:pt x="310" y="872"/>
                  </a:lnTo>
                  <a:lnTo>
                    <a:pt x="332" y="890"/>
                  </a:lnTo>
                  <a:lnTo>
                    <a:pt x="357" y="904"/>
                  </a:lnTo>
                  <a:lnTo>
                    <a:pt x="385" y="912"/>
                  </a:lnTo>
                  <a:lnTo>
                    <a:pt x="415" y="915"/>
                  </a:lnTo>
                  <a:lnTo>
                    <a:pt x="445" y="912"/>
                  </a:lnTo>
                  <a:lnTo>
                    <a:pt x="472" y="904"/>
                  </a:lnTo>
                  <a:lnTo>
                    <a:pt x="498" y="890"/>
                  </a:lnTo>
                  <a:lnTo>
                    <a:pt x="520" y="872"/>
                  </a:lnTo>
                  <a:lnTo>
                    <a:pt x="538" y="850"/>
                  </a:lnTo>
                  <a:lnTo>
                    <a:pt x="552" y="824"/>
                  </a:lnTo>
                  <a:lnTo>
                    <a:pt x="560" y="796"/>
                  </a:lnTo>
                  <a:lnTo>
                    <a:pt x="563" y="766"/>
                  </a:lnTo>
                  <a:lnTo>
                    <a:pt x="560" y="737"/>
                  </a:lnTo>
                  <a:lnTo>
                    <a:pt x="552" y="708"/>
                  </a:lnTo>
                  <a:lnTo>
                    <a:pt x="538" y="684"/>
                  </a:lnTo>
                  <a:lnTo>
                    <a:pt x="520" y="662"/>
                  </a:lnTo>
                  <a:lnTo>
                    <a:pt x="498" y="644"/>
                  </a:lnTo>
                  <a:lnTo>
                    <a:pt x="472" y="630"/>
                  </a:lnTo>
                  <a:lnTo>
                    <a:pt x="445" y="621"/>
                  </a:lnTo>
                  <a:lnTo>
                    <a:pt x="415" y="618"/>
                  </a:lnTo>
                  <a:close/>
                  <a:moveTo>
                    <a:pt x="194" y="0"/>
                  </a:moveTo>
                  <a:lnTo>
                    <a:pt x="731" y="26"/>
                  </a:lnTo>
                  <a:lnTo>
                    <a:pt x="751" y="31"/>
                  </a:lnTo>
                  <a:lnTo>
                    <a:pt x="768" y="39"/>
                  </a:lnTo>
                  <a:lnTo>
                    <a:pt x="783" y="52"/>
                  </a:lnTo>
                  <a:lnTo>
                    <a:pt x="794" y="68"/>
                  </a:lnTo>
                  <a:lnTo>
                    <a:pt x="800" y="85"/>
                  </a:lnTo>
                  <a:lnTo>
                    <a:pt x="801" y="106"/>
                  </a:lnTo>
                  <a:lnTo>
                    <a:pt x="735" y="960"/>
                  </a:lnTo>
                  <a:lnTo>
                    <a:pt x="731" y="980"/>
                  </a:lnTo>
                  <a:lnTo>
                    <a:pt x="722" y="998"/>
                  </a:lnTo>
                  <a:lnTo>
                    <a:pt x="709" y="1012"/>
                  </a:lnTo>
                  <a:lnTo>
                    <a:pt x="693" y="1023"/>
                  </a:lnTo>
                  <a:lnTo>
                    <a:pt x="674" y="1030"/>
                  </a:lnTo>
                  <a:lnTo>
                    <a:pt x="654" y="1033"/>
                  </a:lnTo>
                  <a:lnTo>
                    <a:pt x="59" y="1033"/>
                  </a:lnTo>
                  <a:lnTo>
                    <a:pt x="40" y="1029"/>
                  </a:lnTo>
                  <a:lnTo>
                    <a:pt x="23" y="1021"/>
                  </a:lnTo>
                  <a:lnTo>
                    <a:pt x="12" y="1009"/>
                  </a:lnTo>
                  <a:lnTo>
                    <a:pt x="3" y="993"/>
                  </a:lnTo>
                  <a:lnTo>
                    <a:pt x="0" y="975"/>
                  </a:lnTo>
                  <a:lnTo>
                    <a:pt x="2" y="956"/>
                  </a:lnTo>
                  <a:lnTo>
                    <a:pt x="100" y="70"/>
                  </a:lnTo>
                  <a:lnTo>
                    <a:pt x="108" y="51"/>
                  </a:lnTo>
                  <a:lnTo>
                    <a:pt x="119" y="34"/>
                  </a:lnTo>
                  <a:lnTo>
                    <a:pt x="135" y="19"/>
                  </a:lnTo>
                  <a:lnTo>
                    <a:pt x="153" y="8"/>
                  </a:lnTo>
                  <a:lnTo>
                    <a:pt x="173" y="2"/>
                  </a:lnTo>
                  <a:lnTo>
                    <a:pt x="19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8" name="Rectangle 7"/>
          <p:cNvSpPr/>
          <p:nvPr/>
        </p:nvSpPr>
        <p:spPr>
          <a:xfrm>
            <a:off x="4957763" y="1066800"/>
            <a:ext cx="3348037" cy="512763"/>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nchor="ctr"/>
          <a:lstStyle/>
          <a:p>
            <a:pPr algn="ctr">
              <a:defRPr/>
            </a:pPr>
            <a:r>
              <a:rPr lang="en-US" sz="1500" b="1" dirty="0">
                <a:solidFill>
                  <a:schemeClr val="bg1"/>
                </a:solidFill>
                <a:cs typeface="Arial" panose="020B0604020202020204" pitchFamily="34" charset="0"/>
              </a:rPr>
              <a:t>Innovation</a:t>
            </a:r>
          </a:p>
        </p:txBody>
      </p:sp>
      <p:sp>
        <p:nvSpPr>
          <p:cNvPr id="43" name="Rectangle 42"/>
          <p:cNvSpPr/>
          <p:nvPr/>
        </p:nvSpPr>
        <p:spPr>
          <a:xfrm>
            <a:off x="4957763" y="1579563"/>
            <a:ext cx="3348037" cy="451643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lstStyle/>
          <a:p>
            <a:pPr marL="285750" indent="-285750">
              <a:buFont typeface="Arial" panose="020B0604020202020204" pitchFamily="34" charset="0"/>
              <a:buChar char="•"/>
              <a:defRPr/>
            </a:pPr>
            <a:r>
              <a:rPr lang="en-US" sz="1600" dirty="0">
                <a:solidFill>
                  <a:schemeClr val="tx1"/>
                </a:solidFill>
                <a:cs typeface="Arial" panose="020B0604020202020204" pitchFamily="34" charset="0"/>
              </a:rPr>
              <a:t>Creating OHA to drive strategic change</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Creating single flow of funding to local entity responsible for integrated care</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Creating partnerships with academic medical centers to bolster research capabilities</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Evidence-based coverage</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VBID designs for state and teacher plans (not discussed)</a:t>
            </a: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Supporting local transformation through </a:t>
            </a:r>
          </a:p>
          <a:p>
            <a:pPr marL="742950" lvl="1" indent="-285750">
              <a:buFont typeface="Arial" panose="020B0604020202020204" pitchFamily="34" charset="0"/>
              <a:buChar char="•"/>
              <a:defRPr/>
            </a:pPr>
            <a:r>
              <a:rPr lang="en-US" sz="1600" dirty="0">
                <a:solidFill>
                  <a:schemeClr val="tx1"/>
                </a:solidFill>
                <a:cs typeface="Arial" panose="020B0604020202020204" pitchFamily="34" charset="0"/>
              </a:rPr>
              <a:t>Transformation Center (CCOs)</a:t>
            </a:r>
          </a:p>
          <a:p>
            <a:pPr marL="742950" lvl="1" indent="-285750">
              <a:buFont typeface="Arial" panose="020B0604020202020204" pitchFamily="34" charset="0"/>
              <a:buChar char="•"/>
              <a:defRPr/>
            </a:pPr>
            <a:r>
              <a:rPr lang="en-US" sz="1600" dirty="0">
                <a:solidFill>
                  <a:schemeClr val="tx1"/>
                </a:solidFill>
                <a:cs typeface="Arial" panose="020B0604020202020204" pitchFamily="34" charset="0"/>
              </a:rPr>
              <a:t> Patient-Centered Primary Care Institute</a:t>
            </a:r>
          </a:p>
          <a:p>
            <a:pPr marL="285750" indent="-285750">
              <a:buFont typeface="Arial" panose="020B0604020202020204" pitchFamily="34" charset="0"/>
              <a:buChar char="•"/>
              <a:defRPr/>
            </a:pPr>
            <a:endParaRPr lang="en-US" sz="1600" dirty="0">
              <a:solidFill>
                <a:schemeClr val="tx1"/>
              </a:solidFill>
              <a:cs typeface="Arial" panose="020B0604020202020204" pitchFamily="34" charset="0"/>
            </a:endParaRPr>
          </a:p>
        </p:txBody>
      </p:sp>
      <p:grpSp>
        <p:nvGrpSpPr>
          <p:cNvPr id="55304" name="Group 53"/>
          <p:cNvGrpSpPr>
            <a:grpSpLocks/>
          </p:cNvGrpSpPr>
          <p:nvPr/>
        </p:nvGrpSpPr>
        <p:grpSpPr bwMode="auto">
          <a:xfrm>
            <a:off x="1143000" y="2230438"/>
            <a:ext cx="3087688" cy="3087687"/>
            <a:chOff x="3028548" y="2487810"/>
            <a:chExt cx="3086904" cy="3087640"/>
          </a:xfrm>
        </p:grpSpPr>
        <p:grpSp>
          <p:nvGrpSpPr>
            <p:cNvPr id="55305" name="Group 54"/>
            <p:cNvGrpSpPr>
              <a:grpSpLocks/>
            </p:cNvGrpSpPr>
            <p:nvPr/>
          </p:nvGrpSpPr>
          <p:grpSpPr bwMode="auto">
            <a:xfrm>
              <a:off x="3028548" y="2487810"/>
              <a:ext cx="3086904" cy="3087640"/>
              <a:chOff x="3028548" y="2487810"/>
              <a:chExt cx="3086904" cy="3087640"/>
            </a:xfrm>
          </p:grpSpPr>
          <p:grpSp>
            <p:nvGrpSpPr>
              <p:cNvPr id="55308" name="Group 59"/>
              <p:cNvGrpSpPr>
                <a:grpSpLocks/>
              </p:cNvGrpSpPr>
              <p:nvPr/>
            </p:nvGrpSpPr>
            <p:grpSpPr bwMode="auto">
              <a:xfrm>
                <a:off x="3092628" y="2487810"/>
                <a:ext cx="2958746" cy="2755335"/>
                <a:chOff x="3361783" y="1371600"/>
                <a:chExt cx="5465258" cy="5089525"/>
              </a:xfrm>
            </p:grpSpPr>
            <p:sp>
              <p:nvSpPr>
                <p:cNvPr id="96" name="Freeform 5"/>
                <p:cNvSpPr>
                  <a:spLocks/>
                </p:cNvSpPr>
                <p:nvPr/>
              </p:nvSpPr>
              <p:spPr bwMode="auto">
                <a:xfrm>
                  <a:off x="3480879" y="4300977"/>
                  <a:ext cx="2494801" cy="2017430"/>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7" name="Freeform 6"/>
                <p:cNvSpPr>
                  <a:spLocks/>
                </p:cNvSpPr>
                <p:nvPr/>
              </p:nvSpPr>
              <p:spPr bwMode="auto">
                <a:xfrm>
                  <a:off x="3360682" y="1371600"/>
                  <a:ext cx="3881454" cy="5090491"/>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3">
                    <a:lumMod val="85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8" name="Freeform 7"/>
                <p:cNvSpPr>
                  <a:spLocks/>
                </p:cNvSpPr>
                <p:nvPr/>
              </p:nvSpPr>
              <p:spPr bwMode="auto">
                <a:xfrm>
                  <a:off x="4946685" y="1371600"/>
                  <a:ext cx="3881454" cy="5090491"/>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3">
                    <a:lumMod val="85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9" name="Freeform 8"/>
                <p:cNvSpPr>
                  <a:spLocks/>
                </p:cNvSpPr>
                <p:nvPr/>
              </p:nvSpPr>
              <p:spPr bwMode="auto">
                <a:xfrm>
                  <a:off x="5975680" y="4300977"/>
                  <a:ext cx="2741058" cy="2017430"/>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61" name="Oval 60"/>
              <p:cNvSpPr>
                <a:spLocks noChangeAspect="1"/>
              </p:cNvSpPr>
              <p:nvPr/>
            </p:nvSpPr>
            <p:spPr>
              <a:xfrm>
                <a:off x="3257090" y="4178471"/>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62" name="Oval 61"/>
              <p:cNvSpPr/>
              <p:nvPr/>
            </p:nvSpPr>
            <p:spPr>
              <a:xfrm>
                <a:off x="5004484" y="4178471"/>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1" name="Oval 90"/>
              <p:cNvSpPr/>
              <p:nvPr/>
            </p:nvSpPr>
            <p:spPr>
              <a:xfrm>
                <a:off x="4129993" y="267513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2" name="Oval 91"/>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93" name="Group 92"/>
              <p:cNvGrpSpPr/>
              <p:nvPr/>
            </p:nvGrpSpPr>
            <p:grpSpPr>
              <a:xfrm>
                <a:off x="4337908" y="2925240"/>
                <a:ext cx="480296" cy="394700"/>
                <a:chOff x="4364038" y="2900363"/>
                <a:chExt cx="481013" cy="395288"/>
              </a:xfrm>
              <a:solidFill>
                <a:srgbClr val="25325B"/>
              </a:solidFill>
            </p:grpSpPr>
            <p:sp>
              <p:nvSpPr>
                <p:cNvPr id="94"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5"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5306"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57" name="Group 56"/>
            <p:cNvGrpSpPr/>
            <p:nvPr/>
          </p:nvGrpSpPr>
          <p:grpSpPr>
            <a:xfrm>
              <a:off x="5119143" y="4292600"/>
              <a:ext cx="665642" cy="638367"/>
              <a:chOff x="4406900" y="1743075"/>
              <a:chExt cx="1027113" cy="1023938"/>
            </a:xfrm>
            <a:solidFill>
              <a:schemeClr val="accent2"/>
            </a:solidFill>
          </p:grpSpPr>
          <p:sp>
            <p:nvSpPr>
              <p:cNvPr id="58"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59"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Challenges</a:t>
            </a:r>
          </a:p>
        </p:txBody>
      </p:sp>
      <p:sp>
        <p:nvSpPr>
          <p:cNvPr id="56323" name="Content Placeholder 2"/>
          <p:cNvSpPr>
            <a:spLocks noGrp="1"/>
          </p:cNvSpPr>
          <p:nvPr>
            <p:ph idx="1"/>
          </p:nvPr>
        </p:nvSpPr>
        <p:spPr/>
        <p:txBody>
          <a:bodyPr/>
          <a:lstStyle/>
          <a:p>
            <a:r>
              <a:rPr lang="en-US" altLang="en-US" dirty="0" smtClean="0"/>
              <a:t>CCOs</a:t>
            </a:r>
          </a:p>
          <a:p>
            <a:pPr marL="857250" lvl="1" indent="-457200"/>
            <a:r>
              <a:rPr lang="en-US" altLang="en-US" dirty="0" smtClean="0"/>
              <a:t>Most sub-capitate services to existing providers, preserving old silos; some CCOs are now working to implement integrated models of care</a:t>
            </a:r>
          </a:p>
          <a:p>
            <a:pPr marL="857250" lvl="1" indent="-457200"/>
            <a:r>
              <a:rPr lang="en-US" altLang="en-US" dirty="0" smtClean="0"/>
              <a:t>CCOs are not using the flexibility they have to deliver non-traditional services</a:t>
            </a:r>
          </a:p>
          <a:p>
            <a:pPr marL="857250" lvl="1" indent="-457200"/>
            <a:r>
              <a:rPr lang="en-US" altLang="en-US" dirty="0" smtClean="0"/>
              <a:t>Managing 16 CCOs is challenging, particularly around actuarial soundness and sustainable rate of growth</a:t>
            </a:r>
          </a:p>
          <a:p>
            <a:pPr marL="1257300" lvl="2" indent="-288925"/>
            <a:r>
              <a:rPr lang="en-US" altLang="en-US" dirty="0" smtClean="0"/>
              <a:t>CCOs have incentive to overspend to get more money</a:t>
            </a:r>
          </a:p>
          <a:p>
            <a:pPr marL="857250" lvl="1" indent="-457200"/>
            <a:r>
              <a:rPr lang="en-US" altLang="en-US" dirty="0" smtClean="0"/>
              <a:t>CCOs have been slow to adopt APMs; primary care capitation arrangements are not often linked to quality outcomes</a:t>
            </a:r>
          </a:p>
          <a:p>
            <a:pPr marL="857250" lvl="1" indent="-457200"/>
            <a:r>
              <a:rPr lang="en-US" altLang="en-US" dirty="0" smtClean="0"/>
              <a:t>Challenging to get patient-level data to CCOs and providers</a:t>
            </a:r>
          </a:p>
          <a:p>
            <a:pPr marL="857250" lvl="1" indent="-457200"/>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Challenges </a:t>
            </a:r>
            <a:r>
              <a:rPr lang="en-US" altLang="en-US" sz="2800" smtClean="0"/>
              <a:t>(cont’d)</a:t>
            </a:r>
          </a:p>
        </p:txBody>
      </p:sp>
      <p:sp>
        <p:nvSpPr>
          <p:cNvPr id="57347" name="Content Placeholder 2"/>
          <p:cNvSpPr>
            <a:spLocks noGrp="1"/>
          </p:cNvSpPr>
          <p:nvPr>
            <p:ph idx="1"/>
          </p:nvPr>
        </p:nvSpPr>
        <p:spPr>
          <a:xfrm>
            <a:off x="381000" y="1219200"/>
            <a:ext cx="7769225" cy="4419600"/>
          </a:xfrm>
        </p:spPr>
        <p:txBody>
          <a:bodyPr/>
          <a:lstStyle/>
          <a:p>
            <a:r>
              <a:rPr lang="en-US" altLang="en-US" smtClean="0"/>
              <a:t>State employee and teacher plans</a:t>
            </a:r>
          </a:p>
          <a:p>
            <a:pPr lvl="1"/>
            <a:r>
              <a:rPr lang="en-US" altLang="en-US" smtClean="0"/>
              <a:t>Have had low inflation rates in past 3 years</a:t>
            </a:r>
          </a:p>
          <a:p>
            <a:pPr lvl="1"/>
            <a:r>
              <a:rPr lang="en-US" altLang="en-US" smtClean="0"/>
              <a:t>2017 premium increases will likely increase between 5% and 10% (depending on plan), exceeding 3.4% cap</a:t>
            </a:r>
          </a:p>
          <a:p>
            <a:pPr lvl="1"/>
            <a:r>
              <a:rPr lang="en-US" altLang="en-US" smtClean="0"/>
              <a:t>Cost increases due primarily to skyrocketing Rx costs</a:t>
            </a:r>
          </a:p>
          <a:p>
            <a:r>
              <a:rPr lang="en-US" altLang="en-US" smtClean="0"/>
              <a:t>Commercial insurers</a:t>
            </a:r>
          </a:p>
          <a:p>
            <a:pPr lvl="1"/>
            <a:r>
              <a:rPr lang="en-US" altLang="en-US" smtClean="0"/>
              <a:t>Alignment with state strategies is less robust than hoped</a:t>
            </a:r>
          </a:p>
          <a:p>
            <a:pPr lvl="1"/>
            <a:r>
              <a:rPr lang="en-US" altLang="en-US" smtClean="0"/>
              <a:t>OHA is restarting alignment talks in April </a:t>
            </a:r>
          </a:p>
          <a:p>
            <a:r>
              <a:rPr lang="en-US" altLang="en-US" smtClean="0"/>
              <a:t>Transformation support funding after SIM ends</a:t>
            </a:r>
          </a:p>
          <a:p>
            <a:pPr lvl="1"/>
            <a:r>
              <a:rPr lang="en-US" altLang="en-US" smtClean="0"/>
              <a:t>Transformation Center hoping for legislative support</a:t>
            </a:r>
          </a:p>
          <a:p>
            <a:pPr lvl="1"/>
            <a:r>
              <a:rPr lang="en-US" altLang="en-US" smtClean="0"/>
              <a:t>Patient-centered Primary Care Transformation Institute trying to develop sustainability model</a:t>
            </a:r>
          </a:p>
          <a:p>
            <a:pPr lvl="1"/>
            <a:endParaRPr lang="en-US" altLang="en-US" smtClean="0"/>
          </a:p>
          <a:p>
            <a:pPr lvl="1"/>
            <a:endParaRPr lang="en-US" altLang="en-US"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143000"/>
          </a:xfrm>
        </p:spPr>
        <p:txBody>
          <a:bodyPr/>
          <a:lstStyle/>
          <a:p>
            <a:r>
              <a:rPr lang="en-US" dirty="0" smtClean="0"/>
              <a:t>Summary of Strategies and Key Facilitators</a:t>
            </a:r>
            <a:endParaRPr lang="en-US" dirty="0"/>
          </a:p>
        </p:txBody>
      </p:sp>
      <p:grpSp>
        <p:nvGrpSpPr>
          <p:cNvPr id="5" name="Group 4"/>
          <p:cNvGrpSpPr/>
          <p:nvPr/>
        </p:nvGrpSpPr>
        <p:grpSpPr>
          <a:xfrm>
            <a:off x="228600" y="1297698"/>
            <a:ext cx="3005888" cy="3405096"/>
            <a:chOff x="4010611" y="1545021"/>
            <a:chExt cx="4201858" cy="4734177"/>
          </a:xfrm>
        </p:grpSpPr>
        <p:grpSp>
          <p:nvGrpSpPr>
            <p:cNvPr id="6" name="Group 5"/>
            <p:cNvGrpSpPr/>
            <p:nvPr/>
          </p:nvGrpSpPr>
          <p:grpSpPr>
            <a:xfrm>
              <a:off x="4010611" y="1545021"/>
              <a:ext cx="4201858" cy="4259212"/>
              <a:chOff x="3879850" y="1189038"/>
              <a:chExt cx="4419600" cy="4479926"/>
            </a:xfrm>
          </p:grpSpPr>
          <p:sp>
            <p:nvSpPr>
              <p:cNvPr id="8" name="Freeform 7"/>
              <p:cNvSpPr>
                <a:spLocks/>
              </p:cNvSpPr>
              <p:nvPr/>
            </p:nvSpPr>
            <p:spPr bwMode="auto">
              <a:xfrm>
                <a:off x="6257925" y="3054351"/>
                <a:ext cx="1944688" cy="2430463"/>
              </a:xfrm>
              <a:custGeom>
                <a:avLst/>
                <a:gdLst/>
                <a:ahLst/>
                <a:cxnLst>
                  <a:cxn ang="0">
                    <a:pos x="10" y="0"/>
                  </a:cxn>
                  <a:cxn ang="0">
                    <a:pos x="40" y="2"/>
                  </a:cxn>
                  <a:cxn ang="0">
                    <a:pos x="87" y="5"/>
                  </a:cxn>
                  <a:cxn ang="0">
                    <a:pos x="148" y="10"/>
                  </a:cxn>
                  <a:cxn ang="0">
                    <a:pos x="222" y="18"/>
                  </a:cxn>
                  <a:cxn ang="0">
                    <a:pos x="306" y="30"/>
                  </a:cxn>
                  <a:cxn ang="0">
                    <a:pos x="397" y="46"/>
                  </a:cxn>
                  <a:cxn ang="0">
                    <a:pos x="495" y="66"/>
                  </a:cxn>
                  <a:cxn ang="0">
                    <a:pos x="595" y="92"/>
                  </a:cxn>
                  <a:cxn ang="0">
                    <a:pos x="696" y="123"/>
                  </a:cxn>
                  <a:cxn ang="0">
                    <a:pos x="796" y="162"/>
                  </a:cxn>
                  <a:cxn ang="0">
                    <a:pos x="891" y="206"/>
                  </a:cxn>
                  <a:cxn ang="0">
                    <a:pos x="982" y="259"/>
                  </a:cxn>
                  <a:cxn ang="0">
                    <a:pos x="1063" y="320"/>
                  </a:cxn>
                  <a:cxn ang="0">
                    <a:pos x="1134" y="390"/>
                  </a:cxn>
                  <a:cxn ang="0">
                    <a:pos x="1192" y="469"/>
                  </a:cxn>
                  <a:cxn ang="0">
                    <a:pos x="1219" y="522"/>
                  </a:cxn>
                  <a:cxn ang="0">
                    <a:pos x="1222" y="561"/>
                  </a:cxn>
                  <a:cxn ang="0">
                    <a:pos x="1225" y="583"/>
                  </a:cxn>
                  <a:cxn ang="0">
                    <a:pos x="1225" y="619"/>
                  </a:cxn>
                  <a:cxn ang="0">
                    <a:pos x="1219" y="652"/>
                  </a:cxn>
                  <a:cxn ang="0">
                    <a:pos x="1209" y="694"/>
                  </a:cxn>
                  <a:cxn ang="0">
                    <a:pos x="1193" y="744"/>
                  </a:cxn>
                  <a:cxn ang="0">
                    <a:pos x="1167" y="802"/>
                  </a:cxn>
                  <a:cxn ang="0">
                    <a:pos x="1131" y="867"/>
                  </a:cxn>
                  <a:cxn ang="0">
                    <a:pos x="1084" y="938"/>
                  </a:cxn>
                  <a:cxn ang="0">
                    <a:pos x="1021" y="1013"/>
                  </a:cxn>
                  <a:cxn ang="0">
                    <a:pos x="943" y="1094"/>
                  </a:cxn>
                  <a:cxn ang="0">
                    <a:pos x="849" y="1178"/>
                  </a:cxn>
                  <a:cxn ang="0">
                    <a:pos x="734" y="1264"/>
                  </a:cxn>
                  <a:cxn ang="0">
                    <a:pos x="598" y="1352"/>
                  </a:cxn>
                  <a:cxn ang="0">
                    <a:pos x="440" y="1441"/>
                  </a:cxn>
                  <a:cxn ang="0">
                    <a:pos x="257" y="1531"/>
                  </a:cxn>
                  <a:cxn ang="0">
                    <a:pos x="259" y="1521"/>
                  </a:cxn>
                  <a:cxn ang="0">
                    <a:pos x="265" y="1495"/>
                  </a:cxn>
                  <a:cxn ang="0">
                    <a:pos x="273" y="1454"/>
                  </a:cxn>
                  <a:cxn ang="0">
                    <a:pos x="283" y="1397"/>
                  </a:cxn>
                  <a:cxn ang="0">
                    <a:pos x="294" y="1330"/>
                  </a:cxn>
                  <a:cxn ang="0">
                    <a:pos x="304" y="1252"/>
                  </a:cxn>
                  <a:cxn ang="0">
                    <a:pos x="314" y="1165"/>
                  </a:cxn>
                  <a:cxn ang="0">
                    <a:pos x="324" y="1071"/>
                  </a:cxn>
                  <a:cxn ang="0">
                    <a:pos x="330" y="971"/>
                  </a:cxn>
                  <a:cxn ang="0">
                    <a:pos x="332" y="868"/>
                  </a:cxn>
                  <a:cxn ang="0">
                    <a:pos x="332" y="762"/>
                  </a:cxn>
                  <a:cxn ang="0">
                    <a:pos x="326" y="657"/>
                  </a:cxn>
                  <a:cxn ang="0">
                    <a:pos x="314" y="552"/>
                  </a:cxn>
                  <a:cxn ang="0">
                    <a:pos x="296" y="451"/>
                  </a:cxn>
                  <a:cxn ang="0">
                    <a:pos x="270" y="354"/>
                  </a:cxn>
                  <a:cxn ang="0">
                    <a:pos x="236" y="264"/>
                  </a:cxn>
                  <a:cxn ang="0">
                    <a:pos x="192" y="181"/>
                  </a:cxn>
                  <a:cxn ang="0">
                    <a:pos x="139" y="109"/>
                  </a:cxn>
                  <a:cxn ang="0">
                    <a:pos x="75" y="48"/>
                  </a:cxn>
                  <a:cxn ang="0">
                    <a:pos x="0" y="0"/>
                  </a:cxn>
                </a:cxnLst>
                <a:rect l="0" t="0" r="r" b="b"/>
                <a:pathLst>
                  <a:path w="1225" h="1531">
                    <a:moveTo>
                      <a:pt x="0" y="0"/>
                    </a:moveTo>
                    <a:lnTo>
                      <a:pt x="10" y="0"/>
                    </a:lnTo>
                    <a:lnTo>
                      <a:pt x="23" y="1"/>
                    </a:lnTo>
                    <a:lnTo>
                      <a:pt x="40" y="2"/>
                    </a:lnTo>
                    <a:lnTo>
                      <a:pt x="62" y="3"/>
                    </a:lnTo>
                    <a:lnTo>
                      <a:pt x="87" y="5"/>
                    </a:lnTo>
                    <a:lnTo>
                      <a:pt x="115" y="7"/>
                    </a:lnTo>
                    <a:lnTo>
                      <a:pt x="148" y="10"/>
                    </a:lnTo>
                    <a:lnTo>
                      <a:pt x="184" y="14"/>
                    </a:lnTo>
                    <a:lnTo>
                      <a:pt x="222" y="18"/>
                    </a:lnTo>
                    <a:lnTo>
                      <a:pt x="262" y="24"/>
                    </a:lnTo>
                    <a:lnTo>
                      <a:pt x="306" y="30"/>
                    </a:lnTo>
                    <a:lnTo>
                      <a:pt x="350" y="38"/>
                    </a:lnTo>
                    <a:lnTo>
                      <a:pt x="397" y="46"/>
                    </a:lnTo>
                    <a:lnTo>
                      <a:pt x="445" y="56"/>
                    </a:lnTo>
                    <a:lnTo>
                      <a:pt x="495" y="66"/>
                    </a:lnTo>
                    <a:lnTo>
                      <a:pt x="544" y="79"/>
                    </a:lnTo>
                    <a:lnTo>
                      <a:pt x="595" y="92"/>
                    </a:lnTo>
                    <a:lnTo>
                      <a:pt x="645" y="107"/>
                    </a:lnTo>
                    <a:lnTo>
                      <a:pt x="696" y="123"/>
                    </a:lnTo>
                    <a:lnTo>
                      <a:pt x="746" y="141"/>
                    </a:lnTo>
                    <a:lnTo>
                      <a:pt x="796" y="162"/>
                    </a:lnTo>
                    <a:lnTo>
                      <a:pt x="844" y="183"/>
                    </a:lnTo>
                    <a:lnTo>
                      <a:pt x="891" y="206"/>
                    </a:lnTo>
                    <a:lnTo>
                      <a:pt x="937" y="232"/>
                    </a:lnTo>
                    <a:lnTo>
                      <a:pt x="982" y="259"/>
                    </a:lnTo>
                    <a:lnTo>
                      <a:pt x="1024" y="288"/>
                    </a:lnTo>
                    <a:lnTo>
                      <a:pt x="1063" y="320"/>
                    </a:lnTo>
                    <a:lnTo>
                      <a:pt x="1101" y="354"/>
                    </a:lnTo>
                    <a:lnTo>
                      <a:pt x="1134" y="390"/>
                    </a:lnTo>
                    <a:lnTo>
                      <a:pt x="1166" y="428"/>
                    </a:lnTo>
                    <a:lnTo>
                      <a:pt x="1192" y="469"/>
                    </a:lnTo>
                    <a:lnTo>
                      <a:pt x="1216" y="512"/>
                    </a:lnTo>
                    <a:lnTo>
                      <a:pt x="1219" y="522"/>
                    </a:lnTo>
                    <a:lnTo>
                      <a:pt x="1220" y="534"/>
                    </a:lnTo>
                    <a:lnTo>
                      <a:pt x="1222" y="561"/>
                    </a:lnTo>
                    <a:lnTo>
                      <a:pt x="1223" y="574"/>
                    </a:lnTo>
                    <a:lnTo>
                      <a:pt x="1225" y="583"/>
                    </a:lnTo>
                    <a:lnTo>
                      <a:pt x="1225" y="606"/>
                    </a:lnTo>
                    <a:lnTo>
                      <a:pt x="1225" y="619"/>
                    </a:lnTo>
                    <a:lnTo>
                      <a:pt x="1222" y="635"/>
                    </a:lnTo>
                    <a:lnTo>
                      <a:pt x="1219" y="652"/>
                    </a:lnTo>
                    <a:lnTo>
                      <a:pt x="1215" y="671"/>
                    </a:lnTo>
                    <a:lnTo>
                      <a:pt x="1209" y="694"/>
                    </a:lnTo>
                    <a:lnTo>
                      <a:pt x="1202" y="718"/>
                    </a:lnTo>
                    <a:lnTo>
                      <a:pt x="1193" y="744"/>
                    </a:lnTo>
                    <a:lnTo>
                      <a:pt x="1181" y="772"/>
                    </a:lnTo>
                    <a:lnTo>
                      <a:pt x="1167" y="802"/>
                    </a:lnTo>
                    <a:lnTo>
                      <a:pt x="1150" y="834"/>
                    </a:lnTo>
                    <a:lnTo>
                      <a:pt x="1131" y="867"/>
                    </a:lnTo>
                    <a:lnTo>
                      <a:pt x="1109" y="901"/>
                    </a:lnTo>
                    <a:lnTo>
                      <a:pt x="1084" y="938"/>
                    </a:lnTo>
                    <a:lnTo>
                      <a:pt x="1054" y="975"/>
                    </a:lnTo>
                    <a:lnTo>
                      <a:pt x="1021" y="1013"/>
                    </a:lnTo>
                    <a:lnTo>
                      <a:pt x="984" y="1054"/>
                    </a:lnTo>
                    <a:lnTo>
                      <a:pt x="943" y="1094"/>
                    </a:lnTo>
                    <a:lnTo>
                      <a:pt x="898" y="1136"/>
                    </a:lnTo>
                    <a:lnTo>
                      <a:pt x="849" y="1178"/>
                    </a:lnTo>
                    <a:lnTo>
                      <a:pt x="794" y="1220"/>
                    </a:lnTo>
                    <a:lnTo>
                      <a:pt x="734" y="1264"/>
                    </a:lnTo>
                    <a:lnTo>
                      <a:pt x="669" y="1308"/>
                    </a:lnTo>
                    <a:lnTo>
                      <a:pt x="598" y="1352"/>
                    </a:lnTo>
                    <a:lnTo>
                      <a:pt x="522" y="1397"/>
                    </a:lnTo>
                    <a:lnTo>
                      <a:pt x="440" y="1441"/>
                    </a:lnTo>
                    <a:lnTo>
                      <a:pt x="352" y="1486"/>
                    </a:lnTo>
                    <a:lnTo>
                      <a:pt x="257" y="1531"/>
                    </a:lnTo>
                    <a:lnTo>
                      <a:pt x="258" y="1528"/>
                    </a:lnTo>
                    <a:lnTo>
                      <a:pt x="259" y="1521"/>
                    </a:lnTo>
                    <a:lnTo>
                      <a:pt x="262" y="1510"/>
                    </a:lnTo>
                    <a:lnTo>
                      <a:pt x="265" y="1495"/>
                    </a:lnTo>
                    <a:lnTo>
                      <a:pt x="268" y="1476"/>
                    </a:lnTo>
                    <a:lnTo>
                      <a:pt x="273" y="1454"/>
                    </a:lnTo>
                    <a:lnTo>
                      <a:pt x="278" y="1427"/>
                    </a:lnTo>
                    <a:lnTo>
                      <a:pt x="283" y="1397"/>
                    </a:lnTo>
                    <a:lnTo>
                      <a:pt x="288" y="1365"/>
                    </a:lnTo>
                    <a:lnTo>
                      <a:pt x="294" y="1330"/>
                    </a:lnTo>
                    <a:lnTo>
                      <a:pt x="299" y="1292"/>
                    </a:lnTo>
                    <a:lnTo>
                      <a:pt x="304" y="1252"/>
                    </a:lnTo>
                    <a:lnTo>
                      <a:pt x="310" y="1209"/>
                    </a:lnTo>
                    <a:lnTo>
                      <a:pt x="314" y="1165"/>
                    </a:lnTo>
                    <a:lnTo>
                      <a:pt x="320" y="1119"/>
                    </a:lnTo>
                    <a:lnTo>
                      <a:pt x="324" y="1071"/>
                    </a:lnTo>
                    <a:lnTo>
                      <a:pt x="327" y="1021"/>
                    </a:lnTo>
                    <a:lnTo>
                      <a:pt x="330" y="971"/>
                    </a:lnTo>
                    <a:lnTo>
                      <a:pt x="332" y="919"/>
                    </a:lnTo>
                    <a:lnTo>
                      <a:pt x="332" y="868"/>
                    </a:lnTo>
                    <a:lnTo>
                      <a:pt x="332" y="815"/>
                    </a:lnTo>
                    <a:lnTo>
                      <a:pt x="332" y="762"/>
                    </a:lnTo>
                    <a:lnTo>
                      <a:pt x="329" y="710"/>
                    </a:lnTo>
                    <a:lnTo>
                      <a:pt x="326" y="657"/>
                    </a:lnTo>
                    <a:lnTo>
                      <a:pt x="320" y="605"/>
                    </a:lnTo>
                    <a:lnTo>
                      <a:pt x="314" y="552"/>
                    </a:lnTo>
                    <a:lnTo>
                      <a:pt x="306" y="501"/>
                    </a:lnTo>
                    <a:lnTo>
                      <a:pt x="296" y="451"/>
                    </a:lnTo>
                    <a:lnTo>
                      <a:pt x="284" y="402"/>
                    </a:lnTo>
                    <a:lnTo>
                      <a:pt x="270" y="354"/>
                    </a:lnTo>
                    <a:lnTo>
                      <a:pt x="254" y="308"/>
                    </a:lnTo>
                    <a:lnTo>
                      <a:pt x="236" y="264"/>
                    </a:lnTo>
                    <a:lnTo>
                      <a:pt x="215" y="222"/>
                    </a:lnTo>
                    <a:lnTo>
                      <a:pt x="192" y="181"/>
                    </a:lnTo>
                    <a:lnTo>
                      <a:pt x="168" y="145"/>
                    </a:lnTo>
                    <a:lnTo>
                      <a:pt x="139" y="109"/>
                    </a:lnTo>
                    <a:lnTo>
                      <a:pt x="109" y="77"/>
                    </a:lnTo>
                    <a:lnTo>
                      <a:pt x="75" y="48"/>
                    </a:lnTo>
                    <a:lnTo>
                      <a:pt x="39" y="22"/>
                    </a:lnTo>
                    <a:lnTo>
                      <a:pt x="0" y="0"/>
                    </a:lnTo>
                    <a:close/>
                  </a:path>
                </a:pathLst>
              </a:custGeom>
              <a:solidFill>
                <a:srgbClr val="92D05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 name="Freeform 8"/>
              <p:cNvSpPr>
                <a:spLocks/>
              </p:cNvSpPr>
              <p:nvPr/>
            </p:nvSpPr>
            <p:spPr bwMode="auto">
              <a:xfrm>
                <a:off x="3967163" y="1268413"/>
                <a:ext cx="2614613" cy="1898650"/>
              </a:xfrm>
              <a:custGeom>
                <a:avLst/>
                <a:gdLst/>
                <a:ahLst/>
                <a:cxnLst>
                  <a:cxn ang="0">
                    <a:pos x="1599" y="1"/>
                  </a:cxn>
                  <a:cxn ang="0">
                    <a:pos x="1634" y="12"/>
                  </a:cxn>
                  <a:cxn ang="0">
                    <a:pos x="1647" y="38"/>
                  </a:cxn>
                  <a:cxn ang="0">
                    <a:pos x="1632" y="79"/>
                  </a:cxn>
                  <a:cxn ang="0">
                    <a:pos x="1574" y="152"/>
                  </a:cxn>
                  <a:cxn ang="0">
                    <a:pos x="1464" y="283"/>
                  </a:cxn>
                  <a:cxn ang="0">
                    <a:pos x="1372" y="417"/>
                  </a:cxn>
                  <a:cxn ang="0">
                    <a:pos x="1317" y="529"/>
                  </a:cxn>
                  <a:cxn ang="0">
                    <a:pos x="1274" y="660"/>
                  </a:cxn>
                  <a:cxn ang="0">
                    <a:pos x="1246" y="815"/>
                  </a:cxn>
                  <a:cxn ang="0">
                    <a:pos x="1234" y="1002"/>
                  </a:cxn>
                  <a:cxn ang="0">
                    <a:pos x="1201" y="1016"/>
                  </a:cxn>
                  <a:cxn ang="0">
                    <a:pos x="1139" y="1042"/>
                  </a:cxn>
                  <a:cxn ang="0">
                    <a:pos x="1047" y="1076"/>
                  </a:cxn>
                  <a:cxn ang="0">
                    <a:pos x="933" y="1112"/>
                  </a:cxn>
                  <a:cxn ang="0">
                    <a:pos x="798" y="1147"/>
                  </a:cxn>
                  <a:cxn ang="0">
                    <a:pos x="647" y="1175"/>
                  </a:cxn>
                  <a:cxn ang="0">
                    <a:pos x="485" y="1193"/>
                  </a:cxn>
                  <a:cxn ang="0">
                    <a:pos x="322" y="1194"/>
                  </a:cxn>
                  <a:cxn ang="0">
                    <a:pos x="194" y="1174"/>
                  </a:cxn>
                  <a:cxn ang="0">
                    <a:pos x="99" y="1134"/>
                  </a:cxn>
                  <a:cxn ang="0">
                    <a:pos x="36" y="1078"/>
                  </a:cxn>
                  <a:cxn ang="0">
                    <a:pos x="4" y="1013"/>
                  </a:cxn>
                  <a:cxn ang="0">
                    <a:pos x="1" y="942"/>
                  </a:cxn>
                  <a:cxn ang="0">
                    <a:pos x="26" y="870"/>
                  </a:cxn>
                  <a:cxn ang="0">
                    <a:pos x="77" y="803"/>
                  </a:cxn>
                  <a:cxn ang="0">
                    <a:pos x="152" y="743"/>
                  </a:cxn>
                  <a:cxn ang="0">
                    <a:pos x="235" y="697"/>
                  </a:cxn>
                  <a:cxn ang="0">
                    <a:pos x="330" y="643"/>
                  </a:cxn>
                  <a:cxn ang="0">
                    <a:pos x="438" y="577"/>
                  </a:cxn>
                  <a:cxn ang="0">
                    <a:pos x="597" y="479"/>
                  </a:cxn>
                  <a:cxn ang="0">
                    <a:pos x="759" y="377"/>
                  </a:cxn>
                  <a:cxn ang="0">
                    <a:pos x="876" y="301"/>
                  </a:cxn>
                  <a:cxn ang="0">
                    <a:pos x="983" y="232"/>
                  </a:cxn>
                  <a:cxn ang="0">
                    <a:pos x="1076" y="172"/>
                  </a:cxn>
                  <a:cxn ang="0">
                    <a:pos x="1147" y="125"/>
                  </a:cxn>
                  <a:cxn ang="0">
                    <a:pos x="1194" y="95"/>
                  </a:cxn>
                  <a:cxn ang="0">
                    <a:pos x="1213" y="83"/>
                  </a:cxn>
                  <a:cxn ang="0">
                    <a:pos x="1235" y="76"/>
                  </a:cxn>
                  <a:cxn ang="0">
                    <a:pos x="1276" y="63"/>
                  </a:cxn>
                  <a:cxn ang="0">
                    <a:pos x="1331" y="46"/>
                  </a:cxn>
                  <a:cxn ang="0">
                    <a:pos x="1396" y="29"/>
                  </a:cxn>
                  <a:cxn ang="0">
                    <a:pos x="1464" y="13"/>
                  </a:cxn>
                  <a:cxn ang="0">
                    <a:pos x="1528" y="3"/>
                  </a:cxn>
                </a:cxnLst>
                <a:rect l="0" t="0" r="r" b="b"/>
                <a:pathLst>
                  <a:path w="1647" h="1196">
                    <a:moveTo>
                      <a:pt x="1567" y="0"/>
                    </a:moveTo>
                    <a:lnTo>
                      <a:pt x="1584" y="0"/>
                    </a:lnTo>
                    <a:lnTo>
                      <a:pt x="1599" y="1"/>
                    </a:lnTo>
                    <a:lnTo>
                      <a:pt x="1613" y="4"/>
                    </a:lnTo>
                    <a:lnTo>
                      <a:pt x="1625" y="7"/>
                    </a:lnTo>
                    <a:lnTo>
                      <a:pt x="1634" y="12"/>
                    </a:lnTo>
                    <a:lnTo>
                      <a:pt x="1641" y="19"/>
                    </a:lnTo>
                    <a:lnTo>
                      <a:pt x="1646" y="28"/>
                    </a:lnTo>
                    <a:lnTo>
                      <a:pt x="1647" y="38"/>
                    </a:lnTo>
                    <a:lnTo>
                      <a:pt x="1646" y="49"/>
                    </a:lnTo>
                    <a:lnTo>
                      <a:pt x="1640" y="64"/>
                    </a:lnTo>
                    <a:lnTo>
                      <a:pt x="1632" y="79"/>
                    </a:lnTo>
                    <a:lnTo>
                      <a:pt x="1619" y="97"/>
                    </a:lnTo>
                    <a:lnTo>
                      <a:pt x="1603" y="118"/>
                    </a:lnTo>
                    <a:lnTo>
                      <a:pt x="1574" y="152"/>
                    </a:lnTo>
                    <a:lnTo>
                      <a:pt x="1545" y="185"/>
                    </a:lnTo>
                    <a:lnTo>
                      <a:pt x="1490" y="250"/>
                    </a:lnTo>
                    <a:lnTo>
                      <a:pt x="1464" y="283"/>
                    </a:lnTo>
                    <a:lnTo>
                      <a:pt x="1440" y="315"/>
                    </a:lnTo>
                    <a:lnTo>
                      <a:pt x="1393" y="382"/>
                    </a:lnTo>
                    <a:lnTo>
                      <a:pt x="1372" y="417"/>
                    </a:lnTo>
                    <a:lnTo>
                      <a:pt x="1352" y="453"/>
                    </a:lnTo>
                    <a:lnTo>
                      <a:pt x="1334" y="490"/>
                    </a:lnTo>
                    <a:lnTo>
                      <a:pt x="1317" y="529"/>
                    </a:lnTo>
                    <a:lnTo>
                      <a:pt x="1300" y="571"/>
                    </a:lnTo>
                    <a:lnTo>
                      <a:pt x="1287" y="614"/>
                    </a:lnTo>
                    <a:lnTo>
                      <a:pt x="1274" y="660"/>
                    </a:lnTo>
                    <a:lnTo>
                      <a:pt x="1263" y="709"/>
                    </a:lnTo>
                    <a:lnTo>
                      <a:pt x="1253" y="760"/>
                    </a:lnTo>
                    <a:lnTo>
                      <a:pt x="1246" y="815"/>
                    </a:lnTo>
                    <a:lnTo>
                      <a:pt x="1240" y="874"/>
                    </a:lnTo>
                    <a:lnTo>
                      <a:pt x="1235" y="936"/>
                    </a:lnTo>
                    <a:lnTo>
                      <a:pt x="1234" y="1002"/>
                    </a:lnTo>
                    <a:lnTo>
                      <a:pt x="1225" y="1006"/>
                    </a:lnTo>
                    <a:lnTo>
                      <a:pt x="1216" y="1010"/>
                    </a:lnTo>
                    <a:lnTo>
                      <a:pt x="1201" y="1016"/>
                    </a:lnTo>
                    <a:lnTo>
                      <a:pt x="1184" y="1024"/>
                    </a:lnTo>
                    <a:lnTo>
                      <a:pt x="1163" y="1033"/>
                    </a:lnTo>
                    <a:lnTo>
                      <a:pt x="1139" y="1042"/>
                    </a:lnTo>
                    <a:lnTo>
                      <a:pt x="1111" y="1053"/>
                    </a:lnTo>
                    <a:lnTo>
                      <a:pt x="1081" y="1064"/>
                    </a:lnTo>
                    <a:lnTo>
                      <a:pt x="1047" y="1076"/>
                    </a:lnTo>
                    <a:lnTo>
                      <a:pt x="1011" y="1088"/>
                    </a:lnTo>
                    <a:lnTo>
                      <a:pt x="973" y="1100"/>
                    </a:lnTo>
                    <a:lnTo>
                      <a:pt x="933" y="1112"/>
                    </a:lnTo>
                    <a:lnTo>
                      <a:pt x="889" y="1124"/>
                    </a:lnTo>
                    <a:lnTo>
                      <a:pt x="845" y="1136"/>
                    </a:lnTo>
                    <a:lnTo>
                      <a:pt x="798" y="1147"/>
                    </a:lnTo>
                    <a:lnTo>
                      <a:pt x="749" y="1158"/>
                    </a:lnTo>
                    <a:lnTo>
                      <a:pt x="699" y="1167"/>
                    </a:lnTo>
                    <a:lnTo>
                      <a:pt x="647" y="1175"/>
                    </a:lnTo>
                    <a:lnTo>
                      <a:pt x="594" y="1183"/>
                    </a:lnTo>
                    <a:lnTo>
                      <a:pt x="540" y="1188"/>
                    </a:lnTo>
                    <a:lnTo>
                      <a:pt x="485" y="1193"/>
                    </a:lnTo>
                    <a:lnTo>
                      <a:pt x="429" y="1195"/>
                    </a:lnTo>
                    <a:lnTo>
                      <a:pt x="372" y="1196"/>
                    </a:lnTo>
                    <a:lnTo>
                      <a:pt x="322" y="1194"/>
                    </a:lnTo>
                    <a:lnTo>
                      <a:pt x="275" y="1190"/>
                    </a:lnTo>
                    <a:lnTo>
                      <a:pt x="232" y="1183"/>
                    </a:lnTo>
                    <a:lnTo>
                      <a:pt x="194" y="1174"/>
                    </a:lnTo>
                    <a:lnTo>
                      <a:pt x="158" y="1162"/>
                    </a:lnTo>
                    <a:lnTo>
                      <a:pt x="126" y="1148"/>
                    </a:lnTo>
                    <a:lnTo>
                      <a:pt x="99" y="1134"/>
                    </a:lnTo>
                    <a:lnTo>
                      <a:pt x="74" y="1116"/>
                    </a:lnTo>
                    <a:lnTo>
                      <a:pt x="54" y="1098"/>
                    </a:lnTo>
                    <a:lnTo>
                      <a:pt x="36" y="1078"/>
                    </a:lnTo>
                    <a:lnTo>
                      <a:pt x="22" y="1057"/>
                    </a:lnTo>
                    <a:lnTo>
                      <a:pt x="12" y="1035"/>
                    </a:lnTo>
                    <a:lnTo>
                      <a:pt x="4" y="1013"/>
                    </a:lnTo>
                    <a:lnTo>
                      <a:pt x="1" y="990"/>
                    </a:lnTo>
                    <a:lnTo>
                      <a:pt x="0" y="966"/>
                    </a:lnTo>
                    <a:lnTo>
                      <a:pt x="1" y="942"/>
                    </a:lnTo>
                    <a:lnTo>
                      <a:pt x="7" y="918"/>
                    </a:lnTo>
                    <a:lnTo>
                      <a:pt x="15" y="894"/>
                    </a:lnTo>
                    <a:lnTo>
                      <a:pt x="26" y="870"/>
                    </a:lnTo>
                    <a:lnTo>
                      <a:pt x="40" y="847"/>
                    </a:lnTo>
                    <a:lnTo>
                      <a:pt x="57" y="824"/>
                    </a:lnTo>
                    <a:lnTo>
                      <a:pt x="77" y="803"/>
                    </a:lnTo>
                    <a:lnTo>
                      <a:pt x="99" y="781"/>
                    </a:lnTo>
                    <a:lnTo>
                      <a:pt x="124" y="762"/>
                    </a:lnTo>
                    <a:lnTo>
                      <a:pt x="152" y="743"/>
                    </a:lnTo>
                    <a:lnTo>
                      <a:pt x="182" y="726"/>
                    </a:lnTo>
                    <a:lnTo>
                      <a:pt x="207" y="712"/>
                    </a:lnTo>
                    <a:lnTo>
                      <a:pt x="235" y="697"/>
                    </a:lnTo>
                    <a:lnTo>
                      <a:pt x="265" y="680"/>
                    </a:lnTo>
                    <a:lnTo>
                      <a:pt x="296" y="662"/>
                    </a:lnTo>
                    <a:lnTo>
                      <a:pt x="330" y="643"/>
                    </a:lnTo>
                    <a:lnTo>
                      <a:pt x="365" y="621"/>
                    </a:lnTo>
                    <a:lnTo>
                      <a:pt x="400" y="600"/>
                    </a:lnTo>
                    <a:lnTo>
                      <a:pt x="438" y="577"/>
                    </a:lnTo>
                    <a:lnTo>
                      <a:pt x="477" y="554"/>
                    </a:lnTo>
                    <a:lnTo>
                      <a:pt x="556" y="504"/>
                    </a:lnTo>
                    <a:lnTo>
                      <a:pt x="597" y="479"/>
                    </a:lnTo>
                    <a:lnTo>
                      <a:pt x="637" y="454"/>
                    </a:lnTo>
                    <a:lnTo>
                      <a:pt x="719" y="402"/>
                    </a:lnTo>
                    <a:lnTo>
                      <a:pt x="759" y="377"/>
                    </a:lnTo>
                    <a:lnTo>
                      <a:pt x="799" y="351"/>
                    </a:lnTo>
                    <a:lnTo>
                      <a:pt x="838" y="326"/>
                    </a:lnTo>
                    <a:lnTo>
                      <a:pt x="876" y="301"/>
                    </a:lnTo>
                    <a:lnTo>
                      <a:pt x="913" y="278"/>
                    </a:lnTo>
                    <a:lnTo>
                      <a:pt x="949" y="254"/>
                    </a:lnTo>
                    <a:lnTo>
                      <a:pt x="983" y="232"/>
                    </a:lnTo>
                    <a:lnTo>
                      <a:pt x="1016" y="212"/>
                    </a:lnTo>
                    <a:lnTo>
                      <a:pt x="1047" y="191"/>
                    </a:lnTo>
                    <a:lnTo>
                      <a:pt x="1076" y="172"/>
                    </a:lnTo>
                    <a:lnTo>
                      <a:pt x="1102" y="155"/>
                    </a:lnTo>
                    <a:lnTo>
                      <a:pt x="1126" y="140"/>
                    </a:lnTo>
                    <a:lnTo>
                      <a:pt x="1147" y="125"/>
                    </a:lnTo>
                    <a:lnTo>
                      <a:pt x="1166" y="113"/>
                    </a:lnTo>
                    <a:lnTo>
                      <a:pt x="1182" y="103"/>
                    </a:lnTo>
                    <a:lnTo>
                      <a:pt x="1194" y="95"/>
                    </a:lnTo>
                    <a:lnTo>
                      <a:pt x="1204" y="89"/>
                    </a:lnTo>
                    <a:lnTo>
                      <a:pt x="1210" y="84"/>
                    </a:lnTo>
                    <a:lnTo>
                      <a:pt x="1213" y="83"/>
                    </a:lnTo>
                    <a:lnTo>
                      <a:pt x="1217" y="82"/>
                    </a:lnTo>
                    <a:lnTo>
                      <a:pt x="1224" y="79"/>
                    </a:lnTo>
                    <a:lnTo>
                      <a:pt x="1235" y="76"/>
                    </a:lnTo>
                    <a:lnTo>
                      <a:pt x="1246" y="72"/>
                    </a:lnTo>
                    <a:lnTo>
                      <a:pt x="1260" y="67"/>
                    </a:lnTo>
                    <a:lnTo>
                      <a:pt x="1276" y="63"/>
                    </a:lnTo>
                    <a:lnTo>
                      <a:pt x="1293" y="58"/>
                    </a:lnTo>
                    <a:lnTo>
                      <a:pt x="1311" y="52"/>
                    </a:lnTo>
                    <a:lnTo>
                      <a:pt x="1331" y="46"/>
                    </a:lnTo>
                    <a:lnTo>
                      <a:pt x="1352" y="41"/>
                    </a:lnTo>
                    <a:lnTo>
                      <a:pt x="1374" y="35"/>
                    </a:lnTo>
                    <a:lnTo>
                      <a:pt x="1396" y="29"/>
                    </a:lnTo>
                    <a:lnTo>
                      <a:pt x="1418" y="24"/>
                    </a:lnTo>
                    <a:lnTo>
                      <a:pt x="1441" y="18"/>
                    </a:lnTo>
                    <a:lnTo>
                      <a:pt x="1464" y="13"/>
                    </a:lnTo>
                    <a:lnTo>
                      <a:pt x="1486" y="9"/>
                    </a:lnTo>
                    <a:lnTo>
                      <a:pt x="1507" y="6"/>
                    </a:lnTo>
                    <a:lnTo>
                      <a:pt x="1528" y="3"/>
                    </a:lnTo>
                    <a:lnTo>
                      <a:pt x="1548" y="1"/>
                    </a:lnTo>
                    <a:lnTo>
                      <a:pt x="1567" y="0"/>
                    </a:lnTo>
                    <a:close/>
                  </a:path>
                </a:pathLst>
              </a:custGeom>
              <a:solidFill>
                <a:srgbClr val="FF0000">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Freeform 9"/>
              <p:cNvSpPr>
                <a:spLocks/>
              </p:cNvSpPr>
              <p:nvPr/>
            </p:nvSpPr>
            <p:spPr bwMode="auto">
              <a:xfrm>
                <a:off x="3965575" y="1189038"/>
                <a:ext cx="2611438" cy="1570038"/>
              </a:xfrm>
              <a:custGeom>
                <a:avLst/>
                <a:gdLst/>
                <a:ahLst/>
                <a:cxnLst>
                  <a:cxn ang="0">
                    <a:pos x="1413" y="2"/>
                  </a:cxn>
                  <a:cxn ang="0">
                    <a:pos x="1498" y="10"/>
                  </a:cxn>
                  <a:cxn ang="0">
                    <a:pos x="1565" y="25"/>
                  </a:cxn>
                  <a:cxn ang="0">
                    <a:pos x="1613" y="43"/>
                  </a:cxn>
                  <a:cxn ang="0">
                    <a:pos x="1640" y="62"/>
                  </a:cxn>
                  <a:cxn ang="0">
                    <a:pos x="1644" y="73"/>
                  </a:cxn>
                  <a:cxn ang="0">
                    <a:pos x="1635" y="71"/>
                  </a:cxn>
                  <a:cxn ang="0">
                    <a:pos x="1593" y="70"/>
                  </a:cxn>
                  <a:cxn ang="0">
                    <a:pos x="1561" y="74"/>
                  </a:cxn>
                  <a:cxn ang="0">
                    <a:pos x="1523" y="81"/>
                  </a:cxn>
                  <a:cxn ang="0">
                    <a:pos x="1482" y="95"/>
                  </a:cxn>
                  <a:cxn ang="0">
                    <a:pos x="1436" y="115"/>
                  </a:cxn>
                  <a:cxn ang="0">
                    <a:pos x="1388" y="145"/>
                  </a:cxn>
                  <a:cxn ang="0">
                    <a:pos x="1336" y="185"/>
                  </a:cxn>
                  <a:cxn ang="0">
                    <a:pos x="1283" y="236"/>
                  </a:cxn>
                  <a:cxn ang="0">
                    <a:pos x="1230" y="300"/>
                  </a:cxn>
                  <a:cxn ang="0">
                    <a:pos x="1178" y="379"/>
                  </a:cxn>
                  <a:cxn ang="0">
                    <a:pos x="1127" y="473"/>
                  </a:cxn>
                  <a:cxn ang="0">
                    <a:pos x="1077" y="585"/>
                  </a:cxn>
                  <a:cxn ang="0">
                    <a:pos x="1031" y="715"/>
                  </a:cxn>
                  <a:cxn ang="0">
                    <a:pos x="989" y="865"/>
                  </a:cxn>
                  <a:cxn ang="0">
                    <a:pos x="980" y="862"/>
                  </a:cxn>
                  <a:cxn ang="0">
                    <a:pos x="954" y="854"/>
                  </a:cxn>
                  <a:cxn ang="0">
                    <a:pos x="914" y="843"/>
                  </a:cxn>
                  <a:cxn ang="0">
                    <a:pos x="861" y="830"/>
                  </a:cxn>
                  <a:cxn ang="0">
                    <a:pos x="798" y="815"/>
                  </a:cxn>
                  <a:cxn ang="0">
                    <a:pos x="726" y="802"/>
                  </a:cxn>
                  <a:cxn ang="0">
                    <a:pos x="648" y="792"/>
                  </a:cxn>
                  <a:cxn ang="0">
                    <a:pos x="563" y="786"/>
                  </a:cxn>
                  <a:cxn ang="0">
                    <a:pos x="477" y="786"/>
                  </a:cxn>
                  <a:cxn ang="0">
                    <a:pos x="389" y="793"/>
                  </a:cxn>
                  <a:cxn ang="0">
                    <a:pos x="301" y="808"/>
                  </a:cxn>
                  <a:cxn ang="0">
                    <a:pos x="217" y="835"/>
                  </a:cxn>
                  <a:cxn ang="0">
                    <a:pos x="137" y="872"/>
                  </a:cxn>
                  <a:cxn ang="0">
                    <a:pos x="64" y="924"/>
                  </a:cxn>
                  <a:cxn ang="0">
                    <a:pos x="0" y="989"/>
                  </a:cxn>
                  <a:cxn ang="0">
                    <a:pos x="2" y="979"/>
                  </a:cxn>
                  <a:cxn ang="0">
                    <a:pos x="11" y="951"/>
                  </a:cxn>
                  <a:cxn ang="0">
                    <a:pos x="25" y="907"/>
                  </a:cxn>
                  <a:cxn ang="0">
                    <a:pos x="49" y="849"/>
                  </a:cxn>
                  <a:cxn ang="0">
                    <a:pos x="81" y="781"/>
                  </a:cxn>
                  <a:cxn ang="0">
                    <a:pos x="123" y="704"/>
                  </a:cxn>
                  <a:cxn ang="0">
                    <a:pos x="177" y="620"/>
                  </a:cxn>
                  <a:cxn ang="0">
                    <a:pos x="243" y="533"/>
                  </a:cxn>
                  <a:cxn ang="0">
                    <a:pos x="321" y="445"/>
                  </a:cxn>
                  <a:cxn ang="0">
                    <a:pos x="415" y="357"/>
                  </a:cxn>
                  <a:cxn ang="0">
                    <a:pos x="525" y="274"/>
                  </a:cxn>
                  <a:cxn ang="0">
                    <a:pos x="650" y="196"/>
                  </a:cxn>
                  <a:cxn ang="0">
                    <a:pos x="798" y="123"/>
                  </a:cxn>
                  <a:cxn ang="0">
                    <a:pos x="940" y="70"/>
                  </a:cxn>
                  <a:cxn ang="0">
                    <a:pos x="1075" y="33"/>
                  </a:cxn>
                  <a:cxn ang="0">
                    <a:pos x="1200" y="11"/>
                  </a:cxn>
                  <a:cxn ang="0">
                    <a:pos x="1313" y="1"/>
                  </a:cxn>
                </a:cxnLst>
                <a:rect l="0" t="0" r="r" b="b"/>
                <a:pathLst>
                  <a:path w="1645" h="989">
                    <a:moveTo>
                      <a:pt x="1365" y="0"/>
                    </a:moveTo>
                    <a:lnTo>
                      <a:pt x="1413" y="2"/>
                    </a:lnTo>
                    <a:lnTo>
                      <a:pt x="1458" y="5"/>
                    </a:lnTo>
                    <a:lnTo>
                      <a:pt x="1498" y="10"/>
                    </a:lnTo>
                    <a:lnTo>
                      <a:pt x="1534" y="16"/>
                    </a:lnTo>
                    <a:lnTo>
                      <a:pt x="1565" y="25"/>
                    </a:lnTo>
                    <a:lnTo>
                      <a:pt x="1592" y="33"/>
                    </a:lnTo>
                    <a:lnTo>
                      <a:pt x="1613" y="43"/>
                    </a:lnTo>
                    <a:lnTo>
                      <a:pt x="1629" y="53"/>
                    </a:lnTo>
                    <a:lnTo>
                      <a:pt x="1640" y="62"/>
                    </a:lnTo>
                    <a:lnTo>
                      <a:pt x="1645" y="73"/>
                    </a:lnTo>
                    <a:lnTo>
                      <a:pt x="1644" y="73"/>
                    </a:lnTo>
                    <a:lnTo>
                      <a:pt x="1641" y="72"/>
                    </a:lnTo>
                    <a:lnTo>
                      <a:pt x="1635" y="71"/>
                    </a:lnTo>
                    <a:lnTo>
                      <a:pt x="1627" y="70"/>
                    </a:lnTo>
                    <a:lnTo>
                      <a:pt x="1593" y="70"/>
                    </a:lnTo>
                    <a:lnTo>
                      <a:pt x="1577" y="72"/>
                    </a:lnTo>
                    <a:lnTo>
                      <a:pt x="1561" y="74"/>
                    </a:lnTo>
                    <a:lnTo>
                      <a:pt x="1543" y="77"/>
                    </a:lnTo>
                    <a:lnTo>
                      <a:pt x="1523" y="81"/>
                    </a:lnTo>
                    <a:lnTo>
                      <a:pt x="1504" y="87"/>
                    </a:lnTo>
                    <a:lnTo>
                      <a:pt x="1482" y="95"/>
                    </a:lnTo>
                    <a:lnTo>
                      <a:pt x="1459" y="104"/>
                    </a:lnTo>
                    <a:lnTo>
                      <a:pt x="1436" y="115"/>
                    </a:lnTo>
                    <a:lnTo>
                      <a:pt x="1412" y="129"/>
                    </a:lnTo>
                    <a:lnTo>
                      <a:pt x="1388" y="145"/>
                    </a:lnTo>
                    <a:lnTo>
                      <a:pt x="1362" y="163"/>
                    </a:lnTo>
                    <a:lnTo>
                      <a:pt x="1336" y="185"/>
                    </a:lnTo>
                    <a:lnTo>
                      <a:pt x="1310" y="209"/>
                    </a:lnTo>
                    <a:lnTo>
                      <a:pt x="1283" y="236"/>
                    </a:lnTo>
                    <a:lnTo>
                      <a:pt x="1257" y="266"/>
                    </a:lnTo>
                    <a:lnTo>
                      <a:pt x="1230" y="300"/>
                    </a:lnTo>
                    <a:lnTo>
                      <a:pt x="1204" y="337"/>
                    </a:lnTo>
                    <a:lnTo>
                      <a:pt x="1178" y="379"/>
                    </a:lnTo>
                    <a:lnTo>
                      <a:pt x="1152" y="423"/>
                    </a:lnTo>
                    <a:lnTo>
                      <a:pt x="1127" y="473"/>
                    </a:lnTo>
                    <a:lnTo>
                      <a:pt x="1101" y="527"/>
                    </a:lnTo>
                    <a:lnTo>
                      <a:pt x="1077" y="585"/>
                    </a:lnTo>
                    <a:lnTo>
                      <a:pt x="1053" y="647"/>
                    </a:lnTo>
                    <a:lnTo>
                      <a:pt x="1031" y="715"/>
                    </a:lnTo>
                    <a:lnTo>
                      <a:pt x="1009" y="788"/>
                    </a:lnTo>
                    <a:lnTo>
                      <a:pt x="989" y="865"/>
                    </a:lnTo>
                    <a:lnTo>
                      <a:pt x="986" y="865"/>
                    </a:lnTo>
                    <a:lnTo>
                      <a:pt x="980" y="862"/>
                    </a:lnTo>
                    <a:lnTo>
                      <a:pt x="969" y="859"/>
                    </a:lnTo>
                    <a:lnTo>
                      <a:pt x="954" y="854"/>
                    </a:lnTo>
                    <a:lnTo>
                      <a:pt x="936" y="849"/>
                    </a:lnTo>
                    <a:lnTo>
                      <a:pt x="914" y="843"/>
                    </a:lnTo>
                    <a:lnTo>
                      <a:pt x="889" y="836"/>
                    </a:lnTo>
                    <a:lnTo>
                      <a:pt x="861" y="830"/>
                    </a:lnTo>
                    <a:lnTo>
                      <a:pt x="831" y="822"/>
                    </a:lnTo>
                    <a:lnTo>
                      <a:pt x="798" y="815"/>
                    </a:lnTo>
                    <a:lnTo>
                      <a:pt x="763" y="809"/>
                    </a:lnTo>
                    <a:lnTo>
                      <a:pt x="726" y="802"/>
                    </a:lnTo>
                    <a:lnTo>
                      <a:pt x="688" y="797"/>
                    </a:lnTo>
                    <a:lnTo>
                      <a:pt x="648" y="792"/>
                    </a:lnTo>
                    <a:lnTo>
                      <a:pt x="606" y="788"/>
                    </a:lnTo>
                    <a:lnTo>
                      <a:pt x="563" y="786"/>
                    </a:lnTo>
                    <a:lnTo>
                      <a:pt x="520" y="785"/>
                    </a:lnTo>
                    <a:lnTo>
                      <a:pt x="477" y="786"/>
                    </a:lnTo>
                    <a:lnTo>
                      <a:pt x="432" y="788"/>
                    </a:lnTo>
                    <a:lnTo>
                      <a:pt x="389" y="793"/>
                    </a:lnTo>
                    <a:lnTo>
                      <a:pt x="344" y="800"/>
                    </a:lnTo>
                    <a:lnTo>
                      <a:pt x="301" y="808"/>
                    </a:lnTo>
                    <a:lnTo>
                      <a:pt x="259" y="820"/>
                    </a:lnTo>
                    <a:lnTo>
                      <a:pt x="217" y="835"/>
                    </a:lnTo>
                    <a:lnTo>
                      <a:pt x="177" y="852"/>
                    </a:lnTo>
                    <a:lnTo>
                      <a:pt x="137" y="872"/>
                    </a:lnTo>
                    <a:lnTo>
                      <a:pt x="100" y="896"/>
                    </a:lnTo>
                    <a:lnTo>
                      <a:pt x="64" y="924"/>
                    </a:lnTo>
                    <a:lnTo>
                      <a:pt x="31" y="954"/>
                    </a:lnTo>
                    <a:lnTo>
                      <a:pt x="0" y="989"/>
                    </a:lnTo>
                    <a:lnTo>
                      <a:pt x="1" y="987"/>
                    </a:lnTo>
                    <a:lnTo>
                      <a:pt x="2" y="979"/>
                    </a:lnTo>
                    <a:lnTo>
                      <a:pt x="6" y="967"/>
                    </a:lnTo>
                    <a:lnTo>
                      <a:pt x="11" y="951"/>
                    </a:lnTo>
                    <a:lnTo>
                      <a:pt x="17" y="931"/>
                    </a:lnTo>
                    <a:lnTo>
                      <a:pt x="25" y="907"/>
                    </a:lnTo>
                    <a:lnTo>
                      <a:pt x="37" y="880"/>
                    </a:lnTo>
                    <a:lnTo>
                      <a:pt x="49" y="849"/>
                    </a:lnTo>
                    <a:lnTo>
                      <a:pt x="64" y="817"/>
                    </a:lnTo>
                    <a:lnTo>
                      <a:pt x="81" y="781"/>
                    </a:lnTo>
                    <a:lnTo>
                      <a:pt x="101" y="743"/>
                    </a:lnTo>
                    <a:lnTo>
                      <a:pt x="123" y="704"/>
                    </a:lnTo>
                    <a:lnTo>
                      <a:pt x="149" y="663"/>
                    </a:lnTo>
                    <a:lnTo>
                      <a:pt x="177" y="620"/>
                    </a:lnTo>
                    <a:lnTo>
                      <a:pt x="207" y="577"/>
                    </a:lnTo>
                    <a:lnTo>
                      <a:pt x="243" y="533"/>
                    </a:lnTo>
                    <a:lnTo>
                      <a:pt x="280" y="489"/>
                    </a:lnTo>
                    <a:lnTo>
                      <a:pt x="321" y="445"/>
                    </a:lnTo>
                    <a:lnTo>
                      <a:pt x="366" y="401"/>
                    </a:lnTo>
                    <a:lnTo>
                      <a:pt x="415" y="357"/>
                    </a:lnTo>
                    <a:lnTo>
                      <a:pt x="467" y="315"/>
                    </a:lnTo>
                    <a:lnTo>
                      <a:pt x="525" y="274"/>
                    </a:lnTo>
                    <a:lnTo>
                      <a:pt x="585" y="233"/>
                    </a:lnTo>
                    <a:lnTo>
                      <a:pt x="650" y="196"/>
                    </a:lnTo>
                    <a:lnTo>
                      <a:pt x="724" y="157"/>
                    </a:lnTo>
                    <a:lnTo>
                      <a:pt x="798" y="123"/>
                    </a:lnTo>
                    <a:lnTo>
                      <a:pt x="870" y="94"/>
                    </a:lnTo>
                    <a:lnTo>
                      <a:pt x="940" y="70"/>
                    </a:lnTo>
                    <a:lnTo>
                      <a:pt x="1008" y="50"/>
                    </a:lnTo>
                    <a:lnTo>
                      <a:pt x="1075" y="33"/>
                    </a:lnTo>
                    <a:lnTo>
                      <a:pt x="1138" y="21"/>
                    </a:lnTo>
                    <a:lnTo>
                      <a:pt x="1200" y="11"/>
                    </a:lnTo>
                    <a:lnTo>
                      <a:pt x="1258" y="4"/>
                    </a:lnTo>
                    <a:lnTo>
                      <a:pt x="1313" y="1"/>
                    </a:lnTo>
                    <a:lnTo>
                      <a:pt x="1365"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Freeform 10"/>
              <p:cNvSpPr>
                <a:spLocks/>
              </p:cNvSpPr>
              <p:nvPr/>
            </p:nvSpPr>
            <p:spPr bwMode="auto">
              <a:xfrm>
                <a:off x="6134100" y="1428751"/>
                <a:ext cx="1630363" cy="1695450"/>
              </a:xfrm>
              <a:custGeom>
                <a:avLst/>
                <a:gdLst/>
                <a:ahLst/>
                <a:cxnLst>
                  <a:cxn ang="0">
                    <a:pos x="513" y="0"/>
                  </a:cxn>
                  <a:cxn ang="0">
                    <a:pos x="519" y="3"/>
                  </a:cxn>
                  <a:cxn ang="0">
                    <a:pos x="536" y="12"/>
                  </a:cxn>
                  <a:cxn ang="0">
                    <a:pos x="563" y="28"/>
                  </a:cxn>
                  <a:cxn ang="0">
                    <a:pos x="596" y="50"/>
                  </a:cxn>
                  <a:cxn ang="0">
                    <a:pos x="636" y="79"/>
                  </a:cxn>
                  <a:cxn ang="0">
                    <a:pos x="681" y="116"/>
                  </a:cxn>
                  <a:cxn ang="0">
                    <a:pos x="729" y="161"/>
                  </a:cxn>
                  <a:cxn ang="0">
                    <a:pos x="778" y="215"/>
                  </a:cxn>
                  <a:cxn ang="0">
                    <a:pos x="827" y="277"/>
                  </a:cxn>
                  <a:cxn ang="0">
                    <a:pos x="874" y="349"/>
                  </a:cxn>
                  <a:cxn ang="0">
                    <a:pos x="917" y="431"/>
                  </a:cxn>
                  <a:cxn ang="0">
                    <a:pos x="955" y="521"/>
                  </a:cxn>
                  <a:cxn ang="0">
                    <a:pos x="987" y="623"/>
                  </a:cxn>
                  <a:cxn ang="0">
                    <a:pos x="1010" y="736"/>
                  </a:cxn>
                  <a:cxn ang="0">
                    <a:pos x="1024" y="860"/>
                  </a:cxn>
                  <a:cxn ang="0">
                    <a:pos x="1026" y="996"/>
                  </a:cxn>
                  <a:cxn ang="0">
                    <a:pos x="1022" y="1067"/>
                  </a:cxn>
                  <a:cxn ang="0">
                    <a:pos x="1018" y="1061"/>
                  </a:cxn>
                  <a:cxn ang="0">
                    <a:pos x="1010" y="1050"/>
                  </a:cxn>
                  <a:cxn ang="0">
                    <a:pos x="998" y="1035"/>
                  </a:cxn>
                  <a:cxn ang="0">
                    <a:pos x="978" y="1017"/>
                  </a:cxn>
                  <a:cxn ang="0">
                    <a:pos x="951" y="997"/>
                  </a:cxn>
                  <a:cxn ang="0">
                    <a:pos x="916" y="975"/>
                  </a:cxn>
                  <a:cxn ang="0">
                    <a:pos x="873" y="954"/>
                  </a:cxn>
                  <a:cxn ang="0">
                    <a:pos x="819" y="933"/>
                  </a:cxn>
                  <a:cxn ang="0">
                    <a:pos x="754" y="914"/>
                  </a:cxn>
                  <a:cxn ang="0">
                    <a:pos x="677" y="897"/>
                  </a:cxn>
                  <a:cxn ang="0">
                    <a:pos x="587" y="885"/>
                  </a:cxn>
                  <a:cxn ang="0">
                    <a:pos x="484" y="876"/>
                  </a:cxn>
                  <a:cxn ang="0">
                    <a:pos x="366" y="873"/>
                  </a:cxn>
                  <a:cxn ang="0">
                    <a:pos x="233" y="876"/>
                  </a:cxn>
                  <a:cxn ang="0">
                    <a:pos x="82" y="887"/>
                  </a:cxn>
                  <a:cxn ang="0">
                    <a:pos x="1" y="893"/>
                  </a:cxn>
                  <a:cxn ang="0">
                    <a:pos x="5" y="873"/>
                  </a:cxn>
                  <a:cxn ang="0">
                    <a:pos x="12" y="835"/>
                  </a:cxn>
                  <a:cxn ang="0">
                    <a:pos x="24" y="783"/>
                  </a:cxn>
                  <a:cxn ang="0">
                    <a:pos x="40" y="719"/>
                  </a:cxn>
                  <a:cxn ang="0">
                    <a:pos x="59" y="644"/>
                  </a:cxn>
                  <a:cxn ang="0">
                    <a:pos x="83" y="565"/>
                  </a:cxn>
                  <a:cxn ang="0">
                    <a:pos x="110" y="480"/>
                  </a:cxn>
                  <a:cxn ang="0">
                    <a:pos x="160" y="354"/>
                  </a:cxn>
                  <a:cxn ang="0">
                    <a:pos x="198" y="271"/>
                  </a:cxn>
                  <a:cxn ang="0">
                    <a:pos x="240" y="196"/>
                  </a:cxn>
                  <a:cxn ang="0">
                    <a:pos x="287" y="129"/>
                  </a:cxn>
                  <a:cxn ang="0">
                    <a:pos x="336" y="73"/>
                  </a:cxn>
                  <a:cxn ang="0">
                    <a:pos x="391" y="31"/>
                  </a:cxn>
                  <a:cxn ang="0">
                    <a:pos x="450" y="5"/>
                  </a:cxn>
                </a:cxnLst>
                <a:rect l="0" t="0" r="r" b="b"/>
                <a:pathLst>
                  <a:path w="1027" h="1068">
                    <a:moveTo>
                      <a:pt x="481" y="0"/>
                    </a:moveTo>
                    <a:lnTo>
                      <a:pt x="513" y="0"/>
                    </a:lnTo>
                    <a:lnTo>
                      <a:pt x="515" y="1"/>
                    </a:lnTo>
                    <a:lnTo>
                      <a:pt x="519" y="3"/>
                    </a:lnTo>
                    <a:lnTo>
                      <a:pt x="526" y="7"/>
                    </a:lnTo>
                    <a:lnTo>
                      <a:pt x="536" y="12"/>
                    </a:lnTo>
                    <a:lnTo>
                      <a:pt x="548" y="19"/>
                    </a:lnTo>
                    <a:lnTo>
                      <a:pt x="563" y="28"/>
                    </a:lnTo>
                    <a:lnTo>
                      <a:pt x="579" y="38"/>
                    </a:lnTo>
                    <a:lnTo>
                      <a:pt x="596" y="50"/>
                    </a:lnTo>
                    <a:lnTo>
                      <a:pt x="616" y="64"/>
                    </a:lnTo>
                    <a:lnTo>
                      <a:pt x="636" y="79"/>
                    </a:lnTo>
                    <a:lnTo>
                      <a:pt x="658" y="97"/>
                    </a:lnTo>
                    <a:lnTo>
                      <a:pt x="681" y="116"/>
                    </a:lnTo>
                    <a:lnTo>
                      <a:pt x="704" y="138"/>
                    </a:lnTo>
                    <a:lnTo>
                      <a:pt x="729" y="161"/>
                    </a:lnTo>
                    <a:lnTo>
                      <a:pt x="753" y="187"/>
                    </a:lnTo>
                    <a:lnTo>
                      <a:pt x="778" y="215"/>
                    </a:lnTo>
                    <a:lnTo>
                      <a:pt x="803" y="245"/>
                    </a:lnTo>
                    <a:lnTo>
                      <a:pt x="827" y="277"/>
                    </a:lnTo>
                    <a:lnTo>
                      <a:pt x="851" y="312"/>
                    </a:lnTo>
                    <a:lnTo>
                      <a:pt x="874" y="349"/>
                    </a:lnTo>
                    <a:lnTo>
                      <a:pt x="896" y="389"/>
                    </a:lnTo>
                    <a:lnTo>
                      <a:pt x="917" y="431"/>
                    </a:lnTo>
                    <a:lnTo>
                      <a:pt x="937" y="475"/>
                    </a:lnTo>
                    <a:lnTo>
                      <a:pt x="955" y="521"/>
                    </a:lnTo>
                    <a:lnTo>
                      <a:pt x="972" y="571"/>
                    </a:lnTo>
                    <a:lnTo>
                      <a:pt x="987" y="623"/>
                    </a:lnTo>
                    <a:lnTo>
                      <a:pt x="1000" y="679"/>
                    </a:lnTo>
                    <a:lnTo>
                      <a:pt x="1010" y="736"/>
                    </a:lnTo>
                    <a:lnTo>
                      <a:pt x="1019" y="797"/>
                    </a:lnTo>
                    <a:lnTo>
                      <a:pt x="1024" y="860"/>
                    </a:lnTo>
                    <a:lnTo>
                      <a:pt x="1027" y="927"/>
                    </a:lnTo>
                    <a:lnTo>
                      <a:pt x="1026" y="996"/>
                    </a:lnTo>
                    <a:lnTo>
                      <a:pt x="1022" y="1068"/>
                    </a:lnTo>
                    <a:lnTo>
                      <a:pt x="1022" y="1067"/>
                    </a:lnTo>
                    <a:lnTo>
                      <a:pt x="1021" y="1064"/>
                    </a:lnTo>
                    <a:lnTo>
                      <a:pt x="1018" y="1061"/>
                    </a:lnTo>
                    <a:lnTo>
                      <a:pt x="1015" y="1056"/>
                    </a:lnTo>
                    <a:lnTo>
                      <a:pt x="1010" y="1050"/>
                    </a:lnTo>
                    <a:lnTo>
                      <a:pt x="1004" y="1043"/>
                    </a:lnTo>
                    <a:lnTo>
                      <a:pt x="998" y="1035"/>
                    </a:lnTo>
                    <a:lnTo>
                      <a:pt x="989" y="1027"/>
                    </a:lnTo>
                    <a:lnTo>
                      <a:pt x="978" y="1017"/>
                    </a:lnTo>
                    <a:lnTo>
                      <a:pt x="966" y="1007"/>
                    </a:lnTo>
                    <a:lnTo>
                      <a:pt x="951" y="997"/>
                    </a:lnTo>
                    <a:lnTo>
                      <a:pt x="935" y="986"/>
                    </a:lnTo>
                    <a:lnTo>
                      <a:pt x="916" y="975"/>
                    </a:lnTo>
                    <a:lnTo>
                      <a:pt x="896" y="965"/>
                    </a:lnTo>
                    <a:lnTo>
                      <a:pt x="873" y="954"/>
                    </a:lnTo>
                    <a:lnTo>
                      <a:pt x="847" y="944"/>
                    </a:lnTo>
                    <a:lnTo>
                      <a:pt x="819" y="933"/>
                    </a:lnTo>
                    <a:lnTo>
                      <a:pt x="788" y="923"/>
                    </a:lnTo>
                    <a:lnTo>
                      <a:pt x="754" y="914"/>
                    </a:lnTo>
                    <a:lnTo>
                      <a:pt x="717" y="905"/>
                    </a:lnTo>
                    <a:lnTo>
                      <a:pt x="677" y="897"/>
                    </a:lnTo>
                    <a:lnTo>
                      <a:pt x="634" y="891"/>
                    </a:lnTo>
                    <a:lnTo>
                      <a:pt x="587" y="885"/>
                    </a:lnTo>
                    <a:lnTo>
                      <a:pt x="538" y="879"/>
                    </a:lnTo>
                    <a:lnTo>
                      <a:pt x="484" y="876"/>
                    </a:lnTo>
                    <a:lnTo>
                      <a:pt x="428" y="874"/>
                    </a:lnTo>
                    <a:lnTo>
                      <a:pt x="366" y="873"/>
                    </a:lnTo>
                    <a:lnTo>
                      <a:pt x="301" y="874"/>
                    </a:lnTo>
                    <a:lnTo>
                      <a:pt x="233" y="876"/>
                    </a:lnTo>
                    <a:lnTo>
                      <a:pt x="159" y="881"/>
                    </a:lnTo>
                    <a:lnTo>
                      <a:pt x="82" y="887"/>
                    </a:lnTo>
                    <a:lnTo>
                      <a:pt x="0" y="896"/>
                    </a:lnTo>
                    <a:lnTo>
                      <a:pt x="1" y="893"/>
                    </a:lnTo>
                    <a:lnTo>
                      <a:pt x="2" y="885"/>
                    </a:lnTo>
                    <a:lnTo>
                      <a:pt x="5" y="873"/>
                    </a:lnTo>
                    <a:lnTo>
                      <a:pt x="8" y="856"/>
                    </a:lnTo>
                    <a:lnTo>
                      <a:pt x="12" y="835"/>
                    </a:lnTo>
                    <a:lnTo>
                      <a:pt x="17" y="811"/>
                    </a:lnTo>
                    <a:lnTo>
                      <a:pt x="24" y="783"/>
                    </a:lnTo>
                    <a:lnTo>
                      <a:pt x="32" y="752"/>
                    </a:lnTo>
                    <a:lnTo>
                      <a:pt x="40" y="719"/>
                    </a:lnTo>
                    <a:lnTo>
                      <a:pt x="49" y="683"/>
                    </a:lnTo>
                    <a:lnTo>
                      <a:pt x="59" y="644"/>
                    </a:lnTo>
                    <a:lnTo>
                      <a:pt x="71" y="605"/>
                    </a:lnTo>
                    <a:lnTo>
                      <a:pt x="83" y="565"/>
                    </a:lnTo>
                    <a:lnTo>
                      <a:pt x="97" y="523"/>
                    </a:lnTo>
                    <a:lnTo>
                      <a:pt x="110" y="480"/>
                    </a:lnTo>
                    <a:lnTo>
                      <a:pt x="126" y="437"/>
                    </a:lnTo>
                    <a:lnTo>
                      <a:pt x="160" y="354"/>
                    </a:lnTo>
                    <a:lnTo>
                      <a:pt x="179" y="312"/>
                    </a:lnTo>
                    <a:lnTo>
                      <a:pt x="198" y="271"/>
                    </a:lnTo>
                    <a:lnTo>
                      <a:pt x="218" y="233"/>
                    </a:lnTo>
                    <a:lnTo>
                      <a:pt x="240" y="196"/>
                    </a:lnTo>
                    <a:lnTo>
                      <a:pt x="263" y="161"/>
                    </a:lnTo>
                    <a:lnTo>
                      <a:pt x="287" y="129"/>
                    </a:lnTo>
                    <a:lnTo>
                      <a:pt x="310" y="100"/>
                    </a:lnTo>
                    <a:lnTo>
                      <a:pt x="336" y="73"/>
                    </a:lnTo>
                    <a:lnTo>
                      <a:pt x="363" y="50"/>
                    </a:lnTo>
                    <a:lnTo>
                      <a:pt x="391" y="31"/>
                    </a:lnTo>
                    <a:lnTo>
                      <a:pt x="420" y="16"/>
                    </a:lnTo>
                    <a:lnTo>
                      <a:pt x="450" y="5"/>
                    </a:lnTo>
                    <a:lnTo>
                      <a:pt x="481" y="0"/>
                    </a:lnTo>
                    <a:close/>
                  </a:path>
                </a:pathLst>
              </a:custGeom>
              <a:solidFill>
                <a:srgbClr val="4F81BD">
                  <a:alpha val="70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Freeform 11"/>
              <p:cNvSpPr>
                <a:spLocks/>
              </p:cNvSpPr>
              <p:nvPr/>
            </p:nvSpPr>
            <p:spPr bwMode="auto">
              <a:xfrm>
                <a:off x="6819900" y="1428751"/>
                <a:ext cx="1479550" cy="2219325"/>
              </a:xfrm>
              <a:custGeom>
                <a:avLst/>
                <a:gdLst/>
                <a:ahLst/>
                <a:cxnLst>
                  <a:cxn ang="0">
                    <a:pos x="120" y="2"/>
                  </a:cxn>
                  <a:cxn ang="0">
                    <a:pos x="188" y="15"/>
                  </a:cxn>
                  <a:cxn ang="0">
                    <a:pos x="260" y="41"/>
                  </a:cxn>
                  <a:cxn ang="0">
                    <a:pos x="336" y="80"/>
                  </a:cxn>
                  <a:cxn ang="0">
                    <a:pos x="417" y="135"/>
                  </a:cxn>
                  <a:cxn ang="0">
                    <a:pos x="501" y="209"/>
                  </a:cxn>
                  <a:cxn ang="0">
                    <a:pos x="589" y="301"/>
                  </a:cxn>
                  <a:cxn ang="0">
                    <a:pos x="680" y="414"/>
                  </a:cxn>
                  <a:cxn ang="0">
                    <a:pos x="762" y="533"/>
                  </a:cxn>
                  <a:cxn ang="0">
                    <a:pos x="821" y="642"/>
                  </a:cxn>
                  <a:cxn ang="0">
                    <a:pos x="865" y="750"/>
                  </a:cxn>
                  <a:cxn ang="0">
                    <a:pos x="896" y="856"/>
                  </a:cxn>
                  <a:cxn ang="0">
                    <a:pos x="917" y="958"/>
                  </a:cxn>
                  <a:cxn ang="0">
                    <a:pos x="928" y="1055"/>
                  </a:cxn>
                  <a:cxn ang="0">
                    <a:pos x="932" y="1142"/>
                  </a:cxn>
                  <a:cxn ang="0">
                    <a:pos x="931" y="1221"/>
                  </a:cxn>
                  <a:cxn ang="0">
                    <a:pos x="926" y="1287"/>
                  </a:cxn>
                  <a:cxn ang="0">
                    <a:pos x="920" y="1339"/>
                  </a:cxn>
                  <a:cxn ang="0">
                    <a:pos x="914" y="1376"/>
                  </a:cxn>
                  <a:cxn ang="0">
                    <a:pos x="911" y="1395"/>
                  </a:cxn>
                  <a:cxn ang="0">
                    <a:pos x="865" y="1346"/>
                  </a:cxn>
                  <a:cxn ang="0">
                    <a:pos x="770" y="1253"/>
                  </a:cxn>
                  <a:cxn ang="0">
                    <a:pos x="671" y="1173"/>
                  </a:cxn>
                  <a:cxn ang="0">
                    <a:pos x="571" y="1105"/>
                  </a:cxn>
                  <a:cxn ang="0">
                    <a:pos x="473" y="1050"/>
                  </a:cxn>
                  <a:cxn ang="0">
                    <a:pos x="380" y="1004"/>
                  </a:cxn>
                  <a:cxn ang="0">
                    <a:pos x="293" y="968"/>
                  </a:cxn>
                  <a:cxn ang="0">
                    <a:pos x="216" y="941"/>
                  </a:cxn>
                  <a:cxn ang="0">
                    <a:pos x="152" y="921"/>
                  </a:cxn>
                  <a:cxn ang="0">
                    <a:pos x="102" y="909"/>
                  </a:cxn>
                  <a:cxn ang="0">
                    <a:pos x="71" y="901"/>
                  </a:cxn>
                  <a:cxn ang="0">
                    <a:pos x="60" y="899"/>
                  </a:cxn>
                  <a:cxn ang="0">
                    <a:pos x="91" y="826"/>
                  </a:cxn>
                  <a:cxn ang="0">
                    <a:pos x="114" y="770"/>
                  </a:cxn>
                  <a:cxn ang="0">
                    <a:pos x="137" y="706"/>
                  </a:cxn>
                  <a:cxn ang="0">
                    <a:pos x="158" y="631"/>
                  </a:cxn>
                  <a:cxn ang="0">
                    <a:pos x="178" y="544"/>
                  </a:cxn>
                  <a:cxn ang="0">
                    <a:pos x="194" y="442"/>
                  </a:cxn>
                  <a:cxn ang="0">
                    <a:pos x="205" y="321"/>
                  </a:cxn>
                  <a:cxn ang="0">
                    <a:pos x="206" y="243"/>
                  </a:cxn>
                  <a:cxn ang="0">
                    <a:pos x="196" y="180"/>
                  </a:cxn>
                  <a:cxn ang="0">
                    <a:pos x="180" y="129"/>
                  </a:cxn>
                  <a:cxn ang="0">
                    <a:pos x="158" y="89"/>
                  </a:cxn>
                  <a:cxn ang="0">
                    <a:pos x="132" y="59"/>
                  </a:cxn>
                  <a:cxn ang="0">
                    <a:pos x="104" y="38"/>
                  </a:cxn>
                  <a:cxn ang="0">
                    <a:pos x="76" y="23"/>
                  </a:cxn>
                  <a:cxn ang="0">
                    <a:pos x="49" y="15"/>
                  </a:cxn>
                  <a:cxn ang="0">
                    <a:pos x="27" y="11"/>
                  </a:cxn>
                  <a:cxn ang="0">
                    <a:pos x="10" y="9"/>
                  </a:cxn>
                  <a:cxn ang="0">
                    <a:pos x="28" y="4"/>
                  </a:cxn>
                  <a:cxn ang="0">
                    <a:pos x="88" y="0"/>
                  </a:cxn>
                </a:cxnLst>
                <a:rect l="0" t="0" r="r" b="b"/>
                <a:pathLst>
                  <a:path w="932" h="1398">
                    <a:moveTo>
                      <a:pt x="88" y="0"/>
                    </a:moveTo>
                    <a:lnTo>
                      <a:pt x="120" y="2"/>
                    </a:lnTo>
                    <a:lnTo>
                      <a:pt x="153" y="7"/>
                    </a:lnTo>
                    <a:lnTo>
                      <a:pt x="188" y="15"/>
                    </a:lnTo>
                    <a:lnTo>
                      <a:pt x="223" y="26"/>
                    </a:lnTo>
                    <a:lnTo>
                      <a:pt x="260" y="41"/>
                    </a:lnTo>
                    <a:lnTo>
                      <a:pt x="297" y="59"/>
                    </a:lnTo>
                    <a:lnTo>
                      <a:pt x="336" y="80"/>
                    </a:lnTo>
                    <a:lnTo>
                      <a:pt x="376" y="106"/>
                    </a:lnTo>
                    <a:lnTo>
                      <a:pt x="417" y="135"/>
                    </a:lnTo>
                    <a:lnTo>
                      <a:pt x="459" y="170"/>
                    </a:lnTo>
                    <a:lnTo>
                      <a:pt x="501" y="209"/>
                    </a:lnTo>
                    <a:lnTo>
                      <a:pt x="545" y="253"/>
                    </a:lnTo>
                    <a:lnTo>
                      <a:pt x="589" y="301"/>
                    </a:lnTo>
                    <a:lnTo>
                      <a:pt x="635" y="355"/>
                    </a:lnTo>
                    <a:lnTo>
                      <a:pt x="680" y="414"/>
                    </a:lnTo>
                    <a:lnTo>
                      <a:pt x="727" y="479"/>
                    </a:lnTo>
                    <a:lnTo>
                      <a:pt x="762" y="533"/>
                    </a:lnTo>
                    <a:lnTo>
                      <a:pt x="794" y="588"/>
                    </a:lnTo>
                    <a:lnTo>
                      <a:pt x="821" y="642"/>
                    </a:lnTo>
                    <a:lnTo>
                      <a:pt x="844" y="696"/>
                    </a:lnTo>
                    <a:lnTo>
                      <a:pt x="865" y="750"/>
                    </a:lnTo>
                    <a:lnTo>
                      <a:pt x="882" y="804"/>
                    </a:lnTo>
                    <a:lnTo>
                      <a:pt x="896" y="856"/>
                    </a:lnTo>
                    <a:lnTo>
                      <a:pt x="907" y="909"/>
                    </a:lnTo>
                    <a:lnTo>
                      <a:pt x="917" y="958"/>
                    </a:lnTo>
                    <a:lnTo>
                      <a:pt x="923" y="1008"/>
                    </a:lnTo>
                    <a:lnTo>
                      <a:pt x="928" y="1055"/>
                    </a:lnTo>
                    <a:lnTo>
                      <a:pt x="930" y="1099"/>
                    </a:lnTo>
                    <a:lnTo>
                      <a:pt x="932" y="1142"/>
                    </a:lnTo>
                    <a:lnTo>
                      <a:pt x="932" y="1183"/>
                    </a:lnTo>
                    <a:lnTo>
                      <a:pt x="931" y="1221"/>
                    </a:lnTo>
                    <a:lnTo>
                      <a:pt x="929" y="1255"/>
                    </a:lnTo>
                    <a:lnTo>
                      <a:pt x="926" y="1287"/>
                    </a:lnTo>
                    <a:lnTo>
                      <a:pt x="924" y="1315"/>
                    </a:lnTo>
                    <a:lnTo>
                      <a:pt x="920" y="1339"/>
                    </a:lnTo>
                    <a:lnTo>
                      <a:pt x="917" y="1359"/>
                    </a:lnTo>
                    <a:lnTo>
                      <a:pt x="914" y="1376"/>
                    </a:lnTo>
                    <a:lnTo>
                      <a:pt x="912" y="1387"/>
                    </a:lnTo>
                    <a:lnTo>
                      <a:pt x="911" y="1395"/>
                    </a:lnTo>
                    <a:lnTo>
                      <a:pt x="910" y="1398"/>
                    </a:lnTo>
                    <a:lnTo>
                      <a:pt x="865" y="1346"/>
                    </a:lnTo>
                    <a:lnTo>
                      <a:pt x="818" y="1298"/>
                    </a:lnTo>
                    <a:lnTo>
                      <a:pt x="770" y="1253"/>
                    </a:lnTo>
                    <a:lnTo>
                      <a:pt x="721" y="1211"/>
                    </a:lnTo>
                    <a:lnTo>
                      <a:pt x="671" y="1173"/>
                    </a:lnTo>
                    <a:lnTo>
                      <a:pt x="621" y="1138"/>
                    </a:lnTo>
                    <a:lnTo>
                      <a:pt x="571" y="1105"/>
                    </a:lnTo>
                    <a:lnTo>
                      <a:pt x="522" y="1076"/>
                    </a:lnTo>
                    <a:lnTo>
                      <a:pt x="473" y="1050"/>
                    </a:lnTo>
                    <a:lnTo>
                      <a:pt x="426" y="1026"/>
                    </a:lnTo>
                    <a:lnTo>
                      <a:pt x="380" y="1004"/>
                    </a:lnTo>
                    <a:lnTo>
                      <a:pt x="336" y="985"/>
                    </a:lnTo>
                    <a:lnTo>
                      <a:pt x="293" y="968"/>
                    </a:lnTo>
                    <a:lnTo>
                      <a:pt x="254" y="953"/>
                    </a:lnTo>
                    <a:lnTo>
                      <a:pt x="216" y="941"/>
                    </a:lnTo>
                    <a:lnTo>
                      <a:pt x="183" y="930"/>
                    </a:lnTo>
                    <a:lnTo>
                      <a:pt x="152" y="921"/>
                    </a:lnTo>
                    <a:lnTo>
                      <a:pt x="125" y="914"/>
                    </a:lnTo>
                    <a:lnTo>
                      <a:pt x="102" y="909"/>
                    </a:lnTo>
                    <a:lnTo>
                      <a:pt x="84" y="904"/>
                    </a:lnTo>
                    <a:lnTo>
                      <a:pt x="71" y="901"/>
                    </a:lnTo>
                    <a:lnTo>
                      <a:pt x="62" y="900"/>
                    </a:lnTo>
                    <a:lnTo>
                      <a:pt x="60" y="899"/>
                    </a:lnTo>
                    <a:lnTo>
                      <a:pt x="80" y="851"/>
                    </a:lnTo>
                    <a:lnTo>
                      <a:pt x="91" y="826"/>
                    </a:lnTo>
                    <a:lnTo>
                      <a:pt x="102" y="799"/>
                    </a:lnTo>
                    <a:lnTo>
                      <a:pt x="114" y="770"/>
                    </a:lnTo>
                    <a:lnTo>
                      <a:pt x="125" y="739"/>
                    </a:lnTo>
                    <a:lnTo>
                      <a:pt x="137" y="706"/>
                    </a:lnTo>
                    <a:lnTo>
                      <a:pt x="148" y="671"/>
                    </a:lnTo>
                    <a:lnTo>
                      <a:pt x="158" y="631"/>
                    </a:lnTo>
                    <a:lnTo>
                      <a:pt x="168" y="590"/>
                    </a:lnTo>
                    <a:lnTo>
                      <a:pt x="178" y="544"/>
                    </a:lnTo>
                    <a:lnTo>
                      <a:pt x="186" y="496"/>
                    </a:lnTo>
                    <a:lnTo>
                      <a:pt x="194" y="442"/>
                    </a:lnTo>
                    <a:lnTo>
                      <a:pt x="200" y="383"/>
                    </a:lnTo>
                    <a:lnTo>
                      <a:pt x="205" y="321"/>
                    </a:lnTo>
                    <a:lnTo>
                      <a:pt x="207" y="281"/>
                    </a:lnTo>
                    <a:lnTo>
                      <a:pt x="206" y="243"/>
                    </a:lnTo>
                    <a:lnTo>
                      <a:pt x="202" y="210"/>
                    </a:lnTo>
                    <a:lnTo>
                      <a:pt x="196" y="180"/>
                    </a:lnTo>
                    <a:lnTo>
                      <a:pt x="190" y="153"/>
                    </a:lnTo>
                    <a:lnTo>
                      <a:pt x="180" y="129"/>
                    </a:lnTo>
                    <a:lnTo>
                      <a:pt x="170" y="108"/>
                    </a:lnTo>
                    <a:lnTo>
                      <a:pt x="158" y="89"/>
                    </a:lnTo>
                    <a:lnTo>
                      <a:pt x="145" y="73"/>
                    </a:lnTo>
                    <a:lnTo>
                      <a:pt x="132" y="59"/>
                    </a:lnTo>
                    <a:lnTo>
                      <a:pt x="118" y="48"/>
                    </a:lnTo>
                    <a:lnTo>
                      <a:pt x="104" y="38"/>
                    </a:lnTo>
                    <a:lnTo>
                      <a:pt x="90" y="30"/>
                    </a:lnTo>
                    <a:lnTo>
                      <a:pt x="76" y="23"/>
                    </a:lnTo>
                    <a:lnTo>
                      <a:pt x="62" y="19"/>
                    </a:lnTo>
                    <a:lnTo>
                      <a:pt x="49" y="15"/>
                    </a:lnTo>
                    <a:lnTo>
                      <a:pt x="38" y="12"/>
                    </a:lnTo>
                    <a:lnTo>
                      <a:pt x="27" y="11"/>
                    </a:lnTo>
                    <a:lnTo>
                      <a:pt x="18" y="10"/>
                    </a:lnTo>
                    <a:lnTo>
                      <a:pt x="10" y="9"/>
                    </a:lnTo>
                    <a:lnTo>
                      <a:pt x="0" y="9"/>
                    </a:lnTo>
                    <a:lnTo>
                      <a:pt x="28" y="4"/>
                    </a:lnTo>
                    <a:lnTo>
                      <a:pt x="57" y="1"/>
                    </a:lnTo>
                    <a:lnTo>
                      <a:pt x="88" y="0"/>
                    </a:lnTo>
                    <a:close/>
                  </a:path>
                </a:pathLst>
              </a:cu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path path="circle">
                  <a:fillToRect l="100000" b="100000"/>
                </a:path>
                <a:tileRect t="-100000" r="-100000"/>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3" name="Freeform 12"/>
              <p:cNvSpPr>
                <a:spLocks/>
              </p:cNvSpPr>
              <p:nvPr/>
            </p:nvSpPr>
            <p:spPr bwMode="auto">
              <a:xfrm>
                <a:off x="5700713" y="3863976"/>
                <a:ext cx="2516188" cy="1804988"/>
              </a:xfrm>
              <a:custGeom>
                <a:avLst/>
                <a:gdLst/>
                <a:ahLst/>
                <a:cxnLst>
                  <a:cxn ang="0">
                    <a:pos x="1566" y="1"/>
                  </a:cxn>
                  <a:cxn ang="0">
                    <a:pos x="1570" y="10"/>
                  </a:cxn>
                  <a:cxn ang="0">
                    <a:pos x="1578" y="41"/>
                  </a:cxn>
                  <a:cxn ang="0">
                    <a:pos x="1583" y="73"/>
                  </a:cxn>
                  <a:cxn ang="0">
                    <a:pos x="1585" y="115"/>
                  </a:cxn>
                  <a:cxn ang="0">
                    <a:pos x="1581" y="166"/>
                  </a:cxn>
                  <a:cxn ang="0">
                    <a:pos x="1569" y="228"/>
                  </a:cxn>
                  <a:cxn ang="0">
                    <a:pos x="1547" y="300"/>
                  </a:cxn>
                  <a:cxn ang="0">
                    <a:pos x="1515" y="381"/>
                  </a:cxn>
                  <a:cxn ang="0">
                    <a:pos x="1468" y="474"/>
                  </a:cxn>
                  <a:cxn ang="0">
                    <a:pos x="1424" y="544"/>
                  </a:cxn>
                  <a:cxn ang="0">
                    <a:pos x="1372" y="617"/>
                  </a:cxn>
                  <a:cxn ang="0">
                    <a:pos x="1311" y="691"/>
                  </a:cxn>
                  <a:cxn ang="0">
                    <a:pos x="1241" y="763"/>
                  </a:cxn>
                  <a:cxn ang="0">
                    <a:pos x="1160" y="833"/>
                  </a:cxn>
                  <a:cxn ang="0">
                    <a:pos x="1071" y="899"/>
                  </a:cxn>
                  <a:cxn ang="0">
                    <a:pos x="971" y="959"/>
                  </a:cxn>
                  <a:cxn ang="0">
                    <a:pos x="863" y="1014"/>
                  </a:cxn>
                  <a:cxn ang="0">
                    <a:pos x="744" y="1059"/>
                  </a:cxn>
                  <a:cxn ang="0">
                    <a:pos x="616" y="1096"/>
                  </a:cxn>
                  <a:cxn ang="0">
                    <a:pos x="477" y="1122"/>
                  </a:cxn>
                  <a:cxn ang="0">
                    <a:pos x="328" y="1135"/>
                  </a:cxn>
                  <a:cxn ang="0">
                    <a:pos x="169" y="1135"/>
                  </a:cxn>
                  <a:cxn ang="0">
                    <a:pos x="0" y="1119"/>
                  </a:cxn>
                  <a:cxn ang="0">
                    <a:pos x="6" y="1117"/>
                  </a:cxn>
                  <a:cxn ang="0">
                    <a:pos x="22" y="1113"/>
                  </a:cxn>
                  <a:cxn ang="0">
                    <a:pos x="47" y="1104"/>
                  </a:cxn>
                  <a:cxn ang="0">
                    <a:pos x="80" y="1089"/>
                  </a:cxn>
                  <a:cxn ang="0">
                    <a:pos x="119" y="1069"/>
                  </a:cxn>
                  <a:cxn ang="0">
                    <a:pos x="164" y="1041"/>
                  </a:cxn>
                  <a:cxn ang="0">
                    <a:pos x="212" y="1004"/>
                  </a:cxn>
                  <a:cxn ang="0">
                    <a:pos x="262" y="958"/>
                  </a:cxn>
                  <a:cxn ang="0">
                    <a:pos x="313" y="903"/>
                  </a:cxn>
                  <a:cxn ang="0">
                    <a:pos x="364" y="836"/>
                  </a:cxn>
                  <a:cxn ang="0">
                    <a:pos x="413" y="757"/>
                  </a:cxn>
                  <a:cxn ang="0">
                    <a:pos x="460" y="665"/>
                  </a:cxn>
                  <a:cxn ang="0">
                    <a:pos x="501" y="559"/>
                  </a:cxn>
                  <a:cxn ang="0">
                    <a:pos x="536" y="438"/>
                  </a:cxn>
                  <a:cxn ang="0">
                    <a:pos x="566" y="301"/>
                  </a:cxn>
                  <a:cxn ang="0">
                    <a:pos x="578" y="226"/>
                  </a:cxn>
                  <a:cxn ang="0">
                    <a:pos x="592" y="230"/>
                  </a:cxn>
                  <a:cxn ang="0">
                    <a:pos x="634" y="241"/>
                  </a:cxn>
                  <a:cxn ang="0">
                    <a:pos x="675" y="251"/>
                  </a:cxn>
                  <a:cxn ang="0">
                    <a:pos x="724" y="262"/>
                  </a:cxn>
                  <a:cxn ang="0">
                    <a:pos x="782" y="273"/>
                  </a:cxn>
                  <a:cxn ang="0">
                    <a:pos x="844" y="285"/>
                  </a:cxn>
                  <a:cxn ang="0">
                    <a:pos x="912" y="295"/>
                  </a:cxn>
                  <a:cxn ang="0">
                    <a:pos x="1018" y="307"/>
                  </a:cxn>
                  <a:cxn ang="0">
                    <a:pos x="1090" y="312"/>
                  </a:cxn>
                  <a:cxn ang="0">
                    <a:pos x="1162" y="313"/>
                  </a:cxn>
                  <a:cxn ang="0">
                    <a:pos x="1232" y="308"/>
                  </a:cxn>
                  <a:cxn ang="0">
                    <a:pos x="1300" y="300"/>
                  </a:cxn>
                  <a:cxn ang="0">
                    <a:pos x="1362" y="286"/>
                  </a:cxn>
                  <a:cxn ang="0">
                    <a:pos x="1419" y="265"/>
                  </a:cxn>
                  <a:cxn ang="0">
                    <a:pos x="1469" y="237"/>
                  </a:cxn>
                  <a:cxn ang="0">
                    <a:pos x="1510" y="201"/>
                  </a:cxn>
                  <a:cxn ang="0">
                    <a:pos x="1541" y="155"/>
                  </a:cxn>
                  <a:cxn ang="0">
                    <a:pos x="1560" y="101"/>
                  </a:cxn>
                  <a:cxn ang="0">
                    <a:pos x="1567" y="36"/>
                  </a:cxn>
                </a:cxnLst>
                <a:rect l="0" t="0" r="r" b="b"/>
                <a:pathLst>
                  <a:path w="1585" h="1137">
                    <a:moveTo>
                      <a:pt x="1565" y="0"/>
                    </a:moveTo>
                    <a:lnTo>
                      <a:pt x="1566" y="1"/>
                    </a:lnTo>
                    <a:lnTo>
                      <a:pt x="1568" y="4"/>
                    </a:lnTo>
                    <a:lnTo>
                      <a:pt x="1570" y="10"/>
                    </a:lnTo>
                    <a:lnTo>
                      <a:pt x="1576" y="28"/>
                    </a:lnTo>
                    <a:lnTo>
                      <a:pt x="1578" y="41"/>
                    </a:lnTo>
                    <a:lnTo>
                      <a:pt x="1582" y="56"/>
                    </a:lnTo>
                    <a:lnTo>
                      <a:pt x="1583" y="73"/>
                    </a:lnTo>
                    <a:lnTo>
                      <a:pt x="1584" y="93"/>
                    </a:lnTo>
                    <a:lnTo>
                      <a:pt x="1585" y="115"/>
                    </a:lnTo>
                    <a:lnTo>
                      <a:pt x="1583" y="140"/>
                    </a:lnTo>
                    <a:lnTo>
                      <a:pt x="1581" y="166"/>
                    </a:lnTo>
                    <a:lnTo>
                      <a:pt x="1576" y="196"/>
                    </a:lnTo>
                    <a:lnTo>
                      <a:pt x="1569" y="228"/>
                    </a:lnTo>
                    <a:lnTo>
                      <a:pt x="1559" y="263"/>
                    </a:lnTo>
                    <a:lnTo>
                      <a:pt x="1547" y="300"/>
                    </a:lnTo>
                    <a:lnTo>
                      <a:pt x="1533" y="339"/>
                    </a:lnTo>
                    <a:lnTo>
                      <a:pt x="1515" y="381"/>
                    </a:lnTo>
                    <a:lnTo>
                      <a:pt x="1494" y="426"/>
                    </a:lnTo>
                    <a:lnTo>
                      <a:pt x="1468" y="474"/>
                    </a:lnTo>
                    <a:lnTo>
                      <a:pt x="1447" y="509"/>
                    </a:lnTo>
                    <a:lnTo>
                      <a:pt x="1424" y="544"/>
                    </a:lnTo>
                    <a:lnTo>
                      <a:pt x="1400" y="580"/>
                    </a:lnTo>
                    <a:lnTo>
                      <a:pt x="1372" y="617"/>
                    </a:lnTo>
                    <a:lnTo>
                      <a:pt x="1343" y="654"/>
                    </a:lnTo>
                    <a:lnTo>
                      <a:pt x="1311" y="691"/>
                    </a:lnTo>
                    <a:lnTo>
                      <a:pt x="1276" y="727"/>
                    </a:lnTo>
                    <a:lnTo>
                      <a:pt x="1241" y="763"/>
                    </a:lnTo>
                    <a:lnTo>
                      <a:pt x="1201" y="798"/>
                    </a:lnTo>
                    <a:lnTo>
                      <a:pt x="1160" y="833"/>
                    </a:lnTo>
                    <a:lnTo>
                      <a:pt x="1117" y="866"/>
                    </a:lnTo>
                    <a:lnTo>
                      <a:pt x="1071" y="899"/>
                    </a:lnTo>
                    <a:lnTo>
                      <a:pt x="1023" y="930"/>
                    </a:lnTo>
                    <a:lnTo>
                      <a:pt x="971" y="959"/>
                    </a:lnTo>
                    <a:lnTo>
                      <a:pt x="918" y="987"/>
                    </a:lnTo>
                    <a:lnTo>
                      <a:pt x="863" y="1014"/>
                    </a:lnTo>
                    <a:lnTo>
                      <a:pt x="805" y="1038"/>
                    </a:lnTo>
                    <a:lnTo>
                      <a:pt x="744" y="1059"/>
                    </a:lnTo>
                    <a:lnTo>
                      <a:pt x="681" y="1079"/>
                    </a:lnTo>
                    <a:lnTo>
                      <a:pt x="616" y="1096"/>
                    </a:lnTo>
                    <a:lnTo>
                      <a:pt x="548" y="1111"/>
                    </a:lnTo>
                    <a:lnTo>
                      <a:pt x="477" y="1122"/>
                    </a:lnTo>
                    <a:lnTo>
                      <a:pt x="404" y="1130"/>
                    </a:lnTo>
                    <a:lnTo>
                      <a:pt x="328" y="1135"/>
                    </a:lnTo>
                    <a:lnTo>
                      <a:pt x="250" y="1137"/>
                    </a:lnTo>
                    <a:lnTo>
                      <a:pt x="169" y="1135"/>
                    </a:lnTo>
                    <a:lnTo>
                      <a:pt x="86" y="1129"/>
                    </a:lnTo>
                    <a:lnTo>
                      <a:pt x="0" y="1119"/>
                    </a:lnTo>
                    <a:lnTo>
                      <a:pt x="2" y="1119"/>
                    </a:lnTo>
                    <a:lnTo>
                      <a:pt x="6" y="1117"/>
                    </a:lnTo>
                    <a:lnTo>
                      <a:pt x="13" y="1116"/>
                    </a:lnTo>
                    <a:lnTo>
                      <a:pt x="22" y="1113"/>
                    </a:lnTo>
                    <a:lnTo>
                      <a:pt x="33" y="1109"/>
                    </a:lnTo>
                    <a:lnTo>
                      <a:pt x="47" y="1104"/>
                    </a:lnTo>
                    <a:lnTo>
                      <a:pt x="62" y="1097"/>
                    </a:lnTo>
                    <a:lnTo>
                      <a:pt x="80" y="1089"/>
                    </a:lnTo>
                    <a:lnTo>
                      <a:pt x="99" y="1080"/>
                    </a:lnTo>
                    <a:lnTo>
                      <a:pt x="119" y="1069"/>
                    </a:lnTo>
                    <a:lnTo>
                      <a:pt x="141" y="1056"/>
                    </a:lnTo>
                    <a:lnTo>
                      <a:pt x="164" y="1041"/>
                    </a:lnTo>
                    <a:lnTo>
                      <a:pt x="187" y="1023"/>
                    </a:lnTo>
                    <a:lnTo>
                      <a:pt x="212" y="1004"/>
                    </a:lnTo>
                    <a:lnTo>
                      <a:pt x="237" y="982"/>
                    </a:lnTo>
                    <a:lnTo>
                      <a:pt x="262" y="958"/>
                    </a:lnTo>
                    <a:lnTo>
                      <a:pt x="288" y="932"/>
                    </a:lnTo>
                    <a:lnTo>
                      <a:pt x="313" y="903"/>
                    </a:lnTo>
                    <a:lnTo>
                      <a:pt x="339" y="871"/>
                    </a:lnTo>
                    <a:lnTo>
                      <a:pt x="364" y="836"/>
                    </a:lnTo>
                    <a:lnTo>
                      <a:pt x="389" y="798"/>
                    </a:lnTo>
                    <a:lnTo>
                      <a:pt x="413" y="757"/>
                    </a:lnTo>
                    <a:lnTo>
                      <a:pt x="436" y="713"/>
                    </a:lnTo>
                    <a:lnTo>
                      <a:pt x="460" y="665"/>
                    </a:lnTo>
                    <a:lnTo>
                      <a:pt x="481" y="614"/>
                    </a:lnTo>
                    <a:lnTo>
                      <a:pt x="501" y="559"/>
                    </a:lnTo>
                    <a:lnTo>
                      <a:pt x="519" y="500"/>
                    </a:lnTo>
                    <a:lnTo>
                      <a:pt x="536" y="438"/>
                    </a:lnTo>
                    <a:lnTo>
                      <a:pt x="552" y="371"/>
                    </a:lnTo>
                    <a:lnTo>
                      <a:pt x="566" y="301"/>
                    </a:lnTo>
                    <a:lnTo>
                      <a:pt x="577" y="225"/>
                    </a:lnTo>
                    <a:lnTo>
                      <a:pt x="578" y="226"/>
                    </a:lnTo>
                    <a:lnTo>
                      <a:pt x="583" y="227"/>
                    </a:lnTo>
                    <a:lnTo>
                      <a:pt x="592" y="230"/>
                    </a:lnTo>
                    <a:lnTo>
                      <a:pt x="603" y="233"/>
                    </a:lnTo>
                    <a:lnTo>
                      <a:pt x="634" y="241"/>
                    </a:lnTo>
                    <a:lnTo>
                      <a:pt x="654" y="246"/>
                    </a:lnTo>
                    <a:lnTo>
                      <a:pt x="675" y="251"/>
                    </a:lnTo>
                    <a:lnTo>
                      <a:pt x="699" y="256"/>
                    </a:lnTo>
                    <a:lnTo>
                      <a:pt x="724" y="262"/>
                    </a:lnTo>
                    <a:lnTo>
                      <a:pt x="752" y="267"/>
                    </a:lnTo>
                    <a:lnTo>
                      <a:pt x="782" y="273"/>
                    </a:lnTo>
                    <a:lnTo>
                      <a:pt x="812" y="279"/>
                    </a:lnTo>
                    <a:lnTo>
                      <a:pt x="844" y="285"/>
                    </a:lnTo>
                    <a:lnTo>
                      <a:pt x="877" y="290"/>
                    </a:lnTo>
                    <a:lnTo>
                      <a:pt x="912" y="295"/>
                    </a:lnTo>
                    <a:lnTo>
                      <a:pt x="946" y="300"/>
                    </a:lnTo>
                    <a:lnTo>
                      <a:pt x="1018" y="307"/>
                    </a:lnTo>
                    <a:lnTo>
                      <a:pt x="1053" y="309"/>
                    </a:lnTo>
                    <a:lnTo>
                      <a:pt x="1090" y="312"/>
                    </a:lnTo>
                    <a:lnTo>
                      <a:pt x="1126" y="313"/>
                    </a:lnTo>
                    <a:lnTo>
                      <a:pt x="1162" y="313"/>
                    </a:lnTo>
                    <a:lnTo>
                      <a:pt x="1197" y="311"/>
                    </a:lnTo>
                    <a:lnTo>
                      <a:pt x="1232" y="308"/>
                    </a:lnTo>
                    <a:lnTo>
                      <a:pt x="1266" y="305"/>
                    </a:lnTo>
                    <a:lnTo>
                      <a:pt x="1300" y="300"/>
                    </a:lnTo>
                    <a:lnTo>
                      <a:pt x="1331" y="294"/>
                    </a:lnTo>
                    <a:lnTo>
                      <a:pt x="1362" y="286"/>
                    </a:lnTo>
                    <a:lnTo>
                      <a:pt x="1391" y="276"/>
                    </a:lnTo>
                    <a:lnTo>
                      <a:pt x="1419" y="265"/>
                    </a:lnTo>
                    <a:lnTo>
                      <a:pt x="1445" y="252"/>
                    </a:lnTo>
                    <a:lnTo>
                      <a:pt x="1469" y="237"/>
                    </a:lnTo>
                    <a:lnTo>
                      <a:pt x="1490" y="220"/>
                    </a:lnTo>
                    <a:lnTo>
                      <a:pt x="1510" y="201"/>
                    </a:lnTo>
                    <a:lnTo>
                      <a:pt x="1526" y="179"/>
                    </a:lnTo>
                    <a:lnTo>
                      <a:pt x="1541" y="155"/>
                    </a:lnTo>
                    <a:lnTo>
                      <a:pt x="1552" y="130"/>
                    </a:lnTo>
                    <a:lnTo>
                      <a:pt x="1560" y="101"/>
                    </a:lnTo>
                    <a:lnTo>
                      <a:pt x="1565" y="70"/>
                    </a:lnTo>
                    <a:lnTo>
                      <a:pt x="1567" y="36"/>
                    </a:lnTo>
                    <a:lnTo>
                      <a:pt x="1565" y="0"/>
                    </a:lnTo>
                    <a:close/>
                  </a:path>
                </a:pathLst>
              </a:cu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4" name="Freeform 13"/>
              <p:cNvSpPr>
                <a:spLocks/>
              </p:cNvSpPr>
              <p:nvPr/>
            </p:nvSpPr>
            <p:spPr bwMode="auto">
              <a:xfrm>
                <a:off x="4284663" y="3054351"/>
                <a:ext cx="1943100" cy="2376488"/>
              </a:xfrm>
              <a:custGeom>
                <a:avLst/>
                <a:gdLst/>
                <a:ahLst/>
                <a:cxnLst>
                  <a:cxn ang="0">
                    <a:pos x="1051" y="2"/>
                  </a:cxn>
                  <a:cxn ang="0">
                    <a:pos x="1061" y="15"/>
                  </a:cxn>
                  <a:cxn ang="0">
                    <a:pos x="1079" y="43"/>
                  </a:cxn>
                  <a:cxn ang="0">
                    <a:pos x="1102" y="83"/>
                  </a:cxn>
                  <a:cxn ang="0">
                    <a:pos x="1129" y="136"/>
                  </a:cxn>
                  <a:cxn ang="0">
                    <a:pos x="1156" y="201"/>
                  </a:cxn>
                  <a:cxn ang="0">
                    <a:pos x="1181" y="278"/>
                  </a:cxn>
                  <a:cxn ang="0">
                    <a:pos x="1203" y="366"/>
                  </a:cxn>
                  <a:cxn ang="0">
                    <a:pos x="1218" y="464"/>
                  </a:cxn>
                  <a:cxn ang="0">
                    <a:pos x="1224" y="574"/>
                  </a:cxn>
                  <a:cxn ang="0">
                    <a:pos x="1219" y="693"/>
                  </a:cxn>
                  <a:cxn ang="0">
                    <a:pos x="1200" y="822"/>
                  </a:cxn>
                  <a:cxn ang="0">
                    <a:pos x="1165" y="960"/>
                  </a:cxn>
                  <a:cxn ang="0">
                    <a:pos x="1123" y="1081"/>
                  </a:cxn>
                  <a:cxn ang="0">
                    <a:pos x="1076" y="1183"/>
                  </a:cxn>
                  <a:cxn ang="0">
                    <a:pos x="1026" y="1266"/>
                  </a:cxn>
                  <a:cxn ang="0">
                    <a:pos x="976" y="1333"/>
                  </a:cxn>
                  <a:cxn ang="0">
                    <a:pos x="923" y="1386"/>
                  </a:cxn>
                  <a:cxn ang="0">
                    <a:pos x="873" y="1427"/>
                  </a:cxn>
                  <a:cxn ang="0">
                    <a:pos x="824" y="1456"/>
                  </a:cxn>
                  <a:cxn ang="0">
                    <a:pos x="779" y="1475"/>
                  </a:cxn>
                  <a:cxn ang="0">
                    <a:pos x="738" y="1488"/>
                  </a:cxn>
                  <a:cxn ang="0">
                    <a:pos x="703" y="1494"/>
                  </a:cxn>
                  <a:cxn ang="0">
                    <a:pos x="675" y="1497"/>
                  </a:cxn>
                  <a:cxn ang="0">
                    <a:pos x="655" y="1496"/>
                  </a:cxn>
                  <a:cxn ang="0">
                    <a:pos x="645" y="1495"/>
                  </a:cxn>
                  <a:cxn ang="0">
                    <a:pos x="616" y="1497"/>
                  </a:cxn>
                  <a:cxn ang="0">
                    <a:pos x="562" y="1484"/>
                  </a:cxn>
                  <a:cxn ang="0">
                    <a:pos x="508" y="1451"/>
                  </a:cxn>
                  <a:cxn ang="0">
                    <a:pos x="457" y="1403"/>
                  </a:cxn>
                  <a:cxn ang="0">
                    <a:pos x="406" y="1339"/>
                  </a:cxn>
                  <a:cxn ang="0">
                    <a:pos x="358" y="1264"/>
                  </a:cxn>
                  <a:cxn ang="0">
                    <a:pos x="311" y="1178"/>
                  </a:cxn>
                  <a:cxn ang="0">
                    <a:pos x="266" y="1087"/>
                  </a:cxn>
                  <a:cxn ang="0">
                    <a:pos x="224" y="989"/>
                  </a:cxn>
                  <a:cxn ang="0">
                    <a:pos x="185" y="890"/>
                  </a:cxn>
                  <a:cxn ang="0">
                    <a:pos x="132" y="743"/>
                  </a:cxn>
                  <a:cxn ang="0">
                    <a:pos x="100" y="648"/>
                  </a:cxn>
                  <a:cxn ang="0">
                    <a:pos x="73" y="560"/>
                  </a:cxn>
                  <a:cxn ang="0">
                    <a:pos x="50" y="481"/>
                  </a:cxn>
                  <a:cxn ang="0">
                    <a:pos x="30" y="412"/>
                  </a:cxn>
                  <a:cxn ang="0">
                    <a:pos x="16" y="358"/>
                  </a:cxn>
                  <a:cxn ang="0">
                    <a:pos x="6" y="318"/>
                  </a:cxn>
                  <a:cxn ang="0">
                    <a:pos x="1" y="298"/>
                  </a:cxn>
                  <a:cxn ang="0">
                    <a:pos x="62" y="306"/>
                  </a:cxn>
                  <a:cxn ang="0">
                    <a:pos x="183" y="317"/>
                  </a:cxn>
                  <a:cxn ang="0">
                    <a:pos x="300" y="315"/>
                  </a:cxn>
                  <a:cxn ang="0">
                    <a:pos x="411" y="300"/>
                  </a:cxn>
                  <a:cxn ang="0">
                    <a:pos x="516" y="277"/>
                  </a:cxn>
                  <a:cxn ang="0">
                    <a:pos x="613" y="247"/>
                  </a:cxn>
                  <a:cxn ang="0">
                    <a:pos x="703" y="212"/>
                  </a:cxn>
                  <a:cxn ang="0">
                    <a:pos x="783" y="174"/>
                  </a:cxn>
                  <a:cxn ang="0">
                    <a:pos x="855" y="135"/>
                  </a:cxn>
                  <a:cxn ang="0">
                    <a:pos x="917" y="98"/>
                  </a:cxn>
                  <a:cxn ang="0">
                    <a:pos x="968" y="63"/>
                  </a:cxn>
                  <a:cxn ang="0">
                    <a:pos x="1006" y="34"/>
                  </a:cxn>
                  <a:cxn ang="0">
                    <a:pos x="1034" y="13"/>
                  </a:cxn>
                  <a:cxn ang="0">
                    <a:pos x="1047" y="2"/>
                  </a:cxn>
                </a:cxnLst>
                <a:rect l="0" t="0" r="r" b="b"/>
                <a:pathLst>
                  <a:path w="1224" h="1497">
                    <a:moveTo>
                      <a:pt x="1049" y="0"/>
                    </a:moveTo>
                    <a:lnTo>
                      <a:pt x="1051" y="2"/>
                    </a:lnTo>
                    <a:lnTo>
                      <a:pt x="1054" y="7"/>
                    </a:lnTo>
                    <a:lnTo>
                      <a:pt x="1061" y="15"/>
                    </a:lnTo>
                    <a:lnTo>
                      <a:pt x="1069" y="27"/>
                    </a:lnTo>
                    <a:lnTo>
                      <a:pt x="1079" y="43"/>
                    </a:lnTo>
                    <a:lnTo>
                      <a:pt x="1090" y="62"/>
                    </a:lnTo>
                    <a:lnTo>
                      <a:pt x="1102" y="83"/>
                    </a:lnTo>
                    <a:lnTo>
                      <a:pt x="1115" y="108"/>
                    </a:lnTo>
                    <a:lnTo>
                      <a:pt x="1129" y="136"/>
                    </a:lnTo>
                    <a:lnTo>
                      <a:pt x="1142" y="167"/>
                    </a:lnTo>
                    <a:lnTo>
                      <a:pt x="1156" y="201"/>
                    </a:lnTo>
                    <a:lnTo>
                      <a:pt x="1169" y="238"/>
                    </a:lnTo>
                    <a:lnTo>
                      <a:pt x="1181" y="278"/>
                    </a:lnTo>
                    <a:lnTo>
                      <a:pt x="1193" y="321"/>
                    </a:lnTo>
                    <a:lnTo>
                      <a:pt x="1203" y="366"/>
                    </a:lnTo>
                    <a:lnTo>
                      <a:pt x="1211" y="414"/>
                    </a:lnTo>
                    <a:lnTo>
                      <a:pt x="1218" y="464"/>
                    </a:lnTo>
                    <a:lnTo>
                      <a:pt x="1223" y="518"/>
                    </a:lnTo>
                    <a:lnTo>
                      <a:pt x="1224" y="574"/>
                    </a:lnTo>
                    <a:lnTo>
                      <a:pt x="1223" y="632"/>
                    </a:lnTo>
                    <a:lnTo>
                      <a:pt x="1219" y="693"/>
                    </a:lnTo>
                    <a:lnTo>
                      <a:pt x="1211" y="756"/>
                    </a:lnTo>
                    <a:lnTo>
                      <a:pt x="1200" y="822"/>
                    </a:lnTo>
                    <a:lnTo>
                      <a:pt x="1185" y="889"/>
                    </a:lnTo>
                    <a:lnTo>
                      <a:pt x="1165" y="960"/>
                    </a:lnTo>
                    <a:lnTo>
                      <a:pt x="1145" y="1023"/>
                    </a:lnTo>
                    <a:lnTo>
                      <a:pt x="1123" y="1081"/>
                    </a:lnTo>
                    <a:lnTo>
                      <a:pt x="1099" y="1134"/>
                    </a:lnTo>
                    <a:lnTo>
                      <a:pt x="1076" y="1183"/>
                    </a:lnTo>
                    <a:lnTo>
                      <a:pt x="1052" y="1226"/>
                    </a:lnTo>
                    <a:lnTo>
                      <a:pt x="1026" y="1266"/>
                    </a:lnTo>
                    <a:lnTo>
                      <a:pt x="1001" y="1302"/>
                    </a:lnTo>
                    <a:lnTo>
                      <a:pt x="976" y="1333"/>
                    </a:lnTo>
                    <a:lnTo>
                      <a:pt x="949" y="1362"/>
                    </a:lnTo>
                    <a:lnTo>
                      <a:pt x="923" y="1386"/>
                    </a:lnTo>
                    <a:lnTo>
                      <a:pt x="898" y="1408"/>
                    </a:lnTo>
                    <a:lnTo>
                      <a:pt x="873" y="1427"/>
                    </a:lnTo>
                    <a:lnTo>
                      <a:pt x="848" y="1443"/>
                    </a:lnTo>
                    <a:lnTo>
                      <a:pt x="824" y="1456"/>
                    </a:lnTo>
                    <a:lnTo>
                      <a:pt x="801" y="1467"/>
                    </a:lnTo>
                    <a:lnTo>
                      <a:pt x="779" y="1475"/>
                    </a:lnTo>
                    <a:lnTo>
                      <a:pt x="758" y="1483"/>
                    </a:lnTo>
                    <a:lnTo>
                      <a:pt x="738" y="1488"/>
                    </a:lnTo>
                    <a:lnTo>
                      <a:pt x="720" y="1491"/>
                    </a:lnTo>
                    <a:lnTo>
                      <a:pt x="703" y="1494"/>
                    </a:lnTo>
                    <a:lnTo>
                      <a:pt x="688" y="1496"/>
                    </a:lnTo>
                    <a:lnTo>
                      <a:pt x="675" y="1497"/>
                    </a:lnTo>
                    <a:lnTo>
                      <a:pt x="664" y="1497"/>
                    </a:lnTo>
                    <a:lnTo>
                      <a:pt x="655" y="1496"/>
                    </a:lnTo>
                    <a:lnTo>
                      <a:pt x="648" y="1496"/>
                    </a:lnTo>
                    <a:lnTo>
                      <a:pt x="645" y="1495"/>
                    </a:lnTo>
                    <a:lnTo>
                      <a:pt x="643" y="1495"/>
                    </a:lnTo>
                    <a:lnTo>
                      <a:pt x="616" y="1497"/>
                    </a:lnTo>
                    <a:lnTo>
                      <a:pt x="588" y="1492"/>
                    </a:lnTo>
                    <a:lnTo>
                      <a:pt x="562" y="1484"/>
                    </a:lnTo>
                    <a:lnTo>
                      <a:pt x="535" y="1470"/>
                    </a:lnTo>
                    <a:lnTo>
                      <a:pt x="508" y="1451"/>
                    </a:lnTo>
                    <a:lnTo>
                      <a:pt x="482" y="1429"/>
                    </a:lnTo>
                    <a:lnTo>
                      <a:pt x="457" y="1403"/>
                    </a:lnTo>
                    <a:lnTo>
                      <a:pt x="431" y="1373"/>
                    </a:lnTo>
                    <a:lnTo>
                      <a:pt x="406" y="1339"/>
                    </a:lnTo>
                    <a:lnTo>
                      <a:pt x="382" y="1303"/>
                    </a:lnTo>
                    <a:lnTo>
                      <a:pt x="358" y="1264"/>
                    </a:lnTo>
                    <a:lnTo>
                      <a:pt x="334" y="1222"/>
                    </a:lnTo>
                    <a:lnTo>
                      <a:pt x="311" y="1178"/>
                    </a:lnTo>
                    <a:lnTo>
                      <a:pt x="288" y="1133"/>
                    </a:lnTo>
                    <a:lnTo>
                      <a:pt x="266" y="1087"/>
                    </a:lnTo>
                    <a:lnTo>
                      <a:pt x="245" y="1039"/>
                    </a:lnTo>
                    <a:lnTo>
                      <a:pt x="224" y="989"/>
                    </a:lnTo>
                    <a:lnTo>
                      <a:pt x="204" y="941"/>
                    </a:lnTo>
                    <a:lnTo>
                      <a:pt x="185" y="890"/>
                    </a:lnTo>
                    <a:lnTo>
                      <a:pt x="166" y="841"/>
                    </a:lnTo>
                    <a:lnTo>
                      <a:pt x="132" y="743"/>
                    </a:lnTo>
                    <a:lnTo>
                      <a:pt x="116" y="695"/>
                    </a:lnTo>
                    <a:lnTo>
                      <a:pt x="100" y="648"/>
                    </a:lnTo>
                    <a:lnTo>
                      <a:pt x="87" y="604"/>
                    </a:lnTo>
                    <a:lnTo>
                      <a:pt x="73" y="560"/>
                    </a:lnTo>
                    <a:lnTo>
                      <a:pt x="61" y="519"/>
                    </a:lnTo>
                    <a:lnTo>
                      <a:pt x="50" y="481"/>
                    </a:lnTo>
                    <a:lnTo>
                      <a:pt x="40" y="445"/>
                    </a:lnTo>
                    <a:lnTo>
                      <a:pt x="30" y="412"/>
                    </a:lnTo>
                    <a:lnTo>
                      <a:pt x="23" y="383"/>
                    </a:lnTo>
                    <a:lnTo>
                      <a:pt x="16" y="358"/>
                    </a:lnTo>
                    <a:lnTo>
                      <a:pt x="10" y="336"/>
                    </a:lnTo>
                    <a:lnTo>
                      <a:pt x="6" y="318"/>
                    </a:lnTo>
                    <a:lnTo>
                      <a:pt x="2" y="305"/>
                    </a:lnTo>
                    <a:lnTo>
                      <a:pt x="1" y="298"/>
                    </a:lnTo>
                    <a:lnTo>
                      <a:pt x="0" y="295"/>
                    </a:lnTo>
                    <a:lnTo>
                      <a:pt x="62" y="306"/>
                    </a:lnTo>
                    <a:lnTo>
                      <a:pt x="124" y="313"/>
                    </a:lnTo>
                    <a:lnTo>
                      <a:pt x="183" y="317"/>
                    </a:lnTo>
                    <a:lnTo>
                      <a:pt x="242" y="317"/>
                    </a:lnTo>
                    <a:lnTo>
                      <a:pt x="300" y="315"/>
                    </a:lnTo>
                    <a:lnTo>
                      <a:pt x="356" y="309"/>
                    </a:lnTo>
                    <a:lnTo>
                      <a:pt x="411" y="300"/>
                    </a:lnTo>
                    <a:lnTo>
                      <a:pt x="464" y="290"/>
                    </a:lnTo>
                    <a:lnTo>
                      <a:pt x="516" y="277"/>
                    </a:lnTo>
                    <a:lnTo>
                      <a:pt x="565" y="263"/>
                    </a:lnTo>
                    <a:lnTo>
                      <a:pt x="613" y="247"/>
                    </a:lnTo>
                    <a:lnTo>
                      <a:pt x="659" y="230"/>
                    </a:lnTo>
                    <a:lnTo>
                      <a:pt x="703" y="212"/>
                    </a:lnTo>
                    <a:lnTo>
                      <a:pt x="744" y="193"/>
                    </a:lnTo>
                    <a:lnTo>
                      <a:pt x="783" y="174"/>
                    </a:lnTo>
                    <a:lnTo>
                      <a:pt x="821" y="155"/>
                    </a:lnTo>
                    <a:lnTo>
                      <a:pt x="855" y="135"/>
                    </a:lnTo>
                    <a:lnTo>
                      <a:pt x="888" y="116"/>
                    </a:lnTo>
                    <a:lnTo>
                      <a:pt x="917" y="98"/>
                    </a:lnTo>
                    <a:lnTo>
                      <a:pt x="944" y="80"/>
                    </a:lnTo>
                    <a:lnTo>
                      <a:pt x="968" y="63"/>
                    </a:lnTo>
                    <a:lnTo>
                      <a:pt x="988" y="48"/>
                    </a:lnTo>
                    <a:lnTo>
                      <a:pt x="1006" y="34"/>
                    </a:lnTo>
                    <a:lnTo>
                      <a:pt x="1022" y="23"/>
                    </a:lnTo>
                    <a:lnTo>
                      <a:pt x="1034" y="13"/>
                    </a:lnTo>
                    <a:lnTo>
                      <a:pt x="1042" y="6"/>
                    </a:lnTo>
                    <a:lnTo>
                      <a:pt x="1047" y="2"/>
                    </a:lnTo>
                    <a:lnTo>
                      <a:pt x="1049" y="0"/>
                    </a:lnTo>
                    <a:close/>
                  </a:path>
                </a:pathLst>
              </a:custGeom>
              <a:solidFill>
                <a:srgbClr val="FFC000">
                  <a:alpha val="59000"/>
                </a:srgb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5" name="Freeform 14"/>
              <p:cNvSpPr>
                <a:spLocks/>
              </p:cNvSpPr>
              <p:nvPr/>
            </p:nvSpPr>
            <p:spPr bwMode="auto">
              <a:xfrm>
                <a:off x="3879850" y="3028951"/>
                <a:ext cx="1347788" cy="2398713"/>
              </a:xfrm>
              <a:custGeom>
                <a:avLst/>
                <a:gdLst/>
                <a:ahLst/>
                <a:cxnLst>
                  <a:cxn ang="0">
                    <a:pos x="24" y="1"/>
                  </a:cxn>
                  <a:cxn ang="0">
                    <a:pos x="33" y="17"/>
                  </a:cxn>
                  <a:cxn ang="0">
                    <a:pos x="52" y="44"/>
                  </a:cxn>
                  <a:cxn ang="0">
                    <a:pos x="82" y="82"/>
                  </a:cxn>
                  <a:cxn ang="0">
                    <a:pos x="121" y="127"/>
                  </a:cxn>
                  <a:cxn ang="0">
                    <a:pos x="173" y="179"/>
                  </a:cxn>
                  <a:cxn ang="0">
                    <a:pos x="236" y="235"/>
                  </a:cxn>
                  <a:cxn ang="0">
                    <a:pos x="311" y="292"/>
                  </a:cxn>
                  <a:cxn ang="0">
                    <a:pos x="399" y="349"/>
                  </a:cxn>
                  <a:cxn ang="0">
                    <a:pos x="500" y="402"/>
                  </a:cxn>
                  <a:cxn ang="0">
                    <a:pos x="614" y="450"/>
                  </a:cxn>
                  <a:cxn ang="0">
                    <a:pos x="743" y="491"/>
                  </a:cxn>
                  <a:cxn ang="0">
                    <a:pos x="813" y="510"/>
                  </a:cxn>
                  <a:cxn ang="0">
                    <a:pos x="805" y="527"/>
                  </a:cxn>
                  <a:cxn ang="0">
                    <a:pos x="791" y="559"/>
                  </a:cxn>
                  <a:cxn ang="0">
                    <a:pos x="774" y="605"/>
                  </a:cxn>
                  <a:cxn ang="0">
                    <a:pos x="754" y="663"/>
                  </a:cxn>
                  <a:cxn ang="0">
                    <a:pos x="733" y="729"/>
                  </a:cxn>
                  <a:cxn ang="0">
                    <a:pos x="714" y="805"/>
                  </a:cxn>
                  <a:cxn ang="0">
                    <a:pos x="697" y="886"/>
                  </a:cxn>
                  <a:cxn ang="0">
                    <a:pos x="686" y="971"/>
                  </a:cxn>
                  <a:cxn ang="0">
                    <a:pos x="681" y="1060"/>
                  </a:cxn>
                  <a:cxn ang="0">
                    <a:pos x="684" y="1149"/>
                  </a:cxn>
                  <a:cxn ang="0">
                    <a:pos x="697" y="1237"/>
                  </a:cxn>
                  <a:cxn ang="0">
                    <a:pos x="723" y="1322"/>
                  </a:cxn>
                  <a:cxn ang="0">
                    <a:pos x="761" y="1403"/>
                  </a:cxn>
                  <a:cxn ang="0">
                    <a:pos x="815" y="1477"/>
                  </a:cxn>
                  <a:cxn ang="0">
                    <a:pos x="847" y="1511"/>
                  </a:cxn>
                  <a:cxn ang="0">
                    <a:pos x="837" y="1508"/>
                  </a:cxn>
                  <a:cxn ang="0">
                    <a:pos x="815" y="1503"/>
                  </a:cxn>
                  <a:cxn ang="0">
                    <a:pos x="786" y="1495"/>
                  </a:cxn>
                  <a:cxn ang="0">
                    <a:pos x="749" y="1482"/>
                  </a:cxn>
                  <a:cxn ang="0">
                    <a:pos x="705" y="1466"/>
                  </a:cxn>
                  <a:cxn ang="0">
                    <a:pos x="655" y="1444"/>
                  </a:cxn>
                  <a:cxn ang="0">
                    <a:pos x="602" y="1418"/>
                  </a:cxn>
                  <a:cxn ang="0">
                    <a:pos x="545" y="1385"/>
                  </a:cxn>
                  <a:cxn ang="0">
                    <a:pos x="485" y="1347"/>
                  </a:cxn>
                  <a:cxn ang="0">
                    <a:pos x="426" y="1302"/>
                  </a:cxn>
                  <a:cxn ang="0">
                    <a:pos x="365" y="1250"/>
                  </a:cxn>
                  <a:cxn ang="0">
                    <a:pos x="306" y="1191"/>
                  </a:cxn>
                  <a:cxn ang="0">
                    <a:pos x="249" y="1124"/>
                  </a:cxn>
                  <a:cxn ang="0">
                    <a:pos x="195" y="1048"/>
                  </a:cxn>
                  <a:cxn ang="0">
                    <a:pos x="145" y="964"/>
                  </a:cxn>
                  <a:cxn ang="0">
                    <a:pos x="101" y="870"/>
                  </a:cxn>
                  <a:cxn ang="0">
                    <a:pos x="64" y="766"/>
                  </a:cxn>
                  <a:cxn ang="0">
                    <a:pos x="34" y="651"/>
                  </a:cxn>
                  <a:cxn ang="0">
                    <a:pos x="13" y="527"/>
                  </a:cxn>
                  <a:cxn ang="0">
                    <a:pos x="2" y="391"/>
                  </a:cxn>
                  <a:cxn ang="0">
                    <a:pos x="1" y="244"/>
                  </a:cxn>
                  <a:cxn ang="0">
                    <a:pos x="13" y="84"/>
                  </a:cxn>
                </a:cxnLst>
                <a:rect l="0" t="0" r="r" b="b"/>
                <a:pathLst>
                  <a:path w="849" h="1511">
                    <a:moveTo>
                      <a:pt x="23" y="0"/>
                    </a:moveTo>
                    <a:lnTo>
                      <a:pt x="24" y="1"/>
                    </a:lnTo>
                    <a:lnTo>
                      <a:pt x="27" y="7"/>
                    </a:lnTo>
                    <a:lnTo>
                      <a:pt x="33" y="17"/>
                    </a:lnTo>
                    <a:lnTo>
                      <a:pt x="42" y="29"/>
                    </a:lnTo>
                    <a:lnTo>
                      <a:pt x="52" y="44"/>
                    </a:lnTo>
                    <a:lnTo>
                      <a:pt x="66" y="61"/>
                    </a:lnTo>
                    <a:lnTo>
                      <a:pt x="82" y="82"/>
                    </a:lnTo>
                    <a:lnTo>
                      <a:pt x="100" y="104"/>
                    </a:lnTo>
                    <a:lnTo>
                      <a:pt x="121" y="127"/>
                    </a:lnTo>
                    <a:lnTo>
                      <a:pt x="146" y="153"/>
                    </a:lnTo>
                    <a:lnTo>
                      <a:pt x="173" y="179"/>
                    </a:lnTo>
                    <a:lnTo>
                      <a:pt x="203" y="207"/>
                    </a:lnTo>
                    <a:lnTo>
                      <a:pt x="236" y="235"/>
                    </a:lnTo>
                    <a:lnTo>
                      <a:pt x="272" y="263"/>
                    </a:lnTo>
                    <a:lnTo>
                      <a:pt x="311" y="292"/>
                    </a:lnTo>
                    <a:lnTo>
                      <a:pt x="354" y="320"/>
                    </a:lnTo>
                    <a:lnTo>
                      <a:pt x="399" y="349"/>
                    </a:lnTo>
                    <a:lnTo>
                      <a:pt x="448" y="376"/>
                    </a:lnTo>
                    <a:lnTo>
                      <a:pt x="500" y="402"/>
                    </a:lnTo>
                    <a:lnTo>
                      <a:pt x="555" y="427"/>
                    </a:lnTo>
                    <a:lnTo>
                      <a:pt x="614" y="450"/>
                    </a:lnTo>
                    <a:lnTo>
                      <a:pt x="678" y="472"/>
                    </a:lnTo>
                    <a:lnTo>
                      <a:pt x="743" y="491"/>
                    </a:lnTo>
                    <a:lnTo>
                      <a:pt x="814" y="508"/>
                    </a:lnTo>
                    <a:lnTo>
                      <a:pt x="813" y="510"/>
                    </a:lnTo>
                    <a:lnTo>
                      <a:pt x="809" y="516"/>
                    </a:lnTo>
                    <a:lnTo>
                      <a:pt x="805" y="527"/>
                    </a:lnTo>
                    <a:lnTo>
                      <a:pt x="799" y="541"/>
                    </a:lnTo>
                    <a:lnTo>
                      <a:pt x="791" y="559"/>
                    </a:lnTo>
                    <a:lnTo>
                      <a:pt x="783" y="580"/>
                    </a:lnTo>
                    <a:lnTo>
                      <a:pt x="774" y="605"/>
                    </a:lnTo>
                    <a:lnTo>
                      <a:pt x="764" y="633"/>
                    </a:lnTo>
                    <a:lnTo>
                      <a:pt x="754" y="663"/>
                    </a:lnTo>
                    <a:lnTo>
                      <a:pt x="743" y="695"/>
                    </a:lnTo>
                    <a:lnTo>
                      <a:pt x="733" y="729"/>
                    </a:lnTo>
                    <a:lnTo>
                      <a:pt x="724" y="766"/>
                    </a:lnTo>
                    <a:lnTo>
                      <a:pt x="714" y="805"/>
                    </a:lnTo>
                    <a:lnTo>
                      <a:pt x="706" y="845"/>
                    </a:lnTo>
                    <a:lnTo>
                      <a:pt x="697" y="886"/>
                    </a:lnTo>
                    <a:lnTo>
                      <a:pt x="691" y="929"/>
                    </a:lnTo>
                    <a:lnTo>
                      <a:pt x="686" y="971"/>
                    </a:lnTo>
                    <a:lnTo>
                      <a:pt x="683" y="1016"/>
                    </a:lnTo>
                    <a:lnTo>
                      <a:pt x="681" y="1060"/>
                    </a:lnTo>
                    <a:lnTo>
                      <a:pt x="681" y="1105"/>
                    </a:lnTo>
                    <a:lnTo>
                      <a:pt x="684" y="1149"/>
                    </a:lnTo>
                    <a:lnTo>
                      <a:pt x="690" y="1194"/>
                    </a:lnTo>
                    <a:lnTo>
                      <a:pt x="697" y="1237"/>
                    </a:lnTo>
                    <a:lnTo>
                      <a:pt x="708" y="1280"/>
                    </a:lnTo>
                    <a:lnTo>
                      <a:pt x="723" y="1322"/>
                    </a:lnTo>
                    <a:lnTo>
                      <a:pt x="740" y="1363"/>
                    </a:lnTo>
                    <a:lnTo>
                      <a:pt x="761" y="1403"/>
                    </a:lnTo>
                    <a:lnTo>
                      <a:pt x="786" y="1441"/>
                    </a:lnTo>
                    <a:lnTo>
                      <a:pt x="815" y="1477"/>
                    </a:lnTo>
                    <a:lnTo>
                      <a:pt x="849" y="1511"/>
                    </a:lnTo>
                    <a:lnTo>
                      <a:pt x="847" y="1511"/>
                    </a:lnTo>
                    <a:lnTo>
                      <a:pt x="843" y="1510"/>
                    </a:lnTo>
                    <a:lnTo>
                      <a:pt x="837" y="1508"/>
                    </a:lnTo>
                    <a:lnTo>
                      <a:pt x="827" y="1506"/>
                    </a:lnTo>
                    <a:lnTo>
                      <a:pt x="815" y="1503"/>
                    </a:lnTo>
                    <a:lnTo>
                      <a:pt x="802" y="1499"/>
                    </a:lnTo>
                    <a:lnTo>
                      <a:pt x="786" y="1495"/>
                    </a:lnTo>
                    <a:lnTo>
                      <a:pt x="768" y="1489"/>
                    </a:lnTo>
                    <a:lnTo>
                      <a:pt x="749" y="1482"/>
                    </a:lnTo>
                    <a:lnTo>
                      <a:pt x="727" y="1474"/>
                    </a:lnTo>
                    <a:lnTo>
                      <a:pt x="705" y="1466"/>
                    </a:lnTo>
                    <a:lnTo>
                      <a:pt x="681" y="1455"/>
                    </a:lnTo>
                    <a:lnTo>
                      <a:pt x="655" y="1444"/>
                    </a:lnTo>
                    <a:lnTo>
                      <a:pt x="629" y="1431"/>
                    </a:lnTo>
                    <a:lnTo>
                      <a:pt x="602" y="1418"/>
                    </a:lnTo>
                    <a:lnTo>
                      <a:pt x="573" y="1402"/>
                    </a:lnTo>
                    <a:lnTo>
                      <a:pt x="545" y="1385"/>
                    </a:lnTo>
                    <a:lnTo>
                      <a:pt x="515" y="1366"/>
                    </a:lnTo>
                    <a:lnTo>
                      <a:pt x="485" y="1347"/>
                    </a:lnTo>
                    <a:lnTo>
                      <a:pt x="455" y="1325"/>
                    </a:lnTo>
                    <a:lnTo>
                      <a:pt x="426" y="1302"/>
                    </a:lnTo>
                    <a:lnTo>
                      <a:pt x="395" y="1277"/>
                    </a:lnTo>
                    <a:lnTo>
                      <a:pt x="365" y="1250"/>
                    </a:lnTo>
                    <a:lnTo>
                      <a:pt x="335" y="1222"/>
                    </a:lnTo>
                    <a:lnTo>
                      <a:pt x="306" y="1191"/>
                    </a:lnTo>
                    <a:lnTo>
                      <a:pt x="277" y="1159"/>
                    </a:lnTo>
                    <a:lnTo>
                      <a:pt x="249" y="1124"/>
                    </a:lnTo>
                    <a:lnTo>
                      <a:pt x="221" y="1087"/>
                    </a:lnTo>
                    <a:lnTo>
                      <a:pt x="195" y="1048"/>
                    </a:lnTo>
                    <a:lnTo>
                      <a:pt x="169" y="1006"/>
                    </a:lnTo>
                    <a:lnTo>
                      <a:pt x="145" y="964"/>
                    </a:lnTo>
                    <a:lnTo>
                      <a:pt x="122" y="917"/>
                    </a:lnTo>
                    <a:lnTo>
                      <a:pt x="101" y="870"/>
                    </a:lnTo>
                    <a:lnTo>
                      <a:pt x="81" y="819"/>
                    </a:lnTo>
                    <a:lnTo>
                      <a:pt x="64" y="766"/>
                    </a:lnTo>
                    <a:lnTo>
                      <a:pt x="48" y="710"/>
                    </a:lnTo>
                    <a:lnTo>
                      <a:pt x="34" y="651"/>
                    </a:lnTo>
                    <a:lnTo>
                      <a:pt x="22" y="591"/>
                    </a:lnTo>
                    <a:lnTo>
                      <a:pt x="13" y="527"/>
                    </a:lnTo>
                    <a:lnTo>
                      <a:pt x="6" y="461"/>
                    </a:lnTo>
                    <a:lnTo>
                      <a:pt x="2" y="391"/>
                    </a:lnTo>
                    <a:lnTo>
                      <a:pt x="0" y="319"/>
                    </a:lnTo>
                    <a:lnTo>
                      <a:pt x="1" y="244"/>
                    </a:lnTo>
                    <a:lnTo>
                      <a:pt x="5" y="166"/>
                    </a:lnTo>
                    <a:lnTo>
                      <a:pt x="13" y="84"/>
                    </a:lnTo>
                    <a:lnTo>
                      <a:pt x="23" y="0"/>
                    </a:lnTo>
                    <a:close/>
                  </a:path>
                </a:pathLst>
              </a:custGeom>
              <a:gradFill flip="none" rotWithShape="1">
                <a:gsLst>
                  <a:gs pos="0">
                    <a:srgbClr val="E2AC00">
                      <a:shade val="30000"/>
                      <a:satMod val="115000"/>
                    </a:srgbClr>
                  </a:gs>
                  <a:gs pos="50000">
                    <a:srgbClr val="E2AC00">
                      <a:shade val="67500"/>
                      <a:satMod val="115000"/>
                    </a:srgbClr>
                  </a:gs>
                  <a:gs pos="100000">
                    <a:srgbClr val="E2AC00">
                      <a:shade val="100000"/>
                      <a:satMod val="115000"/>
                    </a:srgbClr>
                  </a:gs>
                </a:gsLst>
                <a:lin ang="189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7" name="Oval 6"/>
            <p:cNvSpPr/>
            <p:nvPr/>
          </p:nvSpPr>
          <p:spPr>
            <a:xfrm flipV="1">
              <a:off x="4052553" y="5867400"/>
              <a:ext cx="4117976" cy="411798"/>
            </a:xfrm>
            <a:prstGeom prst="ellipse">
              <a:avLst/>
            </a:prstGeom>
            <a:gradFill flip="none" rotWithShape="1">
              <a:gsLst>
                <a:gs pos="0">
                  <a:sysClr val="windowText" lastClr="000000">
                    <a:lumMod val="50000"/>
                    <a:lumOff val="50000"/>
                    <a:alpha val="53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
        <p:nvSpPr>
          <p:cNvPr id="18" name="TextBox 23"/>
          <p:cNvSpPr txBox="1"/>
          <p:nvPr/>
        </p:nvSpPr>
        <p:spPr>
          <a:xfrm>
            <a:off x="5206693" y="4615593"/>
            <a:ext cx="386682" cy="861774"/>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3</a:t>
            </a:r>
            <a:endParaRPr lang="en-US" sz="5000" dirty="0">
              <a:solidFill>
                <a:schemeClr val="bg1"/>
              </a:solidFill>
              <a:latin typeface="Arial" pitchFamily="34" charset="0"/>
              <a:cs typeface="Arial" pitchFamily="34" charset="0"/>
            </a:endParaRPr>
          </a:p>
        </p:txBody>
      </p:sp>
      <p:sp>
        <p:nvSpPr>
          <p:cNvPr id="3" name="TextBox 2"/>
          <p:cNvSpPr txBox="1"/>
          <p:nvPr/>
        </p:nvSpPr>
        <p:spPr>
          <a:xfrm>
            <a:off x="3352800" y="1219200"/>
            <a:ext cx="5715000" cy="4093428"/>
          </a:xfrm>
          <a:prstGeom prst="rect">
            <a:avLst/>
          </a:prstGeom>
          <a:noFill/>
        </p:spPr>
        <p:txBody>
          <a:bodyPr wrap="square" rtlCol="0">
            <a:spAutoFit/>
          </a:bodyPr>
          <a:lstStyle/>
          <a:p>
            <a:pPr marL="457200" indent="-457200">
              <a:buAutoNum type="arabicPeriod"/>
            </a:pPr>
            <a:r>
              <a:rPr lang="en-US" sz="2000" b="1" dirty="0" smtClean="0">
                <a:solidFill>
                  <a:srgbClr val="486176"/>
                </a:solidFill>
              </a:rPr>
              <a:t>Delivery System Transformation</a:t>
            </a:r>
          </a:p>
          <a:p>
            <a:pPr marL="914400" lvl="1" indent="-457200">
              <a:buFont typeface="Arial" panose="020B0604020202020204" pitchFamily="34" charset="0"/>
              <a:buChar char="•"/>
            </a:pPr>
            <a:r>
              <a:rPr lang="en-US" sz="2000" dirty="0" smtClean="0">
                <a:solidFill>
                  <a:srgbClr val="486176"/>
                </a:solidFill>
              </a:rPr>
              <a:t>Patient Centered Medical Homes</a:t>
            </a:r>
          </a:p>
          <a:p>
            <a:pPr marL="914400" lvl="1" indent="-457200">
              <a:buFont typeface="Arial" panose="020B0604020202020204" pitchFamily="34" charset="0"/>
              <a:buChar char="•"/>
            </a:pPr>
            <a:r>
              <a:rPr lang="en-US" sz="2000" dirty="0" smtClean="0">
                <a:solidFill>
                  <a:srgbClr val="486176"/>
                </a:solidFill>
              </a:rPr>
              <a:t>Robust provider transformation assistance</a:t>
            </a:r>
          </a:p>
          <a:p>
            <a:pPr marL="457200" indent="-457200">
              <a:buFont typeface="+mj-lt"/>
              <a:buAutoNum type="arabicPeriod"/>
            </a:pPr>
            <a:r>
              <a:rPr lang="en-US" sz="2000" b="1" dirty="0" smtClean="0">
                <a:solidFill>
                  <a:srgbClr val="486176"/>
                </a:solidFill>
              </a:rPr>
              <a:t>Evidence-Based Coverage</a:t>
            </a:r>
          </a:p>
          <a:p>
            <a:pPr marL="914400" lvl="1" indent="-457200">
              <a:buFont typeface="Arial" panose="020B0604020202020204" pitchFamily="34" charset="0"/>
              <a:buChar char="•"/>
            </a:pPr>
            <a:r>
              <a:rPr lang="en-US" sz="2000" dirty="0" smtClean="0">
                <a:solidFill>
                  <a:srgbClr val="486176"/>
                </a:solidFill>
              </a:rPr>
              <a:t>Medical and pharmacy benefits</a:t>
            </a:r>
          </a:p>
          <a:p>
            <a:pPr marL="457200" indent="-457200">
              <a:buFont typeface="+mj-lt"/>
              <a:buAutoNum type="arabicPeriod"/>
            </a:pPr>
            <a:r>
              <a:rPr lang="en-US" sz="2000" b="1" dirty="0" smtClean="0">
                <a:solidFill>
                  <a:srgbClr val="486176"/>
                </a:solidFill>
              </a:rPr>
              <a:t>Coordinated Care Organizations</a:t>
            </a:r>
          </a:p>
          <a:p>
            <a:pPr marL="914400" lvl="1" indent="-457200">
              <a:buFont typeface="Arial" panose="020B0604020202020204" pitchFamily="34" charset="0"/>
              <a:buChar char="•"/>
            </a:pPr>
            <a:r>
              <a:rPr lang="en-US" sz="2000" dirty="0" smtClean="0">
                <a:solidFill>
                  <a:srgbClr val="486176"/>
                </a:solidFill>
              </a:rPr>
              <a:t>Single-stream funding to local entities</a:t>
            </a:r>
          </a:p>
          <a:p>
            <a:pPr marL="457200" indent="-457200">
              <a:buFont typeface="+mj-lt"/>
              <a:buAutoNum type="arabicPeriod"/>
            </a:pPr>
            <a:r>
              <a:rPr lang="en-US" sz="2000" b="1" dirty="0" smtClean="0">
                <a:solidFill>
                  <a:srgbClr val="486176"/>
                </a:solidFill>
              </a:rPr>
              <a:t>Transparency</a:t>
            </a:r>
          </a:p>
          <a:p>
            <a:pPr marL="914400" lvl="1" indent="-457200">
              <a:buFont typeface="Arial" panose="020B0604020202020204" pitchFamily="34" charset="0"/>
              <a:buChar char="•"/>
            </a:pPr>
            <a:r>
              <a:rPr lang="en-US" sz="2000" dirty="0" smtClean="0">
                <a:solidFill>
                  <a:srgbClr val="486176"/>
                </a:solidFill>
              </a:rPr>
              <a:t>Selected cost and quality data for COOs, hospitals, primary care providers</a:t>
            </a:r>
          </a:p>
          <a:p>
            <a:pPr marL="914400" lvl="1" indent="-457200">
              <a:buFont typeface="Arial" panose="020B0604020202020204" pitchFamily="34" charset="0"/>
              <a:buChar char="•"/>
            </a:pPr>
            <a:r>
              <a:rPr lang="en-US" sz="2000" dirty="0" smtClean="0">
                <a:solidFill>
                  <a:srgbClr val="486176"/>
                </a:solidFill>
              </a:rPr>
              <a:t>For rate setting process</a:t>
            </a:r>
          </a:p>
          <a:p>
            <a:pPr marL="914400" lvl="1" indent="-457200">
              <a:buFont typeface="Arial" panose="020B0604020202020204" pitchFamily="34" charset="0"/>
              <a:buChar char="•"/>
            </a:pPr>
            <a:endParaRPr lang="en-US" sz="2000" dirty="0"/>
          </a:p>
        </p:txBody>
      </p:sp>
      <p:sp>
        <p:nvSpPr>
          <p:cNvPr id="4" name="TextBox 3"/>
          <p:cNvSpPr txBox="1"/>
          <p:nvPr/>
        </p:nvSpPr>
        <p:spPr>
          <a:xfrm>
            <a:off x="840182" y="5029200"/>
            <a:ext cx="7664278" cy="1200329"/>
          </a:xfrm>
          <a:prstGeom prst="rect">
            <a:avLst/>
          </a:prstGeom>
          <a:noFill/>
        </p:spPr>
        <p:txBody>
          <a:bodyPr wrap="none" rtlCol="0">
            <a:spAutoFit/>
          </a:bodyPr>
          <a:lstStyle/>
          <a:p>
            <a:r>
              <a:rPr lang="en-US" b="1" dirty="0" smtClean="0">
                <a:solidFill>
                  <a:srgbClr val="25325B"/>
                </a:solidFill>
              </a:rPr>
              <a:t>Facilitators: </a:t>
            </a:r>
          </a:p>
          <a:p>
            <a:r>
              <a:rPr lang="en-US" dirty="0" smtClean="0">
                <a:solidFill>
                  <a:srgbClr val="526F86"/>
                </a:solidFill>
              </a:rPr>
              <a:t>1.  Consolidated state agency with aligned strategies</a:t>
            </a:r>
          </a:p>
          <a:p>
            <a:r>
              <a:rPr lang="en-US" dirty="0" smtClean="0">
                <a:solidFill>
                  <a:srgbClr val="526F86"/>
                </a:solidFill>
              </a:rPr>
              <a:t>2.  Strong data analytics to support policy development</a:t>
            </a:r>
            <a:endParaRPr lang="en-US" dirty="0">
              <a:solidFill>
                <a:srgbClr val="526F86"/>
              </a:solidFill>
            </a:endParaRPr>
          </a:p>
        </p:txBody>
      </p:sp>
      <p:sp>
        <p:nvSpPr>
          <p:cNvPr id="24" name="Slide Number Placeholder 23"/>
          <p:cNvSpPr>
            <a:spLocks noGrp="1"/>
          </p:cNvSpPr>
          <p:nvPr>
            <p:ph type="sldNum" sz="quarter" idx="10"/>
          </p:nvPr>
        </p:nvSpPr>
        <p:spPr/>
        <p:txBody>
          <a:bodyPr/>
          <a:lstStyle/>
          <a:p>
            <a:pPr>
              <a:defRPr/>
            </a:pPr>
            <a:fld id="{A30F95EA-7D6E-4214-8C7C-521D8B4DFE68}" type="slidenum">
              <a:rPr lang="en-US" altLang="en-US" smtClean="0"/>
              <a:pPr>
                <a:defRPr/>
              </a:pPr>
              <a:t>54</a:t>
            </a:fld>
            <a:endParaRPr lang="en-US" altLang="en-US"/>
          </a:p>
        </p:txBody>
      </p:sp>
    </p:spTree>
    <p:extLst>
      <p:ext uri="{BB962C8B-B14F-4D97-AF65-F5344CB8AC3E}">
        <p14:creationId xmlns:p14="http://schemas.microsoft.com/office/powerpoint/2010/main" val="881728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Questions and Discussion</a:t>
            </a:r>
          </a:p>
        </p:txBody>
      </p:sp>
      <p:sp>
        <p:nvSpPr>
          <p:cNvPr id="23555" name="Content Placeholder 2"/>
          <p:cNvSpPr>
            <a:spLocks noGrp="1"/>
          </p:cNvSpPr>
          <p:nvPr>
            <p:ph idx="1"/>
          </p:nvPr>
        </p:nvSpPr>
        <p:spPr>
          <a:xfrm>
            <a:off x="381000" y="4038600"/>
            <a:ext cx="8458200" cy="1724025"/>
          </a:xfrm>
        </p:spPr>
        <p:txBody>
          <a:bodyPr/>
          <a:lstStyle/>
          <a:p>
            <a:pPr marL="457200" indent="-457200">
              <a:buFont typeface="Wingdings" pitchFamily="2" charset="2"/>
              <a:buAutoNum type="arabicPeriod"/>
              <a:defRPr/>
            </a:pPr>
            <a:r>
              <a:rPr lang="en-US" altLang="en-US" dirty="0" smtClean="0"/>
              <a:t>Which of Oregon’s strategies pique your interest and why?</a:t>
            </a:r>
          </a:p>
          <a:p>
            <a:pPr marL="457200" indent="-457200">
              <a:buFont typeface="Wingdings" pitchFamily="2" charset="2"/>
              <a:buAutoNum type="arabicPeriod"/>
              <a:defRPr/>
            </a:pPr>
            <a:endParaRPr lang="en-US" altLang="en-US" dirty="0" smtClean="0"/>
          </a:p>
          <a:p>
            <a:pPr marL="0" indent="0">
              <a:buFont typeface="Wingdings" pitchFamily="2" charset="2"/>
              <a:buNone/>
              <a:defRPr/>
            </a:pPr>
            <a:endParaRPr lang="en-US" altLang="en-US" dirty="0" smtClean="0"/>
          </a:p>
          <a:p>
            <a:pPr marL="457200" indent="-457200">
              <a:buFont typeface="Arial" charset="0"/>
              <a:buAutoNum type="arabicPeriod"/>
              <a:defRPr/>
            </a:pPr>
            <a:endParaRPr lang="en-US" altLang="en-US" dirty="0" smtClean="0"/>
          </a:p>
          <a:p>
            <a:pPr marL="457200" indent="-457200">
              <a:buFont typeface="Arial" charset="0"/>
              <a:buAutoNum type="arabicPeriod"/>
              <a:defRPr/>
            </a:pPr>
            <a:endParaRPr lang="en-US" altLang="en-US" dirty="0" smtClean="0"/>
          </a:p>
        </p:txBody>
      </p:sp>
      <p:grpSp>
        <p:nvGrpSpPr>
          <p:cNvPr id="59396" name="Group 3"/>
          <p:cNvGrpSpPr>
            <a:grpSpLocks/>
          </p:cNvGrpSpPr>
          <p:nvPr/>
        </p:nvGrpSpPr>
        <p:grpSpPr bwMode="auto">
          <a:xfrm>
            <a:off x="1676400" y="1466850"/>
            <a:ext cx="5243513" cy="2038350"/>
            <a:chOff x="1674812" y="914400"/>
            <a:chExt cx="8915400" cy="4509655"/>
          </a:xfrm>
        </p:grpSpPr>
        <p:grpSp>
          <p:nvGrpSpPr>
            <p:cNvPr id="59398" name="Group 4"/>
            <p:cNvGrpSpPr>
              <a:grpSpLocks/>
            </p:cNvGrpSpPr>
            <p:nvPr/>
          </p:nvGrpSpPr>
          <p:grpSpPr bwMode="auto">
            <a:xfrm>
              <a:off x="3992443" y="914400"/>
              <a:ext cx="4420270" cy="4509655"/>
              <a:chOff x="4265612" y="1143000"/>
              <a:chExt cx="5334000" cy="5441864"/>
            </a:xfrm>
          </p:grpSpPr>
          <p:sp>
            <p:nvSpPr>
              <p:cNvPr id="18" name="Oval 17"/>
              <p:cNvSpPr/>
              <p:nvPr/>
            </p:nvSpPr>
            <p:spPr>
              <a:xfrm>
                <a:off x="4266779" y="6110184"/>
                <a:ext cx="5331938" cy="47468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a:solidFill>
                    <a:sysClr val="window" lastClr="FFFFFF"/>
                  </a:solidFill>
                  <a:latin typeface="Calibri"/>
                </a:endParaRPr>
              </a:p>
            </p:txBody>
          </p:sp>
          <p:sp>
            <p:nvSpPr>
              <p:cNvPr id="19" name="Freeform 18"/>
              <p:cNvSpPr>
                <a:spLocks/>
              </p:cNvSpPr>
              <p:nvPr/>
            </p:nvSpPr>
            <p:spPr bwMode="auto">
              <a:xfrm>
                <a:off x="4341812" y="1143000"/>
                <a:ext cx="3945830" cy="5099893"/>
              </a:xfrm>
              <a:custGeom>
                <a:avLst/>
                <a:gdLst/>
                <a:ahLst/>
                <a:cxnLst>
                  <a:cxn ang="0">
                    <a:pos x="1859" y="13"/>
                  </a:cxn>
                  <a:cxn ang="0">
                    <a:pos x="2161" y="71"/>
                  </a:cxn>
                  <a:cxn ang="0">
                    <a:pos x="2350" y="131"/>
                  </a:cxn>
                  <a:cxn ang="0">
                    <a:pos x="2499" y="193"/>
                  </a:cxn>
                  <a:cxn ang="0">
                    <a:pos x="2824" y="418"/>
                  </a:cxn>
                  <a:cxn ang="0">
                    <a:pos x="3031" y="689"/>
                  </a:cxn>
                  <a:cxn ang="0">
                    <a:pos x="3142" y="966"/>
                  </a:cxn>
                  <a:cxn ang="0">
                    <a:pos x="3188" y="1215"/>
                  </a:cxn>
                  <a:cxn ang="0">
                    <a:pos x="3163" y="1534"/>
                  </a:cxn>
                  <a:cxn ang="0">
                    <a:pos x="3085" y="1875"/>
                  </a:cxn>
                  <a:cxn ang="0">
                    <a:pos x="2991" y="2145"/>
                  </a:cxn>
                  <a:cxn ang="0">
                    <a:pos x="2877" y="2350"/>
                  </a:cxn>
                  <a:cxn ang="0">
                    <a:pos x="2718" y="2595"/>
                  </a:cxn>
                  <a:cxn ang="0">
                    <a:pos x="2592" y="2809"/>
                  </a:cxn>
                  <a:cxn ang="0">
                    <a:pos x="2552" y="2996"/>
                  </a:cxn>
                  <a:cxn ang="0">
                    <a:pos x="2598" y="3280"/>
                  </a:cxn>
                  <a:cxn ang="0">
                    <a:pos x="2735" y="3598"/>
                  </a:cxn>
                  <a:cxn ang="0">
                    <a:pos x="1279" y="3739"/>
                  </a:cxn>
                  <a:cxn ang="0">
                    <a:pos x="1203" y="3577"/>
                  </a:cxn>
                  <a:cxn ang="0">
                    <a:pos x="1205" y="3457"/>
                  </a:cxn>
                  <a:cxn ang="0">
                    <a:pos x="1147" y="3422"/>
                  </a:cxn>
                  <a:cxn ang="0">
                    <a:pos x="989" y="3451"/>
                  </a:cxn>
                  <a:cxn ang="0">
                    <a:pos x="751" y="3484"/>
                  </a:cxn>
                  <a:cxn ang="0">
                    <a:pos x="521" y="3473"/>
                  </a:cxn>
                  <a:cxn ang="0">
                    <a:pos x="383" y="3382"/>
                  </a:cxn>
                  <a:cxn ang="0">
                    <a:pos x="347" y="3243"/>
                  </a:cxn>
                  <a:cxn ang="0">
                    <a:pos x="370" y="3112"/>
                  </a:cxn>
                  <a:cxn ang="0">
                    <a:pos x="379" y="3006"/>
                  </a:cxn>
                  <a:cxn ang="0">
                    <a:pos x="318" y="2948"/>
                  </a:cxn>
                  <a:cxn ang="0">
                    <a:pos x="292" y="2863"/>
                  </a:cxn>
                  <a:cxn ang="0">
                    <a:pos x="310" y="2807"/>
                  </a:cxn>
                  <a:cxn ang="0">
                    <a:pos x="248" y="2703"/>
                  </a:cxn>
                  <a:cxn ang="0">
                    <a:pos x="290" y="2558"/>
                  </a:cxn>
                  <a:cxn ang="0">
                    <a:pos x="250" y="2491"/>
                  </a:cxn>
                  <a:cxn ang="0">
                    <a:pos x="136" y="2446"/>
                  </a:cxn>
                  <a:cxn ang="0">
                    <a:pos x="14" y="2367"/>
                  </a:cxn>
                  <a:cxn ang="0">
                    <a:pos x="4" y="2271"/>
                  </a:cxn>
                  <a:cxn ang="0">
                    <a:pos x="29" y="2222"/>
                  </a:cxn>
                  <a:cxn ang="0">
                    <a:pos x="107" y="2099"/>
                  </a:cxn>
                  <a:cxn ang="0">
                    <a:pos x="207" y="1935"/>
                  </a:cxn>
                  <a:cxn ang="0">
                    <a:pos x="300" y="1777"/>
                  </a:cxn>
                  <a:cxn ang="0">
                    <a:pos x="331" y="1673"/>
                  </a:cxn>
                  <a:cxn ang="0">
                    <a:pos x="296" y="1617"/>
                  </a:cxn>
                  <a:cxn ang="0">
                    <a:pos x="246" y="1541"/>
                  </a:cxn>
                  <a:cxn ang="0">
                    <a:pos x="232" y="1381"/>
                  </a:cxn>
                  <a:cxn ang="0">
                    <a:pos x="277" y="1111"/>
                  </a:cxn>
                  <a:cxn ang="0">
                    <a:pos x="366" y="802"/>
                  </a:cxn>
                  <a:cxn ang="0">
                    <a:pos x="490" y="521"/>
                  </a:cxn>
                  <a:cxn ang="0">
                    <a:pos x="662" y="318"/>
                  </a:cxn>
                  <a:cxn ang="0">
                    <a:pos x="834" y="191"/>
                  </a:cxn>
                  <a:cxn ang="0">
                    <a:pos x="935" y="139"/>
                  </a:cxn>
                  <a:cxn ang="0">
                    <a:pos x="1267" y="36"/>
                  </a:cxn>
                </a:cxnLst>
                <a:rect l="0" t="0" r="r" b="b"/>
                <a:pathLst>
                  <a:path w="3190" h="4123">
                    <a:moveTo>
                      <a:pt x="1577" y="0"/>
                    </a:moveTo>
                    <a:lnTo>
                      <a:pt x="1677" y="0"/>
                    </a:lnTo>
                    <a:lnTo>
                      <a:pt x="1770" y="4"/>
                    </a:lnTo>
                    <a:lnTo>
                      <a:pt x="1859" y="13"/>
                    </a:lnTo>
                    <a:lnTo>
                      <a:pt x="1944" y="25"/>
                    </a:lnTo>
                    <a:lnTo>
                      <a:pt x="2022" y="40"/>
                    </a:lnTo>
                    <a:lnTo>
                      <a:pt x="2095" y="54"/>
                    </a:lnTo>
                    <a:lnTo>
                      <a:pt x="2161" y="71"/>
                    </a:lnTo>
                    <a:lnTo>
                      <a:pt x="2219" y="87"/>
                    </a:lnTo>
                    <a:lnTo>
                      <a:pt x="2271" y="104"/>
                    </a:lnTo>
                    <a:lnTo>
                      <a:pt x="2314" y="119"/>
                    </a:lnTo>
                    <a:lnTo>
                      <a:pt x="2350" y="131"/>
                    </a:lnTo>
                    <a:lnTo>
                      <a:pt x="2374" y="141"/>
                    </a:lnTo>
                    <a:lnTo>
                      <a:pt x="2389" y="148"/>
                    </a:lnTo>
                    <a:lnTo>
                      <a:pt x="2395" y="150"/>
                    </a:lnTo>
                    <a:lnTo>
                      <a:pt x="2499" y="193"/>
                    </a:lnTo>
                    <a:lnTo>
                      <a:pt x="2592" y="241"/>
                    </a:lnTo>
                    <a:lnTo>
                      <a:pt x="2679" y="295"/>
                    </a:lnTo>
                    <a:lnTo>
                      <a:pt x="2755" y="353"/>
                    </a:lnTo>
                    <a:lnTo>
                      <a:pt x="2824" y="418"/>
                    </a:lnTo>
                    <a:lnTo>
                      <a:pt x="2886" y="482"/>
                    </a:lnTo>
                    <a:lnTo>
                      <a:pt x="2940" y="550"/>
                    </a:lnTo>
                    <a:lnTo>
                      <a:pt x="2987" y="619"/>
                    </a:lnTo>
                    <a:lnTo>
                      <a:pt x="3031" y="689"/>
                    </a:lnTo>
                    <a:lnTo>
                      <a:pt x="3066" y="760"/>
                    </a:lnTo>
                    <a:lnTo>
                      <a:pt x="3097" y="831"/>
                    </a:lnTo>
                    <a:lnTo>
                      <a:pt x="3122" y="899"/>
                    </a:lnTo>
                    <a:lnTo>
                      <a:pt x="3142" y="966"/>
                    </a:lnTo>
                    <a:lnTo>
                      <a:pt x="3159" y="1030"/>
                    </a:lnTo>
                    <a:lnTo>
                      <a:pt x="3171" y="1092"/>
                    </a:lnTo>
                    <a:lnTo>
                      <a:pt x="3182" y="1148"/>
                    </a:lnTo>
                    <a:lnTo>
                      <a:pt x="3188" y="1215"/>
                    </a:lnTo>
                    <a:lnTo>
                      <a:pt x="3190" y="1287"/>
                    </a:lnTo>
                    <a:lnTo>
                      <a:pt x="3186" y="1366"/>
                    </a:lnTo>
                    <a:lnTo>
                      <a:pt x="3176" y="1449"/>
                    </a:lnTo>
                    <a:lnTo>
                      <a:pt x="3163" y="1534"/>
                    </a:lnTo>
                    <a:lnTo>
                      <a:pt x="3147" y="1622"/>
                    </a:lnTo>
                    <a:lnTo>
                      <a:pt x="3128" y="1709"/>
                    </a:lnTo>
                    <a:lnTo>
                      <a:pt x="3107" y="1794"/>
                    </a:lnTo>
                    <a:lnTo>
                      <a:pt x="3085" y="1875"/>
                    </a:lnTo>
                    <a:lnTo>
                      <a:pt x="3062" y="1954"/>
                    </a:lnTo>
                    <a:lnTo>
                      <a:pt x="3037" y="2024"/>
                    </a:lnTo>
                    <a:lnTo>
                      <a:pt x="3014" y="2089"/>
                    </a:lnTo>
                    <a:lnTo>
                      <a:pt x="2991" y="2145"/>
                    </a:lnTo>
                    <a:lnTo>
                      <a:pt x="2971" y="2190"/>
                    </a:lnTo>
                    <a:lnTo>
                      <a:pt x="2944" y="2240"/>
                    </a:lnTo>
                    <a:lnTo>
                      <a:pt x="2913" y="2294"/>
                    </a:lnTo>
                    <a:lnTo>
                      <a:pt x="2877" y="2350"/>
                    </a:lnTo>
                    <a:lnTo>
                      <a:pt x="2838" y="2410"/>
                    </a:lnTo>
                    <a:lnTo>
                      <a:pt x="2799" y="2473"/>
                    </a:lnTo>
                    <a:lnTo>
                      <a:pt x="2757" y="2535"/>
                    </a:lnTo>
                    <a:lnTo>
                      <a:pt x="2718" y="2595"/>
                    </a:lnTo>
                    <a:lnTo>
                      <a:pt x="2681" y="2655"/>
                    </a:lnTo>
                    <a:lnTo>
                      <a:pt x="2646" y="2712"/>
                    </a:lnTo>
                    <a:lnTo>
                      <a:pt x="2615" y="2763"/>
                    </a:lnTo>
                    <a:lnTo>
                      <a:pt x="2592" y="2809"/>
                    </a:lnTo>
                    <a:lnTo>
                      <a:pt x="2573" y="2849"/>
                    </a:lnTo>
                    <a:lnTo>
                      <a:pt x="2561" y="2890"/>
                    </a:lnTo>
                    <a:lnTo>
                      <a:pt x="2554" y="2940"/>
                    </a:lnTo>
                    <a:lnTo>
                      <a:pt x="2552" y="2996"/>
                    </a:lnTo>
                    <a:lnTo>
                      <a:pt x="2557" y="3060"/>
                    </a:lnTo>
                    <a:lnTo>
                      <a:pt x="2565" y="3131"/>
                    </a:lnTo>
                    <a:lnTo>
                      <a:pt x="2579" y="3204"/>
                    </a:lnTo>
                    <a:lnTo>
                      <a:pt x="2598" y="3280"/>
                    </a:lnTo>
                    <a:lnTo>
                      <a:pt x="2623" y="3359"/>
                    </a:lnTo>
                    <a:lnTo>
                      <a:pt x="2654" y="3440"/>
                    </a:lnTo>
                    <a:lnTo>
                      <a:pt x="2691" y="3519"/>
                    </a:lnTo>
                    <a:lnTo>
                      <a:pt x="2735" y="3598"/>
                    </a:lnTo>
                    <a:lnTo>
                      <a:pt x="2784" y="3673"/>
                    </a:lnTo>
                    <a:lnTo>
                      <a:pt x="1252" y="4123"/>
                    </a:lnTo>
                    <a:lnTo>
                      <a:pt x="1323" y="3787"/>
                    </a:lnTo>
                    <a:lnTo>
                      <a:pt x="1279" y="3739"/>
                    </a:lnTo>
                    <a:lnTo>
                      <a:pt x="1248" y="3696"/>
                    </a:lnTo>
                    <a:lnTo>
                      <a:pt x="1225" y="3654"/>
                    </a:lnTo>
                    <a:lnTo>
                      <a:pt x="1211" y="3615"/>
                    </a:lnTo>
                    <a:lnTo>
                      <a:pt x="1203" y="3577"/>
                    </a:lnTo>
                    <a:lnTo>
                      <a:pt x="1203" y="3546"/>
                    </a:lnTo>
                    <a:lnTo>
                      <a:pt x="1205" y="3517"/>
                    </a:lnTo>
                    <a:lnTo>
                      <a:pt x="1207" y="3484"/>
                    </a:lnTo>
                    <a:lnTo>
                      <a:pt x="1205" y="3457"/>
                    </a:lnTo>
                    <a:lnTo>
                      <a:pt x="1196" y="3438"/>
                    </a:lnTo>
                    <a:lnTo>
                      <a:pt x="1182" y="3426"/>
                    </a:lnTo>
                    <a:lnTo>
                      <a:pt x="1161" y="3419"/>
                    </a:lnTo>
                    <a:lnTo>
                      <a:pt x="1147" y="3422"/>
                    </a:lnTo>
                    <a:lnTo>
                      <a:pt x="1120" y="3426"/>
                    </a:lnTo>
                    <a:lnTo>
                      <a:pt x="1085" y="3432"/>
                    </a:lnTo>
                    <a:lnTo>
                      <a:pt x="1041" y="3440"/>
                    </a:lnTo>
                    <a:lnTo>
                      <a:pt x="989" y="3451"/>
                    </a:lnTo>
                    <a:lnTo>
                      <a:pt x="933" y="3459"/>
                    </a:lnTo>
                    <a:lnTo>
                      <a:pt x="875" y="3469"/>
                    </a:lnTo>
                    <a:lnTo>
                      <a:pt x="813" y="3478"/>
                    </a:lnTo>
                    <a:lnTo>
                      <a:pt x="751" y="3484"/>
                    </a:lnTo>
                    <a:lnTo>
                      <a:pt x="689" y="3486"/>
                    </a:lnTo>
                    <a:lnTo>
                      <a:pt x="629" y="3486"/>
                    </a:lnTo>
                    <a:lnTo>
                      <a:pt x="573" y="3482"/>
                    </a:lnTo>
                    <a:lnTo>
                      <a:pt x="521" y="3473"/>
                    </a:lnTo>
                    <a:lnTo>
                      <a:pt x="474" y="3459"/>
                    </a:lnTo>
                    <a:lnTo>
                      <a:pt x="434" y="3438"/>
                    </a:lnTo>
                    <a:lnTo>
                      <a:pt x="405" y="3411"/>
                    </a:lnTo>
                    <a:lnTo>
                      <a:pt x="383" y="3382"/>
                    </a:lnTo>
                    <a:lnTo>
                      <a:pt x="366" y="3349"/>
                    </a:lnTo>
                    <a:lnTo>
                      <a:pt x="356" y="3316"/>
                    </a:lnTo>
                    <a:lnTo>
                      <a:pt x="350" y="3278"/>
                    </a:lnTo>
                    <a:lnTo>
                      <a:pt x="347" y="3243"/>
                    </a:lnTo>
                    <a:lnTo>
                      <a:pt x="350" y="3206"/>
                    </a:lnTo>
                    <a:lnTo>
                      <a:pt x="356" y="3172"/>
                    </a:lnTo>
                    <a:lnTo>
                      <a:pt x="362" y="3141"/>
                    </a:lnTo>
                    <a:lnTo>
                      <a:pt x="370" y="3112"/>
                    </a:lnTo>
                    <a:lnTo>
                      <a:pt x="381" y="3077"/>
                    </a:lnTo>
                    <a:lnTo>
                      <a:pt x="385" y="3048"/>
                    </a:lnTo>
                    <a:lnTo>
                      <a:pt x="385" y="3025"/>
                    </a:lnTo>
                    <a:lnTo>
                      <a:pt x="379" y="3006"/>
                    </a:lnTo>
                    <a:lnTo>
                      <a:pt x="370" y="2992"/>
                    </a:lnTo>
                    <a:lnTo>
                      <a:pt x="356" y="2977"/>
                    </a:lnTo>
                    <a:lnTo>
                      <a:pt x="339" y="2963"/>
                    </a:lnTo>
                    <a:lnTo>
                      <a:pt x="318" y="2948"/>
                    </a:lnTo>
                    <a:lnTo>
                      <a:pt x="302" y="2929"/>
                    </a:lnTo>
                    <a:lnTo>
                      <a:pt x="292" y="2909"/>
                    </a:lnTo>
                    <a:lnTo>
                      <a:pt x="290" y="2886"/>
                    </a:lnTo>
                    <a:lnTo>
                      <a:pt x="292" y="2863"/>
                    </a:lnTo>
                    <a:lnTo>
                      <a:pt x="298" y="2840"/>
                    </a:lnTo>
                    <a:lnTo>
                      <a:pt x="304" y="2824"/>
                    </a:lnTo>
                    <a:lnTo>
                      <a:pt x="308" y="2811"/>
                    </a:lnTo>
                    <a:lnTo>
                      <a:pt x="310" y="2807"/>
                    </a:lnTo>
                    <a:lnTo>
                      <a:pt x="279" y="2786"/>
                    </a:lnTo>
                    <a:lnTo>
                      <a:pt x="261" y="2761"/>
                    </a:lnTo>
                    <a:lnTo>
                      <a:pt x="250" y="2734"/>
                    </a:lnTo>
                    <a:lnTo>
                      <a:pt x="248" y="2703"/>
                    </a:lnTo>
                    <a:lnTo>
                      <a:pt x="254" y="2668"/>
                    </a:lnTo>
                    <a:lnTo>
                      <a:pt x="267" y="2628"/>
                    </a:lnTo>
                    <a:lnTo>
                      <a:pt x="283" y="2585"/>
                    </a:lnTo>
                    <a:lnTo>
                      <a:pt x="290" y="2558"/>
                    </a:lnTo>
                    <a:lnTo>
                      <a:pt x="290" y="2537"/>
                    </a:lnTo>
                    <a:lnTo>
                      <a:pt x="283" y="2518"/>
                    </a:lnTo>
                    <a:lnTo>
                      <a:pt x="269" y="2504"/>
                    </a:lnTo>
                    <a:lnTo>
                      <a:pt x="250" y="2491"/>
                    </a:lnTo>
                    <a:lnTo>
                      <a:pt x="227" y="2479"/>
                    </a:lnTo>
                    <a:lnTo>
                      <a:pt x="200" y="2469"/>
                    </a:lnTo>
                    <a:lnTo>
                      <a:pt x="169" y="2458"/>
                    </a:lnTo>
                    <a:lnTo>
                      <a:pt x="136" y="2446"/>
                    </a:lnTo>
                    <a:lnTo>
                      <a:pt x="103" y="2431"/>
                    </a:lnTo>
                    <a:lnTo>
                      <a:pt x="68" y="2415"/>
                    </a:lnTo>
                    <a:lnTo>
                      <a:pt x="37" y="2392"/>
                    </a:lnTo>
                    <a:lnTo>
                      <a:pt x="14" y="2367"/>
                    </a:lnTo>
                    <a:lnTo>
                      <a:pt x="4" y="2342"/>
                    </a:lnTo>
                    <a:lnTo>
                      <a:pt x="0" y="2317"/>
                    </a:lnTo>
                    <a:lnTo>
                      <a:pt x="0" y="2294"/>
                    </a:lnTo>
                    <a:lnTo>
                      <a:pt x="4" y="2271"/>
                    </a:lnTo>
                    <a:lnTo>
                      <a:pt x="12" y="2253"/>
                    </a:lnTo>
                    <a:lnTo>
                      <a:pt x="18" y="2238"/>
                    </a:lnTo>
                    <a:lnTo>
                      <a:pt x="24" y="2230"/>
                    </a:lnTo>
                    <a:lnTo>
                      <a:pt x="29" y="2222"/>
                    </a:lnTo>
                    <a:lnTo>
                      <a:pt x="49" y="2190"/>
                    </a:lnTo>
                    <a:lnTo>
                      <a:pt x="66" y="2163"/>
                    </a:lnTo>
                    <a:lnTo>
                      <a:pt x="85" y="2134"/>
                    </a:lnTo>
                    <a:lnTo>
                      <a:pt x="107" y="2099"/>
                    </a:lnTo>
                    <a:lnTo>
                      <a:pt x="130" y="2062"/>
                    </a:lnTo>
                    <a:lnTo>
                      <a:pt x="155" y="2020"/>
                    </a:lnTo>
                    <a:lnTo>
                      <a:pt x="182" y="1979"/>
                    </a:lnTo>
                    <a:lnTo>
                      <a:pt x="207" y="1935"/>
                    </a:lnTo>
                    <a:lnTo>
                      <a:pt x="234" y="1894"/>
                    </a:lnTo>
                    <a:lnTo>
                      <a:pt x="256" y="1852"/>
                    </a:lnTo>
                    <a:lnTo>
                      <a:pt x="279" y="1813"/>
                    </a:lnTo>
                    <a:lnTo>
                      <a:pt x="300" y="1777"/>
                    </a:lnTo>
                    <a:lnTo>
                      <a:pt x="316" y="1744"/>
                    </a:lnTo>
                    <a:lnTo>
                      <a:pt x="327" y="1715"/>
                    </a:lnTo>
                    <a:lnTo>
                      <a:pt x="331" y="1694"/>
                    </a:lnTo>
                    <a:lnTo>
                      <a:pt x="331" y="1673"/>
                    </a:lnTo>
                    <a:lnTo>
                      <a:pt x="327" y="1659"/>
                    </a:lnTo>
                    <a:lnTo>
                      <a:pt x="318" y="1644"/>
                    </a:lnTo>
                    <a:lnTo>
                      <a:pt x="308" y="1630"/>
                    </a:lnTo>
                    <a:lnTo>
                      <a:pt x="296" y="1617"/>
                    </a:lnTo>
                    <a:lnTo>
                      <a:pt x="283" y="1603"/>
                    </a:lnTo>
                    <a:lnTo>
                      <a:pt x="269" y="1586"/>
                    </a:lnTo>
                    <a:lnTo>
                      <a:pt x="256" y="1566"/>
                    </a:lnTo>
                    <a:lnTo>
                      <a:pt x="246" y="1541"/>
                    </a:lnTo>
                    <a:lnTo>
                      <a:pt x="236" y="1512"/>
                    </a:lnTo>
                    <a:lnTo>
                      <a:pt x="229" y="1476"/>
                    </a:lnTo>
                    <a:lnTo>
                      <a:pt x="229" y="1433"/>
                    </a:lnTo>
                    <a:lnTo>
                      <a:pt x="232" y="1381"/>
                    </a:lnTo>
                    <a:lnTo>
                      <a:pt x="238" y="1321"/>
                    </a:lnTo>
                    <a:lnTo>
                      <a:pt x="248" y="1256"/>
                    </a:lnTo>
                    <a:lnTo>
                      <a:pt x="261" y="1186"/>
                    </a:lnTo>
                    <a:lnTo>
                      <a:pt x="277" y="1111"/>
                    </a:lnTo>
                    <a:lnTo>
                      <a:pt x="296" y="1034"/>
                    </a:lnTo>
                    <a:lnTo>
                      <a:pt x="316" y="957"/>
                    </a:lnTo>
                    <a:lnTo>
                      <a:pt x="341" y="878"/>
                    </a:lnTo>
                    <a:lnTo>
                      <a:pt x="366" y="802"/>
                    </a:lnTo>
                    <a:lnTo>
                      <a:pt x="395" y="725"/>
                    </a:lnTo>
                    <a:lnTo>
                      <a:pt x="424" y="652"/>
                    </a:lnTo>
                    <a:lnTo>
                      <a:pt x="455" y="584"/>
                    </a:lnTo>
                    <a:lnTo>
                      <a:pt x="490" y="521"/>
                    </a:lnTo>
                    <a:lnTo>
                      <a:pt x="528" y="461"/>
                    </a:lnTo>
                    <a:lnTo>
                      <a:pt x="571" y="409"/>
                    </a:lnTo>
                    <a:lnTo>
                      <a:pt x="615" y="361"/>
                    </a:lnTo>
                    <a:lnTo>
                      <a:pt x="662" y="318"/>
                    </a:lnTo>
                    <a:lnTo>
                      <a:pt x="708" y="278"/>
                    </a:lnTo>
                    <a:lnTo>
                      <a:pt x="753" y="245"/>
                    </a:lnTo>
                    <a:lnTo>
                      <a:pt x="795" y="216"/>
                    </a:lnTo>
                    <a:lnTo>
                      <a:pt x="834" y="191"/>
                    </a:lnTo>
                    <a:lnTo>
                      <a:pt x="869" y="173"/>
                    </a:lnTo>
                    <a:lnTo>
                      <a:pt x="898" y="156"/>
                    </a:lnTo>
                    <a:lnTo>
                      <a:pt x="921" y="146"/>
                    </a:lnTo>
                    <a:lnTo>
                      <a:pt x="935" y="139"/>
                    </a:lnTo>
                    <a:lnTo>
                      <a:pt x="940" y="137"/>
                    </a:lnTo>
                    <a:lnTo>
                      <a:pt x="1049" y="94"/>
                    </a:lnTo>
                    <a:lnTo>
                      <a:pt x="1159" y="60"/>
                    </a:lnTo>
                    <a:lnTo>
                      <a:pt x="1267" y="36"/>
                    </a:lnTo>
                    <a:lnTo>
                      <a:pt x="1372" y="17"/>
                    </a:lnTo>
                    <a:lnTo>
                      <a:pt x="1478" y="6"/>
                    </a:lnTo>
                    <a:lnTo>
                      <a:pt x="1577" y="0"/>
                    </a:lnTo>
                    <a:close/>
                  </a:path>
                </a:pathLst>
              </a:custGeom>
              <a:solidFill>
                <a:schemeClr val="accent1"/>
              </a:solidFill>
              <a:ln w="0">
                <a:noFill/>
                <a:prstDash val="solid"/>
                <a:round/>
                <a:headEnd/>
                <a:tailEnd/>
              </a:ln>
              <a:effectLst>
                <a:innerShdw blurRad="444500">
                  <a:prstClr val="black">
                    <a:alpha val="41000"/>
                  </a:prstClr>
                </a:innerShdw>
              </a:effectLst>
            </p:spPr>
            <p:txBody>
              <a:bodyPr lIns="68598" tIns="34299" rIns="68598" bIns="34299"/>
              <a:lstStyle/>
              <a:p>
                <a:pPr>
                  <a:defRPr/>
                </a:pPr>
                <a:endParaRPr lang="en-US" sz="1800">
                  <a:latin typeface="Arial" pitchFamily="34" charset="0"/>
                </a:endParaRPr>
              </a:p>
            </p:txBody>
          </p:sp>
        </p:grpSp>
        <p:grpSp>
          <p:nvGrpSpPr>
            <p:cNvPr id="59399" name="Group 5"/>
            <p:cNvGrpSpPr>
              <a:grpSpLocks/>
            </p:cNvGrpSpPr>
            <p:nvPr/>
          </p:nvGrpSpPr>
          <p:grpSpPr bwMode="auto">
            <a:xfrm>
              <a:off x="1674812" y="1193510"/>
              <a:ext cx="3104452" cy="3060102"/>
              <a:chOff x="4265612" y="1143000"/>
              <a:chExt cx="5334000" cy="5257800"/>
            </a:xfrm>
          </p:grpSpPr>
          <p:sp>
            <p:nvSpPr>
              <p:cNvPr id="13" name="Oval 12"/>
              <p:cNvSpPr/>
              <p:nvPr/>
            </p:nvSpPr>
            <p:spPr>
              <a:xfrm>
                <a:off x="4265612" y="6094552"/>
                <a:ext cx="5333325" cy="307765"/>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a:solidFill>
                    <a:sysClr val="window" lastClr="FFFFFF"/>
                  </a:solidFill>
                  <a:latin typeface="Calibri"/>
                </a:endParaRPr>
              </a:p>
            </p:txBody>
          </p:sp>
          <p:sp>
            <p:nvSpPr>
              <p:cNvPr id="14" name="Freeform 11"/>
              <p:cNvSpPr>
                <a:spLocks/>
              </p:cNvSpPr>
              <p:nvPr/>
            </p:nvSpPr>
            <p:spPr bwMode="auto">
              <a:xfrm>
                <a:off x="4341812" y="1143000"/>
                <a:ext cx="3945830" cy="5099893"/>
              </a:xfrm>
              <a:custGeom>
                <a:avLst/>
                <a:gdLst/>
                <a:ahLst/>
                <a:cxnLst>
                  <a:cxn ang="0">
                    <a:pos x="1859" y="13"/>
                  </a:cxn>
                  <a:cxn ang="0">
                    <a:pos x="2161" y="71"/>
                  </a:cxn>
                  <a:cxn ang="0">
                    <a:pos x="2350" y="131"/>
                  </a:cxn>
                  <a:cxn ang="0">
                    <a:pos x="2499" y="193"/>
                  </a:cxn>
                  <a:cxn ang="0">
                    <a:pos x="2824" y="418"/>
                  </a:cxn>
                  <a:cxn ang="0">
                    <a:pos x="3031" y="689"/>
                  </a:cxn>
                  <a:cxn ang="0">
                    <a:pos x="3142" y="966"/>
                  </a:cxn>
                  <a:cxn ang="0">
                    <a:pos x="3188" y="1215"/>
                  </a:cxn>
                  <a:cxn ang="0">
                    <a:pos x="3163" y="1534"/>
                  </a:cxn>
                  <a:cxn ang="0">
                    <a:pos x="3085" y="1875"/>
                  </a:cxn>
                  <a:cxn ang="0">
                    <a:pos x="2991" y="2145"/>
                  </a:cxn>
                  <a:cxn ang="0">
                    <a:pos x="2877" y="2350"/>
                  </a:cxn>
                  <a:cxn ang="0">
                    <a:pos x="2718" y="2595"/>
                  </a:cxn>
                  <a:cxn ang="0">
                    <a:pos x="2592" y="2809"/>
                  </a:cxn>
                  <a:cxn ang="0">
                    <a:pos x="2552" y="2996"/>
                  </a:cxn>
                  <a:cxn ang="0">
                    <a:pos x="2598" y="3280"/>
                  </a:cxn>
                  <a:cxn ang="0">
                    <a:pos x="2735" y="3598"/>
                  </a:cxn>
                  <a:cxn ang="0">
                    <a:pos x="1279" y="3739"/>
                  </a:cxn>
                  <a:cxn ang="0">
                    <a:pos x="1203" y="3577"/>
                  </a:cxn>
                  <a:cxn ang="0">
                    <a:pos x="1205" y="3457"/>
                  </a:cxn>
                  <a:cxn ang="0">
                    <a:pos x="1147" y="3422"/>
                  </a:cxn>
                  <a:cxn ang="0">
                    <a:pos x="989" y="3451"/>
                  </a:cxn>
                  <a:cxn ang="0">
                    <a:pos x="751" y="3484"/>
                  </a:cxn>
                  <a:cxn ang="0">
                    <a:pos x="521" y="3473"/>
                  </a:cxn>
                  <a:cxn ang="0">
                    <a:pos x="383" y="3382"/>
                  </a:cxn>
                  <a:cxn ang="0">
                    <a:pos x="347" y="3243"/>
                  </a:cxn>
                  <a:cxn ang="0">
                    <a:pos x="370" y="3112"/>
                  </a:cxn>
                  <a:cxn ang="0">
                    <a:pos x="379" y="3006"/>
                  </a:cxn>
                  <a:cxn ang="0">
                    <a:pos x="318" y="2948"/>
                  </a:cxn>
                  <a:cxn ang="0">
                    <a:pos x="292" y="2863"/>
                  </a:cxn>
                  <a:cxn ang="0">
                    <a:pos x="310" y="2807"/>
                  </a:cxn>
                  <a:cxn ang="0">
                    <a:pos x="248" y="2703"/>
                  </a:cxn>
                  <a:cxn ang="0">
                    <a:pos x="290" y="2558"/>
                  </a:cxn>
                  <a:cxn ang="0">
                    <a:pos x="250" y="2491"/>
                  </a:cxn>
                  <a:cxn ang="0">
                    <a:pos x="136" y="2446"/>
                  </a:cxn>
                  <a:cxn ang="0">
                    <a:pos x="14" y="2367"/>
                  </a:cxn>
                  <a:cxn ang="0">
                    <a:pos x="4" y="2271"/>
                  </a:cxn>
                  <a:cxn ang="0">
                    <a:pos x="29" y="2222"/>
                  </a:cxn>
                  <a:cxn ang="0">
                    <a:pos x="107" y="2099"/>
                  </a:cxn>
                  <a:cxn ang="0">
                    <a:pos x="207" y="1935"/>
                  </a:cxn>
                  <a:cxn ang="0">
                    <a:pos x="300" y="1777"/>
                  </a:cxn>
                  <a:cxn ang="0">
                    <a:pos x="331" y="1673"/>
                  </a:cxn>
                  <a:cxn ang="0">
                    <a:pos x="296" y="1617"/>
                  </a:cxn>
                  <a:cxn ang="0">
                    <a:pos x="246" y="1541"/>
                  </a:cxn>
                  <a:cxn ang="0">
                    <a:pos x="232" y="1381"/>
                  </a:cxn>
                  <a:cxn ang="0">
                    <a:pos x="277" y="1111"/>
                  </a:cxn>
                  <a:cxn ang="0">
                    <a:pos x="366" y="802"/>
                  </a:cxn>
                  <a:cxn ang="0">
                    <a:pos x="490" y="521"/>
                  </a:cxn>
                  <a:cxn ang="0">
                    <a:pos x="662" y="318"/>
                  </a:cxn>
                  <a:cxn ang="0">
                    <a:pos x="834" y="191"/>
                  </a:cxn>
                  <a:cxn ang="0">
                    <a:pos x="935" y="139"/>
                  </a:cxn>
                  <a:cxn ang="0">
                    <a:pos x="1267" y="36"/>
                  </a:cxn>
                </a:cxnLst>
                <a:rect l="0" t="0" r="r" b="b"/>
                <a:pathLst>
                  <a:path w="3190" h="4123">
                    <a:moveTo>
                      <a:pt x="1577" y="0"/>
                    </a:moveTo>
                    <a:lnTo>
                      <a:pt x="1677" y="0"/>
                    </a:lnTo>
                    <a:lnTo>
                      <a:pt x="1770" y="4"/>
                    </a:lnTo>
                    <a:lnTo>
                      <a:pt x="1859" y="13"/>
                    </a:lnTo>
                    <a:lnTo>
                      <a:pt x="1944" y="25"/>
                    </a:lnTo>
                    <a:lnTo>
                      <a:pt x="2022" y="40"/>
                    </a:lnTo>
                    <a:lnTo>
                      <a:pt x="2095" y="54"/>
                    </a:lnTo>
                    <a:lnTo>
                      <a:pt x="2161" y="71"/>
                    </a:lnTo>
                    <a:lnTo>
                      <a:pt x="2219" y="87"/>
                    </a:lnTo>
                    <a:lnTo>
                      <a:pt x="2271" y="104"/>
                    </a:lnTo>
                    <a:lnTo>
                      <a:pt x="2314" y="119"/>
                    </a:lnTo>
                    <a:lnTo>
                      <a:pt x="2350" y="131"/>
                    </a:lnTo>
                    <a:lnTo>
                      <a:pt x="2374" y="141"/>
                    </a:lnTo>
                    <a:lnTo>
                      <a:pt x="2389" y="148"/>
                    </a:lnTo>
                    <a:lnTo>
                      <a:pt x="2395" y="150"/>
                    </a:lnTo>
                    <a:lnTo>
                      <a:pt x="2499" y="193"/>
                    </a:lnTo>
                    <a:lnTo>
                      <a:pt x="2592" y="241"/>
                    </a:lnTo>
                    <a:lnTo>
                      <a:pt x="2679" y="295"/>
                    </a:lnTo>
                    <a:lnTo>
                      <a:pt x="2755" y="353"/>
                    </a:lnTo>
                    <a:lnTo>
                      <a:pt x="2824" y="418"/>
                    </a:lnTo>
                    <a:lnTo>
                      <a:pt x="2886" y="482"/>
                    </a:lnTo>
                    <a:lnTo>
                      <a:pt x="2940" y="550"/>
                    </a:lnTo>
                    <a:lnTo>
                      <a:pt x="2987" y="619"/>
                    </a:lnTo>
                    <a:lnTo>
                      <a:pt x="3031" y="689"/>
                    </a:lnTo>
                    <a:lnTo>
                      <a:pt x="3066" y="760"/>
                    </a:lnTo>
                    <a:lnTo>
                      <a:pt x="3097" y="831"/>
                    </a:lnTo>
                    <a:lnTo>
                      <a:pt x="3122" y="899"/>
                    </a:lnTo>
                    <a:lnTo>
                      <a:pt x="3142" y="966"/>
                    </a:lnTo>
                    <a:lnTo>
                      <a:pt x="3159" y="1030"/>
                    </a:lnTo>
                    <a:lnTo>
                      <a:pt x="3171" y="1092"/>
                    </a:lnTo>
                    <a:lnTo>
                      <a:pt x="3182" y="1148"/>
                    </a:lnTo>
                    <a:lnTo>
                      <a:pt x="3188" y="1215"/>
                    </a:lnTo>
                    <a:lnTo>
                      <a:pt x="3190" y="1287"/>
                    </a:lnTo>
                    <a:lnTo>
                      <a:pt x="3186" y="1366"/>
                    </a:lnTo>
                    <a:lnTo>
                      <a:pt x="3176" y="1449"/>
                    </a:lnTo>
                    <a:lnTo>
                      <a:pt x="3163" y="1534"/>
                    </a:lnTo>
                    <a:lnTo>
                      <a:pt x="3147" y="1622"/>
                    </a:lnTo>
                    <a:lnTo>
                      <a:pt x="3128" y="1709"/>
                    </a:lnTo>
                    <a:lnTo>
                      <a:pt x="3107" y="1794"/>
                    </a:lnTo>
                    <a:lnTo>
                      <a:pt x="3085" y="1875"/>
                    </a:lnTo>
                    <a:lnTo>
                      <a:pt x="3062" y="1954"/>
                    </a:lnTo>
                    <a:lnTo>
                      <a:pt x="3037" y="2024"/>
                    </a:lnTo>
                    <a:lnTo>
                      <a:pt x="3014" y="2089"/>
                    </a:lnTo>
                    <a:lnTo>
                      <a:pt x="2991" y="2145"/>
                    </a:lnTo>
                    <a:lnTo>
                      <a:pt x="2971" y="2190"/>
                    </a:lnTo>
                    <a:lnTo>
                      <a:pt x="2944" y="2240"/>
                    </a:lnTo>
                    <a:lnTo>
                      <a:pt x="2913" y="2294"/>
                    </a:lnTo>
                    <a:lnTo>
                      <a:pt x="2877" y="2350"/>
                    </a:lnTo>
                    <a:lnTo>
                      <a:pt x="2838" y="2410"/>
                    </a:lnTo>
                    <a:lnTo>
                      <a:pt x="2799" y="2473"/>
                    </a:lnTo>
                    <a:lnTo>
                      <a:pt x="2757" y="2535"/>
                    </a:lnTo>
                    <a:lnTo>
                      <a:pt x="2718" y="2595"/>
                    </a:lnTo>
                    <a:lnTo>
                      <a:pt x="2681" y="2655"/>
                    </a:lnTo>
                    <a:lnTo>
                      <a:pt x="2646" y="2712"/>
                    </a:lnTo>
                    <a:lnTo>
                      <a:pt x="2615" y="2763"/>
                    </a:lnTo>
                    <a:lnTo>
                      <a:pt x="2592" y="2809"/>
                    </a:lnTo>
                    <a:lnTo>
                      <a:pt x="2573" y="2849"/>
                    </a:lnTo>
                    <a:lnTo>
                      <a:pt x="2561" y="2890"/>
                    </a:lnTo>
                    <a:lnTo>
                      <a:pt x="2554" y="2940"/>
                    </a:lnTo>
                    <a:lnTo>
                      <a:pt x="2552" y="2996"/>
                    </a:lnTo>
                    <a:lnTo>
                      <a:pt x="2557" y="3060"/>
                    </a:lnTo>
                    <a:lnTo>
                      <a:pt x="2565" y="3131"/>
                    </a:lnTo>
                    <a:lnTo>
                      <a:pt x="2579" y="3204"/>
                    </a:lnTo>
                    <a:lnTo>
                      <a:pt x="2598" y="3280"/>
                    </a:lnTo>
                    <a:lnTo>
                      <a:pt x="2623" y="3359"/>
                    </a:lnTo>
                    <a:lnTo>
                      <a:pt x="2654" y="3440"/>
                    </a:lnTo>
                    <a:lnTo>
                      <a:pt x="2691" y="3519"/>
                    </a:lnTo>
                    <a:lnTo>
                      <a:pt x="2735" y="3598"/>
                    </a:lnTo>
                    <a:lnTo>
                      <a:pt x="2784" y="3673"/>
                    </a:lnTo>
                    <a:lnTo>
                      <a:pt x="1252" y="4123"/>
                    </a:lnTo>
                    <a:lnTo>
                      <a:pt x="1323" y="3787"/>
                    </a:lnTo>
                    <a:lnTo>
                      <a:pt x="1279" y="3739"/>
                    </a:lnTo>
                    <a:lnTo>
                      <a:pt x="1248" y="3696"/>
                    </a:lnTo>
                    <a:lnTo>
                      <a:pt x="1225" y="3654"/>
                    </a:lnTo>
                    <a:lnTo>
                      <a:pt x="1211" y="3615"/>
                    </a:lnTo>
                    <a:lnTo>
                      <a:pt x="1203" y="3577"/>
                    </a:lnTo>
                    <a:lnTo>
                      <a:pt x="1203" y="3546"/>
                    </a:lnTo>
                    <a:lnTo>
                      <a:pt x="1205" y="3517"/>
                    </a:lnTo>
                    <a:lnTo>
                      <a:pt x="1207" y="3484"/>
                    </a:lnTo>
                    <a:lnTo>
                      <a:pt x="1205" y="3457"/>
                    </a:lnTo>
                    <a:lnTo>
                      <a:pt x="1196" y="3438"/>
                    </a:lnTo>
                    <a:lnTo>
                      <a:pt x="1182" y="3426"/>
                    </a:lnTo>
                    <a:lnTo>
                      <a:pt x="1161" y="3419"/>
                    </a:lnTo>
                    <a:lnTo>
                      <a:pt x="1147" y="3422"/>
                    </a:lnTo>
                    <a:lnTo>
                      <a:pt x="1120" y="3426"/>
                    </a:lnTo>
                    <a:lnTo>
                      <a:pt x="1085" y="3432"/>
                    </a:lnTo>
                    <a:lnTo>
                      <a:pt x="1041" y="3440"/>
                    </a:lnTo>
                    <a:lnTo>
                      <a:pt x="989" y="3451"/>
                    </a:lnTo>
                    <a:lnTo>
                      <a:pt x="933" y="3459"/>
                    </a:lnTo>
                    <a:lnTo>
                      <a:pt x="875" y="3469"/>
                    </a:lnTo>
                    <a:lnTo>
                      <a:pt x="813" y="3478"/>
                    </a:lnTo>
                    <a:lnTo>
                      <a:pt x="751" y="3484"/>
                    </a:lnTo>
                    <a:lnTo>
                      <a:pt x="689" y="3486"/>
                    </a:lnTo>
                    <a:lnTo>
                      <a:pt x="629" y="3486"/>
                    </a:lnTo>
                    <a:lnTo>
                      <a:pt x="573" y="3482"/>
                    </a:lnTo>
                    <a:lnTo>
                      <a:pt x="521" y="3473"/>
                    </a:lnTo>
                    <a:lnTo>
                      <a:pt x="474" y="3459"/>
                    </a:lnTo>
                    <a:lnTo>
                      <a:pt x="434" y="3438"/>
                    </a:lnTo>
                    <a:lnTo>
                      <a:pt x="405" y="3411"/>
                    </a:lnTo>
                    <a:lnTo>
                      <a:pt x="383" y="3382"/>
                    </a:lnTo>
                    <a:lnTo>
                      <a:pt x="366" y="3349"/>
                    </a:lnTo>
                    <a:lnTo>
                      <a:pt x="356" y="3316"/>
                    </a:lnTo>
                    <a:lnTo>
                      <a:pt x="350" y="3278"/>
                    </a:lnTo>
                    <a:lnTo>
                      <a:pt x="347" y="3243"/>
                    </a:lnTo>
                    <a:lnTo>
                      <a:pt x="350" y="3206"/>
                    </a:lnTo>
                    <a:lnTo>
                      <a:pt x="356" y="3172"/>
                    </a:lnTo>
                    <a:lnTo>
                      <a:pt x="362" y="3141"/>
                    </a:lnTo>
                    <a:lnTo>
                      <a:pt x="370" y="3112"/>
                    </a:lnTo>
                    <a:lnTo>
                      <a:pt x="381" y="3077"/>
                    </a:lnTo>
                    <a:lnTo>
                      <a:pt x="385" y="3048"/>
                    </a:lnTo>
                    <a:lnTo>
                      <a:pt x="385" y="3025"/>
                    </a:lnTo>
                    <a:lnTo>
                      <a:pt x="379" y="3006"/>
                    </a:lnTo>
                    <a:lnTo>
                      <a:pt x="370" y="2992"/>
                    </a:lnTo>
                    <a:lnTo>
                      <a:pt x="356" y="2977"/>
                    </a:lnTo>
                    <a:lnTo>
                      <a:pt x="339" y="2963"/>
                    </a:lnTo>
                    <a:lnTo>
                      <a:pt x="318" y="2948"/>
                    </a:lnTo>
                    <a:lnTo>
                      <a:pt x="302" y="2929"/>
                    </a:lnTo>
                    <a:lnTo>
                      <a:pt x="292" y="2909"/>
                    </a:lnTo>
                    <a:lnTo>
                      <a:pt x="290" y="2886"/>
                    </a:lnTo>
                    <a:lnTo>
                      <a:pt x="292" y="2863"/>
                    </a:lnTo>
                    <a:lnTo>
                      <a:pt x="298" y="2840"/>
                    </a:lnTo>
                    <a:lnTo>
                      <a:pt x="304" y="2824"/>
                    </a:lnTo>
                    <a:lnTo>
                      <a:pt x="308" y="2811"/>
                    </a:lnTo>
                    <a:lnTo>
                      <a:pt x="310" y="2807"/>
                    </a:lnTo>
                    <a:lnTo>
                      <a:pt x="279" y="2786"/>
                    </a:lnTo>
                    <a:lnTo>
                      <a:pt x="261" y="2761"/>
                    </a:lnTo>
                    <a:lnTo>
                      <a:pt x="250" y="2734"/>
                    </a:lnTo>
                    <a:lnTo>
                      <a:pt x="248" y="2703"/>
                    </a:lnTo>
                    <a:lnTo>
                      <a:pt x="254" y="2668"/>
                    </a:lnTo>
                    <a:lnTo>
                      <a:pt x="267" y="2628"/>
                    </a:lnTo>
                    <a:lnTo>
                      <a:pt x="283" y="2585"/>
                    </a:lnTo>
                    <a:lnTo>
                      <a:pt x="290" y="2558"/>
                    </a:lnTo>
                    <a:lnTo>
                      <a:pt x="290" y="2537"/>
                    </a:lnTo>
                    <a:lnTo>
                      <a:pt x="283" y="2518"/>
                    </a:lnTo>
                    <a:lnTo>
                      <a:pt x="269" y="2504"/>
                    </a:lnTo>
                    <a:lnTo>
                      <a:pt x="250" y="2491"/>
                    </a:lnTo>
                    <a:lnTo>
                      <a:pt x="227" y="2479"/>
                    </a:lnTo>
                    <a:lnTo>
                      <a:pt x="200" y="2469"/>
                    </a:lnTo>
                    <a:lnTo>
                      <a:pt x="169" y="2458"/>
                    </a:lnTo>
                    <a:lnTo>
                      <a:pt x="136" y="2446"/>
                    </a:lnTo>
                    <a:lnTo>
                      <a:pt x="103" y="2431"/>
                    </a:lnTo>
                    <a:lnTo>
                      <a:pt x="68" y="2415"/>
                    </a:lnTo>
                    <a:lnTo>
                      <a:pt x="37" y="2392"/>
                    </a:lnTo>
                    <a:lnTo>
                      <a:pt x="14" y="2367"/>
                    </a:lnTo>
                    <a:lnTo>
                      <a:pt x="4" y="2342"/>
                    </a:lnTo>
                    <a:lnTo>
                      <a:pt x="0" y="2317"/>
                    </a:lnTo>
                    <a:lnTo>
                      <a:pt x="0" y="2294"/>
                    </a:lnTo>
                    <a:lnTo>
                      <a:pt x="4" y="2271"/>
                    </a:lnTo>
                    <a:lnTo>
                      <a:pt x="12" y="2253"/>
                    </a:lnTo>
                    <a:lnTo>
                      <a:pt x="18" y="2238"/>
                    </a:lnTo>
                    <a:lnTo>
                      <a:pt x="24" y="2230"/>
                    </a:lnTo>
                    <a:lnTo>
                      <a:pt x="29" y="2222"/>
                    </a:lnTo>
                    <a:lnTo>
                      <a:pt x="49" y="2190"/>
                    </a:lnTo>
                    <a:lnTo>
                      <a:pt x="66" y="2163"/>
                    </a:lnTo>
                    <a:lnTo>
                      <a:pt x="85" y="2134"/>
                    </a:lnTo>
                    <a:lnTo>
                      <a:pt x="107" y="2099"/>
                    </a:lnTo>
                    <a:lnTo>
                      <a:pt x="130" y="2062"/>
                    </a:lnTo>
                    <a:lnTo>
                      <a:pt x="155" y="2020"/>
                    </a:lnTo>
                    <a:lnTo>
                      <a:pt x="182" y="1979"/>
                    </a:lnTo>
                    <a:lnTo>
                      <a:pt x="207" y="1935"/>
                    </a:lnTo>
                    <a:lnTo>
                      <a:pt x="234" y="1894"/>
                    </a:lnTo>
                    <a:lnTo>
                      <a:pt x="256" y="1852"/>
                    </a:lnTo>
                    <a:lnTo>
                      <a:pt x="279" y="1813"/>
                    </a:lnTo>
                    <a:lnTo>
                      <a:pt x="300" y="1777"/>
                    </a:lnTo>
                    <a:lnTo>
                      <a:pt x="316" y="1744"/>
                    </a:lnTo>
                    <a:lnTo>
                      <a:pt x="327" y="1715"/>
                    </a:lnTo>
                    <a:lnTo>
                      <a:pt x="331" y="1694"/>
                    </a:lnTo>
                    <a:lnTo>
                      <a:pt x="331" y="1673"/>
                    </a:lnTo>
                    <a:lnTo>
                      <a:pt x="327" y="1659"/>
                    </a:lnTo>
                    <a:lnTo>
                      <a:pt x="318" y="1644"/>
                    </a:lnTo>
                    <a:lnTo>
                      <a:pt x="308" y="1630"/>
                    </a:lnTo>
                    <a:lnTo>
                      <a:pt x="296" y="1617"/>
                    </a:lnTo>
                    <a:lnTo>
                      <a:pt x="283" y="1603"/>
                    </a:lnTo>
                    <a:lnTo>
                      <a:pt x="269" y="1586"/>
                    </a:lnTo>
                    <a:lnTo>
                      <a:pt x="256" y="1566"/>
                    </a:lnTo>
                    <a:lnTo>
                      <a:pt x="246" y="1541"/>
                    </a:lnTo>
                    <a:lnTo>
                      <a:pt x="236" y="1512"/>
                    </a:lnTo>
                    <a:lnTo>
                      <a:pt x="229" y="1476"/>
                    </a:lnTo>
                    <a:lnTo>
                      <a:pt x="229" y="1433"/>
                    </a:lnTo>
                    <a:lnTo>
                      <a:pt x="232" y="1381"/>
                    </a:lnTo>
                    <a:lnTo>
                      <a:pt x="238" y="1321"/>
                    </a:lnTo>
                    <a:lnTo>
                      <a:pt x="248" y="1256"/>
                    </a:lnTo>
                    <a:lnTo>
                      <a:pt x="261" y="1186"/>
                    </a:lnTo>
                    <a:lnTo>
                      <a:pt x="277" y="1111"/>
                    </a:lnTo>
                    <a:lnTo>
                      <a:pt x="296" y="1034"/>
                    </a:lnTo>
                    <a:lnTo>
                      <a:pt x="316" y="957"/>
                    </a:lnTo>
                    <a:lnTo>
                      <a:pt x="341" y="878"/>
                    </a:lnTo>
                    <a:lnTo>
                      <a:pt x="366" y="802"/>
                    </a:lnTo>
                    <a:lnTo>
                      <a:pt x="395" y="725"/>
                    </a:lnTo>
                    <a:lnTo>
                      <a:pt x="424" y="652"/>
                    </a:lnTo>
                    <a:lnTo>
                      <a:pt x="455" y="584"/>
                    </a:lnTo>
                    <a:lnTo>
                      <a:pt x="490" y="521"/>
                    </a:lnTo>
                    <a:lnTo>
                      <a:pt x="528" y="461"/>
                    </a:lnTo>
                    <a:lnTo>
                      <a:pt x="571" y="409"/>
                    </a:lnTo>
                    <a:lnTo>
                      <a:pt x="615" y="361"/>
                    </a:lnTo>
                    <a:lnTo>
                      <a:pt x="662" y="318"/>
                    </a:lnTo>
                    <a:lnTo>
                      <a:pt x="708" y="278"/>
                    </a:lnTo>
                    <a:lnTo>
                      <a:pt x="753" y="245"/>
                    </a:lnTo>
                    <a:lnTo>
                      <a:pt x="795" y="216"/>
                    </a:lnTo>
                    <a:lnTo>
                      <a:pt x="834" y="191"/>
                    </a:lnTo>
                    <a:lnTo>
                      <a:pt x="869" y="173"/>
                    </a:lnTo>
                    <a:lnTo>
                      <a:pt x="898" y="156"/>
                    </a:lnTo>
                    <a:lnTo>
                      <a:pt x="921" y="146"/>
                    </a:lnTo>
                    <a:lnTo>
                      <a:pt x="935" y="139"/>
                    </a:lnTo>
                    <a:lnTo>
                      <a:pt x="940" y="137"/>
                    </a:lnTo>
                    <a:lnTo>
                      <a:pt x="1049" y="94"/>
                    </a:lnTo>
                    <a:lnTo>
                      <a:pt x="1159" y="60"/>
                    </a:lnTo>
                    <a:lnTo>
                      <a:pt x="1267" y="36"/>
                    </a:lnTo>
                    <a:lnTo>
                      <a:pt x="1372" y="17"/>
                    </a:lnTo>
                    <a:lnTo>
                      <a:pt x="1478" y="6"/>
                    </a:lnTo>
                    <a:lnTo>
                      <a:pt x="1577" y="0"/>
                    </a:lnTo>
                    <a:close/>
                  </a:path>
                </a:pathLst>
              </a:custGeom>
              <a:solidFill>
                <a:schemeClr val="bg1">
                  <a:lumMod val="95000"/>
                </a:schemeClr>
              </a:solidFill>
              <a:ln w="0">
                <a:noFill/>
                <a:prstDash val="solid"/>
                <a:round/>
                <a:headEnd/>
                <a:tailEnd/>
              </a:ln>
              <a:effectLst>
                <a:innerShdw blurRad="444500">
                  <a:prstClr val="black">
                    <a:alpha val="41000"/>
                  </a:prstClr>
                </a:innerShdw>
              </a:effectLst>
            </p:spPr>
            <p:txBody>
              <a:bodyPr lIns="68598" tIns="34299" rIns="68598" bIns="34299"/>
              <a:lstStyle/>
              <a:p>
                <a:pPr>
                  <a:defRPr/>
                </a:pPr>
                <a:endParaRPr lang="en-US" sz="1800">
                  <a:latin typeface="Arial" pitchFamily="34" charset="0"/>
                </a:endParaRPr>
              </a:p>
            </p:txBody>
          </p:sp>
          <p:sp>
            <p:nvSpPr>
              <p:cNvPr id="59412" name="Freeform 16"/>
              <p:cNvSpPr>
                <a:spLocks noEditPoints="1"/>
              </p:cNvSpPr>
              <p:nvPr/>
            </p:nvSpPr>
            <p:spPr bwMode="auto">
              <a:xfrm rot="1445971">
                <a:off x="5177861" y="190225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13" name="Freeform 16"/>
              <p:cNvSpPr>
                <a:spLocks noEditPoints="1"/>
              </p:cNvSpPr>
              <p:nvPr/>
            </p:nvSpPr>
            <p:spPr bwMode="auto">
              <a:xfrm rot="1445971">
                <a:off x="6071551" y="1477565"/>
                <a:ext cx="1260461" cy="1263682"/>
              </a:xfrm>
              <a:custGeom>
                <a:avLst/>
                <a:gdLst>
                  <a:gd name="T0" fmla="*/ 437858378 w 1565"/>
                  <a:gd name="T1" fmla="*/ 437209810 h 1569"/>
                  <a:gd name="T2" fmla="*/ 413208916 w 1565"/>
                  <a:gd name="T3" fmla="*/ 531916695 h 1569"/>
                  <a:gd name="T4" fmla="*/ 481968876 w 1565"/>
                  <a:gd name="T5" fmla="*/ 600028269 h 1569"/>
                  <a:gd name="T6" fmla="*/ 576027455 w 1565"/>
                  <a:gd name="T7" fmla="*/ 576027170 h 1569"/>
                  <a:gd name="T8" fmla="*/ 601326075 w 1565"/>
                  <a:gd name="T9" fmla="*/ 480671128 h 1569"/>
                  <a:gd name="T10" fmla="*/ 533214468 w 1565"/>
                  <a:gd name="T11" fmla="*/ 411911202 h 1569"/>
                  <a:gd name="T12" fmla="*/ 542296230 w 1565"/>
                  <a:gd name="T13" fmla="*/ 1297509 h 1569"/>
                  <a:gd name="T14" fmla="*/ 589649294 w 1565"/>
                  <a:gd name="T15" fmla="*/ 80435896 h 1569"/>
                  <a:gd name="T16" fmla="*/ 663599292 w 1565"/>
                  <a:gd name="T17" fmla="*/ 24001099 h 1569"/>
                  <a:gd name="T18" fmla="*/ 736900133 w 1565"/>
                  <a:gd name="T19" fmla="*/ 57732307 h 1569"/>
                  <a:gd name="T20" fmla="*/ 813444346 w 1565"/>
                  <a:gd name="T21" fmla="*/ 118059632 h 1569"/>
                  <a:gd name="T22" fmla="*/ 841985532 w 1565"/>
                  <a:gd name="T23" fmla="*/ 125194723 h 1569"/>
                  <a:gd name="T24" fmla="*/ 893231930 w 1565"/>
                  <a:gd name="T25" fmla="*/ 188117067 h 1569"/>
                  <a:gd name="T26" fmla="*/ 946423384 w 1565"/>
                  <a:gd name="T27" fmla="*/ 266607102 h 1569"/>
                  <a:gd name="T28" fmla="*/ 985343842 w 1565"/>
                  <a:gd name="T29" fmla="*/ 336664537 h 1569"/>
                  <a:gd name="T30" fmla="*/ 981452118 w 1565"/>
                  <a:gd name="T31" fmla="*/ 365854866 h 1569"/>
                  <a:gd name="T32" fmla="*/ 1009994110 w 1565"/>
                  <a:gd name="T33" fmla="*/ 452129150 h 1569"/>
                  <a:gd name="T34" fmla="*/ 1013885834 w 1565"/>
                  <a:gd name="T35" fmla="*/ 534511713 h 1569"/>
                  <a:gd name="T36" fmla="*/ 936044112 w 1565"/>
                  <a:gd name="T37" fmla="*/ 582513910 h 1569"/>
                  <a:gd name="T38" fmla="*/ 992479743 w 1565"/>
                  <a:gd name="T39" fmla="*/ 663598158 h 1569"/>
                  <a:gd name="T40" fmla="*/ 954855989 w 1565"/>
                  <a:gd name="T41" fmla="*/ 734953102 h 1569"/>
                  <a:gd name="T42" fmla="*/ 903610396 w 1565"/>
                  <a:gd name="T43" fmla="*/ 822524895 h 1569"/>
                  <a:gd name="T44" fmla="*/ 849769785 w 1565"/>
                  <a:gd name="T45" fmla="*/ 884148924 h 1569"/>
                  <a:gd name="T46" fmla="*/ 758954576 w 1565"/>
                  <a:gd name="T47" fmla="*/ 862742844 h 1569"/>
                  <a:gd name="T48" fmla="*/ 747927757 w 1565"/>
                  <a:gd name="T49" fmla="*/ 957449729 h 1569"/>
                  <a:gd name="T50" fmla="*/ 671383545 w 1565"/>
                  <a:gd name="T51" fmla="*/ 986640863 h 1569"/>
                  <a:gd name="T52" fmla="*/ 558513088 w 1565"/>
                  <a:gd name="T53" fmla="*/ 1001560204 h 1569"/>
                  <a:gd name="T54" fmla="*/ 534511978 w 1565"/>
                  <a:gd name="T55" fmla="*/ 1017777054 h 1569"/>
                  <a:gd name="T56" fmla="*/ 454075236 w 1565"/>
                  <a:gd name="T57" fmla="*/ 1006749435 h 1569"/>
                  <a:gd name="T58" fmla="*/ 363909185 w 1565"/>
                  <a:gd name="T59" fmla="*/ 989235076 h 1569"/>
                  <a:gd name="T60" fmla="*/ 286067463 w 1565"/>
                  <a:gd name="T61" fmla="*/ 966531487 h 1569"/>
                  <a:gd name="T62" fmla="*/ 269850605 w 1565"/>
                  <a:gd name="T63" fmla="*/ 943827897 h 1569"/>
                  <a:gd name="T64" fmla="*/ 183576278 w 1565"/>
                  <a:gd name="T65" fmla="*/ 896474052 h 1569"/>
                  <a:gd name="T66" fmla="*/ 124546433 w 1565"/>
                  <a:gd name="T67" fmla="*/ 841336763 h 1569"/>
                  <a:gd name="T68" fmla="*/ 147899192 w 1565"/>
                  <a:gd name="T69" fmla="*/ 749872443 h 1569"/>
                  <a:gd name="T70" fmla="*/ 53840612 w 1565"/>
                  <a:gd name="T71" fmla="*/ 736250611 h 1569"/>
                  <a:gd name="T72" fmla="*/ 26596130 w 1565"/>
                  <a:gd name="T73" fmla="*/ 659706436 h 1569"/>
                  <a:gd name="T74" fmla="*/ 16216858 w 1565"/>
                  <a:gd name="T75" fmla="*/ 566945412 h 1569"/>
                  <a:gd name="T76" fmla="*/ 0 w 1565"/>
                  <a:gd name="T77" fmla="*/ 542295157 h 1569"/>
                  <a:gd name="T78" fmla="*/ 9081762 w 1565"/>
                  <a:gd name="T79" fmla="*/ 461859260 h 1569"/>
                  <a:gd name="T80" fmla="*/ 26596130 w 1565"/>
                  <a:gd name="T81" fmla="*/ 371693254 h 1569"/>
                  <a:gd name="T82" fmla="*/ 46704711 w 1565"/>
                  <a:gd name="T83" fmla="*/ 293203219 h 1569"/>
                  <a:gd name="T84" fmla="*/ 143358310 w 1565"/>
                  <a:gd name="T85" fmla="*/ 271796333 h 1569"/>
                  <a:gd name="T86" fmla="*/ 119357200 w 1565"/>
                  <a:gd name="T87" fmla="*/ 181630327 h 1569"/>
                  <a:gd name="T88" fmla="*/ 184873788 w 1565"/>
                  <a:gd name="T89" fmla="*/ 123898020 h 1569"/>
                  <a:gd name="T90" fmla="*/ 264661372 w 1565"/>
                  <a:gd name="T91" fmla="*/ 70057435 h 1569"/>
                  <a:gd name="T92" fmla="*/ 334069684 w 1565"/>
                  <a:gd name="T93" fmla="*/ 29190329 h 1569"/>
                  <a:gd name="T94" fmla="*/ 362611676 w 1565"/>
                  <a:gd name="T95" fmla="*/ 35028717 h 1569"/>
                  <a:gd name="T96" fmla="*/ 461859489 w 1565"/>
                  <a:gd name="T97" fmla="*/ 3891722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14" name="Freeform 16"/>
              <p:cNvSpPr>
                <a:spLocks noEditPoints="1"/>
              </p:cNvSpPr>
              <p:nvPr/>
            </p:nvSpPr>
            <p:spPr bwMode="auto">
              <a:xfrm rot="1445971">
                <a:off x="6948466" y="245603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nvGrpSpPr>
            <p:cNvPr id="59400" name="Group 6"/>
            <p:cNvGrpSpPr>
              <a:grpSpLocks/>
            </p:cNvGrpSpPr>
            <p:nvPr/>
          </p:nvGrpSpPr>
          <p:grpSpPr bwMode="auto">
            <a:xfrm>
              <a:off x="7485760" y="1193510"/>
              <a:ext cx="3104452" cy="3060102"/>
              <a:chOff x="4265612" y="1143000"/>
              <a:chExt cx="5334000" cy="5257800"/>
            </a:xfrm>
          </p:grpSpPr>
          <p:sp>
            <p:nvSpPr>
              <p:cNvPr id="8" name="Oval 7"/>
              <p:cNvSpPr/>
              <p:nvPr/>
            </p:nvSpPr>
            <p:spPr>
              <a:xfrm>
                <a:off x="4266287" y="6094552"/>
                <a:ext cx="5333325" cy="307765"/>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a:solidFill>
                    <a:sysClr val="window" lastClr="FFFFFF"/>
                  </a:solidFill>
                  <a:latin typeface="Calibri"/>
                </a:endParaRPr>
              </a:p>
            </p:txBody>
          </p:sp>
          <p:sp>
            <p:nvSpPr>
              <p:cNvPr id="9" name="Freeform 11"/>
              <p:cNvSpPr>
                <a:spLocks/>
              </p:cNvSpPr>
              <p:nvPr/>
            </p:nvSpPr>
            <p:spPr bwMode="auto">
              <a:xfrm>
                <a:off x="4341812" y="1143000"/>
                <a:ext cx="3945830" cy="5099893"/>
              </a:xfrm>
              <a:custGeom>
                <a:avLst/>
                <a:gdLst/>
                <a:ahLst/>
                <a:cxnLst>
                  <a:cxn ang="0">
                    <a:pos x="1859" y="13"/>
                  </a:cxn>
                  <a:cxn ang="0">
                    <a:pos x="2161" y="71"/>
                  </a:cxn>
                  <a:cxn ang="0">
                    <a:pos x="2350" y="131"/>
                  </a:cxn>
                  <a:cxn ang="0">
                    <a:pos x="2499" y="193"/>
                  </a:cxn>
                  <a:cxn ang="0">
                    <a:pos x="2824" y="418"/>
                  </a:cxn>
                  <a:cxn ang="0">
                    <a:pos x="3031" y="689"/>
                  </a:cxn>
                  <a:cxn ang="0">
                    <a:pos x="3142" y="966"/>
                  </a:cxn>
                  <a:cxn ang="0">
                    <a:pos x="3188" y="1215"/>
                  </a:cxn>
                  <a:cxn ang="0">
                    <a:pos x="3163" y="1534"/>
                  </a:cxn>
                  <a:cxn ang="0">
                    <a:pos x="3085" y="1875"/>
                  </a:cxn>
                  <a:cxn ang="0">
                    <a:pos x="2991" y="2145"/>
                  </a:cxn>
                  <a:cxn ang="0">
                    <a:pos x="2877" y="2350"/>
                  </a:cxn>
                  <a:cxn ang="0">
                    <a:pos x="2718" y="2595"/>
                  </a:cxn>
                  <a:cxn ang="0">
                    <a:pos x="2592" y="2809"/>
                  </a:cxn>
                  <a:cxn ang="0">
                    <a:pos x="2552" y="2996"/>
                  </a:cxn>
                  <a:cxn ang="0">
                    <a:pos x="2598" y="3280"/>
                  </a:cxn>
                  <a:cxn ang="0">
                    <a:pos x="2735" y="3598"/>
                  </a:cxn>
                  <a:cxn ang="0">
                    <a:pos x="1279" y="3739"/>
                  </a:cxn>
                  <a:cxn ang="0">
                    <a:pos x="1203" y="3577"/>
                  </a:cxn>
                  <a:cxn ang="0">
                    <a:pos x="1205" y="3457"/>
                  </a:cxn>
                  <a:cxn ang="0">
                    <a:pos x="1147" y="3422"/>
                  </a:cxn>
                  <a:cxn ang="0">
                    <a:pos x="989" y="3451"/>
                  </a:cxn>
                  <a:cxn ang="0">
                    <a:pos x="751" y="3484"/>
                  </a:cxn>
                  <a:cxn ang="0">
                    <a:pos x="521" y="3473"/>
                  </a:cxn>
                  <a:cxn ang="0">
                    <a:pos x="383" y="3382"/>
                  </a:cxn>
                  <a:cxn ang="0">
                    <a:pos x="347" y="3243"/>
                  </a:cxn>
                  <a:cxn ang="0">
                    <a:pos x="370" y="3112"/>
                  </a:cxn>
                  <a:cxn ang="0">
                    <a:pos x="379" y="3006"/>
                  </a:cxn>
                  <a:cxn ang="0">
                    <a:pos x="318" y="2948"/>
                  </a:cxn>
                  <a:cxn ang="0">
                    <a:pos x="292" y="2863"/>
                  </a:cxn>
                  <a:cxn ang="0">
                    <a:pos x="310" y="2807"/>
                  </a:cxn>
                  <a:cxn ang="0">
                    <a:pos x="248" y="2703"/>
                  </a:cxn>
                  <a:cxn ang="0">
                    <a:pos x="290" y="2558"/>
                  </a:cxn>
                  <a:cxn ang="0">
                    <a:pos x="250" y="2491"/>
                  </a:cxn>
                  <a:cxn ang="0">
                    <a:pos x="136" y="2446"/>
                  </a:cxn>
                  <a:cxn ang="0">
                    <a:pos x="14" y="2367"/>
                  </a:cxn>
                  <a:cxn ang="0">
                    <a:pos x="4" y="2271"/>
                  </a:cxn>
                  <a:cxn ang="0">
                    <a:pos x="29" y="2222"/>
                  </a:cxn>
                  <a:cxn ang="0">
                    <a:pos x="107" y="2099"/>
                  </a:cxn>
                  <a:cxn ang="0">
                    <a:pos x="207" y="1935"/>
                  </a:cxn>
                  <a:cxn ang="0">
                    <a:pos x="300" y="1777"/>
                  </a:cxn>
                  <a:cxn ang="0">
                    <a:pos x="331" y="1673"/>
                  </a:cxn>
                  <a:cxn ang="0">
                    <a:pos x="296" y="1617"/>
                  </a:cxn>
                  <a:cxn ang="0">
                    <a:pos x="246" y="1541"/>
                  </a:cxn>
                  <a:cxn ang="0">
                    <a:pos x="232" y="1381"/>
                  </a:cxn>
                  <a:cxn ang="0">
                    <a:pos x="277" y="1111"/>
                  </a:cxn>
                  <a:cxn ang="0">
                    <a:pos x="366" y="802"/>
                  </a:cxn>
                  <a:cxn ang="0">
                    <a:pos x="490" y="521"/>
                  </a:cxn>
                  <a:cxn ang="0">
                    <a:pos x="662" y="318"/>
                  </a:cxn>
                  <a:cxn ang="0">
                    <a:pos x="834" y="191"/>
                  </a:cxn>
                  <a:cxn ang="0">
                    <a:pos x="935" y="139"/>
                  </a:cxn>
                  <a:cxn ang="0">
                    <a:pos x="1267" y="36"/>
                  </a:cxn>
                </a:cxnLst>
                <a:rect l="0" t="0" r="r" b="b"/>
                <a:pathLst>
                  <a:path w="3190" h="4123">
                    <a:moveTo>
                      <a:pt x="1577" y="0"/>
                    </a:moveTo>
                    <a:lnTo>
                      <a:pt x="1677" y="0"/>
                    </a:lnTo>
                    <a:lnTo>
                      <a:pt x="1770" y="4"/>
                    </a:lnTo>
                    <a:lnTo>
                      <a:pt x="1859" y="13"/>
                    </a:lnTo>
                    <a:lnTo>
                      <a:pt x="1944" y="25"/>
                    </a:lnTo>
                    <a:lnTo>
                      <a:pt x="2022" y="40"/>
                    </a:lnTo>
                    <a:lnTo>
                      <a:pt x="2095" y="54"/>
                    </a:lnTo>
                    <a:lnTo>
                      <a:pt x="2161" y="71"/>
                    </a:lnTo>
                    <a:lnTo>
                      <a:pt x="2219" y="87"/>
                    </a:lnTo>
                    <a:lnTo>
                      <a:pt x="2271" y="104"/>
                    </a:lnTo>
                    <a:lnTo>
                      <a:pt x="2314" y="119"/>
                    </a:lnTo>
                    <a:lnTo>
                      <a:pt x="2350" y="131"/>
                    </a:lnTo>
                    <a:lnTo>
                      <a:pt x="2374" y="141"/>
                    </a:lnTo>
                    <a:lnTo>
                      <a:pt x="2389" y="148"/>
                    </a:lnTo>
                    <a:lnTo>
                      <a:pt x="2395" y="150"/>
                    </a:lnTo>
                    <a:lnTo>
                      <a:pt x="2499" y="193"/>
                    </a:lnTo>
                    <a:lnTo>
                      <a:pt x="2592" y="241"/>
                    </a:lnTo>
                    <a:lnTo>
                      <a:pt x="2679" y="295"/>
                    </a:lnTo>
                    <a:lnTo>
                      <a:pt x="2755" y="353"/>
                    </a:lnTo>
                    <a:lnTo>
                      <a:pt x="2824" y="418"/>
                    </a:lnTo>
                    <a:lnTo>
                      <a:pt x="2886" y="482"/>
                    </a:lnTo>
                    <a:lnTo>
                      <a:pt x="2940" y="550"/>
                    </a:lnTo>
                    <a:lnTo>
                      <a:pt x="2987" y="619"/>
                    </a:lnTo>
                    <a:lnTo>
                      <a:pt x="3031" y="689"/>
                    </a:lnTo>
                    <a:lnTo>
                      <a:pt x="3066" y="760"/>
                    </a:lnTo>
                    <a:lnTo>
                      <a:pt x="3097" y="831"/>
                    </a:lnTo>
                    <a:lnTo>
                      <a:pt x="3122" y="899"/>
                    </a:lnTo>
                    <a:lnTo>
                      <a:pt x="3142" y="966"/>
                    </a:lnTo>
                    <a:lnTo>
                      <a:pt x="3159" y="1030"/>
                    </a:lnTo>
                    <a:lnTo>
                      <a:pt x="3171" y="1092"/>
                    </a:lnTo>
                    <a:lnTo>
                      <a:pt x="3182" y="1148"/>
                    </a:lnTo>
                    <a:lnTo>
                      <a:pt x="3188" y="1215"/>
                    </a:lnTo>
                    <a:lnTo>
                      <a:pt x="3190" y="1287"/>
                    </a:lnTo>
                    <a:lnTo>
                      <a:pt x="3186" y="1366"/>
                    </a:lnTo>
                    <a:lnTo>
                      <a:pt x="3176" y="1449"/>
                    </a:lnTo>
                    <a:lnTo>
                      <a:pt x="3163" y="1534"/>
                    </a:lnTo>
                    <a:lnTo>
                      <a:pt x="3147" y="1622"/>
                    </a:lnTo>
                    <a:lnTo>
                      <a:pt x="3128" y="1709"/>
                    </a:lnTo>
                    <a:lnTo>
                      <a:pt x="3107" y="1794"/>
                    </a:lnTo>
                    <a:lnTo>
                      <a:pt x="3085" y="1875"/>
                    </a:lnTo>
                    <a:lnTo>
                      <a:pt x="3062" y="1954"/>
                    </a:lnTo>
                    <a:lnTo>
                      <a:pt x="3037" y="2024"/>
                    </a:lnTo>
                    <a:lnTo>
                      <a:pt x="3014" y="2089"/>
                    </a:lnTo>
                    <a:lnTo>
                      <a:pt x="2991" y="2145"/>
                    </a:lnTo>
                    <a:lnTo>
                      <a:pt x="2971" y="2190"/>
                    </a:lnTo>
                    <a:lnTo>
                      <a:pt x="2944" y="2240"/>
                    </a:lnTo>
                    <a:lnTo>
                      <a:pt x="2913" y="2294"/>
                    </a:lnTo>
                    <a:lnTo>
                      <a:pt x="2877" y="2350"/>
                    </a:lnTo>
                    <a:lnTo>
                      <a:pt x="2838" y="2410"/>
                    </a:lnTo>
                    <a:lnTo>
                      <a:pt x="2799" y="2473"/>
                    </a:lnTo>
                    <a:lnTo>
                      <a:pt x="2757" y="2535"/>
                    </a:lnTo>
                    <a:lnTo>
                      <a:pt x="2718" y="2595"/>
                    </a:lnTo>
                    <a:lnTo>
                      <a:pt x="2681" y="2655"/>
                    </a:lnTo>
                    <a:lnTo>
                      <a:pt x="2646" y="2712"/>
                    </a:lnTo>
                    <a:lnTo>
                      <a:pt x="2615" y="2763"/>
                    </a:lnTo>
                    <a:lnTo>
                      <a:pt x="2592" y="2809"/>
                    </a:lnTo>
                    <a:lnTo>
                      <a:pt x="2573" y="2849"/>
                    </a:lnTo>
                    <a:lnTo>
                      <a:pt x="2561" y="2890"/>
                    </a:lnTo>
                    <a:lnTo>
                      <a:pt x="2554" y="2940"/>
                    </a:lnTo>
                    <a:lnTo>
                      <a:pt x="2552" y="2996"/>
                    </a:lnTo>
                    <a:lnTo>
                      <a:pt x="2557" y="3060"/>
                    </a:lnTo>
                    <a:lnTo>
                      <a:pt x="2565" y="3131"/>
                    </a:lnTo>
                    <a:lnTo>
                      <a:pt x="2579" y="3204"/>
                    </a:lnTo>
                    <a:lnTo>
                      <a:pt x="2598" y="3280"/>
                    </a:lnTo>
                    <a:lnTo>
                      <a:pt x="2623" y="3359"/>
                    </a:lnTo>
                    <a:lnTo>
                      <a:pt x="2654" y="3440"/>
                    </a:lnTo>
                    <a:lnTo>
                      <a:pt x="2691" y="3519"/>
                    </a:lnTo>
                    <a:lnTo>
                      <a:pt x="2735" y="3598"/>
                    </a:lnTo>
                    <a:lnTo>
                      <a:pt x="2784" y="3673"/>
                    </a:lnTo>
                    <a:lnTo>
                      <a:pt x="1252" y="4123"/>
                    </a:lnTo>
                    <a:lnTo>
                      <a:pt x="1323" y="3787"/>
                    </a:lnTo>
                    <a:lnTo>
                      <a:pt x="1279" y="3739"/>
                    </a:lnTo>
                    <a:lnTo>
                      <a:pt x="1248" y="3696"/>
                    </a:lnTo>
                    <a:lnTo>
                      <a:pt x="1225" y="3654"/>
                    </a:lnTo>
                    <a:lnTo>
                      <a:pt x="1211" y="3615"/>
                    </a:lnTo>
                    <a:lnTo>
                      <a:pt x="1203" y="3577"/>
                    </a:lnTo>
                    <a:lnTo>
                      <a:pt x="1203" y="3546"/>
                    </a:lnTo>
                    <a:lnTo>
                      <a:pt x="1205" y="3517"/>
                    </a:lnTo>
                    <a:lnTo>
                      <a:pt x="1207" y="3484"/>
                    </a:lnTo>
                    <a:lnTo>
                      <a:pt x="1205" y="3457"/>
                    </a:lnTo>
                    <a:lnTo>
                      <a:pt x="1196" y="3438"/>
                    </a:lnTo>
                    <a:lnTo>
                      <a:pt x="1182" y="3426"/>
                    </a:lnTo>
                    <a:lnTo>
                      <a:pt x="1161" y="3419"/>
                    </a:lnTo>
                    <a:lnTo>
                      <a:pt x="1147" y="3422"/>
                    </a:lnTo>
                    <a:lnTo>
                      <a:pt x="1120" y="3426"/>
                    </a:lnTo>
                    <a:lnTo>
                      <a:pt x="1085" y="3432"/>
                    </a:lnTo>
                    <a:lnTo>
                      <a:pt x="1041" y="3440"/>
                    </a:lnTo>
                    <a:lnTo>
                      <a:pt x="989" y="3451"/>
                    </a:lnTo>
                    <a:lnTo>
                      <a:pt x="933" y="3459"/>
                    </a:lnTo>
                    <a:lnTo>
                      <a:pt x="875" y="3469"/>
                    </a:lnTo>
                    <a:lnTo>
                      <a:pt x="813" y="3478"/>
                    </a:lnTo>
                    <a:lnTo>
                      <a:pt x="751" y="3484"/>
                    </a:lnTo>
                    <a:lnTo>
                      <a:pt x="689" y="3486"/>
                    </a:lnTo>
                    <a:lnTo>
                      <a:pt x="629" y="3486"/>
                    </a:lnTo>
                    <a:lnTo>
                      <a:pt x="573" y="3482"/>
                    </a:lnTo>
                    <a:lnTo>
                      <a:pt x="521" y="3473"/>
                    </a:lnTo>
                    <a:lnTo>
                      <a:pt x="474" y="3459"/>
                    </a:lnTo>
                    <a:lnTo>
                      <a:pt x="434" y="3438"/>
                    </a:lnTo>
                    <a:lnTo>
                      <a:pt x="405" y="3411"/>
                    </a:lnTo>
                    <a:lnTo>
                      <a:pt x="383" y="3382"/>
                    </a:lnTo>
                    <a:lnTo>
                      <a:pt x="366" y="3349"/>
                    </a:lnTo>
                    <a:lnTo>
                      <a:pt x="356" y="3316"/>
                    </a:lnTo>
                    <a:lnTo>
                      <a:pt x="350" y="3278"/>
                    </a:lnTo>
                    <a:lnTo>
                      <a:pt x="347" y="3243"/>
                    </a:lnTo>
                    <a:lnTo>
                      <a:pt x="350" y="3206"/>
                    </a:lnTo>
                    <a:lnTo>
                      <a:pt x="356" y="3172"/>
                    </a:lnTo>
                    <a:lnTo>
                      <a:pt x="362" y="3141"/>
                    </a:lnTo>
                    <a:lnTo>
                      <a:pt x="370" y="3112"/>
                    </a:lnTo>
                    <a:lnTo>
                      <a:pt x="381" y="3077"/>
                    </a:lnTo>
                    <a:lnTo>
                      <a:pt x="385" y="3048"/>
                    </a:lnTo>
                    <a:lnTo>
                      <a:pt x="385" y="3025"/>
                    </a:lnTo>
                    <a:lnTo>
                      <a:pt x="379" y="3006"/>
                    </a:lnTo>
                    <a:lnTo>
                      <a:pt x="370" y="2992"/>
                    </a:lnTo>
                    <a:lnTo>
                      <a:pt x="356" y="2977"/>
                    </a:lnTo>
                    <a:lnTo>
                      <a:pt x="339" y="2963"/>
                    </a:lnTo>
                    <a:lnTo>
                      <a:pt x="318" y="2948"/>
                    </a:lnTo>
                    <a:lnTo>
                      <a:pt x="302" y="2929"/>
                    </a:lnTo>
                    <a:lnTo>
                      <a:pt x="292" y="2909"/>
                    </a:lnTo>
                    <a:lnTo>
                      <a:pt x="290" y="2886"/>
                    </a:lnTo>
                    <a:lnTo>
                      <a:pt x="292" y="2863"/>
                    </a:lnTo>
                    <a:lnTo>
                      <a:pt x="298" y="2840"/>
                    </a:lnTo>
                    <a:lnTo>
                      <a:pt x="304" y="2824"/>
                    </a:lnTo>
                    <a:lnTo>
                      <a:pt x="308" y="2811"/>
                    </a:lnTo>
                    <a:lnTo>
                      <a:pt x="310" y="2807"/>
                    </a:lnTo>
                    <a:lnTo>
                      <a:pt x="279" y="2786"/>
                    </a:lnTo>
                    <a:lnTo>
                      <a:pt x="261" y="2761"/>
                    </a:lnTo>
                    <a:lnTo>
                      <a:pt x="250" y="2734"/>
                    </a:lnTo>
                    <a:lnTo>
                      <a:pt x="248" y="2703"/>
                    </a:lnTo>
                    <a:lnTo>
                      <a:pt x="254" y="2668"/>
                    </a:lnTo>
                    <a:lnTo>
                      <a:pt x="267" y="2628"/>
                    </a:lnTo>
                    <a:lnTo>
                      <a:pt x="283" y="2585"/>
                    </a:lnTo>
                    <a:lnTo>
                      <a:pt x="290" y="2558"/>
                    </a:lnTo>
                    <a:lnTo>
                      <a:pt x="290" y="2537"/>
                    </a:lnTo>
                    <a:lnTo>
                      <a:pt x="283" y="2518"/>
                    </a:lnTo>
                    <a:lnTo>
                      <a:pt x="269" y="2504"/>
                    </a:lnTo>
                    <a:lnTo>
                      <a:pt x="250" y="2491"/>
                    </a:lnTo>
                    <a:lnTo>
                      <a:pt x="227" y="2479"/>
                    </a:lnTo>
                    <a:lnTo>
                      <a:pt x="200" y="2469"/>
                    </a:lnTo>
                    <a:lnTo>
                      <a:pt x="169" y="2458"/>
                    </a:lnTo>
                    <a:lnTo>
                      <a:pt x="136" y="2446"/>
                    </a:lnTo>
                    <a:lnTo>
                      <a:pt x="103" y="2431"/>
                    </a:lnTo>
                    <a:lnTo>
                      <a:pt x="68" y="2415"/>
                    </a:lnTo>
                    <a:lnTo>
                      <a:pt x="37" y="2392"/>
                    </a:lnTo>
                    <a:lnTo>
                      <a:pt x="14" y="2367"/>
                    </a:lnTo>
                    <a:lnTo>
                      <a:pt x="4" y="2342"/>
                    </a:lnTo>
                    <a:lnTo>
                      <a:pt x="0" y="2317"/>
                    </a:lnTo>
                    <a:lnTo>
                      <a:pt x="0" y="2294"/>
                    </a:lnTo>
                    <a:lnTo>
                      <a:pt x="4" y="2271"/>
                    </a:lnTo>
                    <a:lnTo>
                      <a:pt x="12" y="2253"/>
                    </a:lnTo>
                    <a:lnTo>
                      <a:pt x="18" y="2238"/>
                    </a:lnTo>
                    <a:lnTo>
                      <a:pt x="24" y="2230"/>
                    </a:lnTo>
                    <a:lnTo>
                      <a:pt x="29" y="2222"/>
                    </a:lnTo>
                    <a:lnTo>
                      <a:pt x="49" y="2190"/>
                    </a:lnTo>
                    <a:lnTo>
                      <a:pt x="66" y="2163"/>
                    </a:lnTo>
                    <a:lnTo>
                      <a:pt x="85" y="2134"/>
                    </a:lnTo>
                    <a:lnTo>
                      <a:pt x="107" y="2099"/>
                    </a:lnTo>
                    <a:lnTo>
                      <a:pt x="130" y="2062"/>
                    </a:lnTo>
                    <a:lnTo>
                      <a:pt x="155" y="2020"/>
                    </a:lnTo>
                    <a:lnTo>
                      <a:pt x="182" y="1979"/>
                    </a:lnTo>
                    <a:lnTo>
                      <a:pt x="207" y="1935"/>
                    </a:lnTo>
                    <a:lnTo>
                      <a:pt x="234" y="1894"/>
                    </a:lnTo>
                    <a:lnTo>
                      <a:pt x="256" y="1852"/>
                    </a:lnTo>
                    <a:lnTo>
                      <a:pt x="279" y="1813"/>
                    </a:lnTo>
                    <a:lnTo>
                      <a:pt x="300" y="1777"/>
                    </a:lnTo>
                    <a:lnTo>
                      <a:pt x="316" y="1744"/>
                    </a:lnTo>
                    <a:lnTo>
                      <a:pt x="327" y="1715"/>
                    </a:lnTo>
                    <a:lnTo>
                      <a:pt x="331" y="1694"/>
                    </a:lnTo>
                    <a:lnTo>
                      <a:pt x="331" y="1673"/>
                    </a:lnTo>
                    <a:lnTo>
                      <a:pt x="327" y="1659"/>
                    </a:lnTo>
                    <a:lnTo>
                      <a:pt x="318" y="1644"/>
                    </a:lnTo>
                    <a:lnTo>
                      <a:pt x="308" y="1630"/>
                    </a:lnTo>
                    <a:lnTo>
                      <a:pt x="296" y="1617"/>
                    </a:lnTo>
                    <a:lnTo>
                      <a:pt x="283" y="1603"/>
                    </a:lnTo>
                    <a:lnTo>
                      <a:pt x="269" y="1586"/>
                    </a:lnTo>
                    <a:lnTo>
                      <a:pt x="256" y="1566"/>
                    </a:lnTo>
                    <a:lnTo>
                      <a:pt x="246" y="1541"/>
                    </a:lnTo>
                    <a:lnTo>
                      <a:pt x="236" y="1512"/>
                    </a:lnTo>
                    <a:lnTo>
                      <a:pt x="229" y="1476"/>
                    </a:lnTo>
                    <a:lnTo>
                      <a:pt x="229" y="1433"/>
                    </a:lnTo>
                    <a:lnTo>
                      <a:pt x="232" y="1381"/>
                    </a:lnTo>
                    <a:lnTo>
                      <a:pt x="238" y="1321"/>
                    </a:lnTo>
                    <a:lnTo>
                      <a:pt x="248" y="1256"/>
                    </a:lnTo>
                    <a:lnTo>
                      <a:pt x="261" y="1186"/>
                    </a:lnTo>
                    <a:lnTo>
                      <a:pt x="277" y="1111"/>
                    </a:lnTo>
                    <a:lnTo>
                      <a:pt x="296" y="1034"/>
                    </a:lnTo>
                    <a:lnTo>
                      <a:pt x="316" y="957"/>
                    </a:lnTo>
                    <a:lnTo>
                      <a:pt x="341" y="878"/>
                    </a:lnTo>
                    <a:lnTo>
                      <a:pt x="366" y="802"/>
                    </a:lnTo>
                    <a:lnTo>
                      <a:pt x="395" y="725"/>
                    </a:lnTo>
                    <a:lnTo>
                      <a:pt x="424" y="652"/>
                    </a:lnTo>
                    <a:lnTo>
                      <a:pt x="455" y="584"/>
                    </a:lnTo>
                    <a:lnTo>
                      <a:pt x="490" y="521"/>
                    </a:lnTo>
                    <a:lnTo>
                      <a:pt x="528" y="461"/>
                    </a:lnTo>
                    <a:lnTo>
                      <a:pt x="571" y="409"/>
                    </a:lnTo>
                    <a:lnTo>
                      <a:pt x="615" y="361"/>
                    </a:lnTo>
                    <a:lnTo>
                      <a:pt x="662" y="318"/>
                    </a:lnTo>
                    <a:lnTo>
                      <a:pt x="708" y="278"/>
                    </a:lnTo>
                    <a:lnTo>
                      <a:pt x="753" y="245"/>
                    </a:lnTo>
                    <a:lnTo>
                      <a:pt x="795" y="216"/>
                    </a:lnTo>
                    <a:lnTo>
                      <a:pt x="834" y="191"/>
                    </a:lnTo>
                    <a:lnTo>
                      <a:pt x="869" y="173"/>
                    </a:lnTo>
                    <a:lnTo>
                      <a:pt x="898" y="156"/>
                    </a:lnTo>
                    <a:lnTo>
                      <a:pt x="921" y="146"/>
                    </a:lnTo>
                    <a:lnTo>
                      <a:pt x="935" y="139"/>
                    </a:lnTo>
                    <a:lnTo>
                      <a:pt x="940" y="137"/>
                    </a:lnTo>
                    <a:lnTo>
                      <a:pt x="1049" y="94"/>
                    </a:lnTo>
                    <a:lnTo>
                      <a:pt x="1159" y="60"/>
                    </a:lnTo>
                    <a:lnTo>
                      <a:pt x="1267" y="36"/>
                    </a:lnTo>
                    <a:lnTo>
                      <a:pt x="1372" y="17"/>
                    </a:lnTo>
                    <a:lnTo>
                      <a:pt x="1478" y="6"/>
                    </a:lnTo>
                    <a:lnTo>
                      <a:pt x="1577" y="0"/>
                    </a:lnTo>
                    <a:close/>
                  </a:path>
                </a:pathLst>
              </a:custGeom>
              <a:solidFill>
                <a:schemeClr val="bg1">
                  <a:lumMod val="95000"/>
                </a:schemeClr>
              </a:solidFill>
              <a:ln w="0">
                <a:noFill/>
                <a:prstDash val="solid"/>
                <a:round/>
                <a:headEnd/>
                <a:tailEnd/>
              </a:ln>
              <a:effectLst>
                <a:innerShdw blurRad="444500">
                  <a:prstClr val="black">
                    <a:alpha val="41000"/>
                  </a:prstClr>
                </a:innerShdw>
              </a:effectLst>
            </p:spPr>
            <p:txBody>
              <a:bodyPr lIns="68598" tIns="34299" rIns="68598" bIns="34299"/>
              <a:lstStyle/>
              <a:p>
                <a:pPr>
                  <a:defRPr/>
                </a:pPr>
                <a:endParaRPr lang="en-US" sz="1800">
                  <a:latin typeface="Arial" pitchFamily="34" charset="0"/>
                </a:endParaRPr>
              </a:p>
            </p:txBody>
          </p:sp>
          <p:sp>
            <p:nvSpPr>
              <p:cNvPr id="59405" name="Freeform 16"/>
              <p:cNvSpPr>
                <a:spLocks noEditPoints="1"/>
              </p:cNvSpPr>
              <p:nvPr/>
            </p:nvSpPr>
            <p:spPr bwMode="auto">
              <a:xfrm rot="1445971">
                <a:off x="5177861" y="190225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06" name="Freeform 16"/>
              <p:cNvSpPr>
                <a:spLocks noEditPoints="1"/>
              </p:cNvSpPr>
              <p:nvPr/>
            </p:nvSpPr>
            <p:spPr bwMode="auto">
              <a:xfrm rot="1445971">
                <a:off x="6071551" y="1477565"/>
                <a:ext cx="1260461" cy="1263682"/>
              </a:xfrm>
              <a:custGeom>
                <a:avLst/>
                <a:gdLst>
                  <a:gd name="T0" fmla="*/ 437858378 w 1565"/>
                  <a:gd name="T1" fmla="*/ 437209810 h 1569"/>
                  <a:gd name="T2" fmla="*/ 413208916 w 1565"/>
                  <a:gd name="T3" fmla="*/ 531916695 h 1569"/>
                  <a:gd name="T4" fmla="*/ 481968876 w 1565"/>
                  <a:gd name="T5" fmla="*/ 600028269 h 1569"/>
                  <a:gd name="T6" fmla="*/ 576027455 w 1565"/>
                  <a:gd name="T7" fmla="*/ 576027170 h 1569"/>
                  <a:gd name="T8" fmla="*/ 601326075 w 1565"/>
                  <a:gd name="T9" fmla="*/ 480671128 h 1569"/>
                  <a:gd name="T10" fmla="*/ 533214468 w 1565"/>
                  <a:gd name="T11" fmla="*/ 411911202 h 1569"/>
                  <a:gd name="T12" fmla="*/ 542296230 w 1565"/>
                  <a:gd name="T13" fmla="*/ 1297509 h 1569"/>
                  <a:gd name="T14" fmla="*/ 589649294 w 1565"/>
                  <a:gd name="T15" fmla="*/ 80435896 h 1569"/>
                  <a:gd name="T16" fmla="*/ 663599292 w 1565"/>
                  <a:gd name="T17" fmla="*/ 24001099 h 1569"/>
                  <a:gd name="T18" fmla="*/ 736900133 w 1565"/>
                  <a:gd name="T19" fmla="*/ 57732307 h 1569"/>
                  <a:gd name="T20" fmla="*/ 813444346 w 1565"/>
                  <a:gd name="T21" fmla="*/ 118059632 h 1569"/>
                  <a:gd name="T22" fmla="*/ 841985532 w 1565"/>
                  <a:gd name="T23" fmla="*/ 125194723 h 1569"/>
                  <a:gd name="T24" fmla="*/ 893231930 w 1565"/>
                  <a:gd name="T25" fmla="*/ 188117067 h 1569"/>
                  <a:gd name="T26" fmla="*/ 946423384 w 1565"/>
                  <a:gd name="T27" fmla="*/ 266607102 h 1569"/>
                  <a:gd name="T28" fmla="*/ 985343842 w 1565"/>
                  <a:gd name="T29" fmla="*/ 336664537 h 1569"/>
                  <a:gd name="T30" fmla="*/ 981452118 w 1565"/>
                  <a:gd name="T31" fmla="*/ 365854866 h 1569"/>
                  <a:gd name="T32" fmla="*/ 1009994110 w 1565"/>
                  <a:gd name="T33" fmla="*/ 452129150 h 1569"/>
                  <a:gd name="T34" fmla="*/ 1013885834 w 1565"/>
                  <a:gd name="T35" fmla="*/ 534511713 h 1569"/>
                  <a:gd name="T36" fmla="*/ 936044112 w 1565"/>
                  <a:gd name="T37" fmla="*/ 582513910 h 1569"/>
                  <a:gd name="T38" fmla="*/ 992479743 w 1565"/>
                  <a:gd name="T39" fmla="*/ 663598158 h 1569"/>
                  <a:gd name="T40" fmla="*/ 954855989 w 1565"/>
                  <a:gd name="T41" fmla="*/ 734953102 h 1569"/>
                  <a:gd name="T42" fmla="*/ 903610396 w 1565"/>
                  <a:gd name="T43" fmla="*/ 822524895 h 1569"/>
                  <a:gd name="T44" fmla="*/ 849769785 w 1565"/>
                  <a:gd name="T45" fmla="*/ 884148924 h 1569"/>
                  <a:gd name="T46" fmla="*/ 758954576 w 1565"/>
                  <a:gd name="T47" fmla="*/ 862742844 h 1569"/>
                  <a:gd name="T48" fmla="*/ 747927757 w 1565"/>
                  <a:gd name="T49" fmla="*/ 957449729 h 1569"/>
                  <a:gd name="T50" fmla="*/ 671383545 w 1565"/>
                  <a:gd name="T51" fmla="*/ 986640863 h 1569"/>
                  <a:gd name="T52" fmla="*/ 558513088 w 1565"/>
                  <a:gd name="T53" fmla="*/ 1001560204 h 1569"/>
                  <a:gd name="T54" fmla="*/ 534511978 w 1565"/>
                  <a:gd name="T55" fmla="*/ 1017777054 h 1569"/>
                  <a:gd name="T56" fmla="*/ 454075236 w 1565"/>
                  <a:gd name="T57" fmla="*/ 1006749435 h 1569"/>
                  <a:gd name="T58" fmla="*/ 363909185 w 1565"/>
                  <a:gd name="T59" fmla="*/ 989235076 h 1569"/>
                  <a:gd name="T60" fmla="*/ 286067463 w 1565"/>
                  <a:gd name="T61" fmla="*/ 966531487 h 1569"/>
                  <a:gd name="T62" fmla="*/ 269850605 w 1565"/>
                  <a:gd name="T63" fmla="*/ 943827897 h 1569"/>
                  <a:gd name="T64" fmla="*/ 183576278 w 1565"/>
                  <a:gd name="T65" fmla="*/ 896474052 h 1569"/>
                  <a:gd name="T66" fmla="*/ 124546433 w 1565"/>
                  <a:gd name="T67" fmla="*/ 841336763 h 1569"/>
                  <a:gd name="T68" fmla="*/ 147899192 w 1565"/>
                  <a:gd name="T69" fmla="*/ 749872443 h 1569"/>
                  <a:gd name="T70" fmla="*/ 53840612 w 1565"/>
                  <a:gd name="T71" fmla="*/ 736250611 h 1569"/>
                  <a:gd name="T72" fmla="*/ 26596130 w 1565"/>
                  <a:gd name="T73" fmla="*/ 659706436 h 1569"/>
                  <a:gd name="T74" fmla="*/ 16216858 w 1565"/>
                  <a:gd name="T75" fmla="*/ 566945412 h 1569"/>
                  <a:gd name="T76" fmla="*/ 0 w 1565"/>
                  <a:gd name="T77" fmla="*/ 542295157 h 1569"/>
                  <a:gd name="T78" fmla="*/ 9081762 w 1565"/>
                  <a:gd name="T79" fmla="*/ 461859260 h 1569"/>
                  <a:gd name="T80" fmla="*/ 26596130 w 1565"/>
                  <a:gd name="T81" fmla="*/ 371693254 h 1569"/>
                  <a:gd name="T82" fmla="*/ 46704711 w 1565"/>
                  <a:gd name="T83" fmla="*/ 293203219 h 1569"/>
                  <a:gd name="T84" fmla="*/ 143358310 w 1565"/>
                  <a:gd name="T85" fmla="*/ 271796333 h 1569"/>
                  <a:gd name="T86" fmla="*/ 119357200 w 1565"/>
                  <a:gd name="T87" fmla="*/ 181630327 h 1569"/>
                  <a:gd name="T88" fmla="*/ 184873788 w 1565"/>
                  <a:gd name="T89" fmla="*/ 123898020 h 1569"/>
                  <a:gd name="T90" fmla="*/ 264661372 w 1565"/>
                  <a:gd name="T91" fmla="*/ 70057435 h 1569"/>
                  <a:gd name="T92" fmla="*/ 334069684 w 1565"/>
                  <a:gd name="T93" fmla="*/ 29190329 h 1569"/>
                  <a:gd name="T94" fmla="*/ 362611676 w 1565"/>
                  <a:gd name="T95" fmla="*/ 35028717 h 1569"/>
                  <a:gd name="T96" fmla="*/ 461859489 w 1565"/>
                  <a:gd name="T97" fmla="*/ 3891722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07" name="Freeform 16"/>
              <p:cNvSpPr>
                <a:spLocks noEditPoints="1"/>
              </p:cNvSpPr>
              <p:nvPr/>
            </p:nvSpPr>
            <p:spPr bwMode="auto">
              <a:xfrm rot="1445971">
                <a:off x="6948466" y="245603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sp>
        <p:nvSpPr>
          <p:cNvPr id="59397" name="Slide Number Placeholder 19"/>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584387D-3D88-4103-8D40-591B06DE4880}" type="slidenum">
              <a:rPr lang="en-US" altLang="en-US" sz="1400" smtClean="0">
                <a:solidFill>
                  <a:srgbClr val="57768E"/>
                </a:solidFill>
              </a:rPr>
              <a:pPr>
                <a:spcBef>
                  <a:spcPct val="0"/>
                </a:spcBef>
                <a:buClrTx/>
                <a:buFontTx/>
                <a:buNone/>
              </a:pPr>
              <a:t>55</a:t>
            </a:fld>
            <a:endParaRPr lang="en-US" altLang="en-US" sz="1400" smtClean="0">
              <a:solidFill>
                <a:srgbClr val="57768E"/>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Agenda</a:t>
            </a:r>
          </a:p>
        </p:txBody>
      </p:sp>
      <p:sp>
        <p:nvSpPr>
          <p:cNvPr id="19459" name="Content Placeholder 2"/>
          <p:cNvSpPr>
            <a:spLocks noGrp="1"/>
          </p:cNvSpPr>
          <p:nvPr>
            <p:ph idx="1"/>
          </p:nvPr>
        </p:nvSpPr>
        <p:spPr/>
        <p:txBody>
          <a:bodyPr/>
          <a:lstStyle/>
          <a:p>
            <a:pPr marL="457200" indent="-457200">
              <a:buFont typeface="Arial" charset="0"/>
              <a:buAutoNum type="arabicPeriod"/>
            </a:pPr>
            <a:r>
              <a:rPr lang="en-US" altLang="en-US" dirty="0" smtClean="0"/>
              <a:t>Review of Oregon’s Cost Containment Strategies and Discussion</a:t>
            </a:r>
          </a:p>
          <a:p>
            <a:pPr marL="457200" indent="-457200">
              <a:buFont typeface="Arial" charset="0"/>
              <a:buAutoNum type="arabicPeriod"/>
            </a:pPr>
            <a:endParaRPr lang="en-US" altLang="en-US" dirty="0" smtClean="0"/>
          </a:p>
          <a:p>
            <a:pPr marL="457200" indent="-457200">
              <a:buFont typeface="Arial" charset="0"/>
              <a:buAutoNum type="arabicPeriod"/>
            </a:pPr>
            <a:r>
              <a:rPr lang="en-US" altLang="en-US" b="1" dirty="0" smtClean="0"/>
              <a:t>Review of Maryland’s Cost Containment Strategies and Discussion</a:t>
            </a:r>
          </a:p>
          <a:p>
            <a:pPr marL="457200" indent="-457200">
              <a:buFont typeface="Arial" charset="0"/>
              <a:buAutoNum type="arabicPeriod"/>
            </a:pPr>
            <a:endParaRPr lang="en-US" altLang="en-US" sz="1100" dirty="0" smtClean="0"/>
          </a:p>
          <a:p>
            <a:pPr marL="457200" indent="-457200">
              <a:buFont typeface="Arial" charset="0"/>
              <a:buAutoNum type="arabicPeriod"/>
            </a:pPr>
            <a:endParaRPr lang="en-US" altLang="en-US" sz="1100" dirty="0" smtClean="0"/>
          </a:p>
          <a:p>
            <a:pPr marL="457200" indent="-457200">
              <a:buFont typeface="Arial" charset="0"/>
              <a:buAutoNum type="arabicPeriod"/>
            </a:pPr>
            <a:r>
              <a:rPr lang="en-US" altLang="en-US" dirty="0" smtClean="0"/>
              <a:t>Next Steps</a:t>
            </a:r>
          </a:p>
        </p:txBody>
      </p:sp>
      <p:sp>
        <p:nvSpPr>
          <p:cNvPr id="19460" name="Slide Number Placeholder 3"/>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8BF6C377-79D1-4832-B3DE-8F161CB5A378}" type="slidenum">
              <a:rPr lang="en-US" altLang="en-US" sz="1400" smtClean="0">
                <a:solidFill>
                  <a:srgbClr val="57768E"/>
                </a:solidFill>
              </a:rPr>
              <a:pPr>
                <a:spcBef>
                  <a:spcPct val="0"/>
                </a:spcBef>
                <a:buClrTx/>
                <a:buFontTx/>
                <a:buNone/>
              </a:pPr>
              <a:t>56</a:t>
            </a:fld>
            <a:endParaRPr lang="en-US" altLang="en-US" sz="1400" smtClean="0">
              <a:solidFill>
                <a:srgbClr val="57768E"/>
              </a:solidFill>
            </a:endParaRPr>
          </a:p>
        </p:txBody>
      </p:sp>
    </p:spTree>
    <p:extLst>
      <p:ext uri="{BB962C8B-B14F-4D97-AF65-F5344CB8AC3E}">
        <p14:creationId xmlns:p14="http://schemas.microsoft.com/office/powerpoint/2010/main" val="4029203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
            <a:ext cx="8915400" cy="1143000"/>
          </a:xfrm>
        </p:spPr>
        <p:txBody>
          <a:bodyPr/>
          <a:lstStyle/>
          <a:p>
            <a:r>
              <a:rPr lang="en-US" altLang="en-US" smtClean="0"/>
              <a:t>State Cost Containment Models</a:t>
            </a:r>
          </a:p>
        </p:txBody>
      </p:sp>
      <p:sp>
        <p:nvSpPr>
          <p:cNvPr id="20483" name="Slide Number Placeholder 3"/>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8E5E64E-FD0D-4CE7-B1B2-31437B43F33C}" type="slidenum">
              <a:rPr lang="en-US" altLang="en-US" sz="1400" smtClean="0">
                <a:solidFill>
                  <a:srgbClr val="57768E"/>
                </a:solidFill>
              </a:rPr>
              <a:pPr>
                <a:spcBef>
                  <a:spcPct val="0"/>
                </a:spcBef>
                <a:buClrTx/>
                <a:buFontTx/>
                <a:buNone/>
              </a:pPr>
              <a:t>57</a:t>
            </a:fld>
            <a:endParaRPr lang="en-US" altLang="en-US" sz="1400" smtClean="0">
              <a:solidFill>
                <a:srgbClr val="57768E"/>
              </a:solidFill>
            </a:endParaRPr>
          </a:p>
        </p:txBody>
      </p:sp>
      <p:sp>
        <p:nvSpPr>
          <p:cNvPr id="5" name="Freeform 6"/>
          <p:cNvSpPr>
            <a:spLocks/>
          </p:cNvSpPr>
          <p:nvPr/>
        </p:nvSpPr>
        <p:spPr bwMode="auto">
          <a:xfrm>
            <a:off x="3784600" y="3422650"/>
            <a:ext cx="11113" cy="6350"/>
          </a:xfrm>
          <a:custGeom>
            <a:avLst/>
            <a:gdLst/>
            <a:ahLst/>
            <a:cxnLst>
              <a:cxn ang="0">
                <a:pos x="1" y="0"/>
              </a:cxn>
              <a:cxn ang="0">
                <a:pos x="5" y="0"/>
              </a:cxn>
              <a:cxn ang="0">
                <a:pos x="6" y="1"/>
              </a:cxn>
              <a:cxn ang="0">
                <a:pos x="8" y="3"/>
              </a:cxn>
              <a:cxn ang="0">
                <a:pos x="9" y="3"/>
              </a:cxn>
              <a:cxn ang="0">
                <a:pos x="9" y="5"/>
              </a:cxn>
              <a:cxn ang="0">
                <a:pos x="8" y="6"/>
              </a:cxn>
              <a:cxn ang="0">
                <a:pos x="2" y="6"/>
              </a:cxn>
              <a:cxn ang="0">
                <a:pos x="1" y="5"/>
              </a:cxn>
              <a:cxn ang="0">
                <a:pos x="0" y="3"/>
              </a:cxn>
              <a:cxn ang="0">
                <a:pos x="1" y="0"/>
              </a:cxn>
            </a:cxnLst>
            <a:rect l="0" t="0" r="r" b="b"/>
            <a:pathLst>
              <a:path w="9" h="6">
                <a:moveTo>
                  <a:pt x="1" y="0"/>
                </a:moveTo>
                <a:lnTo>
                  <a:pt x="5" y="0"/>
                </a:lnTo>
                <a:lnTo>
                  <a:pt x="6" y="1"/>
                </a:lnTo>
                <a:lnTo>
                  <a:pt x="8" y="3"/>
                </a:lnTo>
                <a:lnTo>
                  <a:pt x="9" y="3"/>
                </a:lnTo>
                <a:lnTo>
                  <a:pt x="9" y="5"/>
                </a:lnTo>
                <a:lnTo>
                  <a:pt x="8" y="6"/>
                </a:lnTo>
                <a:lnTo>
                  <a:pt x="2" y="6"/>
                </a:lnTo>
                <a:lnTo>
                  <a:pt x="1" y="5"/>
                </a:lnTo>
                <a:lnTo>
                  <a:pt x="0" y="3"/>
                </a:lnTo>
                <a:lnTo>
                  <a:pt x="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 name="Freeform 7"/>
          <p:cNvSpPr>
            <a:spLocks noEditPoints="1"/>
          </p:cNvSpPr>
          <p:nvPr/>
        </p:nvSpPr>
        <p:spPr bwMode="auto">
          <a:xfrm>
            <a:off x="4283075" y="3670300"/>
            <a:ext cx="471488" cy="358775"/>
          </a:xfrm>
          <a:custGeom>
            <a:avLst/>
            <a:gdLst/>
            <a:ahLst/>
            <a:cxnLst>
              <a:cxn ang="0">
                <a:pos x="158" y="0"/>
              </a:cxn>
              <a:cxn ang="0">
                <a:pos x="172" y="3"/>
              </a:cxn>
              <a:cxn ang="0">
                <a:pos x="206" y="23"/>
              </a:cxn>
              <a:cxn ang="0">
                <a:pos x="220" y="19"/>
              </a:cxn>
              <a:cxn ang="0">
                <a:pos x="271" y="15"/>
              </a:cxn>
              <a:cxn ang="0">
                <a:pos x="272" y="19"/>
              </a:cxn>
              <a:cxn ang="0">
                <a:pos x="280" y="23"/>
              </a:cxn>
              <a:cxn ang="0">
                <a:pos x="300" y="35"/>
              </a:cxn>
              <a:cxn ang="0">
                <a:pos x="304" y="37"/>
              </a:cxn>
              <a:cxn ang="0">
                <a:pos x="315" y="45"/>
              </a:cxn>
              <a:cxn ang="0">
                <a:pos x="327" y="54"/>
              </a:cxn>
              <a:cxn ang="0">
                <a:pos x="337" y="65"/>
              </a:cxn>
              <a:cxn ang="0">
                <a:pos x="357" y="74"/>
              </a:cxn>
              <a:cxn ang="0">
                <a:pos x="365" y="79"/>
              </a:cxn>
              <a:cxn ang="0">
                <a:pos x="348" y="96"/>
              </a:cxn>
              <a:cxn ang="0">
                <a:pos x="337" y="123"/>
              </a:cxn>
              <a:cxn ang="0">
                <a:pos x="333" y="123"/>
              </a:cxn>
              <a:cxn ang="0">
                <a:pos x="323" y="130"/>
              </a:cxn>
              <a:cxn ang="0">
                <a:pos x="320" y="149"/>
              </a:cxn>
              <a:cxn ang="0">
                <a:pos x="331" y="152"/>
              </a:cxn>
              <a:cxn ang="0">
                <a:pos x="322" y="157"/>
              </a:cxn>
              <a:cxn ang="0">
                <a:pos x="320" y="163"/>
              </a:cxn>
              <a:cxn ang="0">
                <a:pos x="307" y="170"/>
              </a:cxn>
              <a:cxn ang="0">
                <a:pos x="306" y="175"/>
              </a:cxn>
              <a:cxn ang="0">
                <a:pos x="302" y="176"/>
              </a:cxn>
              <a:cxn ang="0">
                <a:pos x="299" y="190"/>
              </a:cxn>
              <a:cxn ang="0">
                <a:pos x="286" y="191"/>
              </a:cxn>
              <a:cxn ang="0">
                <a:pos x="283" y="211"/>
              </a:cxn>
              <a:cxn ang="0">
                <a:pos x="272" y="217"/>
              </a:cxn>
              <a:cxn ang="0">
                <a:pos x="262" y="228"/>
              </a:cxn>
              <a:cxn ang="0">
                <a:pos x="227" y="241"/>
              </a:cxn>
              <a:cxn ang="0">
                <a:pos x="228" y="260"/>
              </a:cxn>
              <a:cxn ang="0">
                <a:pos x="228" y="264"/>
              </a:cxn>
              <a:cxn ang="0">
                <a:pos x="220" y="270"/>
              </a:cxn>
              <a:cxn ang="0">
                <a:pos x="213" y="278"/>
              </a:cxn>
              <a:cxn ang="0">
                <a:pos x="195" y="250"/>
              </a:cxn>
              <a:cxn ang="0">
                <a:pos x="187" y="239"/>
              </a:cxn>
              <a:cxn ang="0">
                <a:pos x="174" y="229"/>
              </a:cxn>
              <a:cxn ang="0">
                <a:pos x="166" y="207"/>
              </a:cxn>
              <a:cxn ang="0">
                <a:pos x="152" y="193"/>
              </a:cxn>
              <a:cxn ang="0">
                <a:pos x="141" y="187"/>
              </a:cxn>
              <a:cxn ang="0">
                <a:pos x="134" y="180"/>
              </a:cxn>
              <a:cxn ang="0">
                <a:pos x="127" y="171"/>
              </a:cxn>
              <a:cxn ang="0">
                <a:pos x="127" y="168"/>
              </a:cxn>
              <a:cxn ang="0">
                <a:pos x="120" y="158"/>
              </a:cxn>
              <a:cxn ang="0">
                <a:pos x="118" y="156"/>
              </a:cxn>
              <a:cxn ang="0">
                <a:pos x="101" y="152"/>
              </a:cxn>
              <a:cxn ang="0">
                <a:pos x="88" y="134"/>
              </a:cxn>
              <a:cxn ang="0">
                <a:pos x="56" y="109"/>
              </a:cxn>
              <a:cxn ang="0">
                <a:pos x="49" y="100"/>
              </a:cxn>
              <a:cxn ang="0">
                <a:pos x="46" y="87"/>
              </a:cxn>
              <a:cxn ang="0">
                <a:pos x="44" y="82"/>
              </a:cxn>
              <a:cxn ang="0">
                <a:pos x="42" y="85"/>
              </a:cxn>
              <a:cxn ang="0">
                <a:pos x="14" y="67"/>
              </a:cxn>
              <a:cxn ang="0">
                <a:pos x="2" y="56"/>
              </a:cxn>
              <a:cxn ang="0">
                <a:pos x="16" y="36"/>
              </a:cxn>
              <a:cxn ang="0">
                <a:pos x="43" y="25"/>
              </a:cxn>
              <a:cxn ang="0">
                <a:pos x="56" y="18"/>
              </a:cxn>
              <a:cxn ang="0">
                <a:pos x="66" y="12"/>
              </a:cxn>
              <a:cxn ang="0">
                <a:pos x="129" y="2"/>
              </a:cxn>
            </a:cxnLst>
            <a:rect l="0" t="0" r="r" b="b"/>
            <a:pathLst>
              <a:path w="365" h="279">
                <a:moveTo>
                  <a:pt x="118" y="158"/>
                </a:moveTo>
                <a:lnTo>
                  <a:pt x="120" y="158"/>
                </a:lnTo>
                <a:lnTo>
                  <a:pt x="118" y="159"/>
                </a:lnTo>
                <a:lnTo>
                  <a:pt x="118" y="158"/>
                </a:lnTo>
                <a:close/>
                <a:moveTo>
                  <a:pt x="139" y="0"/>
                </a:moveTo>
                <a:lnTo>
                  <a:pt x="158" y="0"/>
                </a:lnTo>
                <a:lnTo>
                  <a:pt x="165" y="2"/>
                </a:lnTo>
                <a:lnTo>
                  <a:pt x="168" y="8"/>
                </a:lnTo>
                <a:lnTo>
                  <a:pt x="170" y="8"/>
                </a:lnTo>
                <a:lnTo>
                  <a:pt x="171" y="5"/>
                </a:lnTo>
                <a:lnTo>
                  <a:pt x="171" y="4"/>
                </a:lnTo>
                <a:lnTo>
                  <a:pt x="172" y="3"/>
                </a:lnTo>
                <a:lnTo>
                  <a:pt x="178" y="7"/>
                </a:lnTo>
                <a:lnTo>
                  <a:pt x="181" y="12"/>
                </a:lnTo>
                <a:lnTo>
                  <a:pt x="184" y="19"/>
                </a:lnTo>
                <a:lnTo>
                  <a:pt x="186" y="28"/>
                </a:lnTo>
                <a:lnTo>
                  <a:pt x="195" y="25"/>
                </a:lnTo>
                <a:lnTo>
                  <a:pt x="206" y="23"/>
                </a:lnTo>
                <a:lnTo>
                  <a:pt x="209" y="23"/>
                </a:lnTo>
                <a:lnTo>
                  <a:pt x="210" y="24"/>
                </a:lnTo>
                <a:lnTo>
                  <a:pt x="210" y="25"/>
                </a:lnTo>
                <a:lnTo>
                  <a:pt x="213" y="24"/>
                </a:lnTo>
                <a:lnTo>
                  <a:pt x="215" y="22"/>
                </a:lnTo>
                <a:lnTo>
                  <a:pt x="220" y="19"/>
                </a:lnTo>
                <a:lnTo>
                  <a:pt x="229" y="18"/>
                </a:lnTo>
                <a:lnTo>
                  <a:pt x="239" y="18"/>
                </a:lnTo>
                <a:lnTo>
                  <a:pt x="250" y="17"/>
                </a:lnTo>
                <a:lnTo>
                  <a:pt x="260" y="15"/>
                </a:lnTo>
                <a:lnTo>
                  <a:pt x="270" y="14"/>
                </a:lnTo>
                <a:lnTo>
                  <a:pt x="271" y="15"/>
                </a:lnTo>
                <a:lnTo>
                  <a:pt x="271" y="17"/>
                </a:lnTo>
                <a:lnTo>
                  <a:pt x="269" y="19"/>
                </a:lnTo>
                <a:lnTo>
                  <a:pt x="267" y="19"/>
                </a:lnTo>
                <a:lnTo>
                  <a:pt x="269" y="21"/>
                </a:lnTo>
                <a:lnTo>
                  <a:pt x="270" y="21"/>
                </a:lnTo>
                <a:lnTo>
                  <a:pt x="272" y="19"/>
                </a:lnTo>
                <a:lnTo>
                  <a:pt x="273" y="17"/>
                </a:lnTo>
                <a:lnTo>
                  <a:pt x="278" y="17"/>
                </a:lnTo>
                <a:lnTo>
                  <a:pt x="278" y="18"/>
                </a:lnTo>
                <a:lnTo>
                  <a:pt x="279" y="19"/>
                </a:lnTo>
                <a:lnTo>
                  <a:pt x="279" y="21"/>
                </a:lnTo>
                <a:lnTo>
                  <a:pt x="280" y="23"/>
                </a:lnTo>
                <a:lnTo>
                  <a:pt x="280" y="24"/>
                </a:lnTo>
                <a:lnTo>
                  <a:pt x="281" y="25"/>
                </a:lnTo>
                <a:lnTo>
                  <a:pt x="290" y="25"/>
                </a:lnTo>
                <a:lnTo>
                  <a:pt x="297" y="32"/>
                </a:lnTo>
                <a:lnTo>
                  <a:pt x="298" y="32"/>
                </a:lnTo>
                <a:lnTo>
                  <a:pt x="300" y="35"/>
                </a:lnTo>
                <a:lnTo>
                  <a:pt x="300" y="36"/>
                </a:lnTo>
                <a:lnTo>
                  <a:pt x="299" y="37"/>
                </a:lnTo>
                <a:lnTo>
                  <a:pt x="298" y="39"/>
                </a:lnTo>
                <a:lnTo>
                  <a:pt x="301" y="38"/>
                </a:lnTo>
                <a:lnTo>
                  <a:pt x="302" y="38"/>
                </a:lnTo>
                <a:lnTo>
                  <a:pt x="304" y="37"/>
                </a:lnTo>
                <a:lnTo>
                  <a:pt x="305" y="38"/>
                </a:lnTo>
                <a:lnTo>
                  <a:pt x="306" y="38"/>
                </a:lnTo>
                <a:lnTo>
                  <a:pt x="307" y="39"/>
                </a:lnTo>
                <a:lnTo>
                  <a:pt x="309" y="40"/>
                </a:lnTo>
                <a:lnTo>
                  <a:pt x="312" y="43"/>
                </a:lnTo>
                <a:lnTo>
                  <a:pt x="315" y="45"/>
                </a:lnTo>
                <a:lnTo>
                  <a:pt x="316" y="46"/>
                </a:lnTo>
                <a:lnTo>
                  <a:pt x="319" y="47"/>
                </a:lnTo>
                <a:lnTo>
                  <a:pt x="321" y="47"/>
                </a:lnTo>
                <a:lnTo>
                  <a:pt x="323" y="49"/>
                </a:lnTo>
                <a:lnTo>
                  <a:pt x="327" y="52"/>
                </a:lnTo>
                <a:lnTo>
                  <a:pt x="327" y="54"/>
                </a:lnTo>
                <a:lnTo>
                  <a:pt x="328" y="56"/>
                </a:lnTo>
                <a:lnTo>
                  <a:pt x="328" y="58"/>
                </a:lnTo>
                <a:lnTo>
                  <a:pt x="330" y="60"/>
                </a:lnTo>
                <a:lnTo>
                  <a:pt x="336" y="60"/>
                </a:lnTo>
                <a:lnTo>
                  <a:pt x="337" y="61"/>
                </a:lnTo>
                <a:lnTo>
                  <a:pt x="337" y="65"/>
                </a:lnTo>
                <a:lnTo>
                  <a:pt x="335" y="67"/>
                </a:lnTo>
                <a:lnTo>
                  <a:pt x="340" y="65"/>
                </a:lnTo>
                <a:lnTo>
                  <a:pt x="345" y="65"/>
                </a:lnTo>
                <a:lnTo>
                  <a:pt x="347" y="67"/>
                </a:lnTo>
                <a:lnTo>
                  <a:pt x="350" y="71"/>
                </a:lnTo>
                <a:lnTo>
                  <a:pt x="357" y="74"/>
                </a:lnTo>
                <a:lnTo>
                  <a:pt x="358" y="75"/>
                </a:lnTo>
                <a:lnTo>
                  <a:pt x="359" y="78"/>
                </a:lnTo>
                <a:lnTo>
                  <a:pt x="358" y="79"/>
                </a:lnTo>
                <a:lnTo>
                  <a:pt x="357" y="81"/>
                </a:lnTo>
                <a:lnTo>
                  <a:pt x="362" y="79"/>
                </a:lnTo>
                <a:lnTo>
                  <a:pt x="365" y="79"/>
                </a:lnTo>
                <a:lnTo>
                  <a:pt x="364" y="82"/>
                </a:lnTo>
                <a:lnTo>
                  <a:pt x="359" y="87"/>
                </a:lnTo>
                <a:lnTo>
                  <a:pt x="357" y="88"/>
                </a:lnTo>
                <a:lnTo>
                  <a:pt x="355" y="91"/>
                </a:lnTo>
                <a:lnTo>
                  <a:pt x="351" y="93"/>
                </a:lnTo>
                <a:lnTo>
                  <a:pt x="348" y="96"/>
                </a:lnTo>
                <a:lnTo>
                  <a:pt x="348" y="98"/>
                </a:lnTo>
                <a:lnTo>
                  <a:pt x="347" y="100"/>
                </a:lnTo>
                <a:lnTo>
                  <a:pt x="345" y="101"/>
                </a:lnTo>
                <a:lnTo>
                  <a:pt x="343" y="107"/>
                </a:lnTo>
                <a:lnTo>
                  <a:pt x="340" y="116"/>
                </a:lnTo>
                <a:lnTo>
                  <a:pt x="337" y="123"/>
                </a:lnTo>
                <a:lnTo>
                  <a:pt x="337" y="124"/>
                </a:lnTo>
                <a:lnTo>
                  <a:pt x="336" y="123"/>
                </a:lnTo>
                <a:lnTo>
                  <a:pt x="335" y="123"/>
                </a:lnTo>
                <a:lnTo>
                  <a:pt x="335" y="121"/>
                </a:lnTo>
                <a:lnTo>
                  <a:pt x="333" y="122"/>
                </a:lnTo>
                <a:lnTo>
                  <a:pt x="333" y="123"/>
                </a:lnTo>
                <a:lnTo>
                  <a:pt x="335" y="123"/>
                </a:lnTo>
                <a:lnTo>
                  <a:pt x="334" y="124"/>
                </a:lnTo>
                <a:lnTo>
                  <a:pt x="331" y="126"/>
                </a:lnTo>
                <a:lnTo>
                  <a:pt x="328" y="129"/>
                </a:lnTo>
                <a:lnTo>
                  <a:pt x="326" y="130"/>
                </a:lnTo>
                <a:lnTo>
                  <a:pt x="323" y="130"/>
                </a:lnTo>
                <a:lnTo>
                  <a:pt x="323" y="129"/>
                </a:lnTo>
                <a:lnTo>
                  <a:pt x="322" y="131"/>
                </a:lnTo>
                <a:lnTo>
                  <a:pt x="322" y="135"/>
                </a:lnTo>
                <a:lnTo>
                  <a:pt x="323" y="141"/>
                </a:lnTo>
                <a:lnTo>
                  <a:pt x="322" y="145"/>
                </a:lnTo>
                <a:lnTo>
                  <a:pt x="320" y="149"/>
                </a:lnTo>
                <a:lnTo>
                  <a:pt x="315" y="149"/>
                </a:lnTo>
                <a:lnTo>
                  <a:pt x="316" y="151"/>
                </a:lnTo>
                <a:lnTo>
                  <a:pt x="321" y="151"/>
                </a:lnTo>
                <a:lnTo>
                  <a:pt x="323" y="150"/>
                </a:lnTo>
                <a:lnTo>
                  <a:pt x="330" y="150"/>
                </a:lnTo>
                <a:lnTo>
                  <a:pt x="331" y="152"/>
                </a:lnTo>
                <a:lnTo>
                  <a:pt x="331" y="155"/>
                </a:lnTo>
                <a:lnTo>
                  <a:pt x="329" y="156"/>
                </a:lnTo>
                <a:lnTo>
                  <a:pt x="328" y="157"/>
                </a:lnTo>
                <a:lnTo>
                  <a:pt x="326" y="157"/>
                </a:lnTo>
                <a:lnTo>
                  <a:pt x="321" y="155"/>
                </a:lnTo>
                <a:lnTo>
                  <a:pt x="322" y="157"/>
                </a:lnTo>
                <a:lnTo>
                  <a:pt x="322" y="159"/>
                </a:lnTo>
                <a:lnTo>
                  <a:pt x="323" y="161"/>
                </a:lnTo>
                <a:lnTo>
                  <a:pt x="323" y="163"/>
                </a:lnTo>
                <a:lnTo>
                  <a:pt x="322" y="164"/>
                </a:lnTo>
                <a:lnTo>
                  <a:pt x="321" y="163"/>
                </a:lnTo>
                <a:lnTo>
                  <a:pt x="320" y="163"/>
                </a:lnTo>
                <a:lnTo>
                  <a:pt x="320" y="169"/>
                </a:lnTo>
                <a:lnTo>
                  <a:pt x="321" y="171"/>
                </a:lnTo>
                <a:lnTo>
                  <a:pt x="321" y="172"/>
                </a:lnTo>
                <a:lnTo>
                  <a:pt x="308" y="172"/>
                </a:lnTo>
                <a:lnTo>
                  <a:pt x="307" y="171"/>
                </a:lnTo>
                <a:lnTo>
                  <a:pt x="307" y="170"/>
                </a:lnTo>
                <a:lnTo>
                  <a:pt x="308" y="169"/>
                </a:lnTo>
                <a:lnTo>
                  <a:pt x="309" y="166"/>
                </a:lnTo>
                <a:lnTo>
                  <a:pt x="306" y="168"/>
                </a:lnTo>
                <a:lnTo>
                  <a:pt x="305" y="169"/>
                </a:lnTo>
                <a:lnTo>
                  <a:pt x="305" y="173"/>
                </a:lnTo>
                <a:lnTo>
                  <a:pt x="306" y="175"/>
                </a:lnTo>
                <a:lnTo>
                  <a:pt x="307" y="175"/>
                </a:lnTo>
                <a:lnTo>
                  <a:pt x="307" y="176"/>
                </a:lnTo>
                <a:lnTo>
                  <a:pt x="306" y="176"/>
                </a:lnTo>
                <a:lnTo>
                  <a:pt x="304" y="175"/>
                </a:lnTo>
                <a:lnTo>
                  <a:pt x="302" y="175"/>
                </a:lnTo>
                <a:lnTo>
                  <a:pt x="302" y="176"/>
                </a:lnTo>
                <a:lnTo>
                  <a:pt x="304" y="178"/>
                </a:lnTo>
                <a:lnTo>
                  <a:pt x="304" y="180"/>
                </a:lnTo>
                <a:lnTo>
                  <a:pt x="305" y="183"/>
                </a:lnTo>
                <a:lnTo>
                  <a:pt x="305" y="185"/>
                </a:lnTo>
                <a:lnTo>
                  <a:pt x="301" y="189"/>
                </a:lnTo>
                <a:lnTo>
                  <a:pt x="299" y="190"/>
                </a:lnTo>
                <a:lnTo>
                  <a:pt x="297" y="192"/>
                </a:lnTo>
                <a:lnTo>
                  <a:pt x="295" y="194"/>
                </a:lnTo>
                <a:lnTo>
                  <a:pt x="295" y="197"/>
                </a:lnTo>
                <a:lnTo>
                  <a:pt x="293" y="197"/>
                </a:lnTo>
                <a:lnTo>
                  <a:pt x="291" y="196"/>
                </a:lnTo>
                <a:lnTo>
                  <a:pt x="286" y="191"/>
                </a:lnTo>
                <a:lnTo>
                  <a:pt x="284" y="191"/>
                </a:lnTo>
                <a:lnTo>
                  <a:pt x="281" y="190"/>
                </a:lnTo>
                <a:lnTo>
                  <a:pt x="278" y="191"/>
                </a:lnTo>
                <a:lnTo>
                  <a:pt x="283" y="201"/>
                </a:lnTo>
                <a:lnTo>
                  <a:pt x="287" y="211"/>
                </a:lnTo>
                <a:lnTo>
                  <a:pt x="283" y="211"/>
                </a:lnTo>
                <a:lnTo>
                  <a:pt x="276" y="218"/>
                </a:lnTo>
                <a:lnTo>
                  <a:pt x="274" y="217"/>
                </a:lnTo>
                <a:lnTo>
                  <a:pt x="273" y="214"/>
                </a:lnTo>
                <a:lnTo>
                  <a:pt x="272" y="214"/>
                </a:lnTo>
                <a:lnTo>
                  <a:pt x="271" y="215"/>
                </a:lnTo>
                <a:lnTo>
                  <a:pt x="272" y="217"/>
                </a:lnTo>
                <a:lnTo>
                  <a:pt x="273" y="217"/>
                </a:lnTo>
                <a:lnTo>
                  <a:pt x="272" y="219"/>
                </a:lnTo>
                <a:lnTo>
                  <a:pt x="270" y="221"/>
                </a:lnTo>
                <a:lnTo>
                  <a:pt x="263" y="221"/>
                </a:lnTo>
                <a:lnTo>
                  <a:pt x="262" y="222"/>
                </a:lnTo>
                <a:lnTo>
                  <a:pt x="262" y="228"/>
                </a:lnTo>
                <a:lnTo>
                  <a:pt x="253" y="231"/>
                </a:lnTo>
                <a:lnTo>
                  <a:pt x="238" y="231"/>
                </a:lnTo>
                <a:lnTo>
                  <a:pt x="234" y="233"/>
                </a:lnTo>
                <a:lnTo>
                  <a:pt x="230" y="240"/>
                </a:lnTo>
                <a:lnTo>
                  <a:pt x="228" y="242"/>
                </a:lnTo>
                <a:lnTo>
                  <a:pt x="227" y="241"/>
                </a:lnTo>
                <a:lnTo>
                  <a:pt x="224" y="240"/>
                </a:lnTo>
                <a:lnTo>
                  <a:pt x="223" y="239"/>
                </a:lnTo>
                <a:lnTo>
                  <a:pt x="222" y="236"/>
                </a:lnTo>
                <a:lnTo>
                  <a:pt x="220" y="243"/>
                </a:lnTo>
                <a:lnTo>
                  <a:pt x="223" y="253"/>
                </a:lnTo>
                <a:lnTo>
                  <a:pt x="228" y="260"/>
                </a:lnTo>
                <a:lnTo>
                  <a:pt x="234" y="264"/>
                </a:lnTo>
                <a:lnTo>
                  <a:pt x="232" y="265"/>
                </a:lnTo>
                <a:lnTo>
                  <a:pt x="232" y="267"/>
                </a:lnTo>
                <a:lnTo>
                  <a:pt x="231" y="267"/>
                </a:lnTo>
                <a:lnTo>
                  <a:pt x="229" y="264"/>
                </a:lnTo>
                <a:lnTo>
                  <a:pt x="228" y="264"/>
                </a:lnTo>
                <a:lnTo>
                  <a:pt x="223" y="269"/>
                </a:lnTo>
                <a:lnTo>
                  <a:pt x="223" y="270"/>
                </a:lnTo>
                <a:lnTo>
                  <a:pt x="222" y="269"/>
                </a:lnTo>
                <a:lnTo>
                  <a:pt x="222" y="268"/>
                </a:lnTo>
                <a:lnTo>
                  <a:pt x="220" y="268"/>
                </a:lnTo>
                <a:lnTo>
                  <a:pt x="220" y="270"/>
                </a:lnTo>
                <a:lnTo>
                  <a:pt x="222" y="272"/>
                </a:lnTo>
                <a:lnTo>
                  <a:pt x="222" y="274"/>
                </a:lnTo>
                <a:lnTo>
                  <a:pt x="223" y="276"/>
                </a:lnTo>
                <a:lnTo>
                  <a:pt x="222" y="278"/>
                </a:lnTo>
                <a:lnTo>
                  <a:pt x="216" y="279"/>
                </a:lnTo>
                <a:lnTo>
                  <a:pt x="213" y="278"/>
                </a:lnTo>
                <a:lnTo>
                  <a:pt x="210" y="276"/>
                </a:lnTo>
                <a:lnTo>
                  <a:pt x="207" y="274"/>
                </a:lnTo>
                <a:lnTo>
                  <a:pt x="202" y="274"/>
                </a:lnTo>
                <a:lnTo>
                  <a:pt x="202" y="264"/>
                </a:lnTo>
                <a:lnTo>
                  <a:pt x="200" y="256"/>
                </a:lnTo>
                <a:lnTo>
                  <a:pt x="195" y="250"/>
                </a:lnTo>
                <a:lnTo>
                  <a:pt x="192" y="245"/>
                </a:lnTo>
                <a:lnTo>
                  <a:pt x="191" y="240"/>
                </a:lnTo>
                <a:lnTo>
                  <a:pt x="194" y="234"/>
                </a:lnTo>
                <a:lnTo>
                  <a:pt x="191" y="236"/>
                </a:lnTo>
                <a:lnTo>
                  <a:pt x="188" y="238"/>
                </a:lnTo>
                <a:lnTo>
                  <a:pt x="187" y="239"/>
                </a:lnTo>
                <a:lnTo>
                  <a:pt x="185" y="239"/>
                </a:lnTo>
                <a:lnTo>
                  <a:pt x="185" y="236"/>
                </a:lnTo>
                <a:lnTo>
                  <a:pt x="184" y="235"/>
                </a:lnTo>
                <a:lnTo>
                  <a:pt x="180" y="235"/>
                </a:lnTo>
                <a:lnTo>
                  <a:pt x="177" y="236"/>
                </a:lnTo>
                <a:lnTo>
                  <a:pt x="174" y="229"/>
                </a:lnTo>
                <a:lnTo>
                  <a:pt x="174" y="222"/>
                </a:lnTo>
                <a:lnTo>
                  <a:pt x="172" y="219"/>
                </a:lnTo>
                <a:lnTo>
                  <a:pt x="171" y="217"/>
                </a:lnTo>
                <a:lnTo>
                  <a:pt x="168" y="214"/>
                </a:lnTo>
                <a:lnTo>
                  <a:pt x="166" y="211"/>
                </a:lnTo>
                <a:lnTo>
                  <a:pt x="166" y="207"/>
                </a:lnTo>
                <a:lnTo>
                  <a:pt x="167" y="206"/>
                </a:lnTo>
                <a:lnTo>
                  <a:pt x="168" y="206"/>
                </a:lnTo>
                <a:lnTo>
                  <a:pt x="163" y="200"/>
                </a:lnTo>
                <a:lnTo>
                  <a:pt x="158" y="198"/>
                </a:lnTo>
                <a:lnTo>
                  <a:pt x="154" y="194"/>
                </a:lnTo>
                <a:lnTo>
                  <a:pt x="152" y="193"/>
                </a:lnTo>
                <a:lnTo>
                  <a:pt x="150" y="193"/>
                </a:lnTo>
                <a:lnTo>
                  <a:pt x="148" y="192"/>
                </a:lnTo>
                <a:lnTo>
                  <a:pt x="145" y="192"/>
                </a:lnTo>
                <a:lnTo>
                  <a:pt x="143" y="191"/>
                </a:lnTo>
                <a:lnTo>
                  <a:pt x="142" y="190"/>
                </a:lnTo>
                <a:lnTo>
                  <a:pt x="141" y="187"/>
                </a:lnTo>
                <a:lnTo>
                  <a:pt x="141" y="186"/>
                </a:lnTo>
                <a:lnTo>
                  <a:pt x="139" y="184"/>
                </a:lnTo>
                <a:lnTo>
                  <a:pt x="137" y="182"/>
                </a:lnTo>
                <a:lnTo>
                  <a:pt x="135" y="182"/>
                </a:lnTo>
                <a:lnTo>
                  <a:pt x="132" y="183"/>
                </a:lnTo>
                <a:lnTo>
                  <a:pt x="134" y="180"/>
                </a:lnTo>
                <a:lnTo>
                  <a:pt x="134" y="179"/>
                </a:lnTo>
                <a:lnTo>
                  <a:pt x="132" y="177"/>
                </a:lnTo>
                <a:lnTo>
                  <a:pt x="130" y="176"/>
                </a:lnTo>
                <a:lnTo>
                  <a:pt x="129" y="175"/>
                </a:lnTo>
                <a:lnTo>
                  <a:pt x="127" y="173"/>
                </a:lnTo>
                <a:lnTo>
                  <a:pt x="127" y="171"/>
                </a:lnTo>
                <a:lnTo>
                  <a:pt x="128" y="169"/>
                </a:lnTo>
                <a:lnTo>
                  <a:pt x="129" y="168"/>
                </a:lnTo>
                <a:lnTo>
                  <a:pt x="129" y="166"/>
                </a:lnTo>
                <a:lnTo>
                  <a:pt x="128" y="165"/>
                </a:lnTo>
                <a:lnTo>
                  <a:pt x="128" y="166"/>
                </a:lnTo>
                <a:lnTo>
                  <a:pt x="127" y="168"/>
                </a:lnTo>
                <a:lnTo>
                  <a:pt x="127" y="169"/>
                </a:lnTo>
                <a:lnTo>
                  <a:pt x="125" y="168"/>
                </a:lnTo>
                <a:lnTo>
                  <a:pt x="124" y="165"/>
                </a:lnTo>
                <a:lnTo>
                  <a:pt x="123" y="164"/>
                </a:lnTo>
                <a:lnTo>
                  <a:pt x="121" y="159"/>
                </a:lnTo>
                <a:lnTo>
                  <a:pt x="120" y="158"/>
                </a:lnTo>
                <a:lnTo>
                  <a:pt x="120" y="157"/>
                </a:lnTo>
                <a:lnTo>
                  <a:pt x="122" y="155"/>
                </a:lnTo>
                <a:lnTo>
                  <a:pt x="123" y="155"/>
                </a:lnTo>
                <a:lnTo>
                  <a:pt x="123" y="154"/>
                </a:lnTo>
                <a:lnTo>
                  <a:pt x="121" y="154"/>
                </a:lnTo>
                <a:lnTo>
                  <a:pt x="118" y="156"/>
                </a:lnTo>
                <a:lnTo>
                  <a:pt x="118" y="157"/>
                </a:lnTo>
                <a:lnTo>
                  <a:pt x="114" y="155"/>
                </a:lnTo>
                <a:lnTo>
                  <a:pt x="109" y="155"/>
                </a:lnTo>
                <a:lnTo>
                  <a:pt x="106" y="154"/>
                </a:lnTo>
                <a:lnTo>
                  <a:pt x="103" y="154"/>
                </a:lnTo>
                <a:lnTo>
                  <a:pt x="101" y="152"/>
                </a:lnTo>
                <a:lnTo>
                  <a:pt x="100" y="151"/>
                </a:lnTo>
                <a:lnTo>
                  <a:pt x="100" y="145"/>
                </a:lnTo>
                <a:lnTo>
                  <a:pt x="99" y="143"/>
                </a:lnTo>
                <a:lnTo>
                  <a:pt x="97" y="142"/>
                </a:lnTo>
                <a:lnTo>
                  <a:pt x="95" y="141"/>
                </a:lnTo>
                <a:lnTo>
                  <a:pt x="88" y="134"/>
                </a:lnTo>
                <a:lnTo>
                  <a:pt x="87" y="131"/>
                </a:lnTo>
                <a:lnTo>
                  <a:pt x="85" y="129"/>
                </a:lnTo>
                <a:lnTo>
                  <a:pt x="75" y="129"/>
                </a:lnTo>
                <a:lnTo>
                  <a:pt x="71" y="124"/>
                </a:lnTo>
                <a:lnTo>
                  <a:pt x="61" y="113"/>
                </a:lnTo>
                <a:lnTo>
                  <a:pt x="56" y="109"/>
                </a:lnTo>
                <a:lnTo>
                  <a:pt x="57" y="107"/>
                </a:lnTo>
                <a:lnTo>
                  <a:pt x="57" y="105"/>
                </a:lnTo>
                <a:lnTo>
                  <a:pt x="54" y="105"/>
                </a:lnTo>
                <a:lnTo>
                  <a:pt x="51" y="101"/>
                </a:lnTo>
                <a:lnTo>
                  <a:pt x="50" y="101"/>
                </a:lnTo>
                <a:lnTo>
                  <a:pt x="49" y="100"/>
                </a:lnTo>
                <a:lnTo>
                  <a:pt x="47" y="98"/>
                </a:lnTo>
                <a:lnTo>
                  <a:pt x="45" y="95"/>
                </a:lnTo>
                <a:lnTo>
                  <a:pt x="45" y="92"/>
                </a:lnTo>
                <a:lnTo>
                  <a:pt x="47" y="89"/>
                </a:lnTo>
                <a:lnTo>
                  <a:pt x="47" y="87"/>
                </a:lnTo>
                <a:lnTo>
                  <a:pt x="46" y="87"/>
                </a:lnTo>
                <a:lnTo>
                  <a:pt x="45" y="88"/>
                </a:lnTo>
                <a:lnTo>
                  <a:pt x="45" y="89"/>
                </a:lnTo>
                <a:lnTo>
                  <a:pt x="44" y="87"/>
                </a:lnTo>
                <a:lnTo>
                  <a:pt x="44" y="85"/>
                </a:lnTo>
                <a:lnTo>
                  <a:pt x="43" y="84"/>
                </a:lnTo>
                <a:lnTo>
                  <a:pt x="44" y="82"/>
                </a:lnTo>
                <a:lnTo>
                  <a:pt x="45" y="82"/>
                </a:lnTo>
                <a:lnTo>
                  <a:pt x="47" y="81"/>
                </a:lnTo>
                <a:lnTo>
                  <a:pt x="46" y="80"/>
                </a:lnTo>
                <a:lnTo>
                  <a:pt x="45" y="80"/>
                </a:lnTo>
                <a:lnTo>
                  <a:pt x="43" y="82"/>
                </a:lnTo>
                <a:lnTo>
                  <a:pt x="42" y="85"/>
                </a:lnTo>
                <a:lnTo>
                  <a:pt x="38" y="81"/>
                </a:lnTo>
                <a:lnTo>
                  <a:pt x="32" y="79"/>
                </a:lnTo>
                <a:lnTo>
                  <a:pt x="26" y="78"/>
                </a:lnTo>
                <a:lnTo>
                  <a:pt x="19" y="77"/>
                </a:lnTo>
                <a:lnTo>
                  <a:pt x="16" y="73"/>
                </a:lnTo>
                <a:lnTo>
                  <a:pt x="14" y="67"/>
                </a:lnTo>
                <a:lnTo>
                  <a:pt x="11" y="70"/>
                </a:lnTo>
                <a:lnTo>
                  <a:pt x="8" y="70"/>
                </a:lnTo>
                <a:lnTo>
                  <a:pt x="3" y="67"/>
                </a:lnTo>
                <a:lnTo>
                  <a:pt x="1" y="64"/>
                </a:lnTo>
                <a:lnTo>
                  <a:pt x="0" y="61"/>
                </a:lnTo>
                <a:lnTo>
                  <a:pt x="2" y="56"/>
                </a:lnTo>
                <a:lnTo>
                  <a:pt x="5" y="50"/>
                </a:lnTo>
                <a:lnTo>
                  <a:pt x="10" y="45"/>
                </a:lnTo>
                <a:lnTo>
                  <a:pt x="17" y="42"/>
                </a:lnTo>
                <a:lnTo>
                  <a:pt x="15" y="39"/>
                </a:lnTo>
                <a:lnTo>
                  <a:pt x="15" y="37"/>
                </a:lnTo>
                <a:lnTo>
                  <a:pt x="16" y="36"/>
                </a:lnTo>
                <a:lnTo>
                  <a:pt x="18" y="35"/>
                </a:lnTo>
                <a:lnTo>
                  <a:pt x="21" y="35"/>
                </a:lnTo>
                <a:lnTo>
                  <a:pt x="25" y="30"/>
                </a:lnTo>
                <a:lnTo>
                  <a:pt x="25" y="28"/>
                </a:lnTo>
                <a:lnTo>
                  <a:pt x="36" y="26"/>
                </a:lnTo>
                <a:lnTo>
                  <a:pt x="43" y="25"/>
                </a:lnTo>
                <a:lnTo>
                  <a:pt x="46" y="22"/>
                </a:lnTo>
                <a:lnTo>
                  <a:pt x="47" y="17"/>
                </a:lnTo>
                <a:lnTo>
                  <a:pt x="50" y="16"/>
                </a:lnTo>
                <a:lnTo>
                  <a:pt x="53" y="19"/>
                </a:lnTo>
                <a:lnTo>
                  <a:pt x="54" y="19"/>
                </a:lnTo>
                <a:lnTo>
                  <a:pt x="56" y="18"/>
                </a:lnTo>
                <a:lnTo>
                  <a:pt x="56" y="14"/>
                </a:lnTo>
                <a:lnTo>
                  <a:pt x="58" y="14"/>
                </a:lnTo>
                <a:lnTo>
                  <a:pt x="60" y="15"/>
                </a:lnTo>
                <a:lnTo>
                  <a:pt x="61" y="14"/>
                </a:lnTo>
                <a:lnTo>
                  <a:pt x="64" y="14"/>
                </a:lnTo>
                <a:lnTo>
                  <a:pt x="66" y="12"/>
                </a:lnTo>
                <a:lnTo>
                  <a:pt x="67" y="11"/>
                </a:lnTo>
                <a:lnTo>
                  <a:pt x="67" y="8"/>
                </a:lnTo>
                <a:lnTo>
                  <a:pt x="83" y="8"/>
                </a:lnTo>
                <a:lnTo>
                  <a:pt x="100" y="5"/>
                </a:lnTo>
                <a:lnTo>
                  <a:pt x="118" y="3"/>
                </a:lnTo>
                <a:lnTo>
                  <a:pt x="129" y="2"/>
                </a:lnTo>
                <a:lnTo>
                  <a:pt x="13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 name="Freeform 8"/>
          <p:cNvSpPr>
            <a:spLocks/>
          </p:cNvSpPr>
          <p:nvPr/>
        </p:nvSpPr>
        <p:spPr bwMode="auto">
          <a:xfrm>
            <a:off x="5059363" y="2276475"/>
            <a:ext cx="152400" cy="323850"/>
          </a:xfrm>
          <a:custGeom>
            <a:avLst/>
            <a:gdLst/>
            <a:ahLst/>
            <a:cxnLst>
              <a:cxn ang="0">
                <a:pos x="39" y="0"/>
              </a:cxn>
              <a:cxn ang="0">
                <a:pos x="52" y="34"/>
              </a:cxn>
              <a:cxn ang="0">
                <a:pos x="64" y="72"/>
              </a:cxn>
              <a:cxn ang="0">
                <a:pos x="76" y="110"/>
              </a:cxn>
              <a:cxn ang="0">
                <a:pos x="81" y="130"/>
              </a:cxn>
              <a:cxn ang="0">
                <a:pos x="85" y="135"/>
              </a:cxn>
              <a:cxn ang="0">
                <a:pos x="87" y="139"/>
              </a:cxn>
              <a:cxn ang="0">
                <a:pos x="90" y="144"/>
              </a:cxn>
              <a:cxn ang="0">
                <a:pos x="92" y="153"/>
              </a:cxn>
              <a:cxn ang="0">
                <a:pos x="93" y="164"/>
              </a:cxn>
              <a:cxn ang="0">
                <a:pos x="97" y="171"/>
              </a:cxn>
              <a:cxn ang="0">
                <a:pos x="110" y="184"/>
              </a:cxn>
              <a:cxn ang="0">
                <a:pos x="116" y="191"/>
              </a:cxn>
              <a:cxn ang="0">
                <a:pos x="118" y="199"/>
              </a:cxn>
              <a:cxn ang="0">
                <a:pos x="118" y="208"/>
              </a:cxn>
              <a:cxn ang="0">
                <a:pos x="108" y="212"/>
              </a:cxn>
              <a:cxn ang="0">
                <a:pos x="101" y="219"/>
              </a:cxn>
              <a:cxn ang="0">
                <a:pos x="96" y="226"/>
              </a:cxn>
              <a:cxn ang="0">
                <a:pos x="90" y="234"/>
              </a:cxn>
              <a:cxn ang="0">
                <a:pos x="64" y="240"/>
              </a:cxn>
              <a:cxn ang="0">
                <a:pos x="39" y="245"/>
              </a:cxn>
              <a:cxn ang="0">
                <a:pos x="14" y="251"/>
              </a:cxn>
              <a:cxn ang="0">
                <a:pos x="9" y="243"/>
              </a:cxn>
              <a:cxn ang="0">
                <a:pos x="7" y="233"/>
              </a:cxn>
              <a:cxn ang="0">
                <a:pos x="7" y="208"/>
              </a:cxn>
              <a:cxn ang="0">
                <a:pos x="5" y="194"/>
              </a:cxn>
              <a:cxn ang="0">
                <a:pos x="3" y="187"/>
              </a:cxn>
              <a:cxn ang="0">
                <a:pos x="1" y="184"/>
              </a:cxn>
              <a:cxn ang="0">
                <a:pos x="0" y="180"/>
              </a:cxn>
              <a:cxn ang="0">
                <a:pos x="0" y="178"/>
              </a:cxn>
              <a:cxn ang="0">
                <a:pos x="3" y="160"/>
              </a:cxn>
              <a:cxn ang="0">
                <a:pos x="9" y="142"/>
              </a:cxn>
              <a:cxn ang="0">
                <a:pos x="11" y="124"/>
              </a:cxn>
              <a:cxn ang="0">
                <a:pos x="11" y="119"/>
              </a:cxn>
              <a:cxn ang="0">
                <a:pos x="10" y="115"/>
              </a:cxn>
              <a:cxn ang="0">
                <a:pos x="8" y="110"/>
              </a:cxn>
              <a:cxn ang="0">
                <a:pos x="5" y="107"/>
              </a:cxn>
              <a:cxn ang="0">
                <a:pos x="7" y="103"/>
              </a:cxn>
              <a:cxn ang="0">
                <a:pos x="11" y="98"/>
              </a:cxn>
              <a:cxn ang="0">
                <a:pos x="15" y="97"/>
              </a:cxn>
              <a:cxn ang="0">
                <a:pos x="23" y="89"/>
              </a:cxn>
              <a:cxn ang="0">
                <a:pos x="25" y="84"/>
              </a:cxn>
              <a:cxn ang="0">
                <a:pos x="28" y="81"/>
              </a:cxn>
              <a:cxn ang="0">
                <a:pos x="31" y="76"/>
              </a:cxn>
              <a:cxn ang="0">
                <a:pos x="25" y="60"/>
              </a:cxn>
              <a:cxn ang="0">
                <a:pos x="23" y="41"/>
              </a:cxn>
              <a:cxn ang="0">
                <a:pos x="23" y="21"/>
              </a:cxn>
              <a:cxn ang="0">
                <a:pos x="28" y="3"/>
              </a:cxn>
              <a:cxn ang="0">
                <a:pos x="30" y="3"/>
              </a:cxn>
              <a:cxn ang="0">
                <a:pos x="32" y="4"/>
              </a:cxn>
              <a:cxn ang="0">
                <a:pos x="34" y="4"/>
              </a:cxn>
              <a:cxn ang="0">
                <a:pos x="36" y="5"/>
              </a:cxn>
              <a:cxn ang="0">
                <a:pos x="38" y="3"/>
              </a:cxn>
              <a:cxn ang="0">
                <a:pos x="39" y="0"/>
              </a:cxn>
            </a:cxnLst>
            <a:rect l="0" t="0" r="r" b="b"/>
            <a:pathLst>
              <a:path w="118" h="251">
                <a:moveTo>
                  <a:pt x="39" y="0"/>
                </a:moveTo>
                <a:lnTo>
                  <a:pt x="52" y="34"/>
                </a:lnTo>
                <a:lnTo>
                  <a:pt x="64" y="72"/>
                </a:lnTo>
                <a:lnTo>
                  <a:pt x="76" y="110"/>
                </a:lnTo>
                <a:lnTo>
                  <a:pt x="81" y="130"/>
                </a:lnTo>
                <a:lnTo>
                  <a:pt x="85" y="135"/>
                </a:lnTo>
                <a:lnTo>
                  <a:pt x="87" y="139"/>
                </a:lnTo>
                <a:lnTo>
                  <a:pt x="90" y="144"/>
                </a:lnTo>
                <a:lnTo>
                  <a:pt x="92" y="153"/>
                </a:lnTo>
                <a:lnTo>
                  <a:pt x="93" y="164"/>
                </a:lnTo>
                <a:lnTo>
                  <a:pt x="97" y="171"/>
                </a:lnTo>
                <a:lnTo>
                  <a:pt x="110" y="184"/>
                </a:lnTo>
                <a:lnTo>
                  <a:pt x="116" y="191"/>
                </a:lnTo>
                <a:lnTo>
                  <a:pt x="118" y="199"/>
                </a:lnTo>
                <a:lnTo>
                  <a:pt x="118" y="208"/>
                </a:lnTo>
                <a:lnTo>
                  <a:pt x="108" y="212"/>
                </a:lnTo>
                <a:lnTo>
                  <a:pt x="101" y="219"/>
                </a:lnTo>
                <a:lnTo>
                  <a:pt x="96" y="226"/>
                </a:lnTo>
                <a:lnTo>
                  <a:pt x="90" y="234"/>
                </a:lnTo>
                <a:lnTo>
                  <a:pt x="64" y="240"/>
                </a:lnTo>
                <a:lnTo>
                  <a:pt x="39" y="245"/>
                </a:lnTo>
                <a:lnTo>
                  <a:pt x="14" y="251"/>
                </a:lnTo>
                <a:lnTo>
                  <a:pt x="9" y="243"/>
                </a:lnTo>
                <a:lnTo>
                  <a:pt x="7" y="233"/>
                </a:lnTo>
                <a:lnTo>
                  <a:pt x="7" y="208"/>
                </a:lnTo>
                <a:lnTo>
                  <a:pt x="5" y="194"/>
                </a:lnTo>
                <a:lnTo>
                  <a:pt x="3" y="187"/>
                </a:lnTo>
                <a:lnTo>
                  <a:pt x="1" y="184"/>
                </a:lnTo>
                <a:lnTo>
                  <a:pt x="0" y="180"/>
                </a:lnTo>
                <a:lnTo>
                  <a:pt x="0" y="178"/>
                </a:lnTo>
                <a:lnTo>
                  <a:pt x="3" y="160"/>
                </a:lnTo>
                <a:lnTo>
                  <a:pt x="9" y="142"/>
                </a:lnTo>
                <a:lnTo>
                  <a:pt x="11" y="124"/>
                </a:lnTo>
                <a:lnTo>
                  <a:pt x="11" y="119"/>
                </a:lnTo>
                <a:lnTo>
                  <a:pt x="10" y="115"/>
                </a:lnTo>
                <a:lnTo>
                  <a:pt x="8" y="110"/>
                </a:lnTo>
                <a:lnTo>
                  <a:pt x="5" y="107"/>
                </a:lnTo>
                <a:lnTo>
                  <a:pt x="7" y="103"/>
                </a:lnTo>
                <a:lnTo>
                  <a:pt x="11" y="98"/>
                </a:lnTo>
                <a:lnTo>
                  <a:pt x="15" y="97"/>
                </a:lnTo>
                <a:lnTo>
                  <a:pt x="23" y="89"/>
                </a:lnTo>
                <a:lnTo>
                  <a:pt x="25" y="84"/>
                </a:lnTo>
                <a:lnTo>
                  <a:pt x="28" y="81"/>
                </a:lnTo>
                <a:lnTo>
                  <a:pt x="31" y="76"/>
                </a:lnTo>
                <a:lnTo>
                  <a:pt x="25" y="60"/>
                </a:lnTo>
                <a:lnTo>
                  <a:pt x="23" y="41"/>
                </a:lnTo>
                <a:lnTo>
                  <a:pt x="23" y="21"/>
                </a:lnTo>
                <a:lnTo>
                  <a:pt x="28" y="3"/>
                </a:lnTo>
                <a:lnTo>
                  <a:pt x="30" y="3"/>
                </a:lnTo>
                <a:lnTo>
                  <a:pt x="32" y="4"/>
                </a:lnTo>
                <a:lnTo>
                  <a:pt x="34" y="4"/>
                </a:lnTo>
                <a:lnTo>
                  <a:pt x="36" y="5"/>
                </a:lnTo>
                <a:lnTo>
                  <a:pt x="38" y="3"/>
                </a:lnTo>
                <a:lnTo>
                  <a:pt x="3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 name="Freeform 9"/>
          <p:cNvSpPr>
            <a:spLocks/>
          </p:cNvSpPr>
          <p:nvPr/>
        </p:nvSpPr>
        <p:spPr bwMode="auto">
          <a:xfrm>
            <a:off x="4941888" y="2320925"/>
            <a:ext cx="150812" cy="293688"/>
          </a:xfrm>
          <a:custGeom>
            <a:avLst/>
            <a:gdLst/>
            <a:ahLst/>
            <a:cxnLst>
              <a:cxn ang="0">
                <a:pos x="111" y="0"/>
              </a:cxn>
              <a:cxn ang="0">
                <a:pos x="114" y="5"/>
              </a:cxn>
              <a:cxn ang="0">
                <a:pos x="111" y="14"/>
              </a:cxn>
              <a:cxn ang="0">
                <a:pos x="111" y="22"/>
              </a:cxn>
              <a:cxn ang="0">
                <a:pos x="114" y="29"/>
              </a:cxn>
              <a:cxn ang="0">
                <a:pos x="115" y="32"/>
              </a:cxn>
              <a:cxn ang="0">
                <a:pos x="116" y="33"/>
              </a:cxn>
              <a:cxn ang="0">
                <a:pos x="117" y="35"/>
              </a:cxn>
              <a:cxn ang="0">
                <a:pos x="117" y="39"/>
              </a:cxn>
              <a:cxn ang="0">
                <a:pos x="115" y="47"/>
              </a:cxn>
              <a:cxn ang="0">
                <a:pos x="110" y="54"/>
              </a:cxn>
              <a:cxn ang="0">
                <a:pos x="104" y="59"/>
              </a:cxn>
              <a:cxn ang="0">
                <a:pos x="95" y="70"/>
              </a:cxn>
              <a:cxn ang="0">
                <a:pos x="99" y="85"/>
              </a:cxn>
              <a:cxn ang="0">
                <a:pos x="97" y="99"/>
              </a:cxn>
              <a:cxn ang="0">
                <a:pos x="90" y="130"/>
              </a:cxn>
              <a:cxn ang="0">
                <a:pos x="89" y="144"/>
              </a:cxn>
              <a:cxn ang="0">
                <a:pos x="90" y="153"/>
              </a:cxn>
              <a:cxn ang="0">
                <a:pos x="94" y="165"/>
              </a:cxn>
              <a:cxn ang="0">
                <a:pos x="96" y="176"/>
              </a:cxn>
              <a:cxn ang="0">
                <a:pos x="97" y="189"/>
              </a:cxn>
              <a:cxn ang="0">
                <a:pos x="96" y="197"/>
              </a:cxn>
              <a:cxn ang="0">
                <a:pos x="96" y="204"/>
              </a:cxn>
              <a:cxn ang="0">
                <a:pos x="97" y="211"/>
              </a:cxn>
              <a:cxn ang="0">
                <a:pos x="101" y="220"/>
              </a:cxn>
              <a:cxn ang="0">
                <a:pos x="87" y="221"/>
              </a:cxn>
              <a:cxn ang="0">
                <a:pos x="75" y="223"/>
              </a:cxn>
              <a:cxn ang="0">
                <a:pos x="65" y="225"/>
              </a:cxn>
              <a:cxn ang="0">
                <a:pos x="52" y="228"/>
              </a:cxn>
              <a:cxn ang="0">
                <a:pos x="50" y="215"/>
              </a:cxn>
              <a:cxn ang="0">
                <a:pos x="48" y="201"/>
              </a:cxn>
              <a:cxn ang="0">
                <a:pos x="46" y="187"/>
              </a:cxn>
              <a:cxn ang="0">
                <a:pos x="43" y="173"/>
              </a:cxn>
              <a:cxn ang="0">
                <a:pos x="38" y="162"/>
              </a:cxn>
              <a:cxn ang="0">
                <a:pos x="32" y="154"/>
              </a:cxn>
              <a:cxn ang="0">
                <a:pos x="24" y="150"/>
              </a:cxn>
              <a:cxn ang="0">
                <a:pos x="24" y="139"/>
              </a:cxn>
              <a:cxn ang="0">
                <a:pos x="21" y="129"/>
              </a:cxn>
              <a:cxn ang="0">
                <a:pos x="16" y="119"/>
              </a:cxn>
              <a:cxn ang="0">
                <a:pos x="14" y="110"/>
              </a:cxn>
              <a:cxn ang="0">
                <a:pos x="14" y="105"/>
              </a:cxn>
              <a:cxn ang="0">
                <a:pos x="16" y="96"/>
              </a:cxn>
              <a:cxn ang="0">
                <a:pos x="16" y="90"/>
              </a:cxn>
              <a:cxn ang="0">
                <a:pos x="15" y="87"/>
              </a:cxn>
              <a:cxn ang="0">
                <a:pos x="15" y="82"/>
              </a:cxn>
              <a:cxn ang="0">
                <a:pos x="14" y="78"/>
              </a:cxn>
              <a:cxn ang="0">
                <a:pos x="14" y="76"/>
              </a:cxn>
              <a:cxn ang="0">
                <a:pos x="4" y="62"/>
              </a:cxn>
              <a:cxn ang="0">
                <a:pos x="4" y="50"/>
              </a:cxn>
              <a:cxn ang="0">
                <a:pos x="1" y="39"/>
              </a:cxn>
              <a:cxn ang="0">
                <a:pos x="0" y="28"/>
              </a:cxn>
              <a:cxn ang="0">
                <a:pos x="36" y="18"/>
              </a:cxn>
              <a:cxn ang="0">
                <a:pos x="73" y="8"/>
              </a:cxn>
              <a:cxn ang="0">
                <a:pos x="111" y="0"/>
              </a:cxn>
            </a:cxnLst>
            <a:rect l="0" t="0" r="r" b="b"/>
            <a:pathLst>
              <a:path w="117" h="228">
                <a:moveTo>
                  <a:pt x="111" y="0"/>
                </a:moveTo>
                <a:lnTo>
                  <a:pt x="114" y="5"/>
                </a:lnTo>
                <a:lnTo>
                  <a:pt x="111" y="14"/>
                </a:lnTo>
                <a:lnTo>
                  <a:pt x="111" y="22"/>
                </a:lnTo>
                <a:lnTo>
                  <a:pt x="114" y="29"/>
                </a:lnTo>
                <a:lnTo>
                  <a:pt x="115" y="32"/>
                </a:lnTo>
                <a:lnTo>
                  <a:pt x="116" y="33"/>
                </a:lnTo>
                <a:lnTo>
                  <a:pt x="117" y="35"/>
                </a:lnTo>
                <a:lnTo>
                  <a:pt x="117" y="39"/>
                </a:lnTo>
                <a:lnTo>
                  <a:pt x="115" y="47"/>
                </a:lnTo>
                <a:lnTo>
                  <a:pt x="110" y="54"/>
                </a:lnTo>
                <a:lnTo>
                  <a:pt x="104" y="59"/>
                </a:lnTo>
                <a:lnTo>
                  <a:pt x="95" y="70"/>
                </a:lnTo>
                <a:lnTo>
                  <a:pt x="99" y="85"/>
                </a:lnTo>
                <a:lnTo>
                  <a:pt x="97" y="99"/>
                </a:lnTo>
                <a:lnTo>
                  <a:pt x="90" y="130"/>
                </a:lnTo>
                <a:lnTo>
                  <a:pt x="89" y="144"/>
                </a:lnTo>
                <a:lnTo>
                  <a:pt x="90" y="153"/>
                </a:lnTo>
                <a:lnTo>
                  <a:pt x="94" y="165"/>
                </a:lnTo>
                <a:lnTo>
                  <a:pt x="96" y="176"/>
                </a:lnTo>
                <a:lnTo>
                  <a:pt x="97" y="189"/>
                </a:lnTo>
                <a:lnTo>
                  <a:pt x="96" y="197"/>
                </a:lnTo>
                <a:lnTo>
                  <a:pt x="96" y="204"/>
                </a:lnTo>
                <a:lnTo>
                  <a:pt x="97" y="211"/>
                </a:lnTo>
                <a:lnTo>
                  <a:pt x="101" y="220"/>
                </a:lnTo>
                <a:lnTo>
                  <a:pt x="87" y="221"/>
                </a:lnTo>
                <a:lnTo>
                  <a:pt x="75" y="223"/>
                </a:lnTo>
                <a:lnTo>
                  <a:pt x="65" y="225"/>
                </a:lnTo>
                <a:lnTo>
                  <a:pt x="52" y="228"/>
                </a:lnTo>
                <a:lnTo>
                  <a:pt x="50" y="215"/>
                </a:lnTo>
                <a:lnTo>
                  <a:pt x="48" y="201"/>
                </a:lnTo>
                <a:lnTo>
                  <a:pt x="46" y="187"/>
                </a:lnTo>
                <a:lnTo>
                  <a:pt x="43" y="173"/>
                </a:lnTo>
                <a:lnTo>
                  <a:pt x="38" y="162"/>
                </a:lnTo>
                <a:lnTo>
                  <a:pt x="32" y="154"/>
                </a:lnTo>
                <a:lnTo>
                  <a:pt x="24" y="150"/>
                </a:lnTo>
                <a:lnTo>
                  <a:pt x="24" y="139"/>
                </a:lnTo>
                <a:lnTo>
                  <a:pt x="21" y="129"/>
                </a:lnTo>
                <a:lnTo>
                  <a:pt x="16" y="119"/>
                </a:lnTo>
                <a:lnTo>
                  <a:pt x="14" y="110"/>
                </a:lnTo>
                <a:lnTo>
                  <a:pt x="14" y="105"/>
                </a:lnTo>
                <a:lnTo>
                  <a:pt x="16" y="96"/>
                </a:lnTo>
                <a:lnTo>
                  <a:pt x="16" y="90"/>
                </a:lnTo>
                <a:lnTo>
                  <a:pt x="15" y="87"/>
                </a:lnTo>
                <a:lnTo>
                  <a:pt x="15" y="82"/>
                </a:lnTo>
                <a:lnTo>
                  <a:pt x="14" y="78"/>
                </a:lnTo>
                <a:lnTo>
                  <a:pt x="14" y="76"/>
                </a:lnTo>
                <a:lnTo>
                  <a:pt x="4" y="62"/>
                </a:lnTo>
                <a:lnTo>
                  <a:pt x="4" y="50"/>
                </a:lnTo>
                <a:lnTo>
                  <a:pt x="1" y="39"/>
                </a:lnTo>
                <a:lnTo>
                  <a:pt x="0" y="28"/>
                </a:lnTo>
                <a:lnTo>
                  <a:pt x="36" y="18"/>
                </a:lnTo>
                <a:lnTo>
                  <a:pt x="73" y="8"/>
                </a:lnTo>
                <a:lnTo>
                  <a:pt x="111"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 name="Freeform 10"/>
          <p:cNvSpPr>
            <a:spLocks/>
          </p:cNvSpPr>
          <p:nvPr/>
        </p:nvSpPr>
        <p:spPr bwMode="auto">
          <a:xfrm>
            <a:off x="5008563" y="2551113"/>
            <a:ext cx="276225" cy="155575"/>
          </a:xfrm>
          <a:custGeom>
            <a:avLst/>
            <a:gdLst/>
            <a:ahLst/>
            <a:cxnLst>
              <a:cxn ang="0">
                <a:pos x="152" y="0"/>
              </a:cxn>
              <a:cxn ang="0">
                <a:pos x="156" y="3"/>
              </a:cxn>
              <a:cxn ang="0">
                <a:pos x="159" y="9"/>
              </a:cxn>
              <a:cxn ang="0">
                <a:pos x="163" y="14"/>
              </a:cxn>
              <a:cxn ang="0">
                <a:pos x="166" y="17"/>
              </a:cxn>
              <a:cxn ang="0">
                <a:pos x="171" y="18"/>
              </a:cxn>
              <a:cxn ang="0">
                <a:pos x="178" y="16"/>
              </a:cxn>
              <a:cxn ang="0">
                <a:pos x="169" y="25"/>
              </a:cxn>
              <a:cxn ang="0">
                <a:pos x="161" y="36"/>
              </a:cxn>
              <a:cxn ang="0">
                <a:pos x="155" y="47"/>
              </a:cxn>
              <a:cxn ang="0">
                <a:pos x="158" y="51"/>
              </a:cxn>
              <a:cxn ang="0">
                <a:pos x="158" y="53"/>
              </a:cxn>
              <a:cxn ang="0">
                <a:pos x="162" y="57"/>
              </a:cxn>
              <a:cxn ang="0">
                <a:pos x="166" y="58"/>
              </a:cxn>
              <a:cxn ang="0">
                <a:pos x="178" y="56"/>
              </a:cxn>
              <a:cxn ang="0">
                <a:pos x="180" y="59"/>
              </a:cxn>
              <a:cxn ang="0">
                <a:pos x="184" y="61"/>
              </a:cxn>
              <a:cxn ang="0">
                <a:pos x="187" y="65"/>
              </a:cxn>
              <a:cxn ang="0">
                <a:pos x="190" y="70"/>
              </a:cxn>
              <a:cxn ang="0">
                <a:pos x="189" y="75"/>
              </a:cxn>
              <a:cxn ang="0">
                <a:pos x="194" y="78"/>
              </a:cxn>
              <a:cxn ang="0">
                <a:pos x="199" y="82"/>
              </a:cxn>
              <a:cxn ang="0">
                <a:pos x="204" y="88"/>
              </a:cxn>
              <a:cxn ang="0">
                <a:pos x="208" y="93"/>
              </a:cxn>
              <a:cxn ang="0">
                <a:pos x="214" y="95"/>
              </a:cxn>
              <a:cxn ang="0">
                <a:pos x="214" y="105"/>
              </a:cxn>
              <a:cxn ang="0">
                <a:pos x="212" y="108"/>
              </a:cxn>
              <a:cxn ang="0">
                <a:pos x="211" y="110"/>
              </a:cxn>
              <a:cxn ang="0">
                <a:pos x="207" y="112"/>
              </a:cxn>
              <a:cxn ang="0">
                <a:pos x="203" y="113"/>
              </a:cxn>
              <a:cxn ang="0">
                <a:pos x="203" y="107"/>
              </a:cxn>
              <a:cxn ang="0">
                <a:pos x="201" y="105"/>
              </a:cxn>
              <a:cxn ang="0">
                <a:pos x="201" y="102"/>
              </a:cxn>
              <a:cxn ang="0">
                <a:pos x="200" y="101"/>
              </a:cxn>
              <a:cxn ang="0">
                <a:pos x="200" y="95"/>
              </a:cxn>
              <a:cxn ang="0">
                <a:pos x="191" y="102"/>
              </a:cxn>
              <a:cxn ang="0">
                <a:pos x="184" y="112"/>
              </a:cxn>
              <a:cxn ang="0">
                <a:pos x="178" y="121"/>
              </a:cxn>
              <a:cxn ang="0">
                <a:pos x="172" y="120"/>
              </a:cxn>
              <a:cxn ang="0">
                <a:pos x="169" y="115"/>
              </a:cxn>
              <a:cxn ang="0">
                <a:pos x="166" y="108"/>
              </a:cxn>
              <a:cxn ang="0">
                <a:pos x="166" y="101"/>
              </a:cxn>
              <a:cxn ang="0">
                <a:pos x="162" y="106"/>
              </a:cxn>
              <a:cxn ang="0">
                <a:pos x="161" y="109"/>
              </a:cxn>
              <a:cxn ang="0">
                <a:pos x="154" y="103"/>
              </a:cxn>
              <a:cxn ang="0">
                <a:pos x="144" y="87"/>
              </a:cxn>
              <a:cxn ang="0">
                <a:pos x="114" y="92"/>
              </a:cxn>
              <a:cxn ang="0">
                <a:pos x="86" y="98"/>
              </a:cxn>
              <a:cxn ang="0">
                <a:pos x="59" y="105"/>
              </a:cxn>
              <a:cxn ang="0">
                <a:pos x="31" y="112"/>
              </a:cxn>
              <a:cxn ang="0">
                <a:pos x="0" y="115"/>
              </a:cxn>
              <a:cxn ang="0">
                <a:pos x="1" y="99"/>
              </a:cxn>
              <a:cxn ang="0">
                <a:pos x="3" y="71"/>
              </a:cxn>
              <a:cxn ang="0">
                <a:pos x="3" y="53"/>
              </a:cxn>
              <a:cxn ang="0">
                <a:pos x="33" y="47"/>
              </a:cxn>
              <a:cxn ang="0">
                <a:pos x="63" y="40"/>
              </a:cxn>
              <a:cxn ang="0">
                <a:pos x="94" y="35"/>
              </a:cxn>
              <a:cxn ang="0">
                <a:pos x="121" y="28"/>
              </a:cxn>
              <a:cxn ang="0">
                <a:pos x="132" y="23"/>
              </a:cxn>
              <a:cxn ang="0">
                <a:pos x="141" y="14"/>
              </a:cxn>
              <a:cxn ang="0">
                <a:pos x="147" y="2"/>
              </a:cxn>
              <a:cxn ang="0">
                <a:pos x="150" y="2"/>
              </a:cxn>
              <a:cxn ang="0">
                <a:pos x="152" y="0"/>
              </a:cxn>
            </a:cxnLst>
            <a:rect l="0" t="0" r="r" b="b"/>
            <a:pathLst>
              <a:path w="214" h="121">
                <a:moveTo>
                  <a:pt x="152" y="0"/>
                </a:moveTo>
                <a:lnTo>
                  <a:pt x="156" y="3"/>
                </a:lnTo>
                <a:lnTo>
                  <a:pt x="159" y="9"/>
                </a:lnTo>
                <a:lnTo>
                  <a:pt x="163" y="14"/>
                </a:lnTo>
                <a:lnTo>
                  <a:pt x="166" y="17"/>
                </a:lnTo>
                <a:lnTo>
                  <a:pt x="171" y="18"/>
                </a:lnTo>
                <a:lnTo>
                  <a:pt x="178" y="16"/>
                </a:lnTo>
                <a:lnTo>
                  <a:pt x="169" y="25"/>
                </a:lnTo>
                <a:lnTo>
                  <a:pt x="161" y="36"/>
                </a:lnTo>
                <a:lnTo>
                  <a:pt x="155" y="47"/>
                </a:lnTo>
                <a:lnTo>
                  <a:pt x="158" y="51"/>
                </a:lnTo>
                <a:lnTo>
                  <a:pt x="158" y="53"/>
                </a:lnTo>
                <a:lnTo>
                  <a:pt x="162" y="57"/>
                </a:lnTo>
                <a:lnTo>
                  <a:pt x="166" y="58"/>
                </a:lnTo>
                <a:lnTo>
                  <a:pt x="178" y="56"/>
                </a:lnTo>
                <a:lnTo>
                  <a:pt x="180" y="59"/>
                </a:lnTo>
                <a:lnTo>
                  <a:pt x="184" y="61"/>
                </a:lnTo>
                <a:lnTo>
                  <a:pt x="187" y="65"/>
                </a:lnTo>
                <a:lnTo>
                  <a:pt x="190" y="70"/>
                </a:lnTo>
                <a:lnTo>
                  <a:pt x="189" y="75"/>
                </a:lnTo>
                <a:lnTo>
                  <a:pt x="194" y="78"/>
                </a:lnTo>
                <a:lnTo>
                  <a:pt x="199" y="82"/>
                </a:lnTo>
                <a:lnTo>
                  <a:pt x="204" y="88"/>
                </a:lnTo>
                <a:lnTo>
                  <a:pt x="208" y="93"/>
                </a:lnTo>
                <a:lnTo>
                  <a:pt x="214" y="95"/>
                </a:lnTo>
                <a:lnTo>
                  <a:pt x="214" y="105"/>
                </a:lnTo>
                <a:lnTo>
                  <a:pt x="212" y="108"/>
                </a:lnTo>
                <a:lnTo>
                  <a:pt x="211" y="110"/>
                </a:lnTo>
                <a:lnTo>
                  <a:pt x="207" y="112"/>
                </a:lnTo>
                <a:lnTo>
                  <a:pt x="203" y="113"/>
                </a:lnTo>
                <a:lnTo>
                  <a:pt x="203" y="107"/>
                </a:lnTo>
                <a:lnTo>
                  <a:pt x="201" y="105"/>
                </a:lnTo>
                <a:lnTo>
                  <a:pt x="201" y="102"/>
                </a:lnTo>
                <a:lnTo>
                  <a:pt x="200" y="101"/>
                </a:lnTo>
                <a:lnTo>
                  <a:pt x="200" y="95"/>
                </a:lnTo>
                <a:lnTo>
                  <a:pt x="191" y="102"/>
                </a:lnTo>
                <a:lnTo>
                  <a:pt x="184" y="112"/>
                </a:lnTo>
                <a:lnTo>
                  <a:pt x="178" y="121"/>
                </a:lnTo>
                <a:lnTo>
                  <a:pt x="172" y="120"/>
                </a:lnTo>
                <a:lnTo>
                  <a:pt x="169" y="115"/>
                </a:lnTo>
                <a:lnTo>
                  <a:pt x="166" y="108"/>
                </a:lnTo>
                <a:lnTo>
                  <a:pt x="166" y="101"/>
                </a:lnTo>
                <a:lnTo>
                  <a:pt x="162" y="106"/>
                </a:lnTo>
                <a:lnTo>
                  <a:pt x="161" y="109"/>
                </a:lnTo>
                <a:lnTo>
                  <a:pt x="154" y="103"/>
                </a:lnTo>
                <a:lnTo>
                  <a:pt x="144" y="87"/>
                </a:lnTo>
                <a:lnTo>
                  <a:pt x="114" y="92"/>
                </a:lnTo>
                <a:lnTo>
                  <a:pt x="86" y="98"/>
                </a:lnTo>
                <a:lnTo>
                  <a:pt x="59" y="105"/>
                </a:lnTo>
                <a:lnTo>
                  <a:pt x="31" y="112"/>
                </a:lnTo>
                <a:lnTo>
                  <a:pt x="0" y="115"/>
                </a:lnTo>
                <a:lnTo>
                  <a:pt x="1" y="99"/>
                </a:lnTo>
                <a:lnTo>
                  <a:pt x="3" y="71"/>
                </a:lnTo>
                <a:lnTo>
                  <a:pt x="3" y="53"/>
                </a:lnTo>
                <a:lnTo>
                  <a:pt x="33" y="47"/>
                </a:lnTo>
                <a:lnTo>
                  <a:pt x="63" y="40"/>
                </a:lnTo>
                <a:lnTo>
                  <a:pt x="94" y="35"/>
                </a:lnTo>
                <a:lnTo>
                  <a:pt x="121" y="28"/>
                </a:lnTo>
                <a:lnTo>
                  <a:pt x="132" y="23"/>
                </a:lnTo>
                <a:lnTo>
                  <a:pt x="141" y="14"/>
                </a:lnTo>
                <a:lnTo>
                  <a:pt x="147" y="2"/>
                </a:lnTo>
                <a:lnTo>
                  <a:pt x="150" y="2"/>
                </a:lnTo>
                <a:lnTo>
                  <a:pt x="152"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 name="Freeform 11"/>
          <p:cNvSpPr>
            <a:spLocks/>
          </p:cNvSpPr>
          <p:nvPr/>
        </p:nvSpPr>
        <p:spPr bwMode="auto">
          <a:xfrm>
            <a:off x="5283200" y="2654300"/>
            <a:ext cx="42863" cy="22225"/>
          </a:xfrm>
          <a:custGeom>
            <a:avLst/>
            <a:gdLst/>
            <a:ahLst/>
            <a:cxnLst>
              <a:cxn ang="0">
                <a:pos x="29" y="0"/>
              </a:cxn>
              <a:cxn ang="0">
                <a:pos x="34" y="4"/>
              </a:cxn>
              <a:cxn ang="0">
                <a:pos x="27" y="11"/>
              </a:cxn>
              <a:cxn ang="0">
                <a:pos x="18" y="15"/>
              </a:cxn>
              <a:cxn ang="0">
                <a:pos x="8" y="18"/>
              </a:cxn>
              <a:cxn ang="0">
                <a:pos x="0" y="18"/>
              </a:cxn>
              <a:cxn ang="0">
                <a:pos x="1" y="15"/>
              </a:cxn>
              <a:cxn ang="0">
                <a:pos x="1" y="14"/>
              </a:cxn>
              <a:cxn ang="0">
                <a:pos x="2" y="13"/>
              </a:cxn>
              <a:cxn ang="0">
                <a:pos x="2" y="12"/>
              </a:cxn>
              <a:cxn ang="0">
                <a:pos x="6" y="12"/>
              </a:cxn>
              <a:cxn ang="0">
                <a:pos x="8" y="13"/>
              </a:cxn>
              <a:cxn ang="0">
                <a:pos x="11" y="12"/>
              </a:cxn>
              <a:cxn ang="0">
                <a:pos x="13" y="12"/>
              </a:cxn>
              <a:cxn ang="0">
                <a:pos x="16" y="11"/>
              </a:cxn>
              <a:cxn ang="0">
                <a:pos x="19" y="11"/>
              </a:cxn>
              <a:cxn ang="0">
                <a:pos x="20" y="9"/>
              </a:cxn>
              <a:cxn ang="0">
                <a:pos x="21" y="9"/>
              </a:cxn>
              <a:cxn ang="0">
                <a:pos x="21" y="6"/>
              </a:cxn>
              <a:cxn ang="0">
                <a:pos x="29" y="0"/>
              </a:cxn>
            </a:cxnLst>
            <a:rect l="0" t="0" r="r" b="b"/>
            <a:pathLst>
              <a:path w="34" h="18">
                <a:moveTo>
                  <a:pt x="29" y="0"/>
                </a:moveTo>
                <a:lnTo>
                  <a:pt x="34" y="4"/>
                </a:lnTo>
                <a:lnTo>
                  <a:pt x="27" y="11"/>
                </a:lnTo>
                <a:lnTo>
                  <a:pt x="18" y="15"/>
                </a:lnTo>
                <a:lnTo>
                  <a:pt x="8" y="18"/>
                </a:lnTo>
                <a:lnTo>
                  <a:pt x="0" y="18"/>
                </a:lnTo>
                <a:lnTo>
                  <a:pt x="1" y="15"/>
                </a:lnTo>
                <a:lnTo>
                  <a:pt x="1" y="14"/>
                </a:lnTo>
                <a:lnTo>
                  <a:pt x="2" y="13"/>
                </a:lnTo>
                <a:lnTo>
                  <a:pt x="2" y="12"/>
                </a:lnTo>
                <a:lnTo>
                  <a:pt x="6" y="12"/>
                </a:lnTo>
                <a:lnTo>
                  <a:pt x="8" y="13"/>
                </a:lnTo>
                <a:lnTo>
                  <a:pt x="11" y="12"/>
                </a:lnTo>
                <a:lnTo>
                  <a:pt x="13" y="12"/>
                </a:lnTo>
                <a:lnTo>
                  <a:pt x="16" y="11"/>
                </a:lnTo>
                <a:lnTo>
                  <a:pt x="19" y="11"/>
                </a:lnTo>
                <a:lnTo>
                  <a:pt x="20" y="9"/>
                </a:lnTo>
                <a:lnTo>
                  <a:pt x="21" y="9"/>
                </a:lnTo>
                <a:lnTo>
                  <a:pt x="21" y="6"/>
                </a:lnTo>
                <a:lnTo>
                  <a:pt x="2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 name="Freeform 12"/>
          <p:cNvSpPr>
            <a:spLocks/>
          </p:cNvSpPr>
          <p:nvPr/>
        </p:nvSpPr>
        <p:spPr bwMode="auto">
          <a:xfrm>
            <a:off x="5160963" y="2665413"/>
            <a:ext cx="41275" cy="84137"/>
          </a:xfrm>
          <a:custGeom>
            <a:avLst/>
            <a:gdLst/>
            <a:ahLst/>
            <a:cxnLst>
              <a:cxn ang="0">
                <a:pos x="22" y="0"/>
              </a:cxn>
              <a:cxn ang="0">
                <a:pos x="27" y="9"/>
              </a:cxn>
              <a:cxn ang="0">
                <a:pos x="28" y="18"/>
              </a:cxn>
              <a:cxn ang="0">
                <a:pos x="25" y="26"/>
              </a:cxn>
              <a:cxn ang="0">
                <a:pos x="29" y="33"/>
              </a:cxn>
              <a:cxn ang="0">
                <a:pos x="31" y="42"/>
              </a:cxn>
              <a:cxn ang="0">
                <a:pos x="31" y="54"/>
              </a:cxn>
              <a:cxn ang="0">
                <a:pos x="24" y="58"/>
              </a:cxn>
              <a:cxn ang="0">
                <a:pos x="18" y="61"/>
              </a:cxn>
              <a:cxn ang="0">
                <a:pos x="14" y="66"/>
              </a:cxn>
              <a:cxn ang="0">
                <a:pos x="11" y="53"/>
              </a:cxn>
              <a:cxn ang="0">
                <a:pos x="8" y="38"/>
              </a:cxn>
              <a:cxn ang="0">
                <a:pos x="3" y="21"/>
              </a:cxn>
              <a:cxn ang="0">
                <a:pos x="0" y="6"/>
              </a:cxn>
              <a:cxn ang="0">
                <a:pos x="10" y="3"/>
              </a:cxn>
              <a:cxn ang="0">
                <a:pos x="22" y="0"/>
              </a:cxn>
            </a:cxnLst>
            <a:rect l="0" t="0" r="r" b="b"/>
            <a:pathLst>
              <a:path w="31" h="66">
                <a:moveTo>
                  <a:pt x="22" y="0"/>
                </a:moveTo>
                <a:lnTo>
                  <a:pt x="27" y="9"/>
                </a:lnTo>
                <a:lnTo>
                  <a:pt x="28" y="18"/>
                </a:lnTo>
                <a:lnTo>
                  <a:pt x="25" y="26"/>
                </a:lnTo>
                <a:lnTo>
                  <a:pt x="29" y="33"/>
                </a:lnTo>
                <a:lnTo>
                  <a:pt x="31" y="42"/>
                </a:lnTo>
                <a:lnTo>
                  <a:pt x="31" y="54"/>
                </a:lnTo>
                <a:lnTo>
                  <a:pt x="24" y="58"/>
                </a:lnTo>
                <a:lnTo>
                  <a:pt x="18" y="61"/>
                </a:lnTo>
                <a:lnTo>
                  <a:pt x="14" y="66"/>
                </a:lnTo>
                <a:lnTo>
                  <a:pt x="11" y="53"/>
                </a:lnTo>
                <a:lnTo>
                  <a:pt x="8" y="38"/>
                </a:lnTo>
                <a:lnTo>
                  <a:pt x="3" y="21"/>
                </a:lnTo>
                <a:lnTo>
                  <a:pt x="0" y="6"/>
                </a:lnTo>
                <a:lnTo>
                  <a:pt x="10" y="3"/>
                </a:lnTo>
                <a:lnTo>
                  <a:pt x="22"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 name="Freeform 13"/>
          <p:cNvSpPr>
            <a:spLocks/>
          </p:cNvSpPr>
          <p:nvPr/>
        </p:nvSpPr>
        <p:spPr bwMode="auto">
          <a:xfrm>
            <a:off x="4881563" y="3006725"/>
            <a:ext cx="90487" cy="163513"/>
          </a:xfrm>
          <a:custGeom>
            <a:avLst/>
            <a:gdLst/>
            <a:ahLst/>
            <a:cxnLst>
              <a:cxn ang="0">
                <a:pos x="12" y="0"/>
              </a:cxn>
              <a:cxn ang="0">
                <a:pos x="14" y="0"/>
              </a:cxn>
              <a:cxn ang="0">
                <a:pos x="13" y="7"/>
              </a:cxn>
              <a:cxn ang="0">
                <a:pos x="11" y="13"/>
              </a:cxn>
              <a:cxn ang="0">
                <a:pos x="8" y="20"/>
              </a:cxn>
              <a:cxn ang="0">
                <a:pos x="12" y="33"/>
              </a:cxn>
              <a:cxn ang="0">
                <a:pos x="19" y="43"/>
              </a:cxn>
              <a:cxn ang="0">
                <a:pos x="28" y="52"/>
              </a:cxn>
              <a:cxn ang="0">
                <a:pos x="29" y="61"/>
              </a:cxn>
              <a:cxn ang="0">
                <a:pos x="34" y="69"/>
              </a:cxn>
              <a:cxn ang="0">
                <a:pos x="40" y="77"/>
              </a:cxn>
              <a:cxn ang="0">
                <a:pos x="44" y="83"/>
              </a:cxn>
              <a:cxn ang="0">
                <a:pos x="48" y="88"/>
              </a:cxn>
              <a:cxn ang="0">
                <a:pos x="53" y="90"/>
              </a:cxn>
              <a:cxn ang="0">
                <a:pos x="62" y="91"/>
              </a:cxn>
              <a:cxn ang="0">
                <a:pos x="61" y="97"/>
              </a:cxn>
              <a:cxn ang="0">
                <a:pos x="58" y="103"/>
              </a:cxn>
              <a:cxn ang="0">
                <a:pos x="60" y="111"/>
              </a:cxn>
              <a:cxn ang="0">
                <a:pos x="60" y="112"/>
              </a:cxn>
              <a:cxn ang="0">
                <a:pos x="64" y="112"/>
              </a:cxn>
              <a:cxn ang="0">
                <a:pos x="65" y="111"/>
              </a:cxn>
              <a:cxn ang="0">
                <a:pos x="68" y="112"/>
              </a:cxn>
              <a:cxn ang="0">
                <a:pos x="69" y="112"/>
              </a:cxn>
              <a:cxn ang="0">
                <a:pos x="70" y="113"/>
              </a:cxn>
              <a:cxn ang="0">
                <a:pos x="70" y="119"/>
              </a:cxn>
              <a:cxn ang="0">
                <a:pos x="55" y="122"/>
              </a:cxn>
              <a:cxn ang="0">
                <a:pos x="41" y="125"/>
              </a:cxn>
              <a:cxn ang="0">
                <a:pos x="26" y="127"/>
              </a:cxn>
              <a:cxn ang="0">
                <a:pos x="22" y="103"/>
              </a:cxn>
              <a:cxn ang="0">
                <a:pos x="14" y="78"/>
              </a:cxn>
              <a:cxn ang="0">
                <a:pos x="6" y="53"/>
              </a:cxn>
              <a:cxn ang="0">
                <a:pos x="1" y="28"/>
              </a:cxn>
              <a:cxn ang="0">
                <a:pos x="0" y="4"/>
              </a:cxn>
              <a:cxn ang="0">
                <a:pos x="5" y="4"/>
              </a:cxn>
              <a:cxn ang="0">
                <a:pos x="7" y="3"/>
              </a:cxn>
              <a:cxn ang="0">
                <a:pos x="8" y="1"/>
              </a:cxn>
              <a:cxn ang="0">
                <a:pos x="9" y="1"/>
              </a:cxn>
              <a:cxn ang="0">
                <a:pos x="12" y="0"/>
              </a:cxn>
            </a:cxnLst>
            <a:rect l="0" t="0" r="r" b="b"/>
            <a:pathLst>
              <a:path w="70" h="127">
                <a:moveTo>
                  <a:pt x="12" y="0"/>
                </a:moveTo>
                <a:lnTo>
                  <a:pt x="14" y="0"/>
                </a:lnTo>
                <a:lnTo>
                  <a:pt x="13" y="7"/>
                </a:lnTo>
                <a:lnTo>
                  <a:pt x="11" y="13"/>
                </a:lnTo>
                <a:lnTo>
                  <a:pt x="8" y="20"/>
                </a:lnTo>
                <a:lnTo>
                  <a:pt x="12" y="33"/>
                </a:lnTo>
                <a:lnTo>
                  <a:pt x="19" y="43"/>
                </a:lnTo>
                <a:lnTo>
                  <a:pt x="28" y="52"/>
                </a:lnTo>
                <a:lnTo>
                  <a:pt x="29" y="61"/>
                </a:lnTo>
                <a:lnTo>
                  <a:pt x="34" y="69"/>
                </a:lnTo>
                <a:lnTo>
                  <a:pt x="40" y="77"/>
                </a:lnTo>
                <a:lnTo>
                  <a:pt x="44" y="83"/>
                </a:lnTo>
                <a:lnTo>
                  <a:pt x="48" y="88"/>
                </a:lnTo>
                <a:lnTo>
                  <a:pt x="53" y="90"/>
                </a:lnTo>
                <a:lnTo>
                  <a:pt x="62" y="91"/>
                </a:lnTo>
                <a:lnTo>
                  <a:pt x="61" y="97"/>
                </a:lnTo>
                <a:lnTo>
                  <a:pt x="58" y="103"/>
                </a:lnTo>
                <a:lnTo>
                  <a:pt x="60" y="111"/>
                </a:lnTo>
                <a:lnTo>
                  <a:pt x="60" y="112"/>
                </a:lnTo>
                <a:lnTo>
                  <a:pt x="64" y="112"/>
                </a:lnTo>
                <a:lnTo>
                  <a:pt x="65" y="111"/>
                </a:lnTo>
                <a:lnTo>
                  <a:pt x="68" y="112"/>
                </a:lnTo>
                <a:lnTo>
                  <a:pt x="69" y="112"/>
                </a:lnTo>
                <a:lnTo>
                  <a:pt x="70" y="113"/>
                </a:lnTo>
                <a:lnTo>
                  <a:pt x="70" y="119"/>
                </a:lnTo>
                <a:lnTo>
                  <a:pt x="55" y="122"/>
                </a:lnTo>
                <a:lnTo>
                  <a:pt x="41" y="125"/>
                </a:lnTo>
                <a:lnTo>
                  <a:pt x="26" y="127"/>
                </a:lnTo>
                <a:lnTo>
                  <a:pt x="22" y="103"/>
                </a:lnTo>
                <a:lnTo>
                  <a:pt x="14" y="78"/>
                </a:lnTo>
                <a:lnTo>
                  <a:pt x="6" y="53"/>
                </a:lnTo>
                <a:lnTo>
                  <a:pt x="1" y="28"/>
                </a:lnTo>
                <a:lnTo>
                  <a:pt x="0" y="4"/>
                </a:lnTo>
                <a:lnTo>
                  <a:pt x="5" y="4"/>
                </a:lnTo>
                <a:lnTo>
                  <a:pt x="7" y="3"/>
                </a:lnTo>
                <a:lnTo>
                  <a:pt x="8" y="1"/>
                </a:lnTo>
                <a:lnTo>
                  <a:pt x="9" y="1"/>
                </a:lnTo>
                <a:lnTo>
                  <a:pt x="1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3" name="Freeform 14"/>
          <p:cNvSpPr>
            <a:spLocks/>
          </p:cNvSpPr>
          <p:nvPr/>
        </p:nvSpPr>
        <p:spPr bwMode="auto">
          <a:xfrm>
            <a:off x="4406900" y="2752725"/>
            <a:ext cx="544513" cy="357188"/>
          </a:xfrm>
          <a:custGeom>
            <a:avLst/>
            <a:gdLst/>
            <a:ahLst/>
            <a:cxnLst>
              <a:cxn ang="0">
                <a:pos x="349" y="2"/>
              </a:cxn>
              <a:cxn ang="0">
                <a:pos x="358" y="9"/>
              </a:cxn>
              <a:cxn ang="0">
                <a:pos x="370" y="25"/>
              </a:cxn>
              <a:cxn ang="0">
                <a:pos x="381" y="37"/>
              </a:cxn>
              <a:cxn ang="0">
                <a:pos x="399" y="42"/>
              </a:cxn>
              <a:cxn ang="0">
                <a:pos x="391" y="64"/>
              </a:cxn>
              <a:cxn ang="0">
                <a:pos x="381" y="85"/>
              </a:cxn>
              <a:cxn ang="0">
                <a:pos x="385" y="95"/>
              </a:cxn>
              <a:cxn ang="0">
                <a:pos x="381" y="109"/>
              </a:cxn>
              <a:cxn ang="0">
                <a:pos x="382" y="114"/>
              </a:cxn>
              <a:cxn ang="0">
                <a:pos x="385" y="121"/>
              </a:cxn>
              <a:cxn ang="0">
                <a:pos x="394" y="132"/>
              </a:cxn>
              <a:cxn ang="0">
                <a:pos x="399" y="137"/>
              </a:cxn>
              <a:cxn ang="0">
                <a:pos x="408" y="144"/>
              </a:cxn>
              <a:cxn ang="0">
                <a:pos x="423" y="153"/>
              </a:cxn>
              <a:cxn ang="0">
                <a:pos x="420" y="160"/>
              </a:cxn>
              <a:cxn ang="0">
                <a:pos x="415" y="165"/>
              </a:cxn>
              <a:cxn ang="0">
                <a:pos x="409" y="169"/>
              </a:cxn>
              <a:cxn ang="0">
                <a:pos x="401" y="182"/>
              </a:cxn>
              <a:cxn ang="0">
                <a:pos x="394" y="189"/>
              </a:cxn>
              <a:cxn ang="0">
                <a:pos x="389" y="195"/>
              </a:cxn>
              <a:cxn ang="0">
                <a:pos x="368" y="198"/>
              </a:cxn>
              <a:cxn ang="0">
                <a:pos x="361" y="211"/>
              </a:cxn>
              <a:cxn ang="0">
                <a:pos x="32" y="251"/>
              </a:cxn>
              <a:cxn ang="0">
                <a:pos x="14" y="156"/>
              </a:cxn>
              <a:cxn ang="0">
                <a:pos x="6" y="110"/>
              </a:cxn>
              <a:cxn ang="0">
                <a:pos x="0" y="83"/>
              </a:cxn>
              <a:cxn ang="0">
                <a:pos x="1" y="70"/>
              </a:cxn>
              <a:cxn ang="0">
                <a:pos x="11" y="62"/>
              </a:cxn>
              <a:cxn ang="0">
                <a:pos x="15" y="61"/>
              </a:cxn>
              <a:cxn ang="0">
                <a:pos x="28" y="49"/>
              </a:cxn>
              <a:cxn ang="0">
                <a:pos x="43" y="40"/>
              </a:cxn>
              <a:cxn ang="0">
                <a:pos x="46" y="60"/>
              </a:cxn>
              <a:cxn ang="0">
                <a:pos x="148" y="42"/>
              </a:cxn>
              <a:cxn ang="0">
                <a:pos x="254" y="20"/>
              </a:cxn>
              <a:cxn ang="0">
                <a:pos x="262" y="16"/>
              </a:cxn>
              <a:cxn ang="0">
                <a:pos x="270" y="14"/>
              </a:cxn>
              <a:cxn ang="0">
                <a:pos x="310" y="8"/>
              </a:cxn>
              <a:cxn ang="0">
                <a:pos x="334" y="1"/>
              </a:cxn>
            </a:cxnLst>
            <a:rect l="0" t="0" r="r" b="b"/>
            <a:pathLst>
              <a:path w="423" h="277">
                <a:moveTo>
                  <a:pt x="344" y="0"/>
                </a:moveTo>
                <a:lnTo>
                  <a:pt x="349" y="2"/>
                </a:lnTo>
                <a:lnTo>
                  <a:pt x="354" y="6"/>
                </a:lnTo>
                <a:lnTo>
                  <a:pt x="358" y="9"/>
                </a:lnTo>
                <a:lnTo>
                  <a:pt x="363" y="8"/>
                </a:lnTo>
                <a:lnTo>
                  <a:pt x="370" y="25"/>
                </a:lnTo>
                <a:lnTo>
                  <a:pt x="375" y="32"/>
                </a:lnTo>
                <a:lnTo>
                  <a:pt x="381" y="37"/>
                </a:lnTo>
                <a:lnTo>
                  <a:pt x="389" y="42"/>
                </a:lnTo>
                <a:lnTo>
                  <a:pt x="399" y="42"/>
                </a:lnTo>
                <a:lnTo>
                  <a:pt x="395" y="53"/>
                </a:lnTo>
                <a:lnTo>
                  <a:pt x="391" y="64"/>
                </a:lnTo>
                <a:lnTo>
                  <a:pt x="387" y="76"/>
                </a:lnTo>
                <a:lnTo>
                  <a:pt x="381" y="85"/>
                </a:lnTo>
                <a:lnTo>
                  <a:pt x="381" y="90"/>
                </a:lnTo>
                <a:lnTo>
                  <a:pt x="385" y="95"/>
                </a:lnTo>
                <a:lnTo>
                  <a:pt x="385" y="99"/>
                </a:lnTo>
                <a:lnTo>
                  <a:pt x="381" y="109"/>
                </a:lnTo>
                <a:lnTo>
                  <a:pt x="381" y="110"/>
                </a:lnTo>
                <a:lnTo>
                  <a:pt x="382" y="114"/>
                </a:lnTo>
                <a:lnTo>
                  <a:pt x="383" y="118"/>
                </a:lnTo>
                <a:lnTo>
                  <a:pt x="385" y="121"/>
                </a:lnTo>
                <a:lnTo>
                  <a:pt x="394" y="130"/>
                </a:lnTo>
                <a:lnTo>
                  <a:pt x="394" y="132"/>
                </a:lnTo>
                <a:lnTo>
                  <a:pt x="397" y="135"/>
                </a:lnTo>
                <a:lnTo>
                  <a:pt x="399" y="137"/>
                </a:lnTo>
                <a:lnTo>
                  <a:pt x="403" y="139"/>
                </a:lnTo>
                <a:lnTo>
                  <a:pt x="408" y="144"/>
                </a:lnTo>
                <a:lnTo>
                  <a:pt x="415" y="148"/>
                </a:lnTo>
                <a:lnTo>
                  <a:pt x="423" y="153"/>
                </a:lnTo>
                <a:lnTo>
                  <a:pt x="422" y="158"/>
                </a:lnTo>
                <a:lnTo>
                  <a:pt x="420" y="160"/>
                </a:lnTo>
                <a:lnTo>
                  <a:pt x="418" y="162"/>
                </a:lnTo>
                <a:lnTo>
                  <a:pt x="415" y="165"/>
                </a:lnTo>
                <a:lnTo>
                  <a:pt x="412" y="167"/>
                </a:lnTo>
                <a:lnTo>
                  <a:pt x="409" y="169"/>
                </a:lnTo>
                <a:lnTo>
                  <a:pt x="404" y="176"/>
                </a:lnTo>
                <a:lnTo>
                  <a:pt x="401" y="182"/>
                </a:lnTo>
                <a:lnTo>
                  <a:pt x="397" y="189"/>
                </a:lnTo>
                <a:lnTo>
                  <a:pt x="394" y="189"/>
                </a:lnTo>
                <a:lnTo>
                  <a:pt x="391" y="190"/>
                </a:lnTo>
                <a:lnTo>
                  <a:pt x="389" y="195"/>
                </a:lnTo>
                <a:lnTo>
                  <a:pt x="372" y="195"/>
                </a:lnTo>
                <a:lnTo>
                  <a:pt x="368" y="198"/>
                </a:lnTo>
                <a:lnTo>
                  <a:pt x="366" y="202"/>
                </a:lnTo>
                <a:lnTo>
                  <a:pt x="361" y="211"/>
                </a:lnTo>
                <a:lnTo>
                  <a:pt x="37" y="277"/>
                </a:lnTo>
                <a:lnTo>
                  <a:pt x="32" y="251"/>
                </a:lnTo>
                <a:lnTo>
                  <a:pt x="26" y="222"/>
                </a:lnTo>
                <a:lnTo>
                  <a:pt x="14" y="156"/>
                </a:lnTo>
                <a:lnTo>
                  <a:pt x="9" y="125"/>
                </a:lnTo>
                <a:lnTo>
                  <a:pt x="6" y="110"/>
                </a:lnTo>
                <a:lnTo>
                  <a:pt x="2" y="96"/>
                </a:lnTo>
                <a:lnTo>
                  <a:pt x="0" y="83"/>
                </a:lnTo>
                <a:lnTo>
                  <a:pt x="0" y="74"/>
                </a:lnTo>
                <a:lnTo>
                  <a:pt x="1" y="70"/>
                </a:lnTo>
                <a:lnTo>
                  <a:pt x="9" y="62"/>
                </a:lnTo>
                <a:lnTo>
                  <a:pt x="11" y="62"/>
                </a:lnTo>
                <a:lnTo>
                  <a:pt x="13" y="61"/>
                </a:lnTo>
                <a:lnTo>
                  <a:pt x="15" y="61"/>
                </a:lnTo>
                <a:lnTo>
                  <a:pt x="18" y="60"/>
                </a:lnTo>
                <a:lnTo>
                  <a:pt x="28" y="49"/>
                </a:lnTo>
                <a:lnTo>
                  <a:pt x="35" y="43"/>
                </a:lnTo>
                <a:lnTo>
                  <a:pt x="43" y="40"/>
                </a:lnTo>
                <a:lnTo>
                  <a:pt x="46" y="51"/>
                </a:lnTo>
                <a:lnTo>
                  <a:pt x="46" y="60"/>
                </a:lnTo>
                <a:lnTo>
                  <a:pt x="96" y="51"/>
                </a:lnTo>
                <a:lnTo>
                  <a:pt x="148" y="42"/>
                </a:lnTo>
                <a:lnTo>
                  <a:pt x="200" y="32"/>
                </a:lnTo>
                <a:lnTo>
                  <a:pt x="254" y="20"/>
                </a:lnTo>
                <a:lnTo>
                  <a:pt x="259" y="19"/>
                </a:lnTo>
                <a:lnTo>
                  <a:pt x="262" y="16"/>
                </a:lnTo>
                <a:lnTo>
                  <a:pt x="266" y="15"/>
                </a:lnTo>
                <a:lnTo>
                  <a:pt x="270" y="14"/>
                </a:lnTo>
                <a:lnTo>
                  <a:pt x="290" y="12"/>
                </a:lnTo>
                <a:lnTo>
                  <a:pt x="310" y="8"/>
                </a:lnTo>
                <a:lnTo>
                  <a:pt x="323" y="5"/>
                </a:lnTo>
                <a:lnTo>
                  <a:pt x="334" y="1"/>
                </a:lnTo>
                <a:lnTo>
                  <a:pt x="34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4" name="Freeform 15"/>
          <p:cNvSpPr>
            <a:spLocks/>
          </p:cNvSpPr>
          <p:nvPr/>
        </p:nvSpPr>
        <p:spPr bwMode="auto">
          <a:xfrm>
            <a:off x="4465638" y="2357438"/>
            <a:ext cx="565150" cy="501650"/>
          </a:xfrm>
          <a:custGeom>
            <a:avLst/>
            <a:gdLst/>
            <a:ahLst/>
            <a:cxnLst>
              <a:cxn ang="0">
                <a:pos x="366" y="6"/>
              </a:cxn>
              <a:cxn ang="0">
                <a:pos x="366" y="17"/>
              </a:cxn>
              <a:cxn ang="0">
                <a:pos x="371" y="34"/>
              </a:cxn>
              <a:cxn ang="0">
                <a:pos x="380" y="55"/>
              </a:cxn>
              <a:cxn ang="0">
                <a:pos x="379" y="78"/>
              </a:cxn>
              <a:cxn ang="0">
                <a:pos x="387" y="104"/>
              </a:cxn>
              <a:cxn ang="0">
                <a:pos x="393" y="131"/>
              </a:cxn>
              <a:cxn ang="0">
                <a:pos x="395" y="131"/>
              </a:cxn>
              <a:cxn ang="0">
                <a:pos x="398" y="127"/>
              </a:cxn>
              <a:cxn ang="0">
                <a:pos x="408" y="148"/>
              </a:cxn>
              <a:cxn ang="0">
                <a:pos x="419" y="197"/>
              </a:cxn>
              <a:cxn ang="0">
                <a:pos x="421" y="203"/>
              </a:cxn>
              <a:cxn ang="0">
                <a:pos x="419" y="263"/>
              </a:cxn>
              <a:cxn ang="0">
                <a:pos x="424" y="277"/>
              </a:cxn>
              <a:cxn ang="0">
                <a:pos x="433" y="330"/>
              </a:cxn>
              <a:cxn ang="0">
                <a:pos x="436" y="350"/>
              </a:cxn>
              <a:cxn ang="0">
                <a:pos x="438" y="371"/>
              </a:cxn>
              <a:cxn ang="0">
                <a:pos x="435" y="384"/>
              </a:cxn>
              <a:cxn ang="0">
                <a:pos x="424" y="389"/>
              </a:cxn>
              <a:cxn ang="0">
                <a:pos x="419" y="379"/>
              </a:cxn>
              <a:cxn ang="0">
                <a:pos x="416" y="369"/>
              </a:cxn>
              <a:cxn ang="0">
                <a:pos x="335" y="341"/>
              </a:cxn>
              <a:cxn ang="0">
                <a:pos x="319" y="313"/>
              </a:cxn>
              <a:cxn ang="0">
                <a:pos x="306" y="308"/>
              </a:cxn>
              <a:cxn ang="0">
                <a:pos x="301" y="301"/>
              </a:cxn>
              <a:cxn ang="0">
                <a:pos x="264" y="311"/>
              </a:cxn>
              <a:cxn ang="0">
                <a:pos x="185" y="328"/>
              </a:cxn>
              <a:cxn ang="0">
                <a:pos x="46" y="355"/>
              </a:cxn>
              <a:cxn ang="0">
                <a:pos x="3" y="356"/>
              </a:cxn>
              <a:cxn ang="0">
                <a:pos x="1" y="343"/>
              </a:cxn>
              <a:cxn ang="0">
                <a:pos x="10" y="334"/>
              </a:cxn>
              <a:cxn ang="0">
                <a:pos x="25" y="313"/>
              </a:cxn>
              <a:cxn ang="0">
                <a:pos x="40" y="295"/>
              </a:cxn>
              <a:cxn ang="0">
                <a:pos x="44" y="290"/>
              </a:cxn>
              <a:cxn ang="0">
                <a:pos x="50" y="281"/>
              </a:cxn>
              <a:cxn ang="0">
                <a:pos x="46" y="267"/>
              </a:cxn>
              <a:cxn ang="0">
                <a:pos x="41" y="256"/>
              </a:cxn>
              <a:cxn ang="0">
                <a:pos x="33" y="251"/>
              </a:cxn>
              <a:cxn ang="0">
                <a:pos x="31" y="239"/>
              </a:cxn>
              <a:cxn ang="0">
                <a:pos x="55" y="229"/>
              </a:cxn>
              <a:cxn ang="0">
                <a:pos x="93" y="217"/>
              </a:cxn>
              <a:cxn ang="0">
                <a:pos x="122" y="222"/>
              </a:cxn>
              <a:cxn ang="0">
                <a:pos x="156" y="214"/>
              </a:cxn>
              <a:cxn ang="0">
                <a:pos x="194" y="186"/>
              </a:cxn>
              <a:cxn ang="0">
                <a:pos x="210" y="178"/>
              </a:cxn>
              <a:cxn ang="0">
                <a:pos x="204" y="150"/>
              </a:cxn>
              <a:cxn ang="0">
                <a:pos x="213" y="136"/>
              </a:cxn>
              <a:cxn ang="0">
                <a:pos x="208" y="131"/>
              </a:cxn>
              <a:cxn ang="0">
                <a:pos x="202" y="125"/>
              </a:cxn>
              <a:cxn ang="0">
                <a:pos x="196" y="130"/>
              </a:cxn>
              <a:cxn ang="0">
                <a:pos x="208" y="108"/>
              </a:cxn>
              <a:cxn ang="0">
                <a:pos x="222" y="84"/>
              </a:cxn>
              <a:cxn ang="0">
                <a:pos x="231" y="67"/>
              </a:cxn>
              <a:cxn ang="0">
                <a:pos x="268" y="26"/>
              </a:cxn>
              <a:cxn ang="0">
                <a:pos x="324" y="12"/>
              </a:cxn>
            </a:cxnLst>
            <a:rect l="0" t="0" r="r" b="b"/>
            <a:pathLst>
              <a:path w="438" h="389">
                <a:moveTo>
                  <a:pt x="363" y="0"/>
                </a:moveTo>
                <a:lnTo>
                  <a:pt x="366" y="4"/>
                </a:lnTo>
                <a:lnTo>
                  <a:pt x="366" y="6"/>
                </a:lnTo>
                <a:lnTo>
                  <a:pt x="365" y="8"/>
                </a:lnTo>
                <a:lnTo>
                  <a:pt x="365" y="14"/>
                </a:lnTo>
                <a:lnTo>
                  <a:pt x="366" y="17"/>
                </a:lnTo>
                <a:lnTo>
                  <a:pt x="369" y="18"/>
                </a:lnTo>
                <a:lnTo>
                  <a:pt x="371" y="22"/>
                </a:lnTo>
                <a:lnTo>
                  <a:pt x="371" y="34"/>
                </a:lnTo>
                <a:lnTo>
                  <a:pt x="374" y="41"/>
                </a:lnTo>
                <a:lnTo>
                  <a:pt x="378" y="47"/>
                </a:lnTo>
                <a:lnTo>
                  <a:pt x="380" y="55"/>
                </a:lnTo>
                <a:lnTo>
                  <a:pt x="383" y="64"/>
                </a:lnTo>
                <a:lnTo>
                  <a:pt x="383" y="68"/>
                </a:lnTo>
                <a:lnTo>
                  <a:pt x="379" y="78"/>
                </a:lnTo>
                <a:lnTo>
                  <a:pt x="379" y="82"/>
                </a:lnTo>
                <a:lnTo>
                  <a:pt x="383" y="94"/>
                </a:lnTo>
                <a:lnTo>
                  <a:pt x="387" y="104"/>
                </a:lnTo>
                <a:lnTo>
                  <a:pt x="391" y="117"/>
                </a:lnTo>
                <a:lnTo>
                  <a:pt x="391" y="130"/>
                </a:lnTo>
                <a:lnTo>
                  <a:pt x="393" y="131"/>
                </a:lnTo>
                <a:lnTo>
                  <a:pt x="394" y="132"/>
                </a:lnTo>
                <a:lnTo>
                  <a:pt x="394" y="131"/>
                </a:lnTo>
                <a:lnTo>
                  <a:pt x="395" y="131"/>
                </a:lnTo>
                <a:lnTo>
                  <a:pt x="397" y="130"/>
                </a:lnTo>
                <a:lnTo>
                  <a:pt x="397" y="129"/>
                </a:lnTo>
                <a:lnTo>
                  <a:pt x="398" y="127"/>
                </a:lnTo>
                <a:lnTo>
                  <a:pt x="400" y="127"/>
                </a:lnTo>
                <a:lnTo>
                  <a:pt x="402" y="130"/>
                </a:lnTo>
                <a:lnTo>
                  <a:pt x="408" y="148"/>
                </a:lnTo>
                <a:lnTo>
                  <a:pt x="413" y="171"/>
                </a:lnTo>
                <a:lnTo>
                  <a:pt x="416" y="195"/>
                </a:lnTo>
                <a:lnTo>
                  <a:pt x="419" y="197"/>
                </a:lnTo>
                <a:lnTo>
                  <a:pt x="420" y="200"/>
                </a:lnTo>
                <a:lnTo>
                  <a:pt x="421" y="201"/>
                </a:lnTo>
                <a:lnTo>
                  <a:pt x="421" y="203"/>
                </a:lnTo>
                <a:lnTo>
                  <a:pt x="419" y="220"/>
                </a:lnTo>
                <a:lnTo>
                  <a:pt x="417" y="241"/>
                </a:lnTo>
                <a:lnTo>
                  <a:pt x="419" y="263"/>
                </a:lnTo>
                <a:lnTo>
                  <a:pt x="420" y="266"/>
                </a:lnTo>
                <a:lnTo>
                  <a:pt x="422" y="270"/>
                </a:lnTo>
                <a:lnTo>
                  <a:pt x="424" y="277"/>
                </a:lnTo>
                <a:lnTo>
                  <a:pt x="427" y="293"/>
                </a:lnTo>
                <a:lnTo>
                  <a:pt x="429" y="312"/>
                </a:lnTo>
                <a:lnTo>
                  <a:pt x="433" y="330"/>
                </a:lnTo>
                <a:lnTo>
                  <a:pt x="435" y="340"/>
                </a:lnTo>
                <a:lnTo>
                  <a:pt x="437" y="346"/>
                </a:lnTo>
                <a:lnTo>
                  <a:pt x="436" y="350"/>
                </a:lnTo>
                <a:lnTo>
                  <a:pt x="433" y="355"/>
                </a:lnTo>
                <a:lnTo>
                  <a:pt x="427" y="361"/>
                </a:lnTo>
                <a:lnTo>
                  <a:pt x="438" y="371"/>
                </a:lnTo>
                <a:lnTo>
                  <a:pt x="438" y="378"/>
                </a:lnTo>
                <a:lnTo>
                  <a:pt x="437" y="382"/>
                </a:lnTo>
                <a:lnTo>
                  <a:pt x="435" y="384"/>
                </a:lnTo>
                <a:lnTo>
                  <a:pt x="433" y="385"/>
                </a:lnTo>
                <a:lnTo>
                  <a:pt x="429" y="386"/>
                </a:lnTo>
                <a:lnTo>
                  <a:pt x="424" y="389"/>
                </a:lnTo>
                <a:lnTo>
                  <a:pt x="422" y="388"/>
                </a:lnTo>
                <a:lnTo>
                  <a:pt x="420" y="383"/>
                </a:lnTo>
                <a:lnTo>
                  <a:pt x="419" y="379"/>
                </a:lnTo>
                <a:lnTo>
                  <a:pt x="417" y="377"/>
                </a:lnTo>
                <a:lnTo>
                  <a:pt x="417" y="371"/>
                </a:lnTo>
                <a:lnTo>
                  <a:pt x="416" y="369"/>
                </a:lnTo>
                <a:lnTo>
                  <a:pt x="387" y="361"/>
                </a:lnTo>
                <a:lnTo>
                  <a:pt x="362" y="350"/>
                </a:lnTo>
                <a:lnTo>
                  <a:pt x="335" y="341"/>
                </a:lnTo>
                <a:lnTo>
                  <a:pt x="330" y="336"/>
                </a:lnTo>
                <a:lnTo>
                  <a:pt x="323" y="315"/>
                </a:lnTo>
                <a:lnTo>
                  <a:pt x="319" y="313"/>
                </a:lnTo>
                <a:lnTo>
                  <a:pt x="316" y="313"/>
                </a:lnTo>
                <a:lnTo>
                  <a:pt x="309" y="311"/>
                </a:lnTo>
                <a:lnTo>
                  <a:pt x="306" y="308"/>
                </a:lnTo>
                <a:lnTo>
                  <a:pt x="303" y="306"/>
                </a:lnTo>
                <a:lnTo>
                  <a:pt x="302" y="302"/>
                </a:lnTo>
                <a:lnTo>
                  <a:pt x="301" y="301"/>
                </a:lnTo>
                <a:lnTo>
                  <a:pt x="294" y="301"/>
                </a:lnTo>
                <a:lnTo>
                  <a:pt x="285" y="304"/>
                </a:lnTo>
                <a:lnTo>
                  <a:pt x="264" y="311"/>
                </a:lnTo>
                <a:lnTo>
                  <a:pt x="245" y="314"/>
                </a:lnTo>
                <a:lnTo>
                  <a:pt x="228" y="319"/>
                </a:lnTo>
                <a:lnTo>
                  <a:pt x="185" y="328"/>
                </a:lnTo>
                <a:lnTo>
                  <a:pt x="139" y="337"/>
                </a:lnTo>
                <a:lnTo>
                  <a:pt x="93" y="347"/>
                </a:lnTo>
                <a:lnTo>
                  <a:pt x="46" y="355"/>
                </a:lnTo>
                <a:lnTo>
                  <a:pt x="2" y="361"/>
                </a:lnTo>
                <a:lnTo>
                  <a:pt x="3" y="358"/>
                </a:lnTo>
                <a:lnTo>
                  <a:pt x="3" y="356"/>
                </a:lnTo>
                <a:lnTo>
                  <a:pt x="0" y="349"/>
                </a:lnTo>
                <a:lnTo>
                  <a:pt x="0" y="347"/>
                </a:lnTo>
                <a:lnTo>
                  <a:pt x="1" y="343"/>
                </a:lnTo>
                <a:lnTo>
                  <a:pt x="2" y="341"/>
                </a:lnTo>
                <a:lnTo>
                  <a:pt x="7" y="336"/>
                </a:lnTo>
                <a:lnTo>
                  <a:pt x="10" y="334"/>
                </a:lnTo>
                <a:lnTo>
                  <a:pt x="13" y="330"/>
                </a:lnTo>
                <a:lnTo>
                  <a:pt x="18" y="325"/>
                </a:lnTo>
                <a:lnTo>
                  <a:pt x="25" y="313"/>
                </a:lnTo>
                <a:lnTo>
                  <a:pt x="39" y="299"/>
                </a:lnTo>
                <a:lnTo>
                  <a:pt x="40" y="297"/>
                </a:lnTo>
                <a:lnTo>
                  <a:pt x="40" y="295"/>
                </a:lnTo>
                <a:lnTo>
                  <a:pt x="41" y="293"/>
                </a:lnTo>
                <a:lnTo>
                  <a:pt x="43" y="292"/>
                </a:lnTo>
                <a:lnTo>
                  <a:pt x="44" y="290"/>
                </a:lnTo>
                <a:lnTo>
                  <a:pt x="46" y="287"/>
                </a:lnTo>
                <a:lnTo>
                  <a:pt x="48" y="284"/>
                </a:lnTo>
                <a:lnTo>
                  <a:pt x="50" y="281"/>
                </a:lnTo>
                <a:lnTo>
                  <a:pt x="50" y="276"/>
                </a:lnTo>
                <a:lnTo>
                  <a:pt x="48" y="271"/>
                </a:lnTo>
                <a:lnTo>
                  <a:pt x="46" y="267"/>
                </a:lnTo>
                <a:lnTo>
                  <a:pt x="44" y="263"/>
                </a:lnTo>
                <a:lnTo>
                  <a:pt x="45" y="257"/>
                </a:lnTo>
                <a:lnTo>
                  <a:pt x="41" y="256"/>
                </a:lnTo>
                <a:lnTo>
                  <a:pt x="39" y="253"/>
                </a:lnTo>
                <a:lnTo>
                  <a:pt x="37" y="252"/>
                </a:lnTo>
                <a:lnTo>
                  <a:pt x="33" y="251"/>
                </a:lnTo>
                <a:lnTo>
                  <a:pt x="32" y="249"/>
                </a:lnTo>
                <a:lnTo>
                  <a:pt x="31" y="245"/>
                </a:lnTo>
                <a:lnTo>
                  <a:pt x="31" y="239"/>
                </a:lnTo>
                <a:lnTo>
                  <a:pt x="36" y="236"/>
                </a:lnTo>
                <a:lnTo>
                  <a:pt x="41" y="234"/>
                </a:lnTo>
                <a:lnTo>
                  <a:pt x="55" y="229"/>
                </a:lnTo>
                <a:lnTo>
                  <a:pt x="65" y="224"/>
                </a:lnTo>
                <a:lnTo>
                  <a:pt x="78" y="220"/>
                </a:lnTo>
                <a:lnTo>
                  <a:pt x="93" y="217"/>
                </a:lnTo>
                <a:lnTo>
                  <a:pt x="109" y="217"/>
                </a:lnTo>
                <a:lnTo>
                  <a:pt x="118" y="220"/>
                </a:lnTo>
                <a:lnTo>
                  <a:pt x="122" y="222"/>
                </a:lnTo>
                <a:lnTo>
                  <a:pt x="126" y="223"/>
                </a:lnTo>
                <a:lnTo>
                  <a:pt x="145" y="216"/>
                </a:lnTo>
                <a:lnTo>
                  <a:pt x="156" y="214"/>
                </a:lnTo>
                <a:lnTo>
                  <a:pt x="168" y="214"/>
                </a:lnTo>
                <a:lnTo>
                  <a:pt x="182" y="201"/>
                </a:lnTo>
                <a:lnTo>
                  <a:pt x="194" y="186"/>
                </a:lnTo>
                <a:lnTo>
                  <a:pt x="201" y="181"/>
                </a:lnTo>
                <a:lnTo>
                  <a:pt x="206" y="180"/>
                </a:lnTo>
                <a:lnTo>
                  <a:pt x="210" y="178"/>
                </a:lnTo>
                <a:lnTo>
                  <a:pt x="210" y="166"/>
                </a:lnTo>
                <a:lnTo>
                  <a:pt x="208" y="157"/>
                </a:lnTo>
                <a:lnTo>
                  <a:pt x="204" y="150"/>
                </a:lnTo>
                <a:lnTo>
                  <a:pt x="206" y="144"/>
                </a:lnTo>
                <a:lnTo>
                  <a:pt x="209" y="139"/>
                </a:lnTo>
                <a:lnTo>
                  <a:pt x="213" y="136"/>
                </a:lnTo>
                <a:lnTo>
                  <a:pt x="214" y="130"/>
                </a:lnTo>
                <a:lnTo>
                  <a:pt x="209" y="132"/>
                </a:lnTo>
                <a:lnTo>
                  <a:pt x="208" y="131"/>
                </a:lnTo>
                <a:lnTo>
                  <a:pt x="206" y="130"/>
                </a:lnTo>
                <a:lnTo>
                  <a:pt x="206" y="129"/>
                </a:lnTo>
                <a:lnTo>
                  <a:pt x="202" y="125"/>
                </a:lnTo>
                <a:lnTo>
                  <a:pt x="200" y="125"/>
                </a:lnTo>
                <a:lnTo>
                  <a:pt x="199" y="127"/>
                </a:lnTo>
                <a:lnTo>
                  <a:pt x="196" y="130"/>
                </a:lnTo>
                <a:lnTo>
                  <a:pt x="196" y="122"/>
                </a:lnTo>
                <a:lnTo>
                  <a:pt x="201" y="115"/>
                </a:lnTo>
                <a:lnTo>
                  <a:pt x="208" y="108"/>
                </a:lnTo>
                <a:lnTo>
                  <a:pt x="216" y="101"/>
                </a:lnTo>
                <a:lnTo>
                  <a:pt x="222" y="94"/>
                </a:lnTo>
                <a:lnTo>
                  <a:pt x="222" y="84"/>
                </a:lnTo>
                <a:lnTo>
                  <a:pt x="224" y="78"/>
                </a:lnTo>
                <a:lnTo>
                  <a:pt x="228" y="74"/>
                </a:lnTo>
                <a:lnTo>
                  <a:pt x="231" y="67"/>
                </a:lnTo>
                <a:lnTo>
                  <a:pt x="245" y="46"/>
                </a:lnTo>
                <a:lnTo>
                  <a:pt x="256" y="34"/>
                </a:lnTo>
                <a:lnTo>
                  <a:pt x="268" y="26"/>
                </a:lnTo>
                <a:lnTo>
                  <a:pt x="284" y="20"/>
                </a:lnTo>
                <a:lnTo>
                  <a:pt x="303" y="15"/>
                </a:lnTo>
                <a:lnTo>
                  <a:pt x="324" y="12"/>
                </a:lnTo>
                <a:lnTo>
                  <a:pt x="344" y="7"/>
                </a:lnTo>
                <a:lnTo>
                  <a:pt x="363"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5" name="Freeform 16"/>
          <p:cNvSpPr>
            <a:spLocks/>
          </p:cNvSpPr>
          <p:nvPr/>
        </p:nvSpPr>
        <p:spPr bwMode="auto">
          <a:xfrm>
            <a:off x="5127625" y="2794000"/>
            <a:ext cx="41275" cy="20638"/>
          </a:xfrm>
          <a:custGeom>
            <a:avLst/>
            <a:gdLst/>
            <a:ahLst/>
            <a:cxnLst>
              <a:cxn ang="0">
                <a:pos x="23" y="0"/>
              </a:cxn>
              <a:cxn ang="0">
                <a:pos x="32" y="0"/>
              </a:cxn>
              <a:cxn ang="0">
                <a:pos x="27" y="3"/>
              </a:cxn>
              <a:cxn ang="0">
                <a:pos x="22" y="9"/>
              </a:cxn>
              <a:cxn ang="0">
                <a:pos x="18" y="14"/>
              </a:cxn>
              <a:cxn ang="0">
                <a:pos x="12" y="16"/>
              </a:cxn>
              <a:cxn ang="0">
                <a:pos x="9" y="16"/>
              </a:cxn>
              <a:cxn ang="0">
                <a:pos x="2" y="12"/>
              </a:cxn>
              <a:cxn ang="0">
                <a:pos x="0" y="10"/>
              </a:cxn>
              <a:cxn ang="0">
                <a:pos x="0" y="9"/>
              </a:cxn>
              <a:cxn ang="0">
                <a:pos x="1" y="8"/>
              </a:cxn>
              <a:cxn ang="0">
                <a:pos x="6" y="5"/>
              </a:cxn>
              <a:cxn ang="0">
                <a:pos x="7" y="4"/>
              </a:cxn>
              <a:cxn ang="0">
                <a:pos x="14" y="4"/>
              </a:cxn>
              <a:cxn ang="0">
                <a:pos x="23" y="0"/>
              </a:cxn>
            </a:cxnLst>
            <a:rect l="0" t="0" r="r" b="b"/>
            <a:pathLst>
              <a:path w="32" h="16">
                <a:moveTo>
                  <a:pt x="23" y="0"/>
                </a:moveTo>
                <a:lnTo>
                  <a:pt x="32" y="0"/>
                </a:lnTo>
                <a:lnTo>
                  <a:pt x="27" y="3"/>
                </a:lnTo>
                <a:lnTo>
                  <a:pt x="22" y="9"/>
                </a:lnTo>
                <a:lnTo>
                  <a:pt x="18" y="14"/>
                </a:lnTo>
                <a:lnTo>
                  <a:pt x="12" y="16"/>
                </a:lnTo>
                <a:lnTo>
                  <a:pt x="9" y="16"/>
                </a:lnTo>
                <a:lnTo>
                  <a:pt x="2" y="12"/>
                </a:lnTo>
                <a:lnTo>
                  <a:pt x="0" y="10"/>
                </a:lnTo>
                <a:lnTo>
                  <a:pt x="0" y="9"/>
                </a:lnTo>
                <a:lnTo>
                  <a:pt x="1" y="8"/>
                </a:lnTo>
                <a:lnTo>
                  <a:pt x="6" y="5"/>
                </a:lnTo>
                <a:lnTo>
                  <a:pt x="7" y="4"/>
                </a:lnTo>
                <a:lnTo>
                  <a:pt x="14" y="4"/>
                </a:lnTo>
                <a:lnTo>
                  <a:pt x="23"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6" name="Freeform 17"/>
          <p:cNvSpPr>
            <a:spLocks/>
          </p:cNvSpPr>
          <p:nvPr/>
        </p:nvSpPr>
        <p:spPr bwMode="auto">
          <a:xfrm>
            <a:off x="5008563" y="2800350"/>
            <a:ext cx="120650" cy="80963"/>
          </a:xfrm>
          <a:custGeom>
            <a:avLst/>
            <a:gdLst/>
            <a:ahLst/>
            <a:cxnLst>
              <a:cxn ang="0">
                <a:pos x="87" y="0"/>
              </a:cxn>
              <a:cxn ang="0">
                <a:pos x="86" y="2"/>
              </a:cxn>
              <a:cxn ang="0">
                <a:pos x="86" y="4"/>
              </a:cxn>
              <a:cxn ang="0">
                <a:pos x="84" y="5"/>
              </a:cxn>
              <a:cxn ang="0">
                <a:pos x="83" y="7"/>
              </a:cxn>
              <a:cxn ang="0">
                <a:pos x="80" y="10"/>
              </a:cxn>
              <a:cxn ang="0">
                <a:pos x="80" y="12"/>
              </a:cxn>
              <a:cxn ang="0">
                <a:pos x="81" y="13"/>
              </a:cxn>
              <a:cxn ang="0">
                <a:pos x="83" y="13"/>
              </a:cxn>
              <a:cxn ang="0">
                <a:pos x="86" y="12"/>
              </a:cxn>
              <a:cxn ang="0">
                <a:pos x="94" y="14"/>
              </a:cxn>
              <a:cxn ang="0">
                <a:pos x="93" y="17"/>
              </a:cxn>
              <a:cxn ang="0">
                <a:pos x="93" y="19"/>
              </a:cxn>
              <a:cxn ang="0">
                <a:pos x="92" y="21"/>
              </a:cxn>
              <a:cxn ang="0">
                <a:pos x="90" y="23"/>
              </a:cxn>
              <a:cxn ang="0">
                <a:pos x="87" y="23"/>
              </a:cxn>
              <a:cxn ang="0">
                <a:pos x="85" y="24"/>
              </a:cxn>
              <a:cxn ang="0">
                <a:pos x="79" y="24"/>
              </a:cxn>
              <a:cxn ang="0">
                <a:pos x="77" y="25"/>
              </a:cxn>
              <a:cxn ang="0">
                <a:pos x="76" y="26"/>
              </a:cxn>
              <a:cxn ang="0">
                <a:pos x="74" y="28"/>
              </a:cxn>
              <a:cxn ang="0">
                <a:pos x="74" y="30"/>
              </a:cxn>
              <a:cxn ang="0">
                <a:pos x="73" y="31"/>
              </a:cxn>
              <a:cxn ang="0">
                <a:pos x="70" y="32"/>
              </a:cxn>
              <a:cxn ang="0">
                <a:pos x="66" y="32"/>
              </a:cxn>
              <a:cxn ang="0">
                <a:pos x="59" y="34"/>
              </a:cxn>
              <a:cxn ang="0">
                <a:pos x="57" y="35"/>
              </a:cxn>
              <a:cxn ang="0">
                <a:pos x="55" y="38"/>
              </a:cxn>
              <a:cxn ang="0">
                <a:pos x="54" y="41"/>
              </a:cxn>
              <a:cxn ang="0">
                <a:pos x="51" y="42"/>
              </a:cxn>
              <a:cxn ang="0">
                <a:pos x="26" y="54"/>
              </a:cxn>
              <a:cxn ang="0">
                <a:pos x="20" y="58"/>
              </a:cxn>
              <a:cxn ang="0">
                <a:pos x="15" y="61"/>
              </a:cxn>
              <a:cxn ang="0">
                <a:pos x="8" y="63"/>
              </a:cxn>
              <a:cxn ang="0">
                <a:pos x="0" y="62"/>
              </a:cxn>
              <a:cxn ang="0">
                <a:pos x="1" y="54"/>
              </a:cxn>
              <a:cxn ang="0">
                <a:pos x="6" y="49"/>
              </a:cxn>
              <a:cxn ang="0">
                <a:pos x="12" y="46"/>
              </a:cxn>
              <a:cxn ang="0">
                <a:pos x="16" y="42"/>
              </a:cxn>
              <a:cxn ang="0">
                <a:pos x="21" y="38"/>
              </a:cxn>
              <a:cxn ang="0">
                <a:pos x="23" y="31"/>
              </a:cxn>
              <a:cxn ang="0">
                <a:pos x="36" y="28"/>
              </a:cxn>
              <a:cxn ang="0">
                <a:pos x="47" y="24"/>
              </a:cxn>
              <a:cxn ang="0">
                <a:pos x="54" y="17"/>
              </a:cxn>
              <a:cxn ang="0">
                <a:pos x="64" y="16"/>
              </a:cxn>
              <a:cxn ang="0">
                <a:pos x="72" y="11"/>
              </a:cxn>
              <a:cxn ang="0">
                <a:pos x="80" y="5"/>
              </a:cxn>
              <a:cxn ang="0">
                <a:pos x="87" y="0"/>
              </a:cxn>
            </a:cxnLst>
            <a:rect l="0" t="0" r="r" b="b"/>
            <a:pathLst>
              <a:path w="94" h="63">
                <a:moveTo>
                  <a:pt x="87" y="0"/>
                </a:moveTo>
                <a:lnTo>
                  <a:pt x="86" y="2"/>
                </a:lnTo>
                <a:lnTo>
                  <a:pt x="86" y="4"/>
                </a:lnTo>
                <a:lnTo>
                  <a:pt x="84" y="5"/>
                </a:lnTo>
                <a:lnTo>
                  <a:pt x="83" y="7"/>
                </a:lnTo>
                <a:lnTo>
                  <a:pt x="80" y="10"/>
                </a:lnTo>
                <a:lnTo>
                  <a:pt x="80" y="12"/>
                </a:lnTo>
                <a:lnTo>
                  <a:pt x="81" y="13"/>
                </a:lnTo>
                <a:lnTo>
                  <a:pt x="83" y="13"/>
                </a:lnTo>
                <a:lnTo>
                  <a:pt x="86" y="12"/>
                </a:lnTo>
                <a:lnTo>
                  <a:pt x="94" y="14"/>
                </a:lnTo>
                <a:lnTo>
                  <a:pt x="93" y="17"/>
                </a:lnTo>
                <a:lnTo>
                  <a:pt x="93" y="19"/>
                </a:lnTo>
                <a:lnTo>
                  <a:pt x="92" y="21"/>
                </a:lnTo>
                <a:lnTo>
                  <a:pt x="90" y="23"/>
                </a:lnTo>
                <a:lnTo>
                  <a:pt x="87" y="23"/>
                </a:lnTo>
                <a:lnTo>
                  <a:pt x="85" y="24"/>
                </a:lnTo>
                <a:lnTo>
                  <a:pt x="79" y="24"/>
                </a:lnTo>
                <a:lnTo>
                  <a:pt x="77" y="25"/>
                </a:lnTo>
                <a:lnTo>
                  <a:pt x="76" y="26"/>
                </a:lnTo>
                <a:lnTo>
                  <a:pt x="74" y="28"/>
                </a:lnTo>
                <a:lnTo>
                  <a:pt x="74" y="30"/>
                </a:lnTo>
                <a:lnTo>
                  <a:pt x="73" y="31"/>
                </a:lnTo>
                <a:lnTo>
                  <a:pt x="70" y="32"/>
                </a:lnTo>
                <a:lnTo>
                  <a:pt x="66" y="32"/>
                </a:lnTo>
                <a:lnTo>
                  <a:pt x="59" y="34"/>
                </a:lnTo>
                <a:lnTo>
                  <a:pt x="57" y="35"/>
                </a:lnTo>
                <a:lnTo>
                  <a:pt x="55" y="38"/>
                </a:lnTo>
                <a:lnTo>
                  <a:pt x="54" y="41"/>
                </a:lnTo>
                <a:lnTo>
                  <a:pt x="51" y="42"/>
                </a:lnTo>
                <a:lnTo>
                  <a:pt x="26" y="54"/>
                </a:lnTo>
                <a:lnTo>
                  <a:pt x="20" y="58"/>
                </a:lnTo>
                <a:lnTo>
                  <a:pt x="15" y="61"/>
                </a:lnTo>
                <a:lnTo>
                  <a:pt x="8" y="63"/>
                </a:lnTo>
                <a:lnTo>
                  <a:pt x="0" y="62"/>
                </a:lnTo>
                <a:lnTo>
                  <a:pt x="1" y="54"/>
                </a:lnTo>
                <a:lnTo>
                  <a:pt x="6" y="49"/>
                </a:lnTo>
                <a:lnTo>
                  <a:pt x="12" y="46"/>
                </a:lnTo>
                <a:lnTo>
                  <a:pt x="16" y="42"/>
                </a:lnTo>
                <a:lnTo>
                  <a:pt x="21" y="38"/>
                </a:lnTo>
                <a:lnTo>
                  <a:pt x="23" y="31"/>
                </a:lnTo>
                <a:lnTo>
                  <a:pt x="36" y="28"/>
                </a:lnTo>
                <a:lnTo>
                  <a:pt x="47" y="24"/>
                </a:lnTo>
                <a:lnTo>
                  <a:pt x="54" y="17"/>
                </a:lnTo>
                <a:lnTo>
                  <a:pt x="64" y="16"/>
                </a:lnTo>
                <a:lnTo>
                  <a:pt x="72" y="11"/>
                </a:lnTo>
                <a:lnTo>
                  <a:pt x="80" y="5"/>
                </a:lnTo>
                <a:lnTo>
                  <a:pt x="8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7" name="Freeform 18"/>
          <p:cNvSpPr>
            <a:spLocks/>
          </p:cNvSpPr>
          <p:nvPr/>
        </p:nvSpPr>
        <p:spPr bwMode="auto">
          <a:xfrm>
            <a:off x="5016500" y="2673350"/>
            <a:ext cx="155575" cy="152400"/>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8" name="Freeform 19"/>
          <p:cNvSpPr>
            <a:spLocks/>
          </p:cNvSpPr>
          <p:nvPr/>
        </p:nvSpPr>
        <p:spPr bwMode="auto">
          <a:xfrm>
            <a:off x="4902200" y="2814638"/>
            <a:ext cx="115888" cy="261937"/>
          </a:xfrm>
          <a:custGeom>
            <a:avLst/>
            <a:gdLst/>
            <a:ahLst/>
            <a:cxnLst>
              <a:cxn ang="0">
                <a:pos x="19" y="1"/>
              </a:cxn>
              <a:cxn ang="0">
                <a:pos x="19" y="2"/>
              </a:cxn>
              <a:cxn ang="0">
                <a:pos x="28" y="3"/>
              </a:cxn>
              <a:cxn ang="0">
                <a:pos x="40" y="6"/>
              </a:cxn>
              <a:cxn ang="0">
                <a:pos x="42" y="7"/>
              </a:cxn>
              <a:cxn ang="0">
                <a:pos x="46" y="8"/>
              </a:cxn>
              <a:cxn ang="0">
                <a:pos x="48" y="9"/>
              </a:cxn>
              <a:cxn ang="0">
                <a:pos x="49" y="14"/>
              </a:cxn>
              <a:cxn ang="0">
                <a:pos x="53" y="13"/>
              </a:cxn>
              <a:cxn ang="0">
                <a:pos x="58" y="12"/>
              </a:cxn>
              <a:cxn ang="0">
                <a:pos x="66" y="15"/>
              </a:cxn>
              <a:cxn ang="0">
                <a:pos x="77" y="20"/>
              </a:cxn>
              <a:cxn ang="0">
                <a:pos x="74" y="40"/>
              </a:cxn>
              <a:cxn ang="0">
                <a:pos x="67" y="55"/>
              </a:cxn>
              <a:cxn ang="0">
                <a:pos x="66" y="77"/>
              </a:cxn>
              <a:cxn ang="0">
                <a:pos x="75" y="75"/>
              </a:cxn>
              <a:cxn ang="0">
                <a:pos x="85" y="73"/>
              </a:cxn>
              <a:cxn ang="0">
                <a:pos x="88" y="92"/>
              </a:cxn>
              <a:cxn ang="0">
                <a:pos x="85" y="119"/>
              </a:cxn>
              <a:cxn ang="0">
                <a:pos x="85" y="133"/>
              </a:cxn>
              <a:cxn ang="0">
                <a:pos x="84" y="139"/>
              </a:cxn>
              <a:cxn ang="0">
                <a:pos x="87" y="140"/>
              </a:cxn>
              <a:cxn ang="0">
                <a:pos x="88" y="143"/>
              </a:cxn>
              <a:cxn ang="0">
                <a:pos x="85" y="149"/>
              </a:cxn>
              <a:cxn ang="0">
                <a:pos x="75" y="163"/>
              </a:cxn>
              <a:cxn ang="0">
                <a:pos x="74" y="174"/>
              </a:cxn>
              <a:cxn ang="0">
                <a:pos x="66" y="181"/>
              </a:cxn>
              <a:cxn ang="0">
                <a:pos x="67" y="191"/>
              </a:cxn>
              <a:cxn ang="0">
                <a:pos x="66" y="203"/>
              </a:cxn>
              <a:cxn ang="0">
                <a:pos x="62" y="201"/>
              </a:cxn>
              <a:cxn ang="0">
                <a:pos x="54" y="197"/>
              </a:cxn>
              <a:cxn ang="0">
                <a:pos x="34" y="201"/>
              </a:cxn>
              <a:cxn ang="0">
                <a:pos x="21" y="192"/>
              </a:cxn>
              <a:cxn ang="0">
                <a:pos x="3" y="176"/>
              </a:cxn>
              <a:cxn ang="0">
                <a:pos x="2" y="160"/>
              </a:cxn>
              <a:cxn ang="0">
                <a:pos x="10" y="149"/>
              </a:cxn>
              <a:cxn ang="0">
                <a:pos x="24" y="141"/>
              </a:cxn>
              <a:cxn ang="0">
                <a:pos x="26" y="128"/>
              </a:cxn>
              <a:cxn ang="0">
                <a:pos x="32" y="119"/>
              </a:cxn>
              <a:cxn ang="0">
                <a:pos x="37" y="120"/>
              </a:cxn>
              <a:cxn ang="0">
                <a:pos x="40" y="121"/>
              </a:cxn>
              <a:cxn ang="0">
                <a:pos x="38" y="114"/>
              </a:cxn>
              <a:cxn ang="0">
                <a:pos x="40" y="111"/>
              </a:cxn>
              <a:cxn ang="0">
                <a:pos x="44" y="107"/>
              </a:cxn>
              <a:cxn ang="0">
                <a:pos x="42" y="104"/>
              </a:cxn>
              <a:cxn ang="0">
                <a:pos x="38" y="103"/>
              </a:cxn>
              <a:cxn ang="0">
                <a:pos x="32" y="99"/>
              </a:cxn>
              <a:cxn ang="0">
                <a:pos x="30" y="92"/>
              </a:cxn>
              <a:cxn ang="0">
                <a:pos x="26" y="91"/>
              </a:cxn>
              <a:cxn ang="0">
                <a:pos x="23" y="89"/>
              </a:cxn>
              <a:cxn ang="0">
                <a:pos x="18" y="87"/>
              </a:cxn>
              <a:cxn ang="0">
                <a:pos x="17" y="83"/>
              </a:cxn>
              <a:cxn ang="0">
                <a:pos x="14" y="79"/>
              </a:cxn>
              <a:cxn ang="0">
                <a:pos x="4" y="72"/>
              </a:cxn>
              <a:cxn ang="0">
                <a:pos x="0" y="68"/>
              </a:cxn>
              <a:cxn ang="0">
                <a:pos x="5" y="52"/>
              </a:cxn>
              <a:cxn ang="0">
                <a:pos x="0" y="40"/>
              </a:cxn>
              <a:cxn ang="0">
                <a:pos x="9" y="27"/>
              </a:cxn>
              <a:cxn ang="0">
                <a:pos x="13" y="14"/>
              </a:cxn>
              <a:cxn ang="0">
                <a:pos x="14" y="3"/>
              </a:cxn>
            </a:cxnLst>
            <a:rect l="0" t="0" r="r" b="b"/>
            <a:pathLst>
              <a:path w="89" h="203">
                <a:moveTo>
                  <a:pt x="18" y="0"/>
                </a:moveTo>
                <a:lnTo>
                  <a:pt x="19" y="1"/>
                </a:lnTo>
                <a:lnTo>
                  <a:pt x="20" y="1"/>
                </a:lnTo>
                <a:lnTo>
                  <a:pt x="19" y="2"/>
                </a:lnTo>
                <a:lnTo>
                  <a:pt x="19" y="3"/>
                </a:lnTo>
                <a:lnTo>
                  <a:pt x="28" y="3"/>
                </a:lnTo>
                <a:lnTo>
                  <a:pt x="33" y="5"/>
                </a:lnTo>
                <a:lnTo>
                  <a:pt x="40" y="6"/>
                </a:lnTo>
                <a:lnTo>
                  <a:pt x="41" y="6"/>
                </a:lnTo>
                <a:lnTo>
                  <a:pt x="42" y="7"/>
                </a:lnTo>
                <a:lnTo>
                  <a:pt x="45" y="7"/>
                </a:lnTo>
                <a:lnTo>
                  <a:pt x="46" y="8"/>
                </a:lnTo>
                <a:lnTo>
                  <a:pt x="47" y="8"/>
                </a:lnTo>
                <a:lnTo>
                  <a:pt x="48" y="9"/>
                </a:lnTo>
                <a:lnTo>
                  <a:pt x="48" y="14"/>
                </a:lnTo>
                <a:lnTo>
                  <a:pt x="49" y="14"/>
                </a:lnTo>
                <a:lnTo>
                  <a:pt x="52" y="13"/>
                </a:lnTo>
                <a:lnTo>
                  <a:pt x="53" y="13"/>
                </a:lnTo>
                <a:lnTo>
                  <a:pt x="55" y="12"/>
                </a:lnTo>
                <a:lnTo>
                  <a:pt x="58" y="12"/>
                </a:lnTo>
                <a:lnTo>
                  <a:pt x="61" y="13"/>
                </a:lnTo>
                <a:lnTo>
                  <a:pt x="66" y="15"/>
                </a:lnTo>
                <a:lnTo>
                  <a:pt x="73" y="17"/>
                </a:lnTo>
                <a:lnTo>
                  <a:pt x="77" y="20"/>
                </a:lnTo>
                <a:lnTo>
                  <a:pt x="77" y="31"/>
                </a:lnTo>
                <a:lnTo>
                  <a:pt x="74" y="40"/>
                </a:lnTo>
                <a:lnTo>
                  <a:pt x="70" y="47"/>
                </a:lnTo>
                <a:lnTo>
                  <a:pt x="67" y="55"/>
                </a:lnTo>
                <a:lnTo>
                  <a:pt x="65" y="64"/>
                </a:lnTo>
                <a:lnTo>
                  <a:pt x="66" y="77"/>
                </a:lnTo>
                <a:lnTo>
                  <a:pt x="72" y="77"/>
                </a:lnTo>
                <a:lnTo>
                  <a:pt x="75" y="75"/>
                </a:lnTo>
                <a:lnTo>
                  <a:pt x="80" y="73"/>
                </a:lnTo>
                <a:lnTo>
                  <a:pt x="85" y="73"/>
                </a:lnTo>
                <a:lnTo>
                  <a:pt x="89" y="82"/>
                </a:lnTo>
                <a:lnTo>
                  <a:pt x="88" y="92"/>
                </a:lnTo>
                <a:lnTo>
                  <a:pt x="85" y="111"/>
                </a:lnTo>
                <a:lnTo>
                  <a:pt x="85" y="119"/>
                </a:lnTo>
                <a:lnTo>
                  <a:pt x="87" y="126"/>
                </a:lnTo>
                <a:lnTo>
                  <a:pt x="85" y="133"/>
                </a:lnTo>
                <a:lnTo>
                  <a:pt x="82" y="139"/>
                </a:lnTo>
                <a:lnTo>
                  <a:pt x="84" y="139"/>
                </a:lnTo>
                <a:lnTo>
                  <a:pt x="85" y="140"/>
                </a:lnTo>
                <a:lnTo>
                  <a:pt x="87" y="140"/>
                </a:lnTo>
                <a:lnTo>
                  <a:pt x="88" y="141"/>
                </a:lnTo>
                <a:lnTo>
                  <a:pt x="88" y="143"/>
                </a:lnTo>
                <a:lnTo>
                  <a:pt x="87" y="146"/>
                </a:lnTo>
                <a:lnTo>
                  <a:pt x="85" y="149"/>
                </a:lnTo>
                <a:lnTo>
                  <a:pt x="78" y="156"/>
                </a:lnTo>
                <a:lnTo>
                  <a:pt x="75" y="163"/>
                </a:lnTo>
                <a:lnTo>
                  <a:pt x="75" y="169"/>
                </a:lnTo>
                <a:lnTo>
                  <a:pt x="74" y="174"/>
                </a:lnTo>
                <a:lnTo>
                  <a:pt x="70" y="178"/>
                </a:lnTo>
                <a:lnTo>
                  <a:pt x="66" y="181"/>
                </a:lnTo>
                <a:lnTo>
                  <a:pt x="67" y="188"/>
                </a:lnTo>
                <a:lnTo>
                  <a:pt x="67" y="191"/>
                </a:lnTo>
                <a:lnTo>
                  <a:pt x="66" y="196"/>
                </a:lnTo>
                <a:lnTo>
                  <a:pt x="66" y="203"/>
                </a:lnTo>
                <a:lnTo>
                  <a:pt x="65" y="203"/>
                </a:lnTo>
                <a:lnTo>
                  <a:pt x="62" y="201"/>
                </a:lnTo>
                <a:lnTo>
                  <a:pt x="54" y="201"/>
                </a:lnTo>
                <a:lnTo>
                  <a:pt x="54" y="197"/>
                </a:lnTo>
                <a:lnTo>
                  <a:pt x="37" y="197"/>
                </a:lnTo>
                <a:lnTo>
                  <a:pt x="34" y="201"/>
                </a:lnTo>
                <a:lnTo>
                  <a:pt x="28" y="196"/>
                </a:lnTo>
                <a:lnTo>
                  <a:pt x="21" y="192"/>
                </a:lnTo>
                <a:lnTo>
                  <a:pt x="14" y="188"/>
                </a:lnTo>
                <a:lnTo>
                  <a:pt x="3" y="176"/>
                </a:lnTo>
                <a:lnTo>
                  <a:pt x="0" y="169"/>
                </a:lnTo>
                <a:lnTo>
                  <a:pt x="2" y="160"/>
                </a:lnTo>
                <a:lnTo>
                  <a:pt x="6" y="149"/>
                </a:lnTo>
                <a:lnTo>
                  <a:pt x="10" y="149"/>
                </a:lnTo>
                <a:lnTo>
                  <a:pt x="17" y="146"/>
                </a:lnTo>
                <a:lnTo>
                  <a:pt x="24" y="141"/>
                </a:lnTo>
                <a:lnTo>
                  <a:pt x="24" y="133"/>
                </a:lnTo>
                <a:lnTo>
                  <a:pt x="26" y="128"/>
                </a:lnTo>
                <a:lnTo>
                  <a:pt x="30" y="124"/>
                </a:lnTo>
                <a:lnTo>
                  <a:pt x="32" y="119"/>
                </a:lnTo>
                <a:lnTo>
                  <a:pt x="35" y="119"/>
                </a:lnTo>
                <a:lnTo>
                  <a:pt x="37" y="120"/>
                </a:lnTo>
                <a:lnTo>
                  <a:pt x="39" y="121"/>
                </a:lnTo>
                <a:lnTo>
                  <a:pt x="40" y="121"/>
                </a:lnTo>
                <a:lnTo>
                  <a:pt x="38" y="119"/>
                </a:lnTo>
                <a:lnTo>
                  <a:pt x="38" y="114"/>
                </a:lnTo>
                <a:lnTo>
                  <a:pt x="39" y="113"/>
                </a:lnTo>
                <a:lnTo>
                  <a:pt x="40" y="111"/>
                </a:lnTo>
                <a:lnTo>
                  <a:pt x="42" y="110"/>
                </a:lnTo>
                <a:lnTo>
                  <a:pt x="44" y="107"/>
                </a:lnTo>
                <a:lnTo>
                  <a:pt x="44" y="105"/>
                </a:lnTo>
                <a:lnTo>
                  <a:pt x="42" y="104"/>
                </a:lnTo>
                <a:lnTo>
                  <a:pt x="40" y="103"/>
                </a:lnTo>
                <a:lnTo>
                  <a:pt x="38" y="103"/>
                </a:lnTo>
                <a:lnTo>
                  <a:pt x="33" y="100"/>
                </a:lnTo>
                <a:lnTo>
                  <a:pt x="32" y="99"/>
                </a:lnTo>
                <a:lnTo>
                  <a:pt x="30" y="94"/>
                </a:lnTo>
                <a:lnTo>
                  <a:pt x="30" y="92"/>
                </a:lnTo>
                <a:lnTo>
                  <a:pt x="28" y="92"/>
                </a:lnTo>
                <a:lnTo>
                  <a:pt x="26" y="91"/>
                </a:lnTo>
                <a:lnTo>
                  <a:pt x="25" y="90"/>
                </a:lnTo>
                <a:lnTo>
                  <a:pt x="23" y="89"/>
                </a:lnTo>
                <a:lnTo>
                  <a:pt x="19" y="89"/>
                </a:lnTo>
                <a:lnTo>
                  <a:pt x="18" y="87"/>
                </a:lnTo>
                <a:lnTo>
                  <a:pt x="17" y="85"/>
                </a:lnTo>
                <a:lnTo>
                  <a:pt x="17" y="83"/>
                </a:lnTo>
                <a:lnTo>
                  <a:pt x="16" y="82"/>
                </a:lnTo>
                <a:lnTo>
                  <a:pt x="14" y="79"/>
                </a:lnTo>
                <a:lnTo>
                  <a:pt x="11" y="76"/>
                </a:lnTo>
                <a:lnTo>
                  <a:pt x="4" y="72"/>
                </a:lnTo>
                <a:lnTo>
                  <a:pt x="2" y="70"/>
                </a:lnTo>
                <a:lnTo>
                  <a:pt x="0" y="68"/>
                </a:lnTo>
                <a:lnTo>
                  <a:pt x="3" y="59"/>
                </a:lnTo>
                <a:lnTo>
                  <a:pt x="5" y="52"/>
                </a:lnTo>
                <a:lnTo>
                  <a:pt x="5" y="45"/>
                </a:lnTo>
                <a:lnTo>
                  <a:pt x="0" y="40"/>
                </a:lnTo>
                <a:lnTo>
                  <a:pt x="4" y="33"/>
                </a:lnTo>
                <a:lnTo>
                  <a:pt x="9" y="27"/>
                </a:lnTo>
                <a:lnTo>
                  <a:pt x="12" y="20"/>
                </a:lnTo>
                <a:lnTo>
                  <a:pt x="13" y="14"/>
                </a:lnTo>
                <a:lnTo>
                  <a:pt x="13" y="9"/>
                </a:lnTo>
                <a:lnTo>
                  <a:pt x="14" y="3"/>
                </a:lnTo>
                <a:lnTo>
                  <a:pt x="18"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9" name="Freeform 20"/>
          <p:cNvSpPr>
            <a:spLocks/>
          </p:cNvSpPr>
          <p:nvPr/>
        </p:nvSpPr>
        <p:spPr bwMode="auto">
          <a:xfrm>
            <a:off x="4779963" y="3141663"/>
            <a:ext cx="9525" cy="7937"/>
          </a:xfrm>
          <a:custGeom>
            <a:avLst/>
            <a:gdLst/>
            <a:ahLst/>
            <a:cxnLst>
              <a:cxn ang="0">
                <a:pos x="2" y="0"/>
              </a:cxn>
              <a:cxn ang="0">
                <a:pos x="5" y="0"/>
              </a:cxn>
              <a:cxn ang="0">
                <a:pos x="7" y="3"/>
              </a:cxn>
              <a:cxn ang="0">
                <a:pos x="7" y="5"/>
              </a:cxn>
              <a:cxn ang="0">
                <a:pos x="6" y="6"/>
              </a:cxn>
              <a:cxn ang="0">
                <a:pos x="5" y="6"/>
              </a:cxn>
              <a:cxn ang="0">
                <a:pos x="2" y="5"/>
              </a:cxn>
              <a:cxn ang="0">
                <a:pos x="0" y="3"/>
              </a:cxn>
              <a:cxn ang="0">
                <a:pos x="2" y="0"/>
              </a:cxn>
            </a:cxnLst>
            <a:rect l="0" t="0" r="r" b="b"/>
            <a:pathLst>
              <a:path w="7" h="6">
                <a:moveTo>
                  <a:pt x="2" y="0"/>
                </a:moveTo>
                <a:lnTo>
                  <a:pt x="5" y="0"/>
                </a:lnTo>
                <a:lnTo>
                  <a:pt x="7" y="3"/>
                </a:lnTo>
                <a:lnTo>
                  <a:pt x="7" y="5"/>
                </a:lnTo>
                <a:lnTo>
                  <a:pt x="6" y="6"/>
                </a:lnTo>
                <a:lnTo>
                  <a:pt x="5" y="6"/>
                </a:lnTo>
                <a:lnTo>
                  <a:pt x="2" y="5"/>
                </a:lnTo>
                <a:lnTo>
                  <a:pt x="0" y="3"/>
                </a:lnTo>
                <a:lnTo>
                  <a:pt x="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0" name="Freeform 21"/>
          <p:cNvSpPr>
            <a:spLocks/>
          </p:cNvSpPr>
          <p:nvPr/>
        </p:nvSpPr>
        <p:spPr bwMode="auto">
          <a:xfrm>
            <a:off x="4289425" y="3005138"/>
            <a:ext cx="415925" cy="420687"/>
          </a:xfrm>
          <a:custGeom>
            <a:avLst/>
            <a:gdLst/>
            <a:ahLst/>
            <a:cxnLst>
              <a:cxn ang="0">
                <a:pos x="111" y="27"/>
              </a:cxn>
              <a:cxn ang="0">
                <a:pos x="119" y="74"/>
              </a:cxn>
              <a:cxn ang="0">
                <a:pos x="169" y="76"/>
              </a:cxn>
              <a:cxn ang="0">
                <a:pos x="203" y="120"/>
              </a:cxn>
              <a:cxn ang="0">
                <a:pos x="208" y="117"/>
              </a:cxn>
              <a:cxn ang="0">
                <a:pos x="216" y="109"/>
              </a:cxn>
              <a:cxn ang="0">
                <a:pos x="229" y="89"/>
              </a:cxn>
              <a:cxn ang="0">
                <a:pos x="245" y="81"/>
              </a:cxn>
              <a:cxn ang="0">
                <a:pos x="255" y="77"/>
              </a:cxn>
              <a:cxn ang="0">
                <a:pos x="266" y="77"/>
              </a:cxn>
              <a:cxn ang="0">
                <a:pos x="272" y="71"/>
              </a:cxn>
              <a:cxn ang="0">
                <a:pos x="280" y="63"/>
              </a:cxn>
              <a:cxn ang="0">
                <a:pos x="286" y="61"/>
              </a:cxn>
              <a:cxn ang="0">
                <a:pos x="293" y="57"/>
              </a:cxn>
              <a:cxn ang="0">
                <a:pos x="316" y="67"/>
              </a:cxn>
              <a:cxn ang="0">
                <a:pos x="318" y="75"/>
              </a:cxn>
              <a:cxn ang="0">
                <a:pos x="321" y="95"/>
              </a:cxn>
              <a:cxn ang="0">
                <a:pos x="292" y="81"/>
              </a:cxn>
              <a:cxn ang="0">
                <a:pos x="278" y="96"/>
              </a:cxn>
              <a:cxn ang="0">
                <a:pos x="274" y="114"/>
              </a:cxn>
              <a:cxn ang="0">
                <a:pos x="271" y="126"/>
              </a:cxn>
              <a:cxn ang="0">
                <a:pos x="266" y="128"/>
              </a:cxn>
              <a:cxn ang="0">
                <a:pos x="257" y="135"/>
              </a:cxn>
              <a:cxn ang="0">
                <a:pos x="243" y="146"/>
              </a:cxn>
              <a:cxn ang="0">
                <a:pos x="237" y="167"/>
              </a:cxn>
              <a:cxn ang="0">
                <a:pos x="229" y="184"/>
              </a:cxn>
              <a:cxn ang="0">
                <a:pos x="209" y="174"/>
              </a:cxn>
              <a:cxn ang="0">
                <a:pos x="200" y="186"/>
              </a:cxn>
              <a:cxn ang="0">
                <a:pos x="197" y="203"/>
              </a:cxn>
              <a:cxn ang="0">
                <a:pos x="189" y="230"/>
              </a:cxn>
              <a:cxn ang="0">
                <a:pos x="175" y="252"/>
              </a:cxn>
              <a:cxn ang="0">
                <a:pos x="174" y="278"/>
              </a:cxn>
              <a:cxn ang="0">
                <a:pos x="158" y="291"/>
              </a:cxn>
              <a:cxn ang="0">
                <a:pos x="138" y="298"/>
              </a:cxn>
              <a:cxn ang="0">
                <a:pos x="133" y="306"/>
              </a:cxn>
              <a:cxn ang="0">
                <a:pos x="117" y="314"/>
              </a:cxn>
              <a:cxn ang="0">
                <a:pos x="98" y="314"/>
              </a:cxn>
              <a:cxn ang="0">
                <a:pos x="91" y="322"/>
              </a:cxn>
              <a:cxn ang="0">
                <a:pos x="75" y="322"/>
              </a:cxn>
              <a:cxn ang="0">
                <a:pos x="56" y="301"/>
              </a:cxn>
              <a:cxn ang="0">
                <a:pos x="26" y="284"/>
              </a:cxn>
              <a:cxn ang="0">
                <a:pos x="3" y="253"/>
              </a:cxn>
              <a:cxn ang="0">
                <a:pos x="2" y="238"/>
              </a:cxn>
              <a:cxn ang="0">
                <a:pos x="9" y="228"/>
              </a:cxn>
              <a:cxn ang="0">
                <a:pos x="26" y="208"/>
              </a:cxn>
              <a:cxn ang="0">
                <a:pos x="25" y="176"/>
              </a:cxn>
              <a:cxn ang="0">
                <a:pos x="34" y="169"/>
              </a:cxn>
              <a:cxn ang="0">
                <a:pos x="38" y="176"/>
              </a:cxn>
              <a:cxn ang="0">
                <a:pos x="46" y="174"/>
              </a:cxn>
              <a:cxn ang="0">
                <a:pos x="48" y="142"/>
              </a:cxn>
              <a:cxn ang="0">
                <a:pos x="59" y="135"/>
              </a:cxn>
              <a:cxn ang="0">
                <a:pos x="61" y="130"/>
              </a:cxn>
              <a:cxn ang="0">
                <a:pos x="70" y="127"/>
              </a:cxn>
              <a:cxn ang="0">
                <a:pos x="83" y="117"/>
              </a:cxn>
              <a:cxn ang="0">
                <a:pos x="97" y="102"/>
              </a:cxn>
              <a:cxn ang="0">
                <a:pos x="103" y="83"/>
              </a:cxn>
              <a:cxn ang="0">
                <a:pos x="108" y="36"/>
              </a:cxn>
              <a:cxn ang="0">
                <a:pos x="106" y="7"/>
              </a:cxn>
            </a:cxnLst>
            <a:rect l="0" t="0" r="r" b="b"/>
            <a:pathLst>
              <a:path w="322" h="326">
                <a:moveTo>
                  <a:pt x="106" y="0"/>
                </a:moveTo>
                <a:lnTo>
                  <a:pt x="109" y="12"/>
                </a:lnTo>
                <a:lnTo>
                  <a:pt x="111" y="27"/>
                </a:lnTo>
                <a:lnTo>
                  <a:pt x="115" y="43"/>
                </a:lnTo>
                <a:lnTo>
                  <a:pt x="117" y="60"/>
                </a:lnTo>
                <a:lnTo>
                  <a:pt x="119" y="74"/>
                </a:lnTo>
                <a:lnTo>
                  <a:pt x="122" y="83"/>
                </a:lnTo>
                <a:lnTo>
                  <a:pt x="146" y="79"/>
                </a:lnTo>
                <a:lnTo>
                  <a:pt x="169" y="76"/>
                </a:lnTo>
                <a:lnTo>
                  <a:pt x="195" y="72"/>
                </a:lnTo>
                <a:lnTo>
                  <a:pt x="200" y="96"/>
                </a:lnTo>
                <a:lnTo>
                  <a:pt x="203" y="120"/>
                </a:lnTo>
                <a:lnTo>
                  <a:pt x="204" y="119"/>
                </a:lnTo>
                <a:lnTo>
                  <a:pt x="207" y="118"/>
                </a:lnTo>
                <a:lnTo>
                  <a:pt x="208" y="117"/>
                </a:lnTo>
                <a:lnTo>
                  <a:pt x="209" y="114"/>
                </a:lnTo>
                <a:lnTo>
                  <a:pt x="209" y="112"/>
                </a:lnTo>
                <a:lnTo>
                  <a:pt x="216" y="109"/>
                </a:lnTo>
                <a:lnTo>
                  <a:pt x="221" y="102"/>
                </a:lnTo>
                <a:lnTo>
                  <a:pt x="225" y="96"/>
                </a:lnTo>
                <a:lnTo>
                  <a:pt x="229" y="89"/>
                </a:lnTo>
                <a:lnTo>
                  <a:pt x="234" y="88"/>
                </a:lnTo>
                <a:lnTo>
                  <a:pt x="240" y="85"/>
                </a:lnTo>
                <a:lnTo>
                  <a:pt x="245" y="81"/>
                </a:lnTo>
                <a:lnTo>
                  <a:pt x="248" y="72"/>
                </a:lnTo>
                <a:lnTo>
                  <a:pt x="253" y="75"/>
                </a:lnTo>
                <a:lnTo>
                  <a:pt x="255" y="77"/>
                </a:lnTo>
                <a:lnTo>
                  <a:pt x="259" y="78"/>
                </a:lnTo>
                <a:lnTo>
                  <a:pt x="262" y="78"/>
                </a:lnTo>
                <a:lnTo>
                  <a:pt x="266" y="77"/>
                </a:lnTo>
                <a:lnTo>
                  <a:pt x="268" y="76"/>
                </a:lnTo>
                <a:lnTo>
                  <a:pt x="269" y="74"/>
                </a:lnTo>
                <a:lnTo>
                  <a:pt x="272" y="71"/>
                </a:lnTo>
                <a:lnTo>
                  <a:pt x="274" y="67"/>
                </a:lnTo>
                <a:lnTo>
                  <a:pt x="278" y="63"/>
                </a:lnTo>
                <a:lnTo>
                  <a:pt x="280" y="63"/>
                </a:lnTo>
                <a:lnTo>
                  <a:pt x="282" y="62"/>
                </a:lnTo>
                <a:lnTo>
                  <a:pt x="283" y="62"/>
                </a:lnTo>
                <a:lnTo>
                  <a:pt x="286" y="61"/>
                </a:lnTo>
                <a:lnTo>
                  <a:pt x="287" y="60"/>
                </a:lnTo>
                <a:lnTo>
                  <a:pt x="287" y="55"/>
                </a:lnTo>
                <a:lnTo>
                  <a:pt x="293" y="57"/>
                </a:lnTo>
                <a:lnTo>
                  <a:pt x="310" y="61"/>
                </a:lnTo>
                <a:lnTo>
                  <a:pt x="310" y="67"/>
                </a:lnTo>
                <a:lnTo>
                  <a:pt x="316" y="67"/>
                </a:lnTo>
                <a:lnTo>
                  <a:pt x="317" y="69"/>
                </a:lnTo>
                <a:lnTo>
                  <a:pt x="317" y="74"/>
                </a:lnTo>
                <a:lnTo>
                  <a:pt x="318" y="75"/>
                </a:lnTo>
                <a:lnTo>
                  <a:pt x="321" y="81"/>
                </a:lnTo>
                <a:lnTo>
                  <a:pt x="322" y="86"/>
                </a:lnTo>
                <a:lnTo>
                  <a:pt x="321" y="95"/>
                </a:lnTo>
                <a:lnTo>
                  <a:pt x="310" y="92"/>
                </a:lnTo>
                <a:lnTo>
                  <a:pt x="300" y="85"/>
                </a:lnTo>
                <a:lnTo>
                  <a:pt x="292" y="81"/>
                </a:lnTo>
                <a:lnTo>
                  <a:pt x="282" y="81"/>
                </a:lnTo>
                <a:lnTo>
                  <a:pt x="279" y="88"/>
                </a:lnTo>
                <a:lnTo>
                  <a:pt x="278" y="96"/>
                </a:lnTo>
                <a:lnTo>
                  <a:pt x="278" y="105"/>
                </a:lnTo>
                <a:lnTo>
                  <a:pt x="276" y="112"/>
                </a:lnTo>
                <a:lnTo>
                  <a:pt x="274" y="114"/>
                </a:lnTo>
                <a:lnTo>
                  <a:pt x="272" y="116"/>
                </a:lnTo>
                <a:lnTo>
                  <a:pt x="271" y="117"/>
                </a:lnTo>
                <a:lnTo>
                  <a:pt x="271" y="126"/>
                </a:lnTo>
                <a:lnTo>
                  <a:pt x="269" y="127"/>
                </a:lnTo>
                <a:lnTo>
                  <a:pt x="267" y="128"/>
                </a:lnTo>
                <a:lnTo>
                  <a:pt x="266" y="128"/>
                </a:lnTo>
                <a:lnTo>
                  <a:pt x="259" y="132"/>
                </a:lnTo>
                <a:lnTo>
                  <a:pt x="258" y="133"/>
                </a:lnTo>
                <a:lnTo>
                  <a:pt x="257" y="135"/>
                </a:lnTo>
                <a:lnTo>
                  <a:pt x="257" y="142"/>
                </a:lnTo>
                <a:lnTo>
                  <a:pt x="248" y="142"/>
                </a:lnTo>
                <a:lnTo>
                  <a:pt x="243" y="146"/>
                </a:lnTo>
                <a:lnTo>
                  <a:pt x="239" y="152"/>
                </a:lnTo>
                <a:lnTo>
                  <a:pt x="238" y="159"/>
                </a:lnTo>
                <a:lnTo>
                  <a:pt x="237" y="167"/>
                </a:lnTo>
                <a:lnTo>
                  <a:pt x="234" y="174"/>
                </a:lnTo>
                <a:lnTo>
                  <a:pt x="232" y="180"/>
                </a:lnTo>
                <a:lnTo>
                  <a:pt x="229" y="184"/>
                </a:lnTo>
                <a:lnTo>
                  <a:pt x="222" y="183"/>
                </a:lnTo>
                <a:lnTo>
                  <a:pt x="212" y="176"/>
                </a:lnTo>
                <a:lnTo>
                  <a:pt x="209" y="174"/>
                </a:lnTo>
                <a:lnTo>
                  <a:pt x="203" y="176"/>
                </a:lnTo>
                <a:lnTo>
                  <a:pt x="200" y="181"/>
                </a:lnTo>
                <a:lnTo>
                  <a:pt x="200" y="186"/>
                </a:lnTo>
                <a:lnTo>
                  <a:pt x="201" y="191"/>
                </a:lnTo>
                <a:lnTo>
                  <a:pt x="201" y="196"/>
                </a:lnTo>
                <a:lnTo>
                  <a:pt x="197" y="203"/>
                </a:lnTo>
                <a:lnTo>
                  <a:pt x="193" y="209"/>
                </a:lnTo>
                <a:lnTo>
                  <a:pt x="189" y="216"/>
                </a:lnTo>
                <a:lnTo>
                  <a:pt x="189" y="230"/>
                </a:lnTo>
                <a:lnTo>
                  <a:pt x="186" y="237"/>
                </a:lnTo>
                <a:lnTo>
                  <a:pt x="181" y="244"/>
                </a:lnTo>
                <a:lnTo>
                  <a:pt x="175" y="252"/>
                </a:lnTo>
                <a:lnTo>
                  <a:pt x="172" y="261"/>
                </a:lnTo>
                <a:lnTo>
                  <a:pt x="172" y="270"/>
                </a:lnTo>
                <a:lnTo>
                  <a:pt x="174" y="278"/>
                </a:lnTo>
                <a:lnTo>
                  <a:pt x="172" y="286"/>
                </a:lnTo>
                <a:lnTo>
                  <a:pt x="163" y="287"/>
                </a:lnTo>
                <a:lnTo>
                  <a:pt x="158" y="291"/>
                </a:lnTo>
                <a:lnTo>
                  <a:pt x="153" y="294"/>
                </a:lnTo>
                <a:lnTo>
                  <a:pt x="146" y="296"/>
                </a:lnTo>
                <a:lnTo>
                  <a:pt x="138" y="298"/>
                </a:lnTo>
                <a:lnTo>
                  <a:pt x="136" y="300"/>
                </a:lnTo>
                <a:lnTo>
                  <a:pt x="134" y="302"/>
                </a:lnTo>
                <a:lnTo>
                  <a:pt x="133" y="306"/>
                </a:lnTo>
                <a:lnTo>
                  <a:pt x="133" y="309"/>
                </a:lnTo>
                <a:lnTo>
                  <a:pt x="125" y="310"/>
                </a:lnTo>
                <a:lnTo>
                  <a:pt x="117" y="314"/>
                </a:lnTo>
                <a:lnTo>
                  <a:pt x="109" y="315"/>
                </a:lnTo>
                <a:lnTo>
                  <a:pt x="102" y="312"/>
                </a:lnTo>
                <a:lnTo>
                  <a:pt x="98" y="314"/>
                </a:lnTo>
                <a:lnTo>
                  <a:pt x="96" y="316"/>
                </a:lnTo>
                <a:lnTo>
                  <a:pt x="94" y="320"/>
                </a:lnTo>
                <a:lnTo>
                  <a:pt x="91" y="322"/>
                </a:lnTo>
                <a:lnTo>
                  <a:pt x="88" y="324"/>
                </a:lnTo>
                <a:lnTo>
                  <a:pt x="84" y="326"/>
                </a:lnTo>
                <a:lnTo>
                  <a:pt x="75" y="322"/>
                </a:lnTo>
                <a:lnTo>
                  <a:pt x="67" y="317"/>
                </a:lnTo>
                <a:lnTo>
                  <a:pt x="60" y="312"/>
                </a:lnTo>
                <a:lnTo>
                  <a:pt x="56" y="301"/>
                </a:lnTo>
                <a:lnTo>
                  <a:pt x="44" y="299"/>
                </a:lnTo>
                <a:lnTo>
                  <a:pt x="34" y="292"/>
                </a:lnTo>
                <a:lnTo>
                  <a:pt x="26" y="284"/>
                </a:lnTo>
                <a:lnTo>
                  <a:pt x="17" y="272"/>
                </a:lnTo>
                <a:lnTo>
                  <a:pt x="12" y="265"/>
                </a:lnTo>
                <a:lnTo>
                  <a:pt x="3" y="253"/>
                </a:lnTo>
                <a:lnTo>
                  <a:pt x="0" y="250"/>
                </a:lnTo>
                <a:lnTo>
                  <a:pt x="0" y="244"/>
                </a:lnTo>
                <a:lnTo>
                  <a:pt x="2" y="238"/>
                </a:lnTo>
                <a:lnTo>
                  <a:pt x="2" y="232"/>
                </a:lnTo>
                <a:lnTo>
                  <a:pt x="0" y="228"/>
                </a:lnTo>
                <a:lnTo>
                  <a:pt x="9" y="228"/>
                </a:lnTo>
                <a:lnTo>
                  <a:pt x="13" y="224"/>
                </a:lnTo>
                <a:lnTo>
                  <a:pt x="20" y="210"/>
                </a:lnTo>
                <a:lnTo>
                  <a:pt x="26" y="208"/>
                </a:lnTo>
                <a:lnTo>
                  <a:pt x="23" y="198"/>
                </a:lnTo>
                <a:lnTo>
                  <a:pt x="23" y="187"/>
                </a:lnTo>
                <a:lnTo>
                  <a:pt x="25" y="176"/>
                </a:lnTo>
                <a:lnTo>
                  <a:pt x="28" y="168"/>
                </a:lnTo>
                <a:lnTo>
                  <a:pt x="32" y="168"/>
                </a:lnTo>
                <a:lnTo>
                  <a:pt x="34" y="169"/>
                </a:lnTo>
                <a:lnTo>
                  <a:pt x="37" y="172"/>
                </a:lnTo>
                <a:lnTo>
                  <a:pt x="38" y="174"/>
                </a:lnTo>
                <a:lnTo>
                  <a:pt x="38" y="176"/>
                </a:lnTo>
                <a:lnTo>
                  <a:pt x="39" y="177"/>
                </a:lnTo>
                <a:lnTo>
                  <a:pt x="40" y="180"/>
                </a:lnTo>
                <a:lnTo>
                  <a:pt x="46" y="174"/>
                </a:lnTo>
                <a:lnTo>
                  <a:pt x="47" y="166"/>
                </a:lnTo>
                <a:lnTo>
                  <a:pt x="47" y="149"/>
                </a:lnTo>
                <a:lnTo>
                  <a:pt x="48" y="142"/>
                </a:lnTo>
                <a:lnTo>
                  <a:pt x="51" y="140"/>
                </a:lnTo>
                <a:lnTo>
                  <a:pt x="58" y="137"/>
                </a:lnTo>
                <a:lnTo>
                  <a:pt x="59" y="135"/>
                </a:lnTo>
                <a:lnTo>
                  <a:pt x="60" y="133"/>
                </a:lnTo>
                <a:lnTo>
                  <a:pt x="61" y="132"/>
                </a:lnTo>
                <a:lnTo>
                  <a:pt x="61" y="130"/>
                </a:lnTo>
                <a:lnTo>
                  <a:pt x="60" y="126"/>
                </a:lnTo>
                <a:lnTo>
                  <a:pt x="69" y="126"/>
                </a:lnTo>
                <a:lnTo>
                  <a:pt x="70" y="127"/>
                </a:lnTo>
                <a:lnTo>
                  <a:pt x="70" y="128"/>
                </a:lnTo>
                <a:lnTo>
                  <a:pt x="80" y="121"/>
                </a:lnTo>
                <a:lnTo>
                  <a:pt x="83" y="117"/>
                </a:lnTo>
                <a:lnTo>
                  <a:pt x="88" y="112"/>
                </a:lnTo>
                <a:lnTo>
                  <a:pt x="90" y="109"/>
                </a:lnTo>
                <a:lnTo>
                  <a:pt x="97" y="102"/>
                </a:lnTo>
                <a:lnTo>
                  <a:pt x="102" y="95"/>
                </a:lnTo>
                <a:lnTo>
                  <a:pt x="103" y="91"/>
                </a:lnTo>
                <a:lnTo>
                  <a:pt x="103" y="83"/>
                </a:lnTo>
                <a:lnTo>
                  <a:pt x="104" y="79"/>
                </a:lnTo>
                <a:lnTo>
                  <a:pt x="104" y="53"/>
                </a:lnTo>
                <a:lnTo>
                  <a:pt x="108" y="36"/>
                </a:lnTo>
                <a:lnTo>
                  <a:pt x="109" y="25"/>
                </a:lnTo>
                <a:lnTo>
                  <a:pt x="108" y="14"/>
                </a:lnTo>
                <a:lnTo>
                  <a:pt x="106" y="7"/>
                </a:lnTo>
                <a:lnTo>
                  <a:pt x="105" y="2"/>
                </a:lnTo>
                <a:lnTo>
                  <a:pt x="10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1" name="Freeform 22"/>
          <p:cNvSpPr>
            <a:spLocks/>
          </p:cNvSpPr>
          <p:nvPr/>
        </p:nvSpPr>
        <p:spPr bwMode="auto">
          <a:xfrm>
            <a:off x="3694113" y="3243263"/>
            <a:ext cx="657225" cy="354012"/>
          </a:xfrm>
          <a:custGeom>
            <a:avLst/>
            <a:gdLst/>
            <a:ahLst/>
            <a:cxnLst>
              <a:cxn ang="0">
                <a:pos x="326" y="5"/>
              </a:cxn>
              <a:cxn ang="0">
                <a:pos x="341" y="26"/>
              </a:cxn>
              <a:cxn ang="0">
                <a:pos x="375" y="34"/>
              </a:cxn>
              <a:cxn ang="0">
                <a:pos x="382" y="34"/>
              </a:cxn>
              <a:cxn ang="0">
                <a:pos x="388" y="31"/>
              </a:cxn>
              <a:cxn ang="0">
                <a:pos x="402" y="34"/>
              </a:cxn>
              <a:cxn ang="0">
                <a:pos x="418" y="30"/>
              </a:cxn>
              <a:cxn ang="0">
                <a:pos x="429" y="18"/>
              </a:cxn>
              <a:cxn ang="0">
                <a:pos x="459" y="54"/>
              </a:cxn>
              <a:cxn ang="0">
                <a:pos x="466" y="77"/>
              </a:cxn>
              <a:cxn ang="0">
                <a:pos x="504" y="119"/>
              </a:cxn>
              <a:cxn ang="0">
                <a:pos x="509" y="122"/>
              </a:cxn>
              <a:cxn ang="0">
                <a:pos x="492" y="143"/>
              </a:cxn>
              <a:cxn ang="0">
                <a:pos x="462" y="173"/>
              </a:cxn>
              <a:cxn ang="0">
                <a:pos x="454" y="187"/>
              </a:cxn>
              <a:cxn ang="0">
                <a:pos x="442" y="201"/>
              </a:cxn>
              <a:cxn ang="0">
                <a:pos x="436" y="205"/>
              </a:cxn>
              <a:cxn ang="0">
                <a:pos x="426" y="207"/>
              </a:cxn>
              <a:cxn ang="0">
                <a:pos x="424" y="212"/>
              </a:cxn>
              <a:cxn ang="0">
                <a:pos x="407" y="220"/>
              </a:cxn>
              <a:cxn ang="0">
                <a:pos x="393" y="224"/>
              </a:cxn>
              <a:cxn ang="0">
                <a:pos x="352" y="228"/>
              </a:cxn>
              <a:cxn ang="0">
                <a:pos x="325" y="233"/>
              </a:cxn>
              <a:cxn ang="0">
                <a:pos x="255" y="238"/>
              </a:cxn>
              <a:cxn ang="0">
                <a:pos x="175" y="243"/>
              </a:cxn>
              <a:cxn ang="0">
                <a:pos x="79" y="249"/>
              </a:cxn>
              <a:cxn ang="0">
                <a:pos x="83" y="263"/>
              </a:cxn>
              <a:cxn ang="0">
                <a:pos x="29" y="273"/>
              </a:cxn>
              <a:cxn ang="0">
                <a:pos x="4" y="258"/>
              </a:cxn>
              <a:cxn ang="0">
                <a:pos x="0" y="229"/>
              </a:cxn>
              <a:cxn ang="0">
                <a:pos x="12" y="209"/>
              </a:cxn>
              <a:cxn ang="0">
                <a:pos x="35" y="219"/>
              </a:cxn>
              <a:cxn ang="0">
                <a:pos x="51" y="212"/>
              </a:cxn>
              <a:cxn ang="0">
                <a:pos x="46" y="189"/>
              </a:cxn>
              <a:cxn ang="0">
                <a:pos x="71" y="181"/>
              </a:cxn>
              <a:cxn ang="0">
                <a:pos x="70" y="166"/>
              </a:cxn>
              <a:cxn ang="0">
                <a:pos x="72" y="154"/>
              </a:cxn>
              <a:cxn ang="0">
                <a:pos x="84" y="146"/>
              </a:cxn>
              <a:cxn ang="0">
                <a:pos x="85" y="140"/>
              </a:cxn>
              <a:cxn ang="0">
                <a:pos x="97" y="143"/>
              </a:cxn>
              <a:cxn ang="0">
                <a:pos x="106" y="140"/>
              </a:cxn>
              <a:cxn ang="0">
                <a:pos x="110" y="135"/>
              </a:cxn>
              <a:cxn ang="0">
                <a:pos x="133" y="139"/>
              </a:cxn>
              <a:cxn ang="0">
                <a:pos x="150" y="129"/>
              </a:cxn>
              <a:cxn ang="0">
                <a:pos x="170" y="131"/>
              </a:cxn>
              <a:cxn ang="0">
                <a:pos x="182" y="122"/>
              </a:cxn>
              <a:cxn ang="0">
                <a:pos x="192" y="107"/>
              </a:cxn>
              <a:cxn ang="0">
                <a:pos x="198" y="111"/>
              </a:cxn>
              <a:cxn ang="0">
                <a:pos x="210" y="117"/>
              </a:cxn>
              <a:cxn ang="0">
                <a:pos x="226" y="114"/>
              </a:cxn>
              <a:cxn ang="0">
                <a:pos x="228" y="91"/>
              </a:cxn>
              <a:cxn ang="0">
                <a:pos x="237" y="87"/>
              </a:cxn>
              <a:cxn ang="0">
                <a:pos x="244" y="75"/>
              </a:cxn>
              <a:cxn ang="0">
                <a:pos x="254" y="62"/>
              </a:cxn>
              <a:cxn ang="0">
                <a:pos x="256" y="53"/>
              </a:cxn>
              <a:cxn ang="0">
                <a:pos x="254" y="48"/>
              </a:cxn>
              <a:cxn ang="0">
                <a:pos x="260" y="41"/>
              </a:cxn>
              <a:cxn ang="0">
                <a:pos x="268" y="46"/>
              </a:cxn>
              <a:cxn ang="0">
                <a:pos x="282" y="37"/>
              </a:cxn>
              <a:cxn ang="0">
                <a:pos x="296" y="21"/>
              </a:cxn>
              <a:cxn ang="0">
                <a:pos x="292" y="2"/>
              </a:cxn>
              <a:cxn ang="0">
                <a:pos x="309" y="4"/>
              </a:cxn>
            </a:cxnLst>
            <a:rect l="0" t="0" r="r" b="b"/>
            <a:pathLst>
              <a:path w="509" h="275">
                <a:moveTo>
                  <a:pt x="316" y="0"/>
                </a:moveTo>
                <a:lnTo>
                  <a:pt x="319" y="0"/>
                </a:lnTo>
                <a:lnTo>
                  <a:pt x="326" y="5"/>
                </a:lnTo>
                <a:lnTo>
                  <a:pt x="332" y="12"/>
                </a:lnTo>
                <a:lnTo>
                  <a:pt x="336" y="20"/>
                </a:lnTo>
                <a:lnTo>
                  <a:pt x="341" y="26"/>
                </a:lnTo>
                <a:lnTo>
                  <a:pt x="355" y="26"/>
                </a:lnTo>
                <a:lnTo>
                  <a:pt x="367" y="28"/>
                </a:lnTo>
                <a:lnTo>
                  <a:pt x="375" y="34"/>
                </a:lnTo>
                <a:lnTo>
                  <a:pt x="379" y="35"/>
                </a:lnTo>
                <a:lnTo>
                  <a:pt x="381" y="35"/>
                </a:lnTo>
                <a:lnTo>
                  <a:pt x="382" y="34"/>
                </a:lnTo>
                <a:lnTo>
                  <a:pt x="384" y="33"/>
                </a:lnTo>
                <a:lnTo>
                  <a:pt x="387" y="31"/>
                </a:lnTo>
                <a:lnTo>
                  <a:pt x="388" y="31"/>
                </a:lnTo>
                <a:lnTo>
                  <a:pt x="389" y="30"/>
                </a:lnTo>
                <a:lnTo>
                  <a:pt x="395" y="30"/>
                </a:lnTo>
                <a:lnTo>
                  <a:pt x="402" y="34"/>
                </a:lnTo>
                <a:lnTo>
                  <a:pt x="407" y="34"/>
                </a:lnTo>
                <a:lnTo>
                  <a:pt x="411" y="32"/>
                </a:lnTo>
                <a:lnTo>
                  <a:pt x="418" y="30"/>
                </a:lnTo>
                <a:lnTo>
                  <a:pt x="423" y="25"/>
                </a:lnTo>
                <a:lnTo>
                  <a:pt x="424" y="23"/>
                </a:lnTo>
                <a:lnTo>
                  <a:pt x="429" y="18"/>
                </a:lnTo>
                <a:lnTo>
                  <a:pt x="442" y="31"/>
                </a:lnTo>
                <a:lnTo>
                  <a:pt x="457" y="40"/>
                </a:lnTo>
                <a:lnTo>
                  <a:pt x="459" y="54"/>
                </a:lnTo>
                <a:lnTo>
                  <a:pt x="460" y="60"/>
                </a:lnTo>
                <a:lnTo>
                  <a:pt x="457" y="66"/>
                </a:lnTo>
                <a:lnTo>
                  <a:pt x="466" y="77"/>
                </a:lnTo>
                <a:lnTo>
                  <a:pt x="482" y="101"/>
                </a:lnTo>
                <a:lnTo>
                  <a:pt x="493" y="111"/>
                </a:lnTo>
                <a:lnTo>
                  <a:pt x="504" y="119"/>
                </a:lnTo>
                <a:lnTo>
                  <a:pt x="508" y="119"/>
                </a:lnTo>
                <a:lnTo>
                  <a:pt x="509" y="121"/>
                </a:lnTo>
                <a:lnTo>
                  <a:pt x="509" y="122"/>
                </a:lnTo>
                <a:lnTo>
                  <a:pt x="508" y="122"/>
                </a:lnTo>
                <a:lnTo>
                  <a:pt x="501" y="133"/>
                </a:lnTo>
                <a:lnTo>
                  <a:pt x="492" y="143"/>
                </a:lnTo>
                <a:lnTo>
                  <a:pt x="481" y="151"/>
                </a:lnTo>
                <a:lnTo>
                  <a:pt x="471" y="161"/>
                </a:lnTo>
                <a:lnTo>
                  <a:pt x="462" y="173"/>
                </a:lnTo>
                <a:lnTo>
                  <a:pt x="460" y="179"/>
                </a:lnTo>
                <a:lnTo>
                  <a:pt x="458" y="182"/>
                </a:lnTo>
                <a:lnTo>
                  <a:pt x="454" y="187"/>
                </a:lnTo>
                <a:lnTo>
                  <a:pt x="446" y="195"/>
                </a:lnTo>
                <a:lnTo>
                  <a:pt x="445" y="198"/>
                </a:lnTo>
                <a:lnTo>
                  <a:pt x="442" y="201"/>
                </a:lnTo>
                <a:lnTo>
                  <a:pt x="440" y="203"/>
                </a:lnTo>
                <a:lnTo>
                  <a:pt x="438" y="205"/>
                </a:lnTo>
                <a:lnTo>
                  <a:pt x="436" y="205"/>
                </a:lnTo>
                <a:lnTo>
                  <a:pt x="432" y="206"/>
                </a:lnTo>
                <a:lnTo>
                  <a:pt x="429" y="206"/>
                </a:lnTo>
                <a:lnTo>
                  <a:pt x="426" y="207"/>
                </a:lnTo>
                <a:lnTo>
                  <a:pt x="425" y="207"/>
                </a:lnTo>
                <a:lnTo>
                  <a:pt x="424" y="208"/>
                </a:lnTo>
                <a:lnTo>
                  <a:pt x="424" y="212"/>
                </a:lnTo>
                <a:lnTo>
                  <a:pt x="423" y="213"/>
                </a:lnTo>
                <a:lnTo>
                  <a:pt x="417" y="213"/>
                </a:lnTo>
                <a:lnTo>
                  <a:pt x="407" y="220"/>
                </a:lnTo>
                <a:lnTo>
                  <a:pt x="404" y="222"/>
                </a:lnTo>
                <a:lnTo>
                  <a:pt x="401" y="223"/>
                </a:lnTo>
                <a:lnTo>
                  <a:pt x="393" y="224"/>
                </a:lnTo>
                <a:lnTo>
                  <a:pt x="382" y="224"/>
                </a:lnTo>
                <a:lnTo>
                  <a:pt x="359" y="227"/>
                </a:lnTo>
                <a:lnTo>
                  <a:pt x="352" y="228"/>
                </a:lnTo>
                <a:lnTo>
                  <a:pt x="343" y="229"/>
                </a:lnTo>
                <a:lnTo>
                  <a:pt x="333" y="231"/>
                </a:lnTo>
                <a:lnTo>
                  <a:pt x="325" y="233"/>
                </a:lnTo>
                <a:lnTo>
                  <a:pt x="291" y="233"/>
                </a:lnTo>
                <a:lnTo>
                  <a:pt x="274" y="235"/>
                </a:lnTo>
                <a:lnTo>
                  <a:pt x="255" y="238"/>
                </a:lnTo>
                <a:lnTo>
                  <a:pt x="234" y="241"/>
                </a:lnTo>
                <a:lnTo>
                  <a:pt x="201" y="241"/>
                </a:lnTo>
                <a:lnTo>
                  <a:pt x="175" y="243"/>
                </a:lnTo>
                <a:lnTo>
                  <a:pt x="126" y="250"/>
                </a:lnTo>
                <a:lnTo>
                  <a:pt x="102" y="251"/>
                </a:lnTo>
                <a:lnTo>
                  <a:pt x="79" y="249"/>
                </a:lnTo>
                <a:lnTo>
                  <a:pt x="79" y="255"/>
                </a:lnTo>
                <a:lnTo>
                  <a:pt x="81" y="258"/>
                </a:lnTo>
                <a:lnTo>
                  <a:pt x="83" y="263"/>
                </a:lnTo>
                <a:lnTo>
                  <a:pt x="83" y="269"/>
                </a:lnTo>
                <a:lnTo>
                  <a:pt x="55" y="271"/>
                </a:lnTo>
                <a:lnTo>
                  <a:pt x="29" y="273"/>
                </a:lnTo>
                <a:lnTo>
                  <a:pt x="1" y="275"/>
                </a:lnTo>
                <a:lnTo>
                  <a:pt x="1" y="269"/>
                </a:lnTo>
                <a:lnTo>
                  <a:pt x="4" y="258"/>
                </a:lnTo>
                <a:lnTo>
                  <a:pt x="4" y="248"/>
                </a:lnTo>
                <a:lnTo>
                  <a:pt x="1" y="237"/>
                </a:lnTo>
                <a:lnTo>
                  <a:pt x="0" y="229"/>
                </a:lnTo>
                <a:lnTo>
                  <a:pt x="0" y="221"/>
                </a:lnTo>
                <a:lnTo>
                  <a:pt x="4" y="214"/>
                </a:lnTo>
                <a:lnTo>
                  <a:pt x="12" y="209"/>
                </a:lnTo>
                <a:lnTo>
                  <a:pt x="20" y="212"/>
                </a:lnTo>
                <a:lnTo>
                  <a:pt x="28" y="215"/>
                </a:lnTo>
                <a:lnTo>
                  <a:pt x="35" y="219"/>
                </a:lnTo>
                <a:lnTo>
                  <a:pt x="43" y="221"/>
                </a:lnTo>
                <a:lnTo>
                  <a:pt x="51" y="219"/>
                </a:lnTo>
                <a:lnTo>
                  <a:pt x="51" y="212"/>
                </a:lnTo>
                <a:lnTo>
                  <a:pt x="47" y="202"/>
                </a:lnTo>
                <a:lnTo>
                  <a:pt x="46" y="196"/>
                </a:lnTo>
                <a:lnTo>
                  <a:pt x="46" y="189"/>
                </a:lnTo>
                <a:lnTo>
                  <a:pt x="55" y="187"/>
                </a:lnTo>
                <a:lnTo>
                  <a:pt x="62" y="184"/>
                </a:lnTo>
                <a:lnTo>
                  <a:pt x="71" y="181"/>
                </a:lnTo>
                <a:lnTo>
                  <a:pt x="74" y="175"/>
                </a:lnTo>
                <a:lnTo>
                  <a:pt x="72" y="171"/>
                </a:lnTo>
                <a:lnTo>
                  <a:pt x="70" y="166"/>
                </a:lnTo>
                <a:lnTo>
                  <a:pt x="69" y="159"/>
                </a:lnTo>
                <a:lnTo>
                  <a:pt x="70" y="157"/>
                </a:lnTo>
                <a:lnTo>
                  <a:pt x="72" y="154"/>
                </a:lnTo>
                <a:lnTo>
                  <a:pt x="79" y="150"/>
                </a:lnTo>
                <a:lnTo>
                  <a:pt x="82" y="149"/>
                </a:lnTo>
                <a:lnTo>
                  <a:pt x="84" y="146"/>
                </a:lnTo>
                <a:lnTo>
                  <a:pt x="84" y="144"/>
                </a:lnTo>
                <a:lnTo>
                  <a:pt x="83" y="142"/>
                </a:lnTo>
                <a:lnTo>
                  <a:pt x="85" y="140"/>
                </a:lnTo>
                <a:lnTo>
                  <a:pt x="91" y="140"/>
                </a:lnTo>
                <a:lnTo>
                  <a:pt x="95" y="142"/>
                </a:lnTo>
                <a:lnTo>
                  <a:pt x="97" y="143"/>
                </a:lnTo>
                <a:lnTo>
                  <a:pt x="99" y="145"/>
                </a:lnTo>
                <a:lnTo>
                  <a:pt x="103" y="144"/>
                </a:lnTo>
                <a:lnTo>
                  <a:pt x="106" y="140"/>
                </a:lnTo>
                <a:lnTo>
                  <a:pt x="107" y="138"/>
                </a:lnTo>
                <a:lnTo>
                  <a:pt x="109" y="137"/>
                </a:lnTo>
                <a:lnTo>
                  <a:pt x="110" y="135"/>
                </a:lnTo>
                <a:lnTo>
                  <a:pt x="113" y="133"/>
                </a:lnTo>
                <a:lnTo>
                  <a:pt x="124" y="135"/>
                </a:lnTo>
                <a:lnTo>
                  <a:pt x="133" y="139"/>
                </a:lnTo>
                <a:lnTo>
                  <a:pt x="139" y="145"/>
                </a:lnTo>
                <a:lnTo>
                  <a:pt x="143" y="140"/>
                </a:lnTo>
                <a:lnTo>
                  <a:pt x="150" y="129"/>
                </a:lnTo>
                <a:lnTo>
                  <a:pt x="156" y="125"/>
                </a:lnTo>
                <a:lnTo>
                  <a:pt x="163" y="129"/>
                </a:lnTo>
                <a:lnTo>
                  <a:pt x="170" y="131"/>
                </a:lnTo>
                <a:lnTo>
                  <a:pt x="175" y="136"/>
                </a:lnTo>
                <a:lnTo>
                  <a:pt x="180" y="130"/>
                </a:lnTo>
                <a:lnTo>
                  <a:pt x="182" y="122"/>
                </a:lnTo>
                <a:lnTo>
                  <a:pt x="185" y="114"/>
                </a:lnTo>
                <a:lnTo>
                  <a:pt x="190" y="108"/>
                </a:lnTo>
                <a:lnTo>
                  <a:pt x="192" y="107"/>
                </a:lnTo>
                <a:lnTo>
                  <a:pt x="194" y="105"/>
                </a:lnTo>
                <a:lnTo>
                  <a:pt x="197" y="109"/>
                </a:lnTo>
                <a:lnTo>
                  <a:pt x="198" y="111"/>
                </a:lnTo>
                <a:lnTo>
                  <a:pt x="201" y="114"/>
                </a:lnTo>
                <a:lnTo>
                  <a:pt x="206" y="114"/>
                </a:lnTo>
                <a:lnTo>
                  <a:pt x="210" y="117"/>
                </a:lnTo>
                <a:lnTo>
                  <a:pt x="216" y="117"/>
                </a:lnTo>
                <a:lnTo>
                  <a:pt x="221" y="115"/>
                </a:lnTo>
                <a:lnTo>
                  <a:pt x="226" y="114"/>
                </a:lnTo>
                <a:lnTo>
                  <a:pt x="226" y="96"/>
                </a:lnTo>
                <a:lnTo>
                  <a:pt x="228" y="94"/>
                </a:lnTo>
                <a:lnTo>
                  <a:pt x="228" y="91"/>
                </a:lnTo>
                <a:lnTo>
                  <a:pt x="232" y="88"/>
                </a:lnTo>
                <a:lnTo>
                  <a:pt x="234" y="87"/>
                </a:lnTo>
                <a:lnTo>
                  <a:pt x="237" y="87"/>
                </a:lnTo>
                <a:lnTo>
                  <a:pt x="241" y="84"/>
                </a:lnTo>
                <a:lnTo>
                  <a:pt x="242" y="83"/>
                </a:lnTo>
                <a:lnTo>
                  <a:pt x="244" y="75"/>
                </a:lnTo>
                <a:lnTo>
                  <a:pt x="246" y="69"/>
                </a:lnTo>
                <a:lnTo>
                  <a:pt x="249" y="66"/>
                </a:lnTo>
                <a:lnTo>
                  <a:pt x="254" y="62"/>
                </a:lnTo>
                <a:lnTo>
                  <a:pt x="258" y="58"/>
                </a:lnTo>
                <a:lnTo>
                  <a:pt x="258" y="55"/>
                </a:lnTo>
                <a:lnTo>
                  <a:pt x="256" y="53"/>
                </a:lnTo>
                <a:lnTo>
                  <a:pt x="256" y="52"/>
                </a:lnTo>
                <a:lnTo>
                  <a:pt x="255" y="51"/>
                </a:lnTo>
                <a:lnTo>
                  <a:pt x="254" y="48"/>
                </a:lnTo>
                <a:lnTo>
                  <a:pt x="254" y="44"/>
                </a:lnTo>
                <a:lnTo>
                  <a:pt x="258" y="40"/>
                </a:lnTo>
                <a:lnTo>
                  <a:pt x="260" y="41"/>
                </a:lnTo>
                <a:lnTo>
                  <a:pt x="262" y="41"/>
                </a:lnTo>
                <a:lnTo>
                  <a:pt x="267" y="46"/>
                </a:lnTo>
                <a:lnTo>
                  <a:pt x="268" y="46"/>
                </a:lnTo>
                <a:lnTo>
                  <a:pt x="274" y="44"/>
                </a:lnTo>
                <a:lnTo>
                  <a:pt x="277" y="40"/>
                </a:lnTo>
                <a:lnTo>
                  <a:pt x="282" y="37"/>
                </a:lnTo>
                <a:lnTo>
                  <a:pt x="288" y="33"/>
                </a:lnTo>
                <a:lnTo>
                  <a:pt x="296" y="32"/>
                </a:lnTo>
                <a:lnTo>
                  <a:pt x="296" y="21"/>
                </a:lnTo>
                <a:lnTo>
                  <a:pt x="294" y="13"/>
                </a:lnTo>
                <a:lnTo>
                  <a:pt x="291" y="4"/>
                </a:lnTo>
                <a:lnTo>
                  <a:pt x="292" y="2"/>
                </a:lnTo>
                <a:lnTo>
                  <a:pt x="298" y="2"/>
                </a:lnTo>
                <a:lnTo>
                  <a:pt x="303" y="4"/>
                </a:lnTo>
                <a:lnTo>
                  <a:pt x="309" y="4"/>
                </a:lnTo>
                <a:lnTo>
                  <a:pt x="31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2" name="Freeform 23"/>
          <p:cNvSpPr>
            <a:spLocks/>
          </p:cNvSpPr>
          <p:nvPr/>
        </p:nvSpPr>
        <p:spPr bwMode="auto">
          <a:xfrm>
            <a:off x="4037013" y="2847975"/>
            <a:ext cx="392112" cy="446088"/>
          </a:xfrm>
          <a:custGeom>
            <a:avLst/>
            <a:gdLst/>
            <a:ahLst/>
            <a:cxnLst>
              <a:cxn ang="0">
                <a:pos x="295" y="78"/>
              </a:cxn>
              <a:cxn ang="0">
                <a:pos x="298" y="133"/>
              </a:cxn>
              <a:cxn ang="0">
                <a:pos x="299" y="162"/>
              </a:cxn>
              <a:cxn ang="0">
                <a:pos x="295" y="211"/>
              </a:cxn>
              <a:cxn ang="0">
                <a:pos x="270" y="245"/>
              </a:cxn>
              <a:cxn ang="0">
                <a:pos x="260" y="242"/>
              </a:cxn>
              <a:cxn ang="0">
                <a:pos x="252" y="242"/>
              </a:cxn>
              <a:cxn ang="0">
                <a:pos x="250" y="256"/>
              </a:cxn>
              <a:cxn ang="0">
                <a:pos x="244" y="259"/>
              </a:cxn>
              <a:cxn ang="0">
                <a:pos x="241" y="275"/>
              </a:cxn>
              <a:cxn ang="0">
                <a:pos x="236" y="278"/>
              </a:cxn>
              <a:cxn ang="0">
                <a:pos x="241" y="285"/>
              </a:cxn>
              <a:cxn ang="0">
                <a:pos x="238" y="290"/>
              </a:cxn>
              <a:cxn ang="0">
                <a:pos x="230" y="285"/>
              </a:cxn>
              <a:cxn ang="0">
                <a:pos x="221" y="290"/>
              </a:cxn>
              <a:cxn ang="0">
                <a:pos x="216" y="320"/>
              </a:cxn>
              <a:cxn ang="0">
                <a:pos x="210" y="332"/>
              </a:cxn>
              <a:cxn ang="0">
                <a:pos x="209" y="341"/>
              </a:cxn>
              <a:cxn ang="0">
                <a:pos x="202" y="341"/>
              </a:cxn>
              <a:cxn ang="0">
                <a:pos x="199" y="341"/>
              </a:cxn>
              <a:cxn ang="0">
                <a:pos x="201" y="346"/>
              </a:cxn>
              <a:cxn ang="0">
                <a:pos x="189" y="343"/>
              </a:cxn>
              <a:cxn ang="0">
                <a:pos x="172" y="327"/>
              </a:cxn>
              <a:cxn ang="0">
                <a:pos x="169" y="318"/>
              </a:cxn>
              <a:cxn ang="0">
                <a:pos x="145" y="336"/>
              </a:cxn>
              <a:cxn ang="0">
                <a:pos x="127" y="330"/>
              </a:cxn>
              <a:cxn ang="0">
                <a:pos x="117" y="336"/>
              </a:cxn>
              <a:cxn ang="0">
                <a:pos x="103" y="332"/>
              </a:cxn>
              <a:cxn ang="0">
                <a:pos x="78" y="330"/>
              </a:cxn>
              <a:cxn ang="0">
                <a:pos x="66" y="315"/>
              </a:cxn>
              <a:cxn ang="0">
                <a:pos x="37" y="303"/>
              </a:cxn>
              <a:cxn ang="0">
                <a:pos x="6" y="124"/>
              </a:cxn>
              <a:cxn ang="0">
                <a:pos x="64" y="56"/>
              </a:cxn>
              <a:cxn ang="0">
                <a:pos x="87" y="51"/>
              </a:cxn>
              <a:cxn ang="0">
                <a:pos x="89" y="54"/>
              </a:cxn>
              <a:cxn ang="0">
                <a:pos x="113" y="59"/>
              </a:cxn>
              <a:cxn ang="0">
                <a:pos x="124" y="68"/>
              </a:cxn>
              <a:cxn ang="0">
                <a:pos x="121" y="73"/>
              </a:cxn>
              <a:cxn ang="0">
                <a:pos x="135" y="72"/>
              </a:cxn>
              <a:cxn ang="0">
                <a:pos x="141" y="67"/>
              </a:cxn>
              <a:cxn ang="0">
                <a:pos x="157" y="73"/>
              </a:cxn>
              <a:cxn ang="0">
                <a:pos x="181" y="60"/>
              </a:cxn>
              <a:cxn ang="0">
                <a:pos x="207" y="56"/>
              </a:cxn>
              <a:cxn ang="0">
                <a:pos x="233" y="28"/>
              </a:cxn>
              <a:cxn ang="0">
                <a:pos x="258" y="14"/>
              </a:cxn>
              <a:cxn ang="0">
                <a:pos x="284" y="0"/>
              </a:cxn>
            </a:cxnLst>
            <a:rect l="0" t="0" r="r" b="b"/>
            <a:pathLst>
              <a:path w="304" h="346">
                <a:moveTo>
                  <a:pt x="284" y="0"/>
                </a:moveTo>
                <a:lnTo>
                  <a:pt x="288" y="39"/>
                </a:lnTo>
                <a:lnTo>
                  <a:pt x="295" y="78"/>
                </a:lnTo>
                <a:lnTo>
                  <a:pt x="304" y="115"/>
                </a:lnTo>
                <a:lnTo>
                  <a:pt x="292" y="127"/>
                </a:lnTo>
                <a:lnTo>
                  <a:pt x="298" y="133"/>
                </a:lnTo>
                <a:lnTo>
                  <a:pt x="300" y="141"/>
                </a:lnTo>
                <a:lnTo>
                  <a:pt x="301" y="150"/>
                </a:lnTo>
                <a:lnTo>
                  <a:pt x="299" y="162"/>
                </a:lnTo>
                <a:lnTo>
                  <a:pt x="297" y="175"/>
                </a:lnTo>
                <a:lnTo>
                  <a:pt x="295" y="189"/>
                </a:lnTo>
                <a:lnTo>
                  <a:pt x="295" y="211"/>
                </a:lnTo>
                <a:lnTo>
                  <a:pt x="290" y="222"/>
                </a:lnTo>
                <a:lnTo>
                  <a:pt x="274" y="238"/>
                </a:lnTo>
                <a:lnTo>
                  <a:pt x="270" y="245"/>
                </a:lnTo>
                <a:lnTo>
                  <a:pt x="266" y="243"/>
                </a:lnTo>
                <a:lnTo>
                  <a:pt x="264" y="242"/>
                </a:lnTo>
                <a:lnTo>
                  <a:pt x="260" y="242"/>
                </a:lnTo>
                <a:lnTo>
                  <a:pt x="258" y="243"/>
                </a:lnTo>
                <a:lnTo>
                  <a:pt x="254" y="243"/>
                </a:lnTo>
                <a:lnTo>
                  <a:pt x="252" y="242"/>
                </a:lnTo>
                <a:lnTo>
                  <a:pt x="251" y="243"/>
                </a:lnTo>
                <a:lnTo>
                  <a:pt x="251" y="253"/>
                </a:lnTo>
                <a:lnTo>
                  <a:pt x="250" y="256"/>
                </a:lnTo>
                <a:lnTo>
                  <a:pt x="249" y="257"/>
                </a:lnTo>
                <a:lnTo>
                  <a:pt x="247" y="257"/>
                </a:lnTo>
                <a:lnTo>
                  <a:pt x="244" y="259"/>
                </a:lnTo>
                <a:lnTo>
                  <a:pt x="242" y="259"/>
                </a:lnTo>
                <a:lnTo>
                  <a:pt x="241" y="261"/>
                </a:lnTo>
                <a:lnTo>
                  <a:pt x="241" y="275"/>
                </a:lnTo>
                <a:lnTo>
                  <a:pt x="238" y="276"/>
                </a:lnTo>
                <a:lnTo>
                  <a:pt x="236" y="276"/>
                </a:lnTo>
                <a:lnTo>
                  <a:pt x="236" y="278"/>
                </a:lnTo>
                <a:lnTo>
                  <a:pt x="237" y="281"/>
                </a:lnTo>
                <a:lnTo>
                  <a:pt x="237" y="282"/>
                </a:lnTo>
                <a:lnTo>
                  <a:pt x="241" y="285"/>
                </a:lnTo>
                <a:lnTo>
                  <a:pt x="241" y="287"/>
                </a:lnTo>
                <a:lnTo>
                  <a:pt x="240" y="288"/>
                </a:lnTo>
                <a:lnTo>
                  <a:pt x="238" y="290"/>
                </a:lnTo>
                <a:lnTo>
                  <a:pt x="234" y="290"/>
                </a:lnTo>
                <a:lnTo>
                  <a:pt x="231" y="288"/>
                </a:lnTo>
                <a:lnTo>
                  <a:pt x="230" y="285"/>
                </a:lnTo>
                <a:lnTo>
                  <a:pt x="229" y="284"/>
                </a:lnTo>
                <a:lnTo>
                  <a:pt x="228" y="284"/>
                </a:lnTo>
                <a:lnTo>
                  <a:pt x="221" y="290"/>
                </a:lnTo>
                <a:lnTo>
                  <a:pt x="215" y="298"/>
                </a:lnTo>
                <a:lnTo>
                  <a:pt x="213" y="310"/>
                </a:lnTo>
                <a:lnTo>
                  <a:pt x="216" y="320"/>
                </a:lnTo>
                <a:lnTo>
                  <a:pt x="216" y="324"/>
                </a:lnTo>
                <a:lnTo>
                  <a:pt x="214" y="329"/>
                </a:lnTo>
                <a:lnTo>
                  <a:pt x="210" y="332"/>
                </a:lnTo>
                <a:lnTo>
                  <a:pt x="210" y="334"/>
                </a:lnTo>
                <a:lnTo>
                  <a:pt x="209" y="337"/>
                </a:lnTo>
                <a:lnTo>
                  <a:pt x="209" y="341"/>
                </a:lnTo>
                <a:lnTo>
                  <a:pt x="208" y="344"/>
                </a:lnTo>
                <a:lnTo>
                  <a:pt x="205" y="344"/>
                </a:lnTo>
                <a:lnTo>
                  <a:pt x="202" y="341"/>
                </a:lnTo>
                <a:lnTo>
                  <a:pt x="200" y="340"/>
                </a:lnTo>
                <a:lnTo>
                  <a:pt x="199" y="340"/>
                </a:lnTo>
                <a:lnTo>
                  <a:pt x="199" y="341"/>
                </a:lnTo>
                <a:lnTo>
                  <a:pt x="200" y="341"/>
                </a:lnTo>
                <a:lnTo>
                  <a:pt x="201" y="343"/>
                </a:lnTo>
                <a:lnTo>
                  <a:pt x="201" y="346"/>
                </a:lnTo>
                <a:lnTo>
                  <a:pt x="199" y="346"/>
                </a:lnTo>
                <a:lnTo>
                  <a:pt x="193" y="345"/>
                </a:lnTo>
                <a:lnTo>
                  <a:pt x="189" y="343"/>
                </a:lnTo>
                <a:lnTo>
                  <a:pt x="181" y="334"/>
                </a:lnTo>
                <a:lnTo>
                  <a:pt x="174" y="332"/>
                </a:lnTo>
                <a:lnTo>
                  <a:pt x="172" y="327"/>
                </a:lnTo>
                <a:lnTo>
                  <a:pt x="171" y="326"/>
                </a:lnTo>
                <a:lnTo>
                  <a:pt x="169" y="322"/>
                </a:lnTo>
                <a:lnTo>
                  <a:pt x="169" y="318"/>
                </a:lnTo>
                <a:lnTo>
                  <a:pt x="159" y="322"/>
                </a:lnTo>
                <a:lnTo>
                  <a:pt x="151" y="327"/>
                </a:lnTo>
                <a:lnTo>
                  <a:pt x="145" y="336"/>
                </a:lnTo>
                <a:lnTo>
                  <a:pt x="137" y="336"/>
                </a:lnTo>
                <a:lnTo>
                  <a:pt x="132" y="332"/>
                </a:lnTo>
                <a:lnTo>
                  <a:pt x="127" y="330"/>
                </a:lnTo>
                <a:lnTo>
                  <a:pt x="123" y="331"/>
                </a:lnTo>
                <a:lnTo>
                  <a:pt x="118" y="333"/>
                </a:lnTo>
                <a:lnTo>
                  <a:pt x="117" y="336"/>
                </a:lnTo>
                <a:lnTo>
                  <a:pt x="113" y="338"/>
                </a:lnTo>
                <a:lnTo>
                  <a:pt x="109" y="338"/>
                </a:lnTo>
                <a:lnTo>
                  <a:pt x="103" y="332"/>
                </a:lnTo>
                <a:lnTo>
                  <a:pt x="96" y="329"/>
                </a:lnTo>
                <a:lnTo>
                  <a:pt x="88" y="327"/>
                </a:lnTo>
                <a:lnTo>
                  <a:pt x="78" y="330"/>
                </a:lnTo>
                <a:lnTo>
                  <a:pt x="74" y="324"/>
                </a:lnTo>
                <a:lnTo>
                  <a:pt x="70" y="319"/>
                </a:lnTo>
                <a:lnTo>
                  <a:pt x="66" y="315"/>
                </a:lnTo>
                <a:lnTo>
                  <a:pt x="64" y="306"/>
                </a:lnTo>
                <a:lnTo>
                  <a:pt x="50" y="304"/>
                </a:lnTo>
                <a:lnTo>
                  <a:pt x="37" y="303"/>
                </a:lnTo>
                <a:lnTo>
                  <a:pt x="25" y="302"/>
                </a:lnTo>
                <a:lnTo>
                  <a:pt x="19" y="241"/>
                </a:lnTo>
                <a:lnTo>
                  <a:pt x="6" y="124"/>
                </a:lnTo>
                <a:lnTo>
                  <a:pt x="0" y="65"/>
                </a:lnTo>
                <a:lnTo>
                  <a:pt x="33" y="61"/>
                </a:lnTo>
                <a:lnTo>
                  <a:pt x="64" y="56"/>
                </a:lnTo>
                <a:lnTo>
                  <a:pt x="72" y="53"/>
                </a:lnTo>
                <a:lnTo>
                  <a:pt x="79" y="51"/>
                </a:lnTo>
                <a:lnTo>
                  <a:pt x="87" y="51"/>
                </a:lnTo>
                <a:lnTo>
                  <a:pt x="87" y="56"/>
                </a:lnTo>
                <a:lnTo>
                  <a:pt x="88" y="54"/>
                </a:lnTo>
                <a:lnTo>
                  <a:pt x="89" y="54"/>
                </a:lnTo>
                <a:lnTo>
                  <a:pt x="92" y="53"/>
                </a:lnTo>
                <a:lnTo>
                  <a:pt x="98" y="53"/>
                </a:lnTo>
                <a:lnTo>
                  <a:pt x="113" y="59"/>
                </a:lnTo>
                <a:lnTo>
                  <a:pt x="127" y="65"/>
                </a:lnTo>
                <a:lnTo>
                  <a:pt x="125" y="66"/>
                </a:lnTo>
                <a:lnTo>
                  <a:pt x="124" y="68"/>
                </a:lnTo>
                <a:lnTo>
                  <a:pt x="122" y="70"/>
                </a:lnTo>
                <a:lnTo>
                  <a:pt x="121" y="71"/>
                </a:lnTo>
                <a:lnTo>
                  <a:pt x="121" y="73"/>
                </a:lnTo>
                <a:lnTo>
                  <a:pt x="124" y="73"/>
                </a:lnTo>
                <a:lnTo>
                  <a:pt x="128" y="72"/>
                </a:lnTo>
                <a:lnTo>
                  <a:pt x="135" y="72"/>
                </a:lnTo>
                <a:lnTo>
                  <a:pt x="136" y="71"/>
                </a:lnTo>
                <a:lnTo>
                  <a:pt x="135" y="70"/>
                </a:lnTo>
                <a:lnTo>
                  <a:pt x="141" y="67"/>
                </a:lnTo>
                <a:lnTo>
                  <a:pt x="146" y="70"/>
                </a:lnTo>
                <a:lnTo>
                  <a:pt x="151" y="72"/>
                </a:lnTo>
                <a:lnTo>
                  <a:pt x="157" y="73"/>
                </a:lnTo>
                <a:lnTo>
                  <a:pt x="166" y="71"/>
                </a:lnTo>
                <a:lnTo>
                  <a:pt x="173" y="66"/>
                </a:lnTo>
                <a:lnTo>
                  <a:pt x="181" y="60"/>
                </a:lnTo>
                <a:lnTo>
                  <a:pt x="188" y="56"/>
                </a:lnTo>
                <a:lnTo>
                  <a:pt x="199" y="58"/>
                </a:lnTo>
                <a:lnTo>
                  <a:pt x="207" y="56"/>
                </a:lnTo>
                <a:lnTo>
                  <a:pt x="215" y="50"/>
                </a:lnTo>
                <a:lnTo>
                  <a:pt x="222" y="42"/>
                </a:lnTo>
                <a:lnTo>
                  <a:pt x="233" y="28"/>
                </a:lnTo>
                <a:lnTo>
                  <a:pt x="241" y="22"/>
                </a:lnTo>
                <a:lnTo>
                  <a:pt x="250" y="18"/>
                </a:lnTo>
                <a:lnTo>
                  <a:pt x="258" y="14"/>
                </a:lnTo>
                <a:lnTo>
                  <a:pt x="266" y="8"/>
                </a:lnTo>
                <a:lnTo>
                  <a:pt x="274" y="3"/>
                </a:lnTo>
                <a:lnTo>
                  <a:pt x="28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3" name="Freeform 24"/>
          <p:cNvSpPr>
            <a:spLocks/>
          </p:cNvSpPr>
          <p:nvPr/>
        </p:nvSpPr>
        <p:spPr bwMode="auto">
          <a:xfrm>
            <a:off x="3498850" y="2312988"/>
            <a:ext cx="538163" cy="231775"/>
          </a:xfrm>
          <a:custGeom>
            <a:avLst/>
            <a:gdLst/>
            <a:ahLst/>
            <a:cxnLst>
              <a:cxn ang="0">
                <a:pos x="113" y="10"/>
              </a:cxn>
              <a:cxn ang="0">
                <a:pos x="119" y="37"/>
              </a:cxn>
              <a:cxn ang="0">
                <a:pos x="123" y="28"/>
              </a:cxn>
              <a:cxn ang="0">
                <a:pos x="129" y="28"/>
              </a:cxn>
              <a:cxn ang="0">
                <a:pos x="141" y="23"/>
              </a:cxn>
              <a:cxn ang="0">
                <a:pos x="168" y="27"/>
              </a:cxn>
              <a:cxn ang="0">
                <a:pos x="189" y="54"/>
              </a:cxn>
              <a:cxn ang="0">
                <a:pos x="225" y="54"/>
              </a:cxn>
              <a:cxn ang="0">
                <a:pos x="243" y="55"/>
              </a:cxn>
              <a:cxn ang="0">
                <a:pos x="247" y="46"/>
              </a:cxn>
              <a:cxn ang="0">
                <a:pos x="258" y="40"/>
              </a:cxn>
              <a:cxn ang="0">
                <a:pos x="270" y="31"/>
              </a:cxn>
              <a:cxn ang="0">
                <a:pos x="296" y="27"/>
              </a:cxn>
              <a:cxn ang="0">
                <a:pos x="322" y="18"/>
              </a:cxn>
              <a:cxn ang="0">
                <a:pos x="338" y="28"/>
              </a:cxn>
              <a:cxn ang="0">
                <a:pos x="363" y="38"/>
              </a:cxn>
              <a:cxn ang="0">
                <a:pos x="375" y="41"/>
              </a:cxn>
              <a:cxn ang="0">
                <a:pos x="381" y="35"/>
              </a:cxn>
              <a:cxn ang="0">
                <a:pos x="393" y="45"/>
              </a:cxn>
              <a:cxn ang="0">
                <a:pos x="406" y="63"/>
              </a:cxn>
              <a:cxn ang="0">
                <a:pos x="381" y="76"/>
              </a:cxn>
              <a:cxn ang="0">
                <a:pos x="367" y="76"/>
              </a:cxn>
              <a:cxn ang="0">
                <a:pos x="365" y="90"/>
              </a:cxn>
              <a:cxn ang="0">
                <a:pos x="357" y="87"/>
              </a:cxn>
              <a:cxn ang="0">
                <a:pos x="352" y="79"/>
              </a:cxn>
              <a:cxn ang="0">
                <a:pos x="324" y="75"/>
              </a:cxn>
              <a:cxn ang="0">
                <a:pos x="310" y="80"/>
              </a:cxn>
              <a:cxn ang="0">
                <a:pos x="291" y="91"/>
              </a:cxn>
              <a:cxn ang="0">
                <a:pos x="268" y="96"/>
              </a:cxn>
              <a:cxn ang="0">
                <a:pos x="262" y="107"/>
              </a:cxn>
              <a:cxn ang="0">
                <a:pos x="250" y="107"/>
              </a:cxn>
              <a:cxn ang="0">
                <a:pos x="240" y="107"/>
              </a:cxn>
              <a:cxn ang="0">
                <a:pos x="230" y="117"/>
              </a:cxn>
              <a:cxn ang="0">
                <a:pos x="220" y="109"/>
              </a:cxn>
              <a:cxn ang="0">
                <a:pos x="204" y="144"/>
              </a:cxn>
              <a:cxn ang="0">
                <a:pos x="184" y="178"/>
              </a:cxn>
              <a:cxn ang="0">
                <a:pos x="186" y="161"/>
              </a:cxn>
              <a:cxn ang="0">
                <a:pos x="183" y="158"/>
              </a:cxn>
              <a:cxn ang="0">
                <a:pos x="175" y="160"/>
              </a:cxn>
              <a:cxn ang="0">
                <a:pos x="173" y="138"/>
              </a:cxn>
              <a:cxn ang="0">
                <a:pos x="163" y="122"/>
              </a:cxn>
              <a:cxn ang="0">
                <a:pos x="151" y="112"/>
              </a:cxn>
              <a:cxn ang="0">
                <a:pos x="133" y="104"/>
              </a:cxn>
              <a:cxn ang="0">
                <a:pos x="106" y="103"/>
              </a:cxn>
              <a:cxn ang="0">
                <a:pos x="92" y="97"/>
              </a:cxn>
              <a:cxn ang="0">
                <a:pos x="74" y="93"/>
              </a:cxn>
              <a:cxn ang="0">
                <a:pos x="17" y="82"/>
              </a:cxn>
              <a:cxn ang="0">
                <a:pos x="10" y="68"/>
              </a:cxn>
              <a:cxn ang="0">
                <a:pos x="3" y="60"/>
              </a:cxn>
              <a:cxn ang="0">
                <a:pos x="20" y="54"/>
              </a:cxn>
              <a:cxn ang="0">
                <a:pos x="37" y="37"/>
              </a:cxn>
              <a:cxn ang="0">
                <a:pos x="64" y="32"/>
              </a:cxn>
              <a:cxn ang="0">
                <a:pos x="85" y="20"/>
              </a:cxn>
            </a:cxnLst>
            <a:rect l="0" t="0" r="r" b="b"/>
            <a:pathLst>
              <a:path w="417" h="180">
                <a:moveTo>
                  <a:pt x="99" y="0"/>
                </a:moveTo>
                <a:lnTo>
                  <a:pt x="107" y="3"/>
                </a:lnTo>
                <a:lnTo>
                  <a:pt x="113" y="10"/>
                </a:lnTo>
                <a:lnTo>
                  <a:pt x="115" y="18"/>
                </a:lnTo>
                <a:lnTo>
                  <a:pt x="117" y="27"/>
                </a:lnTo>
                <a:lnTo>
                  <a:pt x="119" y="37"/>
                </a:lnTo>
                <a:lnTo>
                  <a:pt x="121" y="37"/>
                </a:lnTo>
                <a:lnTo>
                  <a:pt x="123" y="34"/>
                </a:lnTo>
                <a:lnTo>
                  <a:pt x="123" y="28"/>
                </a:lnTo>
                <a:lnTo>
                  <a:pt x="126" y="26"/>
                </a:lnTo>
                <a:lnTo>
                  <a:pt x="129" y="26"/>
                </a:lnTo>
                <a:lnTo>
                  <a:pt x="129" y="28"/>
                </a:lnTo>
                <a:lnTo>
                  <a:pt x="131" y="28"/>
                </a:lnTo>
                <a:lnTo>
                  <a:pt x="136" y="26"/>
                </a:lnTo>
                <a:lnTo>
                  <a:pt x="141" y="23"/>
                </a:lnTo>
                <a:lnTo>
                  <a:pt x="147" y="20"/>
                </a:lnTo>
                <a:lnTo>
                  <a:pt x="158" y="21"/>
                </a:lnTo>
                <a:lnTo>
                  <a:pt x="168" y="27"/>
                </a:lnTo>
                <a:lnTo>
                  <a:pt x="176" y="35"/>
                </a:lnTo>
                <a:lnTo>
                  <a:pt x="183" y="45"/>
                </a:lnTo>
                <a:lnTo>
                  <a:pt x="189" y="54"/>
                </a:lnTo>
                <a:lnTo>
                  <a:pt x="202" y="53"/>
                </a:lnTo>
                <a:lnTo>
                  <a:pt x="214" y="53"/>
                </a:lnTo>
                <a:lnTo>
                  <a:pt x="225" y="54"/>
                </a:lnTo>
                <a:lnTo>
                  <a:pt x="236" y="56"/>
                </a:lnTo>
                <a:lnTo>
                  <a:pt x="242" y="56"/>
                </a:lnTo>
                <a:lnTo>
                  <a:pt x="243" y="55"/>
                </a:lnTo>
                <a:lnTo>
                  <a:pt x="246" y="51"/>
                </a:lnTo>
                <a:lnTo>
                  <a:pt x="246" y="48"/>
                </a:lnTo>
                <a:lnTo>
                  <a:pt x="247" y="46"/>
                </a:lnTo>
                <a:lnTo>
                  <a:pt x="248" y="45"/>
                </a:lnTo>
                <a:lnTo>
                  <a:pt x="255" y="42"/>
                </a:lnTo>
                <a:lnTo>
                  <a:pt x="258" y="40"/>
                </a:lnTo>
                <a:lnTo>
                  <a:pt x="263" y="37"/>
                </a:lnTo>
                <a:lnTo>
                  <a:pt x="265" y="33"/>
                </a:lnTo>
                <a:lnTo>
                  <a:pt x="270" y="31"/>
                </a:lnTo>
                <a:lnTo>
                  <a:pt x="278" y="28"/>
                </a:lnTo>
                <a:lnTo>
                  <a:pt x="286" y="27"/>
                </a:lnTo>
                <a:lnTo>
                  <a:pt x="296" y="27"/>
                </a:lnTo>
                <a:lnTo>
                  <a:pt x="307" y="26"/>
                </a:lnTo>
                <a:lnTo>
                  <a:pt x="314" y="23"/>
                </a:lnTo>
                <a:lnTo>
                  <a:pt x="322" y="18"/>
                </a:lnTo>
                <a:lnTo>
                  <a:pt x="329" y="14"/>
                </a:lnTo>
                <a:lnTo>
                  <a:pt x="338" y="14"/>
                </a:lnTo>
                <a:lnTo>
                  <a:pt x="338" y="28"/>
                </a:lnTo>
                <a:lnTo>
                  <a:pt x="341" y="40"/>
                </a:lnTo>
                <a:lnTo>
                  <a:pt x="349" y="40"/>
                </a:lnTo>
                <a:lnTo>
                  <a:pt x="363" y="38"/>
                </a:lnTo>
                <a:lnTo>
                  <a:pt x="368" y="39"/>
                </a:lnTo>
                <a:lnTo>
                  <a:pt x="371" y="42"/>
                </a:lnTo>
                <a:lnTo>
                  <a:pt x="375" y="41"/>
                </a:lnTo>
                <a:lnTo>
                  <a:pt x="377" y="40"/>
                </a:lnTo>
                <a:lnTo>
                  <a:pt x="379" y="38"/>
                </a:lnTo>
                <a:lnTo>
                  <a:pt x="381" y="35"/>
                </a:lnTo>
                <a:lnTo>
                  <a:pt x="383" y="34"/>
                </a:lnTo>
                <a:lnTo>
                  <a:pt x="390" y="38"/>
                </a:lnTo>
                <a:lnTo>
                  <a:pt x="393" y="45"/>
                </a:lnTo>
                <a:lnTo>
                  <a:pt x="393" y="54"/>
                </a:lnTo>
                <a:lnTo>
                  <a:pt x="399" y="60"/>
                </a:lnTo>
                <a:lnTo>
                  <a:pt x="406" y="63"/>
                </a:lnTo>
                <a:lnTo>
                  <a:pt x="412" y="69"/>
                </a:lnTo>
                <a:lnTo>
                  <a:pt x="417" y="76"/>
                </a:lnTo>
                <a:lnTo>
                  <a:pt x="381" y="76"/>
                </a:lnTo>
                <a:lnTo>
                  <a:pt x="371" y="74"/>
                </a:lnTo>
                <a:lnTo>
                  <a:pt x="369" y="74"/>
                </a:lnTo>
                <a:lnTo>
                  <a:pt x="367" y="76"/>
                </a:lnTo>
                <a:lnTo>
                  <a:pt x="367" y="79"/>
                </a:lnTo>
                <a:lnTo>
                  <a:pt x="365" y="81"/>
                </a:lnTo>
                <a:lnTo>
                  <a:pt x="365" y="90"/>
                </a:lnTo>
                <a:lnTo>
                  <a:pt x="362" y="90"/>
                </a:lnTo>
                <a:lnTo>
                  <a:pt x="358" y="89"/>
                </a:lnTo>
                <a:lnTo>
                  <a:pt x="357" y="87"/>
                </a:lnTo>
                <a:lnTo>
                  <a:pt x="355" y="84"/>
                </a:lnTo>
                <a:lnTo>
                  <a:pt x="353" y="81"/>
                </a:lnTo>
                <a:lnTo>
                  <a:pt x="352" y="79"/>
                </a:lnTo>
                <a:lnTo>
                  <a:pt x="342" y="77"/>
                </a:lnTo>
                <a:lnTo>
                  <a:pt x="333" y="75"/>
                </a:lnTo>
                <a:lnTo>
                  <a:pt x="324" y="75"/>
                </a:lnTo>
                <a:lnTo>
                  <a:pt x="315" y="76"/>
                </a:lnTo>
                <a:lnTo>
                  <a:pt x="312" y="77"/>
                </a:lnTo>
                <a:lnTo>
                  <a:pt x="310" y="80"/>
                </a:lnTo>
                <a:lnTo>
                  <a:pt x="308" y="83"/>
                </a:lnTo>
                <a:lnTo>
                  <a:pt x="301" y="90"/>
                </a:lnTo>
                <a:lnTo>
                  <a:pt x="291" y="91"/>
                </a:lnTo>
                <a:lnTo>
                  <a:pt x="282" y="91"/>
                </a:lnTo>
                <a:lnTo>
                  <a:pt x="273" y="93"/>
                </a:lnTo>
                <a:lnTo>
                  <a:pt x="268" y="96"/>
                </a:lnTo>
                <a:lnTo>
                  <a:pt x="265" y="98"/>
                </a:lnTo>
                <a:lnTo>
                  <a:pt x="264" y="102"/>
                </a:lnTo>
                <a:lnTo>
                  <a:pt x="262" y="107"/>
                </a:lnTo>
                <a:lnTo>
                  <a:pt x="260" y="110"/>
                </a:lnTo>
                <a:lnTo>
                  <a:pt x="256" y="112"/>
                </a:lnTo>
                <a:lnTo>
                  <a:pt x="250" y="107"/>
                </a:lnTo>
                <a:lnTo>
                  <a:pt x="250" y="104"/>
                </a:lnTo>
                <a:lnTo>
                  <a:pt x="243" y="104"/>
                </a:lnTo>
                <a:lnTo>
                  <a:pt x="240" y="107"/>
                </a:lnTo>
                <a:lnTo>
                  <a:pt x="236" y="110"/>
                </a:lnTo>
                <a:lnTo>
                  <a:pt x="234" y="114"/>
                </a:lnTo>
                <a:lnTo>
                  <a:pt x="230" y="117"/>
                </a:lnTo>
                <a:lnTo>
                  <a:pt x="225" y="118"/>
                </a:lnTo>
                <a:lnTo>
                  <a:pt x="225" y="104"/>
                </a:lnTo>
                <a:lnTo>
                  <a:pt x="220" y="109"/>
                </a:lnTo>
                <a:lnTo>
                  <a:pt x="216" y="116"/>
                </a:lnTo>
                <a:lnTo>
                  <a:pt x="214" y="123"/>
                </a:lnTo>
                <a:lnTo>
                  <a:pt x="204" y="144"/>
                </a:lnTo>
                <a:lnTo>
                  <a:pt x="197" y="163"/>
                </a:lnTo>
                <a:lnTo>
                  <a:pt x="189" y="180"/>
                </a:lnTo>
                <a:lnTo>
                  <a:pt x="184" y="178"/>
                </a:lnTo>
                <a:lnTo>
                  <a:pt x="183" y="172"/>
                </a:lnTo>
                <a:lnTo>
                  <a:pt x="184" y="166"/>
                </a:lnTo>
                <a:lnTo>
                  <a:pt x="186" y="161"/>
                </a:lnTo>
                <a:lnTo>
                  <a:pt x="186" y="160"/>
                </a:lnTo>
                <a:lnTo>
                  <a:pt x="185" y="159"/>
                </a:lnTo>
                <a:lnTo>
                  <a:pt x="183" y="158"/>
                </a:lnTo>
                <a:lnTo>
                  <a:pt x="178" y="158"/>
                </a:lnTo>
                <a:lnTo>
                  <a:pt x="176" y="159"/>
                </a:lnTo>
                <a:lnTo>
                  <a:pt x="175" y="160"/>
                </a:lnTo>
                <a:lnTo>
                  <a:pt x="175" y="161"/>
                </a:lnTo>
                <a:lnTo>
                  <a:pt x="173" y="153"/>
                </a:lnTo>
                <a:lnTo>
                  <a:pt x="173" y="138"/>
                </a:lnTo>
                <a:lnTo>
                  <a:pt x="172" y="131"/>
                </a:lnTo>
                <a:lnTo>
                  <a:pt x="169" y="125"/>
                </a:lnTo>
                <a:lnTo>
                  <a:pt x="163" y="122"/>
                </a:lnTo>
                <a:lnTo>
                  <a:pt x="152" y="122"/>
                </a:lnTo>
                <a:lnTo>
                  <a:pt x="152" y="117"/>
                </a:lnTo>
                <a:lnTo>
                  <a:pt x="151" y="112"/>
                </a:lnTo>
                <a:lnTo>
                  <a:pt x="149" y="108"/>
                </a:lnTo>
                <a:lnTo>
                  <a:pt x="141" y="108"/>
                </a:lnTo>
                <a:lnTo>
                  <a:pt x="133" y="104"/>
                </a:lnTo>
                <a:lnTo>
                  <a:pt x="123" y="102"/>
                </a:lnTo>
                <a:lnTo>
                  <a:pt x="115" y="102"/>
                </a:lnTo>
                <a:lnTo>
                  <a:pt x="106" y="103"/>
                </a:lnTo>
                <a:lnTo>
                  <a:pt x="95" y="102"/>
                </a:lnTo>
                <a:lnTo>
                  <a:pt x="93" y="100"/>
                </a:lnTo>
                <a:lnTo>
                  <a:pt x="92" y="97"/>
                </a:lnTo>
                <a:lnTo>
                  <a:pt x="91" y="96"/>
                </a:lnTo>
                <a:lnTo>
                  <a:pt x="90" y="96"/>
                </a:lnTo>
                <a:lnTo>
                  <a:pt x="74" y="93"/>
                </a:lnTo>
                <a:lnTo>
                  <a:pt x="56" y="89"/>
                </a:lnTo>
                <a:lnTo>
                  <a:pt x="36" y="86"/>
                </a:lnTo>
                <a:lnTo>
                  <a:pt x="17" y="82"/>
                </a:lnTo>
                <a:lnTo>
                  <a:pt x="16" y="76"/>
                </a:lnTo>
                <a:lnTo>
                  <a:pt x="14" y="72"/>
                </a:lnTo>
                <a:lnTo>
                  <a:pt x="10" y="68"/>
                </a:lnTo>
                <a:lnTo>
                  <a:pt x="6" y="66"/>
                </a:lnTo>
                <a:lnTo>
                  <a:pt x="0" y="65"/>
                </a:lnTo>
                <a:lnTo>
                  <a:pt x="3" y="60"/>
                </a:lnTo>
                <a:lnTo>
                  <a:pt x="8" y="58"/>
                </a:lnTo>
                <a:lnTo>
                  <a:pt x="15" y="56"/>
                </a:lnTo>
                <a:lnTo>
                  <a:pt x="20" y="54"/>
                </a:lnTo>
                <a:lnTo>
                  <a:pt x="23" y="52"/>
                </a:lnTo>
                <a:lnTo>
                  <a:pt x="30" y="41"/>
                </a:lnTo>
                <a:lnTo>
                  <a:pt x="37" y="37"/>
                </a:lnTo>
                <a:lnTo>
                  <a:pt x="49" y="38"/>
                </a:lnTo>
                <a:lnTo>
                  <a:pt x="57" y="35"/>
                </a:lnTo>
                <a:lnTo>
                  <a:pt x="64" y="32"/>
                </a:lnTo>
                <a:lnTo>
                  <a:pt x="70" y="27"/>
                </a:lnTo>
                <a:lnTo>
                  <a:pt x="77" y="23"/>
                </a:lnTo>
                <a:lnTo>
                  <a:pt x="85" y="20"/>
                </a:lnTo>
                <a:lnTo>
                  <a:pt x="92" y="10"/>
                </a:lnTo>
                <a:lnTo>
                  <a:pt x="9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4" name="Freeform 25"/>
          <p:cNvSpPr>
            <a:spLocks/>
          </p:cNvSpPr>
          <p:nvPr/>
        </p:nvSpPr>
        <p:spPr bwMode="auto">
          <a:xfrm>
            <a:off x="3851275" y="2444750"/>
            <a:ext cx="368300" cy="496888"/>
          </a:xfrm>
          <a:custGeom>
            <a:avLst/>
            <a:gdLst/>
            <a:ahLst/>
            <a:cxnLst>
              <a:cxn ang="0">
                <a:pos x="99" y="1"/>
              </a:cxn>
              <a:cxn ang="0">
                <a:pos x="106" y="7"/>
              </a:cxn>
              <a:cxn ang="0">
                <a:pos x="124" y="9"/>
              </a:cxn>
              <a:cxn ang="0">
                <a:pos x="138" y="20"/>
              </a:cxn>
              <a:cxn ang="0">
                <a:pos x="183" y="35"/>
              </a:cxn>
              <a:cxn ang="0">
                <a:pos x="193" y="49"/>
              </a:cxn>
              <a:cxn ang="0">
                <a:pos x="186" y="59"/>
              </a:cxn>
              <a:cxn ang="0">
                <a:pos x="193" y="68"/>
              </a:cxn>
              <a:cxn ang="0">
                <a:pos x="202" y="94"/>
              </a:cxn>
              <a:cxn ang="0">
                <a:pos x="198" y="121"/>
              </a:cxn>
              <a:cxn ang="0">
                <a:pos x="189" y="143"/>
              </a:cxn>
              <a:cxn ang="0">
                <a:pos x="177" y="155"/>
              </a:cxn>
              <a:cxn ang="0">
                <a:pos x="174" y="183"/>
              </a:cxn>
              <a:cxn ang="0">
                <a:pos x="196" y="188"/>
              </a:cxn>
              <a:cxn ang="0">
                <a:pos x="210" y="168"/>
              </a:cxn>
              <a:cxn ang="0">
                <a:pos x="223" y="152"/>
              </a:cxn>
              <a:cxn ang="0">
                <a:pos x="242" y="143"/>
              </a:cxn>
              <a:cxn ang="0">
                <a:pos x="262" y="180"/>
              </a:cxn>
              <a:cxn ang="0">
                <a:pos x="276" y="223"/>
              </a:cxn>
              <a:cxn ang="0">
                <a:pos x="281" y="250"/>
              </a:cxn>
              <a:cxn ang="0">
                <a:pos x="278" y="271"/>
              </a:cxn>
              <a:cxn ang="0">
                <a:pos x="275" y="265"/>
              </a:cxn>
              <a:cxn ang="0">
                <a:pos x="271" y="265"/>
              </a:cxn>
              <a:cxn ang="0">
                <a:pos x="259" y="286"/>
              </a:cxn>
              <a:cxn ang="0">
                <a:pos x="251" y="301"/>
              </a:cxn>
              <a:cxn ang="0">
                <a:pos x="244" y="329"/>
              </a:cxn>
              <a:cxn ang="0">
                <a:pos x="233" y="351"/>
              </a:cxn>
              <a:cxn ang="0">
                <a:pos x="175" y="371"/>
              </a:cxn>
              <a:cxn ang="0">
                <a:pos x="102" y="373"/>
              </a:cxn>
              <a:cxn ang="0">
                <a:pos x="27" y="384"/>
              </a:cxn>
              <a:cxn ang="0">
                <a:pos x="6" y="384"/>
              </a:cxn>
              <a:cxn ang="0">
                <a:pos x="14" y="372"/>
              </a:cxn>
              <a:cxn ang="0">
                <a:pos x="28" y="336"/>
              </a:cxn>
              <a:cxn ang="0">
                <a:pos x="31" y="274"/>
              </a:cxn>
              <a:cxn ang="0">
                <a:pos x="19" y="241"/>
              </a:cxn>
              <a:cxn ang="0">
                <a:pos x="9" y="223"/>
              </a:cxn>
              <a:cxn ang="0">
                <a:pos x="3" y="213"/>
              </a:cxn>
              <a:cxn ang="0">
                <a:pos x="9" y="197"/>
              </a:cxn>
              <a:cxn ang="0">
                <a:pos x="7" y="159"/>
              </a:cxn>
              <a:cxn ang="0">
                <a:pos x="14" y="127"/>
              </a:cxn>
              <a:cxn ang="0">
                <a:pos x="11" y="115"/>
              </a:cxn>
              <a:cxn ang="0">
                <a:pos x="19" y="93"/>
              </a:cxn>
              <a:cxn ang="0">
                <a:pos x="42" y="73"/>
              </a:cxn>
              <a:cxn ang="0">
                <a:pos x="47" y="98"/>
              </a:cxn>
              <a:cxn ang="0">
                <a:pos x="52" y="93"/>
              </a:cxn>
              <a:cxn ang="0">
                <a:pos x="56" y="96"/>
              </a:cxn>
              <a:cxn ang="0">
                <a:pos x="63" y="83"/>
              </a:cxn>
              <a:cxn ang="0">
                <a:pos x="62" y="63"/>
              </a:cxn>
              <a:cxn ang="0">
                <a:pos x="74" y="42"/>
              </a:cxn>
              <a:cxn ang="0">
                <a:pos x="81" y="30"/>
              </a:cxn>
              <a:cxn ang="0">
                <a:pos x="76" y="22"/>
              </a:cxn>
              <a:cxn ang="0">
                <a:pos x="92" y="0"/>
              </a:cxn>
            </a:cxnLst>
            <a:rect l="0" t="0" r="r" b="b"/>
            <a:pathLst>
              <a:path w="285" h="386">
                <a:moveTo>
                  <a:pt x="92" y="0"/>
                </a:moveTo>
                <a:lnTo>
                  <a:pt x="97" y="0"/>
                </a:lnTo>
                <a:lnTo>
                  <a:pt x="99" y="1"/>
                </a:lnTo>
                <a:lnTo>
                  <a:pt x="102" y="3"/>
                </a:lnTo>
                <a:lnTo>
                  <a:pt x="104" y="5"/>
                </a:lnTo>
                <a:lnTo>
                  <a:pt x="106" y="7"/>
                </a:lnTo>
                <a:lnTo>
                  <a:pt x="110" y="8"/>
                </a:lnTo>
                <a:lnTo>
                  <a:pt x="117" y="9"/>
                </a:lnTo>
                <a:lnTo>
                  <a:pt x="124" y="9"/>
                </a:lnTo>
                <a:lnTo>
                  <a:pt x="130" y="10"/>
                </a:lnTo>
                <a:lnTo>
                  <a:pt x="136" y="14"/>
                </a:lnTo>
                <a:lnTo>
                  <a:pt x="138" y="20"/>
                </a:lnTo>
                <a:lnTo>
                  <a:pt x="155" y="22"/>
                </a:lnTo>
                <a:lnTo>
                  <a:pt x="172" y="27"/>
                </a:lnTo>
                <a:lnTo>
                  <a:pt x="183" y="35"/>
                </a:lnTo>
                <a:lnTo>
                  <a:pt x="194" y="44"/>
                </a:lnTo>
                <a:lnTo>
                  <a:pt x="194" y="47"/>
                </a:lnTo>
                <a:lnTo>
                  <a:pt x="193" y="49"/>
                </a:lnTo>
                <a:lnTo>
                  <a:pt x="187" y="55"/>
                </a:lnTo>
                <a:lnTo>
                  <a:pt x="186" y="57"/>
                </a:lnTo>
                <a:lnTo>
                  <a:pt x="186" y="59"/>
                </a:lnTo>
                <a:lnTo>
                  <a:pt x="187" y="63"/>
                </a:lnTo>
                <a:lnTo>
                  <a:pt x="189" y="65"/>
                </a:lnTo>
                <a:lnTo>
                  <a:pt x="193" y="68"/>
                </a:lnTo>
                <a:lnTo>
                  <a:pt x="197" y="72"/>
                </a:lnTo>
                <a:lnTo>
                  <a:pt x="200" y="76"/>
                </a:lnTo>
                <a:lnTo>
                  <a:pt x="202" y="94"/>
                </a:lnTo>
                <a:lnTo>
                  <a:pt x="203" y="105"/>
                </a:lnTo>
                <a:lnTo>
                  <a:pt x="202" y="113"/>
                </a:lnTo>
                <a:lnTo>
                  <a:pt x="198" y="121"/>
                </a:lnTo>
                <a:lnTo>
                  <a:pt x="191" y="127"/>
                </a:lnTo>
                <a:lnTo>
                  <a:pt x="191" y="134"/>
                </a:lnTo>
                <a:lnTo>
                  <a:pt x="189" y="143"/>
                </a:lnTo>
                <a:lnTo>
                  <a:pt x="188" y="149"/>
                </a:lnTo>
                <a:lnTo>
                  <a:pt x="183" y="152"/>
                </a:lnTo>
                <a:lnTo>
                  <a:pt x="177" y="155"/>
                </a:lnTo>
                <a:lnTo>
                  <a:pt x="172" y="157"/>
                </a:lnTo>
                <a:lnTo>
                  <a:pt x="172" y="173"/>
                </a:lnTo>
                <a:lnTo>
                  <a:pt x="174" y="183"/>
                </a:lnTo>
                <a:lnTo>
                  <a:pt x="180" y="191"/>
                </a:lnTo>
                <a:lnTo>
                  <a:pt x="191" y="195"/>
                </a:lnTo>
                <a:lnTo>
                  <a:pt x="196" y="188"/>
                </a:lnTo>
                <a:lnTo>
                  <a:pt x="202" y="182"/>
                </a:lnTo>
                <a:lnTo>
                  <a:pt x="207" y="175"/>
                </a:lnTo>
                <a:lnTo>
                  <a:pt x="210" y="168"/>
                </a:lnTo>
                <a:lnTo>
                  <a:pt x="211" y="157"/>
                </a:lnTo>
                <a:lnTo>
                  <a:pt x="218" y="155"/>
                </a:lnTo>
                <a:lnTo>
                  <a:pt x="223" y="152"/>
                </a:lnTo>
                <a:lnTo>
                  <a:pt x="228" y="147"/>
                </a:lnTo>
                <a:lnTo>
                  <a:pt x="233" y="145"/>
                </a:lnTo>
                <a:lnTo>
                  <a:pt x="242" y="143"/>
                </a:lnTo>
                <a:lnTo>
                  <a:pt x="251" y="154"/>
                </a:lnTo>
                <a:lnTo>
                  <a:pt x="258" y="166"/>
                </a:lnTo>
                <a:lnTo>
                  <a:pt x="262" y="180"/>
                </a:lnTo>
                <a:lnTo>
                  <a:pt x="266" y="195"/>
                </a:lnTo>
                <a:lnTo>
                  <a:pt x="271" y="209"/>
                </a:lnTo>
                <a:lnTo>
                  <a:pt x="276" y="223"/>
                </a:lnTo>
                <a:lnTo>
                  <a:pt x="285" y="233"/>
                </a:lnTo>
                <a:lnTo>
                  <a:pt x="282" y="240"/>
                </a:lnTo>
                <a:lnTo>
                  <a:pt x="281" y="250"/>
                </a:lnTo>
                <a:lnTo>
                  <a:pt x="281" y="271"/>
                </a:lnTo>
                <a:lnTo>
                  <a:pt x="279" y="272"/>
                </a:lnTo>
                <a:lnTo>
                  <a:pt x="278" y="271"/>
                </a:lnTo>
                <a:lnTo>
                  <a:pt x="276" y="271"/>
                </a:lnTo>
                <a:lnTo>
                  <a:pt x="275" y="269"/>
                </a:lnTo>
                <a:lnTo>
                  <a:pt x="275" y="265"/>
                </a:lnTo>
                <a:lnTo>
                  <a:pt x="274" y="265"/>
                </a:lnTo>
                <a:lnTo>
                  <a:pt x="273" y="264"/>
                </a:lnTo>
                <a:lnTo>
                  <a:pt x="271" y="265"/>
                </a:lnTo>
                <a:lnTo>
                  <a:pt x="265" y="269"/>
                </a:lnTo>
                <a:lnTo>
                  <a:pt x="260" y="276"/>
                </a:lnTo>
                <a:lnTo>
                  <a:pt x="259" y="286"/>
                </a:lnTo>
                <a:lnTo>
                  <a:pt x="259" y="296"/>
                </a:lnTo>
                <a:lnTo>
                  <a:pt x="254" y="299"/>
                </a:lnTo>
                <a:lnTo>
                  <a:pt x="251" y="301"/>
                </a:lnTo>
                <a:lnTo>
                  <a:pt x="245" y="307"/>
                </a:lnTo>
                <a:lnTo>
                  <a:pt x="246" y="318"/>
                </a:lnTo>
                <a:lnTo>
                  <a:pt x="244" y="329"/>
                </a:lnTo>
                <a:lnTo>
                  <a:pt x="240" y="336"/>
                </a:lnTo>
                <a:lnTo>
                  <a:pt x="236" y="343"/>
                </a:lnTo>
                <a:lnTo>
                  <a:pt x="233" y="351"/>
                </a:lnTo>
                <a:lnTo>
                  <a:pt x="231" y="360"/>
                </a:lnTo>
                <a:lnTo>
                  <a:pt x="203" y="365"/>
                </a:lnTo>
                <a:lnTo>
                  <a:pt x="175" y="371"/>
                </a:lnTo>
                <a:lnTo>
                  <a:pt x="146" y="374"/>
                </a:lnTo>
                <a:lnTo>
                  <a:pt x="120" y="372"/>
                </a:lnTo>
                <a:lnTo>
                  <a:pt x="102" y="373"/>
                </a:lnTo>
                <a:lnTo>
                  <a:pt x="62" y="380"/>
                </a:lnTo>
                <a:lnTo>
                  <a:pt x="42" y="383"/>
                </a:lnTo>
                <a:lnTo>
                  <a:pt x="27" y="384"/>
                </a:lnTo>
                <a:lnTo>
                  <a:pt x="11" y="386"/>
                </a:lnTo>
                <a:lnTo>
                  <a:pt x="6" y="386"/>
                </a:lnTo>
                <a:lnTo>
                  <a:pt x="6" y="384"/>
                </a:lnTo>
                <a:lnTo>
                  <a:pt x="10" y="380"/>
                </a:lnTo>
                <a:lnTo>
                  <a:pt x="11" y="380"/>
                </a:lnTo>
                <a:lnTo>
                  <a:pt x="14" y="372"/>
                </a:lnTo>
                <a:lnTo>
                  <a:pt x="19" y="364"/>
                </a:lnTo>
                <a:lnTo>
                  <a:pt x="23" y="352"/>
                </a:lnTo>
                <a:lnTo>
                  <a:pt x="28" y="336"/>
                </a:lnTo>
                <a:lnTo>
                  <a:pt x="33" y="314"/>
                </a:lnTo>
                <a:lnTo>
                  <a:pt x="34" y="290"/>
                </a:lnTo>
                <a:lnTo>
                  <a:pt x="31" y="274"/>
                </a:lnTo>
                <a:lnTo>
                  <a:pt x="26" y="259"/>
                </a:lnTo>
                <a:lnTo>
                  <a:pt x="25" y="245"/>
                </a:lnTo>
                <a:lnTo>
                  <a:pt x="19" y="241"/>
                </a:lnTo>
                <a:lnTo>
                  <a:pt x="16" y="237"/>
                </a:lnTo>
                <a:lnTo>
                  <a:pt x="12" y="231"/>
                </a:lnTo>
                <a:lnTo>
                  <a:pt x="9" y="223"/>
                </a:lnTo>
                <a:lnTo>
                  <a:pt x="6" y="218"/>
                </a:lnTo>
                <a:lnTo>
                  <a:pt x="4" y="217"/>
                </a:lnTo>
                <a:lnTo>
                  <a:pt x="3" y="213"/>
                </a:lnTo>
                <a:lnTo>
                  <a:pt x="3" y="211"/>
                </a:lnTo>
                <a:lnTo>
                  <a:pt x="6" y="204"/>
                </a:lnTo>
                <a:lnTo>
                  <a:pt x="9" y="197"/>
                </a:lnTo>
                <a:lnTo>
                  <a:pt x="6" y="184"/>
                </a:lnTo>
                <a:lnTo>
                  <a:pt x="0" y="175"/>
                </a:lnTo>
                <a:lnTo>
                  <a:pt x="7" y="159"/>
                </a:lnTo>
                <a:lnTo>
                  <a:pt x="12" y="150"/>
                </a:lnTo>
                <a:lnTo>
                  <a:pt x="14" y="140"/>
                </a:lnTo>
                <a:lnTo>
                  <a:pt x="14" y="127"/>
                </a:lnTo>
                <a:lnTo>
                  <a:pt x="12" y="120"/>
                </a:lnTo>
                <a:lnTo>
                  <a:pt x="11" y="118"/>
                </a:lnTo>
                <a:lnTo>
                  <a:pt x="11" y="115"/>
                </a:lnTo>
                <a:lnTo>
                  <a:pt x="18" y="104"/>
                </a:lnTo>
                <a:lnTo>
                  <a:pt x="20" y="99"/>
                </a:lnTo>
                <a:lnTo>
                  <a:pt x="19" y="93"/>
                </a:lnTo>
                <a:lnTo>
                  <a:pt x="28" y="89"/>
                </a:lnTo>
                <a:lnTo>
                  <a:pt x="37" y="82"/>
                </a:lnTo>
                <a:lnTo>
                  <a:pt x="42" y="73"/>
                </a:lnTo>
                <a:lnTo>
                  <a:pt x="45" y="76"/>
                </a:lnTo>
                <a:lnTo>
                  <a:pt x="45" y="98"/>
                </a:lnTo>
                <a:lnTo>
                  <a:pt x="47" y="98"/>
                </a:lnTo>
                <a:lnTo>
                  <a:pt x="47" y="97"/>
                </a:lnTo>
                <a:lnTo>
                  <a:pt x="49" y="94"/>
                </a:lnTo>
                <a:lnTo>
                  <a:pt x="52" y="93"/>
                </a:lnTo>
                <a:lnTo>
                  <a:pt x="53" y="93"/>
                </a:lnTo>
                <a:lnTo>
                  <a:pt x="55" y="96"/>
                </a:lnTo>
                <a:lnTo>
                  <a:pt x="56" y="96"/>
                </a:lnTo>
                <a:lnTo>
                  <a:pt x="59" y="92"/>
                </a:lnTo>
                <a:lnTo>
                  <a:pt x="62" y="89"/>
                </a:lnTo>
                <a:lnTo>
                  <a:pt x="63" y="83"/>
                </a:lnTo>
                <a:lnTo>
                  <a:pt x="65" y="78"/>
                </a:lnTo>
                <a:lnTo>
                  <a:pt x="63" y="71"/>
                </a:lnTo>
                <a:lnTo>
                  <a:pt x="62" y="63"/>
                </a:lnTo>
                <a:lnTo>
                  <a:pt x="62" y="56"/>
                </a:lnTo>
                <a:lnTo>
                  <a:pt x="67" y="47"/>
                </a:lnTo>
                <a:lnTo>
                  <a:pt x="74" y="42"/>
                </a:lnTo>
                <a:lnTo>
                  <a:pt x="84" y="40"/>
                </a:lnTo>
                <a:lnTo>
                  <a:pt x="84" y="34"/>
                </a:lnTo>
                <a:lnTo>
                  <a:pt x="81" y="30"/>
                </a:lnTo>
                <a:lnTo>
                  <a:pt x="79" y="29"/>
                </a:lnTo>
                <a:lnTo>
                  <a:pt x="76" y="27"/>
                </a:lnTo>
                <a:lnTo>
                  <a:pt x="76" y="22"/>
                </a:lnTo>
                <a:lnTo>
                  <a:pt x="79" y="15"/>
                </a:lnTo>
                <a:lnTo>
                  <a:pt x="83" y="9"/>
                </a:lnTo>
                <a:lnTo>
                  <a:pt x="9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5" name="Freeform 26"/>
          <p:cNvSpPr>
            <a:spLocks noEditPoints="1"/>
          </p:cNvSpPr>
          <p:nvPr/>
        </p:nvSpPr>
        <p:spPr bwMode="auto">
          <a:xfrm>
            <a:off x="3789363" y="2927350"/>
            <a:ext cx="284162" cy="495300"/>
          </a:xfrm>
          <a:custGeom>
            <a:avLst/>
            <a:gdLst/>
            <a:ahLst/>
            <a:cxnLst>
              <a:cxn ang="0">
                <a:pos x="3" y="28"/>
              </a:cxn>
              <a:cxn ang="0">
                <a:pos x="184" y="9"/>
              </a:cxn>
              <a:cxn ang="0">
                <a:pos x="188" y="16"/>
              </a:cxn>
              <a:cxn ang="0">
                <a:pos x="200" y="110"/>
              </a:cxn>
              <a:cxn ang="0">
                <a:pos x="214" y="235"/>
              </a:cxn>
              <a:cxn ang="0">
                <a:pos x="211" y="256"/>
              </a:cxn>
              <a:cxn ang="0">
                <a:pos x="213" y="261"/>
              </a:cxn>
              <a:cxn ang="0">
                <a:pos x="213" y="265"/>
              </a:cxn>
              <a:cxn ang="0">
                <a:pos x="213" y="268"/>
              </a:cxn>
              <a:cxn ang="0">
                <a:pos x="220" y="269"/>
              </a:cxn>
              <a:cxn ang="0">
                <a:pos x="215" y="275"/>
              </a:cxn>
              <a:cxn ang="0">
                <a:pos x="207" y="270"/>
              </a:cxn>
              <a:cxn ang="0">
                <a:pos x="201" y="278"/>
              </a:cxn>
              <a:cxn ang="0">
                <a:pos x="199" y="279"/>
              </a:cxn>
              <a:cxn ang="0">
                <a:pos x="195" y="285"/>
              </a:cxn>
              <a:cxn ang="0">
                <a:pos x="192" y="279"/>
              </a:cxn>
              <a:cxn ang="0">
                <a:pos x="186" y="283"/>
              </a:cxn>
              <a:cxn ang="0">
                <a:pos x="180" y="282"/>
              </a:cxn>
              <a:cxn ang="0">
                <a:pos x="178" y="297"/>
              </a:cxn>
              <a:cxn ang="0">
                <a:pos x="166" y="318"/>
              </a:cxn>
              <a:cxn ang="0">
                <a:pos x="152" y="328"/>
              </a:cxn>
              <a:cxn ang="0">
                <a:pos x="143" y="357"/>
              </a:cxn>
              <a:cxn ang="0">
                <a:pos x="135" y="350"/>
              </a:cxn>
              <a:cxn ang="0">
                <a:pos x="130" y="356"/>
              </a:cxn>
              <a:cxn ang="0">
                <a:pos x="123" y="347"/>
              </a:cxn>
              <a:cxn ang="0">
                <a:pos x="111" y="342"/>
              </a:cxn>
              <a:cxn ang="0">
                <a:pos x="115" y="348"/>
              </a:cxn>
              <a:cxn ang="0">
                <a:pos x="106" y="362"/>
              </a:cxn>
              <a:cxn ang="0">
                <a:pos x="102" y="368"/>
              </a:cxn>
              <a:cxn ang="0">
                <a:pos x="101" y="370"/>
              </a:cxn>
              <a:cxn ang="0">
                <a:pos x="88" y="367"/>
              </a:cxn>
              <a:cxn ang="0">
                <a:pos x="78" y="369"/>
              </a:cxn>
              <a:cxn ang="0">
                <a:pos x="72" y="368"/>
              </a:cxn>
              <a:cxn ang="0">
                <a:pos x="72" y="373"/>
              </a:cxn>
              <a:cxn ang="0">
                <a:pos x="62" y="377"/>
              </a:cxn>
              <a:cxn ang="0">
                <a:pos x="48" y="373"/>
              </a:cxn>
              <a:cxn ang="0">
                <a:pos x="29" y="376"/>
              </a:cxn>
              <a:cxn ang="0">
                <a:pos x="26" y="380"/>
              </a:cxn>
              <a:cxn ang="0">
                <a:pos x="10" y="382"/>
              </a:cxn>
              <a:cxn ang="0">
                <a:pos x="2" y="366"/>
              </a:cxn>
              <a:cxn ang="0">
                <a:pos x="8" y="347"/>
              </a:cxn>
              <a:cxn ang="0">
                <a:pos x="15" y="338"/>
              </a:cxn>
              <a:cxn ang="0">
                <a:pos x="32" y="308"/>
              </a:cxn>
              <a:cxn ang="0">
                <a:pos x="29" y="283"/>
              </a:cxn>
              <a:cxn ang="0">
                <a:pos x="23" y="275"/>
              </a:cxn>
              <a:cxn ang="0">
                <a:pos x="17" y="269"/>
              </a:cxn>
              <a:cxn ang="0">
                <a:pos x="25" y="245"/>
              </a:cxn>
              <a:cxn ang="0">
                <a:pos x="15" y="31"/>
              </a:cxn>
              <a:cxn ang="0">
                <a:pos x="16" y="34"/>
              </a:cxn>
              <a:cxn ang="0">
                <a:pos x="19" y="35"/>
              </a:cxn>
              <a:cxn ang="0">
                <a:pos x="31" y="28"/>
              </a:cxn>
              <a:cxn ang="0">
                <a:pos x="47" y="17"/>
              </a:cxn>
              <a:cxn ang="0">
                <a:pos x="52" y="18"/>
              </a:cxn>
              <a:cxn ang="0">
                <a:pos x="133" y="7"/>
              </a:cxn>
            </a:cxnLst>
            <a:rect l="0" t="0" r="r" b="b"/>
            <a:pathLst>
              <a:path w="220" h="384">
                <a:moveTo>
                  <a:pt x="3" y="28"/>
                </a:moveTo>
                <a:lnTo>
                  <a:pt x="3" y="31"/>
                </a:lnTo>
                <a:lnTo>
                  <a:pt x="2" y="30"/>
                </a:lnTo>
                <a:lnTo>
                  <a:pt x="3" y="28"/>
                </a:lnTo>
                <a:close/>
                <a:moveTo>
                  <a:pt x="184" y="0"/>
                </a:moveTo>
                <a:lnTo>
                  <a:pt x="185" y="3"/>
                </a:lnTo>
                <a:lnTo>
                  <a:pt x="185" y="7"/>
                </a:lnTo>
                <a:lnTo>
                  <a:pt x="184" y="9"/>
                </a:lnTo>
                <a:lnTo>
                  <a:pt x="185" y="11"/>
                </a:lnTo>
                <a:lnTo>
                  <a:pt x="186" y="12"/>
                </a:lnTo>
                <a:lnTo>
                  <a:pt x="187" y="14"/>
                </a:lnTo>
                <a:lnTo>
                  <a:pt x="188" y="16"/>
                </a:lnTo>
                <a:lnTo>
                  <a:pt x="188" y="34"/>
                </a:lnTo>
                <a:lnTo>
                  <a:pt x="192" y="59"/>
                </a:lnTo>
                <a:lnTo>
                  <a:pt x="196" y="83"/>
                </a:lnTo>
                <a:lnTo>
                  <a:pt x="200" y="110"/>
                </a:lnTo>
                <a:lnTo>
                  <a:pt x="203" y="144"/>
                </a:lnTo>
                <a:lnTo>
                  <a:pt x="206" y="178"/>
                </a:lnTo>
                <a:lnTo>
                  <a:pt x="213" y="217"/>
                </a:lnTo>
                <a:lnTo>
                  <a:pt x="214" y="235"/>
                </a:lnTo>
                <a:lnTo>
                  <a:pt x="213" y="243"/>
                </a:lnTo>
                <a:lnTo>
                  <a:pt x="213" y="249"/>
                </a:lnTo>
                <a:lnTo>
                  <a:pt x="214" y="257"/>
                </a:lnTo>
                <a:lnTo>
                  <a:pt x="211" y="256"/>
                </a:lnTo>
                <a:lnTo>
                  <a:pt x="210" y="255"/>
                </a:lnTo>
                <a:lnTo>
                  <a:pt x="209" y="255"/>
                </a:lnTo>
                <a:lnTo>
                  <a:pt x="209" y="257"/>
                </a:lnTo>
                <a:lnTo>
                  <a:pt x="213" y="261"/>
                </a:lnTo>
                <a:lnTo>
                  <a:pt x="213" y="263"/>
                </a:lnTo>
                <a:lnTo>
                  <a:pt x="214" y="264"/>
                </a:lnTo>
                <a:lnTo>
                  <a:pt x="213" y="264"/>
                </a:lnTo>
                <a:lnTo>
                  <a:pt x="213" y="265"/>
                </a:lnTo>
                <a:lnTo>
                  <a:pt x="208" y="263"/>
                </a:lnTo>
                <a:lnTo>
                  <a:pt x="209" y="265"/>
                </a:lnTo>
                <a:lnTo>
                  <a:pt x="211" y="268"/>
                </a:lnTo>
                <a:lnTo>
                  <a:pt x="213" y="268"/>
                </a:lnTo>
                <a:lnTo>
                  <a:pt x="215" y="266"/>
                </a:lnTo>
                <a:lnTo>
                  <a:pt x="216" y="266"/>
                </a:lnTo>
                <a:lnTo>
                  <a:pt x="218" y="268"/>
                </a:lnTo>
                <a:lnTo>
                  <a:pt x="220" y="269"/>
                </a:lnTo>
                <a:lnTo>
                  <a:pt x="220" y="270"/>
                </a:lnTo>
                <a:lnTo>
                  <a:pt x="218" y="272"/>
                </a:lnTo>
                <a:lnTo>
                  <a:pt x="217" y="273"/>
                </a:lnTo>
                <a:lnTo>
                  <a:pt x="215" y="275"/>
                </a:lnTo>
                <a:lnTo>
                  <a:pt x="210" y="275"/>
                </a:lnTo>
                <a:lnTo>
                  <a:pt x="209" y="273"/>
                </a:lnTo>
                <a:lnTo>
                  <a:pt x="208" y="271"/>
                </a:lnTo>
                <a:lnTo>
                  <a:pt x="207" y="270"/>
                </a:lnTo>
                <a:lnTo>
                  <a:pt x="207" y="278"/>
                </a:lnTo>
                <a:lnTo>
                  <a:pt x="206" y="279"/>
                </a:lnTo>
                <a:lnTo>
                  <a:pt x="202" y="279"/>
                </a:lnTo>
                <a:lnTo>
                  <a:pt x="201" y="278"/>
                </a:lnTo>
                <a:lnTo>
                  <a:pt x="200" y="278"/>
                </a:lnTo>
                <a:lnTo>
                  <a:pt x="200" y="277"/>
                </a:lnTo>
                <a:lnTo>
                  <a:pt x="199" y="278"/>
                </a:lnTo>
                <a:lnTo>
                  <a:pt x="199" y="279"/>
                </a:lnTo>
                <a:lnTo>
                  <a:pt x="200" y="280"/>
                </a:lnTo>
                <a:lnTo>
                  <a:pt x="200" y="284"/>
                </a:lnTo>
                <a:lnTo>
                  <a:pt x="198" y="285"/>
                </a:lnTo>
                <a:lnTo>
                  <a:pt x="195" y="285"/>
                </a:lnTo>
                <a:lnTo>
                  <a:pt x="194" y="284"/>
                </a:lnTo>
                <a:lnTo>
                  <a:pt x="193" y="282"/>
                </a:lnTo>
                <a:lnTo>
                  <a:pt x="193" y="280"/>
                </a:lnTo>
                <a:lnTo>
                  <a:pt x="192" y="279"/>
                </a:lnTo>
                <a:lnTo>
                  <a:pt x="191" y="279"/>
                </a:lnTo>
                <a:lnTo>
                  <a:pt x="189" y="280"/>
                </a:lnTo>
                <a:lnTo>
                  <a:pt x="187" y="282"/>
                </a:lnTo>
                <a:lnTo>
                  <a:pt x="186" y="283"/>
                </a:lnTo>
                <a:lnTo>
                  <a:pt x="184" y="283"/>
                </a:lnTo>
                <a:lnTo>
                  <a:pt x="182" y="284"/>
                </a:lnTo>
                <a:lnTo>
                  <a:pt x="181" y="284"/>
                </a:lnTo>
                <a:lnTo>
                  <a:pt x="180" y="282"/>
                </a:lnTo>
                <a:lnTo>
                  <a:pt x="180" y="279"/>
                </a:lnTo>
                <a:lnTo>
                  <a:pt x="175" y="284"/>
                </a:lnTo>
                <a:lnTo>
                  <a:pt x="175" y="290"/>
                </a:lnTo>
                <a:lnTo>
                  <a:pt x="178" y="297"/>
                </a:lnTo>
                <a:lnTo>
                  <a:pt x="178" y="305"/>
                </a:lnTo>
                <a:lnTo>
                  <a:pt x="172" y="307"/>
                </a:lnTo>
                <a:lnTo>
                  <a:pt x="168" y="312"/>
                </a:lnTo>
                <a:lnTo>
                  <a:pt x="166" y="318"/>
                </a:lnTo>
                <a:lnTo>
                  <a:pt x="165" y="324"/>
                </a:lnTo>
                <a:lnTo>
                  <a:pt x="161" y="328"/>
                </a:lnTo>
                <a:lnTo>
                  <a:pt x="158" y="329"/>
                </a:lnTo>
                <a:lnTo>
                  <a:pt x="152" y="328"/>
                </a:lnTo>
                <a:lnTo>
                  <a:pt x="150" y="338"/>
                </a:lnTo>
                <a:lnTo>
                  <a:pt x="149" y="347"/>
                </a:lnTo>
                <a:lnTo>
                  <a:pt x="146" y="356"/>
                </a:lnTo>
                <a:lnTo>
                  <a:pt x="143" y="357"/>
                </a:lnTo>
                <a:lnTo>
                  <a:pt x="140" y="357"/>
                </a:lnTo>
                <a:lnTo>
                  <a:pt x="138" y="356"/>
                </a:lnTo>
                <a:lnTo>
                  <a:pt x="135" y="353"/>
                </a:lnTo>
                <a:lnTo>
                  <a:pt x="135" y="350"/>
                </a:lnTo>
                <a:lnTo>
                  <a:pt x="133" y="350"/>
                </a:lnTo>
                <a:lnTo>
                  <a:pt x="133" y="352"/>
                </a:lnTo>
                <a:lnTo>
                  <a:pt x="132" y="354"/>
                </a:lnTo>
                <a:lnTo>
                  <a:pt x="130" y="356"/>
                </a:lnTo>
                <a:lnTo>
                  <a:pt x="127" y="356"/>
                </a:lnTo>
                <a:lnTo>
                  <a:pt x="127" y="352"/>
                </a:lnTo>
                <a:lnTo>
                  <a:pt x="125" y="349"/>
                </a:lnTo>
                <a:lnTo>
                  <a:pt x="123" y="347"/>
                </a:lnTo>
                <a:lnTo>
                  <a:pt x="122" y="345"/>
                </a:lnTo>
                <a:lnTo>
                  <a:pt x="118" y="343"/>
                </a:lnTo>
                <a:lnTo>
                  <a:pt x="116" y="342"/>
                </a:lnTo>
                <a:lnTo>
                  <a:pt x="111" y="342"/>
                </a:lnTo>
                <a:lnTo>
                  <a:pt x="111" y="346"/>
                </a:lnTo>
                <a:lnTo>
                  <a:pt x="113" y="347"/>
                </a:lnTo>
                <a:lnTo>
                  <a:pt x="113" y="348"/>
                </a:lnTo>
                <a:lnTo>
                  <a:pt x="115" y="348"/>
                </a:lnTo>
                <a:lnTo>
                  <a:pt x="114" y="349"/>
                </a:lnTo>
                <a:lnTo>
                  <a:pt x="107" y="353"/>
                </a:lnTo>
                <a:lnTo>
                  <a:pt x="106" y="356"/>
                </a:lnTo>
                <a:lnTo>
                  <a:pt x="106" y="362"/>
                </a:lnTo>
                <a:lnTo>
                  <a:pt x="104" y="366"/>
                </a:lnTo>
                <a:lnTo>
                  <a:pt x="104" y="367"/>
                </a:lnTo>
                <a:lnTo>
                  <a:pt x="103" y="367"/>
                </a:lnTo>
                <a:lnTo>
                  <a:pt x="102" y="368"/>
                </a:lnTo>
                <a:lnTo>
                  <a:pt x="100" y="368"/>
                </a:lnTo>
                <a:lnTo>
                  <a:pt x="99" y="369"/>
                </a:lnTo>
                <a:lnTo>
                  <a:pt x="100" y="369"/>
                </a:lnTo>
                <a:lnTo>
                  <a:pt x="101" y="370"/>
                </a:lnTo>
                <a:lnTo>
                  <a:pt x="99" y="373"/>
                </a:lnTo>
                <a:lnTo>
                  <a:pt x="96" y="373"/>
                </a:lnTo>
                <a:lnTo>
                  <a:pt x="92" y="370"/>
                </a:lnTo>
                <a:lnTo>
                  <a:pt x="88" y="367"/>
                </a:lnTo>
                <a:lnTo>
                  <a:pt x="87" y="364"/>
                </a:lnTo>
                <a:lnTo>
                  <a:pt x="83" y="364"/>
                </a:lnTo>
                <a:lnTo>
                  <a:pt x="81" y="366"/>
                </a:lnTo>
                <a:lnTo>
                  <a:pt x="78" y="369"/>
                </a:lnTo>
                <a:lnTo>
                  <a:pt x="75" y="370"/>
                </a:lnTo>
                <a:lnTo>
                  <a:pt x="74" y="369"/>
                </a:lnTo>
                <a:lnTo>
                  <a:pt x="73" y="367"/>
                </a:lnTo>
                <a:lnTo>
                  <a:pt x="72" y="368"/>
                </a:lnTo>
                <a:lnTo>
                  <a:pt x="72" y="369"/>
                </a:lnTo>
                <a:lnTo>
                  <a:pt x="73" y="370"/>
                </a:lnTo>
                <a:lnTo>
                  <a:pt x="73" y="371"/>
                </a:lnTo>
                <a:lnTo>
                  <a:pt x="72" y="373"/>
                </a:lnTo>
                <a:lnTo>
                  <a:pt x="67" y="373"/>
                </a:lnTo>
                <a:lnTo>
                  <a:pt x="66" y="374"/>
                </a:lnTo>
                <a:lnTo>
                  <a:pt x="64" y="375"/>
                </a:lnTo>
                <a:lnTo>
                  <a:pt x="62" y="377"/>
                </a:lnTo>
                <a:lnTo>
                  <a:pt x="61" y="378"/>
                </a:lnTo>
                <a:lnTo>
                  <a:pt x="55" y="378"/>
                </a:lnTo>
                <a:lnTo>
                  <a:pt x="51" y="374"/>
                </a:lnTo>
                <a:lnTo>
                  <a:pt x="48" y="373"/>
                </a:lnTo>
                <a:lnTo>
                  <a:pt x="44" y="373"/>
                </a:lnTo>
                <a:lnTo>
                  <a:pt x="37" y="374"/>
                </a:lnTo>
                <a:lnTo>
                  <a:pt x="31" y="375"/>
                </a:lnTo>
                <a:lnTo>
                  <a:pt x="29" y="376"/>
                </a:lnTo>
                <a:lnTo>
                  <a:pt x="29" y="384"/>
                </a:lnTo>
                <a:lnTo>
                  <a:pt x="28" y="384"/>
                </a:lnTo>
                <a:lnTo>
                  <a:pt x="26" y="383"/>
                </a:lnTo>
                <a:lnTo>
                  <a:pt x="26" y="380"/>
                </a:lnTo>
                <a:lnTo>
                  <a:pt x="25" y="378"/>
                </a:lnTo>
                <a:lnTo>
                  <a:pt x="22" y="378"/>
                </a:lnTo>
                <a:lnTo>
                  <a:pt x="17" y="380"/>
                </a:lnTo>
                <a:lnTo>
                  <a:pt x="10" y="382"/>
                </a:lnTo>
                <a:lnTo>
                  <a:pt x="4" y="382"/>
                </a:lnTo>
                <a:lnTo>
                  <a:pt x="0" y="381"/>
                </a:lnTo>
                <a:lnTo>
                  <a:pt x="0" y="373"/>
                </a:lnTo>
                <a:lnTo>
                  <a:pt x="2" y="366"/>
                </a:lnTo>
                <a:lnTo>
                  <a:pt x="3" y="359"/>
                </a:lnTo>
                <a:lnTo>
                  <a:pt x="3" y="350"/>
                </a:lnTo>
                <a:lnTo>
                  <a:pt x="5" y="349"/>
                </a:lnTo>
                <a:lnTo>
                  <a:pt x="8" y="347"/>
                </a:lnTo>
                <a:lnTo>
                  <a:pt x="10" y="346"/>
                </a:lnTo>
                <a:lnTo>
                  <a:pt x="12" y="346"/>
                </a:lnTo>
                <a:lnTo>
                  <a:pt x="15" y="347"/>
                </a:lnTo>
                <a:lnTo>
                  <a:pt x="15" y="338"/>
                </a:lnTo>
                <a:lnTo>
                  <a:pt x="19" y="327"/>
                </a:lnTo>
                <a:lnTo>
                  <a:pt x="25" y="317"/>
                </a:lnTo>
                <a:lnTo>
                  <a:pt x="29" y="305"/>
                </a:lnTo>
                <a:lnTo>
                  <a:pt x="32" y="308"/>
                </a:lnTo>
                <a:lnTo>
                  <a:pt x="33" y="308"/>
                </a:lnTo>
                <a:lnTo>
                  <a:pt x="32" y="301"/>
                </a:lnTo>
                <a:lnTo>
                  <a:pt x="30" y="292"/>
                </a:lnTo>
                <a:lnTo>
                  <a:pt x="29" y="283"/>
                </a:lnTo>
                <a:lnTo>
                  <a:pt x="25" y="279"/>
                </a:lnTo>
                <a:lnTo>
                  <a:pt x="24" y="277"/>
                </a:lnTo>
                <a:lnTo>
                  <a:pt x="23" y="276"/>
                </a:lnTo>
                <a:lnTo>
                  <a:pt x="23" y="275"/>
                </a:lnTo>
                <a:lnTo>
                  <a:pt x="24" y="273"/>
                </a:lnTo>
                <a:lnTo>
                  <a:pt x="24" y="272"/>
                </a:lnTo>
                <a:lnTo>
                  <a:pt x="21" y="272"/>
                </a:lnTo>
                <a:lnTo>
                  <a:pt x="17" y="269"/>
                </a:lnTo>
                <a:lnTo>
                  <a:pt x="19" y="263"/>
                </a:lnTo>
                <a:lnTo>
                  <a:pt x="19" y="255"/>
                </a:lnTo>
                <a:lnTo>
                  <a:pt x="22" y="249"/>
                </a:lnTo>
                <a:lnTo>
                  <a:pt x="25" y="245"/>
                </a:lnTo>
                <a:lnTo>
                  <a:pt x="17" y="174"/>
                </a:lnTo>
                <a:lnTo>
                  <a:pt x="11" y="101"/>
                </a:lnTo>
                <a:lnTo>
                  <a:pt x="3" y="31"/>
                </a:lnTo>
                <a:lnTo>
                  <a:pt x="15" y="31"/>
                </a:lnTo>
                <a:lnTo>
                  <a:pt x="16" y="32"/>
                </a:lnTo>
                <a:lnTo>
                  <a:pt x="17" y="32"/>
                </a:lnTo>
                <a:lnTo>
                  <a:pt x="16" y="33"/>
                </a:lnTo>
                <a:lnTo>
                  <a:pt x="16" y="34"/>
                </a:lnTo>
                <a:lnTo>
                  <a:pt x="15" y="37"/>
                </a:lnTo>
                <a:lnTo>
                  <a:pt x="15" y="38"/>
                </a:lnTo>
                <a:lnTo>
                  <a:pt x="16" y="37"/>
                </a:lnTo>
                <a:lnTo>
                  <a:pt x="19" y="35"/>
                </a:lnTo>
                <a:lnTo>
                  <a:pt x="22" y="34"/>
                </a:lnTo>
                <a:lnTo>
                  <a:pt x="25" y="32"/>
                </a:lnTo>
                <a:lnTo>
                  <a:pt x="29" y="31"/>
                </a:lnTo>
                <a:lnTo>
                  <a:pt x="31" y="28"/>
                </a:lnTo>
                <a:lnTo>
                  <a:pt x="35" y="26"/>
                </a:lnTo>
                <a:lnTo>
                  <a:pt x="38" y="23"/>
                </a:lnTo>
                <a:lnTo>
                  <a:pt x="45" y="18"/>
                </a:lnTo>
                <a:lnTo>
                  <a:pt x="47" y="17"/>
                </a:lnTo>
                <a:lnTo>
                  <a:pt x="51" y="20"/>
                </a:lnTo>
                <a:lnTo>
                  <a:pt x="52" y="19"/>
                </a:lnTo>
                <a:lnTo>
                  <a:pt x="53" y="19"/>
                </a:lnTo>
                <a:lnTo>
                  <a:pt x="52" y="18"/>
                </a:lnTo>
                <a:lnTo>
                  <a:pt x="51" y="18"/>
                </a:lnTo>
                <a:lnTo>
                  <a:pt x="72" y="13"/>
                </a:lnTo>
                <a:lnTo>
                  <a:pt x="121" y="9"/>
                </a:lnTo>
                <a:lnTo>
                  <a:pt x="133" y="7"/>
                </a:lnTo>
                <a:lnTo>
                  <a:pt x="149" y="5"/>
                </a:lnTo>
                <a:lnTo>
                  <a:pt x="18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6" name="Freeform 27"/>
          <p:cNvSpPr>
            <a:spLocks/>
          </p:cNvSpPr>
          <p:nvPr/>
        </p:nvSpPr>
        <p:spPr bwMode="auto">
          <a:xfrm>
            <a:off x="3448050" y="2870200"/>
            <a:ext cx="374650" cy="665163"/>
          </a:xfrm>
          <a:custGeom>
            <a:avLst/>
            <a:gdLst/>
            <a:ahLst/>
            <a:cxnLst>
              <a:cxn ang="0">
                <a:pos x="238" y="16"/>
              </a:cxn>
              <a:cxn ang="0">
                <a:pos x="247" y="32"/>
              </a:cxn>
              <a:cxn ang="0">
                <a:pos x="251" y="44"/>
              </a:cxn>
              <a:cxn ang="0">
                <a:pos x="267" y="86"/>
              </a:cxn>
              <a:cxn ang="0">
                <a:pos x="272" y="151"/>
              </a:cxn>
              <a:cxn ang="0">
                <a:pos x="282" y="247"/>
              </a:cxn>
              <a:cxn ang="0">
                <a:pos x="281" y="292"/>
              </a:cxn>
              <a:cxn ang="0">
                <a:pos x="281" y="298"/>
              </a:cxn>
              <a:cxn ang="0">
                <a:pos x="280" y="305"/>
              </a:cxn>
              <a:cxn ang="0">
                <a:pos x="286" y="324"/>
              </a:cxn>
              <a:cxn ang="0">
                <a:pos x="290" y="347"/>
              </a:cxn>
              <a:cxn ang="0">
                <a:pos x="282" y="365"/>
              </a:cxn>
              <a:cxn ang="0">
                <a:pos x="275" y="379"/>
              </a:cxn>
              <a:cxn ang="0">
                <a:pos x="266" y="392"/>
              </a:cxn>
              <a:cxn ang="0">
                <a:pos x="262" y="414"/>
              </a:cxn>
              <a:cxn ang="0">
                <a:pos x="262" y="435"/>
              </a:cxn>
              <a:cxn ang="0">
                <a:pos x="259" y="452"/>
              </a:cxn>
              <a:cxn ang="0">
                <a:pos x="248" y="470"/>
              </a:cxn>
              <a:cxn ang="0">
                <a:pos x="232" y="488"/>
              </a:cxn>
              <a:cxn ang="0">
                <a:pos x="239" y="503"/>
              </a:cxn>
              <a:cxn ang="0">
                <a:pos x="219" y="499"/>
              </a:cxn>
              <a:cxn ang="0">
                <a:pos x="194" y="501"/>
              </a:cxn>
              <a:cxn ang="0">
                <a:pos x="176" y="512"/>
              </a:cxn>
              <a:cxn ang="0">
                <a:pos x="163" y="496"/>
              </a:cxn>
              <a:cxn ang="0">
                <a:pos x="167" y="484"/>
              </a:cxn>
              <a:cxn ang="0">
                <a:pos x="160" y="466"/>
              </a:cxn>
              <a:cxn ang="0">
                <a:pos x="148" y="449"/>
              </a:cxn>
              <a:cxn ang="0">
                <a:pos x="127" y="436"/>
              </a:cxn>
              <a:cxn ang="0">
                <a:pos x="123" y="429"/>
              </a:cxn>
              <a:cxn ang="0">
                <a:pos x="112" y="427"/>
              </a:cxn>
              <a:cxn ang="0">
                <a:pos x="111" y="422"/>
              </a:cxn>
              <a:cxn ang="0">
                <a:pos x="95" y="401"/>
              </a:cxn>
              <a:cxn ang="0">
                <a:pos x="104" y="373"/>
              </a:cxn>
              <a:cxn ang="0">
                <a:pos x="102" y="347"/>
              </a:cxn>
              <a:cxn ang="0">
                <a:pos x="68" y="347"/>
              </a:cxn>
              <a:cxn ang="0">
                <a:pos x="53" y="308"/>
              </a:cxn>
              <a:cxn ang="0">
                <a:pos x="35" y="294"/>
              </a:cxn>
              <a:cxn ang="0">
                <a:pos x="27" y="287"/>
              </a:cxn>
              <a:cxn ang="0">
                <a:pos x="10" y="266"/>
              </a:cxn>
              <a:cxn ang="0">
                <a:pos x="0" y="231"/>
              </a:cxn>
              <a:cxn ang="0">
                <a:pos x="8" y="214"/>
              </a:cxn>
              <a:cxn ang="0">
                <a:pos x="11" y="194"/>
              </a:cxn>
              <a:cxn ang="0">
                <a:pos x="26" y="175"/>
              </a:cxn>
              <a:cxn ang="0">
                <a:pos x="38" y="154"/>
              </a:cxn>
              <a:cxn ang="0">
                <a:pos x="28" y="137"/>
              </a:cxn>
              <a:cxn ang="0">
                <a:pos x="26" y="118"/>
              </a:cxn>
              <a:cxn ang="0">
                <a:pos x="74" y="90"/>
              </a:cxn>
              <a:cxn ang="0">
                <a:pos x="85" y="63"/>
              </a:cxn>
              <a:cxn ang="0">
                <a:pos x="82" y="44"/>
              </a:cxn>
              <a:cxn ang="0">
                <a:pos x="69" y="34"/>
              </a:cxn>
              <a:cxn ang="0">
                <a:pos x="57" y="18"/>
              </a:cxn>
              <a:cxn ang="0">
                <a:pos x="50" y="14"/>
              </a:cxn>
              <a:cxn ang="0">
                <a:pos x="99" y="9"/>
              </a:cxn>
              <a:cxn ang="0">
                <a:pos x="237" y="0"/>
              </a:cxn>
            </a:cxnLst>
            <a:rect l="0" t="0" r="r" b="b"/>
            <a:pathLst>
              <a:path w="290" h="516">
                <a:moveTo>
                  <a:pt x="237" y="0"/>
                </a:moveTo>
                <a:lnTo>
                  <a:pt x="237" y="9"/>
                </a:lnTo>
                <a:lnTo>
                  <a:pt x="238" y="16"/>
                </a:lnTo>
                <a:lnTo>
                  <a:pt x="241" y="23"/>
                </a:lnTo>
                <a:lnTo>
                  <a:pt x="246" y="30"/>
                </a:lnTo>
                <a:lnTo>
                  <a:pt x="247" y="32"/>
                </a:lnTo>
                <a:lnTo>
                  <a:pt x="248" y="34"/>
                </a:lnTo>
                <a:lnTo>
                  <a:pt x="251" y="36"/>
                </a:lnTo>
                <a:lnTo>
                  <a:pt x="251" y="44"/>
                </a:lnTo>
                <a:lnTo>
                  <a:pt x="259" y="58"/>
                </a:lnTo>
                <a:lnTo>
                  <a:pt x="265" y="72"/>
                </a:lnTo>
                <a:lnTo>
                  <a:pt x="267" y="86"/>
                </a:lnTo>
                <a:lnTo>
                  <a:pt x="267" y="103"/>
                </a:lnTo>
                <a:lnTo>
                  <a:pt x="268" y="118"/>
                </a:lnTo>
                <a:lnTo>
                  <a:pt x="272" y="151"/>
                </a:lnTo>
                <a:lnTo>
                  <a:pt x="275" y="184"/>
                </a:lnTo>
                <a:lnTo>
                  <a:pt x="279" y="217"/>
                </a:lnTo>
                <a:lnTo>
                  <a:pt x="282" y="247"/>
                </a:lnTo>
                <a:lnTo>
                  <a:pt x="284" y="271"/>
                </a:lnTo>
                <a:lnTo>
                  <a:pt x="284" y="285"/>
                </a:lnTo>
                <a:lnTo>
                  <a:pt x="281" y="292"/>
                </a:lnTo>
                <a:lnTo>
                  <a:pt x="280" y="295"/>
                </a:lnTo>
                <a:lnTo>
                  <a:pt x="280" y="298"/>
                </a:lnTo>
                <a:lnTo>
                  <a:pt x="281" y="298"/>
                </a:lnTo>
                <a:lnTo>
                  <a:pt x="282" y="299"/>
                </a:lnTo>
                <a:lnTo>
                  <a:pt x="282" y="300"/>
                </a:lnTo>
                <a:lnTo>
                  <a:pt x="280" y="305"/>
                </a:lnTo>
                <a:lnTo>
                  <a:pt x="280" y="309"/>
                </a:lnTo>
                <a:lnTo>
                  <a:pt x="282" y="317"/>
                </a:lnTo>
                <a:lnTo>
                  <a:pt x="286" y="324"/>
                </a:lnTo>
                <a:lnTo>
                  <a:pt x="289" y="334"/>
                </a:lnTo>
                <a:lnTo>
                  <a:pt x="290" y="343"/>
                </a:lnTo>
                <a:lnTo>
                  <a:pt x="290" y="347"/>
                </a:lnTo>
                <a:lnTo>
                  <a:pt x="287" y="354"/>
                </a:lnTo>
                <a:lnTo>
                  <a:pt x="284" y="357"/>
                </a:lnTo>
                <a:lnTo>
                  <a:pt x="282" y="365"/>
                </a:lnTo>
                <a:lnTo>
                  <a:pt x="280" y="371"/>
                </a:lnTo>
                <a:lnTo>
                  <a:pt x="276" y="377"/>
                </a:lnTo>
                <a:lnTo>
                  <a:pt x="275" y="379"/>
                </a:lnTo>
                <a:lnTo>
                  <a:pt x="273" y="383"/>
                </a:lnTo>
                <a:lnTo>
                  <a:pt x="272" y="386"/>
                </a:lnTo>
                <a:lnTo>
                  <a:pt x="266" y="392"/>
                </a:lnTo>
                <a:lnTo>
                  <a:pt x="262" y="394"/>
                </a:lnTo>
                <a:lnTo>
                  <a:pt x="263" y="405"/>
                </a:lnTo>
                <a:lnTo>
                  <a:pt x="262" y="414"/>
                </a:lnTo>
                <a:lnTo>
                  <a:pt x="260" y="425"/>
                </a:lnTo>
                <a:lnTo>
                  <a:pt x="260" y="428"/>
                </a:lnTo>
                <a:lnTo>
                  <a:pt x="262" y="435"/>
                </a:lnTo>
                <a:lnTo>
                  <a:pt x="262" y="440"/>
                </a:lnTo>
                <a:lnTo>
                  <a:pt x="261" y="446"/>
                </a:lnTo>
                <a:lnTo>
                  <a:pt x="259" y="452"/>
                </a:lnTo>
                <a:lnTo>
                  <a:pt x="258" y="459"/>
                </a:lnTo>
                <a:lnTo>
                  <a:pt x="260" y="468"/>
                </a:lnTo>
                <a:lnTo>
                  <a:pt x="248" y="470"/>
                </a:lnTo>
                <a:lnTo>
                  <a:pt x="238" y="475"/>
                </a:lnTo>
                <a:lnTo>
                  <a:pt x="231" y="482"/>
                </a:lnTo>
                <a:lnTo>
                  <a:pt x="232" y="488"/>
                </a:lnTo>
                <a:lnTo>
                  <a:pt x="235" y="492"/>
                </a:lnTo>
                <a:lnTo>
                  <a:pt x="238" y="497"/>
                </a:lnTo>
                <a:lnTo>
                  <a:pt x="239" y="503"/>
                </a:lnTo>
                <a:lnTo>
                  <a:pt x="237" y="508"/>
                </a:lnTo>
                <a:lnTo>
                  <a:pt x="229" y="503"/>
                </a:lnTo>
                <a:lnTo>
                  <a:pt x="219" y="499"/>
                </a:lnTo>
                <a:lnTo>
                  <a:pt x="210" y="498"/>
                </a:lnTo>
                <a:lnTo>
                  <a:pt x="202" y="498"/>
                </a:lnTo>
                <a:lnTo>
                  <a:pt x="194" y="501"/>
                </a:lnTo>
                <a:lnTo>
                  <a:pt x="188" y="506"/>
                </a:lnTo>
                <a:lnTo>
                  <a:pt x="183" y="516"/>
                </a:lnTo>
                <a:lnTo>
                  <a:pt x="176" y="512"/>
                </a:lnTo>
                <a:lnTo>
                  <a:pt x="168" y="506"/>
                </a:lnTo>
                <a:lnTo>
                  <a:pt x="163" y="498"/>
                </a:lnTo>
                <a:lnTo>
                  <a:pt x="163" y="496"/>
                </a:lnTo>
                <a:lnTo>
                  <a:pt x="166" y="491"/>
                </a:lnTo>
                <a:lnTo>
                  <a:pt x="167" y="488"/>
                </a:lnTo>
                <a:lnTo>
                  <a:pt x="167" y="484"/>
                </a:lnTo>
                <a:lnTo>
                  <a:pt x="166" y="477"/>
                </a:lnTo>
                <a:lnTo>
                  <a:pt x="162" y="471"/>
                </a:lnTo>
                <a:lnTo>
                  <a:pt x="160" y="466"/>
                </a:lnTo>
                <a:lnTo>
                  <a:pt x="161" y="459"/>
                </a:lnTo>
                <a:lnTo>
                  <a:pt x="154" y="455"/>
                </a:lnTo>
                <a:lnTo>
                  <a:pt x="148" y="449"/>
                </a:lnTo>
                <a:lnTo>
                  <a:pt x="142" y="442"/>
                </a:lnTo>
                <a:lnTo>
                  <a:pt x="135" y="436"/>
                </a:lnTo>
                <a:lnTo>
                  <a:pt x="127" y="436"/>
                </a:lnTo>
                <a:lnTo>
                  <a:pt x="127" y="431"/>
                </a:lnTo>
                <a:lnTo>
                  <a:pt x="125" y="431"/>
                </a:lnTo>
                <a:lnTo>
                  <a:pt x="123" y="429"/>
                </a:lnTo>
                <a:lnTo>
                  <a:pt x="117" y="429"/>
                </a:lnTo>
                <a:lnTo>
                  <a:pt x="113" y="428"/>
                </a:lnTo>
                <a:lnTo>
                  <a:pt x="112" y="427"/>
                </a:lnTo>
                <a:lnTo>
                  <a:pt x="112" y="425"/>
                </a:lnTo>
                <a:lnTo>
                  <a:pt x="111" y="424"/>
                </a:lnTo>
                <a:lnTo>
                  <a:pt x="111" y="422"/>
                </a:lnTo>
                <a:lnTo>
                  <a:pt x="102" y="417"/>
                </a:lnTo>
                <a:lnTo>
                  <a:pt x="97" y="410"/>
                </a:lnTo>
                <a:lnTo>
                  <a:pt x="95" y="401"/>
                </a:lnTo>
                <a:lnTo>
                  <a:pt x="96" y="392"/>
                </a:lnTo>
                <a:lnTo>
                  <a:pt x="102" y="380"/>
                </a:lnTo>
                <a:lnTo>
                  <a:pt x="104" y="373"/>
                </a:lnTo>
                <a:lnTo>
                  <a:pt x="105" y="364"/>
                </a:lnTo>
                <a:lnTo>
                  <a:pt x="107" y="352"/>
                </a:lnTo>
                <a:lnTo>
                  <a:pt x="102" y="347"/>
                </a:lnTo>
                <a:lnTo>
                  <a:pt x="93" y="342"/>
                </a:lnTo>
                <a:lnTo>
                  <a:pt x="85" y="341"/>
                </a:lnTo>
                <a:lnTo>
                  <a:pt x="68" y="347"/>
                </a:lnTo>
                <a:lnTo>
                  <a:pt x="63" y="326"/>
                </a:lnTo>
                <a:lnTo>
                  <a:pt x="60" y="315"/>
                </a:lnTo>
                <a:lnTo>
                  <a:pt x="53" y="308"/>
                </a:lnTo>
                <a:lnTo>
                  <a:pt x="46" y="305"/>
                </a:lnTo>
                <a:lnTo>
                  <a:pt x="38" y="299"/>
                </a:lnTo>
                <a:lnTo>
                  <a:pt x="35" y="294"/>
                </a:lnTo>
                <a:lnTo>
                  <a:pt x="33" y="292"/>
                </a:lnTo>
                <a:lnTo>
                  <a:pt x="32" y="289"/>
                </a:lnTo>
                <a:lnTo>
                  <a:pt x="27" y="287"/>
                </a:lnTo>
                <a:lnTo>
                  <a:pt x="15" y="278"/>
                </a:lnTo>
                <a:lnTo>
                  <a:pt x="12" y="273"/>
                </a:lnTo>
                <a:lnTo>
                  <a:pt x="10" y="266"/>
                </a:lnTo>
                <a:lnTo>
                  <a:pt x="8" y="258"/>
                </a:lnTo>
                <a:lnTo>
                  <a:pt x="3" y="240"/>
                </a:lnTo>
                <a:lnTo>
                  <a:pt x="0" y="231"/>
                </a:lnTo>
                <a:lnTo>
                  <a:pt x="1" y="225"/>
                </a:lnTo>
                <a:lnTo>
                  <a:pt x="4" y="221"/>
                </a:lnTo>
                <a:lnTo>
                  <a:pt x="8" y="214"/>
                </a:lnTo>
                <a:lnTo>
                  <a:pt x="8" y="208"/>
                </a:lnTo>
                <a:lnTo>
                  <a:pt x="6" y="200"/>
                </a:lnTo>
                <a:lnTo>
                  <a:pt x="11" y="194"/>
                </a:lnTo>
                <a:lnTo>
                  <a:pt x="19" y="189"/>
                </a:lnTo>
                <a:lnTo>
                  <a:pt x="26" y="186"/>
                </a:lnTo>
                <a:lnTo>
                  <a:pt x="26" y="175"/>
                </a:lnTo>
                <a:lnTo>
                  <a:pt x="29" y="168"/>
                </a:lnTo>
                <a:lnTo>
                  <a:pt x="34" y="161"/>
                </a:lnTo>
                <a:lnTo>
                  <a:pt x="38" y="154"/>
                </a:lnTo>
                <a:lnTo>
                  <a:pt x="35" y="147"/>
                </a:lnTo>
                <a:lnTo>
                  <a:pt x="32" y="141"/>
                </a:lnTo>
                <a:lnTo>
                  <a:pt x="28" y="137"/>
                </a:lnTo>
                <a:lnTo>
                  <a:pt x="26" y="132"/>
                </a:lnTo>
                <a:lnTo>
                  <a:pt x="25" y="126"/>
                </a:lnTo>
                <a:lnTo>
                  <a:pt x="26" y="118"/>
                </a:lnTo>
                <a:lnTo>
                  <a:pt x="49" y="111"/>
                </a:lnTo>
                <a:lnTo>
                  <a:pt x="71" y="102"/>
                </a:lnTo>
                <a:lnTo>
                  <a:pt x="74" y="90"/>
                </a:lnTo>
                <a:lnTo>
                  <a:pt x="78" y="81"/>
                </a:lnTo>
                <a:lnTo>
                  <a:pt x="83" y="72"/>
                </a:lnTo>
                <a:lnTo>
                  <a:pt x="85" y="63"/>
                </a:lnTo>
                <a:lnTo>
                  <a:pt x="85" y="53"/>
                </a:lnTo>
                <a:lnTo>
                  <a:pt x="84" y="48"/>
                </a:lnTo>
                <a:lnTo>
                  <a:pt x="82" y="44"/>
                </a:lnTo>
                <a:lnTo>
                  <a:pt x="78" y="41"/>
                </a:lnTo>
                <a:lnTo>
                  <a:pt x="71" y="36"/>
                </a:lnTo>
                <a:lnTo>
                  <a:pt x="69" y="34"/>
                </a:lnTo>
                <a:lnTo>
                  <a:pt x="62" y="23"/>
                </a:lnTo>
                <a:lnTo>
                  <a:pt x="60" y="19"/>
                </a:lnTo>
                <a:lnTo>
                  <a:pt x="57" y="18"/>
                </a:lnTo>
                <a:lnTo>
                  <a:pt x="56" y="16"/>
                </a:lnTo>
                <a:lnTo>
                  <a:pt x="53" y="16"/>
                </a:lnTo>
                <a:lnTo>
                  <a:pt x="50" y="14"/>
                </a:lnTo>
                <a:lnTo>
                  <a:pt x="50" y="13"/>
                </a:lnTo>
                <a:lnTo>
                  <a:pt x="52" y="11"/>
                </a:lnTo>
                <a:lnTo>
                  <a:pt x="99" y="9"/>
                </a:lnTo>
                <a:lnTo>
                  <a:pt x="146" y="6"/>
                </a:lnTo>
                <a:lnTo>
                  <a:pt x="191" y="2"/>
                </a:lnTo>
                <a:lnTo>
                  <a:pt x="23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7" name="Freeform 28"/>
          <p:cNvSpPr>
            <a:spLocks/>
          </p:cNvSpPr>
          <p:nvPr/>
        </p:nvSpPr>
        <p:spPr bwMode="auto">
          <a:xfrm>
            <a:off x="3295650" y="2352675"/>
            <a:ext cx="471488" cy="527050"/>
          </a:xfrm>
          <a:custGeom>
            <a:avLst/>
            <a:gdLst/>
            <a:ahLst/>
            <a:cxnLst>
              <a:cxn ang="0">
                <a:pos x="123" y="14"/>
              </a:cxn>
              <a:cxn ang="0">
                <a:pos x="138" y="30"/>
              </a:cxn>
              <a:cxn ang="0">
                <a:pos x="178" y="57"/>
              </a:cxn>
              <a:cxn ang="0">
                <a:pos x="223" y="63"/>
              </a:cxn>
              <a:cxn ang="0">
                <a:pos x="234" y="64"/>
              </a:cxn>
              <a:cxn ang="0">
                <a:pos x="259" y="77"/>
              </a:cxn>
              <a:cxn ang="0">
                <a:pos x="301" y="79"/>
              </a:cxn>
              <a:cxn ang="0">
                <a:pos x="305" y="84"/>
              </a:cxn>
              <a:cxn ang="0">
                <a:pos x="315" y="94"/>
              </a:cxn>
              <a:cxn ang="0">
                <a:pos x="329" y="114"/>
              </a:cxn>
              <a:cxn ang="0">
                <a:pos x="328" y="132"/>
              </a:cxn>
              <a:cxn ang="0">
                <a:pos x="337" y="141"/>
              </a:cxn>
              <a:cxn ang="0">
                <a:pos x="344" y="157"/>
              </a:cxn>
              <a:cxn ang="0">
                <a:pos x="333" y="167"/>
              </a:cxn>
              <a:cxn ang="0">
                <a:pos x="323" y="192"/>
              </a:cxn>
              <a:cxn ang="0">
                <a:pos x="327" y="210"/>
              </a:cxn>
              <a:cxn ang="0">
                <a:pos x="333" y="207"/>
              </a:cxn>
              <a:cxn ang="0">
                <a:pos x="335" y="203"/>
              </a:cxn>
              <a:cxn ang="0">
                <a:pos x="358" y="175"/>
              </a:cxn>
              <a:cxn ang="0">
                <a:pos x="365" y="190"/>
              </a:cxn>
              <a:cxn ang="0">
                <a:pos x="358" y="209"/>
              </a:cxn>
              <a:cxn ang="0">
                <a:pos x="360" y="240"/>
              </a:cxn>
              <a:cxn ang="0">
                <a:pos x="353" y="245"/>
              </a:cxn>
              <a:cxn ang="0">
                <a:pos x="350" y="254"/>
              </a:cxn>
              <a:cxn ang="0">
                <a:pos x="351" y="274"/>
              </a:cxn>
              <a:cxn ang="0">
                <a:pos x="347" y="304"/>
              </a:cxn>
              <a:cxn ang="0">
                <a:pos x="345" y="335"/>
              </a:cxn>
              <a:cxn ang="0">
                <a:pos x="344" y="346"/>
              </a:cxn>
              <a:cxn ang="0">
                <a:pos x="347" y="354"/>
              </a:cxn>
              <a:cxn ang="0">
                <a:pos x="355" y="373"/>
              </a:cxn>
              <a:cxn ang="0">
                <a:pos x="308" y="400"/>
              </a:cxn>
              <a:cxn ang="0">
                <a:pos x="165" y="409"/>
              </a:cxn>
              <a:cxn ang="0">
                <a:pos x="163" y="402"/>
              </a:cxn>
              <a:cxn ang="0">
                <a:pos x="152" y="396"/>
              </a:cxn>
              <a:cxn ang="0">
                <a:pos x="128" y="361"/>
              </a:cxn>
              <a:cxn ang="0">
                <a:pos x="132" y="342"/>
              </a:cxn>
              <a:cxn ang="0">
                <a:pos x="126" y="336"/>
              </a:cxn>
              <a:cxn ang="0">
                <a:pos x="119" y="321"/>
              </a:cxn>
              <a:cxn ang="0">
                <a:pos x="116" y="294"/>
              </a:cxn>
              <a:cxn ang="0">
                <a:pos x="100" y="273"/>
              </a:cxn>
              <a:cxn ang="0">
                <a:pos x="85" y="268"/>
              </a:cxn>
              <a:cxn ang="0">
                <a:pos x="61" y="239"/>
              </a:cxn>
              <a:cxn ang="0">
                <a:pos x="52" y="237"/>
              </a:cxn>
              <a:cxn ang="0">
                <a:pos x="37" y="225"/>
              </a:cxn>
              <a:cxn ang="0">
                <a:pos x="21" y="221"/>
              </a:cxn>
              <a:cxn ang="0">
                <a:pos x="16" y="213"/>
              </a:cxn>
              <a:cxn ang="0">
                <a:pos x="11" y="199"/>
              </a:cxn>
              <a:cxn ang="0">
                <a:pos x="17" y="149"/>
              </a:cxn>
              <a:cxn ang="0">
                <a:pos x="1" y="130"/>
              </a:cxn>
              <a:cxn ang="0">
                <a:pos x="3" y="122"/>
              </a:cxn>
              <a:cxn ang="0">
                <a:pos x="7" y="116"/>
              </a:cxn>
              <a:cxn ang="0">
                <a:pos x="9" y="105"/>
              </a:cxn>
              <a:cxn ang="0">
                <a:pos x="16" y="102"/>
              </a:cxn>
              <a:cxn ang="0">
                <a:pos x="30" y="92"/>
              </a:cxn>
              <a:cxn ang="0">
                <a:pos x="36" y="50"/>
              </a:cxn>
              <a:cxn ang="0">
                <a:pos x="40" y="30"/>
              </a:cxn>
              <a:cxn ang="0">
                <a:pos x="43" y="23"/>
              </a:cxn>
              <a:cxn ang="0">
                <a:pos x="78" y="23"/>
              </a:cxn>
              <a:cxn ang="0">
                <a:pos x="114" y="4"/>
              </a:cxn>
            </a:cxnLst>
            <a:rect l="0" t="0" r="r" b="b"/>
            <a:pathLst>
              <a:path w="366" h="409">
                <a:moveTo>
                  <a:pt x="124" y="0"/>
                </a:moveTo>
                <a:lnTo>
                  <a:pt x="125" y="7"/>
                </a:lnTo>
                <a:lnTo>
                  <a:pt x="123" y="14"/>
                </a:lnTo>
                <a:lnTo>
                  <a:pt x="119" y="23"/>
                </a:lnTo>
                <a:lnTo>
                  <a:pt x="118" y="31"/>
                </a:lnTo>
                <a:lnTo>
                  <a:pt x="138" y="30"/>
                </a:lnTo>
                <a:lnTo>
                  <a:pt x="154" y="35"/>
                </a:lnTo>
                <a:lnTo>
                  <a:pt x="168" y="44"/>
                </a:lnTo>
                <a:lnTo>
                  <a:pt x="178" y="57"/>
                </a:lnTo>
                <a:lnTo>
                  <a:pt x="193" y="59"/>
                </a:lnTo>
                <a:lnTo>
                  <a:pt x="208" y="60"/>
                </a:lnTo>
                <a:lnTo>
                  <a:pt x="223" y="63"/>
                </a:lnTo>
                <a:lnTo>
                  <a:pt x="227" y="63"/>
                </a:lnTo>
                <a:lnTo>
                  <a:pt x="230" y="64"/>
                </a:lnTo>
                <a:lnTo>
                  <a:pt x="234" y="64"/>
                </a:lnTo>
                <a:lnTo>
                  <a:pt x="237" y="65"/>
                </a:lnTo>
                <a:lnTo>
                  <a:pt x="248" y="71"/>
                </a:lnTo>
                <a:lnTo>
                  <a:pt x="259" y="77"/>
                </a:lnTo>
                <a:lnTo>
                  <a:pt x="273" y="78"/>
                </a:lnTo>
                <a:lnTo>
                  <a:pt x="287" y="78"/>
                </a:lnTo>
                <a:lnTo>
                  <a:pt x="301" y="79"/>
                </a:lnTo>
                <a:lnTo>
                  <a:pt x="302" y="81"/>
                </a:lnTo>
                <a:lnTo>
                  <a:pt x="302" y="83"/>
                </a:lnTo>
                <a:lnTo>
                  <a:pt x="305" y="84"/>
                </a:lnTo>
                <a:lnTo>
                  <a:pt x="307" y="86"/>
                </a:lnTo>
                <a:lnTo>
                  <a:pt x="307" y="93"/>
                </a:lnTo>
                <a:lnTo>
                  <a:pt x="315" y="94"/>
                </a:lnTo>
                <a:lnTo>
                  <a:pt x="327" y="99"/>
                </a:lnTo>
                <a:lnTo>
                  <a:pt x="329" y="107"/>
                </a:lnTo>
                <a:lnTo>
                  <a:pt x="329" y="114"/>
                </a:lnTo>
                <a:lnTo>
                  <a:pt x="328" y="121"/>
                </a:lnTo>
                <a:lnTo>
                  <a:pt x="327" y="130"/>
                </a:lnTo>
                <a:lnTo>
                  <a:pt x="328" y="132"/>
                </a:lnTo>
                <a:lnTo>
                  <a:pt x="330" y="133"/>
                </a:lnTo>
                <a:lnTo>
                  <a:pt x="338" y="133"/>
                </a:lnTo>
                <a:lnTo>
                  <a:pt x="337" y="141"/>
                </a:lnTo>
                <a:lnTo>
                  <a:pt x="340" y="147"/>
                </a:lnTo>
                <a:lnTo>
                  <a:pt x="342" y="151"/>
                </a:lnTo>
                <a:lnTo>
                  <a:pt x="344" y="157"/>
                </a:lnTo>
                <a:lnTo>
                  <a:pt x="344" y="164"/>
                </a:lnTo>
                <a:lnTo>
                  <a:pt x="337" y="167"/>
                </a:lnTo>
                <a:lnTo>
                  <a:pt x="333" y="167"/>
                </a:lnTo>
                <a:lnTo>
                  <a:pt x="331" y="176"/>
                </a:lnTo>
                <a:lnTo>
                  <a:pt x="328" y="184"/>
                </a:lnTo>
                <a:lnTo>
                  <a:pt x="323" y="192"/>
                </a:lnTo>
                <a:lnTo>
                  <a:pt x="322" y="200"/>
                </a:lnTo>
                <a:lnTo>
                  <a:pt x="324" y="209"/>
                </a:lnTo>
                <a:lnTo>
                  <a:pt x="327" y="210"/>
                </a:lnTo>
                <a:lnTo>
                  <a:pt x="329" y="210"/>
                </a:lnTo>
                <a:lnTo>
                  <a:pt x="330" y="209"/>
                </a:lnTo>
                <a:lnTo>
                  <a:pt x="333" y="207"/>
                </a:lnTo>
                <a:lnTo>
                  <a:pt x="333" y="206"/>
                </a:lnTo>
                <a:lnTo>
                  <a:pt x="334" y="204"/>
                </a:lnTo>
                <a:lnTo>
                  <a:pt x="335" y="203"/>
                </a:lnTo>
                <a:lnTo>
                  <a:pt x="342" y="195"/>
                </a:lnTo>
                <a:lnTo>
                  <a:pt x="349" y="184"/>
                </a:lnTo>
                <a:lnTo>
                  <a:pt x="358" y="175"/>
                </a:lnTo>
                <a:lnTo>
                  <a:pt x="364" y="178"/>
                </a:lnTo>
                <a:lnTo>
                  <a:pt x="366" y="184"/>
                </a:lnTo>
                <a:lnTo>
                  <a:pt x="365" y="190"/>
                </a:lnTo>
                <a:lnTo>
                  <a:pt x="363" y="196"/>
                </a:lnTo>
                <a:lnTo>
                  <a:pt x="359" y="202"/>
                </a:lnTo>
                <a:lnTo>
                  <a:pt x="358" y="209"/>
                </a:lnTo>
                <a:lnTo>
                  <a:pt x="357" y="220"/>
                </a:lnTo>
                <a:lnTo>
                  <a:pt x="357" y="230"/>
                </a:lnTo>
                <a:lnTo>
                  <a:pt x="360" y="240"/>
                </a:lnTo>
                <a:lnTo>
                  <a:pt x="357" y="241"/>
                </a:lnTo>
                <a:lnTo>
                  <a:pt x="355" y="242"/>
                </a:lnTo>
                <a:lnTo>
                  <a:pt x="353" y="245"/>
                </a:lnTo>
                <a:lnTo>
                  <a:pt x="352" y="248"/>
                </a:lnTo>
                <a:lnTo>
                  <a:pt x="351" y="251"/>
                </a:lnTo>
                <a:lnTo>
                  <a:pt x="350" y="254"/>
                </a:lnTo>
                <a:lnTo>
                  <a:pt x="349" y="256"/>
                </a:lnTo>
                <a:lnTo>
                  <a:pt x="349" y="266"/>
                </a:lnTo>
                <a:lnTo>
                  <a:pt x="351" y="274"/>
                </a:lnTo>
                <a:lnTo>
                  <a:pt x="352" y="282"/>
                </a:lnTo>
                <a:lnTo>
                  <a:pt x="350" y="293"/>
                </a:lnTo>
                <a:lnTo>
                  <a:pt x="347" y="304"/>
                </a:lnTo>
                <a:lnTo>
                  <a:pt x="344" y="316"/>
                </a:lnTo>
                <a:lnTo>
                  <a:pt x="344" y="325"/>
                </a:lnTo>
                <a:lnTo>
                  <a:pt x="345" y="335"/>
                </a:lnTo>
                <a:lnTo>
                  <a:pt x="347" y="342"/>
                </a:lnTo>
                <a:lnTo>
                  <a:pt x="347" y="344"/>
                </a:lnTo>
                <a:lnTo>
                  <a:pt x="344" y="346"/>
                </a:lnTo>
                <a:lnTo>
                  <a:pt x="344" y="350"/>
                </a:lnTo>
                <a:lnTo>
                  <a:pt x="345" y="351"/>
                </a:lnTo>
                <a:lnTo>
                  <a:pt x="347" y="354"/>
                </a:lnTo>
                <a:lnTo>
                  <a:pt x="348" y="356"/>
                </a:lnTo>
                <a:lnTo>
                  <a:pt x="352" y="365"/>
                </a:lnTo>
                <a:lnTo>
                  <a:pt x="355" y="373"/>
                </a:lnTo>
                <a:lnTo>
                  <a:pt x="356" y="384"/>
                </a:lnTo>
                <a:lnTo>
                  <a:pt x="355" y="398"/>
                </a:lnTo>
                <a:lnTo>
                  <a:pt x="308" y="400"/>
                </a:lnTo>
                <a:lnTo>
                  <a:pt x="217" y="407"/>
                </a:lnTo>
                <a:lnTo>
                  <a:pt x="170" y="409"/>
                </a:lnTo>
                <a:lnTo>
                  <a:pt x="165" y="409"/>
                </a:lnTo>
                <a:lnTo>
                  <a:pt x="164" y="408"/>
                </a:lnTo>
                <a:lnTo>
                  <a:pt x="164" y="405"/>
                </a:lnTo>
                <a:lnTo>
                  <a:pt x="163" y="402"/>
                </a:lnTo>
                <a:lnTo>
                  <a:pt x="163" y="399"/>
                </a:lnTo>
                <a:lnTo>
                  <a:pt x="161" y="398"/>
                </a:lnTo>
                <a:lnTo>
                  <a:pt x="152" y="396"/>
                </a:lnTo>
                <a:lnTo>
                  <a:pt x="136" y="392"/>
                </a:lnTo>
                <a:lnTo>
                  <a:pt x="135" y="382"/>
                </a:lnTo>
                <a:lnTo>
                  <a:pt x="128" y="361"/>
                </a:lnTo>
                <a:lnTo>
                  <a:pt x="128" y="352"/>
                </a:lnTo>
                <a:lnTo>
                  <a:pt x="132" y="344"/>
                </a:lnTo>
                <a:lnTo>
                  <a:pt x="132" y="342"/>
                </a:lnTo>
                <a:lnTo>
                  <a:pt x="131" y="339"/>
                </a:lnTo>
                <a:lnTo>
                  <a:pt x="129" y="337"/>
                </a:lnTo>
                <a:lnTo>
                  <a:pt x="126" y="336"/>
                </a:lnTo>
                <a:lnTo>
                  <a:pt x="123" y="332"/>
                </a:lnTo>
                <a:lnTo>
                  <a:pt x="122" y="330"/>
                </a:lnTo>
                <a:lnTo>
                  <a:pt x="119" y="321"/>
                </a:lnTo>
                <a:lnTo>
                  <a:pt x="119" y="311"/>
                </a:lnTo>
                <a:lnTo>
                  <a:pt x="118" y="302"/>
                </a:lnTo>
                <a:lnTo>
                  <a:pt x="116" y="294"/>
                </a:lnTo>
                <a:lnTo>
                  <a:pt x="110" y="282"/>
                </a:lnTo>
                <a:lnTo>
                  <a:pt x="102" y="274"/>
                </a:lnTo>
                <a:lnTo>
                  <a:pt x="100" y="273"/>
                </a:lnTo>
                <a:lnTo>
                  <a:pt x="96" y="272"/>
                </a:lnTo>
                <a:lnTo>
                  <a:pt x="92" y="270"/>
                </a:lnTo>
                <a:lnTo>
                  <a:pt x="85" y="268"/>
                </a:lnTo>
                <a:lnTo>
                  <a:pt x="71" y="249"/>
                </a:lnTo>
                <a:lnTo>
                  <a:pt x="62" y="240"/>
                </a:lnTo>
                <a:lnTo>
                  <a:pt x="61" y="239"/>
                </a:lnTo>
                <a:lnTo>
                  <a:pt x="58" y="239"/>
                </a:lnTo>
                <a:lnTo>
                  <a:pt x="55" y="238"/>
                </a:lnTo>
                <a:lnTo>
                  <a:pt x="52" y="237"/>
                </a:lnTo>
                <a:lnTo>
                  <a:pt x="48" y="234"/>
                </a:lnTo>
                <a:lnTo>
                  <a:pt x="40" y="226"/>
                </a:lnTo>
                <a:lnTo>
                  <a:pt x="37" y="225"/>
                </a:lnTo>
                <a:lnTo>
                  <a:pt x="30" y="225"/>
                </a:lnTo>
                <a:lnTo>
                  <a:pt x="23" y="223"/>
                </a:lnTo>
                <a:lnTo>
                  <a:pt x="21" y="221"/>
                </a:lnTo>
                <a:lnTo>
                  <a:pt x="18" y="217"/>
                </a:lnTo>
                <a:lnTo>
                  <a:pt x="17" y="216"/>
                </a:lnTo>
                <a:lnTo>
                  <a:pt x="16" y="213"/>
                </a:lnTo>
                <a:lnTo>
                  <a:pt x="15" y="212"/>
                </a:lnTo>
                <a:lnTo>
                  <a:pt x="9" y="212"/>
                </a:lnTo>
                <a:lnTo>
                  <a:pt x="11" y="199"/>
                </a:lnTo>
                <a:lnTo>
                  <a:pt x="11" y="172"/>
                </a:lnTo>
                <a:lnTo>
                  <a:pt x="12" y="160"/>
                </a:lnTo>
                <a:lnTo>
                  <a:pt x="17" y="149"/>
                </a:lnTo>
                <a:lnTo>
                  <a:pt x="14" y="141"/>
                </a:lnTo>
                <a:lnTo>
                  <a:pt x="9" y="134"/>
                </a:lnTo>
                <a:lnTo>
                  <a:pt x="1" y="130"/>
                </a:lnTo>
                <a:lnTo>
                  <a:pt x="0" y="128"/>
                </a:lnTo>
                <a:lnTo>
                  <a:pt x="0" y="126"/>
                </a:lnTo>
                <a:lnTo>
                  <a:pt x="3" y="122"/>
                </a:lnTo>
                <a:lnTo>
                  <a:pt x="5" y="121"/>
                </a:lnTo>
                <a:lnTo>
                  <a:pt x="7" y="119"/>
                </a:lnTo>
                <a:lnTo>
                  <a:pt x="7" y="116"/>
                </a:lnTo>
                <a:lnTo>
                  <a:pt x="8" y="113"/>
                </a:lnTo>
                <a:lnTo>
                  <a:pt x="8" y="107"/>
                </a:lnTo>
                <a:lnTo>
                  <a:pt x="9" y="105"/>
                </a:lnTo>
                <a:lnTo>
                  <a:pt x="10" y="104"/>
                </a:lnTo>
                <a:lnTo>
                  <a:pt x="14" y="102"/>
                </a:lnTo>
                <a:lnTo>
                  <a:pt x="16" y="102"/>
                </a:lnTo>
                <a:lnTo>
                  <a:pt x="17" y="101"/>
                </a:lnTo>
                <a:lnTo>
                  <a:pt x="23" y="98"/>
                </a:lnTo>
                <a:lnTo>
                  <a:pt x="30" y="92"/>
                </a:lnTo>
                <a:lnTo>
                  <a:pt x="37" y="87"/>
                </a:lnTo>
                <a:lnTo>
                  <a:pt x="37" y="67"/>
                </a:lnTo>
                <a:lnTo>
                  <a:pt x="36" y="50"/>
                </a:lnTo>
                <a:lnTo>
                  <a:pt x="34" y="31"/>
                </a:lnTo>
                <a:lnTo>
                  <a:pt x="38" y="31"/>
                </a:lnTo>
                <a:lnTo>
                  <a:pt x="40" y="30"/>
                </a:lnTo>
                <a:lnTo>
                  <a:pt x="41" y="29"/>
                </a:lnTo>
                <a:lnTo>
                  <a:pt x="43" y="27"/>
                </a:lnTo>
                <a:lnTo>
                  <a:pt x="43" y="23"/>
                </a:lnTo>
                <a:lnTo>
                  <a:pt x="53" y="28"/>
                </a:lnTo>
                <a:lnTo>
                  <a:pt x="66" y="28"/>
                </a:lnTo>
                <a:lnTo>
                  <a:pt x="78" y="23"/>
                </a:lnTo>
                <a:lnTo>
                  <a:pt x="90" y="17"/>
                </a:lnTo>
                <a:lnTo>
                  <a:pt x="102" y="10"/>
                </a:lnTo>
                <a:lnTo>
                  <a:pt x="114" y="4"/>
                </a:lnTo>
                <a:lnTo>
                  <a:pt x="12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8" name="Freeform 29"/>
          <p:cNvSpPr>
            <a:spLocks/>
          </p:cNvSpPr>
          <p:nvPr/>
        </p:nvSpPr>
        <p:spPr bwMode="auto">
          <a:xfrm>
            <a:off x="2984500" y="2770188"/>
            <a:ext cx="569913" cy="369887"/>
          </a:xfrm>
          <a:custGeom>
            <a:avLst/>
            <a:gdLst/>
            <a:ahLst/>
            <a:cxnLst>
              <a:cxn ang="0">
                <a:pos x="358" y="7"/>
              </a:cxn>
              <a:cxn ang="0">
                <a:pos x="363" y="14"/>
              </a:cxn>
              <a:cxn ang="0">
                <a:pos x="367" y="21"/>
              </a:cxn>
              <a:cxn ang="0">
                <a:pos x="363" y="34"/>
              </a:cxn>
              <a:cxn ang="0">
                <a:pos x="371" y="61"/>
              </a:cxn>
              <a:cxn ang="0">
                <a:pos x="386" y="75"/>
              </a:cxn>
              <a:cxn ang="0">
                <a:pos x="400" y="78"/>
              </a:cxn>
              <a:cxn ang="0">
                <a:pos x="401" y="86"/>
              </a:cxn>
              <a:cxn ang="0">
                <a:pos x="406" y="93"/>
              </a:cxn>
              <a:cxn ang="0">
                <a:pos x="415" y="99"/>
              </a:cxn>
              <a:cxn ang="0">
                <a:pos x="419" y="105"/>
              </a:cxn>
              <a:cxn ang="0">
                <a:pos x="420" y="112"/>
              </a:cxn>
              <a:cxn ang="0">
                <a:pos x="428" y="117"/>
              </a:cxn>
              <a:cxn ang="0">
                <a:pos x="438" y="143"/>
              </a:cxn>
              <a:cxn ang="0">
                <a:pos x="430" y="163"/>
              </a:cxn>
              <a:cxn ang="0">
                <a:pos x="425" y="175"/>
              </a:cxn>
              <a:cxn ang="0">
                <a:pos x="419" y="176"/>
              </a:cxn>
              <a:cxn ang="0">
                <a:pos x="414" y="173"/>
              </a:cxn>
              <a:cxn ang="0">
                <a:pos x="411" y="183"/>
              </a:cxn>
              <a:cxn ang="0">
                <a:pos x="383" y="189"/>
              </a:cxn>
              <a:cxn ang="0">
                <a:pos x="385" y="216"/>
              </a:cxn>
              <a:cxn ang="0">
                <a:pos x="391" y="236"/>
              </a:cxn>
              <a:cxn ang="0">
                <a:pos x="385" y="239"/>
              </a:cxn>
              <a:cxn ang="0">
                <a:pos x="380" y="255"/>
              </a:cxn>
              <a:cxn ang="0">
                <a:pos x="379" y="262"/>
              </a:cxn>
              <a:cxn ang="0">
                <a:pos x="372" y="266"/>
              </a:cxn>
              <a:cxn ang="0">
                <a:pos x="364" y="273"/>
              </a:cxn>
              <a:cxn ang="0">
                <a:pos x="360" y="287"/>
              </a:cxn>
              <a:cxn ang="0">
                <a:pos x="349" y="276"/>
              </a:cxn>
              <a:cxn ang="0">
                <a:pos x="335" y="265"/>
              </a:cxn>
              <a:cxn ang="0">
                <a:pos x="310" y="269"/>
              </a:cxn>
              <a:cxn ang="0">
                <a:pos x="209" y="276"/>
              </a:cxn>
              <a:cxn ang="0">
                <a:pos x="61" y="274"/>
              </a:cxn>
              <a:cxn ang="0">
                <a:pos x="55" y="269"/>
              </a:cxn>
              <a:cxn ang="0">
                <a:pos x="54" y="257"/>
              </a:cxn>
              <a:cxn ang="0">
                <a:pos x="51" y="220"/>
              </a:cxn>
              <a:cxn ang="0">
                <a:pos x="53" y="216"/>
              </a:cxn>
              <a:cxn ang="0">
                <a:pos x="52" y="211"/>
              </a:cxn>
              <a:cxn ang="0">
                <a:pos x="50" y="205"/>
              </a:cxn>
              <a:cxn ang="0">
                <a:pos x="43" y="191"/>
              </a:cxn>
              <a:cxn ang="0">
                <a:pos x="41" y="188"/>
              </a:cxn>
              <a:cxn ang="0">
                <a:pos x="36" y="184"/>
              </a:cxn>
              <a:cxn ang="0">
                <a:pos x="26" y="143"/>
              </a:cxn>
              <a:cxn ang="0">
                <a:pos x="17" y="104"/>
              </a:cxn>
              <a:cxn ang="0">
                <a:pos x="8" y="96"/>
              </a:cxn>
              <a:cxn ang="0">
                <a:pos x="9" y="87"/>
              </a:cxn>
              <a:cxn ang="0">
                <a:pos x="4" y="86"/>
              </a:cxn>
              <a:cxn ang="0">
                <a:pos x="0" y="83"/>
              </a:cxn>
              <a:cxn ang="0">
                <a:pos x="2" y="75"/>
              </a:cxn>
              <a:cxn ang="0">
                <a:pos x="8" y="61"/>
              </a:cxn>
              <a:cxn ang="0">
                <a:pos x="8" y="37"/>
              </a:cxn>
              <a:cxn ang="0">
                <a:pos x="3" y="34"/>
              </a:cxn>
              <a:cxn ang="0">
                <a:pos x="4" y="23"/>
              </a:cxn>
              <a:cxn ang="0">
                <a:pos x="2" y="15"/>
              </a:cxn>
              <a:cxn ang="0">
                <a:pos x="40" y="13"/>
              </a:cxn>
              <a:cxn ang="0">
                <a:pos x="121" y="10"/>
              </a:cxn>
              <a:cxn ang="0">
                <a:pos x="220" y="8"/>
              </a:cxn>
              <a:cxn ang="0">
                <a:pos x="308" y="5"/>
              </a:cxn>
              <a:cxn ang="0">
                <a:pos x="357" y="0"/>
              </a:cxn>
            </a:cxnLst>
            <a:rect l="0" t="0" r="r" b="b"/>
            <a:pathLst>
              <a:path w="441" h="287">
                <a:moveTo>
                  <a:pt x="357" y="0"/>
                </a:moveTo>
                <a:lnTo>
                  <a:pt x="357" y="5"/>
                </a:lnTo>
                <a:lnTo>
                  <a:pt x="358" y="7"/>
                </a:lnTo>
                <a:lnTo>
                  <a:pt x="358" y="10"/>
                </a:lnTo>
                <a:lnTo>
                  <a:pt x="360" y="13"/>
                </a:lnTo>
                <a:lnTo>
                  <a:pt x="363" y="14"/>
                </a:lnTo>
                <a:lnTo>
                  <a:pt x="367" y="14"/>
                </a:lnTo>
                <a:lnTo>
                  <a:pt x="369" y="17"/>
                </a:lnTo>
                <a:lnTo>
                  <a:pt x="367" y="21"/>
                </a:lnTo>
                <a:lnTo>
                  <a:pt x="365" y="26"/>
                </a:lnTo>
                <a:lnTo>
                  <a:pt x="364" y="30"/>
                </a:lnTo>
                <a:lnTo>
                  <a:pt x="363" y="34"/>
                </a:lnTo>
                <a:lnTo>
                  <a:pt x="364" y="43"/>
                </a:lnTo>
                <a:lnTo>
                  <a:pt x="367" y="51"/>
                </a:lnTo>
                <a:lnTo>
                  <a:pt x="371" y="61"/>
                </a:lnTo>
                <a:lnTo>
                  <a:pt x="373" y="70"/>
                </a:lnTo>
                <a:lnTo>
                  <a:pt x="380" y="71"/>
                </a:lnTo>
                <a:lnTo>
                  <a:pt x="386" y="75"/>
                </a:lnTo>
                <a:lnTo>
                  <a:pt x="392" y="76"/>
                </a:lnTo>
                <a:lnTo>
                  <a:pt x="399" y="76"/>
                </a:lnTo>
                <a:lnTo>
                  <a:pt x="400" y="78"/>
                </a:lnTo>
                <a:lnTo>
                  <a:pt x="400" y="82"/>
                </a:lnTo>
                <a:lnTo>
                  <a:pt x="401" y="83"/>
                </a:lnTo>
                <a:lnTo>
                  <a:pt x="401" y="86"/>
                </a:lnTo>
                <a:lnTo>
                  <a:pt x="402" y="90"/>
                </a:lnTo>
                <a:lnTo>
                  <a:pt x="404" y="92"/>
                </a:lnTo>
                <a:lnTo>
                  <a:pt x="406" y="93"/>
                </a:lnTo>
                <a:lnTo>
                  <a:pt x="408" y="96"/>
                </a:lnTo>
                <a:lnTo>
                  <a:pt x="412" y="97"/>
                </a:lnTo>
                <a:lnTo>
                  <a:pt x="415" y="99"/>
                </a:lnTo>
                <a:lnTo>
                  <a:pt x="418" y="101"/>
                </a:lnTo>
                <a:lnTo>
                  <a:pt x="419" y="104"/>
                </a:lnTo>
                <a:lnTo>
                  <a:pt x="419" y="105"/>
                </a:lnTo>
                <a:lnTo>
                  <a:pt x="415" y="108"/>
                </a:lnTo>
                <a:lnTo>
                  <a:pt x="418" y="111"/>
                </a:lnTo>
                <a:lnTo>
                  <a:pt x="420" y="112"/>
                </a:lnTo>
                <a:lnTo>
                  <a:pt x="422" y="112"/>
                </a:lnTo>
                <a:lnTo>
                  <a:pt x="427" y="114"/>
                </a:lnTo>
                <a:lnTo>
                  <a:pt x="428" y="117"/>
                </a:lnTo>
                <a:lnTo>
                  <a:pt x="437" y="126"/>
                </a:lnTo>
                <a:lnTo>
                  <a:pt x="441" y="133"/>
                </a:lnTo>
                <a:lnTo>
                  <a:pt x="438" y="143"/>
                </a:lnTo>
                <a:lnTo>
                  <a:pt x="433" y="155"/>
                </a:lnTo>
                <a:lnTo>
                  <a:pt x="430" y="159"/>
                </a:lnTo>
                <a:lnTo>
                  <a:pt x="430" y="163"/>
                </a:lnTo>
                <a:lnTo>
                  <a:pt x="429" y="169"/>
                </a:lnTo>
                <a:lnTo>
                  <a:pt x="428" y="174"/>
                </a:lnTo>
                <a:lnTo>
                  <a:pt x="425" y="175"/>
                </a:lnTo>
                <a:lnTo>
                  <a:pt x="423" y="177"/>
                </a:lnTo>
                <a:lnTo>
                  <a:pt x="420" y="177"/>
                </a:lnTo>
                <a:lnTo>
                  <a:pt x="419" y="176"/>
                </a:lnTo>
                <a:lnTo>
                  <a:pt x="418" y="174"/>
                </a:lnTo>
                <a:lnTo>
                  <a:pt x="416" y="173"/>
                </a:lnTo>
                <a:lnTo>
                  <a:pt x="414" y="173"/>
                </a:lnTo>
                <a:lnTo>
                  <a:pt x="413" y="175"/>
                </a:lnTo>
                <a:lnTo>
                  <a:pt x="414" y="180"/>
                </a:lnTo>
                <a:lnTo>
                  <a:pt x="411" y="183"/>
                </a:lnTo>
                <a:lnTo>
                  <a:pt x="405" y="185"/>
                </a:lnTo>
                <a:lnTo>
                  <a:pt x="388" y="188"/>
                </a:lnTo>
                <a:lnTo>
                  <a:pt x="383" y="189"/>
                </a:lnTo>
                <a:lnTo>
                  <a:pt x="379" y="206"/>
                </a:lnTo>
                <a:lnTo>
                  <a:pt x="383" y="211"/>
                </a:lnTo>
                <a:lnTo>
                  <a:pt x="385" y="216"/>
                </a:lnTo>
                <a:lnTo>
                  <a:pt x="388" y="219"/>
                </a:lnTo>
                <a:lnTo>
                  <a:pt x="391" y="224"/>
                </a:lnTo>
                <a:lnTo>
                  <a:pt x="391" y="236"/>
                </a:lnTo>
                <a:lnTo>
                  <a:pt x="388" y="238"/>
                </a:lnTo>
                <a:lnTo>
                  <a:pt x="387" y="238"/>
                </a:lnTo>
                <a:lnTo>
                  <a:pt x="385" y="239"/>
                </a:lnTo>
                <a:lnTo>
                  <a:pt x="383" y="241"/>
                </a:lnTo>
                <a:lnTo>
                  <a:pt x="383" y="251"/>
                </a:lnTo>
                <a:lnTo>
                  <a:pt x="380" y="255"/>
                </a:lnTo>
                <a:lnTo>
                  <a:pt x="380" y="258"/>
                </a:lnTo>
                <a:lnTo>
                  <a:pt x="379" y="260"/>
                </a:lnTo>
                <a:lnTo>
                  <a:pt x="379" y="262"/>
                </a:lnTo>
                <a:lnTo>
                  <a:pt x="377" y="262"/>
                </a:lnTo>
                <a:lnTo>
                  <a:pt x="374" y="264"/>
                </a:lnTo>
                <a:lnTo>
                  <a:pt x="372" y="266"/>
                </a:lnTo>
                <a:lnTo>
                  <a:pt x="367" y="268"/>
                </a:lnTo>
                <a:lnTo>
                  <a:pt x="366" y="271"/>
                </a:lnTo>
                <a:lnTo>
                  <a:pt x="364" y="273"/>
                </a:lnTo>
                <a:lnTo>
                  <a:pt x="362" y="280"/>
                </a:lnTo>
                <a:lnTo>
                  <a:pt x="362" y="285"/>
                </a:lnTo>
                <a:lnTo>
                  <a:pt x="360" y="287"/>
                </a:lnTo>
                <a:lnTo>
                  <a:pt x="358" y="286"/>
                </a:lnTo>
                <a:lnTo>
                  <a:pt x="353" y="282"/>
                </a:lnTo>
                <a:lnTo>
                  <a:pt x="349" y="276"/>
                </a:lnTo>
                <a:lnTo>
                  <a:pt x="344" y="272"/>
                </a:lnTo>
                <a:lnTo>
                  <a:pt x="338" y="267"/>
                </a:lnTo>
                <a:lnTo>
                  <a:pt x="335" y="265"/>
                </a:lnTo>
                <a:lnTo>
                  <a:pt x="330" y="266"/>
                </a:lnTo>
                <a:lnTo>
                  <a:pt x="321" y="267"/>
                </a:lnTo>
                <a:lnTo>
                  <a:pt x="310" y="269"/>
                </a:lnTo>
                <a:lnTo>
                  <a:pt x="303" y="271"/>
                </a:lnTo>
                <a:lnTo>
                  <a:pt x="258" y="274"/>
                </a:lnTo>
                <a:lnTo>
                  <a:pt x="209" y="276"/>
                </a:lnTo>
                <a:lnTo>
                  <a:pt x="158" y="279"/>
                </a:lnTo>
                <a:lnTo>
                  <a:pt x="61" y="279"/>
                </a:lnTo>
                <a:lnTo>
                  <a:pt x="61" y="274"/>
                </a:lnTo>
                <a:lnTo>
                  <a:pt x="59" y="273"/>
                </a:lnTo>
                <a:lnTo>
                  <a:pt x="58" y="271"/>
                </a:lnTo>
                <a:lnTo>
                  <a:pt x="55" y="269"/>
                </a:lnTo>
                <a:lnTo>
                  <a:pt x="53" y="265"/>
                </a:lnTo>
                <a:lnTo>
                  <a:pt x="53" y="260"/>
                </a:lnTo>
                <a:lnTo>
                  <a:pt x="54" y="257"/>
                </a:lnTo>
                <a:lnTo>
                  <a:pt x="55" y="254"/>
                </a:lnTo>
                <a:lnTo>
                  <a:pt x="55" y="248"/>
                </a:lnTo>
                <a:lnTo>
                  <a:pt x="51" y="220"/>
                </a:lnTo>
                <a:lnTo>
                  <a:pt x="51" y="219"/>
                </a:lnTo>
                <a:lnTo>
                  <a:pt x="52" y="217"/>
                </a:lnTo>
                <a:lnTo>
                  <a:pt x="53" y="216"/>
                </a:lnTo>
                <a:lnTo>
                  <a:pt x="53" y="215"/>
                </a:lnTo>
                <a:lnTo>
                  <a:pt x="52" y="213"/>
                </a:lnTo>
                <a:lnTo>
                  <a:pt x="52" y="211"/>
                </a:lnTo>
                <a:lnTo>
                  <a:pt x="51" y="210"/>
                </a:lnTo>
                <a:lnTo>
                  <a:pt x="51" y="209"/>
                </a:lnTo>
                <a:lnTo>
                  <a:pt x="50" y="205"/>
                </a:lnTo>
                <a:lnTo>
                  <a:pt x="50" y="199"/>
                </a:lnTo>
                <a:lnTo>
                  <a:pt x="44" y="194"/>
                </a:lnTo>
                <a:lnTo>
                  <a:pt x="43" y="191"/>
                </a:lnTo>
                <a:lnTo>
                  <a:pt x="43" y="188"/>
                </a:lnTo>
                <a:lnTo>
                  <a:pt x="41" y="187"/>
                </a:lnTo>
                <a:lnTo>
                  <a:pt x="41" y="188"/>
                </a:lnTo>
                <a:lnTo>
                  <a:pt x="40" y="187"/>
                </a:lnTo>
                <a:lnTo>
                  <a:pt x="37" y="187"/>
                </a:lnTo>
                <a:lnTo>
                  <a:pt x="36" y="184"/>
                </a:lnTo>
                <a:lnTo>
                  <a:pt x="36" y="168"/>
                </a:lnTo>
                <a:lnTo>
                  <a:pt x="32" y="155"/>
                </a:lnTo>
                <a:lnTo>
                  <a:pt x="26" y="143"/>
                </a:lnTo>
                <a:lnTo>
                  <a:pt x="22" y="132"/>
                </a:lnTo>
                <a:lnTo>
                  <a:pt x="18" y="119"/>
                </a:lnTo>
                <a:lnTo>
                  <a:pt x="17" y="104"/>
                </a:lnTo>
                <a:lnTo>
                  <a:pt x="15" y="101"/>
                </a:lnTo>
                <a:lnTo>
                  <a:pt x="12" y="100"/>
                </a:lnTo>
                <a:lnTo>
                  <a:pt x="8" y="96"/>
                </a:lnTo>
                <a:lnTo>
                  <a:pt x="7" y="93"/>
                </a:lnTo>
                <a:lnTo>
                  <a:pt x="7" y="89"/>
                </a:lnTo>
                <a:lnTo>
                  <a:pt x="9" y="87"/>
                </a:lnTo>
                <a:lnTo>
                  <a:pt x="11" y="87"/>
                </a:lnTo>
                <a:lnTo>
                  <a:pt x="9" y="86"/>
                </a:lnTo>
                <a:lnTo>
                  <a:pt x="4" y="86"/>
                </a:lnTo>
                <a:lnTo>
                  <a:pt x="2" y="85"/>
                </a:lnTo>
                <a:lnTo>
                  <a:pt x="1" y="85"/>
                </a:lnTo>
                <a:lnTo>
                  <a:pt x="0" y="83"/>
                </a:lnTo>
                <a:lnTo>
                  <a:pt x="0" y="77"/>
                </a:lnTo>
                <a:lnTo>
                  <a:pt x="1" y="75"/>
                </a:lnTo>
                <a:lnTo>
                  <a:pt x="2" y="75"/>
                </a:lnTo>
                <a:lnTo>
                  <a:pt x="2" y="73"/>
                </a:lnTo>
                <a:lnTo>
                  <a:pt x="5" y="69"/>
                </a:lnTo>
                <a:lnTo>
                  <a:pt x="8" y="61"/>
                </a:lnTo>
                <a:lnTo>
                  <a:pt x="9" y="51"/>
                </a:lnTo>
                <a:lnTo>
                  <a:pt x="9" y="40"/>
                </a:lnTo>
                <a:lnTo>
                  <a:pt x="8" y="37"/>
                </a:lnTo>
                <a:lnTo>
                  <a:pt x="5" y="35"/>
                </a:lnTo>
                <a:lnTo>
                  <a:pt x="4" y="35"/>
                </a:lnTo>
                <a:lnTo>
                  <a:pt x="3" y="34"/>
                </a:lnTo>
                <a:lnTo>
                  <a:pt x="3" y="33"/>
                </a:lnTo>
                <a:lnTo>
                  <a:pt x="4" y="31"/>
                </a:lnTo>
                <a:lnTo>
                  <a:pt x="4" y="23"/>
                </a:lnTo>
                <a:lnTo>
                  <a:pt x="3" y="20"/>
                </a:lnTo>
                <a:lnTo>
                  <a:pt x="2" y="17"/>
                </a:lnTo>
                <a:lnTo>
                  <a:pt x="2" y="15"/>
                </a:lnTo>
                <a:lnTo>
                  <a:pt x="3" y="14"/>
                </a:lnTo>
                <a:lnTo>
                  <a:pt x="5" y="13"/>
                </a:lnTo>
                <a:lnTo>
                  <a:pt x="40" y="13"/>
                </a:lnTo>
                <a:lnTo>
                  <a:pt x="62" y="12"/>
                </a:lnTo>
                <a:lnTo>
                  <a:pt x="90" y="12"/>
                </a:lnTo>
                <a:lnTo>
                  <a:pt x="121" y="10"/>
                </a:lnTo>
                <a:lnTo>
                  <a:pt x="153" y="9"/>
                </a:lnTo>
                <a:lnTo>
                  <a:pt x="186" y="9"/>
                </a:lnTo>
                <a:lnTo>
                  <a:pt x="220" y="8"/>
                </a:lnTo>
                <a:lnTo>
                  <a:pt x="252" y="7"/>
                </a:lnTo>
                <a:lnTo>
                  <a:pt x="281" y="6"/>
                </a:lnTo>
                <a:lnTo>
                  <a:pt x="308" y="5"/>
                </a:lnTo>
                <a:lnTo>
                  <a:pt x="330" y="3"/>
                </a:lnTo>
                <a:lnTo>
                  <a:pt x="347" y="1"/>
                </a:lnTo>
                <a:lnTo>
                  <a:pt x="35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29" name="Freeform 30"/>
          <p:cNvSpPr>
            <a:spLocks/>
          </p:cNvSpPr>
          <p:nvPr/>
        </p:nvSpPr>
        <p:spPr bwMode="auto">
          <a:xfrm>
            <a:off x="2933700" y="2084388"/>
            <a:ext cx="601663" cy="693737"/>
          </a:xfrm>
          <a:custGeom>
            <a:avLst/>
            <a:gdLst/>
            <a:ahLst/>
            <a:cxnLst>
              <a:cxn ang="0">
                <a:pos x="142" y="13"/>
              </a:cxn>
              <a:cxn ang="0">
                <a:pos x="154" y="49"/>
              </a:cxn>
              <a:cxn ang="0">
                <a:pos x="148" y="53"/>
              </a:cxn>
              <a:cxn ang="0">
                <a:pos x="149" y="57"/>
              </a:cxn>
              <a:cxn ang="0">
                <a:pos x="169" y="62"/>
              </a:cxn>
              <a:cxn ang="0">
                <a:pos x="192" y="62"/>
              </a:cxn>
              <a:cxn ang="0">
                <a:pos x="211" y="69"/>
              </a:cxn>
              <a:cxn ang="0">
                <a:pos x="239" y="65"/>
              </a:cxn>
              <a:cxn ang="0">
                <a:pos x="281" y="70"/>
              </a:cxn>
              <a:cxn ang="0">
                <a:pos x="285" y="81"/>
              </a:cxn>
              <a:cxn ang="0">
                <a:pos x="306" y="98"/>
              </a:cxn>
              <a:cxn ang="0">
                <a:pos x="313" y="84"/>
              </a:cxn>
              <a:cxn ang="0">
                <a:pos x="327" y="96"/>
              </a:cxn>
              <a:cxn ang="0">
                <a:pos x="341" y="106"/>
              </a:cxn>
              <a:cxn ang="0">
                <a:pos x="380" y="100"/>
              </a:cxn>
              <a:cxn ang="0">
                <a:pos x="398" y="96"/>
              </a:cxn>
              <a:cxn ang="0">
                <a:pos x="405" y="104"/>
              </a:cxn>
              <a:cxn ang="0">
                <a:pos x="467" y="106"/>
              </a:cxn>
              <a:cxn ang="0">
                <a:pos x="451" y="116"/>
              </a:cxn>
              <a:cxn ang="0">
                <a:pos x="437" y="127"/>
              </a:cxn>
              <a:cxn ang="0">
                <a:pos x="400" y="140"/>
              </a:cxn>
              <a:cxn ang="0">
                <a:pos x="400" y="148"/>
              </a:cxn>
              <a:cxn ang="0">
                <a:pos x="385" y="163"/>
              </a:cxn>
              <a:cxn ang="0">
                <a:pos x="370" y="180"/>
              </a:cxn>
              <a:cxn ang="0">
                <a:pos x="363" y="191"/>
              </a:cxn>
              <a:cxn ang="0">
                <a:pos x="356" y="194"/>
              </a:cxn>
              <a:cxn ang="0">
                <a:pos x="350" y="201"/>
              </a:cxn>
              <a:cxn ang="0">
                <a:pos x="339" y="212"/>
              </a:cxn>
              <a:cxn ang="0">
                <a:pos x="326" y="214"/>
              </a:cxn>
              <a:cxn ang="0">
                <a:pos x="326" y="221"/>
              </a:cxn>
              <a:cxn ang="0">
                <a:pos x="321" y="230"/>
              </a:cxn>
              <a:cxn ang="0">
                <a:pos x="313" y="270"/>
              </a:cxn>
              <a:cxn ang="0">
                <a:pos x="284" y="314"/>
              </a:cxn>
              <a:cxn ang="0">
                <a:pos x="277" y="330"/>
              </a:cxn>
              <a:cxn ang="0">
                <a:pos x="288" y="348"/>
              </a:cxn>
              <a:cxn ang="0">
                <a:pos x="288" y="384"/>
              </a:cxn>
              <a:cxn ang="0">
                <a:pos x="284" y="414"/>
              </a:cxn>
              <a:cxn ang="0">
                <a:pos x="285" y="424"/>
              </a:cxn>
              <a:cxn ang="0">
                <a:pos x="299" y="429"/>
              </a:cxn>
              <a:cxn ang="0">
                <a:pos x="305" y="434"/>
              </a:cxn>
              <a:cxn ang="0">
                <a:pos x="320" y="443"/>
              </a:cxn>
              <a:cxn ang="0">
                <a:pos x="348" y="462"/>
              </a:cxn>
              <a:cxn ang="0">
                <a:pos x="392" y="503"/>
              </a:cxn>
              <a:cxn ang="0">
                <a:pos x="49" y="502"/>
              </a:cxn>
              <a:cxn ang="0">
                <a:pos x="50" y="378"/>
              </a:cxn>
              <a:cxn ang="0">
                <a:pos x="40" y="362"/>
              </a:cxn>
              <a:cxn ang="0">
                <a:pos x="31" y="361"/>
              </a:cxn>
              <a:cxn ang="0">
                <a:pos x="24" y="344"/>
              </a:cxn>
              <a:cxn ang="0">
                <a:pos x="38" y="331"/>
              </a:cxn>
              <a:cxn ang="0">
                <a:pos x="48" y="320"/>
              </a:cxn>
              <a:cxn ang="0">
                <a:pos x="37" y="273"/>
              </a:cxn>
              <a:cxn ang="0">
                <a:pos x="27" y="209"/>
              </a:cxn>
              <a:cxn ang="0">
                <a:pos x="23" y="189"/>
              </a:cxn>
              <a:cxn ang="0">
                <a:pos x="14" y="140"/>
              </a:cxn>
              <a:cxn ang="0">
                <a:pos x="0" y="36"/>
              </a:cxn>
              <a:cxn ang="0">
                <a:pos x="113" y="33"/>
              </a:cxn>
            </a:cxnLst>
            <a:rect l="0" t="0" r="r" b="b"/>
            <a:pathLst>
              <a:path w="467" h="538">
                <a:moveTo>
                  <a:pt x="127" y="0"/>
                </a:moveTo>
                <a:lnTo>
                  <a:pt x="142" y="0"/>
                </a:lnTo>
                <a:lnTo>
                  <a:pt x="142" y="7"/>
                </a:lnTo>
                <a:lnTo>
                  <a:pt x="141" y="9"/>
                </a:lnTo>
                <a:lnTo>
                  <a:pt x="141" y="12"/>
                </a:lnTo>
                <a:lnTo>
                  <a:pt x="142" y="13"/>
                </a:lnTo>
                <a:lnTo>
                  <a:pt x="143" y="12"/>
                </a:lnTo>
                <a:lnTo>
                  <a:pt x="143" y="11"/>
                </a:lnTo>
                <a:lnTo>
                  <a:pt x="152" y="36"/>
                </a:lnTo>
                <a:lnTo>
                  <a:pt x="152" y="44"/>
                </a:lnTo>
                <a:lnTo>
                  <a:pt x="154" y="47"/>
                </a:lnTo>
                <a:lnTo>
                  <a:pt x="154" y="49"/>
                </a:lnTo>
                <a:lnTo>
                  <a:pt x="155" y="50"/>
                </a:lnTo>
                <a:lnTo>
                  <a:pt x="154" y="54"/>
                </a:lnTo>
                <a:lnTo>
                  <a:pt x="152" y="55"/>
                </a:lnTo>
                <a:lnTo>
                  <a:pt x="151" y="55"/>
                </a:lnTo>
                <a:lnTo>
                  <a:pt x="150" y="54"/>
                </a:lnTo>
                <a:lnTo>
                  <a:pt x="148" y="53"/>
                </a:lnTo>
                <a:lnTo>
                  <a:pt x="147" y="51"/>
                </a:lnTo>
                <a:lnTo>
                  <a:pt x="143" y="51"/>
                </a:lnTo>
                <a:lnTo>
                  <a:pt x="141" y="53"/>
                </a:lnTo>
                <a:lnTo>
                  <a:pt x="146" y="55"/>
                </a:lnTo>
                <a:lnTo>
                  <a:pt x="149" y="56"/>
                </a:lnTo>
                <a:lnTo>
                  <a:pt x="149" y="57"/>
                </a:lnTo>
                <a:lnTo>
                  <a:pt x="151" y="60"/>
                </a:lnTo>
                <a:lnTo>
                  <a:pt x="155" y="56"/>
                </a:lnTo>
                <a:lnTo>
                  <a:pt x="158" y="56"/>
                </a:lnTo>
                <a:lnTo>
                  <a:pt x="163" y="58"/>
                </a:lnTo>
                <a:lnTo>
                  <a:pt x="165" y="61"/>
                </a:lnTo>
                <a:lnTo>
                  <a:pt x="169" y="62"/>
                </a:lnTo>
                <a:lnTo>
                  <a:pt x="170" y="62"/>
                </a:lnTo>
                <a:lnTo>
                  <a:pt x="171" y="61"/>
                </a:lnTo>
                <a:lnTo>
                  <a:pt x="176" y="58"/>
                </a:lnTo>
                <a:lnTo>
                  <a:pt x="179" y="58"/>
                </a:lnTo>
                <a:lnTo>
                  <a:pt x="185" y="60"/>
                </a:lnTo>
                <a:lnTo>
                  <a:pt x="192" y="62"/>
                </a:lnTo>
                <a:lnTo>
                  <a:pt x="199" y="63"/>
                </a:lnTo>
                <a:lnTo>
                  <a:pt x="203" y="64"/>
                </a:lnTo>
                <a:lnTo>
                  <a:pt x="208" y="64"/>
                </a:lnTo>
                <a:lnTo>
                  <a:pt x="210" y="65"/>
                </a:lnTo>
                <a:lnTo>
                  <a:pt x="210" y="68"/>
                </a:lnTo>
                <a:lnTo>
                  <a:pt x="211" y="69"/>
                </a:lnTo>
                <a:lnTo>
                  <a:pt x="211" y="71"/>
                </a:lnTo>
                <a:lnTo>
                  <a:pt x="212" y="72"/>
                </a:lnTo>
                <a:lnTo>
                  <a:pt x="230" y="72"/>
                </a:lnTo>
                <a:lnTo>
                  <a:pt x="234" y="71"/>
                </a:lnTo>
                <a:lnTo>
                  <a:pt x="236" y="70"/>
                </a:lnTo>
                <a:lnTo>
                  <a:pt x="239" y="65"/>
                </a:lnTo>
                <a:lnTo>
                  <a:pt x="240" y="64"/>
                </a:lnTo>
                <a:lnTo>
                  <a:pt x="244" y="62"/>
                </a:lnTo>
                <a:lnTo>
                  <a:pt x="257" y="62"/>
                </a:lnTo>
                <a:lnTo>
                  <a:pt x="270" y="64"/>
                </a:lnTo>
                <a:lnTo>
                  <a:pt x="271" y="65"/>
                </a:lnTo>
                <a:lnTo>
                  <a:pt x="281" y="70"/>
                </a:lnTo>
                <a:lnTo>
                  <a:pt x="282" y="70"/>
                </a:lnTo>
                <a:lnTo>
                  <a:pt x="283" y="71"/>
                </a:lnTo>
                <a:lnTo>
                  <a:pt x="283" y="76"/>
                </a:lnTo>
                <a:lnTo>
                  <a:pt x="284" y="77"/>
                </a:lnTo>
                <a:lnTo>
                  <a:pt x="284" y="79"/>
                </a:lnTo>
                <a:lnTo>
                  <a:pt x="285" y="81"/>
                </a:lnTo>
                <a:lnTo>
                  <a:pt x="290" y="78"/>
                </a:lnTo>
                <a:lnTo>
                  <a:pt x="292" y="85"/>
                </a:lnTo>
                <a:lnTo>
                  <a:pt x="296" y="90"/>
                </a:lnTo>
                <a:lnTo>
                  <a:pt x="300" y="93"/>
                </a:lnTo>
                <a:lnTo>
                  <a:pt x="304" y="98"/>
                </a:lnTo>
                <a:lnTo>
                  <a:pt x="306" y="98"/>
                </a:lnTo>
                <a:lnTo>
                  <a:pt x="307" y="97"/>
                </a:lnTo>
                <a:lnTo>
                  <a:pt x="310" y="92"/>
                </a:lnTo>
                <a:lnTo>
                  <a:pt x="310" y="90"/>
                </a:lnTo>
                <a:lnTo>
                  <a:pt x="311" y="88"/>
                </a:lnTo>
                <a:lnTo>
                  <a:pt x="312" y="86"/>
                </a:lnTo>
                <a:lnTo>
                  <a:pt x="313" y="84"/>
                </a:lnTo>
                <a:lnTo>
                  <a:pt x="318" y="84"/>
                </a:lnTo>
                <a:lnTo>
                  <a:pt x="320" y="85"/>
                </a:lnTo>
                <a:lnTo>
                  <a:pt x="322" y="88"/>
                </a:lnTo>
                <a:lnTo>
                  <a:pt x="322" y="90"/>
                </a:lnTo>
                <a:lnTo>
                  <a:pt x="325" y="95"/>
                </a:lnTo>
                <a:lnTo>
                  <a:pt x="327" y="96"/>
                </a:lnTo>
                <a:lnTo>
                  <a:pt x="328" y="96"/>
                </a:lnTo>
                <a:lnTo>
                  <a:pt x="331" y="97"/>
                </a:lnTo>
                <a:lnTo>
                  <a:pt x="336" y="97"/>
                </a:lnTo>
                <a:lnTo>
                  <a:pt x="339" y="98"/>
                </a:lnTo>
                <a:lnTo>
                  <a:pt x="341" y="100"/>
                </a:lnTo>
                <a:lnTo>
                  <a:pt x="341" y="106"/>
                </a:lnTo>
                <a:lnTo>
                  <a:pt x="349" y="109"/>
                </a:lnTo>
                <a:lnTo>
                  <a:pt x="368" y="109"/>
                </a:lnTo>
                <a:lnTo>
                  <a:pt x="375" y="110"/>
                </a:lnTo>
                <a:lnTo>
                  <a:pt x="375" y="106"/>
                </a:lnTo>
                <a:lnTo>
                  <a:pt x="377" y="104"/>
                </a:lnTo>
                <a:lnTo>
                  <a:pt x="380" y="100"/>
                </a:lnTo>
                <a:lnTo>
                  <a:pt x="383" y="98"/>
                </a:lnTo>
                <a:lnTo>
                  <a:pt x="388" y="95"/>
                </a:lnTo>
                <a:lnTo>
                  <a:pt x="391" y="92"/>
                </a:lnTo>
                <a:lnTo>
                  <a:pt x="396" y="92"/>
                </a:lnTo>
                <a:lnTo>
                  <a:pt x="397" y="93"/>
                </a:lnTo>
                <a:lnTo>
                  <a:pt x="398" y="96"/>
                </a:lnTo>
                <a:lnTo>
                  <a:pt x="399" y="97"/>
                </a:lnTo>
                <a:lnTo>
                  <a:pt x="399" y="99"/>
                </a:lnTo>
                <a:lnTo>
                  <a:pt x="400" y="100"/>
                </a:lnTo>
                <a:lnTo>
                  <a:pt x="402" y="103"/>
                </a:lnTo>
                <a:lnTo>
                  <a:pt x="403" y="104"/>
                </a:lnTo>
                <a:lnTo>
                  <a:pt x="405" y="104"/>
                </a:lnTo>
                <a:lnTo>
                  <a:pt x="424" y="100"/>
                </a:lnTo>
                <a:lnTo>
                  <a:pt x="442" y="102"/>
                </a:lnTo>
                <a:lnTo>
                  <a:pt x="447" y="103"/>
                </a:lnTo>
                <a:lnTo>
                  <a:pt x="453" y="106"/>
                </a:lnTo>
                <a:lnTo>
                  <a:pt x="460" y="109"/>
                </a:lnTo>
                <a:lnTo>
                  <a:pt x="467" y="106"/>
                </a:lnTo>
                <a:lnTo>
                  <a:pt x="466" y="110"/>
                </a:lnTo>
                <a:lnTo>
                  <a:pt x="465" y="112"/>
                </a:lnTo>
                <a:lnTo>
                  <a:pt x="462" y="114"/>
                </a:lnTo>
                <a:lnTo>
                  <a:pt x="459" y="117"/>
                </a:lnTo>
                <a:lnTo>
                  <a:pt x="453" y="117"/>
                </a:lnTo>
                <a:lnTo>
                  <a:pt x="451" y="116"/>
                </a:lnTo>
                <a:lnTo>
                  <a:pt x="448" y="116"/>
                </a:lnTo>
                <a:lnTo>
                  <a:pt x="448" y="118"/>
                </a:lnTo>
                <a:lnTo>
                  <a:pt x="449" y="118"/>
                </a:lnTo>
                <a:lnTo>
                  <a:pt x="449" y="123"/>
                </a:lnTo>
                <a:lnTo>
                  <a:pt x="447" y="124"/>
                </a:lnTo>
                <a:lnTo>
                  <a:pt x="437" y="127"/>
                </a:lnTo>
                <a:lnTo>
                  <a:pt x="425" y="131"/>
                </a:lnTo>
                <a:lnTo>
                  <a:pt x="416" y="135"/>
                </a:lnTo>
                <a:lnTo>
                  <a:pt x="409" y="144"/>
                </a:lnTo>
                <a:lnTo>
                  <a:pt x="405" y="144"/>
                </a:lnTo>
                <a:lnTo>
                  <a:pt x="403" y="142"/>
                </a:lnTo>
                <a:lnTo>
                  <a:pt x="400" y="140"/>
                </a:lnTo>
                <a:lnTo>
                  <a:pt x="399" y="140"/>
                </a:lnTo>
                <a:lnTo>
                  <a:pt x="399" y="141"/>
                </a:lnTo>
                <a:lnTo>
                  <a:pt x="402" y="142"/>
                </a:lnTo>
                <a:lnTo>
                  <a:pt x="403" y="145"/>
                </a:lnTo>
                <a:lnTo>
                  <a:pt x="403" y="147"/>
                </a:lnTo>
                <a:lnTo>
                  <a:pt x="400" y="148"/>
                </a:lnTo>
                <a:lnTo>
                  <a:pt x="399" y="149"/>
                </a:lnTo>
                <a:lnTo>
                  <a:pt x="392" y="153"/>
                </a:lnTo>
                <a:lnTo>
                  <a:pt x="391" y="154"/>
                </a:lnTo>
                <a:lnTo>
                  <a:pt x="389" y="159"/>
                </a:lnTo>
                <a:lnTo>
                  <a:pt x="387" y="161"/>
                </a:lnTo>
                <a:lnTo>
                  <a:pt x="385" y="163"/>
                </a:lnTo>
                <a:lnTo>
                  <a:pt x="381" y="166"/>
                </a:lnTo>
                <a:lnTo>
                  <a:pt x="377" y="166"/>
                </a:lnTo>
                <a:lnTo>
                  <a:pt x="378" y="169"/>
                </a:lnTo>
                <a:lnTo>
                  <a:pt x="375" y="176"/>
                </a:lnTo>
                <a:lnTo>
                  <a:pt x="373" y="177"/>
                </a:lnTo>
                <a:lnTo>
                  <a:pt x="370" y="180"/>
                </a:lnTo>
                <a:lnTo>
                  <a:pt x="368" y="181"/>
                </a:lnTo>
                <a:lnTo>
                  <a:pt x="366" y="183"/>
                </a:lnTo>
                <a:lnTo>
                  <a:pt x="366" y="184"/>
                </a:lnTo>
                <a:lnTo>
                  <a:pt x="364" y="187"/>
                </a:lnTo>
                <a:lnTo>
                  <a:pt x="364" y="190"/>
                </a:lnTo>
                <a:lnTo>
                  <a:pt x="363" y="191"/>
                </a:lnTo>
                <a:lnTo>
                  <a:pt x="361" y="193"/>
                </a:lnTo>
                <a:lnTo>
                  <a:pt x="360" y="193"/>
                </a:lnTo>
                <a:lnTo>
                  <a:pt x="357" y="191"/>
                </a:lnTo>
                <a:lnTo>
                  <a:pt x="355" y="191"/>
                </a:lnTo>
                <a:lnTo>
                  <a:pt x="355" y="193"/>
                </a:lnTo>
                <a:lnTo>
                  <a:pt x="356" y="194"/>
                </a:lnTo>
                <a:lnTo>
                  <a:pt x="356" y="195"/>
                </a:lnTo>
                <a:lnTo>
                  <a:pt x="357" y="196"/>
                </a:lnTo>
                <a:lnTo>
                  <a:pt x="357" y="197"/>
                </a:lnTo>
                <a:lnTo>
                  <a:pt x="356" y="197"/>
                </a:lnTo>
                <a:lnTo>
                  <a:pt x="355" y="198"/>
                </a:lnTo>
                <a:lnTo>
                  <a:pt x="350" y="201"/>
                </a:lnTo>
                <a:lnTo>
                  <a:pt x="347" y="203"/>
                </a:lnTo>
                <a:lnTo>
                  <a:pt x="345" y="204"/>
                </a:lnTo>
                <a:lnTo>
                  <a:pt x="343" y="205"/>
                </a:lnTo>
                <a:lnTo>
                  <a:pt x="342" y="208"/>
                </a:lnTo>
                <a:lnTo>
                  <a:pt x="340" y="210"/>
                </a:lnTo>
                <a:lnTo>
                  <a:pt x="339" y="212"/>
                </a:lnTo>
                <a:lnTo>
                  <a:pt x="334" y="217"/>
                </a:lnTo>
                <a:lnTo>
                  <a:pt x="327" y="219"/>
                </a:lnTo>
                <a:lnTo>
                  <a:pt x="326" y="217"/>
                </a:lnTo>
                <a:lnTo>
                  <a:pt x="325" y="216"/>
                </a:lnTo>
                <a:lnTo>
                  <a:pt x="326" y="215"/>
                </a:lnTo>
                <a:lnTo>
                  <a:pt x="326" y="214"/>
                </a:lnTo>
                <a:lnTo>
                  <a:pt x="327" y="211"/>
                </a:lnTo>
                <a:lnTo>
                  <a:pt x="324" y="212"/>
                </a:lnTo>
                <a:lnTo>
                  <a:pt x="322" y="214"/>
                </a:lnTo>
                <a:lnTo>
                  <a:pt x="322" y="216"/>
                </a:lnTo>
                <a:lnTo>
                  <a:pt x="324" y="218"/>
                </a:lnTo>
                <a:lnTo>
                  <a:pt x="326" y="221"/>
                </a:lnTo>
                <a:lnTo>
                  <a:pt x="327" y="223"/>
                </a:lnTo>
                <a:lnTo>
                  <a:pt x="327" y="225"/>
                </a:lnTo>
                <a:lnTo>
                  <a:pt x="325" y="225"/>
                </a:lnTo>
                <a:lnTo>
                  <a:pt x="324" y="226"/>
                </a:lnTo>
                <a:lnTo>
                  <a:pt x="322" y="229"/>
                </a:lnTo>
                <a:lnTo>
                  <a:pt x="321" y="230"/>
                </a:lnTo>
                <a:lnTo>
                  <a:pt x="319" y="235"/>
                </a:lnTo>
                <a:lnTo>
                  <a:pt x="317" y="236"/>
                </a:lnTo>
                <a:lnTo>
                  <a:pt x="315" y="237"/>
                </a:lnTo>
                <a:lnTo>
                  <a:pt x="312" y="237"/>
                </a:lnTo>
                <a:lnTo>
                  <a:pt x="312" y="253"/>
                </a:lnTo>
                <a:lnTo>
                  <a:pt x="313" y="270"/>
                </a:lnTo>
                <a:lnTo>
                  <a:pt x="313" y="284"/>
                </a:lnTo>
                <a:lnTo>
                  <a:pt x="312" y="295"/>
                </a:lnTo>
                <a:lnTo>
                  <a:pt x="303" y="301"/>
                </a:lnTo>
                <a:lnTo>
                  <a:pt x="292" y="306"/>
                </a:lnTo>
                <a:lnTo>
                  <a:pt x="284" y="313"/>
                </a:lnTo>
                <a:lnTo>
                  <a:pt x="284" y="314"/>
                </a:lnTo>
                <a:lnTo>
                  <a:pt x="283" y="317"/>
                </a:lnTo>
                <a:lnTo>
                  <a:pt x="283" y="323"/>
                </a:lnTo>
                <a:lnTo>
                  <a:pt x="282" y="327"/>
                </a:lnTo>
                <a:lnTo>
                  <a:pt x="279" y="329"/>
                </a:lnTo>
                <a:lnTo>
                  <a:pt x="278" y="329"/>
                </a:lnTo>
                <a:lnTo>
                  <a:pt x="277" y="330"/>
                </a:lnTo>
                <a:lnTo>
                  <a:pt x="276" y="333"/>
                </a:lnTo>
                <a:lnTo>
                  <a:pt x="276" y="335"/>
                </a:lnTo>
                <a:lnTo>
                  <a:pt x="277" y="338"/>
                </a:lnTo>
                <a:lnTo>
                  <a:pt x="278" y="341"/>
                </a:lnTo>
                <a:lnTo>
                  <a:pt x="283" y="345"/>
                </a:lnTo>
                <a:lnTo>
                  <a:pt x="288" y="348"/>
                </a:lnTo>
                <a:lnTo>
                  <a:pt x="292" y="352"/>
                </a:lnTo>
                <a:lnTo>
                  <a:pt x="292" y="357"/>
                </a:lnTo>
                <a:lnTo>
                  <a:pt x="291" y="362"/>
                </a:lnTo>
                <a:lnTo>
                  <a:pt x="289" y="366"/>
                </a:lnTo>
                <a:lnTo>
                  <a:pt x="288" y="372"/>
                </a:lnTo>
                <a:lnTo>
                  <a:pt x="288" y="384"/>
                </a:lnTo>
                <a:lnTo>
                  <a:pt x="289" y="396"/>
                </a:lnTo>
                <a:lnTo>
                  <a:pt x="290" y="406"/>
                </a:lnTo>
                <a:lnTo>
                  <a:pt x="289" y="408"/>
                </a:lnTo>
                <a:lnTo>
                  <a:pt x="288" y="410"/>
                </a:lnTo>
                <a:lnTo>
                  <a:pt x="286" y="412"/>
                </a:lnTo>
                <a:lnTo>
                  <a:pt x="284" y="414"/>
                </a:lnTo>
                <a:lnTo>
                  <a:pt x="285" y="415"/>
                </a:lnTo>
                <a:lnTo>
                  <a:pt x="285" y="418"/>
                </a:lnTo>
                <a:lnTo>
                  <a:pt x="286" y="419"/>
                </a:lnTo>
                <a:lnTo>
                  <a:pt x="286" y="422"/>
                </a:lnTo>
                <a:lnTo>
                  <a:pt x="284" y="422"/>
                </a:lnTo>
                <a:lnTo>
                  <a:pt x="285" y="424"/>
                </a:lnTo>
                <a:lnTo>
                  <a:pt x="286" y="424"/>
                </a:lnTo>
                <a:lnTo>
                  <a:pt x="288" y="422"/>
                </a:lnTo>
                <a:lnTo>
                  <a:pt x="292" y="422"/>
                </a:lnTo>
                <a:lnTo>
                  <a:pt x="292" y="428"/>
                </a:lnTo>
                <a:lnTo>
                  <a:pt x="298" y="428"/>
                </a:lnTo>
                <a:lnTo>
                  <a:pt x="299" y="429"/>
                </a:lnTo>
                <a:lnTo>
                  <a:pt x="299" y="435"/>
                </a:lnTo>
                <a:lnTo>
                  <a:pt x="298" y="436"/>
                </a:lnTo>
                <a:lnTo>
                  <a:pt x="299" y="436"/>
                </a:lnTo>
                <a:lnTo>
                  <a:pt x="302" y="435"/>
                </a:lnTo>
                <a:lnTo>
                  <a:pt x="303" y="434"/>
                </a:lnTo>
                <a:lnTo>
                  <a:pt x="305" y="434"/>
                </a:lnTo>
                <a:lnTo>
                  <a:pt x="306" y="435"/>
                </a:lnTo>
                <a:lnTo>
                  <a:pt x="305" y="436"/>
                </a:lnTo>
                <a:lnTo>
                  <a:pt x="318" y="436"/>
                </a:lnTo>
                <a:lnTo>
                  <a:pt x="319" y="440"/>
                </a:lnTo>
                <a:lnTo>
                  <a:pt x="320" y="441"/>
                </a:lnTo>
                <a:lnTo>
                  <a:pt x="320" y="443"/>
                </a:lnTo>
                <a:lnTo>
                  <a:pt x="321" y="443"/>
                </a:lnTo>
                <a:lnTo>
                  <a:pt x="324" y="445"/>
                </a:lnTo>
                <a:lnTo>
                  <a:pt x="328" y="448"/>
                </a:lnTo>
                <a:lnTo>
                  <a:pt x="336" y="452"/>
                </a:lnTo>
                <a:lnTo>
                  <a:pt x="343" y="454"/>
                </a:lnTo>
                <a:lnTo>
                  <a:pt x="348" y="462"/>
                </a:lnTo>
                <a:lnTo>
                  <a:pt x="360" y="478"/>
                </a:lnTo>
                <a:lnTo>
                  <a:pt x="367" y="481"/>
                </a:lnTo>
                <a:lnTo>
                  <a:pt x="374" y="482"/>
                </a:lnTo>
                <a:lnTo>
                  <a:pt x="380" y="484"/>
                </a:lnTo>
                <a:lnTo>
                  <a:pt x="388" y="492"/>
                </a:lnTo>
                <a:lnTo>
                  <a:pt x="392" y="503"/>
                </a:lnTo>
                <a:lnTo>
                  <a:pt x="397" y="526"/>
                </a:lnTo>
                <a:lnTo>
                  <a:pt x="284" y="533"/>
                </a:lnTo>
                <a:lnTo>
                  <a:pt x="169" y="538"/>
                </a:lnTo>
                <a:lnTo>
                  <a:pt x="51" y="538"/>
                </a:lnTo>
                <a:lnTo>
                  <a:pt x="50" y="522"/>
                </a:lnTo>
                <a:lnTo>
                  <a:pt x="49" y="502"/>
                </a:lnTo>
                <a:lnTo>
                  <a:pt x="50" y="481"/>
                </a:lnTo>
                <a:lnTo>
                  <a:pt x="51" y="457"/>
                </a:lnTo>
                <a:lnTo>
                  <a:pt x="52" y="435"/>
                </a:lnTo>
                <a:lnTo>
                  <a:pt x="54" y="414"/>
                </a:lnTo>
                <a:lnTo>
                  <a:pt x="52" y="394"/>
                </a:lnTo>
                <a:lnTo>
                  <a:pt x="50" y="378"/>
                </a:lnTo>
                <a:lnTo>
                  <a:pt x="45" y="366"/>
                </a:lnTo>
                <a:lnTo>
                  <a:pt x="44" y="365"/>
                </a:lnTo>
                <a:lnTo>
                  <a:pt x="42" y="364"/>
                </a:lnTo>
                <a:lnTo>
                  <a:pt x="41" y="364"/>
                </a:lnTo>
                <a:lnTo>
                  <a:pt x="40" y="363"/>
                </a:lnTo>
                <a:lnTo>
                  <a:pt x="40" y="362"/>
                </a:lnTo>
                <a:lnTo>
                  <a:pt x="43" y="358"/>
                </a:lnTo>
                <a:lnTo>
                  <a:pt x="42" y="357"/>
                </a:lnTo>
                <a:lnTo>
                  <a:pt x="41" y="358"/>
                </a:lnTo>
                <a:lnTo>
                  <a:pt x="40" y="358"/>
                </a:lnTo>
                <a:lnTo>
                  <a:pt x="35" y="361"/>
                </a:lnTo>
                <a:lnTo>
                  <a:pt x="31" y="361"/>
                </a:lnTo>
                <a:lnTo>
                  <a:pt x="30" y="359"/>
                </a:lnTo>
                <a:lnTo>
                  <a:pt x="30" y="354"/>
                </a:lnTo>
                <a:lnTo>
                  <a:pt x="28" y="349"/>
                </a:lnTo>
                <a:lnTo>
                  <a:pt x="26" y="347"/>
                </a:lnTo>
                <a:lnTo>
                  <a:pt x="23" y="347"/>
                </a:lnTo>
                <a:lnTo>
                  <a:pt x="24" y="344"/>
                </a:lnTo>
                <a:lnTo>
                  <a:pt x="27" y="342"/>
                </a:lnTo>
                <a:lnTo>
                  <a:pt x="29" y="341"/>
                </a:lnTo>
                <a:lnTo>
                  <a:pt x="31" y="338"/>
                </a:lnTo>
                <a:lnTo>
                  <a:pt x="34" y="335"/>
                </a:lnTo>
                <a:lnTo>
                  <a:pt x="35" y="333"/>
                </a:lnTo>
                <a:lnTo>
                  <a:pt x="38" y="331"/>
                </a:lnTo>
                <a:lnTo>
                  <a:pt x="40" y="330"/>
                </a:lnTo>
                <a:lnTo>
                  <a:pt x="40" y="321"/>
                </a:lnTo>
                <a:lnTo>
                  <a:pt x="42" y="322"/>
                </a:lnTo>
                <a:lnTo>
                  <a:pt x="47" y="322"/>
                </a:lnTo>
                <a:lnTo>
                  <a:pt x="48" y="321"/>
                </a:lnTo>
                <a:lnTo>
                  <a:pt x="48" y="320"/>
                </a:lnTo>
                <a:lnTo>
                  <a:pt x="43" y="320"/>
                </a:lnTo>
                <a:lnTo>
                  <a:pt x="42" y="319"/>
                </a:lnTo>
                <a:lnTo>
                  <a:pt x="41" y="307"/>
                </a:lnTo>
                <a:lnTo>
                  <a:pt x="41" y="293"/>
                </a:lnTo>
                <a:lnTo>
                  <a:pt x="40" y="279"/>
                </a:lnTo>
                <a:lnTo>
                  <a:pt x="37" y="273"/>
                </a:lnTo>
                <a:lnTo>
                  <a:pt x="34" y="267"/>
                </a:lnTo>
                <a:lnTo>
                  <a:pt x="30" y="260"/>
                </a:lnTo>
                <a:lnTo>
                  <a:pt x="28" y="251"/>
                </a:lnTo>
                <a:lnTo>
                  <a:pt x="26" y="214"/>
                </a:lnTo>
                <a:lnTo>
                  <a:pt x="26" y="211"/>
                </a:lnTo>
                <a:lnTo>
                  <a:pt x="27" y="209"/>
                </a:lnTo>
                <a:lnTo>
                  <a:pt x="27" y="205"/>
                </a:lnTo>
                <a:lnTo>
                  <a:pt x="28" y="204"/>
                </a:lnTo>
                <a:lnTo>
                  <a:pt x="28" y="200"/>
                </a:lnTo>
                <a:lnTo>
                  <a:pt x="27" y="196"/>
                </a:lnTo>
                <a:lnTo>
                  <a:pt x="24" y="193"/>
                </a:lnTo>
                <a:lnTo>
                  <a:pt x="23" y="189"/>
                </a:lnTo>
                <a:lnTo>
                  <a:pt x="23" y="186"/>
                </a:lnTo>
                <a:lnTo>
                  <a:pt x="22" y="165"/>
                </a:lnTo>
                <a:lnTo>
                  <a:pt x="23" y="146"/>
                </a:lnTo>
                <a:lnTo>
                  <a:pt x="22" y="145"/>
                </a:lnTo>
                <a:lnTo>
                  <a:pt x="19" y="145"/>
                </a:lnTo>
                <a:lnTo>
                  <a:pt x="14" y="140"/>
                </a:lnTo>
                <a:lnTo>
                  <a:pt x="12" y="125"/>
                </a:lnTo>
                <a:lnTo>
                  <a:pt x="8" y="110"/>
                </a:lnTo>
                <a:lnTo>
                  <a:pt x="6" y="93"/>
                </a:lnTo>
                <a:lnTo>
                  <a:pt x="6" y="61"/>
                </a:lnTo>
                <a:lnTo>
                  <a:pt x="5" y="49"/>
                </a:lnTo>
                <a:lnTo>
                  <a:pt x="0" y="36"/>
                </a:lnTo>
                <a:lnTo>
                  <a:pt x="16" y="34"/>
                </a:lnTo>
                <a:lnTo>
                  <a:pt x="35" y="33"/>
                </a:lnTo>
                <a:lnTo>
                  <a:pt x="56" y="33"/>
                </a:lnTo>
                <a:lnTo>
                  <a:pt x="77" y="34"/>
                </a:lnTo>
                <a:lnTo>
                  <a:pt x="97" y="34"/>
                </a:lnTo>
                <a:lnTo>
                  <a:pt x="113" y="33"/>
                </a:lnTo>
                <a:lnTo>
                  <a:pt x="127" y="30"/>
                </a:lnTo>
                <a:lnTo>
                  <a:pt x="129" y="26"/>
                </a:lnTo>
                <a:lnTo>
                  <a:pt x="129" y="19"/>
                </a:lnTo>
                <a:lnTo>
                  <a:pt x="127"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0" name="Freeform 31"/>
          <p:cNvSpPr>
            <a:spLocks/>
          </p:cNvSpPr>
          <p:nvPr/>
        </p:nvSpPr>
        <p:spPr bwMode="auto">
          <a:xfrm>
            <a:off x="3063875" y="3121025"/>
            <a:ext cx="631825" cy="544513"/>
          </a:xfrm>
          <a:custGeom>
            <a:avLst/>
            <a:gdLst/>
            <a:ahLst/>
            <a:cxnLst>
              <a:cxn ang="0">
                <a:pos x="281" y="3"/>
              </a:cxn>
              <a:cxn ang="0">
                <a:pos x="296" y="35"/>
              </a:cxn>
              <a:cxn ang="0">
                <a:pos x="308" y="79"/>
              </a:cxn>
              <a:cxn ang="0">
                <a:pos x="322" y="93"/>
              </a:cxn>
              <a:cxn ang="0">
                <a:pos x="327" y="98"/>
              </a:cxn>
              <a:cxn ang="0">
                <a:pos x="331" y="105"/>
              </a:cxn>
              <a:cxn ang="0">
                <a:pos x="341" y="111"/>
              </a:cxn>
              <a:cxn ang="0">
                <a:pos x="351" y="119"/>
              </a:cxn>
              <a:cxn ang="0">
                <a:pos x="358" y="132"/>
              </a:cxn>
              <a:cxn ang="0">
                <a:pos x="366" y="158"/>
              </a:cxn>
              <a:cxn ang="0">
                <a:pos x="375" y="154"/>
              </a:cxn>
              <a:cxn ang="0">
                <a:pos x="393" y="154"/>
              </a:cxn>
              <a:cxn ang="0">
                <a:pos x="395" y="186"/>
              </a:cxn>
              <a:cxn ang="0">
                <a:pos x="394" y="223"/>
              </a:cxn>
              <a:cxn ang="0">
                <a:pos x="409" y="237"/>
              </a:cxn>
              <a:cxn ang="0">
                <a:pos x="415" y="239"/>
              </a:cxn>
              <a:cxn ang="0">
                <a:pos x="423" y="248"/>
              </a:cxn>
              <a:cxn ang="0">
                <a:pos x="446" y="261"/>
              </a:cxn>
              <a:cxn ang="0">
                <a:pos x="453" y="265"/>
              </a:cxn>
              <a:cxn ang="0">
                <a:pos x="457" y="280"/>
              </a:cxn>
              <a:cxn ang="0">
                <a:pos x="462" y="293"/>
              </a:cxn>
              <a:cxn ang="0">
                <a:pos x="458" y="298"/>
              </a:cxn>
              <a:cxn ang="0">
                <a:pos x="464" y="312"/>
              </a:cxn>
              <a:cxn ang="0">
                <a:pos x="475" y="325"/>
              </a:cxn>
              <a:cxn ang="0">
                <a:pos x="489" y="332"/>
              </a:cxn>
              <a:cxn ang="0">
                <a:pos x="490" y="342"/>
              </a:cxn>
              <a:cxn ang="0">
                <a:pos x="485" y="352"/>
              </a:cxn>
              <a:cxn ang="0">
                <a:pos x="486" y="358"/>
              </a:cxn>
              <a:cxn ang="0">
                <a:pos x="483" y="363"/>
              </a:cxn>
              <a:cxn ang="0">
                <a:pos x="476" y="364"/>
              </a:cxn>
              <a:cxn ang="0">
                <a:pos x="469" y="371"/>
              </a:cxn>
              <a:cxn ang="0">
                <a:pos x="465" y="364"/>
              </a:cxn>
              <a:cxn ang="0">
                <a:pos x="461" y="386"/>
              </a:cxn>
              <a:cxn ang="0">
                <a:pos x="455" y="391"/>
              </a:cxn>
              <a:cxn ang="0">
                <a:pos x="454" y="398"/>
              </a:cxn>
              <a:cxn ang="0">
                <a:pos x="457" y="412"/>
              </a:cxn>
              <a:cxn ang="0">
                <a:pos x="439" y="423"/>
              </a:cxn>
              <a:cxn ang="0">
                <a:pos x="415" y="410"/>
              </a:cxn>
              <a:cxn ang="0">
                <a:pos x="428" y="395"/>
              </a:cxn>
              <a:cxn ang="0">
                <a:pos x="422" y="382"/>
              </a:cxn>
              <a:cxn ang="0">
                <a:pos x="401" y="377"/>
              </a:cxn>
              <a:cxn ang="0">
                <a:pos x="348" y="381"/>
              </a:cxn>
              <a:cxn ang="0">
                <a:pos x="273" y="386"/>
              </a:cxn>
              <a:cxn ang="0">
                <a:pos x="128" y="391"/>
              </a:cxn>
              <a:cxn ang="0">
                <a:pos x="85" y="227"/>
              </a:cxn>
              <a:cxn ang="0">
                <a:pos x="65" y="135"/>
              </a:cxn>
              <a:cxn ang="0">
                <a:pos x="50" y="112"/>
              </a:cxn>
              <a:cxn ang="0">
                <a:pos x="55" y="95"/>
              </a:cxn>
              <a:cxn ang="0">
                <a:pos x="60" y="78"/>
              </a:cxn>
              <a:cxn ang="0">
                <a:pos x="40" y="73"/>
              </a:cxn>
              <a:cxn ang="0">
                <a:pos x="32" y="67"/>
              </a:cxn>
              <a:cxn ang="0">
                <a:pos x="26" y="59"/>
              </a:cxn>
              <a:cxn ang="0">
                <a:pos x="14" y="37"/>
              </a:cxn>
              <a:cxn ang="0">
                <a:pos x="0" y="11"/>
              </a:cxn>
              <a:cxn ang="0">
                <a:pos x="189" y="8"/>
              </a:cxn>
              <a:cxn ang="0">
                <a:pos x="252" y="1"/>
              </a:cxn>
            </a:cxnLst>
            <a:rect l="0" t="0" r="r" b="b"/>
            <a:pathLst>
              <a:path w="490" h="423">
                <a:moveTo>
                  <a:pt x="263" y="0"/>
                </a:moveTo>
                <a:lnTo>
                  <a:pt x="274" y="0"/>
                </a:lnTo>
                <a:lnTo>
                  <a:pt x="281" y="3"/>
                </a:lnTo>
                <a:lnTo>
                  <a:pt x="292" y="15"/>
                </a:lnTo>
                <a:lnTo>
                  <a:pt x="298" y="20"/>
                </a:lnTo>
                <a:lnTo>
                  <a:pt x="296" y="35"/>
                </a:lnTo>
                <a:lnTo>
                  <a:pt x="297" y="51"/>
                </a:lnTo>
                <a:lnTo>
                  <a:pt x="301" y="66"/>
                </a:lnTo>
                <a:lnTo>
                  <a:pt x="308" y="79"/>
                </a:lnTo>
                <a:lnTo>
                  <a:pt x="310" y="83"/>
                </a:lnTo>
                <a:lnTo>
                  <a:pt x="317" y="90"/>
                </a:lnTo>
                <a:lnTo>
                  <a:pt x="322" y="93"/>
                </a:lnTo>
                <a:lnTo>
                  <a:pt x="323" y="94"/>
                </a:lnTo>
                <a:lnTo>
                  <a:pt x="325" y="95"/>
                </a:lnTo>
                <a:lnTo>
                  <a:pt x="327" y="98"/>
                </a:lnTo>
                <a:lnTo>
                  <a:pt x="330" y="99"/>
                </a:lnTo>
                <a:lnTo>
                  <a:pt x="331" y="101"/>
                </a:lnTo>
                <a:lnTo>
                  <a:pt x="331" y="105"/>
                </a:lnTo>
                <a:lnTo>
                  <a:pt x="332" y="107"/>
                </a:lnTo>
                <a:lnTo>
                  <a:pt x="334" y="108"/>
                </a:lnTo>
                <a:lnTo>
                  <a:pt x="341" y="111"/>
                </a:lnTo>
                <a:lnTo>
                  <a:pt x="346" y="113"/>
                </a:lnTo>
                <a:lnTo>
                  <a:pt x="350" y="116"/>
                </a:lnTo>
                <a:lnTo>
                  <a:pt x="351" y="119"/>
                </a:lnTo>
                <a:lnTo>
                  <a:pt x="353" y="121"/>
                </a:lnTo>
                <a:lnTo>
                  <a:pt x="355" y="121"/>
                </a:lnTo>
                <a:lnTo>
                  <a:pt x="358" y="132"/>
                </a:lnTo>
                <a:lnTo>
                  <a:pt x="359" y="141"/>
                </a:lnTo>
                <a:lnTo>
                  <a:pt x="361" y="151"/>
                </a:lnTo>
                <a:lnTo>
                  <a:pt x="366" y="158"/>
                </a:lnTo>
                <a:lnTo>
                  <a:pt x="369" y="158"/>
                </a:lnTo>
                <a:lnTo>
                  <a:pt x="374" y="156"/>
                </a:lnTo>
                <a:lnTo>
                  <a:pt x="375" y="154"/>
                </a:lnTo>
                <a:lnTo>
                  <a:pt x="380" y="149"/>
                </a:lnTo>
                <a:lnTo>
                  <a:pt x="383" y="149"/>
                </a:lnTo>
                <a:lnTo>
                  <a:pt x="393" y="154"/>
                </a:lnTo>
                <a:lnTo>
                  <a:pt x="403" y="158"/>
                </a:lnTo>
                <a:lnTo>
                  <a:pt x="400" y="172"/>
                </a:lnTo>
                <a:lnTo>
                  <a:pt x="395" y="186"/>
                </a:lnTo>
                <a:lnTo>
                  <a:pt x="390" y="199"/>
                </a:lnTo>
                <a:lnTo>
                  <a:pt x="389" y="211"/>
                </a:lnTo>
                <a:lnTo>
                  <a:pt x="394" y="223"/>
                </a:lnTo>
                <a:lnTo>
                  <a:pt x="398" y="228"/>
                </a:lnTo>
                <a:lnTo>
                  <a:pt x="403" y="233"/>
                </a:lnTo>
                <a:lnTo>
                  <a:pt x="409" y="237"/>
                </a:lnTo>
                <a:lnTo>
                  <a:pt x="410" y="238"/>
                </a:lnTo>
                <a:lnTo>
                  <a:pt x="412" y="239"/>
                </a:lnTo>
                <a:lnTo>
                  <a:pt x="415" y="239"/>
                </a:lnTo>
                <a:lnTo>
                  <a:pt x="422" y="242"/>
                </a:lnTo>
                <a:lnTo>
                  <a:pt x="423" y="245"/>
                </a:lnTo>
                <a:lnTo>
                  <a:pt x="423" y="248"/>
                </a:lnTo>
                <a:lnTo>
                  <a:pt x="430" y="248"/>
                </a:lnTo>
                <a:lnTo>
                  <a:pt x="436" y="251"/>
                </a:lnTo>
                <a:lnTo>
                  <a:pt x="446" y="261"/>
                </a:lnTo>
                <a:lnTo>
                  <a:pt x="450" y="262"/>
                </a:lnTo>
                <a:lnTo>
                  <a:pt x="452" y="263"/>
                </a:lnTo>
                <a:lnTo>
                  <a:pt x="453" y="265"/>
                </a:lnTo>
                <a:lnTo>
                  <a:pt x="455" y="272"/>
                </a:lnTo>
                <a:lnTo>
                  <a:pt x="455" y="275"/>
                </a:lnTo>
                <a:lnTo>
                  <a:pt x="457" y="280"/>
                </a:lnTo>
                <a:lnTo>
                  <a:pt x="459" y="282"/>
                </a:lnTo>
                <a:lnTo>
                  <a:pt x="462" y="289"/>
                </a:lnTo>
                <a:lnTo>
                  <a:pt x="462" y="293"/>
                </a:lnTo>
                <a:lnTo>
                  <a:pt x="461" y="296"/>
                </a:lnTo>
                <a:lnTo>
                  <a:pt x="460" y="297"/>
                </a:lnTo>
                <a:lnTo>
                  <a:pt x="458" y="298"/>
                </a:lnTo>
                <a:lnTo>
                  <a:pt x="457" y="298"/>
                </a:lnTo>
                <a:lnTo>
                  <a:pt x="460" y="307"/>
                </a:lnTo>
                <a:lnTo>
                  <a:pt x="464" y="312"/>
                </a:lnTo>
                <a:lnTo>
                  <a:pt x="468" y="318"/>
                </a:lnTo>
                <a:lnTo>
                  <a:pt x="471" y="324"/>
                </a:lnTo>
                <a:lnTo>
                  <a:pt x="475" y="325"/>
                </a:lnTo>
                <a:lnTo>
                  <a:pt x="486" y="325"/>
                </a:lnTo>
                <a:lnTo>
                  <a:pt x="490" y="330"/>
                </a:lnTo>
                <a:lnTo>
                  <a:pt x="489" y="332"/>
                </a:lnTo>
                <a:lnTo>
                  <a:pt x="489" y="337"/>
                </a:lnTo>
                <a:lnTo>
                  <a:pt x="490" y="339"/>
                </a:lnTo>
                <a:lnTo>
                  <a:pt x="490" y="342"/>
                </a:lnTo>
                <a:lnTo>
                  <a:pt x="488" y="346"/>
                </a:lnTo>
                <a:lnTo>
                  <a:pt x="486" y="349"/>
                </a:lnTo>
                <a:lnTo>
                  <a:pt x="485" y="352"/>
                </a:lnTo>
                <a:lnTo>
                  <a:pt x="485" y="354"/>
                </a:lnTo>
                <a:lnTo>
                  <a:pt x="486" y="357"/>
                </a:lnTo>
                <a:lnTo>
                  <a:pt x="486" y="358"/>
                </a:lnTo>
                <a:lnTo>
                  <a:pt x="487" y="359"/>
                </a:lnTo>
                <a:lnTo>
                  <a:pt x="485" y="364"/>
                </a:lnTo>
                <a:lnTo>
                  <a:pt x="483" y="363"/>
                </a:lnTo>
                <a:lnTo>
                  <a:pt x="479" y="363"/>
                </a:lnTo>
                <a:lnTo>
                  <a:pt x="478" y="364"/>
                </a:lnTo>
                <a:lnTo>
                  <a:pt x="476" y="364"/>
                </a:lnTo>
                <a:lnTo>
                  <a:pt x="474" y="365"/>
                </a:lnTo>
                <a:lnTo>
                  <a:pt x="473" y="367"/>
                </a:lnTo>
                <a:lnTo>
                  <a:pt x="469" y="371"/>
                </a:lnTo>
                <a:lnTo>
                  <a:pt x="466" y="371"/>
                </a:lnTo>
                <a:lnTo>
                  <a:pt x="466" y="368"/>
                </a:lnTo>
                <a:lnTo>
                  <a:pt x="465" y="364"/>
                </a:lnTo>
                <a:lnTo>
                  <a:pt x="460" y="371"/>
                </a:lnTo>
                <a:lnTo>
                  <a:pt x="460" y="378"/>
                </a:lnTo>
                <a:lnTo>
                  <a:pt x="461" y="386"/>
                </a:lnTo>
                <a:lnTo>
                  <a:pt x="458" y="387"/>
                </a:lnTo>
                <a:lnTo>
                  <a:pt x="455" y="389"/>
                </a:lnTo>
                <a:lnTo>
                  <a:pt x="455" y="391"/>
                </a:lnTo>
                <a:lnTo>
                  <a:pt x="457" y="392"/>
                </a:lnTo>
                <a:lnTo>
                  <a:pt x="457" y="395"/>
                </a:lnTo>
                <a:lnTo>
                  <a:pt x="454" y="398"/>
                </a:lnTo>
                <a:lnTo>
                  <a:pt x="454" y="402"/>
                </a:lnTo>
                <a:lnTo>
                  <a:pt x="457" y="403"/>
                </a:lnTo>
                <a:lnTo>
                  <a:pt x="457" y="412"/>
                </a:lnTo>
                <a:lnTo>
                  <a:pt x="453" y="417"/>
                </a:lnTo>
                <a:lnTo>
                  <a:pt x="446" y="421"/>
                </a:lnTo>
                <a:lnTo>
                  <a:pt x="439" y="423"/>
                </a:lnTo>
                <a:lnTo>
                  <a:pt x="409" y="423"/>
                </a:lnTo>
                <a:lnTo>
                  <a:pt x="410" y="416"/>
                </a:lnTo>
                <a:lnTo>
                  <a:pt x="415" y="410"/>
                </a:lnTo>
                <a:lnTo>
                  <a:pt x="421" y="406"/>
                </a:lnTo>
                <a:lnTo>
                  <a:pt x="425" y="401"/>
                </a:lnTo>
                <a:lnTo>
                  <a:pt x="428" y="395"/>
                </a:lnTo>
                <a:lnTo>
                  <a:pt x="426" y="393"/>
                </a:lnTo>
                <a:lnTo>
                  <a:pt x="424" y="386"/>
                </a:lnTo>
                <a:lnTo>
                  <a:pt x="422" y="382"/>
                </a:lnTo>
                <a:lnTo>
                  <a:pt x="419" y="378"/>
                </a:lnTo>
                <a:lnTo>
                  <a:pt x="412" y="377"/>
                </a:lnTo>
                <a:lnTo>
                  <a:pt x="401" y="377"/>
                </a:lnTo>
                <a:lnTo>
                  <a:pt x="384" y="378"/>
                </a:lnTo>
                <a:lnTo>
                  <a:pt x="367" y="379"/>
                </a:lnTo>
                <a:lnTo>
                  <a:pt x="348" y="381"/>
                </a:lnTo>
                <a:lnTo>
                  <a:pt x="332" y="382"/>
                </a:lnTo>
                <a:lnTo>
                  <a:pt x="318" y="384"/>
                </a:lnTo>
                <a:lnTo>
                  <a:pt x="273" y="386"/>
                </a:lnTo>
                <a:lnTo>
                  <a:pt x="224" y="387"/>
                </a:lnTo>
                <a:lnTo>
                  <a:pt x="175" y="389"/>
                </a:lnTo>
                <a:lnTo>
                  <a:pt x="128" y="391"/>
                </a:lnTo>
                <a:lnTo>
                  <a:pt x="88" y="392"/>
                </a:lnTo>
                <a:lnTo>
                  <a:pt x="86" y="309"/>
                </a:lnTo>
                <a:lnTo>
                  <a:pt x="85" y="227"/>
                </a:lnTo>
                <a:lnTo>
                  <a:pt x="82" y="147"/>
                </a:lnTo>
                <a:lnTo>
                  <a:pt x="79" y="144"/>
                </a:lnTo>
                <a:lnTo>
                  <a:pt x="65" y="135"/>
                </a:lnTo>
                <a:lnTo>
                  <a:pt x="64" y="127"/>
                </a:lnTo>
                <a:lnTo>
                  <a:pt x="55" y="118"/>
                </a:lnTo>
                <a:lnTo>
                  <a:pt x="50" y="112"/>
                </a:lnTo>
                <a:lnTo>
                  <a:pt x="48" y="105"/>
                </a:lnTo>
                <a:lnTo>
                  <a:pt x="53" y="98"/>
                </a:lnTo>
                <a:lnTo>
                  <a:pt x="55" y="95"/>
                </a:lnTo>
                <a:lnTo>
                  <a:pt x="62" y="91"/>
                </a:lnTo>
                <a:lnTo>
                  <a:pt x="62" y="83"/>
                </a:lnTo>
                <a:lnTo>
                  <a:pt x="60" y="78"/>
                </a:lnTo>
                <a:lnTo>
                  <a:pt x="56" y="74"/>
                </a:lnTo>
                <a:lnTo>
                  <a:pt x="45" y="74"/>
                </a:lnTo>
                <a:lnTo>
                  <a:pt x="40" y="73"/>
                </a:lnTo>
                <a:lnTo>
                  <a:pt x="40" y="71"/>
                </a:lnTo>
                <a:lnTo>
                  <a:pt x="36" y="67"/>
                </a:lnTo>
                <a:lnTo>
                  <a:pt x="32" y="67"/>
                </a:lnTo>
                <a:lnTo>
                  <a:pt x="29" y="66"/>
                </a:lnTo>
                <a:lnTo>
                  <a:pt x="28" y="65"/>
                </a:lnTo>
                <a:lnTo>
                  <a:pt x="26" y="59"/>
                </a:lnTo>
                <a:lnTo>
                  <a:pt x="22" y="52"/>
                </a:lnTo>
                <a:lnTo>
                  <a:pt x="20" y="45"/>
                </a:lnTo>
                <a:lnTo>
                  <a:pt x="14" y="37"/>
                </a:lnTo>
                <a:lnTo>
                  <a:pt x="7" y="29"/>
                </a:lnTo>
                <a:lnTo>
                  <a:pt x="3" y="21"/>
                </a:lnTo>
                <a:lnTo>
                  <a:pt x="0" y="11"/>
                </a:lnTo>
                <a:lnTo>
                  <a:pt x="116" y="11"/>
                </a:lnTo>
                <a:lnTo>
                  <a:pt x="175" y="9"/>
                </a:lnTo>
                <a:lnTo>
                  <a:pt x="189" y="8"/>
                </a:lnTo>
                <a:lnTo>
                  <a:pt x="226" y="6"/>
                </a:lnTo>
                <a:lnTo>
                  <a:pt x="239" y="4"/>
                </a:lnTo>
                <a:lnTo>
                  <a:pt x="252" y="1"/>
                </a:lnTo>
                <a:lnTo>
                  <a:pt x="263"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1" name="Freeform 32"/>
          <p:cNvSpPr>
            <a:spLocks/>
          </p:cNvSpPr>
          <p:nvPr/>
        </p:nvSpPr>
        <p:spPr bwMode="auto">
          <a:xfrm>
            <a:off x="3181350" y="3609975"/>
            <a:ext cx="468313" cy="434975"/>
          </a:xfrm>
          <a:custGeom>
            <a:avLst/>
            <a:gdLst/>
            <a:ahLst/>
            <a:cxnLst>
              <a:cxn ang="0">
                <a:pos x="324" y="2"/>
              </a:cxn>
              <a:cxn ang="0">
                <a:pos x="332" y="19"/>
              </a:cxn>
              <a:cxn ang="0">
                <a:pos x="326" y="26"/>
              </a:cxn>
              <a:cxn ang="0">
                <a:pos x="319" y="28"/>
              </a:cxn>
              <a:cxn ang="0">
                <a:pos x="313" y="41"/>
              </a:cxn>
              <a:cxn ang="0">
                <a:pos x="331" y="49"/>
              </a:cxn>
              <a:cxn ang="0">
                <a:pos x="362" y="46"/>
              </a:cxn>
              <a:cxn ang="0">
                <a:pos x="362" y="50"/>
              </a:cxn>
              <a:cxn ang="0">
                <a:pos x="356" y="51"/>
              </a:cxn>
              <a:cxn ang="0">
                <a:pos x="359" y="56"/>
              </a:cxn>
              <a:cxn ang="0">
                <a:pos x="354" y="63"/>
              </a:cxn>
              <a:cxn ang="0">
                <a:pos x="346" y="69"/>
              </a:cxn>
              <a:cxn ang="0">
                <a:pos x="342" y="84"/>
              </a:cxn>
              <a:cxn ang="0">
                <a:pos x="332" y="102"/>
              </a:cxn>
              <a:cxn ang="0">
                <a:pos x="337" y="119"/>
              </a:cxn>
              <a:cxn ang="0">
                <a:pos x="330" y="132"/>
              </a:cxn>
              <a:cxn ang="0">
                <a:pos x="323" y="140"/>
              </a:cxn>
              <a:cxn ang="0">
                <a:pos x="326" y="146"/>
              </a:cxn>
              <a:cxn ang="0">
                <a:pos x="319" y="152"/>
              </a:cxn>
              <a:cxn ang="0">
                <a:pos x="312" y="151"/>
              </a:cxn>
              <a:cxn ang="0">
                <a:pos x="309" y="158"/>
              </a:cxn>
              <a:cxn ang="0">
                <a:pos x="305" y="181"/>
              </a:cxn>
              <a:cxn ang="0">
                <a:pos x="298" y="197"/>
              </a:cxn>
              <a:cxn ang="0">
                <a:pos x="289" y="209"/>
              </a:cxn>
              <a:cxn ang="0">
                <a:pos x="284" y="210"/>
              </a:cxn>
              <a:cxn ang="0">
                <a:pos x="278" y="209"/>
              </a:cxn>
              <a:cxn ang="0">
                <a:pos x="277" y="232"/>
              </a:cxn>
              <a:cxn ang="0">
                <a:pos x="269" y="239"/>
              </a:cxn>
              <a:cxn ang="0">
                <a:pos x="268" y="243"/>
              </a:cxn>
              <a:cxn ang="0">
                <a:pos x="271" y="242"/>
              </a:cxn>
              <a:cxn ang="0">
                <a:pos x="270" y="253"/>
              </a:cxn>
              <a:cxn ang="0">
                <a:pos x="267" y="260"/>
              </a:cxn>
              <a:cxn ang="0">
                <a:pos x="261" y="265"/>
              </a:cxn>
              <a:cxn ang="0">
                <a:pos x="263" y="270"/>
              </a:cxn>
              <a:cxn ang="0">
                <a:pos x="257" y="273"/>
              </a:cxn>
              <a:cxn ang="0">
                <a:pos x="264" y="280"/>
              </a:cxn>
              <a:cxn ang="0">
                <a:pos x="260" y="285"/>
              </a:cxn>
              <a:cxn ang="0">
                <a:pos x="263" y="293"/>
              </a:cxn>
              <a:cxn ang="0">
                <a:pos x="269" y="300"/>
              </a:cxn>
              <a:cxn ang="0">
                <a:pos x="271" y="306"/>
              </a:cxn>
              <a:cxn ang="0">
                <a:pos x="269" y="314"/>
              </a:cxn>
              <a:cxn ang="0">
                <a:pos x="267" y="317"/>
              </a:cxn>
              <a:cxn ang="0">
                <a:pos x="269" y="328"/>
              </a:cxn>
              <a:cxn ang="0">
                <a:pos x="151" y="334"/>
              </a:cxn>
              <a:cxn ang="0">
                <a:pos x="127" y="331"/>
              </a:cxn>
              <a:cxn ang="0">
                <a:pos x="115" y="336"/>
              </a:cxn>
              <a:cxn ang="0">
                <a:pos x="50" y="336"/>
              </a:cxn>
              <a:cxn ang="0">
                <a:pos x="47" y="287"/>
              </a:cxn>
              <a:cxn ang="0">
                <a:pos x="42" y="285"/>
              </a:cxn>
              <a:cxn ang="0">
                <a:pos x="30" y="286"/>
              </a:cxn>
              <a:cxn ang="0">
                <a:pos x="27" y="281"/>
              </a:cxn>
              <a:cxn ang="0">
                <a:pos x="19" y="286"/>
              </a:cxn>
              <a:cxn ang="0">
                <a:pos x="15" y="174"/>
              </a:cxn>
              <a:cxn ang="0">
                <a:pos x="8" y="70"/>
              </a:cxn>
              <a:cxn ang="0">
                <a:pos x="94" y="13"/>
              </a:cxn>
              <a:cxn ang="0">
                <a:pos x="291" y="2"/>
              </a:cxn>
            </a:cxnLst>
            <a:rect l="0" t="0" r="r" b="b"/>
            <a:pathLst>
              <a:path w="363" h="337">
                <a:moveTo>
                  <a:pt x="309" y="0"/>
                </a:moveTo>
                <a:lnTo>
                  <a:pt x="317" y="0"/>
                </a:lnTo>
                <a:lnTo>
                  <a:pt x="324" y="2"/>
                </a:lnTo>
                <a:lnTo>
                  <a:pt x="328" y="7"/>
                </a:lnTo>
                <a:lnTo>
                  <a:pt x="332" y="15"/>
                </a:lnTo>
                <a:lnTo>
                  <a:pt x="332" y="19"/>
                </a:lnTo>
                <a:lnTo>
                  <a:pt x="330" y="21"/>
                </a:lnTo>
                <a:lnTo>
                  <a:pt x="328" y="23"/>
                </a:lnTo>
                <a:lnTo>
                  <a:pt x="326" y="26"/>
                </a:lnTo>
                <a:lnTo>
                  <a:pt x="320" y="26"/>
                </a:lnTo>
                <a:lnTo>
                  <a:pt x="318" y="23"/>
                </a:lnTo>
                <a:lnTo>
                  <a:pt x="319" y="28"/>
                </a:lnTo>
                <a:lnTo>
                  <a:pt x="318" y="33"/>
                </a:lnTo>
                <a:lnTo>
                  <a:pt x="314" y="36"/>
                </a:lnTo>
                <a:lnTo>
                  <a:pt x="313" y="41"/>
                </a:lnTo>
                <a:lnTo>
                  <a:pt x="314" y="46"/>
                </a:lnTo>
                <a:lnTo>
                  <a:pt x="323" y="49"/>
                </a:lnTo>
                <a:lnTo>
                  <a:pt x="331" y="49"/>
                </a:lnTo>
                <a:lnTo>
                  <a:pt x="340" y="47"/>
                </a:lnTo>
                <a:lnTo>
                  <a:pt x="349" y="46"/>
                </a:lnTo>
                <a:lnTo>
                  <a:pt x="362" y="46"/>
                </a:lnTo>
                <a:lnTo>
                  <a:pt x="363" y="48"/>
                </a:lnTo>
                <a:lnTo>
                  <a:pt x="362" y="49"/>
                </a:lnTo>
                <a:lnTo>
                  <a:pt x="362" y="50"/>
                </a:lnTo>
                <a:lnTo>
                  <a:pt x="359" y="50"/>
                </a:lnTo>
                <a:lnTo>
                  <a:pt x="358" y="51"/>
                </a:lnTo>
                <a:lnTo>
                  <a:pt x="356" y="51"/>
                </a:lnTo>
                <a:lnTo>
                  <a:pt x="356" y="53"/>
                </a:lnTo>
                <a:lnTo>
                  <a:pt x="358" y="55"/>
                </a:lnTo>
                <a:lnTo>
                  <a:pt x="359" y="56"/>
                </a:lnTo>
                <a:lnTo>
                  <a:pt x="359" y="57"/>
                </a:lnTo>
                <a:lnTo>
                  <a:pt x="360" y="57"/>
                </a:lnTo>
                <a:lnTo>
                  <a:pt x="354" y="63"/>
                </a:lnTo>
                <a:lnTo>
                  <a:pt x="352" y="64"/>
                </a:lnTo>
                <a:lnTo>
                  <a:pt x="349" y="67"/>
                </a:lnTo>
                <a:lnTo>
                  <a:pt x="346" y="69"/>
                </a:lnTo>
                <a:lnTo>
                  <a:pt x="347" y="76"/>
                </a:lnTo>
                <a:lnTo>
                  <a:pt x="346" y="81"/>
                </a:lnTo>
                <a:lnTo>
                  <a:pt x="342" y="84"/>
                </a:lnTo>
                <a:lnTo>
                  <a:pt x="337" y="88"/>
                </a:lnTo>
                <a:lnTo>
                  <a:pt x="332" y="93"/>
                </a:lnTo>
                <a:lnTo>
                  <a:pt x="332" y="102"/>
                </a:lnTo>
                <a:lnTo>
                  <a:pt x="333" y="107"/>
                </a:lnTo>
                <a:lnTo>
                  <a:pt x="335" y="113"/>
                </a:lnTo>
                <a:lnTo>
                  <a:pt x="337" y="119"/>
                </a:lnTo>
                <a:lnTo>
                  <a:pt x="335" y="124"/>
                </a:lnTo>
                <a:lnTo>
                  <a:pt x="333" y="128"/>
                </a:lnTo>
                <a:lnTo>
                  <a:pt x="330" y="132"/>
                </a:lnTo>
                <a:lnTo>
                  <a:pt x="325" y="134"/>
                </a:lnTo>
                <a:lnTo>
                  <a:pt x="320" y="135"/>
                </a:lnTo>
                <a:lnTo>
                  <a:pt x="323" y="140"/>
                </a:lnTo>
                <a:lnTo>
                  <a:pt x="325" y="142"/>
                </a:lnTo>
                <a:lnTo>
                  <a:pt x="325" y="144"/>
                </a:lnTo>
                <a:lnTo>
                  <a:pt x="326" y="146"/>
                </a:lnTo>
                <a:lnTo>
                  <a:pt x="325" y="148"/>
                </a:lnTo>
                <a:lnTo>
                  <a:pt x="320" y="153"/>
                </a:lnTo>
                <a:lnTo>
                  <a:pt x="319" y="152"/>
                </a:lnTo>
                <a:lnTo>
                  <a:pt x="318" y="152"/>
                </a:lnTo>
                <a:lnTo>
                  <a:pt x="317" y="151"/>
                </a:lnTo>
                <a:lnTo>
                  <a:pt x="312" y="151"/>
                </a:lnTo>
                <a:lnTo>
                  <a:pt x="312" y="154"/>
                </a:lnTo>
                <a:lnTo>
                  <a:pt x="311" y="158"/>
                </a:lnTo>
                <a:lnTo>
                  <a:pt x="309" y="158"/>
                </a:lnTo>
                <a:lnTo>
                  <a:pt x="306" y="155"/>
                </a:lnTo>
                <a:lnTo>
                  <a:pt x="305" y="169"/>
                </a:lnTo>
                <a:lnTo>
                  <a:pt x="305" y="181"/>
                </a:lnTo>
                <a:lnTo>
                  <a:pt x="306" y="189"/>
                </a:lnTo>
                <a:lnTo>
                  <a:pt x="303" y="194"/>
                </a:lnTo>
                <a:lnTo>
                  <a:pt x="298" y="197"/>
                </a:lnTo>
                <a:lnTo>
                  <a:pt x="293" y="200"/>
                </a:lnTo>
                <a:lnTo>
                  <a:pt x="290" y="203"/>
                </a:lnTo>
                <a:lnTo>
                  <a:pt x="289" y="209"/>
                </a:lnTo>
                <a:lnTo>
                  <a:pt x="286" y="211"/>
                </a:lnTo>
                <a:lnTo>
                  <a:pt x="285" y="211"/>
                </a:lnTo>
                <a:lnTo>
                  <a:pt x="284" y="210"/>
                </a:lnTo>
                <a:lnTo>
                  <a:pt x="283" y="210"/>
                </a:lnTo>
                <a:lnTo>
                  <a:pt x="281" y="209"/>
                </a:lnTo>
                <a:lnTo>
                  <a:pt x="278" y="209"/>
                </a:lnTo>
                <a:lnTo>
                  <a:pt x="281" y="221"/>
                </a:lnTo>
                <a:lnTo>
                  <a:pt x="284" y="232"/>
                </a:lnTo>
                <a:lnTo>
                  <a:pt x="277" y="232"/>
                </a:lnTo>
                <a:lnTo>
                  <a:pt x="273" y="235"/>
                </a:lnTo>
                <a:lnTo>
                  <a:pt x="270" y="237"/>
                </a:lnTo>
                <a:lnTo>
                  <a:pt x="269" y="239"/>
                </a:lnTo>
                <a:lnTo>
                  <a:pt x="267" y="240"/>
                </a:lnTo>
                <a:lnTo>
                  <a:pt x="267" y="242"/>
                </a:lnTo>
                <a:lnTo>
                  <a:pt x="268" y="243"/>
                </a:lnTo>
                <a:lnTo>
                  <a:pt x="269" y="243"/>
                </a:lnTo>
                <a:lnTo>
                  <a:pt x="270" y="242"/>
                </a:lnTo>
                <a:lnTo>
                  <a:pt x="271" y="242"/>
                </a:lnTo>
                <a:lnTo>
                  <a:pt x="273" y="243"/>
                </a:lnTo>
                <a:lnTo>
                  <a:pt x="273" y="249"/>
                </a:lnTo>
                <a:lnTo>
                  <a:pt x="270" y="253"/>
                </a:lnTo>
                <a:lnTo>
                  <a:pt x="269" y="257"/>
                </a:lnTo>
                <a:lnTo>
                  <a:pt x="268" y="258"/>
                </a:lnTo>
                <a:lnTo>
                  <a:pt x="267" y="260"/>
                </a:lnTo>
                <a:lnTo>
                  <a:pt x="264" y="261"/>
                </a:lnTo>
                <a:lnTo>
                  <a:pt x="261" y="263"/>
                </a:lnTo>
                <a:lnTo>
                  <a:pt x="261" y="265"/>
                </a:lnTo>
                <a:lnTo>
                  <a:pt x="262" y="267"/>
                </a:lnTo>
                <a:lnTo>
                  <a:pt x="262" y="268"/>
                </a:lnTo>
                <a:lnTo>
                  <a:pt x="263" y="270"/>
                </a:lnTo>
                <a:lnTo>
                  <a:pt x="263" y="271"/>
                </a:lnTo>
                <a:lnTo>
                  <a:pt x="259" y="271"/>
                </a:lnTo>
                <a:lnTo>
                  <a:pt x="257" y="273"/>
                </a:lnTo>
                <a:lnTo>
                  <a:pt x="259" y="275"/>
                </a:lnTo>
                <a:lnTo>
                  <a:pt x="262" y="279"/>
                </a:lnTo>
                <a:lnTo>
                  <a:pt x="264" y="280"/>
                </a:lnTo>
                <a:lnTo>
                  <a:pt x="264" y="281"/>
                </a:lnTo>
                <a:lnTo>
                  <a:pt x="262" y="284"/>
                </a:lnTo>
                <a:lnTo>
                  <a:pt x="260" y="285"/>
                </a:lnTo>
                <a:lnTo>
                  <a:pt x="259" y="286"/>
                </a:lnTo>
                <a:lnTo>
                  <a:pt x="260" y="289"/>
                </a:lnTo>
                <a:lnTo>
                  <a:pt x="263" y="293"/>
                </a:lnTo>
                <a:lnTo>
                  <a:pt x="266" y="294"/>
                </a:lnTo>
                <a:lnTo>
                  <a:pt x="268" y="296"/>
                </a:lnTo>
                <a:lnTo>
                  <a:pt x="269" y="300"/>
                </a:lnTo>
                <a:lnTo>
                  <a:pt x="270" y="301"/>
                </a:lnTo>
                <a:lnTo>
                  <a:pt x="270" y="303"/>
                </a:lnTo>
                <a:lnTo>
                  <a:pt x="271" y="306"/>
                </a:lnTo>
                <a:lnTo>
                  <a:pt x="273" y="307"/>
                </a:lnTo>
                <a:lnTo>
                  <a:pt x="273" y="310"/>
                </a:lnTo>
                <a:lnTo>
                  <a:pt x="269" y="314"/>
                </a:lnTo>
                <a:lnTo>
                  <a:pt x="268" y="314"/>
                </a:lnTo>
                <a:lnTo>
                  <a:pt x="267" y="316"/>
                </a:lnTo>
                <a:lnTo>
                  <a:pt x="267" y="317"/>
                </a:lnTo>
                <a:lnTo>
                  <a:pt x="269" y="322"/>
                </a:lnTo>
                <a:lnTo>
                  <a:pt x="270" y="325"/>
                </a:lnTo>
                <a:lnTo>
                  <a:pt x="269" y="328"/>
                </a:lnTo>
                <a:lnTo>
                  <a:pt x="232" y="328"/>
                </a:lnTo>
                <a:lnTo>
                  <a:pt x="192" y="331"/>
                </a:lnTo>
                <a:lnTo>
                  <a:pt x="151" y="334"/>
                </a:lnTo>
                <a:lnTo>
                  <a:pt x="142" y="332"/>
                </a:lnTo>
                <a:lnTo>
                  <a:pt x="132" y="330"/>
                </a:lnTo>
                <a:lnTo>
                  <a:pt x="127" y="331"/>
                </a:lnTo>
                <a:lnTo>
                  <a:pt x="123" y="332"/>
                </a:lnTo>
                <a:lnTo>
                  <a:pt x="120" y="335"/>
                </a:lnTo>
                <a:lnTo>
                  <a:pt x="115" y="336"/>
                </a:lnTo>
                <a:lnTo>
                  <a:pt x="93" y="337"/>
                </a:lnTo>
                <a:lnTo>
                  <a:pt x="71" y="335"/>
                </a:lnTo>
                <a:lnTo>
                  <a:pt x="50" y="336"/>
                </a:lnTo>
                <a:lnTo>
                  <a:pt x="50" y="288"/>
                </a:lnTo>
                <a:lnTo>
                  <a:pt x="48" y="288"/>
                </a:lnTo>
                <a:lnTo>
                  <a:pt x="47" y="287"/>
                </a:lnTo>
                <a:lnTo>
                  <a:pt x="45" y="287"/>
                </a:lnTo>
                <a:lnTo>
                  <a:pt x="44" y="286"/>
                </a:lnTo>
                <a:lnTo>
                  <a:pt x="42" y="285"/>
                </a:lnTo>
                <a:lnTo>
                  <a:pt x="35" y="285"/>
                </a:lnTo>
                <a:lnTo>
                  <a:pt x="33" y="286"/>
                </a:lnTo>
                <a:lnTo>
                  <a:pt x="30" y="286"/>
                </a:lnTo>
                <a:lnTo>
                  <a:pt x="30" y="280"/>
                </a:lnTo>
                <a:lnTo>
                  <a:pt x="29" y="279"/>
                </a:lnTo>
                <a:lnTo>
                  <a:pt x="27" y="281"/>
                </a:lnTo>
                <a:lnTo>
                  <a:pt x="27" y="282"/>
                </a:lnTo>
                <a:lnTo>
                  <a:pt x="23" y="286"/>
                </a:lnTo>
                <a:lnTo>
                  <a:pt x="19" y="286"/>
                </a:lnTo>
                <a:lnTo>
                  <a:pt x="15" y="250"/>
                </a:lnTo>
                <a:lnTo>
                  <a:pt x="14" y="212"/>
                </a:lnTo>
                <a:lnTo>
                  <a:pt x="15" y="174"/>
                </a:lnTo>
                <a:lnTo>
                  <a:pt x="15" y="137"/>
                </a:lnTo>
                <a:lnTo>
                  <a:pt x="14" y="99"/>
                </a:lnTo>
                <a:lnTo>
                  <a:pt x="8" y="70"/>
                </a:lnTo>
                <a:lnTo>
                  <a:pt x="2" y="42"/>
                </a:lnTo>
                <a:lnTo>
                  <a:pt x="0" y="15"/>
                </a:lnTo>
                <a:lnTo>
                  <a:pt x="94" y="13"/>
                </a:lnTo>
                <a:lnTo>
                  <a:pt x="190" y="9"/>
                </a:lnTo>
                <a:lnTo>
                  <a:pt x="284" y="4"/>
                </a:lnTo>
                <a:lnTo>
                  <a:pt x="291" y="2"/>
                </a:lnTo>
                <a:lnTo>
                  <a:pt x="300" y="1"/>
                </a:lnTo>
                <a:lnTo>
                  <a:pt x="30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2" name="Freeform 33"/>
          <p:cNvSpPr>
            <a:spLocks/>
          </p:cNvSpPr>
          <p:nvPr/>
        </p:nvSpPr>
        <p:spPr bwMode="auto">
          <a:xfrm>
            <a:off x="2365375" y="2105025"/>
            <a:ext cx="619125" cy="382588"/>
          </a:xfrm>
          <a:custGeom>
            <a:avLst/>
            <a:gdLst/>
            <a:ahLst/>
            <a:cxnLst>
              <a:cxn ang="0">
                <a:pos x="22" y="0"/>
              </a:cxn>
              <a:cxn ang="0">
                <a:pos x="102" y="7"/>
              </a:cxn>
              <a:cxn ang="0">
                <a:pos x="186" y="11"/>
              </a:cxn>
              <a:cxn ang="0">
                <a:pos x="356" y="16"/>
              </a:cxn>
              <a:cxn ang="0">
                <a:pos x="439" y="20"/>
              </a:cxn>
              <a:cxn ang="0">
                <a:pos x="440" y="31"/>
              </a:cxn>
              <a:cxn ang="0">
                <a:pos x="441" y="40"/>
              </a:cxn>
              <a:cxn ang="0">
                <a:pos x="441" y="76"/>
              </a:cxn>
              <a:cxn ang="0">
                <a:pos x="444" y="80"/>
              </a:cxn>
              <a:cxn ang="0">
                <a:pos x="444" y="98"/>
              </a:cxn>
              <a:cxn ang="0">
                <a:pos x="449" y="119"/>
              </a:cxn>
              <a:cxn ang="0">
                <a:pos x="458" y="138"/>
              </a:cxn>
              <a:cxn ang="0">
                <a:pos x="461" y="147"/>
              </a:cxn>
              <a:cxn ang="0">
                <a:pos x="461" y="153"/>
              </a:cxn>
              <a:cxn ang="0">
                <a:pos x="460" y="156"/>
              </a:cxn>
              <a:cxn ang="0">
                <a:pos x="458" y="157"/>
              </a:cxn>
              <a:cxn ang="0">
                <a:pos x="458" y="158"/>
              </a:cxn>
              <a:cxn ang="0">
                <a:pos x="460" y="164"/>
              </a:cxn>
              <a:cxn ang="0">
                <a:pos x="461" y="172"/>
              </a:cxn>
              <a:cxn ang="0">
                <a:pos x="463" y="181"/>
              </a:cxn>
              <a:cxn ang="0">
                <a:pos x="464" y="189"/>
              </a:cxn>
              <a:cxn ang="0">
                <a:pos x="464" y="193"/>
              </a:cxn>
              <a:cxn ang="0">
                <a:pos x="463" y="195"/>
              </a:cxn>
              <a:cxn ang="0">
                <a:pos x="462" y="196"/>
              </a:cxn>
              <a:cxn ang="0">
                <a:pos x="461" y="199"/>
              </a:cxn>
              <a:cxn ang="0">
                <a:pos x="461" y="205"/>
              </a:cxn>
              <a:cxn ang="0">
                <a:pos x="462" y="213"/>
              </a:cxn>
              <a:cxn ang="0">
                <a:pos x="463" y="223"/>
              </a:cxn>
              <a:cxn ang="0">
                <a:pos x="464" y="231"/>
              </a:cxn>
              <a:cxn ang="0">
                <a:pos x="464" y="240"/>
              </a:cxn>
              <a:cxn ang="0">
                <a:pos x="467" y="249"/>
              </a:cxn>
              <a:cxn ang="0">
                <a:pos x="468" y="251"/>
              </a:cxn>
              <a:cxn ang="0">
                <a:pos x="474" y="257"/>
              </a:cxn>
              <a:cxn ang="0">
                <a:pos x="475" y="259"/>
              </a:cxn>
              <a:cxn ang="0">
                <a:pos x="476" y="271"/>
              </a:cxn>
              <a:cxn ang="0">
                <a:pos x="478" y="283"/>
              </a:cxn>
              <a:cxn ang="0">
                <a:pos x="481" y="293"/>
              </a:cxn>
              <a:cxn ang="0">
                <a:pos x="384" y="296"/>
              </a:cxn>
              <a:cxn ang="0">
                <a:pos x="286" y="294"/>
              </a:cxn>
              <a:cxn ang="0">
                <a:pos x="189" y="290"/>
              </a:cxn>
              <a:cxn ang="0">
                <a:pos x="94" y="285"/>
              </a:cxn>
              <a:cxn ang="0">
                <a:pos x="0" y="279"/>
              </a:cxn>
              <a:cxn ang="0">
                <a:pos x="4" y="209"/>
              </a:cxn>
              <a:cxn ang="0">
                <a:pos x="9" y="138"/>
              </a:cxn>
              <a:cxn ang="0">
                <a:pos x="14" y="68"/>
              </a:cxn>
              <a:cxn ang="0">
                <a:pos x="22" y="0"/>
              </a:cxn>
            </a:cxnLst>
            <a:rect l="0" t="0" r="r" b="b"/>
            <a:pathLst>
              <a:path w="481" h="296">
                <a:moveTo>
                  <a:pt x="22" y="0"/>
                </a:moveTo>
                <a:lnTo>
                  <a:pt x="102" y="7"/>
                </a:lnTo>
                <a:lnTo>
                  <a:pt x="186" y="11"/>
                </a:lnTo>
                <a:lnTo>
                  <a:pt x="356" y="16"/>
                </a:lnTo>
                <a:lnTo>
                  <a:pt x="439" y="20"/>
                </a:lnTo>
                <a:lnTo>
                  <a:pt x="440" y="31"/>
                </a:lnTo>
                <a:lnTo>
                  <a:pt x="441" y="40"/>
                </a:lnTo>
                <a:lnTo>
                  <a:pt x="441" y="76"/>
                </a:lnTo>
                <a:lnTo>
                  <a:pt x="444" y="80"/>
                </a:lnTo>
                <a:lnTo>
                  <a:pt x="444" y="98"/>
                </a:lnTo>
                <a:lnTo>
                  <a:pt x="449" y="119"/>
                </a:lnTo>
                <a:lnTo>
                  <a:pt x="458" y="138"/>
                </a:lnTo>
                <a:lnTo>
                  <a:pt x="461" y="147"/>
                </a:lnTo>
                <a:lnTo>
                  <a:pt x="461" y="153"/>
                </a:lnTo>
                <a:lnTo>
                  <a:pt x="460" y="156"/>
                </a:lnTo>
                <a:lnTo>
                  <a:pt x="458" y="157"/>
                </a:lnTo>
                <a:lnTo>
                  <a:pt x="458" y="158"/>
                </a:lnTo>
                <a:lnTo>
                  <a:pt x="460" y="164"/>
                </a:lnTo>
                <a:lnTo>
                  <a:pt x="461" y="172"/>
                </a:lnTo>
                <a:lnTo>
                  <a:pt x="463" y="181"/>
                </a:lnTo>
                <a:lnTo>
                  <a:pt x="464" y="189"/>
                </a:lnTo>
                <a:lnTo>
                  <a:pt x="464" y="193"/>
                </a:lnTo>
                <a:lnTo>
                  <a:pt x="463" y="195"/>
                </a:lnTo>
                <a:lnTo>
                  <a:pt x="462" y="196"/>
                </a:lnTo>
                <a:lnTo>
                  <a:pt x="461" y="199"/>
                </a:lnTo>
                <a:lnTo>
                  <a:pt x="461" y="205"/>
                </a:lnTo>
                <a:lnTo>
                  <a:pt x="462" y="213"/>
                </a:lnTo>
                <a:lnTo>
                  <a:pt x="463" y="223"/>
                </a:lnTo>
                <a:lnTo>
                  <a:pt x="464" y="231"/>
                </a:lnTo>
                <a:lnTo>
                  <a:pt x="464" y="240"/>
                </a:lnTo>
                <a:lnTo>
                  <a:pt x="467" y="249"/>
                </a:lnTo>
                <a:lnTo>
                  <a:pt x="468" y="251"/>
                </a:lnTo>
                <a:lnTo>
                  <a:pt x="474" y="257"/>
                </a:lnTo>
                <a:lnTo>
                  <a:pt x="475" y="259"/>
                </a:lnTo>
                <a:lnTo>
                  <a:pt x="476" y="271"/>
                </a:lnTo>
                <a:lnTo>
                  <a:pt x="478" y="283"/>
                </a:lnTo>
                <a:lnTo>
                  <a:pt x="481" y="293"/>
                </a:lnTo>
                <a:lnTo>
                  <a:pt x="384" y="296"/>
                </a:lnTo>
                <a:lnTo>
                  <a:pt x="286" y="294"/>
                </a:lnTo>
                <a:lnTo>
                  <a:pt x="189" y="290"/>
                </a:lnTo>
                <a:lnTo>
                  <a:pt x="94" y="285"/>
                </a:lnTo>
                <a:lnTo>
                  <a:pt x="0" y="279"/>
                </a:lnTo>
                <a:lnTo>
                  <a:pt x="4" y="209"/>
                </a:lnTo>
                <a:lnTo>
                  <a:pt x="9" y="138"/>
                </a:lnTo>
                <a:lnTo>
                  <a:pt x="14" y="68"/>
                </a:lnTo>
                <a:lnTo>
                  <a:pt x="2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3" name="Freeform 34"/>
          <p:cNvSpPr>
            <a:spLocks/>
          </p:cNvSpPr>
          <p:nvPr/>
        </p:nvSpPr>
        <p:spPr bwMode="auto">
          <a:xfrm>
            <a:off x="2338388" y="2470150"/>
            <a:ext cx="657225" cy="423863"/>
          </a:xfrm>
          <a:custGeom>
            <a:avLst/>
            <a:gdLst/>
            <a:ahLst/>
            <a:cxnLst>
              <a:cxn ang="0">
                <a:pos x="135" y="8"/>
              </a:cxn>
              <a:cxn ang="0">
                <a:pos x="375" y="16"/>
              </a:cxn>
              <a:cxn ang="0">
                <a:pos x="496" y="24"/>
              </a:cxn>
              <a:cxn ang="0">
                <a:pos x="488" y="36"/>
              </a:cxn>
              <a:cxn ang="0">
                <a:pos x="481" y="48"/>
              </a:cxn>
              <a:cxn ang="0">
                <a:pos x="487" y="58"/>
              </a:cxn>
              <a:cxn ang="0">
                <a:pos x="492" y="64"/>
              </a:cxn>
              <a:cxn ang="0">
                <a:pos x="496" y="67"/>
              </a:cxn>
              <a:cxn ang="0">
                <a:pos x="502" y="69"/>
              </a:cxn>
              <a:cxn ang="0">
                <a:pos x="506" y="76"/>
              </a:cxn>
              <a:cxn ang="0">
                <a:pos x="509" y="233"/>
              </a:cxn>
              <a:cxn ang="0">
                <a:pos x="508" y="240"/>
              </a:cxn>
              <a:cxn ang="0">
                <a:pos x="498" y="242"/>
              </a:cxn>
              <a:cxn ang="0">
                <a:pos x="499" y="249"/>
              </a:cxn>
              <a:cxn ang="0">
                <a:pos x="503" y="254"/>
              </a:cxn>
              <a:cxn ang="0">
                <a:pos x="502" y="260"/>
              </a:cxn>
              <a:cxn ang="0">
                <a:pos x="505" y="277"/>
              </a:cxn>
              <a:cxn ang="0">
                <a:pos x="503" y="298"/>
              </a:cxn>
              <a:cxn ang="0">
                <a:pos x="498" y="308"/>
              </a:cxn>
              <a:cxn ang="0">
                <a:pos x="501" y="317"/>
              </a:cxn>
              <a:cxn ang="0">
                <a:pos x="489" y="318"/>
              </a:cxn>
              <a:cxn ang="0">
                <a:pos x="463" y="304"/>
              </a:cxn>
              <a:cxn ang="0">
                <a:pos x="444" y="301"/>
              </a:cxn>
              <a:cxn ang="0">
                <a:pos x="416" y="302"/>
              </a:cxn>
              <a:cxn ang="0">
                <a:pos x="405" y="307"/>
              </a:cxn>
              <a:cxn ang="0">
                <a:pos x="385" y="298"/>
              </a:cxn>
              <a:cxn ang="0">
                <a:pos x="379" y="293"/>
              </a:cxn>
              <a:cxn ang="0">
                <a:pos x="374" y="288"/>
              </a:cxn>
              <a:cxn ang="0">
                <a:pos x="359" y="286"/>
              </a:cxn>
              <a:cxn ang="0">
                <a:pos x="332" y="287"/>
              </a:cxn>
              <a:cxn ang="0">
                <a:pos x="198" y="281"/>
              </a:cxn>
              <a:cxn ang="0">
                <a:pos x="62" y="275"/>
              </a:cxn>
              <a:cxn ang="0">
                <a:pos x="3" y="200"/>
              </a:cxn>
              <a:cxn ang="0">
                <a:pos x="15" y="67"/>
              </a:cxn>
            </a:cxnLst>
            <a:rect l="0" t="0" r="r" b="b"/>
            <a:pathLst>
              <a:path w="509" h="329">
                <a:moveTo>
                  <a:pt x="20" y="0"/>
                </a:moveTo>
                <a:lnTo>
                  <a:pt x="135" y="8"/>
                </a:lnTo>
                <a:lnTo>
                  <a:pt x="254" y="13"/>
                </a:lnTo>
                <a:lnTo>
                  <a:pt x="375" y="16"/>
                </a:lnTo>
                <a:lnTo>
                  <a:pt x="498" y="16"/>
                </a:lnTo>
                <a:lnTo>
                  <a:pt x="496" y="24"/>
                </a:lnTo>
                <a:lnTo>
                  <a:pt x="494" y="31"/>
                </a:lnTo>
                <a:lnTo>
                  <a:pt x="488" y="36"/>
                </a:lnTo>
                <a:lnTo>
                  <a:pt x="483" y="41"/>
                </a:lnTo>
                <a:lnTo>
                  <a:pt x="481" y="48"/>
                </a:lnTo>
                <a:lnTo>
                  <a:pt x="485" y="55"/>
                </a:lnTo>
                <a:lnTo>
                  <a:pt x="487" y="58"/>
                </a:lnTo>
                <a:lnTo>
                  <a:pt x="489" y="62"/>
                </a:lnTo>
                <a:lnTo>
                  <a:pt x="492" y="64"/>
                </a:lnTo>
                <a:lnTo>
                  <a:pt x="495" y="65"/>
                </a:lnTo>
                <a:lnTo>
                  <a:pt x="496" y="67"/>
                </a:lnTo>
                <a:lnTo>
                  <a:pt x="499" y="67"/>
                </a:lnTo>
                <a:lnTo>
                  <a:pt x="502" y="69"/>
                </a:lnTo>
                <a:lnTo>
                  <a:pt x="505" y="72"/>
                </a:lnTo>
                <a:lnTo>
                  <a:pt x="506" y="76"/>
                </a:lnTo>
                <a:lnTo>
                  <a:pt x="506" y="196"/>
                </a:lnTo>
                <a:lnTo>
                  <a:pt x="509" y="233"/>
                </a:lnTo>
                <a:lnTo>
                  <a:pt x="509" y="239"/>
                </a:lnTo>
                <a:lnTo>
                  <a:pt x="508" y="240"/>
                </a:lnTo>
                <a:lnTo>
                  <a:pt x="501" y="240"/>
                </a:lnTo>
                <a:lnTo>
                  <a:pt x="498" y="242"/>
                </a:lnTo>
                <a:lnTo>
                  <a:pt x="498" y="247"/>
                </a:lnTo>
                <a:lnTo>
                  <a:pt x="499" y="249"/>
                </a:lnTo>
                <a:lnTo>
                  <a:pt x="502" y="252"/>
                </a:lnTo>
                <a:lnTo>
                  <a:pt x="503" y="254"/>
                </a:lnTo>
                <a:lnTo>
                  <a:pt x="503" y="259"/>
                </a:lnTo>
                <a:lnTo>
                  <a:pt x="502" y="260"/>
                </a:lnTo>
                <a:lnTo>
                  <a:pt x="502" y="267"/>
                </a:lnTo>
                <a:lnTo>
                  <a:pt x="505" y="277"/>
                </a:lnTo>
                <a:lnTo>
                  <a:pt x="505" y="288"/>
                </a:lnTo>
                <a:lnTo>
                  <a:pt x="503" y="298"/>
                </a:lnTo>
                <a:lnTo>
                  <a:pt x="501" y="302"/>
                </a:lnTo>
                <a:lnTo>
                  <a:pt x="498" y="308"/>
                </a:lnTo>
                <a:lnTo>
                  <a:pt x="498" y="312"/>
                </a:lnTo>
                <a:lnTo>
                  <a:pt x="501" y="317"/>
                </a:lnTo>
                <a:lnTo>
                  <a:pt x="501" y="329"/>
                </a:lnTo>
                <a:lnTo>
                  <a:pt x="489" y="318"/>
                </a:lnTo>
                <a:lnTo>
                  <a:pt x="475" y="310"/>
                </a:lnTo>
                <a:lnTo>
                  <a:pt x="463" y="304"/>
                </a:lnTo>
                <a:lnTo>
                  <a:pt x="453" y="298"/>
                </a:lnTo>
                <a:lnTo>
                  <a:pt x="444" y="301"/>
                </a:lnTo>
                <a:lnTo>
                  <a:pt x="421" y="301"/>
                </a:lnTo>
                <a:lnTo>
                  <a:pt x="416" y="302"/>
                </a:lnTo>
                <a:lnTo>
                  <a:pt x="410" y="304"/>
                </a:lnTo>
                <a:lnTo>
                  <a:pt x="405" y="307"/>
                </a:lnTo>
                <a:lnTo>
                  <a:pt x="396" y="303"/>
                </a:lnTo>
                <a:lnTo>
                  <a:pt x="385" y="298"/>
                </a:lnTo>
                <a:lnTo>
                  <a:pt x="382" y="296"/>
                </a:lnTo>
                <a:lnTo>
                  <a:pt x="379" y="293"/>
                </a:lnTo>
                <a:lnTo>
                  <a:pt x="377" y="290"/>
                </a:lnTo>
                <a:lnTo>
                  <a:pt x="374" y="288"/>
                </a:lnTo>
                <a:lnTo>
                  <a:pt x="371" y="287"/>
                </a:lnTo>
                <a:lnTo>
                  <a:pt x="359" y="286"/>
                </a:lnTo>
                <a:lnTo>
                  <a:pt x="345" y="287"/>
                </a:lnTo>
                <a:lnTo>
                  <a:pt x="332" y="287"/>
                </a:lnTo>
                <a:lnTo>
                  <a:pt x="267" y="284"/>
                </a:lnTo>
                <a:lnTo>
                  <a:pt x="198" y="281"/>
                </a:lnTo>
                <a:lnTo>
                  <a:pt x="129" y="279"/>
                </a:lnTo>
                <a:lnTo>
                  <a:pt x="62" y="275"/>
                </a:lnTo>
                <a:lnTo>
                  <a:pt x="0" y="270"/>
                </a:lnTo>
                <a:lnTo>
                  <a:pt x="3" y="200"/>
                </a:lnTo>
                <a:lnTo>
                  <a:pt x="8" y="133"/>
                </a:lnTo>
                <a:lnTo>
                  <a:pt x="15" y="67"/>
                </a:lnTo>
                <a:lnTo>
                  <a:pt x="2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4" name="Freeform 35"/>
          <p:cNvSpPr>
            <a:spLocks/>
          </p:cNvSpPr>
          <p:nvPr/>
        </p:nvSpPr>
        <p:spPr bwMode="auto">
          <a:xfrm>
            <a:off x="2320925" y="2822575"/>
            <a:ext cx="773113" cy="381000"/>
          </a:xfrm>
          <a:custGeom>
            <a:avLst/>
            <a:gdLst/>
            <a:ahLst/>
            <a:cxnLst>
              <a:cxn ang="0">
                <a:pos x="57" y="4"/>
              </a:cxn>
              <a:cxn ang="0">
                <a:pos x="152" y="9"/>
              </a:cxn>
              <a:cxn ang="0">
                <a:pos x="251" y="14"/>
              </a:cxn>
              <a:cxn ang="0">
                <a:pos x="319" y="17"/>
              </a:cxn>
              <a:cxn ang="0">
                <a:pos x="377" y="17"/>
              </a:cxn>
              <a:cxn ang="0">
                <a:pos x="399" y="28"/>
              </a:cxn>
              <a:cxn ang="0">
                <a:pos x="412" y="35"/>
              </a:cxn>
              <a:cxn ang="0">
                <a:pos x="416" y="37"/>
              </a:cxn>
              <a:cxn ang="0">
                <a:pos x="421" y="39"/>
              </a:cxn>
              <a:cxn ang="0">
                <a:pos x="425" y="37"/>
              </a:cxn>
              <a:cxn ang="0">
                <a:pos x="428" y="32"/>
              </a:cxn>
              <a:cxn ang="0">
                <a:pos x="456" y="31"/>
              </a:cxn>
              <a:cxn ang="0">
                <a:pos x="467" y="29"/>
              </a:cxn>
              <a:cxn ang="0">
                <a:pos x="473" y="38"/>
              </a:cxn>
              <a:cxn ang="0">
                <a:pos x="482" y="41"/>
              </a:cxn>
              <a:cxn ang="0">
                <a:pos x="495" y="42"/>
              </a:cxn>
              <a:cxn ang="0">
                <a:pos x="503" y="51"/>
              </a:cxn>
              <a:cxn ang="0">
                <a:pos x="509" y="56"/>
              </a:cxn>
              <a:cxn ang="0">
                <a:pos x="515" y="60"/>
              </a:cxn>
              <a:cxn ang="0">
                <a:pos x="522" y="64"/>
              </a:cxn>
              <a:cxn ang="0">
                <a:pos x="525" y="70"/>
              </a:cxn>
              <a:cxn ang="0">
                <a:pos x="530" y="80"/>
              </a:cxn>
              <a:cxn ang="0">
                <a:pos x="532" y="88"/>
              </a:cxn>
              <a:cxn ang="0">
                <a:pos x="532" y="99"/>
              </a:cxn>
              <a:cxn ang="0">
                <a:pos x="538" y="107"/>
              </a:cxn>
              <a:cxn ang="0">
                <a:pos x="542" y="119"/>
              </a:cxn>
              <a:cxn ang="0">
                <a:pos x="548" y="139"/>
              </a:cxn>
              <a:cxn ang="0">
                <a:pos x="549" y="155"/>
              </a:cxn>
              <a:cxn ang="0">
                <a:pos x="556" y="160"/>
              </a:cxn>
              <a:cxn ang="0">
                <a:pos x="560" y="163"/>
              </a:cxn>
              <a:cxn ang="0">
                <a:pos x="561" y="169"/>
              </a:cxn>
              <a:cxn ang="0">
                <a:pos x="560" y="177"/>
              </a:cxn>
              <a:cxn ang="0">
                <a:pos x="562" y="183"/>
              </a:cxn>
              <a:cxn ang="0">
                <a:pos x="566" y="189"/>
              </a:cxn>
              <a:cxn ang="0">
                <a:pos x="565" y="195"/>
              </a:cxn>
              <a:cxn ang="0">
                <a:pos x="562" y="198"/>
              </a:cxn>
              <a:cxn ang="0">
                <a:pos x="563" y="203"/>
              </a:cxn>
              <a:cxn ang="0">
                <a:pos x="565" y="206"/>
              </a:cxn>
              <a:cxn ang="0">
                <a:pos x="566" y="217"/>
              </a:cxn>
              <a:cxn ang="0">
                <a:pos x="570" y="244"/>
              </a:cxn>
              <a:cxn ang="0">
                <a:pos x="577" y="258"/>
              </a:cxn>
              <a:cxn ang="0">
                <a:pos x="580" y="265"/>
              </a:cxn>
              <a:cxn ang="0">
                <a:pos x="596" y="283"/>
              </a:cxn>
              <a:cxn ang="0">
                <a:pos x="483" y="296"/>
              </a:cxn>
              <a:cxn ang="0">
                <a:pos x="249" y="291"/>
              </a:cxn>
              <a:cxn ang="0">
                <a:pos x="135" y="263"/>
              </a:cxn>
              <a:cxn ang="0">
                <a:pos x="137" y="195"/>
              </a:cxn>
              <a:cxn ang="0">
                <a:pos x="34" y="186"/>
              </a:cxn>
              <a:cxn ang="0">
                <a:pos x="3" y="137"/>
              </a:cxn>
              <a:cxn ang="0">
                <a:pos x="9" y="44"/>
              </a:cxn>
            </a:cxnLst>
            <a:rect l="0" t="0" r="r" b="b"/>
            <a:pathLst>
              <a:path w="600" h="296">
                <a:moveTo>
                  <a:pt x="14" y="0"/>
                </a:moveTo>
                <a:lnTo>
                  <a:pt x="57" y="4"/>
                </a:lnTo>
                <a:lnTo>
                  <a:pt x="104" y="7"/>
                </a:lnTo>
                <a:lnTo>
                  <a:pt x="152" y="9"/>
                </a:lnTo>
                <a:lnTo>
                  <a:pt x="203" y="11"/>
                </a:lnTo>
                <a:lnTo>
                  <a:pt x="251" y="14"/>
                </a:lnTo>
                <a:lnTo>
                  <a:pt x="298" y="17"/>
                </a:lnTo>
                <a:lnTo>
                  <a:pt x="319" y="17"/>
                </a:lnTo>
                <a:lnTo>
                  <a:pt x="359" y="15"/>
                </a:lnTo>
                <a:lnTo>
                  <a:pt x="377" y="17"/>
                </a:lnTo>
                <a:lnTo>
                  <a:pt x="389" y="22"/>
                </a:lnTo>
                <a:lnTo>
                  <a:pt x="399" y="28"/>
                </a:lnTo>
                <a:lnTo>
                  <a:pt x="411" y="34"/>
                </a:lnTo>
                <a:lnTo>
                  <a:pt x="412" y="35"/>
                </a:lnTo>
                <a:lnTo>
                  <a:pt x="414" y="36"/>
                </a:lnTo>
                <a:lnTo>
                  <a:pt x="416" y="37"/>
                </a:lnTo>
                <a:lnTo>
                  <a:pt x="416" y="39"/>
                </a:lnTo>
                <a:lnTo>
                  <a:pt x="421" y="39"/>
                </a:lnTo>
                <a:lnTo>
                  <a:pt x="423" y="38"/>
                </a:lnTo>
                <a:lnTo>
                  <a:pt x="425" y="37"/>
                </a:lnTo>
                <a:lnTo>
                  <a:pt x="426" y="35"/>
                </a:lnTo>
                <a:lnTo>
                  <a:pt x="428" y="32"/>
                </a:lnTo>
                <a:lnTo>
                  <a:pt x="431" y="31"/>
                </a:lnTo>
                <a:lnTo>
                  <a:pt x="456" y="31"/>
                </a:lnTo>
                <a:lnTo>
                  <a:pt x="464" y="28"/>
                </a:lnTo>
                <a:lnTo>
                  <a:pt x="467" y="29"/>
                </a:lnTo>
                <a:lnTo>
                  <a:pt x="469" y="31"/>
                </a:lnTo>
                <a:lnTo>
                  <a:pt x="473" y="38"/>
                </a:lnTo>
                <a:lnTo>
                  <a:pt x="475" y="39"/>
                </a:lnTo>
                <a:lnTo>
                  <a:pt x="482" y="41"/>
                </a:lnTo>
                <a:lnTo>
                  <a:pt x="489" y="41"/>
                </a:lnTo>
                <a:lnTo>
                  <a:pt x="495" y="42"/>
                </a:lnTo>
                <a:lnTo>
                  <a:pt x="498" y="44"/>
                </a:lnTo>
                <a:lnTo>
                  <a:pt x="503" y="51"/>
                </a:lnTo>
                <a:lnTo>
                  <a:pt x="506" y="53"/>
                </a:lnTo>
                <a:lnTo>
                  <a:pt x="509" y="56"/>
                </a:lnTo>
                <a:lnTo>
                  <a:pt x="512" y="58"/>
                </a:lnTo>
                <a:lnTo>
                  <a:pt x="515" y="60"/>
                </a:lnTo>
                <a:lnTo>
                  <a:pt x="518" y="63"/>
                </a:lnTo>
                <a:lnTo>
                  <a:pt x="522" y="64"/>
                </a:lnTo>
                <a:lnTo>
                  <a:pt x="526" y="65"/>
                </a:lnTo>
                <a:lnTo>
                  <a:pt x="525" y="70"/>
                </a:lnTo>
                <a:lnTo>
                  <a:pt x="526" y="76"/>
                </a:lnTo>
                <a:lnTo>
                  <a:pt x="530" y="80"/>
                </a:lnTo>
                <a:lnTo>
                  <a:pt x="532" y="85"/>
                </a:lnTo>
                <a:lnTo>
                  <a:pt x="532" y="88"/>
                </a:lnTo>
                <a:lnTo>
                  <a:pt x="531" y="93"/>
                </a:lnTo>
                <a:lnTo>
                  <a:pt x="532" y="99"/>
                </a:lnTo>
                <a:lnTo>
                  <a:pt x="537" y="105"/>
                </a:lnTo>
                <a:lnTo>
                  <a:pt x="538" y="107"/>
                </a:lnTo>
                <a:lnTo>
                  <a:pt x="540" y="109"/>
                </a:lnTo>
                <a:lnTo>
                  <a:pt x="542" y="119"/>
                </a:lnTo>
                <a:lnTo>
                  <a:pt x="547" y="130"/>
                </a:lnTo>
                <a:lnTo>
                  <a:pt x="548" y="139"/>
                </a:lnTo>
                <a:lnTo>
                  <a:pt x="548" y="153"/>
                </a:lnTo>
                <a:lnTo>
                  <a:pt x="549" y="155"/>
                </a:lnTo>
                <a:lnTo>
                  <a:pt x="554" y="157"/>
                </a:lnTo>
                <a:lnTo>
                  <a:pt x="556" y="160"/>
                </a:lnTo>
                <a:lnTo>
                  <a:pt x="559" y="161"/>
                </a:lnTo>
                <a:lnTo>
                  <a:pt x="560" y="163"/>
                </a:lnTo>
                <a:lnTo>
                  <a:pt x="561" y="167"/>
                </a:lnTo>
                <a:lnTo>
                  <a:pt x="561" y="169"/>
                </a:lnTo>
                <a:lnTo>
                  <a:pt x="560" y="172"/>
                </a:lnTo>
                <a:lnTo>
                  <a:pt x="560" y="177"/>
                </a:lnTo>
                <a:lnTo>
                  <a:pt x="561" y="181"/>
                </a:lnTo>
                <a:lnTo>
                  <a:pt x="562" y="183"/>
                </a:lnTo>
                <a:lnTo>
                  <a:pt x="563" y="184"/>
                </a:lnTo>
                <a:lnTo>
                  <a:pt x="566" y="189"/>
                </a:lnTo>
                <a:lnTo>
                  <a:pt x="566" y="192"/>
                </a:lnTo>
                <a:lnTo>
                  <a:pt x="565" y="195"/>
                </a:lnTo>
                <a:lnTo>
                  <a:pt x="563" y="196"/>
                </a:lnTo>
                <a:lnTo>
                  <a:pt x="562" y="198"/>
                </a:lnTo>
                <a:lnTo>
                  <a:pt x="562" y="200"/>
                </a:lnTo>
                <a:lnTo>
                  <a:pt x="563" y="203"/>
                </a:lnTo>
                <a:lnTo>
                  <a:pt x="565" y="204"/>
                </a:lnTo>
                <a:lnTo>
                  <a:pt x="565" y="206"/>
                </a:lnTo>
                <a:lnTo>
                  <a:pt x="566" y="209"/>
                </a:lnTo>
                <a:lnTo>
                  <a:pt x="566" y="217"/>
                </a:lnTo>
                <a:lnTo>
                  <a:pt x="567" y="231"/>
                </a:lnTo>
                <a:lnTo>
                  <a:pt x="570" y="244"/>
                </a:lnTo>
                <a:lnTo>
                  <a:pt x="576" y="256"/>
                </a:lnTo>
                <a:lnTo>
                  <a:pt x="577" y="258"/>
                </a:lnTo>
                <a:lnTo>
                  <a:pt x="577" y="260"/>
                </a:lnTo>
                <a:lnTo>
                  <a:pt x="580" y="265"/>
                </a:lnTo>
                <a:lnTo>
                  <a:pt x="584" y="269"/>
                </a:lnTo>
                <a:lnTo>
                  <a:pt x="596" y="283"/>
                </a:lnTo>
                <a:lnTo>
                  <a:pt x="600" y="293"/>
                </a:lnTo>
                <a:lnTo>
                  <a:pt x="483" y="296"/>
                </a:lnTo>
                <a:lnTo>
                  <a:pt x="366" y="295"/>
                </a:lnTo>
                <a:lnTo>
                  <a:pt x="249" y="291"/>
                </a:lnTo>
                <a:lnTo>
                  <a:pt x="135" y="288"/>
                </a:lnTo>
                <a:lnTo>
                  <a:pt x="135" y="263"/>
                </a:lnTo>
                <a:lnTo>
                  <a:pt x="137" y="219"/>
                </a:lnTo>
                <a:lnTo>
                  <a:pt x="137" y="195"/>
                </a:lnTo>
                <a:lnTo>
                  <a:pt x="104" y="191"/>
                </a:lnTo>
                <a:lnTo>
                  <a:pt x="34" y="186"/>
                </a:lnTo>
                <a:lnTo>
                  <a:pt x="0" y="183"/>
                </a:lnTo>
                <a:lnTo>
                  <a:pt x="3" y="137"/>
                </a:lnTo>
                <a:lnTo>
                  <a:pt x="6" y="91"/>
                </a:lnTo>
                <a:lnTo>
                  <a:pt x="9" y="44"/>
                </a:lnTo>
                <a:lnTo>
                  <a:pt x="1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5" name="Freeform 36"/>
          <p:cNvSpPr>
            <a:spLocks/>
          </p:cNvSpPr>
          <p:nvPr/>
        </p:nvSpPr>
        <p:spPr bwMode="auto">
          <a:xfrm>
            <a:off x="2476500" y="3195638"/>
            <a:ext cx="693738" cy="371475"/>
          </a:xfrm>
          <a:custGeom>
            <a:avLst/>
            <a:gdLst/>
            <a:ahLst/>
            <a:cxnLst>
              <a:cxn ang="0">
                <a:pos x="14" y="0"/>
              </a:cxn>
              <a:cxn ang="0">
                <a:pos x="69" y="4"/>
              </a:cxn>
              <a:cxn ang="0">
                <a:pos x="126" y="6"/>
              </a:cxn>
              <a:cxn ang="0">
                <a:pos x="242" y="8"/>
              </a:cxn>
              <a:cxn ang="0">
                <a:pos x="300" y="12"/>
              </a:cxn>
              <a:cxn ang="0">
                <a:pos x="332" y="13"/>
              </a:cxn>
              <a:cxn ang="0">
                <a:pos x="363" y="13"/>
              </a:cxn>
              <a:cxn ang="0">
                <a:pos x="394" y="12"/>
              </a:cxn>
              <a:cxn ang="0">
                <a:pos x="418" y="10"/>
              </a:cxn>
              <a:cxn ang="0">
                <a:pos x="441" y="7"/>
              </a:cxn>
              <a:cxn ang="0">
                <a:pos x="461" y="6"/>
              </a:cxn>
              <a:cxn ang="0">
                <a:pos x="479" y="8"/>
              </a:cxn>
              <a:cxn ang="0">
                <a:pos x="486" y="11"/>
              </a:cxn>
              <a:cxn ang="0">
                <a:pos x="487" y="12"/>
              </a:cxn>
              <a:cxn ang="0">
                <a:pos x="489" y="13"/>
              </a:cxn>
              <a:cxn ang="0">
                <a:pos x="493" y="17"/>
              </a:cxn>
              <a:cxn ang="0">
                <a:pos x="495" y="20"/>
              </a:cxn>
              <a:cxn ang="0">
                <a:pos x="500" y="22"/>
              </a:cxn>
              <a:cxn ang="0">
                <a:pos x="501" y="22"/>
              </a:cxn>
              <a:cxn ang="0">
                <a:pos x="503" y="21"/>
              </a:cxn>
              <a:cxn ang="0">
                <a:pos x="506" y="18"/>
              </a:cxn>
              <a:cxn ang="0">
                <a:pos x="509" y="20"/>
              </a:cxn>
              <a:cxn ang="0">
                <a:pos x="509" y="22"/>
              </a:cxn>
              <a:cxn ang="0">
                <a:pos x="512" y="22"/>
              </a:cxn>
              <a:cxn ang="0">
                <a:pos x="513" y="25"/>
              </a:cxn>
              <a:cxn ang="0">
                <a:pos x="515" y="26"/>
              </a:cxn>
              <a:cxn ang="0">
                <a:pos x="515" y="28"/>
              </a:cxn>
              <a:cxn ang="0">
                <a:pos x="511" y="27"/>
              </a:cxn>
              <a:cxn ang="0">
                <a:pos x="505" y="27"/>
              </a:cxn>
              <a:cxn ang="0">
                <a:pos x="506" y="28"/>
              </a:cxn>
              <a:cxn ang="0">
                <a:pos x="506" y="32"/>
              </a:cxn>
              <a:cxn ang="0">
                <a:pos x="505" y="34"/>
              </a:cxn>
              <a:cxn ang="0">
                <a:pos x="503" y="38"/>
              </a:cxn>
              <a:cxn ang="0">
                <a:pos x="502" y="41"/>
              </a:cxn>
              <a:cxn ang="0">
                <a:pos x="501" y="46"/>
              </a:cxn>
              <a:cxn ang="0">
                <a:pos x="501" y="53"/>
              </a:cxn>
              <a:cxn ang="0">
                <a:pos x="498" y="57"/>
              </a:cxn>
              <a:cxn ang="0">
                <a:pos x="497" y="59"/>
              </a:cxn>
              <a:cxn ang="0">
                <a:pos x="495" y="60"/>
              </a:cxn>
              <a:cxn ang="0">
                <a:pos x="496" y="62"/>
              </a:cxn>
              <a:cxn ang="0">
                <a:pos x="497" y="62"/>
              </a:cxn>
              <a:cxn ang="0">
                <a:pos x="497" y="61"/>
              </a:cxn>
              <a:cxn ang="0">
                <a:pos x="500" y="60"/>
              </a:cxn>
              <a:cxn ang="0">
                <a:pos x="501" y="57"/>
              </a:cxn>
              <a:cxn ang="0">
                <a:pos x="502" y="56"/>
              </a:cxn>
              <a:cxn ang="0">
                <a:pos x="506" y="56"/>
              </a:cxn>
              <a:cxn ang="0">
                <a:pos x="506" y="60"/>
              </a:cxn>
              <a:cxn ang="0">
                <a:pos x="509" y="64"/>
              </a:cxn>
              <a:cxn ang="0">
                <a:pos x="511" y="66"/>
              </a:cxn>
              <a:cxn ang="0">
                <a:pos x="515" y="66"/>
              </a:cxn>
              <a:cxn ang="0">
                <a:pos x="515" y="74"/>
              </a:cxn>
              <a:cxn ang="0">
                <a:pos x="517" y="78"/>
              </a:cxn>
              <a:cxn ang="0">
                <a:pos x="531" y="89"/>
              </a:cxn>
              <a:cxn ang="0">
                <a:pos x="534" y="94"/>
              </a:cxn>
              <a:cxn ang="0">
                <a:pos x="537" y="220"/>
              </a:cxn>
              <a:cxn ang="0">
                <a:pos x="537" y="285"/>
              </a:cxn>
              <a:cxn ang="0">
                <a:pos x="403" y="288"/>
              </a:cxn>
              <a:cxn ang="0">
                <a:pos x="267" y="287"/>
              </a:cxn>
              <a:cxn ang="0">
                <a:pos x="133" y="283"/>
              </a:cxn>
              <a:cxn ang="0">
                <a:pos x="0" y="279"/>
              </a:cxn>
              <a:cxn ang="0">
                <a:pos x="4" y="186"/>
              </a:cxn>
              <a:cxn ang="0">
                <a:pos x="8" y="92"/>
              </a:cxn>
              <a:cxn ang="0">
                <a:pos x="14" y="0"/>
              </a:cxn>
            </a:cxnLst>
            <a:rect l="0" t="0" r="r" b="b"/>
            <a:pathLst>
              <a:path w="537" h="288">
                <a:moveTo>
                  <a:pt x="14" y="0"/>
                </a:moveTo>
                <a:lnTo>
                  <a:pt x="69" y="4"/>
                </a:lnTo>
                <a:lnTo>
                  <a:pt x="126" y="6"/>
                </a:lnTo>
                <a:lnTo>
                  <a:pt x="242" y="8"/>
                </a:lnTo>
                <a:lnTo>
                  <a:pt x="300" y="12"/>
                </a:lnTo>
                <a:lnTo>
                  <a:pt x="332" y="13"/>
                </a:lnTo>
                <a:lnTo>
                  <a:pt x="363" y="13"/>
                </a:lnTo>
                <a:lnTo>
                  <a:pt x="394" y="12"/>
                </a:lnTo>
                <a:lnTo>
                  <a:pt x="418" y="10"/>
                </a:lnTo>
                <a:lnTo>
                  <a:pt x="441" y="7"/>
                </a:lnTo>
                <a:lnTo>
                  <a:pt x="461" y="6"/>
                </a:lnTo>
                <a:lnTo>
                  <a:pt x="479" y="8"/>
                </a:lnTo>
                <a:lnTo>
                  <a:pt x="486" y="11"/>
                </a:lnTo>
                <a:lnTo>
                  <a:pt x="487" y="12"/>
                </a:lnTo>
                <a:lnTo>
                  <a:pt x="489" y="13"/>
                </a:lnTo>
                <a:lnTo>
                  <a:pt x="493" y="17"/>
                </a:lnTo>
                <a:lnTo>
                  <a:pt x="495" y="20"/>
                </a:lnTo>
                <a:lnTo>
                  <a:pt x="500" y="22"/>
                </a:lnTo>
                <a:lnTo>
                  <a:pt x="501" y="22"/>
                </a:lnTo>
                <a:lnTo>
                  <a:pt x="503" y="21"/>
                </a:lnTo>
                <a:lnTo>
                  <a:pt x="506" y="18"/>
                </a:lnTo>
                <a:lnTo>
                  <a:pt x="509" y="20"/>
                </a:lnTo>
                <a:lnTo>
                  <a:pt x="509" y="22"/>
                </a:lnTo>
                <a:lnTo>
                  <a:pt x="512" y="22"/>
                </a:lnTo>
                <a:lnTo>
                  <a:pt x="513" y="25"/>
                </a:lnTo>
                <a:lnTo>
                  <a:pt x="515" y="26"/>
                </a:lnTo>
                <a:lnTo>
                  <a:pt x="515" y="28"/>
                </a:lnTo>
                <a:lnTo>
                  <a:pt x="511" y="27"/>
                </a:lnTo>
                <a:lnTo>
                  <a:pt x="505" y="27"/>
                </a:lnTo>
                <a:lnTo>
                  <a:pt x="506" y="28"/>
                </a:lnTo>
                <a:lnTo>
                  <a:pt x="506" y="32"/>
                </a:lnTo>
                <a:lnTo>
                  <a:pt x="505" y="34"/>
                </a:lnTo>
                <a:lnTo>
                  <a:pt x="503" y="38"/>
                </a:lnTo>
                <a:lnTo>
                  <a:pt x="502" y="41"/>
                </a:lnTo>
                <a:lnTo>
                  <a:pt x="501" y="46"/>
                </a:lnTo>
                <a:lnTo>
                  <a:pt x="501" y="53"/>
                </a:lnTo>
                <a:lnTo>
                  <a:pt x="498" y="57"/>
                </a:lnTo>
                <a:lnTo>
                  <a:pt x="497" y="59"/>
                </a:lnTo>
                <a:lnTo>
                  <a:pt x="495" y="60"/>
                </a:lnTo>
                <a:lnTo>
                  <a:pt x="496" y="62"/>
                </a:lnTo>
                <a:lnTo>
                  <a:pt x="497" y="62"/>
                </a:lnTo>
                <a:lnTo>
                  <a:pt x="497" y="61"/>
                </a:lnTo>
                <a:lnTo>
                  <a:pt x="500" y="60"/>
                </a:lnTo>
                <a:lnTo>
                  <a:pt x="501" y="57"/>
                </a:lnTo>
                <a:lnTo>
                  <a:pt x="502" y="56"/>
                </a:lnTo>
                <a:lnTo>
                  <a:pt x="506" y="56"/>
                </a:lnTo>
                <a:lnTo>
                  <a:pt x="506" y="60"/>
                </a:lnTo>
                <a:lnTo>
                  <a:pt x="509" y="64"/>
                </a:lnTo>
                <a:lnTo>
                  <a:pt x="511" y="66"/>
                </a:lnTo>
                <a:lnTo>
                  <a:pt x="515" y="66"/>
                </a:lnTo>
                <a:lnTo>
                  <a:pt x="515" y="74"/>
                </a:lnTo>
                <a:lnTo>
                  <a:pt x="517" y="78"/>
                </a:lnTo>
                <a:lnTo>
                  <a:pt x="531" y="89"/>
                </a:lnTo>
                <a:lnTo>
                  <a:pt x="534" y="94"/>
                </a:lnTo>
                <a:lnTo>
                  <a:pt x="537" y="220"/>
                </a:lnTo>
                <a:lnTo>
                  <a:pt x="537" y="285"/>
                </a:lnTo>
                <a:lnTo>
                  <a:pt x="403" y="288"/>
                </a:lnTo>
                <a:lnTo>
                  <a:pt x="267" y="287"/>
                </a:lnTo>
                <a:lnTo>
                  <a:pt x="133" y="283"/>
                </a:lnTo>
                <a:lnTo>
                  <a:pt x="0" y="279"/>
                </a:lnTo>
                <a:lnTo>
                  <a:pt x="4" y="186"/>
                </a:lnTo>
                <a:lnTo>
                  <a:pt x="8" y="92"/>
                </a:lnTo>
                <a:lnTo>
                  <a:pt x="1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6" name="Freeform 37"/>
          <p:cNvSpPr>
            <a:spLocks/>
          </p:cNvSpPr>
          <p:nvPr/>
        </p:nvSpPr>
        <p:spPr bwMode="auto">
          <a:xfrm>
            <a:off x="2376488" y="3556000"/>
            <a:ext cx="820737" cy="415925"/>
          </a:xfrm>
          <a:custGeom>
            <a:avLst/>
            <a:gdLst/>
            <a:ahLst/>
            <a:cxnLst>
              <a:cxn ang="0">
                <a:pos x="154" y="7"/>
              </a:cxn>
              <a:cxn ang="0">
                <a:pos x="461" y="12"/>
              </a:cxn>
              <a:cxn ang="0">
                <a:pos x="618" y="43"/>
              </a:cxn>
              <a:cxn ang="0">
                <a:pos x="626" y="102"/>
              </a:cxn>
              <a:cxn ang="0">
                <a:pos x="635" y="159"/>
              </a:cxn>
              <a:cxn ang="0">
                <a:pos x="635" y="237"/>
              </a:cxn>
              <a:cxn ang="0">
                <a:pos x="619" y="317"/>
              </a:cxn>
              <a:cxn ang="0">
                <a:pos x="581" y="294"/>
              </a:cxn>
              <a:cxn ang="0">
                <a:pos x="578" y="294"/>
              </a:cxn>
              <a:cxn ang="0">
                <a:pos x="575" y="295"/>
              </a:cxn>
              <a:cxn ang="0">
                <a:pos x="574" y="299"/>
              </a:cxn>
              <a:cxn ang="0">
                <a:pos x="572" y="302"/>
              </a:cxn>
              <a:cxn ang="0">
                <a:pos x="559" y="300"/>
              </a:cxn>
              <a:cxn ang="0">
                <a:pos x="553" y="296"/>
              </a:cxn>
              <a:cxn ang="0">
                <a:pos x="540" y="301"/>
              </a:cxn>
              <a:cxn ang="0">
                <a:pos x="530" y="303"/>
              </a:cxn>
              <a:cxn ang="0">
                <a:pos x="497" y="316"/>
              </a:cxn>
              <a:cxn ang="0">
                <a:pos x="474" y="302"/>
              </a:cxn>
              <a:cxn ang="0">
                <a:pos x="470" y="300"/>
              </a:cxn>
              <a:cxn ang="0">
                <a:pos x="466" y="303"/>
              </a:cxn>
              <a:cxn ang="0">
                <a:pos x="462" y="305"/>
              </a:cxn>
              <a:cxn ang="0">
                <a:pos x="460" y="302"/>
              </a:cxn>
              <a:cxn ang="0">
                <a:pos x="454" y="299"/>
              </a:cxn>
              <a:cxn ang="0">
                <a:pos x="446" y="298"/>
              </a:cxn>
              <a:cxn ang="0">
                <a:pos x="438" y="305"/>
              </a:cxn>
              <a:cxn ang="0">
                <a:pos x="435" y="316"/>
              </a:cxn>
              <a:cxn ang="0">
                <a:pos x="431" y="314"/>
              </a:cxn>
              <a:cxn ang="0">
                <a:pos x="430" y="309"/>
              </a:cxn>
              <a:cxn ang="0">
                <a:pos x="431" y="305"/>
              </a:cxn>
              <a:cxn ang="0">
                <a:pos x="424" y="302"/>
              </a:cxn>
              <a:cxn ang="0">
                <a:pos x="418" y="305"/>
              </a:cxn>
              <a:cxn ang="0">
                <a:pos x="410" y="302"/>
              </a:cxn>
              <a:cxn ang="0">
                <a:pos x="396" y="294"/>
              </a:cxn>
              <a:cxn ang="0">
                <a:pos x="389" y="294"/>
              </a:cxn>
              <a:cxn ang="0">
                <a:pos x="378" y="302"/>
              </a:cxn>
              <a:cxn ang="0">
                <a:pos x="374" y="296"/>
              </a:cxn>
              <a:cxn ang="0">
                <a:pos x="369" y="291"/>
              </a:cxn>
              <a:cxn ang="0">
                <a:pos x="362" y="287"/>
              </a:cxn>
              <a:cxn ang="0">
                <a:pos x="362" y="277"/>
              </a:cxn>
              <a:cxn ang="0">
                <a:pos x="339" y="279"/>
              </a:cxn>
              <a:cxn ang="0">
                <a:pos x="314" y="277"/>
              </a:cxn>
              <a:cxn ang="0">
                <a:pos x="277" y="268"/>
              </a:cxn>
              <a:cxn ang="0">
                <a:pos x="276" y="256"/>
              </a:cxn>
              <a:cxn ang="0">
                <a:pos x="268" y="249"/>
              </a:cxn>
              <a:cxn ang="0">
                <a:pos x="264" y="246"/>
              </a:cxn>
              <a:cxn ang="0">
                <a:pos x="258" y="251"/>
              </a:cxn>
              <a:cxn ang="0">
                <a:pos x="255" y="250"/>
              </a:cxn>
              <a:cxn ang="0">
                <a:pos x="248" y="249"/>
              </a:cxn>
              <a:cxn ang="0">
                <a:pos x="247" y="251"/>
              </a:cxn>
              <a:cxn ang="0">
                <a:pos x="232" y="242"/>
              </a:cxn>
              <a:cxn ang="0">
                <a:pos x="219" y="231"/>
              </a:cxn>
              <a:cxn ang="0">
                <a:pos x="224" y="60"/>
              </a:cxn>
              <a:cxn ang="0">
                <a:pos x="199" y="50"/>
              </a:cxn>
              <a:cxn ang="0">
                <a:pos x="169" y="51"/>
              </a:cxn>
              <a:cxn ang="0">
                <a:pos x="118" y="48"/>
              </a:cxn>
              <a:cxn ang="0">
                <a:pos x="37" y="42"/>
              </a:cxn>
              <a:cxn ang="0">
                <a:pos x="1" y="25"/>
              </a:cxn>
              <a:cxn ang="0">
                <a:pos x="5" y="0"/>
              </a:cxn>
            </a:cxnLst>
            <a:rect l="0" t="0" r="r" b="b"/>
            <a:pathLst>
              <a:path w="636" h="322">
                <a:moveTo>
                  <a:pt x="5" y="0"/>
                </a:moveTo>
                <a:lnTo>
                  <a:pt x="154" y="7"/>
                </a:lnTo>
                <a:lnTo>
                  <a:pt x="306" y="11"/>
                </a:lnTo>
                <a:lnTo>
                  <a:pt x="461" y="12"/>
                </a:lnTo>
                <a:lnTo>
                  <a:pt x="618" y="12"/>
                </a:lnTo>
                <a:lnTo>
                  <a:pt x="618" y="43"/>
                </a:lnTo>
                <a:lnTo>
                  <a:pt x="621" y="72"/>
                </a:lnTo>
                <a:lnTo>
                  <a:pt x="626" y="102"/>
                </a:lnTo>
                <a:lnTo>
                  <a:pt x="631" y="130"/>
                </a:lnTo>
                <a:lnTo>
                  <a:pt x="635" y="159"/>
                </a:lnTo>
                <a:lnTo>
                  <a:pt x="636" y="197"/>
                </a:lnTo>
                <a:lnTo>
                  <a:pt x="635" y="237"/>
                </a:lnTo>
                <a:lnTo>
                  <a:pt x="635" y="322"/>
                </a:lnTo>
                <a:lnTo>
                  <a:pt x="619" y="317"/>
                </a:lnTo>
                <a:lnTo>
                  <a:pt x="594" y="301"/>
                </a:lnTo>
                <a:lnTo>
                  <a:pt x="581" y="294"/>
                </a:lnTo>
                <a:lnTo>
                  <a:pt x="579" y="293"/>
                </a:lnTo>
                <a:lnTo>
                  <a:pt x="578" y="294"/>
                </a:lnTo>
                <a:lnTo>
                  <a:pt x="576" y="294"/>
                </a:lnTo>
                <a:lnTo>
                  <a:pt x="575" y="295"/>
                </a:lnTo>
                <a:lnTo>
                  <a:pt x="575" y="298"/>
                </a:lnTo>
                <a:lnTo>
                  <a:pt x="574" y="299"/>
                </a:lnTo>
                <a:lnTo>
                  <a:pt x="574" y="300"/>
                </a:lnTo>
                <a:lnTo>
                  <a:pt x="572" y="302"/>
                </a:lnTo>
                <a:lnTo>
                  <a:pt x="564" y="302"/>
                </a:lnTo>
                <a:lnTo>
                  <a:pt x="559" y="300"/>
                </a:lnTo>
                <a:lnTo>
                  <a:pt x="558" y="299"/>
                </a:lnTo>
                <a:lnTo>
                  <a:pt x="553" y="296"/>
                </a:lnTo>
                <a:lnTo>
                  <a:pt x="546" y="298"/>
                </a:lnTo>
                <a:lnTo>
                  <a:pt x="540" y="301"/>
                </a:lnTo>
                <a:lnTo>
                  <a:pt x="534" y="303"/>
                </a:lnTo>
                <a:lnTo>
                  <a:pt x="530" y="303"/>
                </a:lnTo>
                <a:lnTo>
                  <a:pt x="525" y="299"/>
                </a:lnTo>
                <a:lnTo>
                  <a:pt x="497" y="316"/>
                </a:lnTo>
                <a:lnTo>
                  <a:pt x="484" y="309"/>
                </a:lnTo>
                <a:lnTo>
                  <a:pt x="474" y="302"/>
                </a:lnTo>
                <a:lnTo>
                  <a:pt x="472" y="301"/>
                </a:lnTo>
                <a:lnTo>
                  <a:pt x="470" y="300"/>
                </a:lnTo>
                <a:lnTo>
                  <a:pt x="469" y="300"/>
                </a:lnTo>
                <a:lnTo>
                  <a:pt x="466" y="303"/>
                </a:lnTo>
                <a:lnTo>
                  <a:pt x="465" y="303"/>
                </a:lnTo>
                <a:lnTo>
                  <a:pt x="462" y="305"/>
                </a:lnTo>
                <a:lnTo>
                  <a:pt x="460" y="305"/>
                </a:lnTo>
                <a:lnTo>
                  <a:pt x="460" y="302"/>
                </a:lnTo>
                <a:lnTo>
                  <a:pt x="459" y="301"/>
                </a:lnTo>
                <a:lnTo>
                  <a:pt x="454" y="299"/>
                </a:lnTo>
                <a:lnTo>
                  <a:pt x="449" y="294"/>
                </a:lnTo>
                <a:lnTo>
                  <a:pt x="446" y="298"/>
                </a:lnTo>
                <a:lnTo>
                  <a:pt x="441" y="301"/>
                </a:lnTo>
                <a:lnTo>
                  <a:pt x="438" y="305"/>
                </a:lnTo>
                <a:lnTo>
                  <a:pt x="435" y="309"/>
                </a:lnTo>
                <a:lnTo>
                  <a:pt x="435" y="316"/>
                </a:lnTo>
                <a:lnTo>
                  <a:pt x="432" y="315"/>
                </a:lnTo>
                <a:lnTo>
                  <a:pt x="431" y="314"/>
                </a:lnTo>
                <a:lnTo>
                  <a:pt x="430" y="312"/>
                </a:lnTo>
                <a:lnTo>
                  <a:pt x="430" y="309"/>
                </a:lnTo>
                <a:lnTo>
                  <a:pt x="431" y="307"/>
                </a:lnTo>
                <a:lnTo>
                  <a:pt x="431" y="305"/>
                </a:lnTo>
                <a:lnTo>
                  <a:pt x="432" y="302"/>
                </a:lnTo>
                <a:lnTo>
                  <a:pt x="424" y="302"/>
                </a:lnTo>
                <a:lnTo>
                  <a:pt x="420" y="303"/>
                </a:lnTo>
                <a:lnTo>
                  <a:pt x="418" y="305"/>
                </a:lnTo>
                <a:lnTo>
                  <a:pt x="416" y="308"/>
                </a:lnTo>
                <a:lnTo>
                  <a:pt x="410" y="302"/>
                </a:lnTo>
                <a:lnTo>
                  <a:pt x="404" y="298"/>
                </a:lnTo>
                <a:lnTo>
                  <a:pt x="396" y="294"/>
                </a:lnTo>
                <a:lnTo>
                  <a:pt x="392" y="292"/>
                </a:lnTo>
                <a:lnTo>
                  <a:pt x="389" y="294"/>
                </a:lnTo>
                <a:lnTo>
                  <a:pt x="383" y="300"/>
                </a:lnTo>
                <a:lnTo>
                  <a:pt x="378" y="302"/>
                </a:lnTo>
                <a:lnTo>
                  <a:pt x="373" y="302"/>
                </a:lnTo>
                <a:lnTo>
                  <a:pt x="374" y="296"/>
                </a:lnTo>
                <a:lnTo>
                  <a:pt x="373" y="293"/>
                </a:lnTo>
                <a:lnTo>
                  <a:pt x="369" y="291"/>
                </a:lnTo>
                <a:lnTo>
                  <a:pt x="366" y="289"/>
                </a:lnTo>
                <a:lnTo>
                  <a:pt x="362" y="287"/>
                </a:lnTo>
                <a:lnTo>
                  <a:pt x="361" y="282"/>
                </a:lnTo>
                <a:lnTo>
                  <a:pt x="362" y="277"/>
                </a:lnTo>
                <a:lnTo>
                  <a:pt x="346" y="277"/>
                </a:lnTo>
                <a:lnTo>
                  <a:pt x="339" y="279"/>
                </a:lnTo>
                <a:lnTo>
                  <a:pt x="334" y="282"/>
                </a:lnTo>
                <a:lnTo>
                  <a:pt x="314" y="277"/>
                </a:lnTo>
                <a:lnTo>
                  <a:pt x="296" y="271"/>
                </a:lnTo>
                <a:lnTo>
                  <a:pt x="277" y="268"/>
                </a:lnTo>
                <a:lnTo>
                  <a:pt x="278" y="260"/>
                </a:lnTo>
                <a:lnTo>
                  <a:pt x="276" y="256"/>
                </a:lnTo>
                <a:lnTo>
                  <a:pt x="271" y="252"/>
                </a:lnTo>
                <a:lnTo>
                  <a:pt x="268" y="249"/>
                </a:lnTo>
                <a:lnTo>
                  <a:pt x="267" y="243"/>
                </a:lnTo>
                <a:lnTo>
                  <a:pt x="264" y="246"/>
                </a:lnTo>
                <a:lnTo>
                  <a:pt x="263" y="249"/>
                </a:lnTo>
                <a:lnTo>
                  <a:pt x="258" y="251"/>
                </a:lnTo>
                <a:lnTo>
                  <a:pt x="257" y="250"/>
                </a:lnTo>
                <a:lnTo>
                  <a:pt x="255" y="250"/>
                </a:lnTo>
                <a:lnTo>
                  <a:pt x="252" y="249"/>
                </a:lnTo>
                <a:lnTo>
                  <a:pt x="248" y="249"/>
                </a:lnTo>
                <a:lnTo>
                  <a:pt x="247" y="250"/>
                </a:lnTo>
                <a:lnTo>
                  <a:pt x="247" y="251"/>
                </a:lnTo>
                <a:lnTo>
                  <a:pt x="239" y="247"/>
                </a:lnTo>
                <a:lnTo>
                  <a:pt x="232" y="242"/>
                </a:lnTo>
                <a:lnTo>
                  <a:pt x="226" y="235"/>
                </a:lnTo>
                <a:lnTo>
                  <a:pt x="219" y="231"/>
                </a:lnTo>
                <a:lnTo>
                  <a:pt x="220" y="145"/>
                </a:lnTo>
                <a:lnTo>
                  <a:pt x="224" y="60"/>
                </a:lnTo>
                <a:lnTo>
                  <a:pt x="212" y="53"/>
                </a:lnTo>
                <a:lnTo>
                  <a:pt x="199" y="50"/>
                </a:lnTo>
                <a:lnTo>
                  <a:pt x="185" y="50"/>
                </a:lnTo>
                <a:lnTo>
                  <a:pt x="169" y="51"/>
                </a:lnTo>
                <a:lnTo>
                  <a:pt x="154" y="51"/>
                </a:lnTo>
                <a:lnTo>
                  <a:pt x="118" y="48"/>
                </a:lnTo>
                <a:lnTo>
                  <a:pt x="78" y="46"/>
                </a:lnTo>
                <a:lnTo>
                  <a:pt x="37" y="42"/>
                </a:lnTo>
                <a:lnTo>
                  <a:pt x="0" y="41"/>
                </a:lnTo>
                <a:lnTo>
                  <a:pt x="1" y="25"/>
                </a:lnTo>
                <a:lnTo>
                  <a:pt x="4" y="12"/>
                </a:lnTo>
                <a:lnTo>
                  <a:pt x="5"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7" name="Freeform 38"/>
          <p:cNvSpPr>
            <a:spLocks/>
          </p:cNvSpPr>
          <p:nvPr/>
        </p:nvSpPr>
        <p:spPr bwMode="auto">
          <a:xfrm>
            <a:off x="1414463" y="1978025"/>
            <a:ext cx="971550" cy="600075"/>
          </a:xfrm>
          <a:custGeom>
            <a:avLst/>
            <a:gdLst/>
            <a:ahLst/>
            <a:cxnLst>
              <a:cxn ang="0">
                <a:pos x="80" y="11"/>
              </a:cxn>
              <a:cxn ang="0">
                <a:pos x="249" y="40"/>
              </a:cxn>
              <a:cxn ang="0">
                <a:pos x="528" y="80"/>
              </a:cxn>
              <a:cxn ang="0">
                <a:pos x="729" y="98"/>
              </a:cxn>
              <a:cxn ang="0">
                <a:pos x="740" y="284"/>
              </a:cxn>
              <a:cxn ang="0">
                <a:pos x="606" y="455"/>
              </a:cxn>
              <a:cxn ang="0">
                <a:pos x="335" y="424"/>
              </a:cxn>
              <a:cxn ang="0">
                <a:pos x="265" y="425"/>
              </a:cxn>
              <a:cxn ang="0">
                <a:pos x="261" y="458"/>
              </a:cxn>
              <a:cxn ang="0">
                <a:pos x="252" y="446"/>
              </a:cxn>
              <a:cxn ang="0">
                <a:pos x="241" y="438"/>
              </a:cxn>
              <a:cxn ang="0">
                <a:pos x="233" y="448"/>
              </a:cxn>
              <a:cxn ang="0">
                <a:pos x="206" y="446"/>
              </a:cxn>
              <a:cxn ang="0">
                <a:pos x="181" y="445"/>
              </a:cxn>
              <a:cxn ang="0">
                <a:pos x="173" y="449"/>
              </a:cxn>
              <a:cxn ang="0">
                <a:pos x="162" y="446"/>
              </a:cxn>
              <a:cxn ang="0">
                <a:pos x="144" y="449"/>
              </a:cxn>
              <a:cxn ang="0">
                <a:pos x="135" y="434"/>
              </a:cxn>
              <a:cxn ang="0">
                <a:pos x="124" y="410"/>
              </a:cxn>
              <a:cxn ang="0">
                <a:pos x="113" y="398"/>
              </a:cxn>
              <a:cxn ang="0">
                <a:pos x="113" y="379"/>
              </a:cxn>
              <a:cxn ang="0">
                <a:pos x="101" y="343"/>
              </a:cxn>
              <a:cxn ang="0">
                <a:pos x="88" y="323"/>
              </a:cxn>
              <a:cxn ang="0">
                <a:pos x="72" y="334"/>
              </a:cxn>
              <a:cxn ang="0">
                <a:pos x="53" y="328"/>
              </a:cxn>
              <a:cxn ang="0">
                <a:pos x="53" y="321"/>
              </a:cxn>
              <a:cxn ang="0">
                <a:pos x="57" y="318"/>
              </a:cxn>
              <a:cxn ang="0">
                <a:pos x="57" y="312"/>
              </a:cxn>
              <a:cxn ang="0">
                <a:pos x="58" y="308"/>
              </a:cxn>
              <a:cxn ang="0">
                <a:pos x="63" y="305"/>
              </a:cxn>
              <a:cxn ang="0">
                <a:pos x="68" y="271"/>
              </a:cxn>
              <a:cxn ang="0">
                <a:pos x="84" y="232"/>
              </a:cxn>
              <a:cxn ang="0">
                <a:pos x="73" y="227"/>
              </a:cxn>
              <a:cxn ang="0">
                <a:pos x="67" y="220"/>
              </a:cxn>
              <a:cxn ang="0">
                <a:pos x="57" y="216"/>
              </a:cxn>
              <a:cxn ang="0">
                <a:pos x="53" y="206"/>
              </a:cxn>
              <a:cxn ang="0">
                <a:pos x="53" y="201"/>
              </a:cxn>
              <a:cxn ang="0">
                <a:pos x="50" y="196"/>
              </a:cxn>
              <a:cxn ang="0">
                <a:pos x="34" y="167"/>
              </a:cxn>
              <a:cxn ang="0">
                <a:pos x="22" y="155"/>
              </a:cxn>
              <a:cxn ang="0">
                <a:pos x="20" y="150"/>
              </a:cxn>
              <a:cxn ang="0">
                <a:pos x="16" y="144"/>
              </a:cxn>
              <a:cxn ang="0">
                <a:pos x="15" y="131"/>
              </a:cxn>
              <a:cxn ang="0">
                <a:pos x="13" y="111"/>
              </a:cxn>
              <a:cxn ang="0">
                <a:pos x="6" y="60"/>
              </a:cxn>
            </a:cxnLst>
            <a:rect l="0" t="0" r="r" b="b"/>
            <a:pathLst>
              <a:path w="753" h="466">
                <a:moveTo>
                  <a:pt x="16" y="0"/>
                </a:moveTo>
                <a:lnTo>
                  <a:pt x="47" y="5"/>
                </a:lnTo>
                <a:lnTo>
                  <a:pt x="80" y="11"/>
                </a:lnTo>
                <a:lnTo>
                  <a:pt x="114" y="18"/>
                </a:lnTo>
                <a:lnTo>
                  <a:pt x="145" y="24"/>
                </a:lnTo>
                <a:lnTo>
                  <a:pt x="249" y="40"/>
                </a:lnTo>
                <a:lnTo>
                  <a:pt x="354" y="57"/>
                </a:lnTo>
                <a:lnTo>
                  <a:pt x="440" y="69"/>
                </a:lnTo>
                <a:lnTo>
                  <a:pt x="528" y="80"/>
                </a:lnTo>
                <a:lnTo>
                  <a:pt x="616" y="88"/>
                </a:lnTo>
                <a:lnTo>
                  <a:pt x="703" y="97"/>
                </a:lnTo>
                <a:lnTo>
                  <a:pt x="729" y="98"/>
                </a:lnTo>
                <a:lnTo>
                  <a:pt x="753" y="99"/>
                </a:lnTo>
                <a:lnTo>
                  <a:pt x="746" y="190"/>
                </a:lnTo>
                <a:lnTo>
                  <a:pt x="740" y="284"/>
                </a:lnTo>
                <a:lnTo>
                  <a:pt x="733" y="376"/>
                </a:lnTo>
                <a:lnTo>
                  <a:pt x="725" y="466"/>
                </a:lnTo>
                <a:lnTo>
                  <a:pt x="606" y="455"/>
                </a:lnTo>
                <a:lnTo>
                  <a:pt x="486" y="444"/>
                </a:lnTo>
                <a:lnTo>
                  <a:pt x="368" y="430"/>
                </a:lnTo>
                <a:lnTo>
                  <a:pt x="335" y="424"/>
                </a:lnTo>
                <a:lnTo>
                  <a:pt x="302" y="419"/>
                </a:lnTo>
                <a:lnTo>
                  <a:pt x="270" y="418"/>
                </a:lnTo>
                <a:lnTo>
                  <a:pt x="265" y="425"/>
                </a:lnTo>
                <a:lnTo>
                  <a:pt x="263" y="435"/>
                </a:lnTo>
                <a:lnTo>
                  <a:pt x="262" y="446"/>
                </a:lnTo>
                <a:lnTo>
                  <a:pt x="261" y="458"/>
                </a:lnTo>
                <a:lnTo>
                  <a:pt x="256" y="455"/>
                </a:lnTo>
                <a:lnTo>
                  <a:pt x="254" y="452"/>
                </a:lnTo>
                <a:lnTo>
                  <a:pt x="252" y="446"/>
                </a:lnTo>
                <a:lnTo>
                  <a:pt x="250" y="441"/>
                </a:lnTo>
                <a:lnTo>
                  <a:pt x="247" y="438"/>
                </a:lnTo>
                <a:lnTo>
                  <a:pt x="241" y="438"/>
                </a:lnTo>
                <a:lnTo>
                  <a:pt x="237" y="440"/>
                </a:lnTo>
                <a:lnTo>
                  <a:pt x="235" y="444"/>
                </a:lnTo>
                <a:lnTo>
                  <a:pt x="233" y="448"/>
                </a:lnTo>
                <a:lnTo>
                  <a:pt x="230" y="451"/>
                </a:lnTo>
                <a:lnTo>
                  <a:pt x="224" y="452"/>
                </a:lnTo>
                <a:lnTo>
                  <a:pt x="206" y="446"/>
                </a:lnTo>
                <a:lnTo>
                  <a:pt x="188" y="444"/>
                </a:lnTo>
                <a:lnTo>
                  <a:pt x="185" y="444"/>
                </a:lnTo>
                <a:lnTo>
                  <a:pt x="181" y="445"/>
                </a:lnTo>
                <a:lnTo>
                  <a:pt x="179" y="447"/>
                </a:lnTo>
                <a:lnTo>
                  <a:pt x="177" y="448"/>
                </a:lnTo>
                <a:lnTo>
                  <a:pt x="173" y="449"/>
                </a:lnTo>
                <a:lnTo>
                  <a:pt x="170" y="449"/>
                </a:lnTo>
                <a:lnTo>
                  <a:pt x="165" y="447"/>
                </a:lnTo>
                <a:lnTo>
                  <a:pt x="162" y="446"/>
                </a:lnTo>
                <a:lnTo>
                  <a:pt x="157" y="446"/>
                </a:lnTo>
                <a:lnTo>
                  <a:pt x="150" y="447"/>
                </a:lnTo>
                <a:lnTo>
                  <a:pt x="144" y="449"/>
                </a:lnTo>
                <a:lnTo>
                  <a:pt x="137" y="452"/>
                </a:lnTo>
                <a:lnTo>
                  <a:pt x="136" y="444"/>
                </a:lnTo>
                <a:lnTo>
                  <a:pt x="135" y="434"/>
                </a:lnTo>
                <a:lnTo>
                  <a:pt x="132" y="425"/>
                </a:lnTo>
                <a:lnTo>
                  <a:pt x="130" y="417"/>
                </a:lnTo>
                <a:lnTo>
                  <a:pt x="124" y="410"/>
                </a:lnTo>
                <a:lnTo>
                  <a:pt x="115" y="406"/>
                </a:lnTo>
                <a:lnTo>
                  <a:pt x="113" y="403"/>
                </a:lnTo>
                <a:lnTo>
                  <a:pt x="113" y="398"/>
                </a:lnTo>
                <a:lnTo>
                  <a:pt x="115" y="393"/>
                </a:lnTo>
                <a:lnTo>
                  <a:pt x="115" y="388"/>
                </a:lnTo>
                <a:lnTo>
                  <a:pt x="113" y="379"/>
                </a:lnTo>
                <a:lnTo>
                  <a:pt x="108" y="372"/>
                </a:lnTo>
                <a:lnTo>
                  <a:pt x="103" y="364"/>
                </a:lnTo>
                <a:lnTo>
                  <a:pt x="101" y="343"/>
                </a:lnTo>
                <a:lnTo>
                  <a:pt x="100" y="332"/>
                </a:lnTo>
                <a:lnTo>
                  <a:pt x="95" y="322"/>
                </a:lnTo>
                <a:lnTo>
                  <a:pt x="88" y="323"/>
                </a:lnTo>
                <a:lnTo>
                  <a:pt x="82" y="327"/>
                </a:lnTo>
                <a:lnTo>
                  <a:pt x="77" y="332"/>
                </a:lnTo>
                <a:lnTo>
                  <a:pt x="72" y="334"/>
                </a:lnTo>
                <a:lnTo>
                  <a:pt x="67" y="334"/>
                </a:lnTo>
                <a:lnTo>
                  <a:pt x="60" y="332"/>
                </a:lnTo>
                <a:lnTo>
                  <a:pt x="53" y="328"/>
                </a:lnTo>
                <a:lnTo>
                  <a:pt x="52" y="326"/>
                </a:lnTo>
                <a:lnTo>
                  <a:pt x="52" y="323"/>
                </a:lnTo>
                <a:lnTo>
                  <a:pt x="53" y="321"/>
                </a:lnTo>
                <a:lnTo>
                  <a:pt x="53" y="320"/>
                </a:lnTo>
                <a:lnTo>
                  <a:pt x="56" y="319"/>
                </a:lnTo>
                <a:lnTo>
                  <a:pt x="57" y="318"/>
                </a:lnTo>
                <a:lnTo>
                  <a:pt x="58" y="315"/>
                </a:lnTo>
                <a:lnTo>
                  <a:pt x="58" y="313"/>
                </a:lnTo>
                <a:lnTo>
                  <a:pt x="57" y="312"/>
                </a:lnTo>
                <a:lnTo>
                  <a:pt x="57" y="311"/>
                </a:lnTo>
                <a:lnTo>
                  <a:pt x="56" y="311"/>
                </a:lnTo>
                <a:lnTo>
                  <a:pt x="58" y="308"/>
                </a:lnTo>
                <a:lnTo>
                  <a:pt x="59" y="306"/>
                </a:lnTo>
                <a:lnTo>
                  <a:pt x="61" y="305"/>
                </a:lnTo>
                <a:lnTo>
                  <a:pt x="63" y="305"/>
                </a:lnTo>
                <a:lnTo>
                  <a:pt x="67" y="300"/>
                </a:lnTo>
                <a:lnTo>
                  <a:pt x="66" y="285"/>
                </a:lnTo>
                <a:lnTo>
                  <a:pt x="68" y="271"/>
                </a:lnTo>
                <a:lnTo>
                  <a:pt x="73" y="258"/>
                </a:lnTo>
                <a:lnTo>
                  <a:pt x="79" y="245"/>
                </a:lnTo>
                <a:lnTo>
                  <a:pt x="84" y="232"/>
                </a:lnTo>
                <a:lnTo>
                  <a:pt x="82" y="229"/>
                </a:lnTo>
                <a:lnTo>
                  <a:pt x="78" y="227"/>
                </a:lnTo>
                <a:lnTo>
                  <a:pt x="73" y="227"/>
                </a:lnTo>
                <a:lnTo>
                  <a:pt x="67" y="225"/>
                </a:lnTo>
                <a:lnTo>
                  <a:pt x="64" y="223"/>
                </a:lnTo>
                <a:lnTo>
                  <a:pt x="67" y="220"/>
                </a:lnTo>
                <a:lnTo>
                  <a:pt x="59" y="220"/>
                </a:lnTo>
                <a:lnTo>
                  <a:pt x="58" y="218"/>
                </a:lnTo>
                <a:lnTo>
                  <a:pt x="57" y="216"/>
                </a:lnTo>
                <a:lnTo>
                  <a:pt x="57" y="211"/>
                </a:lnTo>
                <a:lnTo>
                  <a:pt x="54" y="207"/>
                </a:lnTo>
                <a:lnTo>
                  <a:pt x="53" y="206"/>
                </a:lnTo>
                <a:lnTo>
                  <a:pt x="52" y="206"/>
                </a:lnTo>
                <a:lnTo>
                  <a:pt x="52" y="203"/>
                </a:lnTo>
                <a:lnTo>
                  <a:pt x="53" y="201"/>
                </a:lnTo>
                <a:lnTo>
                  <a:pt x="53" y="200"/>
                </a:lnTo>
                <a:lnTo>
                  <a:pt x="52" y="197"/>
                </a:lnTo>
                <a:lnTo>
                  <a:pt x="50" y="196"/>
                </a:lnTo>
                <a:lnTo>
                  <a:pt x="49" y="194"/>
                </a:lnTo>
                <a:lnTo>
                  <a:pt x="47" y="193"/>
                </a:lnTo>
                <a:lnTo>
                  <a:pt x="34" y="167"/>
                </a:lnTo>
                <a:lnTo>
                  <a:pt x="31" y="164"/>
                </a:lnTo>
                <a:lnTo>
                  <a:pt x="24" y="159"/>
                </a:lnTo>
                <a:lnTo>
                  <a:pt x="22" y="155"/>
                </a:lnTo>
                <a:lnTo>
                  <a:pt x="21" y="153"/>
                </a:lnTo>
                <a:lnTo>
                  <a:pt x="21" y="151"/>
                </a:lnTo>
                <a:lnTo>
                  <a:pt x="20" y="150"/>
                </a:lnTo>
                <a:lnTo>
                  <a:pt x="20" y="147"/>
                </a:lnTo>
                <a:lnTo>
                  <a:pt x="18" y="145"/>
                </a:lnTo>
                <a:lnTo>
                  <a:pt x="16" y="144"/>
                </a:lnTo>
                <a:lnTo>
                  <a:pt x="14" y="139"/>
                </a:lnTo>
                <a:lnTo>
                  <a:pt x="14" y="133"/>
                </a:lnTo>
                <a:lnTo>
                  <a:pt x="15" y="131"/>
                </a:lnTo>
                <a:lnTo>
                  <a:pt x="16" y="130"/>
                </a:lnTo>
                <a:lnTo>
                  <a:pt x="16" y="125"/>
                </a:lnTo>
                <a:lnTo>
                  <a:pt x="13" y="111"/>
                </a:lnTo>
                <a:lnTo>
                  <a:pt x="6" y="99"/>
                </a:lnTo>
                <a:lnTo>
                  <a:pt x="0" y="88"/>
                </a:lnTo>
                <a:lnTo>
                  <a:pt x="6" y="60"/>
                </a:lnTo>
                <a:lnTo>
                  <a:pt x="11" y="31"/>
                </a:lnTo>
                <a:lnTo>
                  <a:pt x="1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8" name="Freeform 39"/>
          <p:cNvSpPr>
            <a:spLocks/>
          </p:cNvSpPr>
          <p:nvPr/>
        </p:nvSpPr>
        <p:spPr bwMode="auto">
          <a:xfrm>
            <a:off x="1693863" y="2520950"/>
            <a:ext cx="655637" cy="538163"/>
          </a:xfrm>
          <a:custGeom>
            <a:avLst/>
            <a:gdLst/>
            <a:ahLst/>
            <a:cxnLst>
              <a:cxn ang="0">
                <a:pos x="59" y="0"/>
              </a:cxn>
              <a:cxn ang="0">
                <a:pos x="72" y="2"/>
              </a:cxn>
              <a:cxn ang="0">
                <a:pos x="90" y="4"/>
              </a:cxn>
              <a:cxn ang="0">
                <a:pos x="149" y="11"/>
              </a:cxn>
              <a:cxn ang="0">
                <a:pos x="249" y="25"/>
              </a:cxn>
              <a:cxn ang="0">
                <a:pos x="353" y="35"/>
              </a:cxn>
              <a:cxn ang="0">
                <a:pos x="456" y="45"/>
              </a:cxn>
              <a:cxn ang="0">
                <a:pos x="482" y="47"/>
              </a:cxn>
              <a:cxn ang="0">
                <a:pos x="509" y="48"/>
              </a:cxn>
              <a:cxn ang="0">
                <a:pos x="502" y="139"/>
              </a:cxn>
              <a:cxn ang="0">
                <a:pos x="495" y="233"/>
              </a:cxn>
              <a:cxn ang="0">
                <a:pos x="489" y="326"/>
              </a:cxn>
              <a:cxn ang="0">
                <a:pos x="481" y="417"/>
              </a:cxn>
              <a:cxn ang="0">
                <a:pos x="358" y="408"/>
              </a:cxn>
              <a:cxn ang="0">
                <a:pos x="235" y="395"/>
              </a:cxn>
              <a:cxn ang="0">
                <a:pos x="117" y="381"/>
              </a:cxn>
              <a:cxn ang="0">
                <a:pos x="0" y="363"/>
              </a:cxn>
              <a:cxn ang="0">
                <a:pos x="13" y="276"/>
              </a:cxn>
              <a:cxn ang="0">
                <a:pos x="27" y="184"/>
              </a:cxn>
              <a:cxn ang="0">
                <a:pos x="40" y="90"/>
              </a:cxn>
              <a:cxn ang="0">
                <a:pos x="43" y="69"/>
              </a:cxn>
              <a:cxn ang="0">
                <a:pos x="48" y="48"/>
              </a:cxn>
              <a:cxn ang="0">
                <a:pos x="49" y="35"/>
              </a:cxn>
              <a:cxn ang="0">
                <a:pos x="49" y="21"/>
              </a:cxn>
              <a:cxn ang="0">
                <a:pos x="53" y="10"/>
              </a:cxn>
              <a:cxn ang="0">
                <a:pos x="59" y="0"/>
              </a:cxn>
            </a:cxnLst>
            <a:rect l="0" t="0" r="r" b="b"/>
            <a:pathLst>
              <a:path w="509" h="417">
                <a:moveTo>
                  <a:pt x="59" y="0"/>
                </a:moveTo>
                <a:lnTo>
                  <a:pt x="72" y="2"/>
                </a:lnTo>
                <a:lnTo>
                  <a:pt x="90" y="4"/>
                </a:lnTo>
                <a:lnTo>
                  <a:pt x="149" y="11"/>
                </a:lnTo>
                <a:lnTo>
                  <a:pt x="249" y="25"/>
                </a:lnTo>
                <a:lnTo>
                  <a:pt x="353" y="35"/>
                </a:lnTo>
                <a:lnTo>
                  <a:pt x="456" y="45"/>
                </a:lnTo>
                <a:lnTo>
                  <a:pt x="482" y="47"/>
                </a:lnTo>
                <a:lnTo>
                  <a:pt x="509" y="48"/>
                </a:lnTo>
                <a:lnTo>
                  <a:pt x="502" y="139"/>
                </a:lnTo>
                <a:lnTo>
                  <a:pt x="495" y="233"/>
                </a:lnTo>
                <a:lnTo>
                  <a:pt x="489" y="326"/>
                </a:lnTo>
                <a:lnTo>
                  <a:pt x="481" y="417"/>
                </a:lnTo>
                <a:lnTo>
                  <a:pt x="358" y="408"/>
                </a:lnTo>
                <a:lnTo>
                  <a:pt x="235" y="395"/>
                </a:lnTo>
                <a:lnTo>
                  <a:pt x="117" y="381"/>
                </a:lnTo>
                <a:lnTo>
                  <a:pt x="0" y="363"/>
                </a:lnTo>
                <a:lnTo>
                  <a:pt x="13" y="276"/>
                </a:lnTo>
                <a:lnTo>
                  <a:pt x="27" y="184"/>
                </a:lnTo>
                <a:lnTo>
                  <a:pt x="40" y="90"/>
                </a:lnTo>
                <a:lnTo>
                  <a:pt x="43" y="69"/>
                </a:lnTo>
                <a:lnTo>
                  <a:pt x="48" y="48"/>
                </a:lnTo>
                <a:lnTo>
                  <a:pt x="49" y="35"/>
                </a:lnTo>
                <a:lnTo>
                  <a:pt x="49" y="21"/>
                </a:lnTo>
                <a:lnTo>
                  <a:pt x="53" y="10"/>
                </a:lnTo>
                <a:lnTo>
                  <a:pt x="5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39" name="Freeform 40"/>
          <p:cNvSpPr>
            <a:spLocks/>
          </p:cNvSpPr>
          <p:nvPr/>
        </p:nvSpPr>
        <p:spPr bwMode="auto">
          <a:xfrm>
            <a:off x="1811338" y="3022600"/>
            <a:ext cx="684212" cy="533400"/>
          </a:xfrm>
          <a:custGeom>
            <a:avLst/>
            <a:gdLst/>
            <a:ahLst/>
            <a:cxnLst>
              <a:cxn ang="0">
                <a:pos x="48" y="0"/>
              </a:cxn>
              <a:cxn ang="0">
                <a:pos x="49" y="0"/>
              </a:cxn>
              <a:cxn ang="0">
                <a:pos x="206" y="16"/>
              </a:cxn>
              <a:cxn ang="0">
                <a:pos x="367" y="30"/>
              </a:cxn>
              <a:cxn ang="0">
                <a:pos x="530" y="42"/>
              </a:cxn>
              <a:cxn ang="0">
                <a:pos x="523" y="166"/>
              </a:cxn>
              <a:cxn ang="0">
                <a:pos x="517" y="290"/>
              </a:cxn>
              <a:cxn ang="0">
                <a:pos x="510" y="414"/>
              </a:cxn>
              <a:cxn ang="0">
                <a:pos x="339" y="402"/>
              </a:cxn>
              <a:cxn ang="0">
                <a:pos x="169" y="387"/>
              </a:cxn>
              <a:cxn ang="0">
                <a:pos x="0" y="370"/>
              </a:cxn>
              <a:cxn ang="0">
                <a:pos x="4" y="324"/>
              </a:cxn>
              <a:cxn ang="0">
                <a:pos x="14" y="247"/>
              </a:cxn>
              <a:cxn ang="0">
                <a:pos x="35" y="86"/>
              </a:cxn>
              <a:cxn ang="0">
                <a:pos x="46" y="8"/>
              </a:cxn>
              <a:cxn ang="0">
                <a:pos x="46" y="3"/>
              </a:cxn>
              <a:cxn ang="0">
                <a:pos x="47" y="2"/>
              </a:cxn>
              <a:cxn ang="0">
                <a:pos x="48" y="0"/>
              </a:cxn>
            </a:cxnLst>
            <a:rect l="0" t="0" r="r" b="b"/>
            <a:pathLst>
              <a:path w="530" h="414">
                <a:moveTo>
                  <a:pt x="48" y="0"/>
                </a:moveTo>
                <a:lnTo>
                  <a:pt x="49" y="0"/>
                </a:lnTo>
                <a:lnTo>
                  <a:pt x="206" y="16"/>
                </a:lnTo>
                <a:lnTo>
                  <a:pt x="367" y="30"/>
                </a:lnTo>
                <a:lnTo>
                  <a:pt x="530" y="42"/>
                </a:lnTo>
                <a:lnTo>
                  <a:pt x="523" y="166"/>
                </a:lnTo>
                <a:lnTo>
                  <a:pt x="517" y="290"/>
                </a:lnTo>
                <a:lnTo>
                  <a:pt x="510" y="414"/>
                </a:lnTo>
                <a:lnTo>
                  <a:pt x="339" y="402"/>
                </a:lnTo>
                <a:lnTo>
                  <a:pt x="169" y="387"/>
                </a:lnTo>
                <a:lnTo>
                  <a:pt x="0" y="370"/>
                </a:lnTo>
                <a:lnTo>
                  <a:pt x="4" y="324"/>
                </a:lnTo>
                <a:lnTo>
                  <a:pt x="14" y="247"/>
                </a:lnTo>
                <a:lnTo>
                  <a:pt x="35" y="86"/>
                </a:lnTo>
                <a:lnTo>
                  <a:pt x="46" y="8"/>
                </a:lnTo>
                <a:lnTo>
                  <a:pt x="46" y="3"/>
                </a:lnTo>
                <a:lnTo>
                  <a:pt x="47" y="2"/>
                </a:lnTo>
                <a:lnTo>
                  <a:pt x="48"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0" name="Freeform 41"/>
          <p:cNvSpPr>
            <a:spLocks/>
          </p:cNvSpPr>
          <p:nvPr/>
        </p:nvSpPr>
        <p:spPr bwMode="auto">
          <a:xfrm>
            <a:off x="1725613" y="3502025"/>
            <a:ext cx="649287" cy="682625"/>
          </a:xfrm>
          <a:custGeom>
            <a:avLst/>
            <a:gdLst/>
            <a:ahLst/>
            <a:cxnLst>
              <a:cxn ang="0">
                <a:pos x="65" y="0"/>
              </a:cxn>
              <a:cxn ang="0">
                <a:pos x="173" y="12"/>
              </a:cxn>
              <a:cxn ang="0">
                <a:pos x="280" y="23"/>
              </a:cxn>
              <a:cxn ang="0">
                <a:pos x="391" y="33"/>
              </a:cxn>
              <a:cxn ang="0">
                <a:pos x="504" y="40"/>
              </a:cxn>
              <a:cxn ang="0">
                <a:pos x="498" y="90"/>
              </a:cxn>
              <a:cxn ang="0">
                <a:pos x="495" y="144"/>
              </a:cxn>
              <a:cxn ang="0">
                <a:pos x="492" y="197"/>
              </a:cxn>
              <a:cxn ang="0">
                <a:pos x="486" y="302"/>
              </a:cxn>
              <a:cxn ang="0">
                <a:pos x="478" y="406"/>
              </a:cxn>
              <a:cxn ang="0">
                <a:pos x="475" y="456"/>
              </a:cxn>
              <a:cxn ang="0">
                <a:pos x="468" y="505"/>
              </a:cxn>
              <a:cxn ang="0">
                <a:pos x="328" y="493"/>
              </a:cxn>
              <a:cxn ang="0">
                <a:pos x="192" y="482"/>
              </a:cxn>
              <a:cxn ang="0">
                <a:pos x="190" y="485"/>
              </a:cxn>
              <a:cxn ang="0">
                <a:pos x="190" y="490"/>
              </a:cxn>
              <a:cxn ang="0">
                <a:pos x="194" y="499"/>
              </a:cxn>
              <a:cxn ang="0">
                <a:pos x="192" y="502"/>
              </a:cxn>
              <a:cxn ang="0">
                <a:pos x="151" y="497"/>
              </a:cxn>
              <a:cxn ang="0">
                <a:pos x="110" y="493"/>
              </a:cxn>
              <a:cxn ang="0">
                <a:pos x="71" y="488"/>
              </a:cxn>
              <a:cxn ang="0">
                <a:pos x="66" y="497"/>
              </a:cxn>
              <a:cxn ang="0">
                <a:pos x="65" y="509"/>
              </a:cxn>
              <a:cxn ang="0">
                <a:pos x="63" y="520"/>
              </a:cxn>
              <a:cxn ang="0">
                <a:pos x="59" y="530"/>
              </a:cxn>
              <a:cxn ang="0">
                <a:pos x="39" y="527"/>
              </a:cxn>
              <a:cxn ang="0">
                <a:pos x="18" y="525"/>
              </a:cxn>
              <a:cxn ang="0">
                <a:pos x="0" y="521"/>
              </a:cxn>
              <a:cxn ang="0">
                <a:pos x="34" y="261"/>
              </a:cxn>
              <a:cxn ang="0">
                <a:pos x="65" y="0"/>
              </a:cxn>
            </a:cxnLst>
            <a:rect l="0" t="0" r="r" b="b"/>
            <a:pathLst>
              <a:path w="504" h="530">
                <a:moveTo>
                  <a:pt x="65" y="0"/>
                </a:moveTo>
                <a:lnTo>
                  <a:pt x="173" y="12"/>
                </a:lnTo>
                <a:lnTo>
                  <a:pt x="280" y="23"/>
                </a:lnTo>
                <a:lnTo>
                  <a:pt x="391" y="33"/>
                </a:lnTo>
                <a:lnTo>
                  <a:pt x="504" y="40"/>
                </a:lnTo>
                <a:lnTo>
                  <a:pt x="498" y="90"/>
                </a:lnTo>
                <a:lnTo>
                  <a:pt x="495" y="144"/>
                </a:lnTo>
                <a:lnTo>
                  <a:pt x="492" y="197"/>
                </a:lnTo>
                <a:lnTo>
                  <a:pt x="486" y="302"/>
                </a:lnTo>
                <a:lnTo>
                  <a:pt x="478" y="406"/>
                </a:lnTo>
                <a:lnTo>
                  <a:pt x="475" y="456"/>
                </a:lnTo>
                <a:lnTo>
                  <a:pt x="468" y="505"/>
                </a:lnTo>
                <a:lnTo>
                  <a:pt x="328" y="493"/>
                </a:lnTo>
                <a:lnTo>
                  <a:pt x="192" y="482"/>
                </a:lnTo>
                <a:lnTo>
                  <a:pt x="190" y="485"/>
                </a:lnTo>
                <a:lnTo>
                  <a:pt x="190" y="490"/>
                </a:lnTo>
                <a:lnTo>
                  <a:pt x="194" y="499"/>
                </a:lnTo>
                <a:lnTo>
                  <a:pt x="192" y="502"/>
                </a:lnTo>
                <a:lnTo>
                  <a:pt x="151" y="497"/>
                </a:lnTo>
                <a:lnTo>
                  <a:pt x="110" y="493"/>
                </a:lnTo>
                <a:lnTo>
                  <a:pt x="71" y="488"/>
                </a:lnTo>
                <a:lnTo>
                  <a:pt x="66" y="497"/>
                </a:lnTo>
                <a:lnTo>
                  <a:pt x="65" y="509"/>
                </a:lnTo>
                <a:lnTo>
                  <a:pt x="63" y="520"/>
                </a:lnTo>
                <a:lnTo>
                  <a:pt x="59" y="530"/>
                </a:lnTo>
                <a:lnTo>
                  <a:pt x="39" y="527"/>
                </a:lnTo>
                <a:lnTo>
                  <a:pt x="18" y="525"/>
                </a:lnTo>
                <a:lnTo>
                  <a:pt x="0" y="521"/>
                </a:lnTo>
                <a:lnTo>
                  <a:pt x="34" y="261"/>
                </a:lnTo>
                <a:lnTo>
                  <a:pt x="65"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1" name="Freeform 42"/>
          <p:cNvSpPr>
            <a:spLocks/>
          </p:cNvSpPr>
          <p:nvPr/>
        </p:nvSpPr>
        <p:spPr bwMode="auto">
          <a:xfrm>
            <a:off x="1171575" y="3429000"/>
            <a:ext cx="635000" cy="744538"/>
          </a:xfrm>
          <a:custGeom>
            <a:avLst/>
            <a:gdLst/>
            <a:ahLst/>
            <a:cxnLst>
              <a:cxn ang="0">
                <a:pos x="211" y="15"/>
              </a:cxn>
              <a:cxn ang="0">
                <a:pos x="317" y="30"/>
              </a:cxn>
              <a:cxn ang="0">
                <a:pos x="493" y="56"/>
              </a:cxn>
              <a:cxn ang="0">
                <a:pos x="425" y="577"/>
              </a:cxn>
              <a:cxn ang="0">
                <a:pos x="270" y="558"/>
              </a:cxn>
              <a:cxn ang="0">
                <a:pos x="270" y="552"/>
              </a:cxn>
              <a:cxn ang="0">
                <a:pos x="252" y="546"/>
              </a:cxn>
              <a:cxn ang="0">
                <a:pos x="246" y="540"/>
              </a:cxn>
              <a:cxn ang="0">
                <a:pos x="231" y="532"/>
              </a:cxn>
              <a:cxn ang="0">
                <a:pos x="211" y="524"/>
              </a:cxn>
              <a:cxn ang="0">
                <a:pos x="214" y="519"/>
              </a:cxn>
              <a:cxn ang="0">
                <a:pos x="212" y="520"/>
              </a:cxn>
              <a:cxn ang="0">
                <a:pos x="209" y="520"/>
              </a:cxn>
              <a:cxn ang="0">
                <a:pos x="169" y="498"/>
              </a:cxn>
              <a:cxn ang="0">
                <a:pos x="135" y="478"/>
              </a:cxn>
              <a:cxn ang="0">
                <a:pos x="138" y="475"/>
              </a:cxn>
              <a:cxn ang="0">
                <a:pos x="136" y="474"/>
              </a:cxn>
              <a:cxn ang="0">
                <a:pos x="131" y="476"/>
              </a:cxn>
              <a:cxn ang="0">
                <a:pos x="124" y="474"/>
              </a:cxn>
              <a:cxn ang="0">
                <a:pos x="126" y="469"/>
              </a:cxn>
              <a:cxn ang="0">
                <a:pos x="119" y="469"/>
              </a:cxn>
              <a:cxn ang="0">
                <a:pos x="108" y="465"/>
              </a:cxn>
              <a:cxn ang="0">
                <a:pos x="98" y="456"/>
              </a:cxn>
              <a:cxn ang="0">
                <a:pos x="90" y="454"/>
              </a:cxn>
              <a:cxn ang="0">
                <a:pos x="54" y="431"/>
              </a:cxn>
              <a:cxn ang="0">
                <a:pos x="49" y="428"/>
              </a:cxn>
              <a:cxn ang="0">
                <a:pos x="49" y="425"/>
              </a:cxn>
              <a:cxn ang="0">
                <a:pos x="44" y="426"/>
              </a:cxn>
              <a:cxn ang="0">
                <a:pos x="26" y="414"/>
              </a:cxn>
              <a:cxn ang="0">
                <a:pos x="0" y="400"/>
              </a:cxn>
              <a:cxn ang="0">
                <a:pos x="6" y="393"/>
              </a:cxn>
              <a:cxn ang="0">
                <a:pos x="8" y="386"/>
              </a:cxn>
              <a:cxn ang="0">
                <a:pos x="14" y="386"/>
              </a:cxn>
              <a:cxn ang="0">
                <a:pos x="23" y="387"/>
              </a:cxn>
              <a:cxn ang="0">
                <a:pos x="27" y="383"/>
              </a:cxn>
              <a:cxn ang="0">
                <a:pos x="30" y="380"/>
              </a:cxn>
              <a:cxn ang="0">
                <a:pos x="33" y="383"/>
              </a:cxn>
              <a:cxn ang="0">
                <a:pos x="36" y="369"/>
              </a:cxn>
              <a:cxn ang="0">
                <a:pos x="42" y="372"/>
              </a:cxn>
              <a:cxn ang="0">
                <a:pos x="23" y="354"/>
              </a:cxn>
              <a:cxn ang="0">
                <a:pos x="21" y="331"/>
              </a:cxn>
              <a:cxn ang="0">
                <a:pos x="28" y="322"/>
              </a:cxn>
              <a:cxn ang="0">
                <a:pos x="36" y="327"/>
              </a:cxn>
              <a:cxn ang="0">
                <a:pos x="32" y="322"/>
              </a:cxn>
              <a:cxn ang="0">
                <a:pos x="42" y="300"/>
              </a:cxn>
              <a:cxn ang="0">
                <a:pos x="48" y="273"/>
              </a:cxn>
              <a:cxn ang="0">
                <a:pos x="68" y="258"/>
              </a:cxn>
              <a:cxn ang="0">
                <a:pos x="82" y="242"/>
              </a:cxn>
              <a:cxn ang="0">
                <a:pos x="71" y="231"/>
              </a:cxn>
              <a:cxn ang="0">
                <a:pos x="62" y="202"/>
              </a:cxn>
              <a:cxn ang="0">
                <a:pos x="57" y="168"/>
              </a:cxn>
              <a:cxn ang="0">
                <a:pos x="65" y="111"/>
              </a:cxn>
              <a:cxn ang="0">
                <a:pos x="75" y="71"/>
              </a:cxn>
              <a:cxn ang="0">
                <a:pos x="93" y="76"/>
              </a:cxn>
              <a:cxn ang="0">
                <a:pos x="96" y="83"/>
              </a:cxn>
              <a:cxn ang="0">
                <a:pos x="101" y="88"/>
              </a:cxn>
              <a:cxn ang="0">
                <a:pos x="107" y="89"/>
              </a:cxn>
              <a:cxn ang="0">
                <a:pos x="115" y="76"/>
              </a:cxn>
              <a:cxn ang="0">
                <a:pos x="124" y="54"/>
              </a:cxn>
              <a:cxn ang="0">
                <a:pos x="132" y="0"/>
              </a:cxn>
            </a:cxnLst>
            <a:rect l="0" t="0" r="r" b="b"/>
            <a:pathLst>
              <a:path w="493" h="577">
                <a:moveTo>
                  <a:pt x="132" y="0"/>
                </a:moveTo>
                <a:lnTo>
                  <a:pt x="171" y="7"/>
                </a:lnTo>
                <a:lnTo>
                  <a:pt x="211" y="15"/>
                </a:lnTo>
                <a:lnTo>
                  <a:pt x="250" y="22"/>
                </a:lnTo>
                <a:lnTo>
                  <a:pt x="264" y="22"/>
                </a:lnTo>
                <a:lnTo>
                  <a:pt x="317" y="30"/>
                </a:lnTo>
                <a:lnTo>
                  <a:pt x="375" y="39"/>
                </a:lnTo>
                <a:lnTo>
                  <a:pt x="434" y="48"/>
                </a:lnTo>
                <a:lnTo>
                  <a:pt x="493" y="56"/>
                </a:lnTo>
                <a:lnTo>
                  <a:pt x="469" y="230"/>
                </a:lnTo>
                <a:lnTo>
                  <a:pt x="448" y="405"/>
                </a:lnTo>
                <a:lnTo>
                  <a:pt x="425" y="577"/>
                </a:lnTo>
                <a:lnTo>
                  <a:pt x="373" y="570"/>
                </a:lnTo>
                <a:lnTo>
                  <a:pt x="323" y="563"/>
                </a:lnTo>
                <a:lnTo>
                  <a:pt x="270" y="558"/>
                </a:lnTo>
                <a:lnTo>
                  <a:pt x="269" y="556"/>
                </a:lnTo>
                <a:lnTo>
                  <a:pt x="269" y="552"/>
                </a:lnTo>
                <a:lnTo>
                  <a:pt x="270" y="552"/>
                </a:lnTo>
                <a:lnTo>
                  <a:pt x="267" y="551"/>
                </a:lnTo>
                <a:lnTo>
                  <a:pt x="261" y="551"/>
                </a:lnTo>
                <a:lnTo>
                  <a:pt x="252" y="546"/>
                </a:lnTo>
                <a:lnTo>
                  <a:pt x="249" y="542"/>
                </a:lnTo>
                <a:lnTo>
                  <a:pt x="250" y="538"/>
                </a:lnTo>
                <a:lnTo>
                  <a:pt x="246" y="540"/>
                </a:lnTo>
                <a:lnTo>
                  <a:pt x="241" y="539"/>
                </a:lnTo>
                <a:lnTo>
                  <a:pt x="235" y="535"/>
                </a:lnTo>
                <a:lnTo>
                  <a:pt x="231" y="532"/>
                </a:lnTo>
                <a:lnTo>
                  <a:pt x="224" y="530"/>
                </a:lnTo>
                <a:lnTo>
                  <a:pt x="216" y="526"/>
                </a:lnTo>
                <a:lnTo>
                  <a:pt x="211" y="524"/>
                </a:lnTo>
                <a:lnTo>
                  <a:pt x="213" y="521"/>
                </a:lnTo>
                <a:lnTo>
                  <a:pt x="213" y="520"/>
                </a:lnTo>
                <a:lnTo>
                  <a:pt x="214" y="519"/>
                </a:lnTo>
                <a:lnTo>
                  <a:pt x="213" y="518"/>
                </a:lnTo>
                <a:lnTo>
                  <a:pt x="212" y="518"/>
                </a:lnTo>
                <a:lnTo>
                  <a:pt x="212" y="520"/>
                </a:lnTo>
                <a:lnTo>
                  <a:pt x="211" y="521"/>
                </a:lnTo>
                <a:lnTo>
                  <a:pt x="210" y="521"/>
                </a:lnTo>
                <a:lnTo>
                  <a:pt x="209" y="520"/>
                </a:lnTo>
                <a:lnTo>
                  <a:pt x="209" y="518"/>
                </a:lnTo>
                <a:lnTo>
                  <a:pt x="188" y="509"/>
                </a:lnTo>
                <a:lnTo>
                  <a:pt x="169" y="498"/>
                </a:lnTo>
                <a:lnTo>
                  <a:pt x="154" y="490"/>
                </a:lnTo>
                <a:lnTo>
                  <a:pt x="141" y="478"/>
                </a:lnTo>
                <a:lnTo>
                  <a:pt x="135" y="478"/>
                </a:lnTo>
                <a:lnTo>
                  <a:pt x="135" y="476"/>
                </a:lnTo>
                <a:lnTo>
                  <a:pt x="136" y="476"/>
                </a:lnTo>
                <a:lnTo>
                  <a:pt x="138" y="475"/>
                </a:lnTo>
                <a:lnTo>
                  <a:pt x="139" y="475"/>
                </a:lnTo>
                <a:lnTo>
                  <a:pt x="138" y="474"/>
                </a:lnTo>
                <a:lnTo>
                  <a:pt x="136" y="474"/>
                </a:lnTo>
                <a:lnTo>
                  <a:pt x="135" y="475"/>
                </a:lnTo>
                <a:lnTo>
                  <a:pt x="133" y="475"/>
                </a:lnTo>
                <a:lnTo>
                  <a:pt x="131" y="476"/>
                </a:lnTo>
                <a:lnTo>
                  <a:pt x="127" y="476"/>
                </a:lnTo>
                <a:lnTo>
                  <a:pt x="125" y="475"/>
                </a:lnTo>
                <a:lnTo>
                  <a:pt x="124" y="474"/>
                </a:lnTo>
                <a:lnTo>
                  <a:pt x="124" y="472"/>
                </a:lnTo>
                <a:lnTo>
                  <a:pt x="125" y="471"/>
                </a:lnTo>
                <a:lnTo>
                  <a:pt x="126" y="469"/>
                </a:lnTo>
                <a:lnTo>
                  <a:pt x="126" y="468"/>
                </a:lnTo>
                <a:lnTo>
                  <a:pt x="121" y="468"/>
                </a:lnTo>
                <a:lnTo>
                  <a:pt x="119" y="469"/>
                </a:lnTo>
                <a:lnTo>
                  <a:pt x="115" y="469"/>
                </a:lnTo>
                <a:lnTo>
                  <a:pt x="112" y="468"/>
                </a:lnTo>
                <a:lnTo>
                  <a:pt x="108" y="465"/>
                </a:lnTo>
                <a:lnTo>
                  <a:pt x="105" y="462"/>
                </a:lnTo>
                <a:lnTo>
                  <a:pt x="101" y="460"/>
                </a:lnTo>
                <a:lnTo>
                  <a:pt x="98" y="456"/>
                </a:lnTo>
                <a:lnTo>
                  <a:pt x="96" y="455"/>
                </a:lnTo>
                <a:lnTo>
                  <a:pt x="92" y="455"/>
                </a:lnTo>
                <a:lnTo>
                  <a:pt x="90" y="454"/>
                </a:lnTo>
                <a:lnTo>
                  <a:pt x="78" y="447"/>
                </a:lnTo>
                <a:lnTo>
                  <a:pt x="65" y="440"/>
                </a:lnTo>
                <a:lnTo>
                  <a:pt x="54" y="431"/>
                </a:lnTo>
                <a:lnTo>
                  <a:pt x="48" y="431"/>
                </a:lnTo>
                <a:lnTo>
                  <a:pt x="48" y="428"/>
                </a:lnTo>
                <a:lnTo>
                  <a:pt x="49" y="428"/>
                </a:lnTo>
                <a:lnTo>
                  <a:pt x="50" y="427"/>
                </a:lnTo>
                <a:lnTo>
                  <a:pt x="51" y="427"/>
                </a:lnTo>
                <a:lnTo>
                  <a:pt x="49" y="425"/>
                </a:lnTo>
                <a:lnTo>
                  <a:pt x="48" y="426"/>
                </a:lnTo>
                <a:lnTo>
                  <a:pt x="48" y="428"/>
                </a:lnTo>
                <a:lnTo>
                  <a:pt x="44" y="426"/>
                </a:lnTo>
                <a:lnTo>
                  <a:pt x="37" y="422"/>
                </a:lnTo>
                <a:lnTo>
                  <a:pt x="30" y="418"/>
                </a:lnTo>
                <a:lnTo>
                  <a:pt x="26" y="414"/>
                </a:lnTo>
                <a:lnTo>
                  <a:pt x="16" y="410"/>
                </a:lnTo>
                <a:lnTo>
                  <a:pt x="8" y="406"/>
                </a:lnTo>
                <a:lnTo>
                  <a:pt x="0" y="400"/>
                </a:lnTo>
                <a:lnTo>
                  <a:pt x="2" y="396"/>
                </a:lnTo>
                <a:lnTo>
                  <a:pt x="4" y="394"/>
                </a:lnTo>
                <a:lnTo>
                  <a:pt x="6" y="393"/>
                </a:lnTo>
                <a:lnTo>
                  <a:pt x="7" y="391"/>
                </a:lnTo>
                <a:lnTo>
                  <a:pt x="8" y="390"/>
                </a:lnTo>
                <a:lnTo>
                  <a:pt x="8" y="386"/>
                </a:lnTo>
                <a:lnTo>
                  <a:pt x="9" y="385"/>
                </a:lnTo>
                <a:lnTo>
                  <a:pt x="12" y="385"/>
                </a:lnTo>
                <a:lnTo>
                  <a:pt x="14" y="386"/>
                </a:lnTo>
                <a:lnTo>
                  <a:pt x="18" y="386"/>
                </a:lnTo>
                <a:lnTo>
                  <a:pt x="21" y="387"/>
                </a:lnTo>
                <a:lnTo>
                  <a:pt x="23" y="387"/>
                </a:lnTo>
                <a:lnTo>
                  <a:pt x="26" y="386"/>
                </a:lnTo>
                <a:lnTo>
                  <a:pt x="26" y="384"/>
                </a:lnTo>
                <a:lnTo>
                  <a:pt x="27" y="383"/>
                </a:lnTo>
                <a:lnTo>
                  <a:pt x="27" y="382"/>
                </a:lnTo>
                <a:lnTo>
                  <a:pt x="28" y="380"/>
                </a:lnTo>
                <a:lnTo>
                  <a:pt x="30" y="380"/>
                </a:lnTo>
                <a:lnTo>
                  <a:pt x="30" y="386"/>
                </a:lnTo>
                <a:lnTo>
                  <a:pt x="32" y="385"/>
                </a:lnTo>
                <a:lnTo>
                  <a:pt x="33" y="383"/>
                </a:lnTo>
                <a:lnTo>
                  <a:pt x="33" y="370"/>
                </a:lnTo>
                <a:lnTo>
                  <a:pt x="34" y="369"/>
                </a:lnTo>
                <a:lnTo>
                  <a:pt x="36" y="369"/>
                </a:lnTo>
                <a:lnTo>
                  <a:pt x="39" y="370"/>
                </a:lnTo>
                <a:lnTo>
                  <a:pt x="40" y="371"/>
                </a:lnTo>
                <a:lnTo>
                  <a:pt x="42" y="372"/>
                </a:lnTo>
                <a:lnTo>
                  <a:pt x="37" y="365"/>
                </a:lnTo>
                <a:lnTo>
                  <a:pt x="30" y="361"/>
                </a:lnTo>
                <a:lnTo>
                  <a:pt x="23" y="354"/>
                </a:lnTo>
                <a:lnTo>
                  <a:pt x="20" y="352"/>
                </a:lnTo>
                <a:lnTo>
                  <a:pt x="21" y="344"/>
                </a:lnTo>
                <a:lnTo>
                  <a:pt x="21" y="331"/>
                </a:lnTo>
                <a:lnTo>
                  <a:pt x="22" y="324"/>
                </a:lnTo>
                <a:lnTo>
                  <a:pt x="23" y="322"/>
                </a:lnTo>
                <a:lnTo>
                  <a:pt x="28" y="322"/>
                </a:lnTo>
                <a:lnTo>
                  <a:pt x="33" y="324"/>
                </a:lnTo>
                <a:lnTo>
                  <a:pt x="35" y="327"/>
                </a:lnTo>
                <a:lnTo>
                  <a:pt x="36" y="327"/>
                </a:lnTo>
                <a:lnTo>
                  <a:pt x="36" y="326"/>
                </a:lnTo>
                <a:lnTo>
                  <a:pt x="34" y="323"/>
                </a:lnTo>
                <a:lnTo>
                  <a:pt x="32" y="322"/>
                </a:lnTo>
                <a:lnTo>
                  <a:pt x="30" y="321"/>
                </a:lnTo>
                <a:lnTo>
                  <a:pt x="32" y="317"/>
                </a:lnTo>
                <a:lnTo>
                  <a:pt x="42" y="300"/>
                </a:lnTo>
                <a:lnTo>
                  <a:pt x="44" y="295"/>
                </a:lnTo>
                <a:lnTo>
                  <a:pt x="47" y="279"/>
                </a:lnTo>
                <a:lnTo>
                  <a:pt x="48" y="273"/>
                </a:lnTo>
                <a:lnTo>
                  <a:pt x="54" y="266"/>
                </a:lnTo>
                <a:lnTo>
                  <a:pt x="61" y="261"/>
                </a:lnTo>
                <a:lnTo>
                  <a:pt x="68" y="258"/>
                </a:lnTo>
                <a:lnTo>
                  <a:pt x="75" y="253"/>
                </a:lnTo>
                <a:lnTo>
                  <a:pt x="82" y="245"/>
                </a:lnTo>
                <a:lnTo>
                  <a:pt x="82" y="242"/>
                </a:lnTo>
                <a:lnTo>
                  <a:pt x="79" y="238"/>
                </a:lnTo>
                <a:lnTo>
                  <a:pt x="78" y="236"/>
                </a:lnTo>
                <a:lnTo>
                  <a:pt x="71" y="231"/>
                </a:lnTo>
                <a:lnTo>
                  <a:pt x="68" y="228"/>
                </a:lnTo>
                <a:lnTo>
                  <a:pt x="65" y="214"/>
                </a:lnTo>
                <a:lnTo>
                  <a:pt x="62" y="202"/>
                </a:lnTo>
                <a:lnTo>
                  <a:pt x="58" y="189"/>
                </a:lnTo>
                <a:lnTo>
                  <a:pt x="56" y="179"/>
                </a:lnTo>
                <a:lnTo>
                  <a:pt x="57" y="168"/>
                </a:lnTo>
                <a:lnTo>
                  <a:pt x="64" y="158"/>
                </a:lnTo>
                <a:lnTo>
                  <a:pt x="64" y="134"/>
                </a:lnTo>
                <a:lnTo>
                  <a:pt x="65" y="111"/>
                </a:lnTo>
                <a:lnTo>
                  <a:pt x="66" y="91"/>
                </a:lnTo>
                <a:lnTo>
                  <a:pt x="68" y="74"/>
                </a:lnTo>
                <a:lnTo>
                  <a:pt x="75" y="71"/>
                </a:lnTo>
                <a:lnTo>
                  <a:pt x="80" y="72"/>
                </a:lnTo>
                <a:lnTo>
                  <a:pt x="85" y="75"/>
                </a:lnTo>
                <a:lnTo>
                  <a:pt x="93" y="76"/>
                </a:lnTo>
                <a:lnTo>
                  <a:pt x="94" y="77"/>
                </a:lnTo>
                <a:lnTo>
                  <a:pt x="94" y="81"/>
                </a:lnTo>
                <a:lnTo>
                  <a:pt x="96" y="83"/>
                </a:lnTo>
                <a:lnTo>
                  <a:pt x="96" y="86"/>
                </a:lnTo>
                <a:lnTo>
                  <a:pt x="97" y="88"/>
                </a:lnTo>
                <a:lnTo>
                  <a:pt x="101" y="88"/>
                </a:lnTo>
                <a:lnTo>
                  <a:pt x="104" y="89"/>
                </a:lnTo>
                <a:lnTo>
                  <a:pt x="105" y="90"/>
                </a:lnTo>
                <a:lnTo>
                  <a:pt x="107" y="89"/>
                </a:lnTo>
                <a:lnTo>
                  <a:pt x="108" y="88"/>
                </a:lnTo>
                <a:lnTo>
                  <a:pt x="113" y="78"/>
                </a:lnTo>
                <a:lnTo>
                  <a:pt x="115" y="76"/>
                </a:lnTo>
                <a:lnTo>
                  <a:pt x="119" y="71"/>
                </a:lnTo>
                <a:lnTo>
                  <a:pt x="121" y="64"/>
                </a:lnTo>
                <a:lnTo>
                  <a:pt x="124" y="54"/>
                </a:lnTo>
                <a:lnTo>
                  <a:pt x="126" y="37"/>
                </a:lnTo>
                <a:lnTo>
                  <a:pt x="129" y="18"/>
                </a:lnTo>
                <a:lnTo>
                  <a:pt x="13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2" name="Freeform 43"/>
          <p:cNvSpPr>
            <a:spLocks/>
          </p:cNvSpPr>
          <p:nvPr/>
        </p:nvSpPr>
        <p:spPr bwMode="auto">
          <a:xfrm>
            <a:off x="849313" y="2724150"/>
            <a:ext cx="593725" cy="923925"/>
          </a:xfrm>
          <a:custGeom>
            <a:avLst/>
            <a:gdLst/>
            <a:ahLst/>
            <a:cxnLst>
              <a:cxn ang="0">
                <a:pos x="194" y="30"/>
              </a:cxn>
              <a:cxn ang="0">
                <a:pos x="461" y="84"/>
              </a:cxn>
              <a:cxn ang="0">
                <a:pos x="420" y="313"/>
              </a:cxn>
              <a:cxn ang="0">
                <a:pos x="390" y="479"/>
              </a:cxn>
              <a:cxn ang="0">
                <a:pos x="376" y="558"/>
              </a:cxn>
              <a:cxn ang="0">
                <a:pos x="368" y="609"/>
              </a:cxn>
              <a:cxn ang="0">
                <a:pos x="357" y="631"/>
              </a:cxn>
              <a:cxn ang="0">
                <a:pos x="349" y="629"/>
              </a:cxn>
              <a:cxn ang="0">
                <a:pos x="340" y="617"/>
              </a:cxn>
              <a:cxn ang="0">
                <a:pos x="318" y="617"/>
              </a:cxn>
              <a:cxn ang="0">
                <a:pos x="312" y="622"/>
              </a:cxn>
              <a:cxn ang="0">
                <a:pos x="310" y="673"/>
              </a:cxn>
              <a:cxn ang="0">
                <a:pos x="312" y="691"/>
              </a:cxn>
              <a:cxn ang="0">
                <a:pos x="310" y="703"/>
              </a:cxn>
              <a:cxn ang="0">
                <a:pos x="306" y="707"/>
              </a:cxn>
              <a:cxn ang="0">
                <a:pos x="303" y="710"/>
              </a:cxn>
              <a:cxn ang="0">
                <a:pos x="304" y="716"/>
              </a:cxn>
              <a:cxn ang="0">
                <a:pos x="229" y="609"/>
              </a:cxn>
              <a:cxn ang="0">
                <a:pos x="151" y="493"/>
              </a:cxn>
              <a:cxn ang="0">
                <a:pos x="95" y="414"/>
              </a:cxn>
              <a:cxn ang="0">
                <a:pos x="72" y="379"/>
              </a:cxn>
              <a:cxn ang="0">
                <a:pos x="63" y="365"/>
              </a:cxn>
              <a:cxn ang="0">
                <a:pos x="59" y="362"/>
              </a:cxn>
              <a:cxn ang="0">
                <a:pos x="57" y="358"/>
              </a:cxn>
              <a:cxn ang="0">
                <a:pos x="56" y="352"/>
              </a:cxn>
              <a:cxn ang="0">
                <a:pos x="50" y="346"/>
              </a:cxn>
              <a:cxn ang="0">
                <a:pos x="43" y="338"/>
              </a:cxn>
              <a:cxn ang="0">
                <a:pos x="42" y="332"/>
              </a:cxn>
              <a:cxn ang="0">
                <a:pos x="25" y="311"/>
              </a:cxn>
              <a:cxn ang="0">
                <a:pos x="9" y="288"/>
              </a:cxn>
              <a:cxn ang="0">
                <a:pos x="1" y="273"/>
              </a:cxn>
              <a:cxn ang="0">
                <a:pos x="2" y="251"/>
              </a:cxn>
              <a:cxn ang="0">
                <a:pos x="6" y="241"/>
              </a:cxn>
              <a:cxn ang="0">
                <a:pos x="10" y="217"/>
              </a:cxn>
              <a:cxn ang="0">
                <a:pos x="30" y="133"/>
              </a:cxn>
              <a:cxn ang="0">
                <a:pos x="64" y="0"/>
              </a:cxn>
            </a:cxnLst>
            <a:rect l="0" t="0" r="r" b="b"/>
            <a:pathLst>
              <a:path w="461" h="716">
                <a:moveTo>
                  <a:pt x="64" y="0"/>
                </a:moveTo>
                <a:lnTo>
                  <a:pt x="194" y="30"/>
                </a:lnTo>
                <a:lnTo>
                  <a:pt x="327" y="58"/>
                </a:lnTo>
                <a:lnTo>
                  <a:pt x="461" y="84"/>
                </a:lnTo>
                <a:lnTo>
                  <a:pt x="440" y="197"/>
                </a:lnTo>
                <a:lnTo>
                  <a:pt x="420" y="313"/>
                </a:lnTo>
                <a:lnTo>
                  <a:pt x="399" y="426"/>
                </a:lnTo>
                <a:lnTo>
                  <a:pt x="390" y="479"/>
                </a:lnTo>
                <a:lnTo>
                  <a:pt x="382" y="533"/>
                </a:lnTo>
                <a:lnTo>
                  <a:pt x="376" y="558"/>
                </a:lnTo>
                <a:lnTo>
                  <a:pt x="369" y="596"/>
                </a:lnTo>
                <a:lnTo>
                  <a:pt x="368" y="609"/>
                </a:lnTo>
                <a:lnTo>
                  <a:pt x="364" y="621"/>
                </a:lnTo>
                <a:lnTo>
                  <a:pt x="357" y="631"/>
                </a:lnTo>
                <a:lnTo>
                  <a:pt x="354" y="631"/>
                </a:lnTo>
                <a:lnTo>
                  <a:pt x="349" y="629"/>
                </a:lnTo>
                <a:lnTo>
                  <a:pt x="344" y="619"/>
                </a:lnTo>
                <a:lnTo>
                  <a:pt x="340" y="617"/>
                </a:lnTo>
                <a:lnTo>
                  <a:pt x="322" y="614"/>
                </a:lnTo>
                <a:lnTo>
                  <a:pt x="318" y="617"/>
                </a:lnTo>
                <a:lnTo>
                  <a:pt x="313" y="619"/>
                </a:lnTo>
                <a:lnTo>
                  <a:pt x="312" y="622"/>
                </a:lnTo>
                <a:lnTo>
                  <a:pt x="312" y="643"/>
                </a:lnTo>
                <a:lnTo>
                  <a:pt x="310" y="673"/>
                </a:lnTo>
                <a:lnTo>
                  <a:pt x="310" y="682"/>
                </a:lnTo>
                <a:lnTo>
                  <a:pt x="312" y="691"/>
                </a:lnTo>
                <a:lnTo>
                  <a:pt x="312" y="699"/>
                </a:lnTo>
                <a:lnTo>
                  <a:pt x="310" y="703"/>
                </a:lnTo>
                <a:lnTo>
                  <a:pt x="307" y="705"/>
                </a:lnTo>
                <a:lnTo>
                  <a:pt x="306" y="707"/>
                </a:lnTo>
                <a:lnTo>
                  <a:pt x="304" y="708"/>
                </a:lnTo>
                <a:lnTo>
                  <a:pt x="303" y="710"/>
                </a:lnTo>
                <a:lnTo>
                  <a:pt x="303" y="713"/>
                </a:lnTo>
                <a:lnTo>
                  <a:pt x="304" y="716"/>
                </a:lnTo>
                <a:lnTo>
                  <a:pt x="268" y="665"/>
                </a:lnTo>
                <a:lnTo>
                  <a:pt x="229" y="609"/>
                </a:lnTo>
                <a:lnTo>
                  <a:pt x="191" y="552"/>
                </a:lnTo>
                <a:lnTo>
                  <a:pt x="151" y="493"/>
                </a:lnTo>
                <a:lnTo>
                  <a:pt x="112" y="436"/>
                </a:lnTo>
                <a:lnTo>
                  <a:pt x="95" y="414"/>
                </a:lnTo>
                <a:lnTo>
                  <a:pt x="78" y="388"/>
                </a:lnTo>
                <a:lnTo>
                  <a:pt x="72" y="379"/>
                </a:lnTo>
                <a:lnTo>
                  <a:pt x="64" y="366"/>
                </a:lnTo>
                <a:lnTo>
                  <a:pt x="63" y="365"/>
                </a:lnTo>
                <a:lnTo>
                  <a:pt x="60" y="364"/>
                </a:lnTo>
                <a:lnTo>
                  <a:pt x="59" y="362"/>
                </a:lnTo>
                <a:lnTo>
                  <a:pt x="58" y="360"/>
                </a:lnTo>
                <a:lnTo>
                  <a:pt x="57" y="358"/>
                </a:lnTo>
                <a:lnTo>
                  <a:pt x="57" y="355"/>
                </a:lnTo>
                <a:lnTo>
                  <a:pt x="56" y="352"/>
                </a:lnTo>
                <a:lnTo>
                  <a:pt x="53" y="349"/>
                </a:lnTo>
                <a:lnTo>
                  <a:pt x="50" y="346"/>
                </a:lnTo>
                <a:lnTo>
                  <a:pt x="44" y="341"/>
                </a:lnTo>
                <a:lnTo>
                  <a:pt x="43" y="338"/>
                </a:lnTo>
                <a:lnTo>
                  <a:pt x="43" y="335"/>
                </a:lnTo>
                <a:lnTo>
                  <a:pt x="42" y="332"/>
                </a:lnTo>
                <a:lnTo>
                  <a:pt x="35" y="323"/>
                </a:lnTo>
                <a:lnTo>
                  <a:pt x="25" y="311"/>
                </a:lnTo>
                <a:lnTo>
                  <a:pt x="16" y="299"/>
                </a:lnTo>
                <a:lnTo>
                  <a:pt x="9" y="288"/>
                </a:lnTo>
                <a:lnTo>
                  <a:pt x="4" y="280"/>
                </a:lnTo>
                <a:lnTo>
                  <a:pt x="1" y="273"/>
                </a:lnTo>
                <a:lnTo>
                  <a:pt x="0" y="264"/>
                </a:lnTo>
                <a:lnTo>
                  <a:pt x="2" y="251"/>
                </a:lnTo>
                <a:lnTo>
                  <a:pt x="4" y="246"/>
                </a:lnTo>
                <a:lnTo>
                  <a:pt x="6" y="241"/>
                </a:lnTo>
                <a:lnTo>
                  <a:pt x="8" y="237"/>
                </a:lnTo>
                <a:lnTo>
                  <a:pt x="10" y="217"/>
                </a:lnTo>
                <a:lnTo>
                  <a:pt x="14" y="199"/>
                </a:lnTo>
                <a:lnTo>
                  <a:pt x="30" y="133"/>
                </a:lnTo>
                <a:lnTo>
                  <a:pt x="48" y="66"/>
                </a:lnTo>
                <a:lnTo>
                  <a:pt x="6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3" name="Freeform 44"/>
          <p:cNvSpPr>
            <a:spLocks/>
          </p:cNvSpPr>
          <p:nvPr/>
        </p:nvSpPr>
        <p:spPr bwMode="auto">
          <a:xfrm>
            <a:off x="1341438" y="2832100"/>
            <a:ext cx="525462" cy="661988"/>
          </a:xfrm>
          <a:custGeom>
            <a:avLst/>
            <a:gdLst/>
            <a:ahLst/>
            <a:cxnLst>
              <a:cxn ang="0">
                <a:pos x="81" y="0"/>
              </a:cxn>
              <a:cxn ang="0">
                <a:pos x="148" y="12"/>
              </a:cxn>
              <a:cxn ang="0">
                <a:pos x="213" y="22"/>
              </a:cxn>
              <a:cxn ang="0">
                <a:pos x="281" y="31"/>
              </a:cxn>
              <a:cxn ang="0">
                <a:pos x="276" y="80"/>
              </a:cxn>
              <a:cxn ang="0">
                <a:pos x="267" y="127"/>
              </a:cxn>
              <a:cxn ang="0">
                <a:pos x="315" y="132"/>
              </a:cxn>
              <a:cxn ang="0">
                <a:pos x="361" y="139"/>
              </a:cxn>
              <a:cxn ang="0">
                <a:pos x="408" y="145"/>
              </a:cxn>
              <a:cxn ang="0">
                <a:pos x="392" y="267"/>
              </a:cxn>
              <a:cxn ang="0">
                <a:pos x="377" y="391"/>
              </a:cxn>
              <a:cxn ang="0">
                <a:pos x="361" y="513"/>
              </a:cxn>
              <a:cxn ang="0">
                <a:pos x="269" y="503"/>
              </a:cxn>
              <a:cxn ang="0">
                <a:pos x="178" y="489"/>
              </a:cxn>
              <a:cxn ang="0">
                <a:pos x="88" y="475"/>
              </a:cxn>
              <a:cxn ang="0">
                <a:pos x="0" y="460"/>
              </a:cxn>
              <a:cxn ang="0">
                <a:pos x="42" y="231"/>
              </a:cxn>
              <a:cxn ang="0">
                <a:pos x="81" y="0"/>
              </a:cxn>
            </a:cxnLst>
            <a:rect l="0" t="0" r="r" b="b"/>
            <a:pathLst>
              <a:path w="408" h="513">
                <a:moveTo>
                  <a:pt x="81" y="0"/>
                </a:moveTo>
                <a:lnTo>
                  <a:pt x="148" y="12"/>
                </a:lnTo>
                <a:lnTo>
                  <a:pt x="213" y="22"/>
                </a:lnTo>
                <a:lnTo>
                  <a:pt x="281" y="31"/>
                </a:lnTo>
                <a:lnTo>
                  <a:pt x="276" y="80"/>
                </a:lnTo>
                <a:lnTo>
                  <a:pt x="267" y="127"/>
                </a:lnTo>
                <a:lnTo>
                  <a:pt x="315" y="132"/>
                </a:lnTo>
                <a:lnTo>
                  <a:pt x="361" y="139"/>
                </a:lnTo>
                <a:lnTo>
                  <a:pt x="408" y="145"/>
                </a:lnTo>
                <a:lnTo>
                  <a:pt x="392" y="267"/>
                </a:lnTo>
                <a:lnTo>
                  <a:pt x="377" y="391"/>
                </a:lnTo>
                <a:lnTo>
                  <a:pt x="361" y="513"/>
                </a:lnTo>
                <a:lnTo>
                  <a:pt x="269" y="503"/>
                </a:lnTo>
                <a:lnTo>
                  <a:pt x="178" y="489"/>
                </a:lnTo>
                <a:lnTo>
                  <a:pt x="88" y="475"/>
                </a:lnTo>
                <a:lnTo>
                  <a:pt x="0" y="460"/>
                </a:lnTo>
                <a:lnTo>
                  <a:pt x="42" y="231"/>
                </a:lnTo>
                <a:lnTo>
                  <a:pt x="8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4" name="Freeform 45"/>
          <p:cNvSpPr>
            <a:spLocks/>
          </p:cNvSpPr>
          <p:nvPr/>
        </p:nvSpPr>
        <p:spPr bwMode="auto">
          <a:xfrm>
            <a:off x="1193800" y="1963738"/>
            <a:ext cx="554038" cy="908050"/>
          </a:xfrm>
          <a:custGeom>
            <a:avLst/>
            <a:gdLst/>
            <a:ahLst/>
            <a:cxnLst>
              <a:cxn ang="0">
                <a:pos x="179" y="42"/>
              </a:cxn>
              <a:cxn ang="0">
                <a:pos x="174" y="108"/>
              </a:cxn>
              <a:cxn ang="0">
                <a:pos x="181" y="140"/>
              </a:cxn>
              <a:cxn ang="0">
                <a:pos x="179" y="149"/>
              </a:cxn>
              <a:cxn ang="0">
                <a:pos x="185" y="157"/>
              </a:cxn>
              <a:cxn ang="0">
                <a:pos x="187" y="166"/>
              </a:cxn>
              <a:cxn ang="0">
                <a:pos x="199" y="178"/>
              </a:cxn>
              <a:cxn ang="0">
                <a:pos x="213" y="204"/>
              </a:cxn>
              <a:cxn ang="0">
                <a:pos x="217" y="210"/>
              </a:cxn>
              <a:cxn ang="0">
                <a:pos x="217" y="217"/>
              </a:cxn>
              <a:cxn ang="0">
                <a:pos x="220" y="219"/>
              </a:cxn>
              <a:cxn ang="0">
                <a:pos x="224" y="231"/>
              </a:cxn>
              <a:cxn ang="0">
                <a:pos x="229" y="233"/>
              </a:cxn>
              <a:cxn ang="0">
                <a:pos x="234" y="235"/>
              </a:cxn>
              <a:cxn ang="0">
                <a:pos x="231" y="240"/>
              </a:cxn>
              <a:cxn ang="0">
                <a:pos x="249" y="241"/>
              </a:cxn>
              <a:cxn ang="0">
                <a:pos x="239" y="270"/>
              </a:cxn>
              <a:cxn ang="0">
                <a:pos x="234" y="309"/>
              </a:cxn>
              <a:cxn ang="0">
                <a:pos x="228" y="315"/>
              </a:cxn>
              <a:cxn ang="0">
                <a:pos x="221" y="332"/>
              </a:cxn>
              <a:cxn ang="0">
                <a:pos x="229" y="346"/>
              </a:cxn>
              <a:cxn ang="0">
                <a:pos x="246" y="347"/>
              </a:cxn>
              <a:cxn ang="0">
                <a:pos x="258" y="339"/>
              </a:cxn>
              <a:cxn ang="0">
                <a:pos x="269" y="367"/>
              </a:cxn>
              <a:cxn ang="0">
                <a:pos x="279" y="393"/>
              </a:cxn>
              <a:cxn ang="0">
                <a:pos x="280" y="413"/>
              </a:cxn>
              <a:cxn ang="0">
                <a:pos x="295" y="425"/>
              </a:cxn>
              <a:cxn ang="0">
                <a:pos x="305" y="446"/>
              </a:cxn>
              <a:cxn ang="0">
                <a:pos x="319" y="464"/>
              </a:cxn>
              <a:cxn ang="0">
                <a:pos x="342" y="465"/>
              </a:cxn>
              <a:cxn ang="0">
                <a:pos x="362" y="459"/>
              </a:cxn>
              <a:cxn ang="0">
                <a:pos x="401" y="465"/>
              </a:cxn>
              <a:cxn ang="0">
                <a:pos x="413" y="453"/>
              </a:cxn>
              <a:cxn ang="0">
                <a:pos x="425" y="470"/>
              </a:cxn>
              <a:cxn ang="0">
                <a:pos x="397" y="704"/>
              </a:cxn>
              <a:cxn ang="0">
                <a:pos x="10" y="582"/>
              </a:cxn>
              <a:cxn ang="0">
                <a:pos x="36" y="466"/>
              </a:cxn>
              <a:cxn ang="0">
                <a:pos x="45" y="431"/>
              </a:cxn>
              <a:cxn ang="0">
                <a:pos x="37" y="427"/>
              </a:cxn>
              <a:cxn ang="0">
                <a:pos x="33" y="406"/>
              </a:cxn>
              <a:cxn ang="0">
                <a:pos x="50" y="383"/>
              </a:cxn>
              <a:cxn ang="0">
                <a:pos x="65" y="367"/>
              </a:cxn>
              <a:cxn ang="0">
                <a:pos x="72" y="354"/>
              </a:cxn>
              <a:cxn ang="0">
                <a:pos x="83" y="332"/>
              </a:cxn>
              <a:cxn ang="0">
                <a:pos x="100" y="312"/>
              </a:cxn>
              <a:cxn ang="0">
                <a:pos x="95" y="292"/>
              </a:cxn>
              <a:cxn ang="0">
                <a:pos x="87" y="281"/>
              </a:cxn>
              <a:cxn ang="0">
                <a:pos x="81" y="274"/>
              </a:cxn>
              <a:cxn ang="0">
                <a:pos x="82" y="260"/>
              </a:cxn>
              <a:cxn ang="0">
                <a:pos x="81" y="243"/>
              </a:cxn>
              <a:cxn ang="0">
                <a:pos x="82" y="227"/>
              </a:cxn>
              <a:cxn ang="0">
                <a:pos x="85" y="196"/>
              </a:cxn>
              <a:cxn ang="0">
                <a:pos x="106" y="103"/>
              </a:cxn>
              <a:cxn ang="0">
                <a:pos x="117" y="56"/>
              </a:cxn>
              <a:cxn ang="0">
                <a:pos x="120" y="45"/>
              </a:cxn>
              <a:cxn ang="0">
                <a:pos x="121" y="38"/>
              </a:cxn>
              <a:cxn ang="0">
                <a:pos x="123" y="29"/>
              </a:cxn>
              <a:cxn ang="0">
                <a:pos x="125" y="16"/>
              </a:cxn>
              <a:cxn ang="0">
                <a:pos x="130" y="0"/>
              </a:cxn>
            </a:cxnLst>
            <a:rect l="0" t="0" r="r" b="b"/>
            <a:pathLst>
              <a:path w="430" h="704">
                <a:moveTo>
                  <a:pt x="130" y="0"/>
                </a:moveTo>
                <a:lnTo>
                  <a:pt x="182" y="11"/>
                </a:lnTo>
                <a:lnTo>
                  <a:pt x="179" y="42"/>
                </a:lnTo>
                <a:lnTo>
                  <a:pt x="173" y="70"/>
                </a:lnTo>
                <a:lnTo>
                  <a:pt x="167" y="96"/>
                </a:lnTo>
                <a:lnTo>
                  <a:pt x="174" y="108"/>
                </a:lnTo>
                <a:lnTo>
                  <a:pt x="179" y="120"/>
                </a:lnTo>
                <a:lnTo>
                  <a:pt x="181" y="134"/>
                </a:lnTo>
                <a:lnTo>
                  <a:pt x="181" y="140"/>
                </a:lnTo>
                <a:lnTo>
                  <a:pt x="180" y="141"/>
                </a:lnTo>
                <a:lnTo>
                  <a:pt x="179" y="143"/>
                </a:lnTo>
                <a:lnTo>
                  <a:pt x="179" y="149"/>
                </a:lnTo>
                <a:lnTo>
                  <a:pt x="181" y="152"/>
                </a:lnTo>
                <a:lnTo>
                  <a:pt x="182" y="155"/>
                </a:lnTo>
                <a:lnTo>
                  <a:pt x="185" y="157"/>
                </a:lnTo>
                <a:lnTo>
                  <a:pt x="186" y="161"/>
                </a:lnTo>
                <a:lnTo>
                  <a:pt x="186" y="164"/>
                </a:lnTo>
                <a:lnTo>
                  <a:pt x="187" y="166"/>
                </a:lnTo>
                <a:lnTo>
                  <a:pt x="189" y="170"/>
                </a:lnTo>
                <a:lnTo>
                  <a:pt x="196" y="175"/>
                </a:lnTo>
                <a:lnTo>
                  <a:pt x="199" y="178"/>
                </a:lnTo>
                <a:lnTo>
                  <a:pt x="203" y="186"/>
                </a:lnTo>
                <a:lnTo>
                  <a:pt x="208" y="196"/>
                </a:lnTo>
                <a:lnTo>
                  <a:pt x="213" y="204"/>
                </a:lnTo>
                <a:lnTo>
                  <a:pt x="214" y="205"/>
                </a:lnTo>
                <a:lnTo>
                  <a:pt x="215" y="207"/>
                </a:lnTo>
                <a:lnTo>
                  <a:pt x="217" y="210"/>
                </a:lnTo>
                <a:lnTo>
                  <a:pt x="218" y="212"/>
                </a:lnTo>
                <a:lnTo>
                  <a:pt x="218" y="215"/>
                </a:lnTo>
                <a:lnTo>
                  <a:pt x="217" y="217"/>
                </a:lnTo>
                <a:lnTo>
                  <a:pt x="217" y="218"/>
                </a:lnTo>
                <a:lnTo>
                  <a:pt x="218" y="218"/>
                </a:lnTo>
                <a:lnTo>
                  <a:pt x="220" y="219"/>
                </a:lnTo>
                <a:lnTo>
                  <a:pt x="222" y="224"/>
                </a:lnTo>
                <a:lnTo>
                  <a:pt x="222" y="226"/>
                </a:lnTo>
                <a:lnTo>
                  <a:pt x="224" y="231"/>
                </a:lnTo>
                <a:lnTo>
                  <a:pt x="225" y="232"/>
                </a:lnTo>
                <a:lnTo>
                  <a:pt x="228" y="233"/>
                </a:lnTo>
                <a:lnTo>
                  <a:pt x="229" y="233"/>
                </a:lnTo>
                <a:lnTo>
                  <a:pt x="231" y="234"/>
                </a:lnTo>
                <a:lnTo>
                  <a:pt x="232" y="234"/>
                </a:lnTo>
                <a:lnTo>
                  <a:pt x="234" y="235"/>
                </a:lnTo>
                <a:lnTo>
                  <a:pt x="234" y="236"/>
                </a:lnTo>
                <a:lnTo>
                  <a:pt x="232" y="238"/>
                </a:lnTo>
                <a:lnTo>
                  <a:pt x="231" y="240"/>
                </a:lnTo>
                <a:lnTo>
                  <a:pt x="235" y="242"/>
                </a:lnTo>
                <a:lnTo>
                  <a:pt x="239" y="241"/>
                </a:lnTo>
                <a:lnTo>
                  <a:pt x="249" y="241"/>
                </a:lnTo>
                <a:lnTo>
                  <a:pt x="250" y="245"/>
                </a:lnTo>
                <a:lnTo>
                  <a:pt x="245" y="257"/>
                </a:lnTo>
                <a:lnTo>
                  <a:pt x="239" y="270"/>
                </a:lnTo>
                <a:lnTo>
                  <a:pt x="235" y="281"/>
                </a:lnTo>
                <a:lnTo>
                  <a:pt x="232" y="294"/>
                </a:lnTo>
                <a:lnTo>
                  <a:pt x="234" y="309"/>
                </a:lnTo>
                <a:lnTo>
                  <a:pt x="231" y="312"/>
                </a:lnTo>
                <a:lnTo>
                  <a:pt x="230" y="313"/>
                </a:lnTo>
                <a:lnTo>
                  <a:pt x="228" y="315"/>
                </a:lnTo>
                <a:lnTo>
                  <a:pt x="222" y="320"/>
                </a:lnTo>
                <a:lnTo>
                  <a:pt x="222" y="331"/>
                </a:lnTo>
                <a:lnTo>
                  <a:pt x="221" y="332"/>
                </a:lnTo>
                <a:lnTo>
                  <a:pt x="221" y="339"/>
                </a:lnTo>
                <a:lnTo>
                  <a:pt x="222" y="343"/>
                </a:lnTo>
                <a:lnTo>
                  <a:pt x="229" y="346"/>
                </a:lnTo>
                <a:lnTo>
                  <a:pt x="235" y="348"/>
                </a:lnTo>
                <a:lnTo>
                  <a:pt x="239" y="348"/>
                </a:lnTo>
                <a:lnTo>
                  <a:pt x="246" y="347"/>
                </a:lnTo>
                <a:lnTo>
                  <a:pt x="250" y="345"/>
                </a:lnTo>
                <a:lnTo>
                  <a:pt x="253" y="341"/>
                </a:lnTo>
                <a:lnTo>
                  <a:pt x="258" y="339"/>
                </a:lnTo>
                <a:lnTo>
                  <a:pt x="265" y="338"/>
                </a:lnTo>
                <a:lnTo>
                  <a:pt x="269" y="347"/>
                </a:lnTo>
                <a:lnTo>
                  <a:pt x="269" y="367"/>
                </a:lnTo>
                <a:lnTo>
                  <a:pt x="271" y="379"/>
                </a:lnTo>
                <a:lnTo>
                  <a:pt x="274" y="387"/>
                </a:lnTo>
                <a:lnTo>
                  <a:pt x="279" y="393"/>
                </a:lnTo>
                <a:lnTo>
                  <a:pt x="281" y="401"/>
                </a:lnTo>
                <a:lnTo>
                  <a:pt x="281" y="408"/>
                </a:lnTo>
                <a:lnTo>
                  <a:pt x="280" y="413"/>
                </a:lnTo>
                <a:lnTo>
                  <a:pt x="280" y="417"/>
                </a:lnTo>
                <a:lnTo>
                  <a:pt x="284" y="422"/>
                </a:lnTo>
                <a:lnTo>
                  <a:pt x="295" y="425"/>
                </a:lnTo>
                <a:lnTo>
                  <a:pt x="301" y="430"/>
                </a:lnTo>
                <a:lnTo>
                  <a:pt x="303" y="438"/>
                </a:lnTo>
                <a:lnTo>
                  <a:pt x="305" y="446"/>
                </a:lnTo>
                <a:lnTo>
                  <a:pt x="306" y="457"/>
                </a:lnTo>
                <a:lnTo>
                  <a:pt x="307" y="469"/>
                </a:lnTo>
                <a:lnTo>
                  <a:pt x="319" y="464"/>
                </a:lnTo>
                <a:lnTo>
                  <a:pt x="330" y="464"/>
                </a:lnTo>
                <a:lnTo>
                  <a:pt x="334" y="465"/>
                </a:lnTo>
                <a:lnTo>
                  <a:pt x="342" y="465"/>
                </a:lnTo>
                <a:lnTo>
                  <a:pt x="348" y="463"/>
                </a:lnTo>
                <a:lnTo>
                  <a:pt x="355" y="460"/>
                </a:lnTo>
                <a:lnTo>
                  <a:pt x="362" y="459"/>
                </a:lnTo>
                <a:lnTo>
                  <a:pt x="378" y="462"/>
                </a:lnTo>
                <a:lnTo>
                  <a:pt x="395" y="466"/>
                </a:lnTo>
                <a:lnTo>
                  <a:pt x="401" y="465"/>
                </a:lnTo>
                <a:lnTo>
                  <a:pt x="405" y="463"/>
                </a:lnTo>
                <a:lnTo>
                  <a:pt x="409" y="456"/>
                </a:lnTo>
                <a:lnTo>
                  <a:pt x="413" y="453"/>
                </a:lnTo>
                <a:lnTo>
                  <a:pt x="419" y="453"/>
                </a:lnTo>
                <a:lnTo>
                  <a:pt x="421" y="456"/>
                </a:lnTo>
                <a:lnTo>
                  <a:pt x="425" y="470"/>
                </a:lnTo>
                <a:lnTo>
                  <a:pt x="426" y="473"/>
                </a:lnTo>
                <a:lnTo>
                  <a:pt x="430" y="474"/>
                </a:lnTo>
                <a:lnTo>
                  <a:pt x="397" y="704"/>
                </a:lnTo>
                <a:lnTo>
                  <a:pt x="0" y="634"/>
                </a:lnTo>
                <a:lnTo>
                  <a:pt x="5" y="606"/>
                </a:lnTo>
                <a:lnTo>
                  <a:pt x="10" y="582"/>
                </a:lnTo>
                <a:lnTo>
                  <a:pt x="16" y="557"/>
                </a:lnTo>
                <a:lnTo>
                  <a:pt x="30" y="478"/>
                </a:lnTo>
                <a:lnTo>
                  <a:pt x="36" y="466"/>
                </a:lnTo>
                <a:lnTo>
                  <a:pt x="42" y="456"/>
                </a:lnTo>
                <a:lnTo>
                  <a:pt x="44" y="443"/>
                </a:lnTo>
                <a:lnTo>
                  <a:pt x="45" y="431"/>
                </a:lnTo>
                <a:lnTo>
                  <a:pt x="44" y="429"/>
                </a:lnTo>
                <a:lnTo>
                  <a:pt x="39" y="427"/>
                </a:lnTo>
                <a:lnTo>
                  <a:pt x="37" y="427"/>
                </a:lnTo>
                <a:lnTo>
                  <a:pt x="32" y="422"/>
                </a:lnTo>
                <a:lnTo>
                  <a:pt x="32" y="418"/>
                </a:lnTo>
                <a:lnTo>
                  <a:pt x="33" y="406"/>
                </a:lnTo>
                <a:lnTo>
                  <a:pt x="37" y="396"/>
                </a:lnTo>
                <a:lnTo>
                  <a:pt x="43" y="389"/>
                </a:lnTo>
                <a:lnTo>
                  <a:pt x="50" y="383"/>
                </a:lnTo>
                <a:lnTo>
                  <a:pt x="58" y="379"/>
                </a:lnTo>
                <a:lnTo>
                  <a:pt x="66" y="373"/>
                </a:lnTo>
                <a:lnTo>
                  <a:pt x="65" y="367"/>
                </a:lnTo>
                <a:lnTo>
                  <a:pt x="66" y="362"/>
                </a:lnTo>
                <a:lnTo>
                  <a:pt x="68" y="358"/>
                </a:lnTo>
                <a:lnTo>
                  <a:pt x="72" y="354"/>
                </a:lnTo>
                <a:lnTo>
                  <a:pt x="75" y="347"/>
                </a:lnTo>
                <a:lnTo>
                  <a:pt x="80" y="339"/>
                </a:lnTo>
                <a:lnTo>
                  <a:pt x="83" y="332"/>
                </a:lnTo>
                <a:lnTo>
                  <a:pt x="89" y="324"/>
                </a:lnTo>
                <a:lnTo>
                  <a:pt x="95" y="318"/>
                </a:lnTo>
                <a:lnTo>
                  <a:pt x="100" y="312"/>
                </a:lnTo>
                <a:lnTo>
                  <a:pt x="101" y="305"/>
                </a:lnTo>
                <a:lnTo>
                  <a:pt x="99" y="298"/>
                </a:lnTo>
                <a:lnTo>
                  <a:pt x="95" y="292"/>
                </a:lnTo>
                <a:lnTo>
                  <a:pt x="90" y="285"/>
                </a:lnTo>
                <a:lnTo>
                  <a:pt x="88" y="283"/>
                </a:lnTo>
                <a:lnTo>
                  <a:pt x="87" y="281"/>
                </a:lnTo>
                <a:lnTo>
                  <a:pt x="85" y="280"/>
                </a:lnTo>
                <a:lnTo>
                  <a:pt x="83" y="277"/>
                </a:lnTo>
                <a:lnTo>
                  <a:pt x="81" y="274"/>
                </a:lnTo>
                <a:lnTo>
                  <a:pt x="80" y="270"/>
                </a:lnTo>
                <a:lnTo>
                  <a:pt x="83" y="264"/>
                </a:lnTo>
                <a:lnTo>
                  <a:pt x="82" y="260"/>
                </a:lnTo>
                <a:lnTo>
                  <a:pt x="82" y="253"/>
                </a:lnTo>
                <a:lnTo>
                  <a:pt x="81" y="246"/>
                </a:lnTo>
                <a:lnTo>
                  <a:pt x="81" y="243"/>
                </a:lnTo>
                <a:lnTo>
                  <a:pt x="80" y="240"/>
                </a:lnTo>
                <a:lnTo>
                  <a:pt x="80" y="229"/>
                </a:lnTo>
                <a:lnTo>
                  <a:pt x="82" y="227"/>
                </a:lnTo>
                <a:lnTo>
                  <a:pt x="83" y="225"/>
                </a:lnTo>
                <a:lnTo>
                  <a:pt x="85" y="215"/>
                </a:lnTo>
                <a:lnTo>
                  <a:pt x="85" y="196"/>
                </a:lnTo>
                <a:lnTo>
                  <a:pt x="92" y="166"/>
                </a:lnTo>
                <a:lnTo>
                  <a:pt x="100" y="136"/>
                </a:lnTo>
                <a:lnTo>
                  <a:pt x="106" y="103"/>
                </a:lnTo>
                <a:lnTo>
                  <a:pt x="110" y="85"/>
                </a:lnTo>
                <a:lnTo>
                  <a:pt x="115" y="70"/>
                </a:lnTo>
                <a:lnTo>
                  <a:pt x="117" y="56"/>
                </a:lnTo>
                <a:lnTo>
                  <a:pt x="118" y="52"/>
                </a:lnTo>
                <a:lnTo>
                  <a:pt x="118" y="49"/>
                </a:lnTo>
                <a:lnTo>
                  <a:pt x="120" y="45"/>
                </a:lnTo>
                <a:lnTo>
                  <a:pt x="120" y="43"/>
                </a:lnTo>
                <a:lnTo>
                  <a:pt x="121" y="42"/>
                </a:lnTo>
                <a:lnTo>
                  <a:pt x="121" y="38"/>
                </a:lnTo>
                <a:lnTo>
                  <a:pt x="122" y="36"/>
                </a:lnTo>
                <a:lnTo>
                  <a:pt x="122" y="32"/>
                </a:lnTo>
                <a:lnTo>
                  <a:pt x="123" y="29"/>
                </a:lnTo>
                <a:lnTo>
                  <a:pt x="124" y="26"/>
                </a:lnTo>
                <a:lnTo>
                  <a:pt x="124" y="24"/>
                </a:lnTo>
                <a:lnTo>
                  <a:pt x="125" y="16"/>
                </a:lnTo>
                <a:lnTo>
                  <a:pt x="126" y="10"/>
                </a:lnTo>
                <a:lnTo>
                  <a:pt x="128" y="5"/>
                </a:lnTo>
                <a:lnTo>
                  <a:pt x="13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5" name="Freeform 46"/>
          <p:cNvSpPr>
            <a:spLocks/>
          </p:cNvSpPr>
          <p:nvPr/>
        </p:nvSpPr>
        <p:spPr bwMode="auto">
          <a:xfrm>
            <a:off x="503238" y="2628900"/>
            <a:ext cx="765175" cy="1295400"/>
          </a:xfrm>
          <a:custGeom>
            <a:avLst/>
            <a:gdLst/>
            <a:ahLst/>
            <a:cxnLst>
              <a:cxn ang="0">
                <a:pos x="318" y="117"/>
              </a:cxn>
              <a:cxn ang="0">
                <a:pos x="319" y="429"/>
              </a:cxn>
              <a:cxn ang="0">
                <a:pos x="445" y="615"/>
              </a:cxn>
              <a:cxn ang="0">
                <a:pos x="467" y="647"/>
              </a:cxn>
              <a:cxn ang="0">
                <a:pos x="482" y="668"/>
              </a:cxn>
              <a:cxn ang="0">
                <a:pos x="502" y="696"/>
              </a:cxn>
              <a:cxn ang="0">
                <a:pos x="510" y="705"/>
              </a:cxn>
              <a:cxn ang="0">
                <a:pos x="573" y="816"/>
              </a:cxn>
              <a:cxn ang="0">
                <a:pos x="588" y="856"/>
              </a:cxn>
              <a:cxn ang="0">
                <a:pos x="579" y="878"/>
              </a:cxn>
              <a:cxn ang="0">
                <a:pos x="558" y="912"/>
              </a:cxn>
              <a:cxn ang="0">
                <a:pos x="540" y="943"/>
              </a:cxn>
              <a:cxn ang="0">
                <a:pos x="532" y="973"/>
              </a:cxn>
              <a:cxn ang="0">
                <a:pos x="546" y="984"/>
              </a:cxn>
              <a:cxn ang="0">
                <a:pos x="494" y="999"/>
              </a:cxn>
              <a:cxn ang="0">
                <a:pos x="340" y="979"/>
              </a:cxn>
              <a:cxn ang="0">
                <a:pos x="340" y="968"/>
              </a:cxn>
              <a:cxn ang="0">
                <a:pos x="338" y="930"/>
              </a:cxn>
              <a:cxn ang="0">
                <a:pos x="298" y="867"/>
              </a:cxn>
              <a:cxn ang="0">
                <a:pos x="270" y="843"/>
              </a:cxn>
              <a:cxn ang="0">
                <a:pos x="220" y="804"/>
              </a:cxn>
              <a:cxn ang="0">
                <a:pos x="214" y="790"/>
              </a:cxn>
              <a:cxn ang="0">
                <a:pos x="170" y="760"/>
              </a:cxn>
              <a:cxn ang="0">
                <a:pos x="133" y="748"/>
              </a:cxn>
              <a:cxn ang="0">
                <a:pos x="126" y="728"/>
              </a:cxn>
              <a:cxn ang="0">
                <a:pos x="132" y="683"/>
              </a:cxn>
              <a:cxn ang="0">
                <a:pos x="123" y="667"/>
              </a:cxn>
              <a:cxn ang="0">
                <a:pos x="109" y="641"/>
              </a:cxn>
              <a:cxn ang="0">
                <a:pos x="99" y="621"/>
              </a:cxn>
              <a:cxn ang="0">
                <a:pos x="90" y="590"/>
              </a:cxn>
              <a:cxn ang="0">
                <a:pos x="75" y="559"/>
              </a:cxn>
              <a:cxn ang="0">
                <a:pos x="83" y="527"/>
              </a:cxn>
              <a:cxn ang="0">
                <a:pos x="90" y="508"/>
              </a:cxn>
              <a:cxn ang="0">
                <a:pos x="59" y="475"/>
              </a:cxn>
              <a:cxn ang="0">
                <a:pos x="62" y="447"/>
              </a:cxn>
              <a:cxn ang="0">
                <a:pos x="71" y="436"/>
              </a:cxn>
              <a:cxn ang="0">
                <a:pos x="86" y="438"/>
              </a:cxn>
              <a:cxn ang="0">
                <a:pos x="90" y="395"/>
              </a:cxn>
              <a:cxn ang="0">
                <a:pos x="105" y="397"/>
              </a:cxn>
              <a:cxn ang="0">
                <a:pos x="121" y="404"/>
              </a:cxn>
              <a:cxn ang="0">
                <a:pos x="135" y="404"/>
              </a:cxn>
              <a:cxn ang="0">
                <a:pos x="143" y="408"/>
              </a:cxn>
              <a:cxn ang="0">
                <a:pos x="129" y="392"/>
              </a:cxn>
              <a:cxn ang="0">
                <a:pos x="95" y="392"/>
              </a:cxn>
              <a:cxn ang="0">
                <a:pos x="73" y="378"/>
              </a:cxn>
              <a:cxn ang="0">
                <a:pos x="43" y="383"/>
              </a:cxn>
              <a:cxn ang="0">
                <a:pos x="41" y="370"/>
              </a:cxn>
              <a:cxn ang="0">
                <a:pos x="43" y="356"/>
              </a:cxn>
              <a:cxn ang="0">
                <a:pos x="27" y="327"/>
              </a:cxn>
              <a:cxn ang="0">
                <a:pos x="12" y="293"/>
              </a:cxn>
              <a:cxn ang="0">
                <a:pos x="14" y="257"/>
              </a:cxn>
              <a:cxn ang="0">
                <a:pos x="21" y="224"/>
              </a:cxn>
              <a:cxn ang="0">
                <a:pos x="5" y="160"/>
              </a:cxn>
              <a:cxn ang="0">
                <a:pos x="28" y="108"/>
              </a:cxn>
              <a:cxn ang="0">
                <a:pos x="33" y="95"/>
              </a:cxn>
              <a:cxn ang="0">
                <a:pos x="34" y="76"/>
              </a:cxn>
              <a:cxn ang="0">
                <a:pos x="49" y="30"/>
              </a:cxn>
            </a:cxnLst>
            <a:rect l="0" t="0" r="r" b="b"/>
            <a:pathLst>
              <a:path w="594" h="1004">
                <a:moveTo>
                  <a:pt x="54" y="0"/>
                </a:moveTo>
                <a:lnTo>
                  <a:pt x="121" y="18"/>
                </a:lnTo>
                <a:lnTo>
                  <a:pt x="256" y="55"/>
                </a:lnTo>
                <a:lnTo>
                  <a:pt x="326" y="70"/>
                </a:lnTo>
                <a:lnTo>
                  <a:pt x="318" y="117"/>
                </a:lnTo>
                <a:lnTo>
                  <a:pt x="306" y="164"/>
                </a:lnTo>
                <a:lnTo>
                  <a:pt x="296" y="209"/>
                </a:lnTo>
                <a:lnTo>
                  <a:pt x="279" y="277"/>
                </a:lnTo>
                <a:lnTo>
                  <a:pt x="262" y="345"/>
                </a:lnTo>
                <a:lnTo>
                  <a:pt x="319" y="429"/>
                </a:lnTo>
                <a:lnTo>
                  <a:pt x="378" y="514"/>
                </a:lnTo>
                <a:lnTo>
                  <a:pt x="437" y="598"/>
                </a:lnTo>
                <a:lnTo>
                  <a:pt x="439" y="604"/>
                </a:lnTo>
                <a:lnTo>
                  <a:pt x="442" y="609"/>
                </a:lnTo>
                <a:lnTo>
                  <a:pt x="445" y="615"/>
                </a:lnTo>
                <a:lnTo>
                  <a:pt x="456" y="627"/>
                </a:lnTo>
                <a:lnTo>
                  <a:pt x="459" y="630"/>
                </a:lnTo>
                <a:lnTo>
                  <a:pt x="460" y="635"/>
                </a:lnTo>
                <a:lnTo>
                  <a:pt x="462" y="640"/>
                </a:lnTo>
                <a:lnTo>
                  <a:pt x="467" y="647"/>
                </a:lnTo>
                <a:lnTo>
                  <a:pt x="470" y="649"/>
                </a:lnTo>
                <a:lnTo>
                  <a:pt x="476" y="655"/>
                </a:lnTo>
                <a:lnTo>
                  <a:pt x="479" y="658"/>
                </a:lnTo>
                <a:lnTo>
                  <a:pt x="480" y="663"/>
                </a:lnTo>
                <a:lnTo>
                  <a:pt x="482" y="668"/>
                </a:lnTo>
                <a:lnTo>
                  <a:pt x="487" y="675"/>
                </a:lnTo>
                <a:lnTo>
                  <a:pt x="489" y="677"/>
                </a:lnTo>
                <a:lnTo>
                  <a:pt x="493" y="679"/>
                </a:lnTo>
                <a:lnTo>
                  <a:pt x="497" y="686"/>
                </a:lnTo>
                <a:lnTo>
                  <a:pt x="502" y="696"/>
                </a:lnTo>
                <a:lnTo>
                  <a:pt x="504" y="699"/>
                </a:lnTo>
                <a:lnTo>
                  <a:pt x="505" y="700"/>
                </a:lnTo>
                <a:lnTo>
                  <a:pt x="506" y="703"/>
                </a:lnTo>
                <a:lnTo>
                  <a:pt x="509" y="704"/>
                </a:lnTo>
                <a:lnTo>
                  <a:pt x="510" y="705"/>
                </a:lnTo>
                <a:lnTo>
                  <a:pt x="529" y="735"/>
                </a:lnTo>
                <a:lnTo>
                  <a:pt x="550" y="767"/>
                </a:lnTo>
                <a:lnTo>
                  <a:pt x="572" y="796"/>
                </a:lnTo>
                <a:lnTo>
                  <a:pt x="569" y="807"/>
                </a:lnTo>
                <a:lnTo>
                  <a:pt x="573" y="816"/>
                </a:lnTo>
                <a:lnTo>
                  <a:pt x="578" y="826"/>
                </a:lnTo>
                <a:lnTo>
                  <a:pt x="581" y="837"/>
                </a:lnTo>
                <a:lnTo>
                  <a:pt x="580" y="846"/>
                </a:lnTo>
                <a:lnTo>
                  <a:pt x="583" y="851"/>
                </a:lnTo>
                <a:lnTo>
                  <a:pt x="588" y="856"/>
                </a:lnTo>
                <a:lnTo>
                  <a:pt x="591" y="860"/>
                </a:lnTo>
                <a:lnTo>
                  <a:pt x="594" y="866"/>
                </a:lnTo>
                <a:lnTo>
                  <a:pt x="590" y="872"/>
                </a:lnTo>
                <a:lnTo>
                  <a:pt x="584" y="875"/>
                </a:lnTo>
                <a:lnTo>
                  <a:pt x="579" y="878"/>
                </a:lnTo>
                <a:lnTo>
                  <a:pt x="574" y="880"/>
                </a:lnTo>
                <a:lnTo>
                  <a:pt x="567" y="887"/>
                </a:lnTo>
                <a:lnTo>
                  <a:pt x="560" y="896"/>
                </a:lnTo>
                <a:lnTo>
                  <a:pt x="559" y="903"/>
                </a:lnTo>
                <a:lnTo>
                  <a:pt x="558" y="912"/>
                </a:lnTo>
                <a:lnTo>
                  <a:pt x="557" y="921"/>
                </a:lnTo>
                <a:lnTo>
                  <a:pt x="554" y="928"/>
                </a:lnTo>
                <a:lnTo>
                  <a:pt x="546" y="936"/>
                </a:lnTo>
                <a:lnTo>
                  <a:pt x="544" y="940"/>
                </a:lnTo>
                <a:lnTo>
                  <a:pt x="540" y="943"/>
                </a:lnTo>
                <a:lnTo>
                  <a:pt x="534" y="945"/>
                </a:lnTo>
                <a:lnTo>
                  <a:pt x="536" y="954"/>
                </a:lnTo>
                <a:lnTo>
                  <a:pt x="536" y="964"/>
                </a:lnTo>
                <a:lnTo>
                  <a:pt x="532" y="970"/>
                </a:lnTo>
                <a:lnTo>
                  <a:pt x="532" y="973"/>
                </a:lnTo>
                <a:lnTo>
                  <a:pt x="537" y="978"/>
                </a:lnTo>
                <a:lnTo>
                  <a:pt x="539" y="978"/>
                </a:lnTo>
                <a:lnTo>
                  <a:pt x="544" y="980"/>
                </a:lnTo>
                <a:lnTo>
                  <a:pt x="545" y="982"/>
                </a:lnTo>
                <a:lnTo>
                  <a:pt x="546" y="984"/>
                </a:lnTo>
                <a:lnTo>
                  <a:pt x="546" y="991"/>
                </a:lnTo>
                <a:lnTo>
                  <a:pt x="545" y="996"/>
                </a:lnTo>
                <a:lnTo>
                  <a:pt x="541" y="999"/>
                </a:lnTo>
                <a:lnTo>
                  <a:pt x="540" y="1004"/>
                </a:lnTo>
                <a:lnTo>
                  <a:pt x="494" y="999"/>
                </a:lnTo>
                <a:lnTo>
                  <a:pt x="444" y="994"/>
                </a:lnTo>
                <a:lnTo>
                  <a:pt x="391" y="990"/>
                </a:lnTo>
                <a:lnTo>
                  <a:pt x="341" y="984"/>
                </a:lnTo>
                <a:lnTo>
                  <a:pt x="340" y="982"/>
                </a:lnTo>
                <a:lnTo>
                  <a:pt x="340" y="979"/>
                </a:lnTo>
                <a:lnTo>
                  <a:pt x="341" y="977"/>
                </a:lnTo>
                <a:lnTo>
                  <a:pt x="342" y="976"/>
                </a:lnTo>
                <a:lnTo>
                  <a:pt x="343" y="973"/>
                </a:lnTo>
                <a:lnTo>
                  <a:pt x="341" y="969"/>
                </a:lnTo>
                <a:lnTo>
                  <a:pt x="340" y="968"/>
                </a:lnTo>
                <a:lnTo>
                  <a:pt x="338" y="968"/>
                </a:lnTo>
                <a:lnTo>
                  <a:pt x="335" y="965"/>
                </a:lnTo>
                <a:lnTo>
                  <a:pt x="335" y="955"/>
                </a:lnTo>
                <a:lnTo>
                  <a:pt x="338" y="943"/>
                </a:lnTo>
                <a:lnTo>
                  <a:pt x="338" y="930"/>
                </a:lnTo>
                <a:lnTo>
                  <a:pt x="333" y="915"/>
                </a:lnTo>
                <a:lnTo>
                  <a:pt x="326" y="901"/>
                </a:lnTo>
                <a:lnTo>
                  <a:pt x="318" y="891"/>
                </a:lnTo>
                <a:lnTo>
                  <a:pt x="309" y="879"/>
                </a:lnTo>
                <a:lnTo>
                  <a:pt x="298" y="867"/>
                </a:lnTo>
                <a:lnTo>
                  <a:pt x="290" y="854"/>
                </a:lnTo>
                <a:lnTo>
                  <a:pt x="283" y="853"/>
                </a:lnTo>
                <a:lnTo>
                  <a:pt x="277" y="853"/>
                </a:lnTo>
                <a:lnTo>
                  <a:pt x="270" y="854"/>
                </a:lnTo>
                <a:lnTo>
                  <a:pt x="270" y="843"/>
                </a:lnTo>
                <a:lnTo>
                  <a:pt x="268" y="824"/>
                </a:lnTo>
                <a:lnTo>
                  <a:pt x="253" y="819"/>
                </a:lnTo>
                <a:lnTo>
                  <a:pt x="240" y="816"/>
                </a:lnTo>
                <a:lnTo>
                  <a:pt x="229" y="811"/>
                </a:lnTo>
                <a:lnTo>
                  <a:pt x="220" y="804"/>
                </a:lnTo>
                <a:lnTo>
                  <a:pt x="219" y="802"/>
                </a:lnTo>
                <a:lnTo>
                  <a:pt x="218" y="798"/>
                </a:lnTo>
                <a:lnTo>
                  <a:pt x="217" y="796"/>
                </a:lnTo>
                <a:lnTo>
                  <a:pt x="215" y="793"/>
                </a:lnTo>
                <a:lnTo>
                  <a:pt x="214" y="790"/>
                </a:lnTo>
                <a:lnTo>
                  <a:pt x="207" y="781"/>
                </a:lnTo>
                <a:lnTo>
                  <a:pt x="199" y="773"/>
                </a:lnTo>
                <a:lnTo>
                  <a:pt x="190" y="768"/>
                </a:lnTo>
                <a:lnTo>
                  <a:pt x="177" y="767"/>
                </a:lnTo>
                <a:lnTo>
                  <a:pt x="170" y="760"/>
                </a:lnTo>
                <a:lnTo>
                  <a:pt x="161" y="756"/>
                </a:lnTo>
                <a:lnTo>
                  <a:pt x="150" y="754"/>
                </a:lnTo>
                <a:lnTo>
                  <a:pt x="139" y="753"/>
                </a:lnTo>
                <a:lnTo>
                  <a:pt x="136" y="752"/>
                </a:lnTo>
                <a:lnTo>
                  <a:pt x="133" y="748"/>
                </a:lnTo>
                <a:lnTo>
                  <a:pt x="132" y="746"/>
                </a:lnTo>
                <a:lnTo>
                  <a:pt x="127" y="741"/>
                </a:lnTo>
                <a:lnTo>
                  <a:pt x="125" y="740"/>
                </a:lnTo>
                <a:lnTo>
                  <a:pt x="121" y="739"/>
                </a:lnTo>
                <a:lnTo>
                  <a:pt x="126" y="728"/>
                </a:lnTo>
                <a:lnTo>
                  <a:pt x="130" y="703"/>
                </a:lnTo>
                <a:lnTo>
                  <a:pt x="135" y="691"/>
                </a:lnTo>
                <a:lnTo>
                  <a:pt x="135" y="688"/>
                </a:lnTo>
                <a:lnTo>
                  <a:pt x="133" y="685"/>
                </a:lnTo>
                <a:lnTo>
                  <a:pt x="132" y="683"/>
                </a:lnTo>
                <a:lnTo>
                  <a:pt x="128" y="681"/>
                </a:lnTo>
                <a:lnTo>
                  <a:pt x="121" y="677"/>
                </a:lnTo>
                <a:lnTo>
                  <a:pt x="119" y="675"/>
                </a:lnTo>
                <a:lnTo>
                  <a:pt x="122" y="668"/>
                </a:lnTo>
                <a:lnTo>
                  <a:pt x="123" y="667"/>
                </a:lnTo>
                <a:lnTo>
                  <a:pt x="123" y="661"/>
                </a:lnTo>
                <a:lnTo>
                  <a:pt x="122" y="655"/>
                </a:lnTo>
                <a:lnTo>
                  <a:pt x="118" y="650"/>
                </a:lnTo>
                <a:lnTo>
                  <a:pt x="114" y="646"/>
                </a:lnTo>
                <a:lnTo>
                  <a:pt x="109" y="641"/>
                </a:lnTo>
                <a:lnTo>
                  <a:pt x="109" y="632"/>
                </a:lnTo>
                <a:lnTo>
                  <a:pt x="107" y="629"/>
                </a:lnTo>
                <a:lnTo>
                  <a:pt x="105" y="628"/>
                </a:lnTo>
                <a:lnTo>
                  <a:pt x="100" y="623"/>
                </a:lnTo>
                <a:lnTo>
                  <a:pt x="99" y="621"/>
                </a:lnTo>
                <a:lnTo>
                  <a:pt x="97" y="612"/>
                </a:lnTo>
                <a:lnTo>
                  <a:pt x="95" y="602"/>
                </a:lnTo>
                <a:lnTo>
                  <a:pt x="93" y="593"/>
                </a:lnTo>
                <a:lnTo>
                  <a:pt x="92" y="591"/>
                </a:lnTo>
                <a:lnTo>
                  <a:pt x="90" y="590"/>
                </a:lnTo>
                <a:lnTo>
                  <a:pt x="86" y="586"/>
                </a:lnTo>
                <a:lnTo>
                  <a:pt x="84" y="581"/>
                </a:lnTo>
                <a:lnTo>
                  <a:pt x="83" y="578"/>
                </a:lnTo>
                <a:lnTo>
                  <a:pt x="83" y="576"/>
                </a:lnTo>
                <a:lnTo>
                  <a:pt x="75" y="559"/>
                </a:lnTo>
                <a:lnTo>
                  <a:pt x="72" y="551"/>
                </a:lnTo>
                <a:lnTo>
                  <a:pt x="72" y="542"/>
                </a:lnTo>
                <a:lnTo>
                  <a:pt x="73" y="530"/>
                </a:lnTo>
                <a:lnTo>
                  <a:pt x="79" y="530"/>
                </a:lnTo>
                <a:lnTo>
                  <a:pt x="83" y="527"/>
                </a:lnTo>
                <a:lnTo>
                  <a:pt x="84" y="524"/>
                </a:lnTo>
                <a:lnTo>
                  <a:pt x="85" y="523"/>
                </a:lnTo>
                <a:lnTo>
                  <a:pt x="87" y="522"/>
                </a:lnTo>
                <a:lnTo>
                  <a:pt x="90" y="522"/>
                </a:lnTo>
                <a:lnTo>
                  <a:pt x="90" y="508"/>
                </a:lnTo>
                <a:lnTo>
                  <a:pt x="87" y="496"/>
                </a:lnTo>
                <a:lnTo>
                  <a:pt x="85" y="494"/>
                </a:lnTo>
                <a:lnTo>
                  <a:pt x="73" y="494"/>
                </a:lnTo>
                <a:lnTo>
                  <a:pt x="71" y="492"/>
                </a:lnTo>
                <a:lnTo>
                  <a:pt x="59" y="475"/>
                </a:lnTo>
                <a:lnTo>
                  <a:pt x="56" y="466"/>
                </a:lnTo>
                <a:lnTo>
                  <a:pt x="57" y="462"/>
                </a:lnTo>
                <a:lnTo>
                  <a:pt x="61" y="455"/>
                </a:lnTo>
                <a:lnTo>
                  <a:pt x="62" y="452"/>
                </a:lnTo>
                <a:lnTo>
                  <a:pt x="62" y="447"/>
                </a:lnTo>
                <a:lnTo>
                  <a:pt x="59" y="440"/>
                </a:lnTo>
                <a:lnTo>
                  <a:pt x="58" y="436"/>
                </a:lnTo>
                <a:lnTo>
                  <a:pt x="59" y="432"/>
                </a:lnTo>
                <a:lnTo>
                  <a:pt x="65" y="432"/>
                </a:lnTo>
                <a:lnTo>
                  <a:pt x="71" y="436"/>
                </a:lnTo>
                <a:lnTo>
                  <a:pt x="76" y="441"/>
                </a:lnTo>
                <a:lnTo>
                  <a:pt x="80" y="448"/>
                </a:lnTo>
                <a:lnTo>
                  <a:pt x="87" y="452"/>
                </a:lnTo>
                <a:lnTo>
                  <a:pt x="87" y="447"/>
                </a:lnTo>
                <a:lnTo>
                  <a:pt x="86" y="438"/>
                </a:lnTo>
                <a:lnTo>
                  <a:pt x="85" y="426"/>
                </a:lnTo>
                <a:lnTo>
                  <a:pt x="82" y="417"/>
                </a:lnTo>
                <a:lnTo>
                  <a:pt x="78" y="406"/>
                </a:lnTo>
                <a:lnTo>
                  <a:pt x="76" y="395"/>
                </a:lnTo>
                <a:lnTo>
                  <a:pt x="90" y="395"/>
                </a:lnTo>
                <a:lnTo>
                  <a:pt x="94" y="397"/>
                </a:lnTo>
                <a:lnTo>
                  <a:pt x="95" y="398"/>
                </a:lnTo>
                <a:lnTo>
                  <a:pt x="100" y="398"/>
                </a:lnTo>
                <a:lnTo>
                  <a:pt x="102" y="397"/>
                </a:lnTo>
                <a:lnTo>
                  <a:pt x="105" y="397"/>
                </a:lnTo>
                <a:lnTo>
                  <a:pt x="107" y="398"/>
                </a:lnTo>
                <a:lnTo>
                  <a:pt x="111" y="399"/>
                </a:lnTo>
                <a:lnTo>
                  <a:pt x="113" y="401"/>
                </a:lnTo>
                <a:lnTo>
                  <a:pt x="115" y="404"/>
                </a:lnTo>
                <a:lnTo>
                  <a:pt x="121" y="404"/>
                </a:lnTo>
                <a:lnTo>
                  <a:pt x="126" y="402"/>
                </a:lnTo>
                <a:lnTo>
                  <a:pt x="128" y="402"/>
                </a:lnTo>
                <a:lnTo>
                  <a:pt x="130" y="401"/>
                </a:lnTo>
                <a:lnTo>
                  <a:pt x="133" y="401"/>
                </a:lnTo>
                <a:lnTo>
                  <a:pt x="135" y="404"/>
                </a:lnTo>
                <a:lnTo>
                  <a:pt x="136" y="406"/>
                </a:lnTo>
                <a:lnTo>
                  <a:pt x="139" y="410"/>
                </a:lnTo>
                <a:lnTo>
                  <a:pt x="140" y="412"/>
                </a:lnTo>
                <a:lnTo>
                  <a:pt x="143" y="415"/>
                </a:lnTo>
                <a:lnTo>
                  <a:pt x="143" y="408"/>
                </a:lnTo>
                <a:lnTo>
                  <a:pt x="141" y="404"/>
                </a:lnTo>
                <a:lnTo>
                  <a:pt x="136" y="401"/>
                </a:lnTo>
                <a:lnTo>
                  <a:pt x="132" y="398"/>
                </a:lnTo>
                <a:lnTo>
                  <a:pt x="128" y="396"/>
                </a:lnTo>
                <a:lnTo>
                  <a:pt x="129" y="392"/>
                </a:lnTo>
                <a:lnTo>
                  <a:pt x="122" y="396"/>
                </a:lnTo>
                <a:lnTo>
                  <a:pt x="114" y="395"/>
                </a:lnTo>
                <a:lnTo>
                  <a:pt x="107" y="392"/>
                </a:lnTo>
                <a:lnTo>
                  <a:pt x="101" y="390"/>
                </a:lnTo>
                <a:lnTo>
                  <a:pt x="95" y="392"/>
                </a:lnTo>
                <a:lnTo>
                  <a:pt x="91" y="390"/>
                </a:lnTo>
                <a:lnTo>
                  <a:pt x="87" y="385"/>
                </a:lnTo>
                <a:lnTo>
                  <a:pt x="85" y="382"/>
                </a:lnTo>
                <a:lnTo>
                  <a:pt x="80" y="380"/>
                </a:lnTo>
                <a:lnTo>
                  <a:pt x="73" y="378"/>
                </a:lnTo>
                <a:lnTo>
                  <a:pt x="69" y="382"/>
                </a:lnTo>
                <a:lnTo>
                  <a:pt x="66" y="396"/>
                </a:lnTo>
                <a:lnTo>
                  <a:pt x="65" y="404"/>
                </a:lnTo>
                <a:lnTo>
                  <a:pt x="45" y="384"/>
                </a:lnTo>
                <a:lnTo>
                  <a:pt x="43" y="383"/>
                </a:lnTo>
                <a:lnTo>
                  <a:pt x="41" y="381"/>
                </a:lnTo>
                <a:lnTo>
                  <a:pt x="38" y="376"/>
                </a:lnTo>
                <a:lnTo>
                  <a:pt x="38" y="373"/>
                </a:lnTo>
                <a:lnTo>
                  <a:pt x="40" y="370"/>
                </a:lnTo>
                <a:lnTo>
                  <a:pt x="41" y="370"/>
                </a:lnTo>
                <a:lnTo>
                  <a:pt x="42" y="371"/>
                </a:lnTo>
                <a:lnTo>
                  <a:pt x="43" y="374"/>
                </a:lnTo>
                <a:lnTo>
                  <a:pt x="44" y="375"/>
                </a:lnTo>
                <a:lnTo>
                  <a:pt x="45" y="375"/>
                </a:lnTo>
                <a:lnTo>
                  <a:pt x="43" y="356"/>
                </a:lnTo>
                <a:lnTo>
                  <a:pt x="37" y="339"/>
                </a:lnTo>
                <a:lnTo>
                  <a:pt x="36" y="336"/>
                </a:lnTo>
                <a:lnTo>
                  <a:pt x="34" y="335"/>
                </a:lnTo>
                <a:lnTo>
                  <a:pt x="28" y="329"/>
                </a:lnTo>
                <a:lnTo>
                  <a:pt x="27" y="327"/>
                </a:lnTo>
                <a:lnTo>
                  <a:pt x="24" y="324"/>
                </a:lnTo>
                <a:lnTo>
                  <a:pt x="22" y="319"/>
                </a:lnTo>
                <a:lnTo>
                  <a:pt x="22" y="311"/>
                </a:lnTo>
                <a:lnTo>
                  <a:pt x="17" y="301"/>
                </a:lnTo>
                <a:lnTo>
                  <a:pt x="12" y="293"/>
                </a:lnTo>
                <a:lnTo>
                  <a:pt x="8" y="285"/>
                </a:lnTo>
                <a:lnTo>
                  <a:pt x="9" y="280"/>
                </a:lnTo>
                <a:lnTo>
                  <a:pt x="13" y="273"/>
                </a:lnTo>
                <a:lnTo>
                  <a:pt x="14" y="265"/>
                </a:lnTo>
                <a:lnTo>
                  <a:pt x="14" y="257"/>
                </a:lnTo>
                <a:lnTo>
                  <a:pt x="12" y="251"/>
                </a:lnTo>
                <a:lnTo>
                  <a:pt x="12" y="245"/>
                </a:lnTo>
                <a:lnTo>
                  <a:pt x="14" y="237"/>
                </a:lnTo>
                <a:lnTo>
                  <a:pt x="17" y="230"/>
                </a:lnTo>
                <a:lnTo>
                  <a:pt x="21" y="224"/>
                </a:lnTo>
                <a:lnTo>
                  <a:pt x="22" y="215"/>
                </a:lnTo>
                <a:lnTo>
                  <a:pt x="22" y="203"/>
                </a:lnTo>
                <a:lnTo>
                  <a:pt x="19" y="186"/>
                </a:lnTo>
                <a:lnTo>
                  <a:pt x="12" y="170"/>
                </a:lnTo>
                <a:lnTo>
                  <a:pt x="5" y="160"/>
                </a:lnTo>
                <a:lnTo>
                  <a:pt x="0" y="150"/>
                </a:lnTo>
                <a:lnTo>
                  <a:pt x="1" y="136"/>
                </a:lnTo>
                <a:lnTo>
                  <a:pt x="7" y="124"/>
                </a:lnTo>
                <a:lnTo>
                  <a:pt x="16" y="114"/>
                </a:lnTo>
                <a:lnTo>
                  <a:pt x="28" y="108"/>
                </a:lnTo>
                <a:lnTo>
                  <a:pt x="26" y="105"/>
                </a:lnTo>
                <a:lnTo>
                  <a:pt x="26" y="102"/>
                </a:lnTo>
                <a:lnTo>
                  <a:pt x="29" y="98"/>
                </a:lnTo>
                <a:lnTo>
                  <a:pt x="31" y="97"/>
                </a:lnTo>
                <a:lnTo>
                  <a:pt x="33" y="95"/>
                </a:lnTo>
                <a:lnTo>
                  <a:pt x="34" y="94"/>
                </a:lnTo>
                <a:lnTo>
                  <a:pt x="34" y="88"/>
                </a:lnTo>
                <a:lnTo>
                  <a:pt x="33" y="84"/>
                </a:lnTo>
                <a:lnTo>
                  <a:pt x="33" y="80"/>
                </a:lnTo>
                <a:lnTo>
                  <a:pt x="34" y="76"/>
                </a:lnTo>
                <a:lnTo>
                  <a:pt x="38" y="69"/>
                </a:lnTo>
                <a:lnTo>
                  <a:pt x="44" y="63"/>
                </a:lnTo>
                <a:lnTo>
                  <a:pt x="48" y="56"/>
                </a:lnTo>
                <a:lnTo>
                  <a:pt x="50" y="44"/>
                </a:lnTo>
                <a:lnTo>
                  <a:pt x="49" y="30"/>
                </a:lnTo>
                <a:lnTo>
                  <a:pt x="50" y="14"/>
                </a:lnTo>
                <a:lnTo>
                  <a:pt x="5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a:effectLst/>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6" name="Freeform 47"/>
          <p:cNvSpPr>
            <a:spLocks/>
          </p:cNvSpPr>
          <p:nvPr/>
        </p:nvSpPr>
        <p:spPr bwMode="auto">
          <a:xfrm>
            <a:off x="565150" y="2147888"/>
            <a:ext cx="754063" cy="630237"/>
          </a:xfrm>
          <a:custGeom>
            <a:avLst/>
            <a:gdLst/>
            <a:ahLst/>
            <a:cxnLst>
              <a:cxn ang="0">
                <a:pos x="134" y="1"/>
              </a:cxn>
              <a:cxn ang="0">
                <a:pos x="136" y="7"/>
              </a:cxn>
              <a:cxn ang="0">
                <a:pos x="148" y="4"/>
              </a:cxn>
              <a:cxn ang="0">
                <a:pos x="163" y="15"/>
              </a:cxn>
              <a:cxn ang="0">
                <a:pos x="188" y="23"/>
              </a:cxn>
              <a:cxn ang="0">
                <a:pos x="191" y="28"/>
              </a:cxn>
              <a:cxn ang="0">
                <a:pos x="192" y="50"/>
              </a:cxn>
              <a:cxn ang="0">
                <a:pos x="193" y="71"/>
              </a:cxn>
              <a:cxn ang="0">
                <a:pos x="205" y="78"/>
              </a:cxn>
              <a:cxn ang="0">
                <a:pos x="216" y="86"/>
              </a:cxn>
              <a:cxn ang="0">
                <a:pos x="242" y="84"/>
              </a:cxn>
              <a:cxn ang="0">
                <a:pos x="250" y="81"/>
              </a:cxn>
              <a:cxn ang="0">
                <a:pos x="290" y="97"/>
              </a:cxn>
              <a:cxn ang="0">
                <a:pos x="315" y="97"/>
              </a:cxn>
              <a:cxn ang="0">
                <a:pos x="332" y="100"/>
              </a:cxn>
              <a:cxn ang="0">
                <a:pos x="379" y="99"/>
              </a:cxn>
              <a:cxn ang="0">
                <a:pos x="422" y="100"/>
              </a:cxn>
              <a:cxn ang="0">
                <a:pos x="500" y="114"/>
              </a:cxn>
              <a:cxn ang="0">
                <a:pos x="567" y="133"/>
              </a:cxn>
              <a:cxn ang="0">
                <a:pos x="581" y="153"/>
              </a:cxn>
              <a:cxn ang="0">
                <a:pos x="585" y="162"/>
              </a:cxn>
              <a:cxn ang="0">
                <a:pos x="573" y="184"/>
              </a:cxn>
              <a:cxn ang="0">
                <a:pos x="557" y="210"/>
              </a:cxn>
              <a:cxn ang="0">
                <a:pos x="552" y="216"/>
              </a:cxn>
              <a:cxn ang="0">
                <a:pos x="547" y="224"/>
              </a:cxn>
              <a:cxn ang="0">
                <a:pos x="530" y="242"/>
              </a:cxn>
              <a:cxn ang="0">
                <a:pos x="514" y="278"/>
              </a:cxn>
              <a:cxn ang="0">
                <a:pos x="518" y="284"/>
              </a:cxn>
              <a:cxn ang="0">
                <a:pos x="526" y="286"/>
              </a:cxn>
              <a:cxn ang="0">
                <a:pos x="525" y="310"/>
              </a:cxn>
              <a:cxn ang="0">
                <a:pos x="514" y="334"/>
              </a:cxn>
              <a:cxn ang="0">
                <a:pos x="491" y="450"/>
              </a:cxn>
              <a:cxn ang="0">
                <a:pos x="222" y="427"/>
              </a:cxn>
              <a:cxn ang="0">
                <a:pos x="87" y="391"/>
              </a:cxn>
              <a:cxn ang="0">
                <a:pos x="23" y="373"/>
              </a:cxn>
              <a:cxn ang="0">
                <a:pos x="1" y="335"/>
              </a:cxn>
              <a:cxn ang="0">
                <a:pos x="8" y="299"/>
              </a:cxn>
              <a:cxn ang="0">
                <a:pos x="18" y="271"/>
              </a:cxn>
              <a:cxn ang="0">
                <a:pos x="27" y="254"/>
              </a:cxn>
              <a:cxn ang="0">
                <a:pos x="34" y="250"/>
              </a:cxn>
              <a:cxn ang="0">
                <a:pos x="38" y="249"/>
              </a:cxn>
              <a:cxn ang="0">
                <a:pos x="43" y="243"/>
              </a:cxn>
              <a:cxn ang="0">
                <a:pos x="44" y="229"/>
              </a:cxn>
              <a:cxn ang="0">
                <a:pos x="49" y="223"/>
              </a:cxn>
              <a:cxn ang="0">
                <a:pos x="56" y="221"/>
              </a:cxn>
              <a:cxn ang="0">
                <a:pos x="58" y="214"/>
              </a:cxn>
              <a:cxn ang="0">
                <a:pos x="57" y="204"/>
              </a:cxn>
              <a:cxn ang="0">
                <a:pos x="70" y="173"/>
              </a:cxn>
              <a:cxn ang="0">
                <a:pos x="82" y="137"/>
              </a:cxn>
              <a:cxn ang="0">
                <a:pos x="105" y="85"/>
              </a:cxn>
              <a:cxn ang="0">
                <a:pos x="119" y="64"/>
              </a:cxn>
              <a:cxn ang="0">
                <a:pos x="120" y="63"/>
              </a:cxn>
              <a:cxn ang="0">
                <a:pos x="115" y="55"/>
              </a:cxn>
              <a:cxn ang="0">
                <a:pos x="121" y="33"/>
              </a:cxn>
              <a:cxn ang="0">
                <a:pos x="131" y="0"/>
              </a:cxn>
            </a:cxnLst>
            <a:rect l="0" t="0" r="r" b="b"/>
            <a:pathLst>
              <a:path w="585" h="489">
                <a:moveTo>
                  <a:pt x="131" y="0"/>
                </a:moveTo>
                <a:lnTo>
                  <a:pt x="132" y="1"/>
                </a:lnTo>
                <a:lnTo>
                  <a:pt x="134" y="1"/>
                </a:lnTo>
                <a:lnTo>
                  <a:pt x="135" y="2"/>
                </a:lnTo>
                <a:lnTo>
                  <a:pt x="135" y="6"/>
                </a:lnTo>
                <a:lnTo>
                  <a:pt x="136" y="7"/>
                </a:lnTo>
                <a:lnTo>
                  <a:pt x="137" y="7"/>
                </a:lnTo>
                <a:lnTo>
                  <a:pt x="138" y="8"/>
                </a:lnTo>
                <a:lnTo>
                  <a:pt x="148" y="4"/>
                </a:lnTo>
                <a:lnTo>
                  <a:pt x="155" y="5"/>
                </a:lnTo>
                <a:lnTo>
                  <a:pt x="160" y="9"/>
                </a:lnTo>
                <a:lnTo>
                  <a:pt x="163" y="15"/>
                </a:lnTo>
                <a:lnTo>
                  <a:pt x="172" y="15"/>
                </a:lnTo>
                <a:lnTo>
                  <a:pt x="179" y="16"/>
                </a:lnTo>
                <a:lnTo>
                  <a:pt x="188" y="23"/>
                </a:lnTo>
                <a:lnTo>
                  <a:pt x="187" y="26"/>
                </a:lnTo>
                <a:lnTo>
                  <a:pt x="190" y="28"/>
                </a:lnTo>
                <a:lnTo>
                  <a:pt x="191" y="28"/>
                </a:lnTo>
                <a:lnTo>
                  <a:pt x="192" y="29"/>
                </a:lnTo>
                <a:lnTo>
                  <a:pt x="193" y="41"/>
                </a:lnTo>
                <a:lnTo>
                  <a:pt x="192" y="50"/>
                </a:lnTo>
                <a:lnTo>
                  <a:pt x="190" y="58"/>
                </a:lnTo>
                <a:lnTo>
                  <a:pt x="190" y="64"/>
                </a:lnTo>
                <a:lnTo>
                  <a:pt x="193" y="71"/>
                </a:lnTo>
                <a:lnTo>
                  <a:pt x="200" y="77"/>
                </a:lnTo>
                <a:lnTo>
                  <a:pt x="202" y="78"/>
                </a:lnTo>
                <a:lnTo>
                  <a:pt x="205" y="78"/>
                </a:lnTo>
                <a:lnTo>
                  <a:pt x="208" y="79"/>
                </a:lnTo>
                <a:lnTo>
                  <a:pt x="210" y="81"/>
                </a:lnTo>
                <a:lnTo>
                  <a:pt x="216" y="86"/>
                </a:lnTo>
                <a:lnTo>
                  <a:pt x="236" y="86"/>
                </a:lnTo>
                <a:lnTo>
                  <a:pt x="240" y="85"/>
                </a:lnTo>
                <a:lnTo>
                  <a:pt x="242" y="84"/>
                </a:lnTo>
                <a:lnTo>
                  <a:pt x="244" y="82"/>
                </a:lnTo>
                <a:lnTo>
                  <a:pt x="247" y="81"/>
                </a:lnTo>
                <a:lnTo>
                  <a:pt x="250" y="81"/>
                </a:lnTo>
                <a:lnTo>
                  <a:pt x="265" y="83"/>
                </a:lnTo>
                <a:lnTo>
                  <a:pt x="278" y="88"/>
                </a:lnTo>
                <a:lnTo>
                  <a:pt x="290" y="97"/>
                </a:lnTo>
                <a:lnTo>
                  <a:pt x="298" y="99"/>
                </a:lnTo>
                <a:lnTo>
                  <a:pt x="306" y="98"/>
                </a:lnTo>
                <a:lnTo>
                  <a:pt x="315" y="97"/>
                </a:lnTo>
                <a:lnTo>
                  <a:pt x="323" y="97"/>
                </a:lnTo>
                <a:lnTo>
                  <a:pt x="328" y="98"/>
                </a:lnTo>
                <a:lnTo>
                  <a:pt x="332" y="100"/>
                </a:lnTo>
                <a:lnTo>
                  <a:pt x="341" y="103"/>
                </a:lnTo>
                <a:lnTo>
                  <a:pt x="361" y="102"/>
                </a:lnTo>
                <a:lnTo>
                  <a:pt x="379" y="99"/>
                </a:lnTo>
                <a:lnTo>
                  <a:pt x="399" y="97"/>
                </a:lnTo>
                <a:lnTo>
                  <a:pt x="411" y="98"/>
                </a:lnTo>
                <a:lnTo>
                  <a:pt x="422" y="100"/>
                </a:lnTo>
                <a:lnTo>
                  <a:pt x="442" y="100"/>
                </a:lnTo>
                <a:lnTo>
                  <a:pt x="471" y="106"/>
                </a:lnTo>
                <a:lnTo>
                  <a:pt x="500" y="114"/>
                </a:lnTo>
                <a:lnTo>
                  <a:pt x="532" y="120"/>
                </a:lnTo>
                <a:lnTo>
                  <a:pt x="563" y="125"/>
                </a:lnTo>
                <a:lnTo>
                  <a:pt x="567" y="133"/>
                </a:lnTo>
                <a:lnTo>
                  <a:pt x="574" y="145"/>
                </a:lnTo>
                <a:lnTo>
                  <a:pt x="576" y="148"/>
                </a:lnTo>
                <a:lnTo>
                  <a:pt x="581" y="153"/>
                </a:lnTo>
                <a:lnTo>
                  <a:pt x="583" y="156"/>
                </a:lnTo>
                <a:lnTo>
                  <a:pt x="585" y="159"/>
                </a:lnTo>
                <a:lnTo>
                  <a:pt x="585" y="162"/>
                </a:lnTo>
                <a:lnTo>
                  <a:pt x="583" y="169"/>
                </a:lnTo>
                <a:lnTo>
                  <a:pt x="578" y="177"/>
                </a:lnTo>
                <a:lnTo>
                  <a:pt x="573" y="184"/>
                </a:lnTo>
                <a:lnTo>
                  <a:pt x="566" y="193"/>
                </a:lnTo>
                <a:lnTo>
                  <a:pt x="561" y="201"/>
                </a:lnTo>
                <a:lnTo>
                  <a:pt x="557" y="210"/>
                </a:lnTo>
                <a:lnTo>
                  <a:pt x="556" y="212"/>
                </a:lnTo>
                <a:lnTo>
                  <a:pt x="554" y="214"/>
                </a:lnTo>
                <a:lnTo>
                  <a:pt x="552" y="216"/>
                </a:lnTo>
                <a:lnTo>
                  <a:pt x="549" y="217"/>
                </a:lnTo>
                <a:lnTo>
                  <a:pt x="547" y="222"/>
                </a:lnTo>
                <a:lnTo>
                  <a:pt x="547" y="224"/>
                </a:lnTo>
                <a:lnTo>
                  <a:pt x="548" y="226"/>
                </a:lnTo>
                <a:lnTo>
                  <a:pt x="539" y="233"/>
                </a:lnTo>
                <a:lnTo>
                  <a:pt x="530" y="242"/>
                </a:lnTo>
                <a:lnTo>
                  <a:pt x="521" y="251"/>
                </a:lnTo>
                <a:lnTo>
                  <a:pt x="517" y="263"/>
                </a:lnTo>
                <a:lnTo>
                  <a:pt x="514" y="278"/>
                </a:lnTo>
                <a:lnTo>
                  <a:pt x="514" y="281"/>
                </a:lnTo>
                <a:lnTo>
                  <a:pt x="517" y="282"/>
                </a:lnTo>
                <a:lnTo>
                  <a:pt x="518" y="284"/>
                </a:lnTo>
                <a:lnTo>
                  <a:pt x="520" y="285"/>
                </a:lnTo>
                <a:lnTo>
                  <a:pt x="524" y="286"/>
                </a:lnTo>
                <a:lnTo>
                  <a:pt x="526" y="286"/>
                </a:lnTo>
                <a:lnTo>
                  <a:pt x="528" y="287"/>
                </a:lnTo>
                <a:lnTo>
                  <a:pt x="530" y="289"/>
                </a:lnTo>
                <a:lnTo>
                  <a:pt x="525" y="310"/>
                </a:lnTo>
                <a:lnTo>
                  <a:pt x="521" y="319"/>
                </a:lnTo>
                <a:lnTo>
                  <a:pt x="517" y="326"/>
                </a:lnTo>
                <a:lnTo>
                  <a:pt x="514" y="334"/>
                </a:lnTo>
                <a:lnTo>
                  <a:pt x="507" y="372"/>
                </a:lnTo>
                <a:lnTo>
                  <a:pt x="500" y="412"/>
                </a:lnTo>
                <a:lnTo>
                  <a:pt x="491" y="450"/>
                </a:lnTo>
                <a:lnTo>
                  <a:pt x="483" y="489"/>
                </a:lnTo>
                <a:lnTo>
                  <a:pt x="351" y="460"/>
                </a:lnTo>
                <a:lnTo>
                  <a:pt x="222" y="427"/>
                </a:lnTo>
                <a:lnTo>
                  <a:pt x="95" y="393"/>
                </a:lnTo>
                <a:lnTo>
                  <a:pt x="91" y="392"/>
                </a:lnTo>
                <a:lnTo>
                  <a:pt x="87" y="391"/>
                </a:lnTo>
                <a:lnTo>
                  <a:pt x="66" y="385"/>
                </a:lnTo>
                <a:lnTo>
                  <a:pt x="44" y="379"/>
                </a:lnTo>
                <a:lnTo>
                  <a:pt x="23" y="373"/>
                </a:lnTo>
                <a:lnTo>
                  <a:pt x="3" y="365"/>
                </a:lnTo>
                <a:lnTo>
                  <a:pt x="0" y="350"/>
                </a:lnTo>
                <a:lnTo>
                  <a:pt x="1" y="335"/>
                </a:lnTo>
                <a:lnTo>
                  <a:pt x="4" y="322"/>
                </a:lnTo>
                <a:lnTo>
                  <a:pt x="11" y="312"/>
                </a:lnTo>
                <a:lnTo>
                  <a:pt x="8" y="299"/>
                </a:lnTo>
                <a:lnTo>
                  <a:pt x="9" y="289"/>
                </a:lnTo>
                <a:lnTo>
                  <a:pt x="13" y="280"/>
                </a:lnTo>
                <a:lnTo>
                  <a:pt x="18" y="271"/>
                </a:lnTo>
                <a:lnTo>
                  <a:pt x="23" y="261"/>
                </a:lnTo>
                <a:lnTo>
                  <a:pt x="25" y="252"/>
                </a:lnTo>
                <a:lnTo>
                  <a:pt x="27" y="254"/>
                </a:lnTo>
                <a:lnTo>
                  <a:pt x="30" y="254"/>
                </a:lnTo>
                <a:lnTo>
                  <a:pt x="32" y="252"/>
                </a:lnTo>
                <a:lnTo>
                  <a:pt x="34" y="250"/>
                </a:lnTo>
                <a:lnTo>
                  <a:pt x="37" y="246"/>
                </a:lnTo>
                <a:lnTo>
                  <a:pt x="38" y="247"/>
                </a:lnTo>
                <a:lnTo>
                  <a:pt x="38" y="249"/>
                </a:lnTo>
                <a:lnTo>
                  <a:pt x="39" y="252"/>
                </a:lnTo>
                <a:lnTo>
                  <a:pt x="43" y="247"/>
                </a:lnTo>
                <a:lnTo>
                  <a:pt x="43" y="243"/>
                </a:lnTo>
                <a:lnTo>
                  <a:pt x="41" y="236"/>
                </a:lnTo>
                <a:lnTo>
                  <a:pt x="42" y="230"/>
                </a:lnTo>
                <a:lnTo>
                  <a:pt x="44" y="229"/>
                </a:lnTo>
                <a:lnTo>
                  <a:pt x="45" y="228"/>
                </a:lnTo>
                <a:lnTo>
                  <a:pt x="46" y="225"/>
                </a:lnTo>
                <a:lnTo>
                  <a:pt x="49" y="223"/>
                </a:lnTo>
                <a:lnTo>
                  <a:pt x="51" y="222"/>
                </a:lnTo>
                <a:lnTo>
                  <a:pt x="52" y="221"/>
                </a:lnTo>
                <a:lnTo>
                  <a:pt x="56" y="221"/>
                </a:lnTo>
                <a:lnTo>
                  <a:pt x="59" y="222"/>
                </a:lnTo>
                <a:lnTo>
                  <a:pt x="59" y="216"/>
                </a:lnTo>
                <a:lnTo>
                  <a:pt x="58" y="214"/>
                </a:lnTo>
                <a:lnTo>
                  <a:pt x="58" y="211"/>
                </a:lnTo>
                <a:lnTo>
                  <a:pt x="57" y="210"/>
                </a:lnTo>
                <a:lnTo>
                  <a:pt x="57" y="204"/>
                </a:lnTo>
                <a:lnTo>
                  <a:pt x="63" y="195"/>
                </a:lnTo>
                <a:lnTo>
                  <a:pt x="66" y="184"/>
                </a:lnTo>
                <a:lnTo>
                  <a:pt x="70" y="173"/>
                </a:lnTo>
                <a:lnTo>
                  <a:pt x="74" y="162"/>
                </a:lnTo>
                <a:lnTo>
                  <a:pt x="81" y="154"/>
                </a:lnTo>
                <a:lnTo>
                  <a:pt x="82" y="137"/>
                </a:lnTo>
                <a:lnTo>
                  <a:pt x="89" y="119"/>
                </a:lnTo>
                <a:lnTo>
                  <a:pt x="98" y="103"/>
                </a:lnTo>
                <a:lnTo>
                  <a:pt x="105" y="85"/>
                </a:lnTo>
                <a:lnTo>
                  <a:pt x="109" y="67"/>
                </a:lnTo>
                <a:lnTo>
                  <a:pt x="113" y="64"/>
                </a:lnTo>
                <a:lnTo>
                  <a:pt x="119" y="64"/>
                </a:lnTo>
                <a:lnTo>
                  <a:pt x="121" y="67"/>
                </a:lnTo>
                <a:lnTo>
                  <a:pt x="121" y="64"/>
                </a:lnTo>
                <a:lnTo>
                  <a:pt x="120" y="63"/>
                </a:lnTo>
                <a:lnTo>
                  <a:pt x="117" y="62"/>
                </a:lnTo>
                <a:lnTo>
                  <a:pt x="115" y="60"/>
                </a:lnTo>
                <a:lnTo>
                  <a:pt x="115" y="55"/>
                </a:lnTo>
                <a:lnTo>
                  <a:pt x="119" y="51"/>
                </a:lnTo>
                <a:lnTo>
                  <a:pt x="121" y="47"/>
                </a:lnTo>
                <a:lnTo>
                  <a:pt x="121" y="33"/>
                </a:lnTo>
                <a:lnTo>
                  <a:pt x="128" y="12"/>
                </a:lnTo>
                <a:lnTo>
                  <a:pt x="129" y="1"/>
                </a:lnTo>
                <a:lnTo>
                  <a:pt x="131"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47" name="Freeform 48"/>
          <p:cNvSpPr>
            <a:spLocks/>
          </p:cNvSpPr>
          <p:nvPr/>
        </p:nvSpPr>
        <p:spPr bwMode="auto">
          <a:xfrm>
            <a:off x="738188" y="1852613"/>
            <a:ext cx="617537" cy="450850"/>
          </a:xfrm>
          <a:custGeom>
            <a:avLst/>
            <a:gdLst/>
            <a:ahLst/>
            <a:cxnLst>
              <a:cxn ang="0">
                <a:pos x="157" y="6"/>
              </a:cxn>
              <a:cxn ang="0">
                <a:pos x="244" y="33"/>
              </a:cxn>
              <a:cxn ang="0">
                <a:pos x="290" y="39"/>
              </a:cxn>
              <a:cxn ang="0">
                <a:pos x="408" y="67"/>
              </a:cxn>
              <a:cxn ang="0">
                <a:pos x="478" y="83"/>
              </a:cxn>
              <a:cxn ang="0">
                <a:pos x="470" y="125"/>
              </a:cxn>
              <a:cxn ang="0">
                <a:pos x="467" y="135"/>
              </a:cxn>
              <a:cxn ang="0">
                <a:pos x="445" y="238"/>
              </a:cxn>
              <a:cxn ang="0">
                <a:pos x="426" y="317"/>
              </a:cxn>
              <a:cxn ang="0">
                <a:pos x="431" y="335"/>
              </a:cxn>
              <a:cxn ang="0">
                <a:pos x="341" y="334"/>
              </a:cxn>
              <a:cxn ang="0">
                <a:pos x="322" y="327"/>
              </a:cxn>
              <a:cxn ang="0">
                <a:pos x="276" y="322"/>
              </a:cxn>
              <a:cxn ang="0">
                <a:pos x="252" y="326"/>
              </a:cxn>
              <a:cxn ang="0">
                <a:pos x="208" y="329"/>
              </a:cxn>
              <a:cxn ang="0">
                <a:pos x="197" y="320"/>
              </a:cxn>
              <a:cxn ang="0">
                <a:pos x="192" y="317"/>
              </a:cxn>
              <a:cxn ang="0">
                <a:pos x="155" y="324"/>
              </a:cxn>
              <a:cxn ang="0">
                <a:pos x="129" y="308"/>
              </a:cxn>
              <a:cxn ang="0">
                <a:pos x="100" y="307"/>
              </a:cxn>
              <a:cxn ang="0">
                <a:pos x="77" y="308"/>
              </a:cxn>
              <a:cxn ang="0">
                <a:pos x="58" y="249"/>
              </a:cxn>
              <a:cxn ang="0">
                <a:pos x="44" y="237"/>
              </a:cxn>
              <a:cxn ang="0">
                <a:pos x="30" y="229"/>
              </a:cxn>
              <a:cxn ang="0">
                <a:pos x="8" y="205"/>
              </a:cxn>
              <a:cxn ang="0">
                <a:pos x="10" y="194"/>
              </a:cxn>
              <a:cxn ang="0">
                <a:pos x="15" y="191"/>
              </a:cxn>
              <a:cxn ang="0">
                <a:pos x="15" y="179"/>
              </a:cxn>
              <a:cxn ang="0">
                <a:pos x="4" y="177"/>
              </a:cxn>
              <a:cxn ang="0">
                <a:pos x="18" y="156"/>
              </a:cxn>
              <a:cxn ang="0">
                <a:pos x="8" y="82"/>
              </a:cxn>
              <a:cxn ang="0">
                <a:pos x="3" y="41"/>
              </a:cxn>
              <a:cxn ang="0">
                <a:pos x="6" y="28"/>
              </a:cxn>
              <a:cxn ang="0">
                <a:pos x="18" y="34"/>
              </a:cxn>
              <a:cxn ang="0">
                <a:pos x="27" y="41"/>
              </a:cxn>
              <a:cxn ang="0">
                <a:pos x="58" y="56"/>
              </a:cxn>
              <a:cxn ang="0">
                <a:pos x="84" y="69"/>
              </a:cxn>
              <a:cxn ang="0">
                <a:pos x="102" y="80"/>
              </a:cxn>
              <a:cxn ang="0">
                <a:pos x="105" y="100"/>
              </a:cxn>
              <a:cxn ang="0">
                <a:pos x="93" y="103"/>
              </a:cxn>
              <a:cxn ang="0">
                <a:pos x="74" y="126"/>
              </a:cxn>
              <a:cxn ang="0">
                <a:pos x="88" y="139"/>
              </a:cxn>
              <a:cxn ang="0">
                <a:pos x="74" y="158"/>
              </a:cxn>
              <a:cxn ang="0">
                <a:pos x="87" y="163"/>
              </a:cxn>
              <a:cxn ang="0">
                <a:pos x="98" y="168"/>
              </a:cxn>
              <a:cxn ang="0">
                <a:pos x="109" y="160"/>
              </a:cxn>
              <a:cxn ang="0">
                <a:pos x="129" y="130"/>
              </a:cxn>
              <a:cxn ang="0">
                <a:pos x="133" y="115"/>
              </a:cxn>
              <a:cxn ang="0">
                <a:pos x="142" y="102"/>
              </a:cxn>
              <a:cxn ang="0">
                <a:pos x="151" y="107"/>
              </a:cxn>
              <a:cxn ang="0">
                <a:pos x="142" y="76"/>
              </a:cxn>
              <a:cxn ang="0">
                <a:pos x="144" y="23"/>
              </a:cxn>
              <a:cxn ang="0">
                <a:pos x="142" y="17"/>
              </a:cxn>
              <a:cxn ang="0">
                <a:pos x="143" y="11"/>
              </a:cxn>
              <a:cxn ang="0">
                <a:pos x="137" y="5"/>
              </a:cxn>
            </a:cxnLst>
            <a:rect l="0" t="0" r="r" b="b"/>
            <a:pathLst>
              <a:path w="478" h="349">
                <a:moveTo>
                  <a:pt x="136" y="0"/>
                </a:moveTo>
                <a:lnTo>
                  <a:pt x="137" y="0"/>
                </a:lnTo>
                <a:lnTo>
                  <a:pt x="140" y="2"/>
                </a:lnTo>
                <a:lnTo>
                  <a:pt x="141" y="3"/>
                </a:lnTo>
                <a:lnTo>
                  <a:pt x="145" y="5"/>
                </a:lnTo>
                <a:lnTo>
                  <a:pt x="147" y="5"/>
                </a:lnTo>
                <a:lnTo>
                  <a:pt x="157" y="6"/>
                </a:lnTo>
                <a:lnTo>
                  <a:pt x="180" y="11"/>
                </a:lnTo>
                <a:lnTo>
                  <a:pt x="195" y="16"/>
                </a:lnTo>
                <a:lnTo>
                  <a:pt x="208" y="21"/>
                </a:lnTo>
                <a:lnTo>
                  <a:pt x="222" y="21"/>
                </a:lnTo>
                <a:lnTo>
                  <a:pt x="230" y="25"/>
                </a:lnTo>
                <a:lnTo>
                  <a:pt x="238" y="30"/>
                </a:lnTo>
                <a:lnTo>
                  <a:pt x="244" y="33"/>
                </a:lnTo>
                <a:lnTo>
                  <a:pt x="247" y="33"/>
                </a:lnTo>
                <a:lnTo>
                  <a:pt x="249" y="31"/>
                </a:lnTo>
                <a:lnTo>
                  <a:pt x="252" y="30"/>
                </a:lnTo>
                <a:lnTo>
                  <a:pt x="256" y="30"/>
                </a:lnTo>
                <a:lnTo>
                  <a:pt x="265" y="34"/>
                </a:lnTo>
                <a:lnTo>
                  <a:pt x="276" y="39"/>
                </a:lnTo>
                <a:lnTo>
                  <a:pt x="290" y="39"/>
                </a:lnTo>
                <a:lnTo>
                  <a:pt x="297" y="41"/>
                </a:lnTo>
                <a:lnTo>
                  <a:pt x="303" y="45"/>
                </a:lnTo>
                <a:lnTo>
                  <a:pt x="310" y="47"/>
                </a:lnTo>
                <a:lnTo>
                  <a:pt x="334" y="53"/>
                </a:lnTo>
                <a:lnTo>
                  <a:pt x="357" y="59"/>
                </a:lnTo>
                <a:lnTo>
                  <a:pt x="383" y="62"/>
                </a:lnTo>
                <a:lnTo>
                  <a:pt x="408" y="67"/>
                </a:lnTo>
                <a:lnTo>
                  <a:pt x="411" y="68"/>
                </a:lnTo>
                <a:lnTo>
                  <a:pt x="414" y="69"/>
                </a:lnTo>
                <a:lnTo>
                  <a:pt x="417" y="72"/>
                </a:lnTo>
                <a:lnTo>
                  <a:pt x="419" y="73"/>
                </a:lnTo>
                <a:lnTo>
                  <a:pt x="440" y="76"/>
                </a:lnTo>
                <a:lnTo>
                  <a:pt x="460" y="79"/>
                </a:lnTo>
                <a:lnTo>
                  <a:pt x="478" y="83"/>
                </a:lnTo>
                <a:lnTo>
                  <a:pt x="475" y="93"/>
                </a:lnTo>
                <a:lnTo>
                  <a:pt x="474" y="102"/>
                </a:lnTo>
                <a:lnTo>
                  <a:pt x="473" y="115"/>
                </a:lnTo>
                <a:lnTo>
                  <a:pt x="473" y="116"/>
                </a:lnTo>
                <a:lnTo>
                  <a:pt x="471" y="117"/>
                </a:lnTo>
                <a:lnTo>
                  <a:pt x="471" y="123"/>
                </a:lnTo>
                <a:lnTo>
                  <a:pt x="470" y="125"/>
                </a:lnTo>
                <a:lnTo>
                  <a:pt x="470" y="126"/>
                </a:lnTo>
                <a:lnTo>
                  <a:pt x="469" y="126"/>
                </a:lnTo>
                <a:lnTo>
                  <a:pt x="468" y="128"/>
                </a:lnTo>
                <a:lnTo>
                  <a:pt x="466" y="128"/>
                </a:lnTo>
                <a:lnTo>
                  <a:pt x="464" y="129"/>
                </a:lnTo>
                <a:lnTo>
                  <a:pt x="464" y="130"/>
                </a:lnTo>
                <a:lnTo>
                  <a:pt x="467" y="135"/>
                </a:lnTo>
                <a:lnTo>
                  <a:pt x="467" y="140"/>
                </a:lnTo>
                <a:lnTo>
                  <a:pt x="464" y="151"/>
                </a:lnTo>
                <a:lnTo>
                  <a:pt x="462" y="163"/>
                </a:lnTo>
                <a:lnTo>
                  <a:pt x="459" y="174"/>
                </a:lnTo>
                <a:lnTo>
                  <a:pt x="456" y="188"/>
                </a:lnTo>
                <a:lnTo>
                  <a:pt x="452" y="213"/>
                </a:lnTo>
                <a:lnTo>
                  <a:pt x="445" y="238"/>
                </a:lnTo>
                <a:lnTo>
                  <a:pt x="439" y="263"/>
                </a:lnTo>
                <a:lnTo>
                  <a:pt x="433" y="286"/>
                </a:lnTo>
                <a:lnTo>
                  <a:pt x="431" y="310"/>
                </a:lnTo>
                <a:lnTo>
                  <a:pt x="429" y="311"/>
                </a:lnTo>
                <a:lnTo>
                  <a:pt x="428" y="313"/>
                </a:lnTo>
                <a:lnTo>
                  <a:pt x="427" y="314"/>
                </a:lnTo>
                <a:lnTo>
                  <a:pt x="426" y="317"/>
                </a:lnTo>
                <a:lnTo>
                  <a:pt x="425" y="318"/>
                </a:lnTo>
                <a:lnTo>
                  <a:pt x="425" y="320"/>
                </a:lnTo>
                <a:lnTo>
                  <a:pt x="426" y="321"/>
                </a:lnTo>
                <a:lnTo>
                  <a:pt x="428" y="322"/>
                </a:lnTo>
                <a:lnTo>
                  <a:pt x="429" y="324"/>
                </a:lnTo>
                <a:lnTo>
                  <a:pt x="431" y="326"/>
                </a:lnTo>
                <a:lnTo>
                  <a:pt x="431" y="335"/>
                </a:lnTo>
                <a:lnTo>
                  <a:pt x="429" y="342"/>
                </a:lnTo>
                <a:lnTo>
                  <a:pt x="431" y="349"/>
                </a:lnTo>
                <a:lnTo>
                  <a:pt x="415" y="349"/>
                </a:lnTo>
                <a:lnTo>
                  <a:pt x="399" y="347"/>
                </a:lnTo>
                <a:lnTo>
                  <a:pt x="369" y="338"/>
                </a:lnTo>
                <a:lnTo>
                  <a:pt x="355" y="335"/>
                </a:lnTo>
                <a:lnTo>
                  <a:pt x="341" y="334"/>
                </a:lnTo>
                <a:lnTo>
                  <a:pt x="329" y="332"/>
                </a:lnTo>
                <a:lnTo>
                  <a:pt x="328" y="331"/>
                </a:lnTo>
                <a:lnTo>
                  <a:pt x="328" y="329"/>
                </a:lnTo>
                <a:lnTo>
                  <a:pt x="327" y="328"/>
                </a:lnTo>
                <a:lnTo>
                  <a:pt x="327" y="326"/>
                </a:lnTo>
                <a:lnTo>
                  <a:pt x="325" y="326"/>
                </a:lnTo>
                <a:lnTo>
                  <a:pt x="322" y="327"/>
                </a:lnTo>
                <a:lnTo>
                  <a:pt x="320" y="329"/>
                </a:lnTo>
                <a:lnTo>
                  <a:pt x="318" y="329"/>
                </a:lnTo>
                <a:lnTo>
                  <a:pt x="311" y="327"/>
                </a:lnTo>
                <a:lnTo>
                  <a:pt x="308" y="325"/>
                </a:lnTo>
                <a:lnTo>
                  <a:pt x="305" y="324"/>
                </a:lnTo>
                <a:lnTo>
                  <a:pt x="282" y="324"/>
                </a:lnTo>
                <a:lnTo>
                  <a:pt x="276" y="322"/>
                </a:lnTo>
                <a:lnTo>
                  <a:pt x="262" y="320"/>
                </a:lnTo>
                <a:lnTo>
                  <a:pt x="259" y="320"/>
                </a:lnTo>
                <a:lnTo>
                  <a:pt x="258" y="321"/>
                </a:lnTo>
                <a:lnTo>
                  <a:pt x="257" y="324"/>
                </a:lnTo>
                <a:lnTo>
                  <a:pt x="256" y="325"/>
                </a:lnTo>
                <a:lnTo>
                  <a:pt x="256" y="326"/>
                </a:lnTo>
                <a:lnTo>
                  <a:pt x="252" y="326"/>
                </a:lnTo>
                <a:lnTo>
                  <a:pt x="248" y="325"/>
                </a:lnTo>
                <a:lnTo>
                  <a:pt x="244" y="324"/>
                </a:lnTo>
                <a:lnTo>
                  <a:pt x="240" y="324"/>
                </a:lnTo>
                <a:lnTo>
                  <a:pt x="234" y="325"/>
                </a:lnTo>
                <a:lnTo>
                  <a:pt x="226" y="326"/>
                </a:lnTo>
                <a:lnTo>
                  <a:pt x="216" y="328"/>
                </a:lnTo>
                <a:lnTo>
                  <a:pt x="208" y="329"/>
                </a:lnTo>
                <a:lnTo>
                  <a:pt x="202" y="329"/>
                </a:lnTo>
                <a:lnTo>
                  <a:pt x="201" y="328"/>
                </a:lnTo>
                <a:lnTo>
                  <a:pt x="201" y="327"/>
                </a:lnTo>
                <a:lnTo>
                  <a:pt x="198" y="324"/>
                </a:lnTo>
                <a:lnTo>
                  <a:pt x="194" y="324"/>
                </a:lnTo>
                <a:lnTo>
                  <a:pt x="195" y="321"/>
                </a:lnTo>
                <a:lnTo>
                  <a:pt x="197" y="320"/>
                </a:lnTo>
                <a:lnTo>
                  <a:pt x="197" y="319"/>
                </a:lnTo>
                <a:lnTo>
                  <a:pt x="195" y="318"/>
                </a:lnTo>
                <a:lnTo>
                  <a:pt x="195" y="317"/>
                </a:lnTo>
                <a:lnTo>
                  <a:pt x="194" y="314"/>
                </a:lnTo>
                <a:lnTo>
                  <a:pt x="194" y="312"/>
                </a:lnTo>
                <a:lnTo>
                  <a:pt x="192" y="314"/>
                </a:lnTo>
                <a:lnTo>
                  <a:pt x="192" y="317"/>
                </a:lnTo>
                <a:lnTo>
                  <a:pt x="193" y="318"/>
                </a:lnTo>
                <a:lnTo>
                  <a:pt x="194" y="318"/>
                </a:lnTo>
                <a:lnTo>
                  <a:pt x="194" y="320"/>
                </a:lnTo>
                <a:lnTo>
                  <a:pt x="191" y="320"/>
                </a:lnTo>
                <a:lnTo>
                  <a:pt x="188" y="318"/>
                </a:lnTo>
                <a:lnTo>
                  <a:pt x="183" y="324"/>
                </a:lnTo>
                <a:lnTo>
                  <a:pt x="155" y="324"/>
                </a:lnTo>
                <a:lnTo>
                  <a:pt x="155" y="319"/>
                </a:lnTo>
                <a:lnTo>
                  <a:pt x="152" y="317"/>
                </a:lnTo>
                <a:lnTo>
                  <a:pt x="151" y="317"/>
                </a:lnTo>
                <a:lnTo>
                  <a:pt x="149" y="314"/>
                </a:lnTo>
                <a:lnTo>
                  <a:pt x="149" y="312"/>
                </a:lnTo>
                <a:lnTo>
                  <a:pt x="138" y="311"/>
                </a:lnTo>
                <a:lnTo>
                  <a:pt x="129" y="308"/>
                </a:lnTo>
                <a:lnTo>
                  <a:pt x="122" y="305"/>
                </a:lnTo>
                <a:lnTo>
                  <a:pt x="113" y="304"/>
                </a:lnTo>
                <a:lnTo>
                  <a:pt x="108" y="306"/>
                </a:lnTo>
                <a:lnTo>
                  <a:pt x="105" y="310"/>
                </a:lnTo>
                <a:lnTo>
                  <a:pt x="101" y="310"/>
                </a:lnTo>
                <a:lnTo>
                  <a:pt x="100" y="308"/>
                </a:lnTo>
                <a:lnTo>
                  <a:pt x="100" y="307"/>
                </a:lnTo>
                <a:lnTo>
                  <a:pt x="99" y="306"/>
                </a:lnTo>
                <a:lnTo>
                  <a:pt x="95" y="306"/>
                </a:lnTo>
                <a:lnTo>
                  <a:pt x="92" y="308"/>
                </a:lnTo>
                <a:lnTo>
                  <a:pt x="87" y="311"/>
                </a:lnTo>
                <a:lnTo>
                  <a:pt x="86" y="312"/>
                </a:lnTo>
                <a:lnTo>
                  <a:pt x="85" y="312"/>
                </a:lnTo>
                <a:lnTo>
                  <a:pt x="77" y="308"/>
                </a:lnTo>
                <a:lnTo>
                  <a:pt x="69" y="303"/>
                </a:lnTo>
                <a:lnTo>
                  <a:pt x="59" y="298"/>
                </a:lnTo>
                <a:lnTo>
                  <a:pt x="59" y="283"/>
                </a:lnTo>
                <a:lnTo>
                  <a:pt x="60" y="269"/>
                </a:lnTo>
                <a:lnTo>
                  <a:pt x="59" y="256"/>
                </a:lnTo>
                <a:lnTo>
                  <a:pt x="59" y="250"/>
                </a:lnTo>
                <a:lnTo>
                  <a:pt x="58" y="249"/>
                </a:lnTo>
                <a:lnTo>
                  <a:pt x="58" y="248"/>
                </a:lnTo>
                <a:lnTo>
                  <a:pt x="57" y="248"/>
                </a:lnTo>
                <a:lnTo>
                  <a:pt x="57" y="250"/>
                </a:lnTo>
                <a:lnTo>
                  <a:pt x="52" y="247"/>
                </a:lnTo>
                <a:lnTo>
                  <a:pt x="49" y="243"/>
                </a:lnTo>
                <a:lnTo>
                  <a:pt x="46" y="240"/>
                </a:lnTo>
                <a:lnTo>
                  <a:pt x="44" y="237"/>
                </a:lnTo>
                <a:lnTo>
                  <a:pt x="41" y="236"/>
                </a:lnTo>
                <a:lnTo>
                  <a:pt x="34" y="238"/>
                </a:lnTo>
                <a:lnTo>
                  <a:pt x="35" y="236"/>
                </a:lnTo>
                <a:lnTo>
                  <a:pt x="36" y="235"/>
                </a:lnTo>
                <a:lnTo>
                  <a:pt x="34" y="235"/>
                </a:lnTo>
                <a:lnTo>
                  <a:pt x="34" y="236"/>
                </a:lnTo>
                <a:lnTo>
                  <a:pt x="30" y="229"/>
                </a:lnTo>
                <a:lnTo>
                  <a:pt x="25" y="224"/>
                </a:lnTo>
                <a:lnTo>
                  <a:pt x="17" y="224"/>
                </a:lnTo>
                <a:lnTo>
                  <a:pt x="16" y="223"/>
                </a:lnTo>
                <a:lnTo>
                  <a:pt x="16" y="222"/>
                </a:lnTo>
                <a:lnTo>
                  <a:pt x="13" y="219"/>
                </a:lnTo>
                <a:lnTo>
                  <a:pt x="8" y="219"/>
                </a:lnTo>
                <a:lnTo>
                  <a:pt x="8" y="205"/>
                </a:lnTo>
                <a:lnTo>
                  <a:pt x="7" y="202"/>
                </a:lnTo>
                <a:lnTo>
                  <a:pt x="7" y="199"/>
                </a:lnTo>
                <a:lnTo>
                  <a:pt x="8" y="198"/>
                </a:lnTo>
                <a:lnTo>
                  <a:pt x="10" y="196"/>
                </a:lnTo>
                <a:lnTo>
                  <a:pt x="14" y="196"/>
                </a:lnTo>
                <a:lnTo>
                  <a:pt x="11" y="194"/>
                </a:lnTo>
                <a:lnTo>
                  <a:pt x="10" y="194"/>
                </a:lnTo>
                <a:lnTo>
                  <a:pt x="9" y="193"/>
                </a:lnTo>
                <a:lnTo>
                  <a:pt x="8" y="191"/>
                </a:lnTo>
                <a:lnTo>
                  <a:pt x="8" y="188"/>
                </a:lnTo>
                <a:lnTo>
                  <a:pt x="10" y="188"/>
                </a:lnTo>
                <a:lnTo>
                  <a:pt x="13" y="189"/>
                </a:lnTo>
                <a:lnTo>
                  <a:pt x="14" y="189"/>
                </a:lnTo>
                <a:lnTo>
                  <a:pt x="15" y="191"/>
                </a:lnTo>
                <a:lnTo>
                  <a:pt x="16" y="191"/>
                </a:lnTo>
                <a:lnTo>
                  <a:pt x="17" y="189"/>
                </a:lnTo>
                <a:lnTo>
                  <a:pt x="20" y="188"/>
                </a:lnTo>
                <a:lnTo>
                  <a:pt x="21" y="186"/>
                </a:lnTo>
                <a:lnTo>
                  <a:pt x="21" y="184"/>
                </a:lnTo>
                <a:lnTo>
                  <a:pt x="16" y="179"/>
                </a:lnTo>
                <a:lnTo>
                  <a:pt x="15" y="179"/>
                </a:lnTo>
                <a:lnTo>
                  <a:pt x="15" y="178"/>
                </a:lnTo>
                <a:lnTo>
                  <a:pt x="17" y="177"/>
                </a:lnTo>
                <a:lnTo>
                  <a:pt x="15" y="174"/>
                </a:lnTo>
                <a:lnTo>
                  <a:pt x="14" y="175"/>
                </a:lnTo>
                <a:lnTo>
                  <a:pt x="11" y="175"/>
                </a:lnTo>
                <a:lnTo>
                  <a:pt x="9" y="177"/>
                </a:lnTo>
                <a:lnTo>
                  <a:pt x="4" y="177"/>
                </a:lnTo>
                <a:lnTo>
                  <a:pt x="3" y="174"/>
                </a:lnTo>
                <a:lnTo>
                  <a:pt x="4" y="168"/>
                </a:lnTo>
                <a:lnTo>
                  <a:pt x="9" y="165"/>
                </a:lnTo>
                <a:lnTo>
                  <a:pt x="14" y="164"/>
                </a:lnTo>
                <a:lnTo>
                  <a:pt x="21" y="163"/>
                </a:lnTo>
                <a:lnTo>
                  <a:pt x="25" y="160"/>
                </a:lnTo>
                <a:lnTo>
                  <a:pt x="18" y="156"/>
                </a:lnTo>
                <a:lnTo>
                  <a:pt x="13" y="150"/>
                </a:lnTo>
                <a:lnTo>
                  <a:pt x="6" y="146"/>
                </a:lnTo>
                <a:lnTo>
                  <a:pt x="7" y="133"/>
                </a:lnTo>
                <a:lnTo>
                  <a:pt x="6" y="118"/>
                </a:lnTo>
                <a:lnTo>
                  <a:pt x="6" y="103"/>
                </a:lnTo>
                <a:lnTo>
                  <a:pt x="7" y="94"/>
                </a:lnTo>
                <a:lnTo>
                  <a:pt x="8" y="82"/>
                </a:lnTo>
                <a:lnTo>
                  <a:pt x="6" y="69"/>
                </a:lnTo>
                <a:lnTo>
                  <a:pt x="4" y="67"/>
                </a:lnTo>
                <a:lnTo>
                  <a:pt x="1" y="63"/>
                </a:lnTo>
                <a:lnTo>
                  <a:pt x="0" y="61"/>
                </a:lnTo>
                <a:lnTo>
                  <a:pt x="0" y="39"/>
                </a:lnTo>
                <a:lnTo>
                  <a:pt x="1" y="40"/>
                </a:lnTo>
                <a:lnTo>
                  <a:pt x="3" y="41"/>
                </a:lnTo>
                <a:lnTo>
                  <a:pt x="6" y="41"/>
                </a:lnTo>
                <a:lnTo>
                  <a:pt x="6" y="40"/>
                </a:lnTo>
                <a:lnTo>
                  <a:pt x="4" y="39"/>
                </a:lnTo>
                <a:lnTo>
                  <a:pt x="3" y="37"/>
                </a:lnTo>
                <a:lnTo>
                  <a:pt x="3" y="32"/>
                </a:lnTo>
                <a:lnTo>
                  <a:pt x="4" y="31"/>
                </a:lnTo>
                <a:lnTo>
                  <a:pt x="6" y="28"/>
                </a:lnTo>
                <a:lnTo>
                  <a:pt x="9" y="25"/>
                </a:lnTo>
                <a:lnTo>
                  <a:pt x="6" y="25"/>
                </a:lnTo>
                <a:lnTo>
                  <a:pt x="6" y="23"/>
                </a:lnTo>
                <a:lnTo>
                  <a:pt x="7" y="21"/>
                </a:lnTo>
                <a:lnTo>
                  <a:pt x="10" y="25"/>
                </a:lnTo>
                <a:lnTo>
                  <a:pt x="11" y="27"/>
                </a:lnTo>
                <a:lnTo>
                  <a:pt x="18" y="34"/>
                </a:lnTo>
                <a:lnTo>
                  <a:pt x="23" y="37"/>
                </a:lnTo>
                <a:lnTo>
                  <a:pt x="24" y="39"/>
                </a:lnTo>
                <a:lnTo>
                  <a:pt x="24" y="44"/>
                </a:lnTo>
                <a:lnTo>
                  <a:pt x="23" y="47"/>
                </a:lnTo>
                <a:lnTo>
                  <a:pt x="25" y="45"/>
                </a:lnTo>
                <a:lnTo>
                  <a:pt x="25" y="42"/>
                </a:lnTo>
                <a:lnTo>
                  <a:pt x="27" y="41"/>
                </a:lnTo>
                <a:lnTo>
                  <a:pt x="31" y="41"/>
                </a:lnTo>
                <a:lnTo>
                  <a:pt x="32" y="47"/>
                </a:lnTo>
                <a:lnTo>
                  <a:pt x="37" y="49"/>
                </a:lnTo>
                <a:lnTo>
                  <a:pt x="43" y="52"/>
                </a:lnTo>
                <a:lnTo>
                  <a:pt x="49" y="53"/>
                </a:lnTo>
                <a:lnTo>
                  <a:pt x="57" y="55"/>
                </a:lnTo>
                <a:lnTo>
                  <a:pt x="58" y="56"/>
                </a:lnTo>
                <a:lnTo>
                  <a:pt x="58" y="60"/>
                </a:lnTo>
                <a:lnTo>
                  <a:pt x="59" y="61"/>
                </a:lnTo>
                <a:lnTo>
                  <a:pt x="62" y="62"/>
                </a:lnTo>
                <a:lnTo>
                  <a:pt x="73" y="62"/>
                </a:lnTo>
                <a:lnTo>
                  <a:pt x="78" y="65"/>
                </a:lnTo>
                <a:lnTo>
                  <a:pt x="81" y="68"/>
                </a:lnTo>
                <a:lnTo>
                  <a:pt x="84" y="69"/>
                </a:lnTo>
                <a:lnTo>
                  <a:pt x="89" y="69"/>
                </a:lnTo>
                <a:lnTo>
                  <a:pt x="93" y="67"/>
                </a:lnTo>
                <a:lnTo>
                  <a:pt x="93" y="73"/>
                </a:lnTo>
                <a:lnTo>
                  <a:pt x="96" y="76"/>
                </a:lnTo>
                <a:lnTo>
                  <a:pt x="98" y="76"/>
                </a:lnTo>
                <a:lnTo>
                  <a:pt x="100" y="77"/>
                </a:lnTo>
                <a:lnTo>
                  <a:pt x="102" y="80"/>
                </a:lnTo>
                <a:lnTo>
                  <a:pt x="103" y="80"/>
                </a:lnTo>
                <a:lnTo>
                  <a:pt x="102" y="82"/>
                </a:lnTo>
                <a:lnTo>
                  <a:pt x="101" y="83"/>
                </a:lnTo>
                <a:lnTo>
                  <a:pt x="113" y="83"/>
                </a:lnTo>
                <a:lnTo>
                  <a:pt x="113" y="101"/>
                </a:lnTo>
                <a:lnTo>
                  <a:pt x="109" y="100"/>
                </a:lnTo>
                <a:lnTo>
                  <a:pt x="105" y="100"/>
                </a:lnTo>
                <a:lnTo>
                  <a:pt x="103" y="101"/>
                </a:lnTo>
                <a:lnTo>
                  <a:pt x="101" y="101"/>
                </a:lnTo>
                <a:lnTo>
                  <a:pt x="100" y="102"/>
                </a:lnTo>
                <a:lnTo>
                  <a:pt x="98" y="102"/>
                </a:lnTo>
                <a:lnTo>
                  <a:pt x="95" y="101"/>
                </a:lnTo>
                <a:lnTo>
                  <a:pt x="93" y="101"/>
                </a:lnTo>
                <a:lnTo>
                  <a:pt x="93" y="103"/>
                </a:lnTo>
                <a:lnTo>
                  <a:pt x="95" y="105"/>
                </a:lnTo>
                <a:lnTo>
                  <a:pt x="96" y="108"/>
                </a:lnTo>
                <a:lnTo>
                  <a:pt x="96" y="110"/>
                </a:lnTo>
                <a:lnTo>
                  <a:pt x="95" y="112"/>
                </a:lnTo>
                <a:lnTo>
                  <a:pt x="91" y="116"/>
                </a:lnTo>
                <a:lnTo>
                  <a:pt x="82" y="121"/>
                </a:lnTo>
                <a:lnTo>
                  <a:pt x="74" y="126"/>
                </a:lnTo>
                <a:lnTo>
                  <a:pt x="71" y="131"/>
                </a:lnTo>
                <a:lnTo>
                  <a:pt x="71" y="135"/>
                </a:lnTo>
                <a:lnTo>
                  <a:pt x="75" y="139"/>
                </a:lnTo>
                <a:lnTo>
                  <a:pt x="75" y="142"/>
                </a:lnTo>
                <a:lnTo>
                  <a:pt x="73" y="143"/>
                </a:lnTo>
                <a:lnTo>
                  <a:pt x="80" y="140"/>
                </a:lnTo>
                <a:lnTo>
                  <a:pt x="88" y="139"/>
                </a:lnTo>
                <a:lnTo>
                  <a:pt x="95" y="137"/>
                </a:lnTo>
                <a:lnTo>
                  <a:pt x="89" y="142"/>
                </a:lnTo>
                <a:lnTo>
                  <a:pt x="85" y="147"/>
                </a:lnTo>
                <a:lnTo>
                  <a:pt x="79" y="152"/>
                </a:lnTo>
                <a:lnTo>
                  <a:pt x="71" y="154"/>
                </a:lnTo>
                <a:lnTo>
                  <a:pt x="73" y="156"/>
                </a:lnTo>
                <a:lnTo>
                  <a:pt x="74" y="158"/>
                </a:lnTo>
                <a:lnTo>
                  <a:pt x="74" y="160"/>
                </a:lnTo>
                <a:lnTo>
                  <a:pt x="75" y="164"/>
                </a:lnTo>
                <a:lnTo>
                  <a:pt x="78" y="168"/>
                </a:lnTo>
                <a:lnTo>
                  <a:pt x="79" y="170"/>
                </a:lnTo>
                <a:lnTo>
                  <a:pt x="81" y="171"/>
                </a:lnTo>
                <a:lnTo>
                  <a:pt x="84" y="170"/>
                </a:lnTo>
                <a:lnTo>
                  <a:pt x="87" y="163"/>
                </a:lnTo>
                <a:lnTo>
                  <a:pt x="87" y="164"/>
                </a:lnTo>
                <a:lnTo>
                  <a:pt x="88" y="166"/>
                </a:lnTo>
                <a:lnTo>
                  <a:pt x="92" y="170"/>
                </a:lnTo>
                <a:lnTo>
                  <a:pt x="92" y="172"/>
                </a:lnTo>
                <a:lnTo>
                  <a:pt x="91" y="174"/>
                </a:lnTo>
                <a:lnTo>
                  <a:pt x="94" y="172"/>
                </a:lnTo>
                <a:lnTo>
                  <a:pt x="98" y="168"/>
                </a:lnTo>
                <a:lnTo>
                  <a:pt x="100" y="165"/>
                </a:lnTo>
                <a:lnTo>
                  <a:pt x="102" y="163"/>
                </a:lnTo>
                <a:lnTo>
                  <a:pt x="105" y="159"/>
                </a:lnTo>
                <a:lnTo>
                  <a:pt x="107" y="157"/>
                </a:lnTo>
                <a:lnTo>
                  <a:pt x="108" y="157"/>
                </a:lnTo>
                <a:lnTo>
                  <a:pt x="109" y="158"/>
                </a:lnTo>
                <a:lnTo>
                  <a:pt x="109" y="160"/>
                </a:lnTo>
                <a:lnTo>
                  <a:pt x="113" y="159"/>
                </a:lnTo>
                <a:lnTo>
                  <a:pt x="116" y="157"/>
                </a:lnTo>
                <a:lnTo>
                  <a:pt x="120" y="153"/>
                </a:lnTo>
                <a:lnTo>
                  <a:pt x="127" y="149"/>
                </a:lnTo>
                <a:lnTo>
                  <a:pt x="126" y="145"/>
                </a:lnTo>
                <a:lnTo>
                  <a:pt x="129" y="135"/>
                </a:lnTo>
                <a:lnTo>
                  <a:pt x="129" y="130"/>
                </a:lnTo>
                <a:lnTo>
                  <a:pt x="128" y="128"/>
                </a:lnTo>
                <a:lnTo>
                  <a:pt x="128" y="124"/>
                </a:lnTo>
                <a:lnTo>
                  <a:pt x="127" y="123"/>
                </a:lnTo>
                <a:lnTo>
                  <a:pt x="128" y="122"/>
                </a:lnTo>
                <a:lnTo>
                  <a:pt x="131" y="122"/>
                </a:lnTo>
                <a:lnTo>
                  <a:pt x="133" y="121"/>
                </a:lnTo>
                <a:lnTo>
                  <a:pt x="133" y="115"/>
                </a:lnTo>
                <a:lnTo>
                  <a:pt x="131" y="112"/>
                </a:lnTo>
                <a:lnTo>
                  <a:pt x="131" y="110"/>
                </a:lnTo>
                <a:lnTo>
                  <a:pt x="134" y="108"/>
                </a:lnTo>
                <a:lnTo>
                  <a:pt x="136" y="107"/>
                </a:lnTo>
                <a:lnTo>
                  <a:pt x="137" y="105"/>
                </a:lnTo>
                <a:lnTo>
                  <a:pt x="140" y="104"/>
                </a:lnTo>
                <a:lnTo>
                  <a:pt x="142" y="102"/>
                </a:lnTo>
                <a:lnTo>
                  <a:pt x="143" y="100"/>
                </a:lnTo>
                <a:lnTo>
                  <a:pt x="143" y="97"/>
                </a:lnTo>
                <a:lnTo>
                  <a:pt x="145" y="100"/>
                </a:lnTo>
                <a:lnTo>
                  <a:pt x="149" y="101"/>
                </a:lnTo>
                <a:lnTo>
                  <a:pt x="150" y="103"/>
                </a:lnTo>
                <a:lnTo>
                  <a:pt x="151" y="104"/>
                </a:lnTo>
                <a:lnTo>
                  <a:pt x="151" y="107"/>
                </a:lnTo>
                <a:lnTo>
                  <a:pt x="149" y="109"/>
                </a:lnTo>
                <a:lnTo>
                  <a:pt x="152" y="105"/>
                </a:lnTo>
                <a:lnTo>
                  <a:pt x="151" y="102"/>
                </a:lnTo>
                <a:lnTo>
                  <a:pt x="148" y="96"/>
                </a:lnTo>
                <a:lnTo>
                  <a:pt x="143" y="90"/>
                </a:lnTo>
                <a:lnTo>
                  <a:pt x="141" y="83"/>
                </a:lnTo>
                <a:lnTo>
                  <a:pt x="142" y="76"/>
                </a:lnTo>
                <a:lnTo>
                  <a:pt x="143" y="70"/>
                </a:lnTo>
                <a:lnTo>
                  <a:pt x="143" y="63"/>
                </a:lnTo>
                <a:lnTo>
                  <a:pt x="138" y="59"/>
                </a:lnTo>
                <a:lnTo>
                  <a:pt x="142" y="49"/>
                </a:lnTo>
                <a:lnTo>
                  <a:pt x="145" y="37"/>
                </a:lnTo>
                <a:lnTo>
                  <a:pt x="147" y="25"/>
                </a:lnTo>
                <a:lnTo>
                  <a:pt x="144" y="23"/>
                </a:lnTo>
                <a:lnTo>
                  <a:pt x="142" y="23"/>
                </a:lnTo>
                <a:lnTo>
                  <a:pt x="141" y="21"/>
                </a:lnTo>
                <a:lnTo>
                  <a:pt x="141" y="20"/>
                </a:lnTo>
                <a:lnTo>
                  <a:pt x="142" y="19"/>
                </a:lnTo>
                <a:lnTo>
                  <a:pt x="142" y="18"/>
                </a:lnTo>
                <a:lnTo>
                  <a:pt x="143" y="17"/>
                </a:lnTo>
                <a:lnTo>
                  <a:pt x="142" y="17"/>
                </a:lnTo>
                <a:lnTo>
                  <a:pt x="142" y="18"/>
                </a:lnTo>
                <a:lnTo>
                  <a:pt x="141" y="19"/>
                </a:lnTo>
                <a:lnTo>
                  <a:pt x="138" y="17"/>
                </a:lnTo>
                <a:lnTo>
                  <a:pt x="138" y="14"/>
                </a:lnTo>
                <a:lnTo>
                  <a:pt x="140" y="13"/>
                </a:lnTo>
                <a:lnTo>
                  <a:pt x="143" y="13"/>
                </a:lnTo>
                <a:lnTo>
                  <a:pt x="143" y="11"/>
                </a:lnTo>
                <a:lnTo>
                  <a:pt x="141" y="11"/>
                </a:lnTo>
                <a:lnTo>
                  <a:pt x="140" y="12"/>
                </a:lnTo>
                <a:lnTo>
                  <a:pt x="138" y="12"/>
                </a:lnTo>
                <a:lnTo>
                  <a:pt x="138" y="13"/>
                </a:lnTo>
                <a:lnTo>
                  <a:pt x="136" y="12"/>
                </a:lnTo>
                <a:lnTo>
                  <a:pt x="136" y="6"/>
                </a:lnTo>
                <a:lnTo>
                  <a:pt x="137" y="5"/>
                </a:lnTo>
                <a:lnTo>
                  <a:pt x="135" y="7"/>
                </a:lnTo>
                <a:lnTo>
                  <a:pt x="134" y="4"/>
                </a:lnTo>
                <a:lnTo>
                  <a:pt x="134" y="2"/>
                </a:lnTo>
                <a:lnTo>
                  <a:pt x="135" y="2"/>
                </a:lnTo>
                <a:lnTo>
                  <a:pt x="136"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nvGrpSpPr>
          <p:cNvPr id="48" name="Group 47"/>
          <p:cNvGrpSpPr/>
          <p:nvPr/>
        </p:nvGrpSpPr>
        <p:grpSpPr>
          <a:xfrm>
            <a:off x="208324" y="4399635"/>
            <a:ext cx="1849076" cy="1239165"/>
            <a:chOff x="3413125" y="4541838"/>
            <a:chExt cx="2276475" cy="1525588"/>
          </a:xfr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p:grpSpPr>
        <p:sp>
          <p:nvSpPr>
            <p:cNvPr id="49" name="Freeform 49"/>
            <p:cNvSpPr>
              <a:spLocks/>
            </p:cNvSpPr>
            <p:nvPr/>
          </p:nvSpPr>
          <p:spPr bwMode="auto">
            <a:xfrm>
              <a:off x="4246563" y="4903788"/>
              <a:ext cx="12700" cy="19050"/>
            </a:xfrm>
            <a:custGeom>
              <a:avLst/>
              <a:gdLst/>
              <a:ahLst/>
              <a:cxnLst>
                <a:cxn ang="0">
                  <a:pos x="0" y="0"/>
                </a:cxn>
                <a:cxn ang="0">
                  <a:pos x="3" y="0"/>
                </a:cxn>
                <a:cxn ang="0">
                  <a:pos x="4" y="1"/>
                </a:cxn>
                <a:cxn ang="0">
                  <a:pos x="7" y="6"/>
                </a:cxn>
                <a:cxn ang="0">
                  <a:pos x="8" y="10"/>
                </a:cxn>
                <a:cxn ang="0">
                  <a:pos x="8" y="12"/>
                </a:cxn>
                <a:cxn ang="0">
                  <a:pos x="6" y="11"/>
                </a:cxn>
                <a:cxn ang="0">
                  <a:pos x="4" y="8"/>
                </a:cxn>
                <a:cxn ang="0">
                  <a:pos x="2" y="7"/>
                </a:cxn>
                <a:cxn ang="0">
                  <a:pos x="1" y="6"/>
                </a:cxn>
                <a:cxn ang="0">
                  <a:pos x="0" y="4"/>
                </a:cxn>
                <a:cxn ang="0">
                  <a:pos x="0" y="0"/>
                </a:cxn>
              </a:cxnLst>
              <a:rect l="0" t="0" r="r" b="b"/>
              <a:pathLst>
                <a:path w="8" h="12">
                  <a:moveTo>
                    <a:pt x="0" y="0"/>
                  </a:moveTo>
                  <a:lnTo>
                    <a:pt x="3" y="0"/>
                  </a:lnTo>
                  <a:lnTo>
                    <a:pt x="4" y="1"/>
                  </a:lnTo>
                  <a:lnTo>
                    <a:pt x="7" y="6"/>
                  </a:lnTo>
                  <a:lnTo>
                    <a:pt x="8" y="10"/>
                  </a:lnTo>
                  <a:lnTo>
                    <a:pt x="8" y="12"/>
                  </a:lnTo>
                  <a:lnTo>
                    <a:pt x="6" y="11"/>
                  </a:lnTo>
                  <a:lnTo>
                    <a:pt x="4" y="8"/>
                  </a:lnTo>
                  <a:lnTo>
                    <a:pt x="2" y="7"/>
                  </a:lnTo>
                  <a:lnTo>
                    <a:pt x="1" y="6"/>
                  </a:lnTo>
                  <a:lnTo>
                    <a:pt x="0" y="4"/>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0" name="Freeform 50"/>
            <p:cNvSpPr>
              <a:spLocks/>
            </p:cNvSpPr>
            <p:nvPr/>
          </p:nvSpPr>
          <p:spPr bwMode="auto">
            <a:xfrm>
              <a:off x="3897313" y="5137151"/>
              <a:ext cx="103188" cy="61913"/>
            </a:xfrm>
            <a:custGeom>
              <a:avLst/>
              <a:gdLst/>
              <a:ahLst/>
              <a:cxnLst>
                <a:cxn ang="0">
                  <a:pos x="2" y="0"/>
                </a:cxn>
                <a:cxn ang="0">
                  <a:pos x="9" y="3"/>
                </a:cxn>
                <a:cxn ang="0">
                  <a:pos x="14" y="5"/>
                </a:cxn>
                <a:cxn ang="0">
                  <a:pos x="17" y="8"/>
                </a:cxn>
                <a:cxn ang="0">
                  <a:pos x="22" y="8"/>
                </a:cxn>
                <a:cxn ang="0">
                  <a:pos x="25" y="7"/>
                </a:cxn>
                <a:cxn ang="0">
                  <a:pos x="27" y="5"/>
                </a:cxn>
                <a:cxn ang="0">
                  <a:pos x="31" y="5"/>
                </a:cxn>
                <a:cxn ang="0">
                  <a:pos x="34" y="6"/>
                </a:cxn>
                <a:cxn ang="0">
                  <a:pos x="35" y="7"/>
                </a:cxn>
                <a:cxn ang="0">
                  <a:pos x="37" y="12"/>
                </a:cxn>
                <a:cxn ang="0">
                  <a:pos x="37" y="13"/>
                </a:cxn>
                <a:cxn ang="0">
                  <a:pos x="42" y="17"/>
                </a:cxn>
                <a:cxn ang="0">
                  <a:pos x="49" y="21"/>
                </a:cxn>
                <a:cxn ang="0">
                  <a:pos x="58" y="28"/>
                </a:cxn>
                <a:cxn ang="0">
                  <a:pos x="59" y="28"/>
                </a:cxn>
                <a:cxn ang="0">
                  <a:pos x="61" y="29"/>
                </a:cxn>
                <a:cxn ang="0">
                  <a:pos x="65" y="29"/>
                </a:cxn>
                <a:cxn ang="0">
                  <a:pos x="65" y="31"/>
                </a:cxn>
                <a:cxn ang="0">
                  <a:pos x="61" y="31"/>
                </a:cxn>
                <a:cxn ang="0">
                  <a:pos x="58" y="32"/>
                </a:cxn>
                <a:cxn ang="0">
                  <a:pos x="53" y="33"/>
                </a:cxn>
                <a:cxn ang="0">
                  <a:pos x="49" y="38"/>
                </a:cxn>
                <a:cxn ang="0">
                  <a:pos x="46" y="39"/>
                </a:cxn>
                <a:cxn ang="0">
                  <a:pos x="44" y="35"/>
                </a:cxn>
                <a:cxn ang="0">
                  <a:pos x="42" y="33"/>
                </a:cxn>
                <a:cxn ang="0">
                  <a:pos x="38" y="31"/>
                </a:cxn>
                <a:cxn ang="0">
                  <a:pos x="36" y="28"/>
                </a:cxn>
                <a:cxn ang="0">
                  <a:pos x="29" y="18"/>
                </a:cxn>
                <a:cxn ang="0">
                  <a:pos x="27" y="15"/>
                </a:cxn>
                <a:cxn ang="0">
                  <a:pos x="23" y="13"/>
                </a:cxn>
                <a:cxn ang="0">
                  <a:pos x="21" y="11"/>
                </a:cxn>
                <a:cxn ang="0">
                  <a:pos x="15" y="11"/>
                </a:cxn>
                <a:cxn ang="0">
                  <a:pos x="13" y="12"/>
                </a:cxn>
                <a:cxn ang="0">
                  <a:pos x="11" y="13"/>
                </a:cxn>
                <a:cxn ang="0">
                  <a:pos x="9" y="14"/>
                </a:cxn>
                <a:cxn ang="0">
                  <a:pos x="8" y="15"/>
                </a:cxn>
                <a:cxn ang="0">
                  <a:pos x="2" y="15"/>
                </a:cxn>
                <a:cxn ang="0">
                  <a:pos x="0" y="8"/>
                </a:cxn>
                <a:cxn ang="0">
                  <a:pos x="1" y="4"/>
                </a:cxn>
                <a:cxn ang="0">
                  <a:pos x="2" y="0"/>
                </a:cxn>
              </a:cxnLst>
              <a:rect l="0" t="0" r="r" b="b"/>
              <a:pathLst>
                <a:path w="65" h="39">
                  <a:moveTo>
                    <a:pt x="2" y="0"/>
                  </a:moveTo>
                  <a:lnTo>
                    <a:pt x="9" y="3"/>
                  </a:lnTo>
                  <a:lnTo>
                    <a:pt x="14" y="5"/>
                  </a:lnTo>
                  <a:lnTo>
                    <a:pt x="17" y="8"/>
                  </a:lnTo>
                  <a:lnTo>
                    <a:pt x="22" y="8"/>
                  </a:lnTo>
                  <a:lnTo>
                    <a:pt x="25" y="7"/>
                  </a:lnTo>
                  <a:lnTo>
                    <a:pt x="27" y="5"/>
                  </a:lnTo>
                  <a:lnTo>
                    <a:pt x="31" y="5"/>
                  </a:lnTo>
                  <a:lnTo>
                    <a:pt x="34" y="6"/>
                  </a:lnTo>
                  <a:lnTo>
                    <a:pt x="35" y="7"/>
                  </a:lnTo>
                  <a:lnTo>
                    <a:pt x="37" y="12"/>
                  </a:lnTo>
                  <a:lnTo>
                    <a:pt x="37" y="13"/>
                  </a:lnTo>
                  <a:lnTo>
                    <a:pt x="42" y="17"/>
                  </a:lnTo>
                  <a:lnTo>
                    <a:pt x="49" y="21"/>
                  </a:lnTo>
                  <a:lnTo>
                    <a:pt x="58" y="28"/>
                  </a:lnTo>
                  <a:lnTo>
                    <a:pt x="59" y="28"/>
                  </a:lnTo>
                  <a:lnTo>
                    <a:pt x="61" y="29"/>
                  </a:lnTo>
                  <a:lnTo>
                    <a:pt x="65" y="29"/>
                  </a:lnTo>
                  <a:lnTo>
                    <a:pt x="65" y="31"/>
                  </a:lnTo>
                  <a:lnTo>
                    <a:pt x="61" y="31"/>
                  </a:lnTo>
                  <a:lnTo>
                    <a:pt x="58" y="32"/>
                  </a:lnTo>
                  <a:lnTo>
                    <a:pt x="53" y="33"/>
                  </a:lnTo>
                  <a:lnTo>
                    <a:pt x="49" y="38"/>
                  </a:lnTo>
                  <a:lnTo>
                    <a:pt x="46" y="39"/>
                  </a:lnTo>
                  <a:lnTo>
                    <a:pt x="44" y="35"/>
                  </a:lnTo>
                  <a:lnTo>
                    <a:pt x="42" y="33"/>
                  </a:lnTo>
                  <a:lnTo>
                    <a:pt x="38" y="31"/>
                  </a:lnTo>
                  <a:lnTo>
                    <a:pt x="36" y="28"/>
                  </a:lnTo>
                  <a:lnTo>
                    <a:pt x="29" y="18"/>
                  </a:lnTo>
                  <a:lnTo>
                    <a:pt x="27" y="15"/>
                  </a:lnTo>
                  <a:lnTo>
                    <a:pt x="23" y="13"/>
                  </a:lnTo>
                  <a:lnTo>
                    <a:pt x="21" y="11"/>
                  </a:lnTo>
                  <a:lnTo>
                    <a:pt x="15" y="11"/>
                  </a:lnTo>
                  <a:lnTo>
                    <a:pt x="13" y="12"/>
                  </a:lnTo>
                  <a:lnTo>
                    <a:pt x="11" y="13"/>
                  </a:lnTo>
                  <a:lnTo>
                    <a:pt x="9" y="14"/>
                  </a:lnTo>
                  <a:lnTo>
                    <a:pt x="8" y="15"/>
                  </a:lnTo>
                  <a:lnTo>
                    <a:pt x="2" y="15"/>
                  </a:lnTo>
                  <a:lnTo>
                    <a:pt x="0" y="8"/>
                  </a:lnTo>
                  <a:lnTo>
                    <a:pt x="1" y="4"/>
                  </a:lnTo>
                  <a:lnTo>
                    <a:pt x="2"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1" name="Freeform 51"/>
            <p:cNvSpPr>
              <a:spLocks/>
            </p:cNvSpPr>
            <p:nvPr/>
          </p:nvSpPr>
          <p:spPr bwMode="auto">
            <a:xfrm>
              <a:off x="5400675" y="5422901"/>
              <a:ext cx="55563" cy="53975"/>
            </a:xfrm>
            <a:custGeom>
              <a:avLst/>
              <a:gdLst/>
              <a:ahLst/>
              <a:cxnLst>
                <a:cxn ang="0">
                  <a:pos x="5" y="0"/>
                </a:cxn>
                <a:cxn ang="0">
                  <a:pos x="7" y="0"/>
                </a:cxn>
                <a:cxn ang="0">
                  <a:pos x="12" y="5"/>
                </a:cxn>
                <a:cxn ang="0">
                  <a:pos x="14" y="9"/>
                </a:cxn>
                <a:cxn ang="0">
                  <a:pos x="16" y="13"/>
                </a:cxn>
                <a:cxn ang="0">
                  <a:pos x="20" y="17"/>
                </a:cxn>
                <a:cxn ang="0">
                  <a:pos x="23" y="17"/>
                </a:cxn>
                <a:cxn ang="0">
                  <a:pos x="25" y="19"/>
                </a:cxn>
                <a:cxn ang="0">
                  <a:pos x="28" y="19"/>
                </a:cxn>
                <a:cxn ang="0">
                  <a:pos x="30" y="20"/>
                </a:cxn>
                <a:cxn ang="0">
                  <a:pos x="30" y="22"/>
                </a:cxn>
                <a:cxn ang="0">
                  <a:pos x="31" y="24"/>
                </a:cxn>
                <a:cxn ang="0">
                  <a:pos x="31" y="28"/>
                </a:cxn>
                <a:cxn ang="0">
                  <a:pos x="33" y="30"/>
                </a:cxn>
                <a:cxn ang="0">
                  <a:pos x="35" y="30"/>
                </a:cxn>
                <a:cxn ang="0">
                  <a:pos x="34" y="33"/>
                </a:cxn>
                <a:cxn ang="0">
                  <a:pos x="33" y="34"/>
                </a:cxn>
                <a:cxn ang="0">
                  <a:pos x="31" y="34"/>
                </a:cxn>
                <a:cxn ang="0">
                  <a:pos x="28" y="31"/>
                </a:cxn>
                <a:cxn ang="0">
                  <a:pos x="28" y="34"/>
                </a:cxn>
                <a:cxn ang="0">
                  <a:pos x="24" y="34"/>
                </a:cxn>
                <a:cxn ang="0">
                  <a:pos x="21" y="33"/>
                </a:cxn>
                <a:cxn ang="0">
                  <a:pos x="20" y="31"/>
                </a:cxn>
                <a:cxn ang="0">
                  <a:pos x="20" y="29"/>
                </a:cxn>
                <a:cxn ang="0">
                  <a:pos x="23" y="28"/>
                </a:cxn>
                <a:cxn ang="0">
                  <a:pos x="19" y="28"/>
                </a:cxn>
                <a:cxn ang="0">
                  <a:pos x="18" y="29"/>
                </a:cxn>
                <a:cxn ang="0">
                  <a:pos x="18" y="30"/>
                </a:cxn>
                <a:cxn ang="0">
                  <a:pos x="10" y="22"/>
                </a:cxn>
                <a:cxn ang="0">
                  <a:pos x="4" y="13"/>
                </a:cxn>
                <a:cxn ang="0">
                  <a:pos x="0" y="2"/>
                </a:cxn>
                <a:cxn ang="0">
                  <a:pos x="3" y="2"/>
                </a:cxn>
                <a:cxn ang="0">
                  <a:pos x="5" y="0"/>
                </a:cxn>
              </a:cxnLst>
              <a:rect l="0" t="0" r="r" b="b"/>
              <a:pathLst>
                <a:path w="35" h="34">
                  <a:moveTo>
                    <a:pt x="5" y="0"/>
                  </a:moveTo>
                  <a:lnTo>
                    <a:pt x="7" y="0"/>
                  </a:lnTo>
                  <a:lnTo>
                    <a:pt x="12" y="5"/>
                  </a:lnTo>
                  <a:lnTo>
                    <a:pt x="14" y="9"/>
                  </a:lnTo>
                  <a:lnTo>
                    <a:pt x="16" y="13"/>
                  </a:lnTo>
                  <a:lnTo>
                    <a:pt x="20" y="17"/>
                  </a:lnTo>
                  <a:lnTo>
                    <a:pt x="23" y="17"/>
                  </a:lnTo>
                  <a:lnTo>
                    <a:pt x="25" y="19"/>
                  </a:lnTo>
                  <a:lnTo>
                    <a:pt x="28" y="19"/>
                  </a:lnTo>
                  <a:lnTo>
                    <a:pt x="30" y="20"/>
                  </a:lnTo>
                  <a:lnTo>
                    <a:pt x="30" y="22"/>
                  </a:lnTo>
                  <a:lnTo>
                    <a:pt x="31" y="24"/>
                  </a:lnTo>
                  <a:lnTo>
                    <a:pt x="31" y="28"/>
                  </a:lnTo>
                  <a:lnTo>
                    <a:pt x="33" y="30"/>
                  </a:lnTo>
                  <a:lnTo>
                    <a:pt x="35" y="30"/>
                  </a:lnTo>
                  <a:lnTo>
                    <a:pt x="34" y="33"/>
                  </a:lnTo>
                  <a:lnTo>
                    <a:pt x="33" y="34"/>
                  </a:lnTo>
                  <a:lnTo>
                    <a:pt x="31" y="34"/>
                  </a:lnTo>
                  <a:lnTo>
                    <a:pt x="28" y="31"/>
                  </a:lnTo>
                  <a:lnTo>
                    <a:pt x="28" y="34"/>
                  </a:lnTo>
                  <a:lnTo>
                    <a:pt x="24" y="34"/>
                  </a:lnTo>
                  <a:lnTo>
                    <a:pt x="21" y="33"/>
                  </a:lnTo>
                  <a:lnTo>
                    <a:pt x="20" y="31"/>
                  </a:lnTo>
                  <a:lnTo>
                    <a:pt x="20" y="29"/>
                  </a:lnTo>
                  <a:lnTo>
                    <a:pt x="23" y="28"/>
                  </a:lnTo>
                  <a:lnTo>
                    <a:pt x="19" y="28"/>
                  </a:lnTo>
                  <a:lnTo>
                    <a:pt x="18" y="29"/>
                  </a:lnTo>
                  <a:lnTo>
                    <a:pt x="18" y="30"/>
                  </a:lnTo>
                  <a:lnTo>
                    <a:pt x="10" y="22"/>
                  </a:lnTo>
                  <a:lnTo>
                    <a:pt x="4" y="13"/>
                  </a:lnTo>
                  <a:lnTo>
                    <a:pt x="0" y="2"/>
                  </a:lnTo>
                  <a:lnTo>
                    <a:pt x="3" y="2"/>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2" name="Freeform 52"/>
            <p:cNvSpPr>
              <a:spLocks/>
            </p:cNvSpPr>
            <p:nvPr/>
          </p:nvSpPr>
          <p:spPr bwMode="auto">
            <a:xfrm>
              <a:off x="5438775" y="5480051"/>
              <a:ext cx="12700" cy="23813"/>
            </a:xfrm>
            <a:custGeom>
              <a:avLst/>
              <a:gdLst/>
              <a:ahLst/>
              <a:cxnLst>
                <a:cxn ang="0">
                  <a:pos x="0" y="0"/>
                </a:cxn>
                <a:cxn ang="0">
                  <a:pos x="4" y="0"/>
                </a:cxn>
                <a:cxn ang="0">
                  <a:pos x="7" y="1"/>
                </a:cxn>
                <a:cxn ang="0">
                  <a:pos x="8" y="2"/>
                </a:cxn>
                <a:cxn ang="0">
                  <a:pos x="8" y="6"/>
                </a:cxn>
                <a:cxn ang="0">
                  <a:pos x="7" y="8"/>
                </a:cxn>
                <a:cxn ang="0">
                  <a:pos x="6" y="9"/>
                </a:cxn>
                <a:cxn ang="0">
                  <a:pos x="3" y="14"/>
                </a:cxn>
                <a:cxn ang="0">
                  <a:pos x="2" y="15"/>
                </a:cxn>
                <a:cxn ang="0">
                  <a:pos x="0" y="13"/>
                </a:cxn>
                <a:cxn ang="0">
                  <a:pos x="0" y="7"/>
                </a:cxn>
                <a:cxn ang="0">
                  <a:pos x="1" y="5"/>
                </a:cxn>
                <a:cxn ang="0">
                  <a:pos x="1" y="2"/>
                </a:cxn>
                <a:cxn ang="0">
                  <a:pos x="0" y="0"/>
                </a:cxn>
              </a:cxnLst>
              <a:rect l="0" t="0" r="r" b="b"/>
              <a:pathLst>
                <a:path w="8" h="15">
                  <a:moveTo>
                    <a:pt x="0" y="0"/>
                  </a:moveTo>
                  <a:lnTo>
                    <a:pt x="4" y="0"/>
                  </a:lnTo>
                  <a:lnTo>
                    <a:pt x="7" y="1"/>
                  </a:lnTo>
                  <a:lnTo>
                    <a:pt x="8" y="2"/>
                  </a:lnTo>
                  <a:lnTo>
                    <a:pt x="8" y="6"/>
                  </a:lnTo>
                  <a:lnTo>
                    <a:pt x="7" y="8"/>
                  </a:lnTo>
                  <a:lnTo>
                    <a:pt x="6" y="9"/>
                  </a:lnTo>
                  <a:lnTo>
                    <a:pt x="3" y="14"/>
                  </a:lnTo>
                  <a:lnTo>
                    <a:pt x="2" y="15"/>
                  </a:lnTo>
                  <a:lnTo>
                    <a:pt x="0" y="13"/>
                  </a:lnTo>
                  <a:lnTo>
                    <a:pt x="0" y="7"/>
                  </a:lnTo>
                  <a:lnTo>
                    <a:pt x="1" y="5"/>
                  </a:lnTo>
                  <a:lnTo>
                    <a:pt x="1" y="2"/>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3" name="Freeform 53"/>
            <p:cNvSpPr>
              <a:spLocks/>
            </p:cNvSpPr>
            <p:nvPr/>
          </p:nvSpPr>
          <p:spPr bwMode="auto">
            <a:xfrm>
              <a:off x="4030663" y="5435601"/>
              <a:ext cx="65088" cy="41275"/>
            </a:xfrm>
            <a:custGeom>
              <a:avLst/>
              <a:gdLst/>
              <a:ahLst/>
              <a:cxnLst>
                <a:cxn ang="0">
                  <a:pos x="24" y="0"/>
                </a:cxn>
                <a:cxn ang="0">
                  <a:pos x="41" y="7"/>
                </a:cxn>
                <a:cxn ang="0">
                  <a:pos x="39" y="12"/>
                </a:cxn>
                <a:cxn ang="0">
                  <a:pos x="39" y="19"/>
                </a:cxn>
                <a:cxn ang="0">
                  <a:pos x="41" y="23"/>
                </a:cxn>
                <a:cxn ang="0">
                  <a:pos x="29" y="26"/>
                </a:cxn>
                <a:cxn ang="0">
                  <a:pos x="17" y="23"/>
                </a:cxn>
                <a:cxn ang="0">
                  <a:pos x="7" y="18"/>
                </a:cxn>
                <a:cxn ang="0">
                  <a:pos x="0" y="11"/>
                </a:cxn>
                <a:cxn ang="0">
                  <a:pos x="1" y="8"/>
                </a:cxn>
                <a:cxn ang="0">
                  <a:pos x="2" y="7"/>
                </a:cxn>
                <a:cxn ang="0">
                  <a:pos x="3" y="7"/>
                </a:cxn>
                <a:cxn ang="0">
                  <a:pos x="8" y="9"/>
                </a:cxn>
                <a:cxn ang="0">
                  <a:pos x="11" y="9"/>
                </a:cxn>
                <a:cxn ang="0">
                  <a:pos x="12" y="7"/>
                </a:cxn>
                <a:cxn ang="0">
                  <a:pos x="17" y="5"/>
                </a:cxn>
                <a:cxn ang="0">
                  <a:pos x="21" y="4"/>
                </a:cxn>
                <a:cxn ang="0">
                  <a:pos x="23" y="2"/>
                </a:cxn>
                <a:cxn ang="0">
                  <a:pos x="24" y="0"/>
                </a:cxn>
              </a:cxnLst>
              <a:rect l="0" t="0" r="r" b="b"/>
              <a:pathLst>
                <a:path w="41" h="26">
                  <a:moveTo>
                    <a:pt x="24" y="0"/>
                  </a:moveTo>
                  <a:lnTo>
                    <a:pt x="41" y="7"/>
                  </a:lnTo>
                  <a:lnTo>
                    <a:pt x="39" y="12"/>
                  </a:lnTo>
                  <a:lnTo>
                    <a:pt x="39" y="19"/>
                  </a:lnTo>
                  <a:lnTo>
                    <a:pt x="41" y="23"/>
                  </a:lnTo>
                  <a:lnTo>
                    <a:pt x="29" y="26"/>
                  </a:lnTo>
                  <a:lnTo>
                    <a:pt x="17" y="23"/>
                  </a:lnTo>
                  <a:lnTo>
                    <a:pt x="7" y="18"/>
                  </a:lnTo>
                  <a:lnTo>
                    <a:pt x="0" y="11"/>
                  </a:lnTo>
                  <a:lnTo>
                    <a:pt x="1" y="8"/>
                  </a:lnTo>
                  <a:lnTo>
                    <a:pt x="2" y="7"/>
                  </a:lnTo>
                  <a:lnTo>
                    <a:pt x="3" y="7"/>
                  </a:lnTo>
                  <a:lnTo>
                    <a:pt x="8" y="9"/>
                  </a:lnTo>
                  <a:lnTo>
                    <a:pt x="11" y="9"/>
                  </a:lnTo>
                  <a:lnTo>
                    <a:pt x="12" y="7"/>
                  </a:lnTo>
                  <a:lnTo>
                    <a:pt x="17" y="5"/>
                  </a:lnTo>
                  <a:lnTo>
                    <a:pt x="21" y="4"/>
                  </a:lnTo>
                  <a:lnTo>
                    <a:pt x="23" y="2"/>
                  </a:lnTo>
                  <a:lnTo>
                    <a:pt x="2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4" name="Freeform 54"/>
            <p:cNvSpPr>
              <a:spLocks/>
            </p:cNvSpPr>
            <p:nvPr/>
          </p:nvSpPr>
          <p:spPr bwMode="auto">
            <a:xfrm>
              <a:off x="5337175" y="5435601"/>
              <a:ext cx="44450" cy="50800"/>
            </a:xfrm>
            <a:custGeom>
              <a:avLst/>
              <a:gdLst/>
              <a:ahLst/>
              <a:cxnLst>
                <a:cxn ang="0">
                  <a:pos x="10" y="0"/>
                </a:cxn>
                <a:cxn ang="0">
                  <a:pos x="17" y="0"/>
                </a:cxn>
                <a:cxn ang="0">
                  <a:pos x="18" y="2"/>
                </a:cxn>
                <a:cxn ang="0">
                  <a:pos x="17" y="4"/>
                </a:cxn>
                <a:cxn ang="0">
                  <a:pos x="17" y="6"/>
                </a:cxn>
                <a:cxn ang="0">
                  <a:pos x="14" y="9"/>
                </a:cxn>
                <a:cxn ang="0">
                  <a:pos x="14" y="14"/>
                </a:cxn>
                <a:cxn ang="0">
                  <a:pos x="15" y="18"/>
                </a:cxn>
                <a:cxn ang="0">
                  <a:pos x="25" y="18"/>
                </a:cxn>
                <a:cxn ang="0">
                  <a:pos x="28" y="19"/>
                </a:cxn>
                <a:cxn ang="0">
                  <a:pos x="28" y="20"/>
                </a:cxn>
                <a:cxn ang="0">
                  <a:pos x="20" y="30"/>
                </a:cxn>
                <a:cxn ang="0">
                  <a:pos x="17" y="32"/>
                </a:cxn>
                <a:cxn ang="0">
                  <a:pos x="16" y="32"/>
                </a:cxn>
                <a:cxn ang="0">
                  <a:pos x="14" y="30"/>
                </a:cxn>
                <a:cxn ang="0">
                  <a:pos x="13" y="29"/>
                </a:cxn>
                <a:cxn ang="0">
                  <a:pos x="13" y="28"/>
                </a:cxn>
                <a:cxn ang="0">
                  <a:pos x="10" y="26"/>
                </a:cxn>
                <a:cxn ang="0">
                  <a:pos x="6" y="26"/>
                </a:cxn>
                <a:cxn ang="0">
                  <a:pos x="4" y="23"/>
                </a:cxn>
                <a:cxn ang="0">
                  <a:pos x="3" y="22"/>
                </a:cxn>
                <a:cxn ang="0">
                  <a:pos x="8" y="22"/>
                </a:cxn>
                <a:cxn ang="0">
                  <a:pos x="8" y="20"/>
                </a:cxn>
                <a:cxn ang="0">
                  <a:pos x="7" y="19"/>
                </a:cxn>
                <a:cxn ang="0">
                  <a:pos x="6" y="16"/>
                </a:cxn>
                <a:cxn ang="0">
                  <a:pos x="1" y="14"/>
                </a:cxn>
                <a:cxn ang="0">
                  <a:pos x="0" y="13"/>
                </a:cxn>
                <a:cxn ang="0">
                  <a:pos x="2" y="11"/>
                </a:cxn>
                <a:cxn ang="0">
                  <a:pos x="3" y="11"/>
                </a:cxn>
                <a:cxn ang="0">
                  <a:pos x="4" y="9"/>
                </a:cxn>
                <a:cxn ang="0">
                  <a:pos x="4" y="5"/>
                </a:cxn>
                <a:cxn ang="0">
                  <a:pos x="7" y="5"/>
                </a:cxn>
                <a:cxn ang="0">
                  <a:pos x="9" y="4"/>
                </a:cxn>
                <a:cxn ang="0">
                  <a:pos x="10" y="2"/>
                </a:cxn>
                <a:cxn ang="0">
                  <a:pos x="10" y="0"/>
                </a:cxn>
              </a:cxnLst>
              <a:rect l="0" t="0" r="r" b="b"/>
              <a:pathLst>
                <a:path w="28" h="32">
                  <a:moveTo>
                    <a:pt x="10" y="0"/>
                  </a:moveTo>
                  <a:lnTo>
                    <a:pt x="17" y="0"/>
                  </a:lnTo>
                  <a:lnTo>
                    <a:pt x="18" y="2"/>
                  </a:lnTo>
                  <a:lnTo>
                    <a:pt x="17" y="4"/>
                  </a:lnTo>
                  <a:lnTo>
                    <a:pt x="17" y="6"/>
                  </a:lnTo>
                  <a:lnTo>
                    <a:pt x="14" y="9"/>
                  </a:lnTo>
                  <a:lnTo>
                    <a:pt x="14" y="14"/>
                  </a:lnTo>
                  <a:lnTo>
                    <a:pt x="15" y="18"/>
                  </a:lnTo>
                  <a:lnTo>
                    <a:pt x="25" y="18"/>
                  </a:lnTo>
                  <a:lnTo>
                    <a:pt x="28" y="19"/>
                  </a:lnTo>
                  <a:lnTo>
                    <a:pt x="28" y="20"/>
                  </a:lnTo>
                  <a:lnTo>
                    <a:pt x="20" y="30"/>
                  </a:lnTo>
                  <a:lnTo>
                    <a:pt x="17" y="32"/>
                  </a:lnTo>
                  <a:lnTo>
                    <a:pt x="16" y="32"/>
                  </a:lnTo>
                  <a:lnTo>
                    <a:pt x="14" y="30"/>
                  </a:lnTo>
                  <a:lnTo>
                    <a:pt x="13" y="29"/>
                  </a:lnTo>
                  <a:lnTo>
                    <a:pt x="13" y="28"/>
                  </a:lnTo>
                  <a:lnTo>
                    <a:pt x="10" y="26"/>
                  </a:lnTo>
                  <a:lnTo>
                    <a:pt x="6" y="26"/>
                  </a:lnTo>
                  <a:lnTo>
                    <a:pt x="4" y="23"/>
                  </a:lnTo>
                  <a:lnTo>
                    <a:pt x="3" y="22"/>
                  </a:lnTo>
                  <a:lnTo>
                    <a:pt x="8" y="22"/>
                  </a:lnTo>
                  <a:lnTo>
                    <a:pt x="8" y="20"/>
                  </a:lnTo>
                  <a:lnTo>
                    <a:pt x="7" y="19"/>
                  </a:lnTo>
                  <a:lnTo>
                    <a:pt x="6" y="16"/>
                  </a:lnTo>
                  <a:lnTo>
                    <a:pt x="1" y="14"/>
                  </a:lnTo>
                  <a:lnTo>
                    <a:pt x="0" y="13"/>
                  </a:lnTo>
                  <a:lnTo>
                    <a:pt x="2" y="11"/>
                  </a:lnTo>
                  <a:lnTo>
                    <a:pt x="3" y="11"/>
                  </a:lnTo>
                  <a:lnTo>
                    <a:pt x="4" y="9"/>
                  </a:lnTo>
                  <a:lnTo>
                    <a:pt x="4" y="5"/>
                  </a:lnTo>
                  <a:lnTo>
                    <a:pt x="7" y="5"/>
                  </a:lnTo>
                  <a:lnTo>
                    <a:pt x="9" y="4"/>
                  </a:lnTo>
                  <a:lnTo>
                    <a:pt x="10" y="2"/>
                  </a:lnTo>
                  <a:lnTo>
                    <a:pt x="1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5" name="Freeform 55"/>
            <p:cNvSpPr>
              <a:spLocks/>
            </p:cNvSpPr>
            <p:nvPr/>
          </p:nvSpPr>
          <p:spPr bwMode="auto">
            <a:xfrm>
              <a:off x="5394325" y="5464176"/>
              <a:ext cx="17463" cy="15875"/>
            </a:xfrm>
            <a:custGeom>
              <a:avLst/>
              <a:gdLst/>
              <a:ahLst/>
              <a:cxnLst>
                <a:cxn ang="0">
                  <a:pos x="4" y="0"/>
                </a:cxn>
                <a:cxn ang="0">
                  <a:pos x="7" y="0"/>
                </a:cxn>
                <a:cxn ang="0">
                  <a:pos x="9" y="4"/>
                </a:cxn>
                <a:cxn ang="0">
                  <a:pos x="11" y="7"/>
                </a:cxn>
                <a:cxn ang="0">
                  <a:pos x="11" y="10"/>
                </a:cxn>
                <a:cxn ang="0">
                  <a:pos x="4" y="10"/>
                </a:cxn>
                <a:cxn ang="0">
                  <a:pos x="0" y="8"/>
                </a:cxn>
                <a:cxn ang="0">
                  <a:pos x="0" y="4"/>
                </a:cxn>
                <a:cxn ang="0">
                  <a:pos x="1" y="2"/>
                </a:cxn>
                <a:cxn ang="0">
                  <a:pos x="2" y="1"/>
                </a:cxn>
                <a:cxn ang="0">
                  <a:pos x="4" y="0"/>
                </a:cxn>
              </a:cxnLst>
              <a:rect l="0" t="0" r="r" b="b"/>
              <a:pathLst>
                <a:path w="11" h="10">
                  <a:moveTo>
                    <a:pt x="4" y="0"/>
                  </a:moveTo>
                  <a:lnTo>
                    <a:pt x="7" y="0"/>
                  </a:lnTo>
                  <a:lnTo>
                    <a:pt x="9" y="4"/>
                  </a:lnTo>
                  <a:lnTo>
                    <a:pt x="11" y="7"/>
                  </a:lnTo>
                  <a:lnTo>
                    <a:pt x="11" y="10"/>
                  </a:lnTo>
                  <a:lnTo>
                    <a:pt x="4" y="10"/>
                  </a:lnTo>
                  <a:lnTo>
                    <a:pt x="0" y="8"/>
                  </a:lnTo>
                  <a:lnTo>
                    <a:pt x="0" y="4"/>
                  </a:lnTo>
                  <a:lnTo>
                    <a:pt x="1" y="2"/>
                  </a:lnTo>
                  <a:lnTo>
                    <a:pt x="2" y="1"/>
                  </a:lnTo>
                  <a:lnTo>
                    <a:pt x="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6" name="Freeform 56"/>
            <p:cNvSpPr>
              <a:spLocks/>
            </p:cNvSpPr>
            <p:nvPr/>
          </p:nvSpPr>
          <p:spPr bwMode="auto">
            <a:xfrm>
              <a:off x="5370513" y="5438776"/>
              <a:ext cx="23813" cy="20638"/>
            </a:xfrm>
            <a:custGeom>
              <a:avLst/>
              <a:gdLst/>
              <a:ahLst/>
              <a:cxnLst>
                <a:cxn ang="0">
                  <a:pos x="10" y="0"/>
                </a:cxn>
                <a:cxn ang="0">
                  <a:pos x="15" y="3"/>
                </a:cxn>
                <a:cxn ang="0">
                  <a:pos x="15" y="5"/>
                </a:cxn>
                <a:cxn ang="0">
                  <a:pos x="14" y="6"/>
                </a:cxn>
                <a:cxn ang="0">
                  <a:pos x="14" y="7"/>
                </a:cxn>
                <a:cxn ang="0">
                  <a:pos x="12" y="7"/>
                </a:cxn>
                <a:cxn ang="0">
                  <a:pos x="11" y="9"/>
                </a:cxn>
                <a:cxn ang="0">
                  <a:pos x="12" y="10"/>
                </a:cxn>
                <a:cxn ang="0">
                  <a:pos x="15" y="11"/>
                </a:cxn>
                <a:cxn ang="0">
                  <a:pos x="14" y="13"/>
                </a:cxn>
                <a:cxn ang="0">
                  <a:pos x="9" y="13"/>
                </a:cxn>
                <a:cxn ang="0">
                  <a:pos x="4" y="11"/>
                </a:cxn>
                <a:cxn ang="0">
                  <a:pos x="0" y="11"/>
                </a:cxn>
                <a:cxn ang="0">
                  <a:pos x="0" y="3"/>
                </a:cxn>
                <a:cxn ang="0">
                  <a:pos x="3" y="3"/>
                </a:cxn>
                <a:cxn ang="0">
                  <a:pos x="5" y="2"/>
                </a:cxn>
                <a:cxn ang="0">
                  <a:pos x="8" y="2"/>
                </a:cxn>
                <a:cxn ang="0">
                  <a:pos x="10" y="0"/>
                </a:cxn>
              </a:cxnLst>
              <a:rect l="0" t="0" r="r" b="b"/>
              <a:pathLst>
                <a:path w="15" h="13">
                  <a:moveTo>
                    <a:pt x="10" y="0"/>
                  </a:moveTo>
                  <a:lnTo>
                    <a:pt x="15" y="3"/>
                  </a:lnTo>
                  <a:lnTo>
                    <a:pt x="15" y="5"/>
                  </a:lnTo>
                  <a:lnTo>
                    <a:pt x="14" y="6"/>
                  </a:lnTo>
                  <a:lnTo>
                    <a:pt x="14" y="7"/>
                  </a:lnTo>
                  <a:lnTo>
                    <a:pt x="12" y="7"/>
                  </a:lnTo>
                  <a:lnTo>
                    <a:pt x="11" y="9"/>
                  </a:lnTo>
                  <a:lnTo>
                    <a:pt x="12" y="10"/>
                  </a:lnTo>
                  <a:lnTo>
                    <a:pt x="15" y="11"/>
                  </a:lnTo>
                  <a:lnTo>
                    <a:pt x="14" y="13"/>
                  </a:lnTo>
                  <a:lnTo>
                    <a:pt x="9" y="13"/>
                  </a:lnTo>
                  <a:lnTo>
                    <a:pt x="4" y="11"/>
                  </a:lnTo>
                  <a:lnTo>
                    <a:pt x="0" y="11"/>
                  </a:lnTo>
                  <a:lnTo>
                    <a:pt x="0" y="3"/>
                  </a:lnTo>
                  <a:lnTo>
                    <a:pt x="3" y="3"/>
                  </a:lnTo>
                  <a:lnTo>
                    <a:pt x="5" y="2"/>
                  </a:lnTo>
                  <a:lnTo>
                    <a:pt x="8" y="2"/>
                  </a:lnTo>
                  <a:lnTo>
                    <a:pt x="1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7" name="Freeform 57"/>
            <p:cNvSpPr>
              <a:spLocks/>
            </p:cNvSpPr>
            <p:nvPr/>
          </p:nvSpPr>
          <p:spPr bwMode="auto">
            <a:xfrm>
              <a:off x="5392738" y="5491163"/>
              <a:ext cx="68263" cy="76200"/>
            </a:xfrm>
            <a:custGeom>
              <a:avLst/>
              <a:gdLst/>
              <a:ahLst/>
              <a:cxnLst>
                <a:cxn ang="0">
                  <a:pos x="0" y="0"/>
                </a:cxn>
                <a:cxn ang="0">
                  <a:pos x="1" y="1"/>
                </a:cxn>
                <a:cxn ang="0">
                  <a:pos x="3" y="1"/>
                </a:cxn>
                <a:cxn ang="0">
                  <a:pos x="5" y="0"/>
                </a:cxn>
                <a:cxn ang="0">
                  <a:pos x="12" y="0"/>
                </a:cxn>
                <a:cxn ang="0">
                  <a:pos x="17" y="5"/>
                </a:cxn>
                <a:cxn ang="0">
                  <a:pos x="21" y="11"/>
                </a:cxn>
                <a:cxn ang="0">
                  <a:pos x="25" y="16"/>
                </a:cxn>
                <a:cxn ang="0">
                  <a:pos x="32" y="26"/>
                </a:cxn>
                <a:cxn ang="0">
                  <a:pos x="36" y="29"/>
                </a:cxn>
                <a:cxn ang="0">
                  <a:pos x="38" y="34"/>
                </a:cxn>
                <a:cxn ang="0">
                  <a:pos x="38" y="42"/>
                </a:cxn>
                <a:cxn ang="0">
                  <a:pos x="39" y="44"/>
                </a:cxn>
                <a:cxn ang="0">
                  <a:pos x="40" y="46"/>
                </a:cxn>
                <a:cxn ang="0">
                  <a:pos x="43" y="47"/>
                </a:cxn>
                <a:cxn ang="0">
                  <a:pos x="39" y="48"/>
                </a:cxn>
                <a:cxn ang="0">
                  <a:pos x="37" y="47"/>
                </a:cxn>
                <a:cxn ang="0">
                  <a:pos x="33" y="44"/>
                </a:cxn>
                <a:cxn ang="0">
                  <a:pos x="30" y="41"/>
                </a:cxn>
                <a:cxn ang="0">
                  <a:pos x="28" y="37"/>
                </a:cxn>
                <a:cxn ang="0">
                  <a:pos x="25" y="30"/>
                </a:cxn>
                <a:cxn ang="0">
                  <a:pos x="25" y="29"/>
                </a:cxn>
                <a:cxn ang="0">
                  <a:pos x="24" y="28"/>
                </a:cxn>
                <a:cxn ang="0">
                  <a:pos x="23" y="29"/>
                </a:cxn>
                <a:cxn ang="0">
                  <a:pos x="22" y="29"/>
                </a:cxn>
                <a:cxn ang="0">
                  <a:pos x="21" y="30"/>
                </a:cxn>
                <a:cxn ang="0">
                  <a:pos x="16" y="30"/>
                </a:cxn>
                <a:cxn ang="0">
                  <a:pos x="16" y="27"/>
                </a:cxn>
                <a:cxn ang="0">
                  <a:pos x="15" y="25"/>
                </a:cxn>
                <a:cxn ang="0">
                  <a:pos x="15" y="21"/>
                </a:cxn>
                <a:cxn ang="0">
                  <a:pos x="14" y="19"/>
                </a:cxn>
                <a:cxn ang="0">
                  <a:pos x="11" y="16"/>
                </a:cxn>
                <a:cxn ang="0">
                  <a:pos x="10" y="16"/>
                </a:cxn>
                <a:cxn ang="0">
                  <a:pos x="9" y="14"/>
                </a:cxn>
                <a:cxn ang="0">
                  <a:pos x="8" y="13"/>
                </a:cxn>
                <a:cxn ang="0">
                  <a:pos x="8" y="7"/>
                </a:cxn>
                <a:cxn ang="0">
                  <a:pos x="7" y="6"/>
                </a:cxn>
                <a:cxn ang="0">
                  <a:pos x="4" y="8"/>
                </a:cxn>
                <a:cxn ang="0">
                  <a:pos x="3" y="8"/>
                </a:cxn>
                <a:cxn ang="0">
                  <a:pos x="2" y="9"/>
                </a:cxn>
                <a:cxn ang="0">
                  <a:pos x="0" y="8"/>
                </a:cxn>
                <a:cxn ang="0">
                  <a:pos x="0" y="0"/>
                </a:cxn>
              </a:cxnLst>
              <a:rect l="0" t="0" r="r" b="b"/>
              <a:pathLst>
                <a:path w="43" h="48">
                  <a:moveTo>
                    <a:pt x="0" y="0"/>
                  </a:moveTo>
                  <a:lnTo>
                    <a:pt x="1" y="1"/>
                  </a:lnTo>
                  <a:lnTo>
                    <a:pt x="3" y="1"/>
                  </a:lnTo>
                  <a:lnTo>
                    <a:pt x="5" y="0"/>
                  </a:lnTo>
                  <a:lnTo>
                    <a:pt x="12" y="0"/>
                  </a:lnTo>
                  <a:lnTo>
                    <a:pt x="17" y="5"/>
                  </a:lnTo>
                  <a:lnTo>
                    <a:pt x="21" y="11"/>
                  </a:lnTo>
                  <a:lnTo>
                    <a:pt x="25" y="16"/>
                  </a:lnTo>
                  <a:lnTo>
                    <a:pt x="32" y="26"/>
                  </a:lnTo>
                  <a:lnTo>
                    <a:pt x="36" y="29"/>
                  </a:lnTo>
                  <a:lnTo>
                    <a:pt x="38" y="34"/>
                  </a:lnTo>
                  <a:lnTo>
                    <a:pt x="38" y="42"/>
                  </a:lnTo>
                  <a:lnTo>
                    <a:pt x="39" y="44"/>
                  </a:lnTo>
                  <a:lnTo>
                    <a:pt x="40" y="46"/>
                  </a:lnTo>
                  <a:lnTo>
                    <a:pt x="43" y="47"/>
                  </a:lnTo>
                  <a:lnTo>
                    <a:pt x="39" y="48"/>
                  </a:lnTo>
                  <a:lnTo>
                    <a:pt x="37" y="47"/>
                  </a:lnTo>
                  <a:lnTo>
                    <a:pt x="33" y="44"/>
                  </a:lnTo>
                  <a:lnTo>
                    <a:pt x="30" y="41"/>
                  </a:lnTo>
                  <a:lnTo>
                    <a:pt x="28" y="37"/>
                  </a:lnTo>
                  <a:lnTo>
                    <a:pt x="25" y="30"/>
                  </a:lnTo>
                  <a:lnTo>
                    <a:pt x="25" y="29"/>
                  </a:lnTo>
                  <a:lnTo>
                    <a:pt x="24" y="28"/>
                  </a:lnTo>
                  <a:lnTo>
                    <a:pt x="23" y="29"/>
                  </a:lnTo>
                  <a:lnTo>
                    <a:pt x="22" y="29"/>
                  </a:lnTo>
                  <a:lnTo>
                    <a:pt x="21" y="30"/>
                  </a:lnTo>
                  <a:lnTo>
                    <a:pt x="16" y="30"/>
                  </a:lnTo>
                  <a:lnTo>
                    <a:pt x="16" y="27"/>
                  </a:lnTo>
                  <a:lnTo>
                    <a:pt x="15" y="25"/>
                  </a:lnTo>
                  <a:lnTo>
                    <a:pt x="15" y="21"/>
                  </a:lnTo>
                  <a:lnTo>
                    <a:pt x="14" y="19"/>
                  </a:lnTo>
                  <a:lnTo>
                    <a:pt x="11" y="16"/>
                  </a:lnTo>
                  <a:lnTo>
                    <a:pt x="10" y="16"/>
                  </a:lnTo>
                  <a:lnTo>
                    <a:pt x="9" y="14"/>
                  </a:lnTo>
                  <a:lnTo>
                    <a:pt x="8" y="13"/>
                  </a:lnTo>
                  <a:lnTo>
                    <a:pt x="8" y="7"/>
                  </a:lnTo>
                  <a:lnTo>
                    <a:pt x="7" y="6"/>
                  </a:lnTo>
                  <a:lnTo>
                    <a:pt x="4" y="8"/>
                  </a:lnTo>
                  <a:lnTo>
                    <a:pt x="3" y="8"/>
                  </a:lnTo>
                  <a:lnTo>
                    <a:pt x="2" y="9"/>
                  </a:lnTo>
                  <a:lnTo>
                    <a:pt x="0" y="8"/>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8" name="Freeform 58"/>
            <p:cNvSpPr>
              <a:spLocks/>
            </p:cNvSpPr>
            <p:nvPr/>
          </p:nvSpPr>
          <p:spPr bwMode="auto">
            <a:xfrm>
              <a:off x="5521325" y="5500688"/>
              <a:ext cx="12700" cy="15875"/>
            </a:xfrm>
            <a:custGeom>
              <a:avLst/>
              <a:gdLst/>
              <a:ahLst/>
              <a:cxnLst>
                <a:cxn ang="0">
                  <a:pos x="0" y="0"/>
                </a:cxn>
                <a:cxn ang="0">
                  <a:pos x="5" y="2"/>
                </a:cxn>
                <a:cxn ang="0">
                  <a:pos x="7" y="5"/>
                </a:cxn>
                <a:cxn ang="0">
                  <a:pos x="8" y="7"/>
                </a:cxn>
                <a:cxn ang="0">
                  <a:pos x="8" y="8"/>
                </a:cxn>
                <a:cxn ang="0">
                  <a:pos x="6" y="10"/>
                </a:cxn>
                <a:cxn ang="0">
                  <a:pos x="4" y="9"/>
                </a:cxn>
                <a:cxn ang="0">
                  <a:pos x="1" y="7"/>
                </a:cxn>
                <a:cxn ang="0">
                  <a:pos x="0" y="3"/>
                </a:cxn>
                <a:cxn ang="0">
                  <a:pos x="0" y="0"/>
                </a:cxn>
              </a:cxnLst>
              <a:rect l="0" t="0" r="r" b="b"/>
              <a:pathLst>
                <a:path w="8" h="10">
                  <a:moveTo>
                    <a:pt x="0" y="0"/>
                  </a:moveTo>
                  <a:lnTo>
                    <a:pt x="5" y="2"/>
                  </a:lnTo>
                  <a:lnTo>
                    <a:pt x="7" y="5"/>
                  </a:lnTo>
                  <a:lnTo>
                    <a:pt x="8" y="7"/>
                  </a:lnTo>
                  <a:lnTo>
                    <a:pt x="8" y="8"/>
                  </a:lnTo>
                  <a:lnTo>
                    <a:pt x="6" y="10"/>
                  </a:lnTo>
                  <a:lnTo>
                    <a:pt x="4" y="9"/>
                  </a:lnTo>
                  <a:lnTo>
                    <a:pt x="1" y="7"/>
                  </a:lnTo>
                  <a:lnTo>
                    <a:pt x="0" y="3"/>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59" name="Freeform 59"/>
            <p:cNvSpPr>
              <a:spLocks noEditPoints="1"/>
            </p:cNvSpPr>
            <p:nvPr/>
          </p:nvSpPr>
          <p:spPr bwMode="auto">
            <a:xfrm>
              <a:off x="5461000" y="5514976"/>
              <a:ext cx="23813" cy="41275"/>
            </a:xfrm>
            <a:custGeom>
              <a:avLst/>
              <a:gdLst/>
              <a:ahLst/>
              <a:cxnLst>
                <a:cxn ang="0">
                  <a:pos x="13" y="17"/>
                </a:cxn>
                <a:cxn ang="0">
                  <a:pos x="15" y="21"/>
                </a:cxn>
                <a:cxn ang="0">
                  <a:pos x="15" y="24"/>
                </a:cxn>
                <a:cxn ang="0">
                  <a:pos x="14" y="26"/>
                </a:cxn>
                <a:cxn ang="0">
                  <a:pos x="13" y="17"/>
                </a:cxn>
                <a:cxn ang="0">
                  <a:pos x="3" y="0"/>
                </a:cxn>
                <a:cxn ang="0">
                  <a:pos x="6" y="0"/>
                </a:cxn>
                <a:cxn ang="0">
                  <a:pos x="8" y="3"/>
                </a:cxn>
                <a:cxn ang="0">
                  <a:pos x="8" y="5"/>
                </a:cxn>
                <a:cxn ang="0">
                  <a:pos x="9" y="7"/>
                </a:cxn>
                <a:cxn ang="0">
                  <a:pos x="10" y="8"/>
                </a:cxn>
                <a:cxn ang="0">
                  <a:pos x="14" y="8"/>
                </a:cxn>
                <a:cxn ang="0">
                  <a:pos x="15" y="10"/>
                </a:cxn>
                <a:cxn ang="0">
                  <a:pos x="15" y="12"/>
                </a:cxn>
                <a:cxn ang="0">
                  <a:pos x="14" y="15"/>
                </a:cxn>
                <a:cxn ang="0">
                  <a:pos x="13" y="17"/>
                </a:cxn>
                <a:cxn ang="0">
                  <a:pos x="11" y="17"/>
                </a:cxn>
                <a:cxn ang="0">
                  <a:pos x="9" y="15"/>
                </a:cxn>
                <a:cxn ang="0">
                  <a:pos x="8" y="15"/>
                </a:cxn>
                <a:cxn ang="0">
                  <a:pos x="7" y="14"/>
                </a:cxn>
                <a:cxn ang="0">
                  <a:pos x="7" y="12"/>
                </a:cxn>
                <a:cxn ang="0">
                  <a:pos x="8" y="11"/>
                </a:cxn>
                <a:cxn ang="0">
                  <a:pos x="6" y="8"/>
                </a:cxn>
                <a:cxn ang="0">
                  <a:pos x="4" y="10"/>
                </a:cxn>
                <a:cxn ang="0">
                  <a:pos x="3" y="10"/>
                </a:cxn>
                <a:cxn ang="0">
                  <a:pos x="2" y="11"/>
                </a:cxn>
                <a:cxn ang="0">
                  <a:pos x="0" y="8"/>
                </a:cxn>
                <a:cxn ang="0">
                  <a:pos x="0" y="6"/>
                </a:cxn>
                <a:cxn ang="0">
                  <a:pos x="1" y="4"/>
                </a:cxn>
                <a:cxn ang="0">
                  <a:pos x="2" y="3"/>
                </a:cxn>
                <a:cxn ang="0">
                  <a:pos x="3" y="0"/>
                </a:cxn>
              </a:cxnLst>
              <a:rect l="0" t="0" r="r" b="b"/>
              <a:pathLst>
                <a:path w="15" h="26">
                  <a:moveTo>
                    <a:pt x="13" y="17"/>
                  </a:moveTo>
                  <a:lnTo>
                    <a:pt x="15" y="21"/>
                  </a:lnTo>
                  <a:lnTo>
                    <a:pt x="15" y="24"/>
                  </a:lnTo>
                  <a:lnTo>
                    <a:pt x="14" y="26"/>
                  </a:lnTo>
                  <a:lnTo>
                    <a:pt x="13" y="17"/>
                  </a:lnTo>
                  <a:close/>
                  <a:moveTo>
                    <a:pt x="3" y="0"/>
                  </a:moveTo>
                  <a:lnTo>
                    <a:pt x="6" y="0"/>
                  </a:lnTo>
                  <a:lnTo>
                    <a:pt x="8" y="3"/>
                  </a:lnTo>
                  <a:lnTo>
                    <a:pt x="8" y="5"/>
                  </a:lnTo>
                  <a:lnTo>
                    <a:pt x="9" y="7"/>
                  </a:lnTo>
                  <a:lnTo>
                    <a:pt x="10" y="8"/>
                  </a:lnTo>
                  <a:lnTo>
                    <a:pt x="14" y="8"/>
                  </a:lnTo>
                  <a:lnTo>
                    <a:pt x="15" y="10"/>
                  </a:lnTo>
                  <a:lnTo>
                    <a:pt x="15" y="12"/>
                  </a:lnTo>
                  <a:lnTo>
                    <a:pt x="14" y="15"/>
                  </a:lnTo>
                  <a:lnTo>
                    <a:pt x="13" y="17"/>
                  </a:lnTo>
                  <a:lnTo>
                    <a:pt x="11" y="17"/>
                  </a:lnTo>
                  <a:lnTo>
                    <a:pt x="9" y="15"/>
                  </a:lnTo>
                  <a:lnTo>
                    <a:pt x="8" y="15"/>
                  </a:lnTo>
                  <a:lnTo>
                    <a:pt x="7" y="14"/>
                  </a:lnTo>
                  <a:lnTo>
                    <a:pt x="7" y="12"/>
                  </a:lnTo>
                  <a:lnTo>
                    <a:pt x="8" y="11"/>
                  </a:lnTo>
                  <a:lnTo>
                    <a:pt x="6" y="8"/>
                  </a:lnTo>
                  <a:lnTo>
                    <a:pt x="4" y="10"/>
                  </a:lnTo>
                  <a:lnTo>
                    <a:pt x="3" y="10"/>
                  </a:lnTo>
                  <a:lnTo>
                    <a:pt x="2" y="11"/>
                  </a:lnTo>
                  <a:lnTo>
                    <a:pt x="0" y="8"/>
                  </a:lnTo>
                  <a:lnTo>
                    <a:pt x="0" y="6"/>
                  </a:lnTo>
                  <a:lnTo>
                    <a:pt x="1" y="4"/>
                  </a:lnTo>
                  <a:lnTo>
                    <a:pt x="2" y="3"/>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0" name="Freeform 60"/>
            <p:cNvSpPr>
              <a:spLocks/>
            </p:cNvSpPr>
            <p:nvPr/>
          </p:nvSpPr>
          <p:spPr bwMode="auto">
            <a:xfrm>
              <a:off x="5557838" y="5516563"/>
              <a:ext cx="15875" cy="11113"/>
            </a:xfrm>
            <a:custGeom>
              <a:avLst/>
              <a:gdLst/>
              <a:ahLst/>
              <a:cxnLst>
                <a:cxn ang="0">
                  <a:pos x="0" y="0"/>
                </a:cxn>
                <a:cxn ang="0">
                  <a:pos x="2" y="2"/>
                </a:cxn>
                <a:cxn ang="0">
                  <a:pos x="3" y="2"/>
                </a:cxn>
                <a:cxn ang="0">
                  <a:pos x="5" y="3"/>
                </a:cxn>
                <a:cxn ang="0">
                  <a:pos x="7" y="3"/>
                </a:cxn>
                <a:cxn ang="0">
                  <a:pos x="10" y="5"/>
                </a:cxn>
                <a:cxn ang="0">
                  <a:pos x="10" y="7"/>
                </a:cxn>
                <a:cxn ang="0">
                  <a:pos x="4" y="7"/>
                </a:cxn>
                <a:cxn ang="0">
                  <a:pos x="2" y="6"/>
                </a:cxn>
                <a:cxn ang="0">
                  <a:pos x="0" y="4"/>
                </a:cxn>
                <a:cxn ang="0">
                  <a:pos x="0" y="0"/>
                </a:cxn>
              </a:cxnLst>
              <a:rect l="0" t="0" r="r" b="b"/>
              <a:pathLst>
                <a:path w="10" h="7">
                  <a:moveTo>
                    <a:pt x="0" y="0"/>
                  </a:moveTo>
                  <a:lnTo>
                    <a:pt x="2" y="2"/>
                  </a:lnTo>
                  <a:lnTo>
                    <a:pt x="3" y="2"/>
                  </a:lnTo>
                  <a:lnTo>
                    <a:pt x="5" y="3"/>
                  </a:lnTo>
                  <a:lnTo>
                    <a:pt x="7" y="3"/>
                  </a:lnTo>
                  <a:lnTo>
                    <a:pt x="10" y="5"/>
                  </a:lnTo>
                  <a:lnTo>
                    <a:pt x="10" y="7"/>
                  </a:lnTo>
                  <a:lnTo>
                    <a:pt x="4" y="7"/>
                  </a:lnTo>
                  <a:lnTo>
                    <a:pt x="2" y="6"/>
                  </a:lnTo>
                  <a:lnTo>
                    <a:pt x="0" y="4"/>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1" name="Freeform 61"/>
            <p:cNvSpPr>
              <a:spLocks/>
            </p:cNvSpPr>
            <p:nvPr/>
          </p:nvSpPr>
          <p:spPr bwMode="auto">
            <a:xfrm>
              <a:off x="5527675" y="5526088"/>
              <a:ext cx="14288" cy="12700"/>
            </a:xfrm>
            <a:custGeom>
              <a:avLst/>
              <a:gdLst/>
              <a:ahLst/>
              <a:cxnLst>
                <a:cxn ang="0">
                  <a:pos x="3" y="0"/>
                </a:cxn>
                <a:cxn ang="0">
                  <a:pos x="5" y="0"/>
                </a:cxn>
                <a:cxn ang="0">
                  <a:pos x="8" y="1"/>
                </a:cxn>
                <a:cxn ang="0">
                  <a:pos x="9" y="4"/>
                </a:cxn>
                <a:cxn ang="0">
                  <a:pos x="7" y="8"/>
                </a:cxn>
                <a:cxn ang="0">
                  <a:pos x="5" y="7"/>
                </a:cxn>
                <a:cxn ang="0">
                  <a:pos x="3" y="6"/>
                </a:cxn>
                <a:cxn ang="0">
                  <a:pos x="2" y="4"/>
                </a:cxn>
                <a:cxn ang="0">
                  <a:pos x="0" y="4"/>
                </a:cxn>
                <a:cxn ang="0">
                  <a:pos x="3" y="0"/>
                </a:cxn>
              </a:cxnLst>
              <a:rect l="0" t="0" r="r" b="b"/>
              <a:pathLst>
                <a:path w="9" h="8">
                  <a:moveTo>
                    <a:pt x="3" y="0"/>
                  </a:moveTo>
                  <a:lnTo>
                    <a:pt x="5" y="0"/>
                  </a:lnTo>
                  <a:lnTo>
                    <a:pt x="8" y="1"/>
                  </a:lnTo>
                  <a:lnTo>
                    <a:pt x="9" y="4"/>
                  </a:lnTo>
                  <a:lnTo>
                    <a:pt x="7" y="8"/>
                  </a:lnTo>
                  <a:lnTo>
                    <a:pt x="5" y="7"/>
                  </a:lnTo>
                  <a:lnTo>
                    <a:pt x="3" y="6"/>
                  </a:lnTo>
                  <a:lnTo>
                    <a:pt x="2" y="4"/>
                  </a:lnTo>
                  <a:lnTo>
                    <a:pt x="0" y="4"/>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2" name="Freeform 62"/>
            <p:cNvSpPr>
              <a:spLocks/>
            </p:cNvSpPr>
            <p:nvPr/>
          </p:nvSpPr>
          <p:spPr bwMode="auto">
            <a:xfrm>
              <a:off x="5549900" y="5527676"/>
              <a:ext cx="23813" cy="25400"/>
            </a:xfrm>
            <a:custGeom>
              <a:avLst/>
              <a:gdLst/>
              <a:ahLst/>
              <a:cxnLst>
                <a:cxn ang="0">
                  <a:pos x="1" y="0"/>
                </a:cxn>
                <a:cxn ang="0">
                  <a:pos x="2" y="0"/>
                </a:cxn>
                <a:cxn ang="0">
                  <a:pos x="3" y="2"/>
                </a:cxn>
                <a:cxn ang="0">
                  <a:pos x="3" y="3"/>
                </a:cxn>
                <a:cxn ang="0">
                  <a:pos x="5" y="4"/>
                </a:cxn>
                <a:cxn ang="0">
                  <a:pos x="7" y="5"/>
                </a:cxn>
                <a:cxn ang="0">
                  <a:pos x="9" y="5"/>
                </a:cxn>
                <a:cxn ang="0">
                  <a:pos x="11" y="6"/>
                </a:cxn>
                <a:cxn ang="0">
                  <a:pos x="12" y="7"/>
                </a:cxn>
                <a:cxn ang="0">
                  <a:pos x="15" y="12"/>
                </a:cxn>
                <a:cxn ang="0">
                  <a:pos x="15" y="16"/>
                </a:cxn>
                <a:cxn ang="0">
                  <a:pos x="7" y="12"/>
                </a:cxn>
                <a:cxn ang="0">
                  <a:pos x="0" y="9"/>
                </a:cxn>
                <a:cxn ang="0">
                  <a:pos x="1" y="6"/>
                </a:cxn>
                <a:cxn ang="0">
                  <a:pos x="1" y="0"/>
                </a:cxn>
              </a:cxnLst>
              <a:rect l="0" t="0" r="r" b="b"/>
              <a:pathLst>
                <a:path w="15" h="16">
                  <a:moveTo>
                    <a:pt x="1" y="0"/>
                  </a:moveTo>
                  <a:lnTo>
                    <a:pt x="2" y="0"/>
                  </a:lnTo>
                  <a:lnTo>
                    <a:pt x="3" y="2"/>
                  </a:lnTo>
                  <a:lnTo>
                    <a:pt x="3" y="3"/>
                  </a:lnTo>
                  <a:lnTo>
                    <a:pt x="5" y="4"/>
                  </a:lnTo>
                  <a:lnTo>
                    <a:pt x="7" y="5"/>
                  </a:lnTo>
                  <a:lnTo>
                    <a:pt x="9" y="5"/>
                  </a:lnTo>
                  <a:lnTo>
                    <a:pt x="11" y="6"/>
                  </a:lnTo>
                  <a:lnTo>
                    <a:pt x="12" y="7"/>
                  </a:lnTo>
                  <a:lnTo>
                    <a:pt x="15" y="12"/>
                  </a:lnTo>
                  <a:lnTo>
                    <a:pt x="15" y="16"/>
                  </a:lnTo>
                  <a:lnTo>
                    <a:pt x="7" y="12"/>
                  </a:lnTo>
                  <a:lnTo>
                    <a:pt x="0" y="9"/>
                  </a:lnTo>
                  <a:lnTo>
                    <a:pt x="1" y="6"/>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3" name="Freeform 63"/>
            <p:cNvSpPr>
              <a:spLocks/>
            </p:cNvSpPr>
            <p:nvPr/>
          </p:nvSpPr>
          <p:spPr bwMode="auto">
            <a:xfrm>
              <a:off x="5510213" y="5559426"/>
              <a:ext cx="11113" cy="17463"/>
            </a:xfrm>
            <a:custGeom>
              <a:avLst/>
              <a:gdLst/>
              <a:ahLst/>
              <a:cxnLst>
                <a:cxn ang="0">
                  <a:pos x="5" y="0"/>
                </a:cxn>
                <a:cxn ang="0">
                  <a:pos x="7" y="1"/>
                </a:cxn>
                <a:cxn ang="0">
                  <a:pos x="7" y="3"/>
                </a:cxn>
                <a:cxn ang="0">
                  <a:pos x="4" y="6"/>
                </a:cxn>
                <a:cxn ang="0">
                  <a:pos x="2" y="8"/>
                </a:cxn>
                <a:cxn ang="0">
                  <a:pos x="2" y="11"/>
                </a:cxn>
                <a:cxn ang="0">
                  <a:pos x="0" y="10"/>
                </a:cxn>
                <a:cxn ang="0">
                  <a:pos x="0" y="6"/>
                </a:cxn>
                <a:cxn ang="0">
                  <a:pos x="1" y="5"/>
                </a:cxn>
                <a:cxn ang="0">
                  <a:pos x="2" y="3"/>
                </a:cxn>
                <a:cxn ang="0">
                  <a:pos x="5" y="0"/>
                </a:cxn>
              </a:cxnLst>
              <a:rect l="0" t="0" r="r" b="b"/>
              <a:pathLst>
                <a:path w="7" h="11">
                  <a:moveTo>
                    <a:pt x="5" y="0"/>
                  </a:moveTo>
                  <a:lnTo>
                    <a:pt x="7" y="1"/>
                  </a:lnTo>
                  <a:lnTo>
                    <a:pt x="7" y="3"/>
                  </a:lnTo>
                  <a:lnTo>
                    <a:pt x="4" y="6"/>
                  </a:lnTo>
                  <a:lnTo>
                    <a:pt x="2" y="8"/>
                  </a:lnTo>
                  <a:lnTo>
                    <a:pt x="2" y="11"/>
                  </a:lnTo>
                  <a:lnTo>
                    <a:pt x="0" y="10"/>
                  </a:lnTo>
                  <a:lnTo>
                    <a:pt x="0" y="6"/>
                  </a:lnTo>
                  <a:lnTo>
                    <a:pt x="1" y="5"/>
                  </a:lnTo>
                  <a:lnTo>
                    <a:pt x="2" y="3"/>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4" name="Freeform 64"/>
            <p:cNvSpPr>
              <a:spLocks/>
            </p:cNvSpPr>
            <p:nvPr/>
          </p:nvSpPr>
          <p:spPr bwMode="auto">
            <a:xfrm>
              <a:off x="4640263" y="5592763"/>
              <a:ext cx="25400" cy="22225"/>
            </a:xfrm>
            <a:custGeom>
              <a:avLst/>
              <a:gdLst/>
              <a:ahLst/>
              <a:cxnLst>
                <a:cxn ang="0">
                  <a:pos x="1" y="0"/>
                </a:cxn>
                <a:cxn ang="0">
                  <a:pos x="3" y="1"/>
                </a:cxn>
                <a:cxn ang="0">
                  <a:pos x="6" y="1"/>
                </a:cxn>
                <a:cxn ang="0">
                  <a:pos x="9" y="3"/>
                </a:cxn>
                <a:cxn ang="0">
                  <a:pos x="11" y="3"/>
                </a:cxn>
                <a:cxn ang="0">
                  <a:pos x="14" y="4"/>
                </a:cxn>
                <a:cxn ang="0">
                  <a:pos x="16" y="6"/>
                </a:cxn>
                <a:cxn ang="0">
                  <a:pos x="16" y="10"/>
                </a:cxn>
                <a:cxn ang="0">
                  <a:pos x="13" y="10"/>
                </a:cxn>
                <a:cxn ang="0">
                  <a:pos x="10" y="12"/>
                </a:cxn>
                <a:cxn ang="0">
                  <a:pos x="10" y="13"/>
                </a:cxn>
                <a:cxn ang="0">
                  <a:pos x="9" y="13"/>
                </a:cxn>
                <a:cxn ang="0">
                  <a:pos x="8" y="12"/>
                </a:cxn>
                <a:cxn ang="0">
                  <a:pos x="6" y="11"/>
                </a:cxn>
                <a:cxn ang="0">
                  <a:pos x="3" y="11"/>
                </a:cxn>
                <a:cxn ang="0">
                  <a:pos x="0" y="14"/>
                </a:cxn>
                <a:cxn ang="0">
                  <a:pos x="2" y="11"/>
                </a:cxn>
                <a:cxn ang="0">
                  <a:pos x="1" y="11"/>
                </a:cxn>
                <a:cxn ang="0">
                  <a:pos x="1" y="0"/>
                </a:cxn>
              </a:cxnLst>
              <a:rect l="0" t="0" r="r" b="b"/>
              <a:pathLst>
                <a:path w="16" h="14">
                  <a:moveTo>
                    <a:pt x="1" y="0"/>
                  </a:moveTo>
                  <a:lnTo>
                    <a:pt x="3" y="1"/>
                  </a:lnTo>
                  <a:lnTo>
                    <a:pt x="6" y="1"/>
                  </a:lnTo>
                  <a:lnTo>
                    <a:pt x="9" y="3"/>
                  </a:lnTo>
                  <a:lnTo>
                    <a:pt x="11" y="3"/>
                  </a:lnTo>
                  <a:lnTo>
                    <a:pt x="14" y="4"/>
                  </a:lnTo>
                  <a:lnTo>
                    <a:pt x="16" y="6"/>
                  </a:lnTo>
                  <a:lnTo>
                    <a:pt x="16" y="10"/>
                  </a:lnTo>
                  <a:lnTo>
                    <a:pt x="13" y="10"/>
                  </a:lnTo>
                  <a:lnTo>
                    <a:pt x="10" y="12"/>
                  </a:lnTo>
                  <a:lnTo>
                    <a:pt x="10" y="13"/>
                  </a:lnTo>
                  <a:lnTo>
                    <a:pt x="9" y="13"/>
                  </a:lnTo>
                  <a:lnTo>
                    <a:pt x="8" y="12"/>
                  </a:lnTo>
                  <a:lnTo>
                    <a:pt x="6" y="11"/>
                  </a:lnTo>
                  <a:lnTo>
                    <a:pt x="3" y="11"/>
                  </a:lnTo>
                  <a:lnTo>
                    <a:pt x="0" y="14"/>
                  </a:lnTo>
                  <a:lnTo>
                    <a:pt x="2" y="11"/>
                  </a:lnTo>
                  <a:lnTo>
                    <a:pt x="1" y="11"/>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5" name="Freeform 65"/>
            <p:cNvSpPr>
              <a:spLocks/>
            </p:cNvSpPr>
            <p:nvPr/>
          </p:nvSpPr>
          <p:spPr bwMode="auto">
            <a:xfrm>
              <a:off x="4576763" y="5710238"/>
              <a:ext cx="11113" cy="12700"/>
            </a:xfrm>
            <a:custGeom>
              <a:avLst/>
              <a:gdLst/>
              <a:ahLst/>
              <a:cxnLst>
                <a:cxn ang="0">
                  <a:pos x="5" y="0"/>
                </a:cxn>
                <a:cxn ang="0">
                  <a:pos x="7" y="2"/>
                </a:cxn>
                <a:cxn ang="0">
                  <a:pos x="7" y="8"/>
                </a:cxn>
                <a:cxn ang="0">
                  <a:pos x="5" y="7"/>
                </a:cxn>
                <a:cxn ang="0">
                  <a:pos x="0" y="7"/>
                </a:cxn>
                <a:cxn ang="0">
                  <a:pos x="1" y="6"/>
                </a:cxn>
                <a:cxn ang="0">
                  <a:pos x="3" y="3"/>
                </a:cxn>
                <a:cxn ang="0">
                  <a:pos x="4" y="3"/>
                </a:cxn>
                <a:cxn ang="0">
                  <a:pos x="5" y="1"/>
                </a:cxn>
                <a:cxn ang="0">
                  <a:pos x="5" y="0"/>
                </a:cxn>
              </a:cxnLst>
              <a:rect l="0" t="0" r="r" b="b"/>
              <a:pathLst>
                <a:path w="7" h="8">
                  <a:moveTo>
                    <a:pt x="5" y="0"/>
                  </a:moveTo>
                  <a:lnTo>
                    <a:pt x="7" y="2"/>
                  </a:lnTo>
                  <a:lnTo>
                    <a:pt x="7" y="8"/>
                  </a:lnTo>
                  <a:lnTo>
                    <a:pt x="5" y="7"/>
                  </a:lnTo>
                  <a:lnTo>
                    <a:pt x="0" y="7"/>
                  </a:lnTo>
                  <a:lnTo>
                    <a:pt x="1" y="6"/>
                  </a:lnTo>
                  <a:lnTo>
                    <a:pt x="3" y="3"/>
                  </a:lnTo>
                  <a:lnTo>
                    <a:pt x="4" y="3"/>
                  </a:lnTo>
                  <a:lnTo>
                    <a:pt x="5" y="1"/>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6" name="Freeform 66"/>
            <p:cNvSpPr>
              <a:spLocks/>
            </p:cNvSpPr>
            <p:nvPr/>
          </p:nvSpPr>
          <p:spPr bwMode="auto">
            <a:xfrm>
              <a:off x="4291013" y="5867401"/>
              <a:ext cx="9525" cy="14288"/>
            </a:xfrm>
            <a:custGeom>
              <a:avLst/>
              <a:gdLst/>
              <a:ahLst/>
              <a:cxnLst>
                <a:cxn ang="0">
                  <a:pos x="0" y="0"/>
                </a:cxn>
                <a:cxn ang="0">
                  <a:pos x="2" y="1"/>
                </a:cxn>
                <a:cxn ang="0">
                  <a:pos x="6" y="2"/>
                </a:cxn>
                <a:cxn ang="0">
                  <a:pos x="6" y="7"/>
                </a:cxn>
                <a:cxn ang="0">
                  <a:pos x="3" y="7"/>
                </a:cxn>
                <a:cxn ang="0">
                  <a:pos x="2" y="8"/>
                </a:cxn>
                <a:cxn ang="0">
                  <a:pos x="2" y="9"/>
                </a:cxn>
                <a:cxn ang="0">
                  <a:pos x="0" y="7"/>
                </a:cxn>
                <a:cxn ang="0">
                  <a:pos x="0" y="0"/>
                </a:cxn>
              </a:cxnLst>
              <a:rect l="0" t="0" r="r" b="b"/>
              <a:pathLst>
                <a:path w="6" h="9">
                  <a:moveTo>
                    <a:pt x="0" y="0"/>
                  </a:moveTo>
                  <a:lnTo>
                    <a:pt x="2" y="1"/>
                  </a:lnTo>
                  <a:lnTo>
                    <a:pt x="6" y="2"/>
                  </a:lnTo>
                  <a:lnTo>
                    <a:pt x="6" y="7"/>
                  </a:lnTo>
                  <a:lnTo>
                    <a:pt x="3" y="7"/>
                  </a:lnTo>
                  <a:lnTo>
                    <a:pt x="2" y="8"/>
                  </a:lnTo>
                  <a:lnTo>
                    <a:pt x="2" y="9"/>
                  </a:lnTo>
                  <a:lnTo>
                    <a:pt x="0" y="7"/>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7" name="Freeform 67"/>
            <p:cNvSpPr>
              <a:spLocks/>
            </p:cNvSpPr>
            <p:nvPr/>
          </p:nvSpPr>
          <p:spPr bwMode="auto">
            <a:xfrm>
              <a:off x="4095750" y="5889626"/>
              <a:ext cx="69850" cy="46038"/>
            </a:xfrm>
            <a:custGeom>
              <a:avLst/>
              <a:gdLst/>
              <a:ahLst/>
              <a:cxnLst>
                <a:cxn ang="0">
                  <a:pos x="37" y="0"/>
                </a:cxn>
                <a:cxn ang="0">
                  <a:pos x="41" y="2"/>
                </a:cxn>
                <a:cxn ang="0">
                  <a:pos x="44" y="7"/>
                </a:cxn>
                <a:cxn ang="0">
                  <a:pos x="44" y="16"/>
                </a:cxn>
                <a:cxn ang="0">
                  <a:pos x="38" y="19"/>
                </a:cxn>
                <a:cxn ang="0">
                  <a:pos x="21" y="19"/>
                </a:cxn>
                <a:cxn ang="0">
                  <a:pos x="17" y="21"/>
                </a:cxn>
                <a:cxn ang="0">
                  <a:pos x="10" y="28"/>
                </a:cxn>
                <a:cxn ang="0">
                  <a:pos x="6" y="29"/>
                </a:cxn>
                <a:cxn ang="0">
                  <a:pos x="0" y="27"/>
                </a:cxn>
                <a:cxn ang="0">
                  <a:pos x="0" y="21"/>
                </a:cxn>
                <a:cxn ang="0">
                  <a:pos x="10" y="12"/>
                </a:cxn>
                <a:cxn ang="0">
                  <a:pos x="11" y="6"/>
                </a:cxn>
                <a:cxn ang="0">
                  <a:pos x="25" y="3"/>
                </a:cxn>
                <a:cxn ang="0">
                  <a:pos x="31" y="1"/>
                </a:cxn>
                <a:cxn ang="0">
                  <a:pos x="37" y="0"/>
                </a:cxn>
              </a:cxnLst>
              <a:rect l="0" t="0" r="r" b="b"/>
              <a:pathLst>
                <a:path w="44" h="29">
                  <a:moveTo>
                    <a:pt x="37" y="0"/>
                  </a:moveTo>
                  <a:lnTo>
                    <a:pt x="41" y="2"/>
                  </a:lnTo>
                  <a:lnTo>
                    <a:pt x="44" y="7"/>
                  </a:lnTo>
                  <a:lnTo>
                    <a:pt x="44" y="16"/>
                  </a:lnTo>
                  <a:lnTo>
                    <a:pt x="38" y="19"/>
                  </a:lnTo>
                  <a:lnTo>
                    <a:pt x="21" y="19"/>
                  </a:lnTo>
                  <a:lnTo>
                    <a:pt x="17" y="21"/>
                  </a:lnTo>
                  <a:lnTo>
                    <a:pt x="10" y="28"/>
                  </a:lnTo>
                  <a:lnTo>
                    <a:pt x="6" y="29"/>
                  </a:lnTo>
                  <a:lnTo>
                    <a:pt x="0" y="27"/>
                  </a:lnTo>
                  <a:lnTo>
                    <a:pt x="0" y="21"/>
                  </a:lnTo>
                  <a:lnTo>
                    <a:pt x="10" y="12"/>
                  </a:lnTo>
                  <a:lnTo>
                    <a:pt x="11" y="6"/>
                  </a:lnTo>
                  <a:lnTo>
                    <a:pt x="25" y="3"/>
                  </a:lnTo>
                  <a:lnTo>
                    <a:pt x="31" y="1"/>
                  </a:lnTo>
                  <a:lnTo>
                    <a:pt x="37"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8" name="Freeform 68"/>
            <p:cNvSpPr>
              <a:spLocks/>
            </p:cNvSpPr>
            <p:nvPr/>
          </p:nvSpPr>
          <p:spPr bwMode="auto">
            <a:xfrm>
              <a:off x="4033838" y="5949951"/>
              <a:ext cx="14288" cy="9525"/>
            </a:xfrm>
            <a:custGeom>
              <a:avLst/>
              <a:gdLst/>
              <a:ahLst/>
              <a:cxnLst>
                <a:cxn ang="0">
                  <a:pos x="2" y="0"/>
                </a:cxn>
                <a:cxn ang="0">
                  <a:pos x="5" y="0"/>
                </a:cxn>
                <a:cxn ang="0">
                  <a:pos x="7" y="2"/>
                </a:cxn>
                <a:cxn ang="0">
                  <a:pos x="9" y="2"/>
                </a:cxn>
                <a:cxn ang="0">
                  <a:pos x="7" y="6"/>
                </a:cxn>
                <a:cxn ang="0">
                  <a:pos x="5" y="6"/>
                </a:cxn>
                <a:cxn ang="0">
                  <a:pos x="0" y="4"/>
                </a:cxn>
                <a:cxn ang="0">
                  <a:pos x="1" y="2"/>
                </a:cxn>
                <a:cxn ang="0">
                  <a:pos x="2" y="0"/>
                </a:cxn>
              </a:cxnLst>
              <a:rect l="0" t="0" r="r" b="b"/>
              <a:pathLst>
                <a:path w="9" h="6">
                  <a:moveTo>
                    <a:pt x="2" y="0"/>
                  </a:moveTo>
                  <a:lnTo>
                    <a:pt x="5" y="0"/>
                  </a:lnTo>
                  <a:lnTo>
                    <a:pt x="7" y="2"/>
                  </a:lnTo>
                  <a:lnTo>
                    <a:pt x="9" y="2"/>
                  </a:lnTo>
                  <a:lnTo>
                    <a:pt x="7" y="6"/>
                  </a:lnTo>
                  <a:lnTo>
                    <a:pt x="5" y="6"/>
                  </a:lnTo>
                  <a:lnTo>
                    <a:pt x="0" y="4"/>
                  </a:lnTo>
                  <a:lnTo>
                    <a:pt x="1" y="2"/>
                  </a:lnTo>
                  <a:lnTo>
                    <a:pt x="2"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69" name="Freeform 69"/>
            <p:cNvSpPr>
              <a:spLocks/>
            </p:cNvSpPr>
            <p:nvPr/>
          </p:nvSpPr>
          <p:spPr bwMode="auto">
            <a:xfrm>
              <a:off x="3913188" y="5992813"/>
              <a:ext cx="28575" cy="17463"/>
            </a:xfrm>
            <a:custGeom>
              <a:avLst/>
              <a:gdLst/>
              <a:ahLst/>
              <a:cxnLst>
                <a:cxn ang="0">
                  <a:pos x="13" y="0"/>
                </a:cxn>
                <a:cxn ang="0">
                  <a:pos x="18" y="1"/>
                </a:cxn>
                <a:cxn ang="0">
                  <a:pos x="17" y="4"/>
                </a:cxn>
                <a:cxn ang="0">
                  <a:pos x="15" y="7"/>
                </a:cxn>
                <a:cxn ang="0">
                  <a:pos x="13" y="10"/>
                </a:cxn>
                <a:cxn ang="0">
                  <a:pos x="10" y="11"/>
                </a:cxn>
                <a:cxn ang="0">
                  <a:pos x="4" y="11"/>
                </a:cxn>
                <a:cxn ang="0">
                  <a:pos x="0" y="10"/>
                </a:cxn>
                <a:cxn ang="0">
                  <a:pos x="5" y="3"/>
                </a:cxn>
                <a:cxn ang="0">
                  <a:pos x="8" y="1"/>
                </a:cxn>
                <a:cxn ang="0">
                  <a:pos x="13" y="0"/>
                </a:cxn>
              </a:cxnLst>
              <a:rect l="0" t="0" r="r" b="b"/>
              <a:pathLst>
                <a:path w="18" h="11">
                  <a:moveTo>
                    <a:pt x="13" y="0"/>
                  </a:moveTo>
                  <a:lnTo>
                    <a:pt x="18" y="1"/>
                  </a:lnTo>
                  <a:lnTo>
                    <a:pt x="17" y="4"/>
                  </a:lnTo>
                  <a:lnTo>
                    <a:pt x="15" y="7"/>
                  </a:lnTo>
                  <a:lnTo>
                    <a:pt x="13" y="10"/>
                  </a:lnTo>
                  <a:lnTo>
                    <a:pt x="10" y="11"/>
                  </a:lnTo>
                  <a:lnTo>
                    <a:pt x="4" y="11"/>
                  </a:lnTo>
                  <a:lnTo>
                    <a:pt x="0" y="10"/>
                  </a:lnTo>
                  <a:lnTo>
                    <a:pt x="5" y="3"/>
                  </a:lnTo>
                  <a:lnTo>
                    <a:pt x="8" y="1"/>
                  </a:lnTo>
                  <a:lnTo>
                    <a:pt x="1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0" name="Freeform 70"/>
            <p:cNvSpPr>
              <a:spLocks/>
            </p:cNvSpPr>
            <p:nvPr/>
          </p:nvSpPr>
          <p:spPr bwMode="auto">
            <a:xfrm>
              <a:off x="3948113" y="6008688"/>
              <a:ext cx="17463" cy="6350"/>
            </a:xfrm>
            <a:custGeom>
              <a:avLst/>
              <a:gdLst/>
              <a:ahLst/>
              <a:cxnLst>
                <a:cxn ang="0">
                  <a:pos x="4" y="0"/>
                </a:cxn>
                <a:cxn ang="0">
                  <a:pos x="11" y="0"/>
                </a:cxn>
                <a:cxn ang="0">
                  <a:pos x="11" y="2"/>
                </a:cxn>
                <a:cxn ang="0">
                  <a:pos x="4" y="2"/>
                </a:cxn>
                <a:cxn ang="0">
                  <a:pos x="3" y="3"/>
                </a:cxn>
                <a:cxn ang="0">
                  <a:pos x="3" y="4"/>
                </a:cxn>
                <a:cxn ang="0">
                  <a:pos x="0" y="3"/>
                </a:cxn>
                <a:cxn ang="0">
                  <a:pos x="0" y="1"/>
                </a:cxn>
                <a:cxn ang="0">
                  <a:pos x="2" y="1"/>
                </a:cxn>
                <a:cxn ang="0">
                  <a:pos x="4" y="0"/>
                </a:cxn>
              </a:cxnLst>
              <a:rect l="0" t="0" r="r" b="b"/>
              <a:pathLst>
                <a:path w="11" h="4">
                  <a:moveTo>
                    <a:pt x="4" y="0"/>
                  </a:moveTo>
                  <a:lnTo>
                    <a:pt x="11" y="0"/>
                  </a:lnTo>
                  <a:lnTo>
                    <a:pt x="11" y="2"/>
                  </a:lnTo>
                  <a:lnTo>
                    <a:pt x="4" y="2"/>
                  </a:lnTo>
                  <a:lnTo>
                    <a:pt x="3" y="3"/>
                  </a:lnTo>
                  <a:lnTo>
                    <a:pt x="3" y="4"/>
                  </a:lnTo>
                  <a:lnTo>
                    <a:pt x="0" y="3"/>
                  </a:lnTo>
                  <a:lnTo>
                    <a:pt x="0" y="1"/>
                  </a:lnTo>
                  <a:lnTo>
                    <a:pt x="2" y="1"/>
                  </a:lnTo>
                  <a:lnTo>
                    <a:pt x="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1" name="Freeform 71"/>
            <p:cNvSpPr>
              <a:spLocks/>
            </p:cNvSpPr>
            <p:nvPr/>
          </p:nvSpPr>
          <p:spPr bwMode="auto">
            <a:xfrm>
              <a:off x="3892550" y="6015038"/>
              <a:ext cx="20638" cy="17463"/>
            </a:xfrm>
            <a:custGeom>
              <a:avLst/>
              <a:gdLst/>
              <a:ahLst/>
              <a:cxnLst>
                <a:cxn ang="0">
                  <a:pos x="6" y="0"/>
                </a:cxn>
                <a:cxn ang="0">
                  <a:pos x="13" y="0"/>
                </a:cxn>
                <a:cxn ang="0">
                  <a:pos x="13" y="3"/>
                </a:cxn>
                <a:cxn ang="0">
                  <a:pos x="10" y="6"/>
                </a:cxn>
                <a:cxn ang="0">
                  <a:pos x="5" y="8"/>
                </a:cxn>
                <a:cxn ang="0">
                  <a:pos x="3" y="11"/>
                </a:cxn>
                <a:cxn ang="0">
                  <a:pos x="0" y="6"/>
                </a:cxn>
                <a:cxn ang="0">
                  <a:pos x="2" y="4"/>
                </a:cxn>
                <a:cxn ang="0">
                  <a:pos x="4" y="1"/>
                </a:cxn>
                <a:cxn ang="0">
                  <a:pos x="6" y="0"/>
                </a:cxn>
              </a:cxnLst>
              <a:rect l="0" t="0" r="r" b="b"/>
              <a:pathLst>
                <a:path w="13" h="11">
                  <a:moveTo>
                    <a:pt x="6" y="0"/>
                  </a:moveTo>
                  <a:lnTo>
                    <a:pt x="13" y="0"/>
                  </a:lnTo>
                  <a:lnTo>
                    <a:pt x="13" y="3"/>
                  </a:lnTo>
                  <a:lnTo>
                    <a:pt x="10" y="6"/>
                  </a:lnTo>
                  <a:lnTo>
                    <a:pt x="5" y="8"/>
                  </a:lnTo>
                  <a:lnTo>
                    <a:pt x="3" y="11"/>
                  </a:lnTo>
                  <a:lnTo>
                    <a:pt x="0" y="6"/>
                  </a:lnTo>
                  <a:lnTo>
                    <a:pt x="2" y="4"/>
                  </a:lnTo>
                  <a:lnTo>
                    <a:pt x="4" y="1"/>
                  </a:lnTo>
                  <a:lnTo>
                    <a:pt x="6"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2" name="Freeform 72"/>
            <p:cNvSpPr>
              <a:spLocks/>
            </p:cNvSpPr>
            <p:nvPr/>
          </p:nvSpPr>
          <p:spPr bwMode="auto">
            <a:xfrm>
              <a:off x="3603625" y="6035676"/>
              <a:ext cx="15875" cy="19050"/>
            </a:xfrm>
            <a:custGeom>
              <a:avLst/>
              <a:gdLst/>
              <a:ahLst/>
              <a:cxnLst>
                <a:cxn ang="0">
                  <a:pos x="7" y="0"/>
                </a:cxn>
                <a:cxn ang="0">
                  <a:pos x="9" y="0"/>
                </a:cxn>
                <a:cxn ang="0">
                  <a:pos x="9" y="1"/>
                </a:cxn>
                <a:cxn ang="0">
                  <a:pos x="10" y="4"/>
                </a:cxn>
                <a:cxn ang="0">
                  <a:pos x="9" y="6"/>
                </a:cxn>
                <a:cxn ang="0">
                  <a:pos x="8" y="7"/>
                </a:cxn>
                <a:cxn ang="0">
                  <a:pos x="7" y="9"/>
                </a:cxn>
                <a:cxn ang="0">
                  <a:pos x="4" y="11"/>
                </a:cxn>
                <a:cxn ang="0">
                  <a:pos x="3" y="12"/>
                </a:cxn>
                <a:cxn ang="0">
                  <a:pos x="1" y="12"/>
                </a:cxn>
                <a:cxn ang="0">
                  <a:pos x="0" y="11"/>
                </a:cxn>
                <a:cxn ang="0">
                  <a:pos x="2" y="8"/>
                </a:cxn>
                <a:cxn ang="0">
                  <a:pos x="3" y="6"/>
                </a:cxn>
                <a:cxn ang="0">
                  <a:pos x="5" y="2"/>
                </a:cxn>
                <a:cxn ang="0">
                  <a:pos x="7" y="0"/>
                </a:cxn>
              </a:cxnLst>
              <a:rect l="0" t="0" r="r" b="b"/>
              <a:pathLst>
                <a:path w="10" h="12">
                  <a:moveTo>
                    <a:pt x="7" y="0"/>
                  </a:moveTo>
                  <a:lnTo>
                    <a:pt x="9" y="0"/>
                  </a:lnTo>
                  <a:lnTo>
                    <a:pt x="9" y="1"/>
                  </a:lnTo>
                  <a:lnTo>
                    <a:pt x="10" y="4"/>
                  </a:lnTo>
                  <a:lnTo>
                    <a:pt x="9" y="6"/>
                  </a:lnTo>
                  <a:lnTo>
                    <a:pt x="8" y="7"/>
                  </a:lnTo>
                  <a:lnTo>
                    <a:pt x="7" y="9"/>
                  </a:lnTo>
                  <a:lnTo>
                    <a:pt x="4" y="11"/>
                  </a:lnTo>
                  <a:lnTo>
                    <a:pt x="3" y="12"/>
                  </a:lnTo>
                  <a:lnTo>
                    <a:pt x="1" y="12"/>
                  </a:lnTo>
                  <a:lnTo>
                    <a:pt x="0" y="11"/>
                  </a:lnTo>
                  <a:lnTo>
                    <a:pt x="2" y="8"/>
                  </a:lnTo>
                  <a:lnTo>
                    <a:pt x="3" y="6"/>
                  </a:lnTo>
                  <a:lnTo>
                    <a:pt x="5" y="2"/>
                  </a:lnTo>
                  <a:lnTo>
                    <a:pt x="7"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3" name="Freeform 73"/>
            <p:cNvSpPr>
              <a:spLocks/>
            </p:cNvSpPr>
            <p:nvPr/>
          </p:nvSpPr>
          <p:spPr bwMode="auto">
            <a:xfrm>
              <a:off x="3473450" y="6048376"/>
              <a:ext cx="17463" cy="11113"/>
            </a:xfrm>
            <a:custGeom>
              <a:avLst/>
              <a:gdLst/>
              <a:ahLst/>
              <a:cxnLst>
                <a:cxn ang="0">
                  <a:pos x="5" y="0"/>
                </a:cxn>
                <a:cxn ang="0">
                  <a:pos x="7" y="0"/>
                </a:cxn>
                <a:cxn ang="0">
                  <a:pos x="9" y="3"/>
                </a:cxn>
                <a:cxn ang="0">
                  <a:pos x="11" y="3"/>
                </a:cxn>
                <a:cxn ang="0">
                  <a:pos x="9" y="5"/>
                </a:cxn>
                <a:cxn ang="0">
                  <a:pos x="7" y="6"/>
                </a:cxn>
                <a:cxn ang="0">
                  <a:pos x="4" y="7"/>
                </a:cxn>
                <a:cxn ang="0">
                  <a:pos x="0" y="7"/>
                </a:cxn>
                <a:cxn ang="0">
                  <a:pos x="5" y="3"/>
                </a:cxn>
                <a:cxn ang="0">
                  <a:pos x="5" y="0"/>
                </a:cxn>
              </a:cxnLst>
              <a:rect l="0" t="0" r="r" b="b"/>
              <a:pathLst>
                <a:path w="11" h="7">
                  <a:moveTo>
                    <a:pt x="5" y="0"/>
                  </a:moveTo>
                  <a:lnTo>
                    <a:pt x="7" y="0"/>
                  </a:lnTo>
                  <a:lnTo>
                    <a:pt x="9" y="3"/>
                  </a:lnTo>
                  <a:lnTo>
                    <a:pt x="11" y="3"/>
                  </a:lnTo>
                  <a:lnTo>
                    <a:pt x="9" y="5"/>
                  </a:lnTo>
                  <a:lnTo>
                    <a:pt x="7" y="6"/>
                  </a:lnTo>
                  <a:lnTo>
                    <a:pt x="4" y="7"/>
                  </a:lnTo>
                  <a:lnTo>
                    <a:pt x="0" y="7"/>
                  </a:lnTo>
                  <a:lnTo>
                    <a:pt x="5" y="3"/>
                  </a:lnTo>
                  <a:lnTo>
                    <a:pt x="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4" name="Freeform 74"/>
            <p:cNvSpPr>
              <a:spLocks noEditPoints="1"/>
            </p:cNvSpPr>
            <p:nvPr/>
          </p:nvSpPr>
          <p:spPr bwMode="auto">
            <a:xfrm>
              <a:off x="4054475" y="4541838"/>
              <a:ext cx="1123950" cy="1347788"/>
            </a:xfrm>
            <a:custGeom>
              <a:avLst/>
              <a:gdLst/>
              <a:ahLst/>
              <a:cxnLst>
                <a:cxn ang="0">
                  <a:pos x="231" y="0"/>
                </a:cxn>
                <a:cxn ang="0">
                  <a:pos x="251" y="19"/>
                </a:cxn>
                <a:cxn ang="0">
                  <a:pos x="280" y="18"/>
                </a:cxn>
                <a:cxn ang="0">
                  <a:pos x="346" y="33"/>
                </a:cxn>
                <a:cxn ang="0">
                  <a:pos x="430" y="39"/>
                </a:cxn>
                <a:cxn ang="0">
                  <a:pos x="483" y="29"/>
                </a:cxn>
                <a:cxn ang="0">
                  <a:pos x="536" y="113"/>
                </a:cxn>
                <a:cxn ang="0">
                  <a:pos x="662" y="508"/>
                </a:cxn>
                <a:cxn ang="0">
                  <a:pos x="699" y="507"/>
                </a:cxn>
                <a:cxn ang="0">
                  <a:pos x="605" y="530"/>
                </a:cxn>
                <a:cxn ang="0">
                  <a:pos x="538" y="527"/>
                </a:cxn>
                <a:cxn ang="0">
                  <a:pos x="515" y="497"/>
                </a:cxn>
                <a:cxn ang="0">
                  <a:pos x="465" y="506"/>
                </a:cxn>
                <a:cxn ang="0">
                  <a:pos x="461" y="527"/>
                </a:cxn>
                <a:cxn ang="0">
                  <a:pos x="476" y="537"/>
                </a:cxn>
                <a:cxn ang="0">
                  <a:pos x="437" y="572"/>
                </a:cxn>
                <a:cxn ang="0">
                  <a:pos x="418" y="593"/>
                </a:cxn>
                <a:cxn ang="0">
                  <a:pos x="405" y="613"/>
                </a:cxn>
                <a:cxn ang="0">
                  <a:pos x="390" y="593"/>
                </a:cxn>
                <a:cxn ang="0">
                  <a:pos x="428" y="523"/>
                </a:cxn>
                <a:cxn ang="0">
                  <a:pos x="417" y="505"/>
                </a:cxn>
                <a:cxn ang="0">
                  <a:pos x="368" y="557"/>
                </a:cxn>
                <a:cxn ang="0">
                  <a:pos x="351" y="586"/>
                </a:cxn>
                <a:cxn ang="0">
                  <a:pos x="336" y="600"/>
                </a:cxn>
                <a:cxn ang="0">
                  <a:pos x="337" y="654"/>
                </a:cxn>
                <a:cxn ang="0">
                  <a:pos x="320" y="683"/>
                </a:cxn>
                <a:cxn ang="0">
                  <a:pos x="292" y="708"/>
                </a:cxn>
                <a:cxn ang="0">
                  <a:pos x="249" y="754"/>
                </a:cxn>
                <a:cxn ang="0">
                  <a:pos x="210" y="786"/>
                </a:cxn>
                <a:cxn ang="0">
                  <a:pos x="176" y="808"/>
                </a:cxn>
                <a:cxn ang="0">
                  <a:pos x="132" y="831"/>
                </a:cxn>
                <a:cxn ang="0">
                  <a:pos x="111" y="843"/>
                </a:cxn>
                <a:cxn ang="0">
                  <a:pos x="152" y="813"/>
                </a:cxn>
                <a:cxn ang="0">
                  <a:pos x="191" y="767"/>
                </a:cxn>
                <a:cxn ang="0">
                  <a:pos x="237" y="712"/>
                </a:cxn>
                <a:cxn ang="0">
                  <a:pos x="255" y="647"/>
                </a:cxn>
                <a:cxn ang="0">
                  <a:pos x="213" y="648"/>
                </a:cxn>
                <a:cxn ang="0">
                  <a:pos x="216" y="638"/>
                </a:cxn>
                <a:cxn ang="0">
                  <a:pos x="199" y="670"/>
                </a:cxn>
                <a:cxn ang="0">
                  <a:pos x="129" y="661"/>
                </a:cxn>
                <a:cxn ang="0">
                  <a:pos x="121" y="593"/>
                </a:cxn>
                <a:cxn ang="0">
                  <a:pos x="107" y="589"/>
                </a:cxn>
                <a:cxn ang="0">
                  <a:pos x="56" y="575"/>
                </a:cxn>
                <a:cxn ang="0">
                  <a:pos x="60" y="554"/>
                </a:cxn>
                <a:cxn ang="0">
                  <a:pos x="64" y="540"/>
                </a:cxn>
                <a:cxn ang="0">
                  <a:pos x="54" y="501"/>
                </a:cxn>
                <a:cxn ang="0">
                  <a:pos x="28" y="511"/>
                </a:cxn>
                <a:cxn ang="0">
                  <a:pos x="56" y="457"/>
                </a:cxn>
                <a:cxn ang="0">
                  <a:pos x="63" y="444"/>
                </a:cxn>
                <a:cxn ang="0">
                  <a:pos x="84" y="428"/>
                </a:cxn>
                <a:cxn ang="0">
                  <a:pos x="155" y="386"/>
                </a:cxn>
                <a:cxn ang="0">
                  <a:pos x="148" y="330"/>
                </a:cxn>
                <a:cxn ang="0">
                  <a:pos x="98" y="346"/>
                </a:cxn>
                <a:cxn ang="0">
                  <a:pos x="40" y="311"/>
                </a:cxn>
                <a:cxn ang="0">
                  <a:pos x="49" y="266"/>
                </a:cxn>
                <a:cxn ang="0">
                  <a:pos x="84" y="261"/>
                </a:cxn>
                <a:cxn ang="0">
                  <a:pos x="134" y="277"/>
                </a:cxn>
                <a:cxn ang="0">
                  <a:pos x="167" y="245"/>
                </a:cxn>
                <a:cxn ang="0">
                  <a:pos x="139" y="225"/>
                </a:cxn>
                <a:cxn ang="0">
                  <a:pos x="54" y="136"/>
                </a:cxn>
                <a:cxn ang="0">
                  <a:pos x="169" y="40"/>
                </a:cxn>
                <a:cxn ang="0">
                  <a:pos x="181" y="26"/>
                </a:cxn>
              </a:cxnLst>
              <a:rect l="0" t="0" r="r" b="b"/>
              <a:pathLst>
                <a:path w="708" h="849">
                  <a:moveTo>
                    <a:pt x="151" y="257"/>
                  </a:moveTo>
                  <a:lnTo>
                    <a:pt x="152" y="257"/>
                  </a:lnTo>
                  <a:lnTo>
                    <a:pt x="151" y="257"/>
                  </a:lnTo>
                  <a:close/>
                  <a:moveTo>
                    <a:pt x="143" y="253"/>
                  </a:moveTo>
                  <a:lnTo>
                    <a:pt x="150" y="253"/>
                  </a:lnTo>
                  <a:lnTo>
                    <a:pt x="151" y="254"/>
                  </a:lnTo>
                  <a:lnTo>
                    <a:pt x="151" y="255"/>
                  </a:lnTo>
                  <a:lnTo>
                    <a:pt x="150" y="255"/>
                  </a:lnTo>
                  <a:lnTo>
                    <a:pt x="151" y="256"/>
                  </a:lnTo>
                  <a:lnTo>
                    <a:pt x="151" y="257"/>
                  </a:lnTo>
                  <a:lnTo>
                    <a:pt x="150" y="256"/>
                  </a:lnTo>
                  <a:lnTo>
                    <a:pt x="149" y="256"/>
                  </a:lnTo>
                  <a:lnTo>
                    <a:pt x="146" y="255"/>
                  </a:lnTo>
                  <a:lnTo>
                    <a:pt x="142" y="255"/>
                  </a:lnTo>
                  <a:lnTo>
                    <a:pt x="142" y="254"/>
                  </a:lnTo>
                  <a:lnTo>
                    <a:pt x="143" y="253"/>
                  </a:lnTo>
                  <a:close/>
                  <a:moveTo>
                    <a:pt x="228" y="0"/>
                  </a:moveTo>
                  <a:lnTo>
                    <a:pt x="231" y="0"/>
                  </a:lnTo>
                  <a:lnTo>
                    <a:pt x="233" y="1"/>
                  </a:lnTo>
                  <a:lnTo>
                    <a:pt x="235" y="2"/>
                  </a:lnTo>
                  <a:lnTo>
                    <a:pt x="236" y="4"/>
                  </a:lnTo>
                  <a:lnTo>
                    <a:pt x="237" y="5"/>
                  </a:lnTo>
                  <a:lnTo>
                    <a:pt x="240" y="7"/>
                  </a:lnTo>
                  <a:lnTo>
                    <a:pt x="245" y="7"/>
                  </a:lnTo>
                  <a:lnTo>
                    <a:pt x="245" y="11"/>
                  </a:lnTo>
                  <a:lnTo>
                    <a:pt x="244" y="14"/>
                  </a:lnTo>
                  <a:lnTo>
                    <a:pt x="243" y="15"/>
                  </a:lnTo>
                  <a:lnTo>
                    <a:pt x="241" y="16"/>
                  </a:lnTo>
                  <a:lnTo>
                    <a:pt x="238" y="16"/>
                  </a:lnTo>
                  <a:lnTo>
                    <a:pt x="237" y="17"/>
                  </a:lnTo>
                  <a:lnTo>
                    <a:pt x="238" y="21"/>
                  </a:lnTo>
                  <a:lnTo>
                    <a:pt x="241" y="23"/>
                  </a:lnTo>
                  <a:lnTo>
                    <a:pt x="243" y="24"/>
                  </a:lnTo>
                  <a:lnTo>
                    <a:pt x="247" y="23"/>
                  </a:lnTo>
                  <a:lnTo>
                    <a:pt x="249" y="22"/>
                  </a:lnTo>
                  <a:lnTo>
                    <a:pt x="251" y="19"/>
                  </a:lnTo>
                  <a:lnTo>
                    <a:pt x="252" y="17"/>
                  </a:lnTo>
                  <a:lnTo>
                    <a:pt x="254" y="14"/>
                  </a:lnTo>
                  <a:lnTo>
                    <a:pt x="255" y="11"/>
                  </a:lnTo>
                  <a:lnTo>
                    <a:pt x="256" y="11"/>
                  </a:lnTo>
                  <a:lnTo>
                    <a:pt x="257" y="12"/>
                  </a:lnTo>
                  <a:lnTo>
                    <a:pt x="257" y="14"/>
                  </a:lnTo>
                  <a:lnTo>
                    <a:pt x="258" y="15"/>
                  </a:lnTo>
                  <a:lnTo>
                    <a:pt x="259" y="15"/>
                  </a:lnTo>
                  <a:lnTo>
                    <a:pt x="261" y="14"/>
                  </a:lnTo>
                  <a:lnTo>
                    <a:pt x="261" y="11"/>
                  </a:lnTo>
                  <a:lnTo>
                    <a:pt x="262" y="12"/>
                  </a:lnTo>
                  <a:lnTo>
                    <a:pt x="264" y="17"/>
                  </a:lnTo>
                  <a:lnTo>
                    <a:pt x="264" y="19"/>
                  </a:lnTo>
                  <a:lnTo>
                    <a:pt x="265" y="22"/>
                  </a:lnTo>
                  <a:lnTo>
                    <a:pt x="270" y="24"/>
                  </a:lnTo>
                  <a:lnTo>
                    <a:pt x="273" y="24"/>
                  </a:lnTo>
                  <a:lnTo>
                    <a:pt x="276" y="23"/>
                  </a:lnTo>
                  <a:lnTo>
                    <a:pt x="280" y="18"/>
                  </a:lnTo>
                  <a:lnTo>
                    <a:pt x="283" y="17"/>
                  </a:lnTo>
                  <a:lnTo>
                    <a:pt x="288" y="17"/>
                  </a:lnTo>
                  <a:lnTo>
                    <a:pt x="293" y="18"/>
                  </a:lnTo>
                  <a:lnTo>
                    <a:pt x="298" y="18"/>
                  </a:lnTo>
                  <a:lnTo>
                    <a:pt x="301" y="17"/>
                  </a:lnTo>
                  <a:lnTo>
                    <a:pt x="304" y="22"/>
                  </a:lnTo>
                  <a:lnTo>
                    <a:pt x="302" y="25"/>
                  </a:lnTo>
                  <a:lnTo>
                    <a:pt x="302" y="28"/>
                  </a:lnTo>
                  <a:lnTo>
                    <a:pt x="301" y="30"/>
                  </a:lnTo>
                  <a:lnTo>
                    <a:pt x="308" y="32"/>
                  </a:lnTo>
                  <a:lnTo>
                    <a:pt x="315" y="36"/>
                  </a:lnTo>
                  <a:lnTo>
                    <a:pt x="323" y="38"/>
                  </a:lnTo>
                  <a:lnTo>
                    <a:pt x="330" y="37"/>
                  </a:lnTo>
                  <a:lnTo>
                    <a:pt x="336" y="32"/>
                  </a:lnTo>
                  <a:lnTo>
                    <a:pt x="339" y="32"/>
                  </a:lnTo>
                  <a:lnTo>
                    <a:pt x="341" y="35"/>
                  </a:lnTo>
                  <a:lnTo>
                    <a:pt x="342" y="35"/>
                  </a:lnTo>
                  <a:lnTo>
                    <a:pt x="346" y="33"/>
                  </a:lnTo>
                  <a:lnTo>
                    <a:pt x="350" y="29"/>
                  </a:lnTo>
                  <a:lnTo>
                    <a:pt x="354" y="28"/>
                  </a:lnTo>
                  <a:lnTo>
                    <a:pt x="355" y="28"/>
                  </a:lnTo>
                  <a:lnTo>
                    <a:pt x="356" y="29"/>
                  </a:lnTo>
                  <a:lnTo>
                    <a:pt x="358" y="30"/>
                  </a:lnTo>
                  <a:lnTo>
                    <a:pt x="370" y="30"/>
                  </a:lnTo>
                  <a:lnTo>
                    <a:pt x="372" y="31"/>
                  </a:lnTo>
                  <a:lnTo>
                    <a:pt x="373" y="32"/>
                  </a:lnTo>
                  <a:lnTo>
                    <a:pt x="375" y="35"/>
                  </a:lnTo>
                  <a:lnTo>
                    <a:pt x="383" y="33"/>
                  </a:lnTo>
                  <a:lnTo>
                    <a:pt x="391" y="37"/>
                  </a:lnTo>
                  <a:lnTo>
                    <a:pt x="400" y="39"/>
                  </a:lnTo>
                  <a:lnTo>
                    <a:pt x="406" y="38"/>
                  </a:lnTo>
                  <a:lnTo>
                    <a:pt x="414" y="36"/>
                  </a:lnTo>
                  <a:lnTo>
                    <a:pt x="422" y="35"/>
                  </a:lnTo>
                  <a:lnTo>
                    <a:pt x="425" y="36"/>
                  </a:lnTo>
                  <a:lnTo>
                    <a:pt x="428" y="37"/>
                  </a:lnTo>
                  <a:lnTo>
                    <a:pt x="430" y="39"/>
                  </a:lnTo>
                  <a:lnTo>
                    <a:pt x="434" y="40"/>
                  </a:lnTo>
                  <a:lnTo>
                    <a:pt x="437" y="40"/>
                  </a:lnTo>
                  <a:lnTo>
                    <a:pt x="442" y="39"/>
                  </a:lnTo>
                  <a:lnTo>
                    <a:pt x="448" y="38"/>
                  </a:lnTo>
                  <a:lnTo>
                    <a:pt x="454" y="36"/>
                  </a:lnTo>
                  <a:lnTo>
                    <a:pt x="456" y="35"/>
                  </a:lnTo>
                  <a:lnTo>
                    <a:pt x="458" y="32"/>
                  </a:lnTo>
                  <a:lnTo>
                    <a:pt x="458" y="28"/>
                  </a:lnTo>
                  <a:lnTo>
                    <a:pt x="462" y="28"/>
                  </a:lnTo>
                  <a:lnTo>
                    <a:pt x="464" y="29"/>
                  </a:lnTo>
                  <a:lnTo>
                    <a:pt x="467" y="29"/>
                  </a:lnTo>
                  <a:lnTo>
                    <a:pt x="468" y="30"/>
                  </a:lnTo>
                  <a:lnTo>
                    <a:pt x="472" y="30"/>
                  </a:lnTo>
                  <a:lnTo>
                    <a:pt x="474" y="29"/>
                  </a:lnTo>
                  <a:lnTo>
                    <a:pt x="474" y="28"/>
                  </a:lnTo>
                  <a:lnTo>
                    <a:pt x="475" y="26"/>
                  </a:lnTo>
                  <a:lnTo>
                    <a:pt x="478" y="26"/>
                  </a:lnTo>
                  <a:lnTo>
                    <a:pt x="483" y="29"/>
                  </a:lnTo>
                  <a:lnTo>
                    <a:pt x="484" y="31"/>
                  </a:lnTo>
                  <a:lnTo>
                    <a:pt x="486" y="32"/>
                  </a:lnTo>
                  <a:lnTo>
                    <a:pt x="493" y="32"/>
                  </a:lnTo>
                  <a:lnTo>
                    <a:pt x="495" y="33"/>
                  </a:lnTo>
                  <a:lnTo>
                    <a:pt x="495" y="36"/>
                  </a:lnTo>
                  <a:lnTo>
                    <a:pt x="496" y="37"/>
                  </a:lnTo>
                  <a:lnTo>
                    <a:pt x="497" y="37"/>
                  </a:lnTo>
                  <a:lnTo>
                    <a:pt x="498" y="36"/>
                  </a:lnTo>
                  <a:lnTo>
                    <a:pt x="500" y="35"/>
                  </a:lnTo>
                  <a:lnTo>
                    <a:pt x="503" y="35"/>
                  </a:lnTo>
                  <a:lnTo>
                    <a:pt x="504" y="36"/>
                  </a:lnTo>
                  <a:lnTo>
                    <a:pt x="505" y="38"/>
                  </a:lnTo>
                  <a:lnTo>
                    <a:pt x="506" y="39"/>
                  </a:lnTo>
                  <a:lnTo>
                    <a:pt x="508" y="40"/>
                  </a:lnTo>
                  <a:lnTo>
                    <a:pt x="512" y="40"/>
                  </a:lnTo>
                  <a:lnTo>
                    <a:pt x="514" y="39"/>
                  </a:lnTo>
                  <a:lnTo>
                    <a:pt x="525" y="75"/>
                  </a:lnTo>
                  <a:lnTo>
                    <a:pt x="536" y="113"/>
                  </a:lnTo>
                  <a:lnTo>
                    <a:pt x="547" y="151"/>
                  </a:lnTo>
                  <a:lnTo>
                    <a:pt x="550" y="162"/>
                  </a:lnTo>
                  <a:lnTo>
                    <a:pt x="557" y="187"/>
                  </a:lnTo>
                  <a:lnTo>
                    <a:pt x="563" y="205"/>
                  </a:lnTo>
                  <a:lnTo>
                    <a:pt x="569" y="226"/>
                  </a:lnTo>
                  <a:lnTo>
                    <a:pt x="575" y="246"/>
                  </a:lnTo>
                  <a:lnTo>
                    <a:pt x="588" y="290"/>
                  </a:lnTo>
                  <a:lnTo>
                    <a:pt x="616" y="383"/>
                  </a:lnTo>
                  <a:lnTo>
                    <a:pt x="628" y="429"/>
                  </a:lnTo>
                  <a:lnTo>
                    <a:pt x="634" y="446"/>
                  </a:lnTo>
                  <a:lnTo>
                    <a:pt x="640" y="466"/>
                  </a:lnTo>
                  <a:lnTo>
                    <a:pt x="642" y="473"/>
                  </a:lnTo>
                  <a:lnTo>
                    <a:pt x="645" y="477"/>
                  </a:lnTo>
                  <a:lnTo>
                    <a:pt x="646" y="481"/>
                  </a:lnTo>
                  <a:lnTo>
                    <a:pt x="648" y="490"/>
                  </a:lnTo>
                  <a:lnTo>
                    <a:pt x="651" y="499"/>
                  </a:lnTo>
                  <a:lnTo>
                    <a:pt x="655" y="507"/>
                  </a:lnTo>
                  <a:lnTo>
                    <a:pt x="662" y="508"/>
                  </a:lnTo>
                  <a:lnTo>
                    <a:pt x="666" y="506"/>
                  </a:lnTo>
                  <a:lnTo>
                    <a:pt x="670" y="505"/>
                  </a:lnTo>
                  <a:lnTo>
                    <a:pt x="674" y="504"/>
                  </a:lnTo>
                  <a:lnTo>
                    <a:pt x="678" y="505"/>
                  </a:lnTo>
                  <a:lnTo>
                    <a:pt x="690" y="495"/>
                  </a:lnTo>
                  <a:lnTo>
                    <a:pt x="695" y="492"/>
                  </a:lnTo>
                  <a:lnTo>
                    <a:pt x="699" y="492"/>
                  </a:lnTo>
                  <a:lnTo>
                    <a:pt x="701" y="493"/>
                  </a:lnTo>
                  <a:lnTo>
                    <a:pt x="702" y="495"/>
                  </a:lnTo>
                  <a:lnTo>
                    <a:pt x="702" y="498"/>
                  </a:lnTo>
                  <a:lnTo>
                    <a:pt x="701" y="500"/>
                  </a:lnTo>
                  <a:lnTo>
                    <a:pt x="701" y="502"/>
                  </a:lnTo>
                  <a:lnTo>
                    <a:pt x="708" y="509"/>
                  </a:lnTo>
                  <a:lnTo>
                    <a:pt x="705" y="509"/>
                  </a:lnTo>
                  <a:lnTo>
                    <a:pt x="703" y="508"/>
                  </a:lnTo>
                  <a:lnTo>
                    <a:pt x="702" y="506"/>
                  </a:lnTo>
                  <a:lnTo>
                    <a:pt x="699" y="505"/>
                  </a:lnTo>
                  <a:lnTo>
                    <a:pt x="699" y="507"/>
                  </a:lnTo>
                  <a:lnTo>
                    <a:pt x="694" y="507"/>
                  </a:lnTo>
                  <a:lnTo>
                    <a:pt x="689" y="516"/>
                  </a:lnTo>
                  <a:lnTo>
                    <a:pt x="683" y="523"/>
                  </a:lnTo>
                  <a:lnTo>
                    <a:pt x="675" y="529"/>
                  </a:lnTo>
                  <a:lnTo>
                    <a:pt x="665" y="532"/>
                  </a:lnTo>
                  <a:lnTo>
                    <a:pt x="653" y="529"/>
                  </a:lnTo>
                  <a:lnTo>
                    <a:pt x="653" y="523"/>
                  </a:lnTo>
                  <a:lnTo>
                    <a:pt x="651" y="519"/>
                  </a:lnTo>
                  <a:lnTo>
                    <a:pt x="649" y="518"/>
                  </a:lnTo>
                  <a:lnTo>
                    <a:pt x="648" y="515"/>
                  </a:lnTo>
                  <a:lnTo>
                    <a:pt x="646" y="518"/>
                  </a:lnTo>
                  <a:lnTo>
                    <a:pt x="644" y="525"/>
                  </a:lnTo>
                  <a:lnTo>
                    <a:pt x="642" y="527"/>
                  </a:lnTo>
                  <a:lnTo>
                    <a:pt x="628" y="525"/>
                  </a:lnTo>
                  <a:lnTo>
                    <a:pt x="616" y="525"/>
                  </a:lnTo>
                  <a:lnTo>
                    <a:pt x="611" y="527"/>
                  </a:lnTo>
                  <a:lnTo>
                    <a:pt x="609" y="529"/>
                  </a:lnTo>
                  <a:lnTo>
                    <a:pt x="605" y="530"/>
                  </a:lnTo>
                  <a:lnTo>
                    <a:pt x="600" y="532"/>
                  </a:lnTo>
                  <a:lnTo>
                    <a:pt x="593" y="533"/>
                  </a:lnTo>
                  <a:lnTo>
                    <a:pt x="589" y="535"/>
                  </a:lnTo>
                  <a:lnTo>
                    <a:pt x="585" y="540"/>
                  </a:lnTo>
                  <a:lnTo>
                    <a:pt x="581" y="537"/>
                  </a:lnTo>
                  <a:lnTo>
                    <a:pt x="577" y="534"/>
                  </a:lnTo>
                  <a:lnTo>
                    <a:pt x="568" y="529"/>
                  </a:lnTo>
                  <a:lnTo>
                    <a:pt x="560" y="530"/>
                  </a:lnTo>
                  <a:lnTo>
                    <a:pt x="557" y="526"/>
                  </a:lnTo>
                  <a:lnTo>
                    <a:pt x="557" y="514"/>
                  </a:lnTo>
                  <a:lnTo>
                    <a:pt x="560" y="509"/>
                  </a:lnTo>
                  <a:lnTo>
                    <a:pt x="556" y="509"/>
                  </a:lnTo>
                  <a:lnTo>
                    <a:pt x="553" y="515"/>
                  </a:lnTo>
                  <a:lnTo>
                    <a:pt x="549" y="522"/>
                  </a:lnTo>
                  <a:lnTo>
                    <a:pt x="547" y="529"/>
                  </a:lnTo>
                  <a:lnTo>
                    <a:pt x="543" y="529"/>
                  </a:lnTo>
                  <a:lnTo>
                    <a:pt x="541" y="528"/>
                  </a:lnTo>
                  <a:lnTo>
                    <a:pt x="538" y="527"/>
                  </a:lnTo>
                  <a:lnTo>
                    <a:pt x="535" y="522"/>
                  </a:lnTo>
                  <a:lnTo>
                    <a:pt x="535" y="520"/>
                  </a:lnTo>
                  <a:lnTo>
                    <a:pt x="536" y="518"/>
                  </a:lnTo>
                  <a:lnTo>
                    <a:pt x="526" y="518"/>
                  </a:lnTo>
                  <a:lnTo>
                    <a:pt x="525" y="516"/>
                  </a:lnTo>
                  <a:lnTo>
                    <a:pt x="525" y="513"/>
                  </a:lnTo>
                  <a:lnTo>
                    <a:pt x="526" y="512"/>
                  </a:lnTo>
                  <a:lnTo>
                    <a:pt x="526" y="509"/>
                  </a:lnTo>
                  <a:lnTo>
                    <a:pt x="520" y="507"/>
                  </a:lnTo>
                  <a:lnTo>
                    <a:pt x="515" y="508"/>
                  </a:lnTo>
                  <a:lnTo>
                    <a:pt x="511" y="511"/>
                  </a:lnTo>
                  <a:lnTo>
                    <a:pt x="506" y="509"/>
                  </a:lnTo>
                  <a:lnTo>
                    <a:pt x="506" y="501"/>
                  </a:lnTo>
                  <a:lnTo>
                    <a:pt x="507" y="500"/>
                  </a:lnTo>
                  <a:lnTo>
                    <a:pt x="515" y="500"/>
                  </a:lnTo>
                  <a:lnTo>
                    <a:pt x="517" y="499"/>
                  </a:lnTo>
                  <a:lnTo>
                    <a:pt x="517" y="498"/>
                  </a:lnTo>
                  <a:lnTo>
                    <a:pt x="515" y="497"/>
                  </a:lnTo>
                  <a:lnTo>
                    <a:pt x="512" y="497"/>
                  </a:lnTo>
                  <a:lnTo>
                    <a:pt x="511" y="495"/>
                  </a:lnTo>
                  <a:lnTo>
                    <a:pt x="511" y="494"/>
                  </a:lnTo>
                  <a:lnTo>
                    <a:pt x="499" y="504"/>
                  </a:lnTo>
                  <a:lnTo>
                    <a:pt x="495" y="506"/>
                  </a:lnTo>
                  <a:lnTo>
                    <a:pt x="489" y="507"/>
                  </a:lnTo>
                  <a:lnTo>
                    <a:pt x="483" y="502"/>
                  </a:lnTo>
                  <a:lnTo>
                    <a:pt x="476" y="502"/>
                  </a:lnTo>
                  <a:lnTo>
                    <a:pt x="477" y="501"/>
                  </a:lnTo>
                  <a:lnTo>
                    <a:pt x="478" y="499"/>
                  </a:lnTo>
                  <a:lnTo>
                    <a:pt x="478" y="494"/>
                  </a:lnTo>
                  <a:lnTo>
                    <a:pt x="476" y="494"/>
                  </a:lnTo>
                  <a:lnTo>
                    <a:pt x="474" y="497"/>
                  </a:lnTo>
                  <a:lnTo>
                    <a:pt x="472" y="499"/>
                  </a:lnTo>
                  <a:lnTo>
                    <a:pt x="472" y="504"/>
                  </a:lnTo>
                  <a:lnTo>
                    <a:pt x="471" y="505"/>
                  </a:lnTo>
                  <a:lnTo>
                    <a:pt x="468" y="505"/>
                  </a:lnTo>
                  <a:lnTo>
                    <a:pt x="465" y="506"/>
                  </a:lnTo>
                  <a:lnTo>
                    <a:pt x="464" y="507"/>
                  </a:lnTo>
                  <a:lnTo>
                    <a:pt x="461" y="507"/>
                  </a:lnTo>
                  <a:lnTo>
                    <a:pt x="460" y="509"/>
                  </a:lnTo>
                  <a:lnTo>
                    <a:pt x="460" y="512"/>
                  </a:lnTo>
                  <a:lnTo>
                    <a:pt x="461" y="513"/>
                  </a:lnTo>
                  <a:lnTo>
                    <a:pt x="462" y="513"/>
                  </a:lnTo>
                  <a:lnTo>
                    <a:pt x="463" y="514"/>
                  </a:lnTo>
                  <a:lnTo>
                    <a:pt x="464" y="514"/>
                  </a:lnTo>
                  <a:lnTo>
                    <a:pt x="465" y="515"/>
                  </a:lnTo>
                  <a:lnTo>
                    <a:pt x="465" y="518"/>
                  </a:lnTo>
                  <a:lnTo>
                    <a:pt x="463" y="519"/>
                  </a:lnTo>
                  <a:lnTo>
                    <a:pt x="462" y="520"/>
                  </a:lnTo>
                  <a:lnTo>
                    <a:pt x="457" y="522"/>
                  </a:lnTo>
                  <a:lnTo>
                    <a:pt x="456" y="523"/>
                  </a:lnTo>
                  <a:lnTo>
                    <a:pt x="456" y="527"/>
                  </a:lnTo>
                  <a:lnTo>
                    <a:pt x="458" y="529"/>
                  </a:lnTo>
                  <a:lnTo>
                    <a:pt x="461" y="528"/>
                  </a:lnTo>
                  <a:lnTo>
                    <a:pt x="461" y="527"/>
                  </a:lnTo>
                  <a:lnTo>
                    <a:pt x="462" y="527"/>
                  </a:lnTo>
                  <a:lnTo>
                    <a:pt x="464" y="529"/>
                  </a:lnTo>
                  <a:lnTo>
                    <a:pt x="464" y="530"/>
                  </a:lnTo>
                  <a:lnTo>
                    <a:pt x="465" y="532"/>
                  </a:lnTo>
                  <a:lnTo>
                    <a:pt x="467" y="532"/>
                  </a:lnTo>
                  <a:lnTo>
                    <a:pt x="468" y="529"/>
                  </a:lnTo>
                  <a:lnTo>
                    <a:pt x="469" y="530"/>
                  </a:lnTo>
                  <a:lnTo>
                    <a:pt x="468" y="532"/>
                  </a:lnTo>
                  <a:lnTo>
                    <a:pt x="465" y="533"/>
                  </a:lnTo>
                  <a:lnTo>
                    <a:pt x="464" y="534"/>
                  </a:lnTo>
                  <a:lnTo>
                    <a:pt x="462" y="535"/>
                  </a:lnTo>
                  <a:lnTo>
                    <a:pt x="461" y="536"/>
                  </a:lnTo>
                  <a:lnTo>
                    <a:pt x="461" y="537"/>
                  </a:lnTo>
                  <a:lnTo>
                    <a:pt x="463" y="539"/>
                  </a:lnTo>
                  <a:lnTo>
                    <a:pt x="467" y="540"/>
                  </a:lnTo>
                  <a:lnTo>
                    <a:pt x="469" y="539"/>
                  </a:lnTo>
                  <a:lnTo>
                    <a:pt x="472" y="539"/>
                  </a:lnTo>
                  <a:lnTo>
                    <a:pt x="476" y="537"/>
                  </a:lnTo>
                  <a:lnTo>
                    <a:pt x="471" y="544"/>
                  </a:lnTo>
                  <a:lnTo>
                    <a:pt x="470" y="547"/>
                  </a:lnTo>
                  <a:lnTo>
                    <a:pt x="468" y="550"/>
                  </a:lnTo>
                  <a:lnTo>
                    <a:pt x="468" y="551"/>
                  </a:lnTo>
                  <a:lnTo>
                    <a:pt x="470" y="553"/>
                  </a:lnTo>
                  <a:lnTo>
                    <a:pt x="474" y="553"/>
                  </a:lnTo>
                  <a:lnTo>
                    <a:pt x="469" y="560"/>
                  </a:lnTo>
                  <a:lnTo>
                    <a:pt x="468" y="564"/>
                  </a:lnTo>
                  <a:lnTo>
                    <a:pt x="465" y="568"/>
                  </a:lnTo>
                  <a:lnTo>
                    <a:pt x="455" y="567"/>
                  </a:lnTo>
                  <a:lnTo>
                    <a:pt x="446" y="563"/>
                  </a:lnTo>
                  <a:lnTo>
                    <a:pt x="444" y="563"/>
                  </a:lnTo>
                  <a:lnTo>
                    <a:pt x="444" y="565"/>
                  </a:lnTo>
                  <a:lnTo>
                    <a:pt x="446" y="568"/>
                  </a:lnTo>
                  <a:lnTo>
                    <a:pt x="446" y="569"/>
                  </a:lnTo>
                  <a:lnTo>
                    <a:pt x="444" y="571"/>
                  </a:lnTo>
                  <a:lnTo>
                    <a:pt x="443" y="572"/>
                  </a:lnTo>
                  <a:lnTo>
                    <a:pt x="437" y="572"/>
                  </a:lnTo>
                  <a:lnTo>
                    <a:pt x="436" y="574"/>
                  </a:lnTo>
                  <a:lnTo>
                    <a:pt x="436" y="582"/>
                  </a:lnTo>
                  <a:lnTo>
                    <a:pt x="435" y="583"/>
                  </a:lnTo>
                  <a:lnTo>
                    <a:pt x="430" y="581"/>
                  </a:lnTo>
                  <a:lnTo>
                    <a:pt x="430" y="583"/>
                  </a:lnTo>
                  <a:lnTo>
                    <a:pt x="432" y="585"/>
                  </a:lnTo>
                  <a:lnTo>
                    <a:pt x="432" y="586"/>
                  </a:lnTo>
                  <a:lnTo>
                    <a:pt x="433" y="588"/>
                  </a:lnTo>
                  <a:lnTo>
                    <a:pt x="432" y="590"/>
                  </a:lnTo>
                  <a:lnTo>
                    <a:pt x="430" y="591"/>
                  </a:lnTo>
                  <a:lnTo>
                    <a:pt x="429" y="589"/>
                  </a:lnTo>
                  <a:lnTo>
                    <a:pt x="428" y="588"/>
                  </a:lnTo>
                  <a:lnTo>
                    <a:pt x="427" y="588"/>
                  </a:lnTo>
                  <a:lnTo>
                    <a:pt x="426" y="589"/>
                  </a:lnTo>
                  <a:lnTo>
                    <a:pt x="425" y="591"/>
                  </a:lnTo>
                  <a:lnTo>
                    <a:pt x="421" y="595"/>
                  </a:lnTo>
                  <a:lnTo>
                    <a:pt x="420" y="595"/>
                  </a:lnTo>
                  <a:lnTo>
                    <a:pt x="418" y="593"/>
                  </a:lnTo>
                  <a:lnTo>
                    <a:pt x="417" y="593"/>
                  </a:lnTo>
                  <a:lnTo>
                    <a:pt x="415" y="595"/>
                  </a:lnTo>
                  <a:lnTo>
                    <a:pt x="417" y="595"/>
                  </a:lnTo>
                  <a:lnTo>
                    <a:pt x="418" y="597"/>
                  </a:lnTo>
                  <a:lnTo>
                    <a:pt x="418" y="598"/>
                  </a:lnTo>
                  <a:lnTo>
                    <a:pt x="419" y="599"/>
                  </a:lnTo>
                  <a:lnTo>
                    <a:pt x="418" y="602"/>
                  </a:lnTo>
                  <a:lnTo>
                    <a:pt x="415" y="603"/>
                  </a:lnTo>
                  <a:lnTo>
                    <a:pt x="412" y="606"/>
                  </a:lnTo>
                  <a:lnTo>
                    <a:pt x="412" y="611"/>
                  </a:lnTo>
                  <a:lnTo>
                    <a:pt x="407" y="611"/>
                  </a:lnTo>
                  <a:lnTo>
                    <a:pt x="406" y="610"/>
                  </a:lnTo>
                  <a:lnTo>
                    <a:pt x="405" y="610"/>
                  </a:lnTo>
                  <a:lnTo>
                    <a:pt x="403" y="609"/>
                  </a:lnTo>
                  <a:lnTo>
                    <a:pt x="401" y="610"/>
                  </a:lnTo>
                  <a:lnTo>
                    <a:pt x="401" y="611"/>
                  </a:lnTo>
                  <a:lnTo>
                    <a:pt x="404" y="612"/>
                  </a:lnTo>
                  <a:lnTo>
                    <a:pt x="405" y="613"/>
                  </a:lnTo>
                  <a:lnTo>
                    <a:pt x="401" y="613"/>
                  </a:lnTo>
                  <a:lnTo>
                    <a:pt x="397" y="616"/>
                  </a:lnTo>
                  <a:lnTo>
                    <a:pt x="394" y="618"/>
                  </a:lnTo>
                  <a:lnTo>
                    <a:pt x="390" y="619"/>
                  </a:lnTo>
                  <a:lnTo>
                    <a:pt x="389" y="618"/>
                  </a:lnTo>
                  <a:lnTo>
                    <a:pt x="387" y="616"/>
                  </a:lnTo>
                  <a:lnTo>
                    <a:pt x="385" y="614"/>
                  </a:lnTo>
                  <a:lnTo>
                    <a:pt x="386" y="611"/>
                  </a:lnTo>
                  <a:lnTo>
                    <a:pt x="389" y="609"/>
                  </a:lnTo>
                  <a:lnTo>
                    <a:pt x="391" y="607"/>
                  </a:lnTo>
                  <a:lnTo>
                    <a:pt x="394" y="606"/>
                  </a:lnTo>
                  <a:lnTo>
                    <a:pt x="398" y="606"/>
                  </a:lnTo>
                  <a:lnTo>
                    <a:pt x="400" y="599"/>
                  </a:lnTo>
                  <a:lnTo>
                    <a:pt x="410" y="585"/>
                  </a:lnTo>
                  <a:lnTo>
                    <a:pt x="404" y="586"/>
                  </a:lnTo>
                  <a:lnTo>
                    <a:pt x="399" y="590"/>
                  </a:lnTo>
                  <a:lnTo>
                    <a:pt x="396" y="592"/>
                  </a:lnTo>
                  <a:lnTo>
                    <a:pt x="390" y="593"/>
                  </a:lnTo>
                  <a:lnTo>
                    <a:pt x="390" y="592"/>
                  </a:lnTo>
                  <a:lnTo>
                    <a:pt x="389" y="592"/>
                  </a:lnTo>
                  <a:lnTo>
                    <a:pt x="386" y="591"/>
                  </a:lnTo>
                  <a:lnTo>
                    <a:pt x="385" y="591"/>
                  </a:lnTo>
                  <a:lnTo>
                    <a:pt x="387" y="579"/>
                  </a:lnTo>
                  <a:lnTo>
                    <a:pt x="391" y="569"/>
                  </a:lnTo>
                  <a:lnTo>
                    <a:pt x="394" y="560"/>
                  </a:lnTo>
                  <a:lnTo>
                    <a:pt x="396" y="549"/>
                  </a:lnTo>
                  <a:lnTo>
                    <a:pt x="392" y="537"/>
                  </a:lnTo>
                  <a:lnTo>
                    <a:pt x="398" y="535"/>
                  </a:lnTo>
                  <a:lnTo>
                    <a:pt x="401" y="530"/>
                  </a:lnTo>
                  <a:lnTo>
                    <a:pt x="406" y="526"/>
                  </a:lnTo>
                  <a:lnTo>
                    <a:pt x="412" y="522"/>
                  </a:lnTo>
                  <a:lnTo>
                    <a:pt x="414" y="522"/>
                  </a:lnTo>
                  <a:lnTo>
                    <a:pt x="415" y="523"/>
                  </a:lnTo>
                  <a:lnTo>
                    <a:pt x="418" y="525"/>
                  </a:lnTo>
                  <a:lnTo>
                    <a:pt x="420" y="525"/>
                  </a:lnTo>
                  <a:lnTo>
                    <a:pt x="428" y="523"/>
                  </a:lnTo>
                  <a:lnTo>
                    <a:pt x="437" y="522"/>
                  </a:lnTo>
                  <a:lnTo>
                    <a:pt x="446" y="525"/>
                  </a:lnTo>
                  <a:lnTo>
                    <a:pt x="443" y="520"/>
                  </a:lnTo>
                  <a:lnTo>
                    <a:pt x="439" y="518"/>
                  </a:lnTo>
                  <a:lnTo>
                    <a:pt x="427" y="515"/>
                  </a:lnTo>
                  <a:lnTo>
                    <a:pt x="422" y="512"/>
                  </a:lnTo>
                  <a:lnTo>
                    <a:pt x="426" y="504"/>
                  </a:lnTo>
                  <a:lnTo>
                    <a:pt x="430" y="498"/>
                  </a:lnTo>
                  <a:lnTo>
                    <a:pt x="437" y="492"/>
                  </a:lnTo>
                  <a:lnTo>
                    <a:pt x="434" y="490"/>
                  </a:lnTo>
                  <a:lnTo>
                    <a:pt x="430" y="490"/>
                  </a:lnTo>
                  <a:lnTo>
                    <a:pt x="428" y="491"/>
                  </a:lnTo>
                  <a:lnTo>
                    <a:pt x="425" y="493"/>
                  </a:lnTo>
                  <a:lnTo>
                    <a:pt x="424" y="495"/>
                  </a:lnTo>
                  <a:lnTo>
                    <a:pt x="421" y="498"/>
                  </a:lnTo>
                  <a:lnTo>
                    <a:pt x="420" y="501"/>
                  </a:lnTo>
                  <a:lnTo>
                    <a:pt x="420" y="505"/>
                  </a:lnTo>
                  <a:lnTo>
                    <a:pt x="417" y="505"/>
                  </a:lnTo>
                  <a:lnTo>
                    <a:pt x="414" y="506"/>
                  </a:lnTo>
                  <a:lnTo>
                    <a:pt x="411" y="506"/>
                  </a:lnTo>
                  <a:lnTo>
                    <a:pt x="408" y="504"/>
                  </a:lnTo>
                  <a:lnTo>
                    <a:pt x="407" y="500"/>
                  </a:lnTo>
                  <a:lnTo>
                    <a:pt x="405" y="505"/>
                  </a:lnTo>
                  <a:lnTo>
                    <a:pt x="400" y="509"/>
                  </a:lnTo>
                  <a:lnTo>
                    <a:pt x="397" y="512"/>
                  </a:lnTo>
                  <a:lnTo>
                    <a:pt x="384" y="525"/>
                  </a:lnTo>
                  <a:lnTo>
                    <a:pt x="379" y="527"/>
                  </a:lnTo>
                  <a:lnTo>
                    <a:pt x="379" y="530"/>
                  </a:lnTo>
                  <a:lnTo>
                    <a:pt x="377" y="533"/>
                  </a:lnTo>
                  <a:lnTo>
                    <a:pt x="377" y="534"/>
                  </a:lnTo>
                  <a:lnTo>
                    <a:pt x="379" y="535"/>
                  </a:lnTo>
                  <a:lnTo>
                    <a:pt x="375" y="540"/>
                  </a:lnTo>
                  <a:lnTo>
                    <a:pt x="371" y="546"/>
                  </a:lnTo>
                  <a:lnTo>
                    <a:pt x="366" y="550"/>
                  </a:lnTo>
                  <a:lnTo>
                    <a:pt x="366" y="555"/>
                  </a:lnTo>
                  <a:lnTo>
                    <a:pt x="368" y="557"/>
                  </a:lnTo>
                  <a:lnTo>
                    <a:pt x="365" y="562"/>
                  </a:lnTo>
                  <a:lnTo>
                    <a:pt x="364" y="565"/>
                  </a:lnTo>
                  <a:lnTo>
                    <a:pt x="358" y="565"/>
                  </a:lnTo>
                  <a:lnTo>
                    <a:pt x="355" y="564"/>
                  </a:lnTo>
                  <a:lnTo>
                    <a:pt x="352" y="563"/>
                  </a:lnTo>
                  <a:lnTo>
                    <a:pt x="347" y="563"/>
                  </a:lnTo>
                  <a:lnTo>
                    <a:pt x="348" y="565"/>
                  </a:lnTo>
                  <a:lnTo>
                    <a:pt x="350" y="568"/>
                  </a:lnTo>
                  <a:lnTo>
                    <a:pt x="352" y="569"/>
                  </a:lnTo>
                  <a:lnTo>
                    <a:pt x="356" y="570"/>
                  </a:lnTo>
                  <a:lnTo>
                    <a:pt x="358" y="571"/>
                  </a:lnTo>
                  <a:lnTo>
                    <a:pt x="361" y="574"/>
                  </a:lnTo>
                  <a:lnTo>
                    <a:pt x="362" y="576"/>
                  </a:lnTo>
                  <a:lnTo>
                    <a:pt x="362" y="579"/>
                  </a:lnTo>
                  <a:lnTo>
                    <a:pt x="361" y="582"/>
                  </a:lnTo>
                  <a:lnTo>
                    <a:pt x="359" y="583"/>
                  </a:lnTo>
                  <a:lnTo>
                    <a:pt x="355" y="585"/>
                  </a:lnTo>
                  <a:lnTo>
                    <a:pt x="351" y="586"/>
                  </a:lnTo>
                  <a:lnTo>
                    <a:pt x="349" y="586"/>
                  </a:lnTo>
                  <a:lnTo>
                    <a:pt x="344" y="589"/>
                  </a:lnTo>
                  <a:lnTo>
                    <a:pt x="347" y="591"/>
                  </a:lnTo>
                  <a:lnTo>
                    <a:pt x="349" y="591"/>
                  </a:lnTo>
                  <a:lnTo>
                    <a:pt x="350" y="592"/>
                  </a:lnTo>
                  <a:lnTo>
                    <a:pt x="351" y="592"/>
                  </a:lnTo>
                  <a:lnTo>
                    <a:pt x="352" y="593"/>
                  </a:lnTo>
                  <a:lnTo>
                    <a:pt x="352" y="596"/>
                  </a:lnTo>
                  <a:lnTo>
                    <a:pt x="351" y="598"/>
                  </a:lnTo>
                  <a:lnTo>
                    <a:pt x="349" y="598"/>
                  </a:lnTo>
                  <a:lnTo>
                    <a:pt x="348" y="597"/>
                  </a:lnTo>
                  <a:lnTo>
                    <a:pt x="347" y="595"/>
                  </a:lnTo>
                  <a:lnTo>
                    <a:pt x="347" y="593"/>
                  </a:lnTo>
                  <a:lnTo>
                    <a:pt x="344" y="596"/>
                  </a:lnTo>
                  <a:lnTo>
                    <a:pt x="343" y="598"/>
                  </a:lnTo>
                  <a:lnTo>
                    <a:pt x="343" y="599"/>
                  </a:lnTo>
                  <a:lnTo>
                    <a:pt x="341" y="600"/>
                  </a:lnTo>
                  <a:lnTo>
                    <a:pt x="336" y="600"/>
                  </a:lnTo>
                  <a:lnTo>
                    <a:pt x="336" y="607"/>
                  </a:lnTo>
                  <a:lnTo>
                    <a:pt x="333" y="612"/>
                  </a:lnTo>
                  <a:lnTo>
                    <a:pt x="329" y="616"/>
                  </a:lnTo>
                  <a:lnTo>
                    <a:pt x="327" y="620"/>
                  </a:lnTo>
                  <a:lnTo>
                    <a:pt x="325" y="626"/>
                  </a:lnTo>
                  <a:lnTo>
                    <a:pt x="326" y="634"/>
                  </a:lnTo>
                  <a:lnTo>
                    <a:pt x="340" y="634"/>
                  </a:lnTo>
                  <a:lnTo>
                    <a:pt x="346" y="637"/>
                  </a:lnTo>
                  <a:lnTo>
                    <a:pt x="351" y="641"/>
                  </a:lnTo>
                  <a:lnTo>
                    <a:pt x="350" y="642"/>
                  </a:lnTo>
                  <a:lnTo>
                    <a:pt x="349" y="645"/>
                  </a:lnTo>
                  <a:lnTo>
                    <a:pt x="348" y="646"/>
                  </a:lnTo>
                  <a:lnTo>
                    <a:pt x="348" y="648"/>
                  </a:lnTo>
                  <a:lnTo>
                    <a:pt x="344" y="652"/>
                  </a:lnTo>
                  <a:lnTo>
                    <a:pt x="342" y="652"/>
                  </a:lnTo>
                  <a:lnTo>
                    <a:pt x="341" y="653"/>
                  </a:lnTo>
                  <a:lnTo>
                    <a:pt x="339" y="654"/>
                  </a:lnTo>
                  <a:lnTo>
                    <a:pt x="337" y="654"/>
                  </a:lnTo>
                  <a:lnTo>
                    <a:pt x="334" y="658"/>
                  </a:lnTo>
                  <a:lnTo>
                    <a:pt x="332" y="659"/>
                  </a:lnTo>
                  <a:lnTo>
                    <a:pt x="330" y="661"/>
                  </a:lnTo>
                  <a:lnTo>
                    <a:pt x="329" y="662"/>
                  </a:lnTo>
                  <a:lnTo>
                    <a:pt x="329" y="663"/>
                  </a:lnTo>
                  <a:lnTo>
                    <a:pt x="330" y="665"/>
                  </a:lnTo>
                  <a:lnTo>
                    <a:pt x="332" y="667"/>
                  </a:lnTo>
                  <a:lnTo>
                    <a:pt x="332" y="669"/>
                  </a:lnTo>
                  <a:lnTo>
                    <a:pt x="330" y="670"/>
                  </a:lnTo>
                  <a:lnTo>
                    <a:pt x="326" y="670"/>
                  </a:lnTo>
                  <a:lnTo>
                    <a:pt x="326" y="673"/>
                  </a:lnTo>
                  <a:lnTo>
                    <a:pt x="329" y="676"/>
                  </a:lnTo>
                  <a:lnTo>
                    <a:pt x="329" y="680"/>
                  </a:lnTo>
                  <a:lnTo>
                    <a:pt x="327" y="680"/>
                  </a:lnTo>
                  <a:lnTo>
                    <a:pt x="325" y="681"/>
                  </a:lnTo>
                  <a:lnTo>
                    <a:pt x="323" y="681"/>
                  </a:lnTo>
                  <a:lnTo>
                    <a:pt x="321" y="682"/>
                  </a:lnTo>
                  <a:lnTo>
                    <a:pt x="320" y="683"/>
                  </a:lnTo>
                  <a:lnTo>
                    <a:pt x="320" y="684"/>
                  </a:lnTo>
                  <a:lnTo>
                    <a:pt x="315" y="687"/>
                  </a:lnTo>
                  <a:lnTo>
                    <a:pt x="312" y="688"/>
                  </a:lnTo>
                  <a:lnTo>
                    <a:pt x="309" y="689"/>
                  </a:lnTo>
                  <a:lnTo>
                    <a:pt x="307" y="689"/>
                  </a:lnTo>
                  <a:lnTo>
                    <a:pt x="306" y="690"/>
                  </a:lnTo>
                  <a:lnTo>
                    <a:pt x="306" y="697"/>
                  </a:lnTo>
                  <a:lnTo>
                    <a:pt x="305" y="698"/>
                  </a:lnTo>
                  <a:lnTo>
                    <a:pt x="304" y="698"/>
                  </a:lnTo>
                  <a:lnTo>
                    <a:pt x="302" y="700"/>
                  </a:lnTo>
                  <a:lnTo>
                    <a:pt x="301" y="700"/>
                  </a:lnTo>
                  <a:lnTo>
                    <a:pt x="301" y="703"/>
                  </a:lnTo>
                  <a:lnTo>
                    <a:pt x="299" y="703"/>
                  </a:lnTo>
                  <a:lnTo>
                    <a:pt x="298" y="702"/>
                  </a:lnTo>
                  <a:lnTo>
                    <a:pt x="297" y="702"/>
                  </a:lnTo>
                  <a:lnTo>
                    <a:pt x="295" y="701"/>
                  </a:lnTo>
                  <a:lnTo>
                    <a:pt x="293" y="704"/>
                  </a:lnTo>
                  <a:lnTo>
                    <a:pt x="292" y="708"/>
                  </a:lnTo>
                  <a:lnTo>
                    <a:pt x="290" y="711"/>
                  </a:lnTo>
                  <a:lnTo>
                    <a:pt x="288" y="715"/>
                  </a:lnTo>
                  <a:lnTo>
                    <a:pt x="281" y="716"/>
                  </a:lnTo>
                  <a:lnTo>
                    <a:pt x="277" y="719"/>
                  </a:lnTo>
                  <a:lnTo>
                    <a:pt x="272" y="724"/>
                  </a:lnTo>
                  <a:lnTo>
                    <a:pt x="267" y="728"/>
                  </a:lnTo>
                  <a:lnTo>
                    <a:pt x="267" y="729"/>
                  </a:lnTo>
                  <a:lnTo>
                    <a:pt x="269" y="730"/>
                  </a:lnTo>
                  <a:lnTo>
                    <a:pt x="270" y="730"/>
                  </a:lnTo>
                  <a:lnTo>
                    <a:pt x="271" y="731"/>
                  </a:lnTo>
                  <a:lnTo>
                    <a:pt x="271" y="738"/>
                  </a:lnTo>
                  <a:lnTo>
                    <a:pt x="267" y="745"/>
                  </a:lnTo>
                  <a:lnTo>
                    <a:pt x="265" y="746"/>
                  </a:lnTo>
                  <a:lnTo>
                    <a:pt x="258" y="746"/>
                  </a:lnTo>
                  <a:lnTo>
                    <a:pt x="256" y="747"/>
                  </a:lnTo>
                  <a:lnTo>
                    <a:pt x="255" y="750"/>
                  </a:lnTo>
                  <a:lnTo>
                    <a:pt x="251" y="753"/>
                  </a:lnTo>
                  <a:lnTo>
                    <a:pt x="249" y="754"/>
                  </a:lnTo>
                  <a:lnTo>
                    <a:pt x="248" y="754"/>
                  </a:lnTo>
                  <a:lnTo>
                    <a:pt x="245" y="753"/>
                  </a:lnTo>
                  <a:lnTo>
                    <a:pt x="244" y="753"/>
                  </a:lnTo>
                  <a:lnTo>
                    <a:pt x="243" y="756"/>
                  </a:lnTo>
                  <a:lnTo>
                    <a:pt x="243" y="761"/>
                  </a:lnTo>
                  <a:lnTo>
                    <a:pt x="240" y="765"/>
                  </a:lnTo>
                  <a:lnTo>
                    <a:pt x="236" y="765"/>
                  </a:lnTo>
                  <a:lnTo>
                    <a:pt x="234" y="763"/>
                  </a:lnTo>
                  <a:lnTo>
                    <a:pt x="231" y="763"/>
                  </a:lnTo>
                  <a:lnTo>
                    <a:pt x="228" y="766"/>
                  </a:lnTo>
                  <a:lnTo>
                    <a:pt x="228" y="768"/>
                  </a:lnTo>
                  <a:lnTo>
                    <a:pt x="229" y="770"/>
                  </a:lnTo>
                  <a:lnTo>
                    <a:pt x="231" y="770"/>
                  </a:lnTo>
                  <a:lnTo>
                    <a:pt x="233" y="771"/>
                  </a:lnTo>
                  <a:lnTo>
                    <a:pt x="224" y="774"/>
                  </a:lnTo>
                  <a:lnTo>
                    <a:pt x="215" y="778"/>
                  </a:lnTo>
                  <a:lnTo>
                    <a:pt x="209" y="784"/>
                  </a:lnTo>
                  <a:lnTo>
                    <a:pt x="210" y="786"/>
                  </a:lnTo>
                  <a:lnTo>
                    <a:pt x="213" y="786"/>
                  </a:lnTo>
                  <a:lnTo>
                    <a:pt x="215" y="785"/>
                  </a:lnTo>
                  <a:lnTo>
                    <a:pt x="216" y="784"/>
                  </a:lnTo>
                  <a:lnTo>
                    <a:pt x="220" y="784"/>
                  </a:lnTo>
                  <a:lnTo>
                    <a:pt x="214" y="791"/>
                  </a:lnTo>
                  <a:lnTo>
                    <a:pt x="208" y="795"/>
                  </a:lnTo>
                  <a:lnTo>
                    <a:pt x="202" y="802"/>
                  </a:lnTo>
                  <a:lnTo>
                    <a:pt x="192" y="806"/>
                  </a:lnTo>
                  <a:lnTo>
                    <a:pt x="187" y="808"/>
                  </a:lnTo>
                  <a:lnTo>
                    <a:pt x="186" y="810"/>
                  </a:lnTo>
                  <a:lnTo>
                    <a:pt x="185" y="814"/>
                  </a:lnTo>
                  <a:lnTo>
                    <a:pt x="184" y="815"/>
                  </a:lnTo>
                  <a:lnTo>
                    <a:pt x="184" y="814"/>
                  </a:lnTo>
                  <a:lnTo>
                    <a:pt x="183" y="813"/>
                  </a:lnTo>
                  <a:lnTo>
                    <a:pt x="184" y="810"/>
                  </a:lnTo>
                  <a:lnTo>
                    <a:pt x="184" y="807"/>
                  </a:lnTo>
                  <a:lnTo>
                    <a:pt x="178" y="807"/>
                  </a:lnTo>
                  <a:lnTo>
                    <a:pt x="176" y="808"/>
                  </a:lnTo>
                  <a:lnTo>
                    <a:pt x="172" y="809"/>
                  </a:lnTo>
                  <a:lnTo>
                    <a:pt x="167" y="814"/>
                  </a:lnTo>
                  <a:lnTo>
                    <a:pt x="166" y="814"/>
                  </a:lnTo>
                  <a:lnTo>
                    <a:pt x="166" y="815"/>
                  </a:lnTo>
                  <a:lnTo>
                    <a:pt x="162" y="817"/>
                  </a:lnTo>
                  <a:lnTo>
                    <a:pt x="159" y="820"/>
                  </a:lnTo>
                  <a:lnTo>
                    <a:pt x="158" y="822"/>
                  </a:lnTo>
                  <a:lnTo>
                    <a:pt x="157" y="822"/>
                  </a:lnTo>
                  <a:lnTo>
                    <a:pt x="155" y="823"/>
                  </a:lnTo>
                  <a:lnTo>
                    <a:pt x="151" y="822"/>
                  </a:lnTo>
                  <a:lnTo>
                    <a:pt x="149" y="824"/>
                  </a:lnTo>
                  <a:lnTo>
                    <a:pt x="148" y="824"/>
                  </a:lnTo>
                  <a:lnTo>
                    <a:pt x="146" y="826"/>
                  </a:lnTo>
                  <a:lnTo>
                    <a:pt x="144" y="826"/>
                  </a:lnTo>
                  <a:lnTo>
                    <a:pt x="142" y="827"/>
                  </a:lnTo>
                  <a:lnTo>
                    <a:pt x="137" y="831"/>
                  </a:lnTo>
                  <a:lnTo>
                    <a:pt x="135" y="833"/>
                  </a:lnTo>
                  <a:lnTo>
                    <a:pt x="132" y="831"/>
                  </a:lnTo>
                  <a:lnTo>
                    <a:pt x="131" y="830"/>
                  </a:lnTo>
                  <a:lnTo>
                    <a:pt x="131" y="829"/>
                  </a:lnTo>
                  <a:lnTo>
                    <a:pt x="134" y="827"/>
                  </a:lnTo>
                  <a:lnTo>
                    <a:pt x="138" y="827"/>
                  </a:lnTo>
                  <a:lnTo>
                    <a:pt x="135" y="820"/>
                  </a:lnTo>
                  <a:lnTo>
                    <a:pt x="134" y="819"/>
                  </a:lnTo>
                  <a:lnTo>
                    <a:pt x="131" y="817"/>
                  </a:lnTo>
                  <a:lnTo>
                    <a:pt x="127" y="817"/>
                  </a:lnTo>
                  <a:lnTo>
                    <a:pt x="124" y="819"/>
                  </a:lnTo>
                  <a:lnTo>
                    <a:pt x="121" y="822"/>
                  </a:lnTo>
                  <a:lnTo>
                    <a:pt x="121" y="829"/>
                  </a:lnTo>
                  <a:lnTo>
                    <a:pt x="120" y="833"/>
                  </a:lnTo>
                  <a:lnTo>
                    <a:pt x="118" y="835"/>
                  </a:lnTo>
                  <a:lnTo>
                    <a:pt x="117" y="836"/>
                  </a:lnTo>
                  <a:lnTo>
                    <a:pt x="115" y="836"/>
                  </a:lnTo>
                  <a:lnTo>
                    <a:pt x="114" y="837"/>
                  </a:lnTo>
                  <a:lnTo>
                    <a:pt x="111" y="837"/>
                  </a:lnTo>
                  <a:lnTo>
                    <a:pt x="111" y="843"/>
                  </a:lnTo>
                  <a:lnTo>
                    <a:pt x="109" y="845"/>
                  </a:lnTo>
                  <a:lnTo>
                    <a:pt x="102" y="849"/>
                  </a:lnTo>
                  <a:lnTo>
                    <a:pt x="101" y="848"/>
                  </a:lnTo>
                  <a:lnTo>
                    <a:pt x="98" y="838"/>
                  </a:lnTo>
                  <a:lnTo>
                    <a:pt x="100" y="829"/>
                  </a:lnTo>
                  <a:lnTo>
                    <a:pt x="106" y="820"/>
                  </a:lnTo>
                  <a:lnTo>
                    <a:pt x="109" y="816"/>
                  </a:lnTo>
                  <a:lnTo>
                    <a:pt x="109" y="815"/>
                  </a:lnTo>
                  <a:lnTo>
                    <a:pt x="111" y="814"/>
                  </a:lnTo>
                  <a:lnTo>
                    <a:pt x="113" y="813"/>
                  </a:lnTo>
                  <a:lnTo>
                    <a:pt x="116" y="812"/>
                  </a:lnTo>
                  <a:lnTo>
                    <a:pt x="122" y="808"/>
                  </a:lnTo>
                  <a:lnTo>
                    <a:pt x="129" y="803"/>
                  </a:lnTo>
                  <a:lnTo>
                    <a:pt x="138" y="802"/>
                  </a:lnTo>
                  <a:lnTo>
                    <a:pt x="141" y="806"/>
                  </a:lnTo>
                  <a:lnTo>
                    <a:pt x="151" y="816"/>
                  </a:lnTo>
                  <a:lnTo>
                    <a:pt x="152" y="815"/>
                  </a:lnTo>
                  <a:lnTo>
                    <a:pt x="152" y="813"/>
                  </a:lnTo>
                  <a:lnTo>
                    <a:pt x="153" y="812"/>
                  </a:lnTo>
                  <a:lnTo>
                    <a:pt x="153" y="809"/>
                  </a:lnTo>
                  <a:lnTo>
                    <a:pt x="155" y="810"/>
                  </a:lnTo>
                  <a:lnTo>
                    <a:pt x="156" y="810"/>
                  </a:lnTo>
                  <a:lnTo>
                    <a:pt x="158" y="812"/>
                  </a:lnTo>
                  <a:lnTo>
                    <a:pt x="159" y="813"/>
                  </a:lnTo>
                  <a:lnTo>
                    <a:pt x="159" y="814"/>
                  </a:lnTo>
                  <a:lnTo>
                    <a:pt x="166" y="812"/>
                  </a:lnTo>
                  <a:lnTo>
                    <a:pt x="166" y="806"/>
                  </a:lnTo>
                  <a:lnTo>
                    <a:pt x="165" y="805"/>
                  </a:lnTo>
                  <a:lnTo>
                    <a:pt x="159" y="805"/>
                  </a:lnTo>
                  <a:lnTo>
                    <a:pt x="159" y="795"/>
                  </a:lnTo>
                  <a:lnTo>
                    <a:pt x="162" y="789"/>
                  </a:lnTo>
                  <a:lnTo>
                    <a:pt x="173" y="778"/>
                  </a:lnTo>
                  <a:lnTo>
                    <a:pt x="174" y="775"/>
                  </a:lnTo>
                  <a:lnTo>
                    <a:pt x="177" y="773"/>
                  </a:lnTo>
                  <a:lnTo>
                    <a:pt x="184" y="770"/>
                  </a:lnTo>
                  <a:lnTo>
                    <a:pt x="191" y="767"/>
                  </a:lnTo>
                  <a:lnTo>
                    <a:pt x="196" y="765"/>
                  </a:lnTo>
                  <a:lnTo>
                    <a:pt x="200" y="758"/>
                  </a:lnTo>
                  <a:lnTo>
                    <a:pt x="203" y="758"/>
                  </a:lnTo>
                  <a:lnTo>
                    <a:pt x="206" y="759"/>
                  </a:lnTo>
                  <a:lnTo>
                    <a:pt x="209" y="759"/>
                  </a:lnTo>
                  <a:lnTo>
                    <a:pt x="210" y="757"/>
                  </a:lnTo>
                  <a:lnTo>
                    <a:pt x="210" y="756"/>
                  </a:lnTo>
                  <a:lnTo>
                    <a:pt x="212" y="753"/>
                  </a:lnTo>
                  <a:lnTo>
                    <a:pt x="212" y="744"/>
                  </a:lnTo>
                  <a:lnTo>
                    <a:pt x="233" y="721"/>
                  </a:lnTo>
                  <a:lnTo>
                    <a:pt x="235" y="722"/>
                  </a:lnTo>
                  <a:lnTo>
                    <a:pt x="237" y="722"/>
                  </a:lnTo>
                  <a:lnTo>
                    <a:pt x="240" y="723"/>
                  </a:lnTo>
                  <a:lnTo>
                    <a:pt x="242" y="723"/>
                  </a:lnTo>
                  <a:lnTo>
                    <a:pt x="244" y="721"/>
                  </a:lnTo>
                  <a:lnTo>
                    <a:pt x="245" y="718"/>
                  </a:lnTo>
                  <a:lnTo>
                    <a:pt x="243" y="718"/>
                  </a:lnTo>
                  <a:lnTo>
                    <a:pt x="237" y="712"/>
                  </a:lnTo>
                  <a:lnTo>
                    <a:pt x="240" y="702"/>
                  </a:lnTo>
                  <a:lnTo>
                    <a:pt x="240" y="688"/>
                  </a:lnTo>
                  <a:lnTo>
                    <a:pt x="242" y="688"/>
                  </a:lnTo>
                  <a:lnTo>
                    <a:pt x="243" y="687"/>
                  </a:lnTo>
                  <a:lnTo>
                    <a:pt x="245" y="687"/>
                  </a:lnTo>
                  <a:lnTo>
                    <a:pt x="247" y="686"/>
                  </a:lnTo>
                  <a:lnTo>
                    <a:pt x="249" y="686"/>
                  </a:lnTo>
                  <a:lnTo>
                    <a:pt x="252" y="687"/>
                  </a:lnTo>
                  <a:lnTo>
                    <a:pt x="251" y="684"/>
                  </a:lnTo>
                  <a:lnTo>
                    <a:pt x="250" y="683"/>
                  </a:lnTo>
                  <a:lnTo>
                    <a:pt x="248" y="682"/>
                  </a:lnTo>
                  <a:lnTo>
                    <a:pt x="241" y="682"/>
                  </a:lnTo>
                  <a:lnTo>
                    <a:pt x="242" y="672"/>
                  </a:lnTo>
                  <a:lnTo>
                    <a:pt x="245" y="666"/>
                  </a:lnTo>
                  <a:lnTo>
                    <a:pt x="250" y="661"/>
                  </a:lnTo>
                  <a:lnTo>
                    <a:pt x="256" y="656"/>
                  </a:lnTo>
                  <a:lnTo>
                    <a:pt x="254" y="651"/>
                  </a:lnTo>
                  <a:lnTo>
                    <a:pt x="255" y="647"/>
                  </a:lnTo>
                  <a:lnTo>
                    <a:pt x="257" y="644"/>
                  </a:lnTo>
                  <a:lnTo>
                    <a:pt x="258" y="639"/>
                  </a:lnTo>
                  <a:lnTo>
                    <a:pt x="258" y="632"/>
                  </a:lnTo>
                  <a:lnTo>
                    <a:pt x="256" y="633"/>
                  </a:lnTo>
                  <a:lnTo>
                    <a:pt x="255" y="634"/>
                  </a:lnTo>
                  <a:lnTo>
                    <a:pt x="254" y="637"/>
                  </a:lnTo>
                  <a:lnTo>
                    <a:pt x="254" y="640"/>
                  </a:lnTo>
                  <a:lnTo>
                    <a:pt x="252" y="642"/>
                  </a:lnTo>
                  <a:lnTo>
                    <a:pt x="252" y="645"/>
                  </a:lnTo>
                  <a:lnTo>
                    <a:pt x="238" y="653"/>
                  </a:lnTo>
                  <a:lnTo>
                    <a:pt x="224" y="660"/>
                  </a:lnTo>
                  <a:lnTo>
                    <a:pt x="222" y="660"/>
                  </a:lnTo>
                  <a:lnTo>
                    <a:pt x="220" y="659"/>
                  </a:lnTo>
                  <a:lnTo>
                    <a:pt x="217" y="656"/>
                  </a:lnTo>
                  <a:lnTo>
                    <a:pt x="216" y="654"/>
                  </a:lnTo>
                  <a:lnTo>
                    <a:pt x="214" y="653"/>
                  </a:lnTo>
                  <a:lnTo>
                    <a:pt x="213" y="652"/>
                  </a:lnTo>
                  <a:lnTo>
                    <a:pt x="213" y="648"/>
                  </a:lnTo>
                  <a:lnTo>
                    <a:pt x="215" y="646"/>
                  </a:lnTo>
                  <a:lnTo>
                    <a:pt x="216" y="646"/>
                  </a:lnTo>
                  <a:lnTo>
                    <a:pt x="217" y="645"/>
                  </a:lnTo>
                  <a:lnTo>
                    <a:pt x="217" y="644"/>
                  </a:lnTo>
                  <a:lnTo>
                    <a:pt x="221" y="644"/>
                  </a:lnTo>
                  <a:lnTo>
                    <a:pt x="222" y="645"/>
                  </a:lnTo>
                  <a:lnTo>
                    <a:pt x="222" y="646"/>
                  </a:lnTo>
                  <a:lnTo>
                    <a:pt x="223" y="647"/>
                  </a:lnTo>
                  <a:lnTo>
                    <a:pt x="223" y="648"/>
                  </a:lnTo>
                  <a:lnTo>
                    <a:pt x="224" y="649"/>
                  </a:lnTo>
                  <a:lnTo>
                    <a:pt x="227" y="649"/>
                  </a:lnTo>
                  <a:lnTo>
                    <a:pt x="229" y="645"/>
                  </a:lnTo>
                  <a:lnTo>
                    <a:pt x="228" y="644"/>
                  </a:lnTo>
                  <a:lnTo>
                    <a:pt x="226" y="642"/>
                  </a:lnTo>
                  <a:lnTo>
                    <a:pt x="224" y="641"/>
                  </a:lnTo>
                  <a:lnTo>
                    <a:pt x="222" y="640"/>
                  </a:lnTo>
                  <a:lnTo>
                    <a:pt x="219" y="639"/>
                  </a:lnTo>
                  <a:lnTo>
                    <a:pt x="216" y="638"/>
                  </a:lnTo>
                  <a:lnTo>
                    <a:pt x="213" y="634"/>
                  </a:lnTo>
                  <a:lnTo>
                    <a:pt x="213" y="632"/>
                  </a:lnTo>
                  <a:lnTo>
                    <a:pt x="212" y="633"/>
                  </a:lnTo>
                  <a:lnTo>
                    <a:pt x="210" y="635"/>
                  </a:lnTo>
                  <a:lnTo>
                    <a:pt x="210" y="638"/>
                  </a:lnTo>
                  <a:lnTo>
                    <a:pt x="209" y="640"/>
                  </a:lnTo>
                  <a:lnTo>
                    <a:pt x="209" y="641"/>
                  </a:lnTo>
                  <a:lnTo>
                    <a:pt x="208" y="644"/>
                  </a:lnTo>
                  <a:lnTo>
                    <a:pt x="208" y="645"/>
                  </a:lnTo>
                  <a:lnTo>
                    <a:pt x="205" y="645"/>
                  </a:lnTo>
                  <a:lnTo>
                    <a:pt x="202" y="644"/>
                  </a:lnTo>
                  <a:lnTo>
                    <a:pt x="203" y="649"/>
                  </a:lnTo>
                  <a:lnTo>
                    <a:pt x="203" y="654"/>
                  </a:lnTo>
                  <a:lnTo>
                    <a:pt x="202" y="659"/>
                  </a:lnTo>
                  <a:lnTo>
                    <a:pt x="202" y="665"/>
                  </a:lnTo>
                  <a:lnTo>
                    <a:pt x="205" y="672"/>
                  </a:lnTo>
                  <a:lnTo>
                    <a:pt x="201" y="672"/>
                  </a:lnTo>
                  <a:lnTo>
                    <a:pt x="199" y="670"/>
                  </a:lnTo>
                  <a:lnTo>
                    <a:pt x="195" y="663"/>
                  </a:lnTo>
                  <a:lnTo>
                    <a:pt x="194" y="662"/>
                  </a:lnTo>
                  <a:lnTo>
                    <a:pt x="193" y="660"/>
                  </a:lnTo>
                  <a:lnTo>
                    <a:pt x="188" y="653"/>
                  </a:lnTo>
                  <a:lnTo>
                    <a:pt x="186" y="648"/>
                  </a:lnTo>
                  <a:lnTo>
                    <a:pt x="184" y="645"/>
                  </a:lnTo>
                  <a:lnTo>
                    <a:pt x="180" y="646"/>
                  </a:lnTo>
                  <a:lnTo>
                    <a:pt x="178" y="648"/>
                  </a:lnTo>
                  <a:lnTo>
                    <a:pt x="177" y="652"/>
                  </a:lnTo>
                  <a:lnTo>
                    <a:pt x="172" y="647"/>
                  </a:lnTo>
                  <a:lnTo>
                    <a:pt x="166" y="644"/>
                  </a:lnTo>
                  <a:lnTo>
                    <a:pt x="162" y="639"/>
                  </a:lnTo>
                  <a:lnTo>
                    <a:pt x="151" y="646"/>
                  </a:lnTo>
                  <a:lnTo>
                    <a:pt x="141" y="652"/>
                  </a:lnTo>
                  <a:lnTo>
                    <a:pt x="137" y="654"/>
                  </a:lnTo>
                  <a:lnTo>
                    <a:pt x="135" y="656"/>
                  </a:lnTo>
                  <a:lnTo>
                    <a:pt x="131" y="659"/>
                  </a:lnTo>
                  <a:lnTo>
                    <a:pt x="129" y="661"/>
                  </a:lnTo>
                  <a:lnTo>
                    <a:pt x="125" y="662"/>
                  </a:lnTo>
                  <a:lnTo>
                    <a:pt x="127" y="655"/>
                  </a:lnTo>
                  <a:lnTo>
                    <a:pt x="125" y="649"/>
                  </a:lnTo>
                  <a:lnTo>
                    <a:pt x="125" y="645"/>
                  </a:lnTo>
                  <a:lnTo>
                    <a:pt x="129" y="641"/>
                  </a:lnTo>
                  <a:lnTo>
                    <a:pt x="127" y="637"/>
                  </a:lnTo>
                  <a:lnTo>
                    <a:pt x="124" y="635"/>
                  </a:lnTo>
                  <a:lnTo>
                    <a:pt x="123" y="634"/>
                  </a:lnTo>
                  <a:lnTo>
                    <a:pt x="121" y="630"/>
                  </a:lnTo>
                  <a:lnTo>
                    <a:pt x="121" y="626"/>
                  </a:lnTo>
                  <a:lnTo>
                    <a:pt x="122" y="624"/>
                  </a:lnTo>
                  <a:lnTo>
                    <a:pt x="124" y="621"/>
                  </a:lnTo>
                  <a:lnTo>
                    <a:pt x="128" y="614"/>
                  </a:lnTo>
                  <a:lnTo>
                    <a:pt x="127" y="611"/>
                  </a:lnTo>
                  <a:lnTo>
                    <a:pt x="124" y="606"/>
                  </a:lnTo>
                  <a:lnTo>
                    <a:pt x="122" y="603"/>
                  </a:lnTo>
                  <a:lnTo>
                    <a:pt x="121" y="600"/>
                  </a:lnTo>
                  <a:lnTo>
                    <a:pt x="121" y="593"/>
                  </a:lnTo>
                  <a:lnTo>
                    <a:pt x="118" y="591"/>
                  </a:lnTo>
                  <a:lnTo>
                    <a:pt x="116" y="590"/>
                  </a:lnTo>
                  <a:lnTo>
                    <a:pt x="116" y="579"/>
                  </a:lnTo>
                  <a:lnTo>
                    <a:pt x="115" y="578"/>
                  </a:lnTo>
                  <a:lnTo>
                    <a:pt x="113" y="577"/>
                  </a:lnTo>
                  <a:lnTo>
                    <a:pt x="111" y="576"/>
                  </a:lnTo>
                  <a:lnTo>
                    <a:pt x="114" y="568"/>
                  </a:lnTo>
                  <a:lnTo>
                    <a:pt x="118" y="562"/>
                  </a:lnTo>
                  <a:lnTo>
                    <a:pt x="125" y="555"/>
                  </a:lnTo>
                  <a:lnTo>
                    <a:pt x="118" y="550"/>
                  </a:lnTo>
                  <a:lnTo>
                    <a:pt x="115" y="556"/>
                  </a:lnTo>
                  <a:lnTo>
                    <a:pt x="111" y="563"/>
                  </a:lnTo>
                  <a:lnTo>
                    <a:pt x="108" y="569"/>
                  </a:lnTo>
                  <a:lnTo>
                    <a:pt x="103" y="574"/>
                  </a:lnTo>
                  <a:lnTo>
                    <a:pt x="103" y="576"/>
                  </a:lnTo>
                  <a:lnTo>
                    <a:pt x="108" y="581"/>
                  </a:lnTo>
                  <a:lnTo>
                    <a:pt x="108" y="586"/>
                  </a:lnTo>
                  <a:lnTo>
                    <a:pt x="107" y="589"/>
                  </a:lnTo>
                  <a:lnTo>
                    <a:pt x="106" y="589"/>
                  </a:lnTo>
                  <a:lnTo>
                    <a:pt x="103" y="588"/>
                  </a:lnTo>
                  <a:lnTo>
                    <a:pt x="102" y="586"/>
                  </a:lnTo>
                  <a:lnTo>
                    <a:pt x="101" y="586"/>
                  </a:lnTo>
                  <a:lnTo>
                    <a:pt x="94" y="591"/>
                  </a:lnTo>
                  <a:lnTo>
                    <a:pt x="88" y="596"/>
                  </a:lnTo>
                  <a:lnTo>
                    <a:pt x="80" y="598"/>
                  </a:lnTo>
                  <a:lnTo>
                    <a:pt x="77" y="598"/>
                  </a:lnTo>
                  <a:lnTo>
                    <a:pt x="73" y="597"/>
                  </a:lnTo>
                  <a:lnTo>
                    <a:pt x="71" y="596"/>
                  </a:lnTo>
                  <a:lnTo>
                    <a:pt x="67" y="596"/>
                  </a:lnTo>
                  <a:lnTo>
                    <a:pt x="66" y="595"/>
                  </a:lnTo>
                  <a:lnTo>
                    <a:pt x="66" y="591"/>
                  </a:lnTo>
                  <a:lnTo>
                    <a:pt x="67" y="589"/>
                  </a:lnTo>
                  <a:lnTo>
                    <a:pt x="67" y="586"/>
                  </a:lnTo>
                  <a:lnTo>
                    <a:pt x="64" y="583"/>
                  </a:lnTo>
                  <a:lnTo>
                    <a:pt x="59" y="579"/>
                  </a:lnTo>
                  <a:lnTo>
                    <a:pt x="56" y="575"/>
                  </a:lnTo>
                  <a:lnTo>
                    <a:pt x="54" y="568"/>
                  </a:lnTo>
                  <a:lnTo>
                    <a:pt x="52" y="569"/>
                  </a:lnTo>
                  <a:lnTo>
                    <a:pt x="49" y="569"/>
                  </a:lnTo>
                  <a:lnTo>
                    <a:pt x="45" y="562"/>
                  </a:lnTo>
                  <a:lnTo>
                    <a:pt x="44" y="561"/>
                  </a:lnTo>
                  <a:lnTo>
                    <a:pt x="43" y="558"/>
                  </a:lnTo>
                  <a:lnTo>
                    <a:pt x="42" y="557"/>
                  </a:lnTo>
                  <a:lnTo>
                    <a:pt x="39" y="557"/>
                  </a:lnTo>
                  <a:lnTo>
                    <a:pt x="43" y="554"/>
                  </a:lnTo>
                  <a:lnTo>
                    <a:pt x="45" y="550"/>
                  </a:lnTo>
                  <a:lnTo>
                    <a:pt x="49" y="546"/>
                  </a:lnTo>
                  <a:lnTo>
                    <a:pt x="52" y="542"/>
                  </a:lnTo>
                  <a:lnTo>
                    <a:pt x="53" y="542"/>
                  </a:lnTo>
                  <a:lnTo>
                    <a:pt x="56" y="543"/>
                  </a:lnTo>
                  <a:lnTo>
                    <a:pt x="58" y="546"/>
                  </a:lnTo>
                  <a:lnTo>
                    <a:pt x="63" y="546"/>
                  </a:lnTo>
                  <a:lnTo>
                    <a:pt x="63" y="551"/>
                  </a:lnTo>
                  <a:lnTo>
                    <a:pt x="60" y="554"/>
                  </a:lnTo>
                  <a:lnTo>
                    <a:pt x="59" y="556"/>
                  </a:lnTo>
                  <a:lnTo>
                    <a:pt x="58" y="557"/>
                  </a:lnTo>
                  <a:lnTo>
                    <a:pt x="61" y="557"/>
                  </a:lnTo>
                  <a:lnTo>
                    <a:pt x="64" y="556"/>
                  </a:lnTo>
                  <a:lnTo>
                    <a:pt x="68" y="551"/>
                  </a:lnTo>
                  <a:lnTo>
                    <a:pt x="71" y="550"/>
                  </a:lnTo>
                  <a:lnTo>
                    <a:pt x="73" y="550"/>
                  </a:lnTo>
                  <a:lnTo>
                    <a:pt x="73" y="555"/>
                  </a:lnTo>
                  <a:lnTo>
                    <a:pt x="74" y="556"/>
                  </a:lnTo>
                  <a:lnTo>
                    <a:pt x="74" y="557"/>
                  </a:lnTo>
                  <a:lnTo>
                    <a:pt x="75" y="558"/>
                  </a:lnTo>
                  <a:lnTo>
                    <a:pt x="82" y="556"/>
                  </a:lnTo>
                  <a:lnTo>
                    <a:pt x="85" y="553"/>
                  </a:lnTo>
                  <a:lnTo>
                    <a:pt x="84" y="548"/>
                  </a:lnTo>
                  <a:lnTo>
                    <a:pt x="82" y="541"/>
                  </a:lnTo>
                  <a:lnTo>
                    <a:pt x="80" y="535"/>
                  </a:lnTo>
                  <a:lnTo>
                    <a:pt x="72" y="540"/>
                  </a:lnTo>
                  <a:lnTo>
                    <a:pt x="64" y="540"/>
                  </a:lnTo>
                  <a:lnTo>
                    <a:pt x="56" y="536"/>
                  </a:lnTo>
                  <a:lnTo>
                    <a:pt x="45" y="535"/>
                  </a:lnTo>
                  <a:lnTo>
                    <a:pt x="47" y="533"/>
                  </a:lnTo>
                  <a:lnTo>
                    <a:pt x="51" y="533"/>
                  </a:lnTo>
                  <a:lnTo>
                    <a:pt x="53" y="532"/>
                  </a:lnTo>
                  <a:lnTo>
                    <a:pt x="54" y="532"/>
                  </a:lnTo>
                  <a:lnTo>
                    <a:pt x="54" y="529"/>
                  </a:lnTo>
                  <a:lnTo>
                    <a:pt x="52" y="527"/>
                  </a:lnTo>
                  <a:lnTo>
                    <a:pt x="45" y="527"/>
                  </a:lnTo>
                  <a:lnTo>
                    <a:pt x="46" y="526"/>
                  </a:lnTo>
                  <a:lnTo>
                    <a:pt x="46" y="521"/>
                  </a:lnTo>
                  <a:lnTo>
                    <a:pt x="45" y="522"/>
                  </a:lnTo>
                  <a:lnTo>
                    <a:pt x="43" y="518"/>
                  </a:lnTo>
                  <a:lnTo>
                    <a:pt x="45" y="514"/>
                  </a:lnTo>
                  <a:lnTo>
                    <a:pt x="50" y="512"/>
                  </a:lnTo>
                  <a:lnTo>
                    <a:pt x="54" y="507"/>
                  </a:lnTo>
                  <a:lnTo>
                    <a:pt x="56" y="502"/>
                  </a:lnTo>
                  <a:lnTo>
                    <a:pt x="54" y="501"/>
                  </a:lnTo>
                  <a:lnTo>
                    <a:pt x="53" y="502"/>
                  </a:lnTo>
                  <a:lnTo>
                    <a:pt x="51" y="504"/>
                  </a:lnTo>
                  <a:lnTo>
                    <a:pt x="50" y="506"/>
                  </a:lnTo>
                  <a:lnTo>
                    <a:pt x="47" y="507"/>
                  </a:lnTo>
                  <a:lnTo>
                    <a:pt x="45" y="509"/>
                  </a:lnTo>
                  <a:lnTo>
                    <a:pt x="40" y="512"/>
                  </a:lnTo>
                  <a:lnTo>
                    <a:pt x="40" y="516"/>
                  </a:lnTo>
                  <a:lnTo>
                    <a:pt x="39" y="518"/>
                  </a:lnTo>
                  <a:lnTo>
                    <a:pt x="38" y="520"/>
                  </a:lnTo>
                  <a:lnTo>
                    <a:pt x="37" y="521"/>
                  </a:lnTo>
                  <a:lnTo>
                    <a:pt x="37" y="527"/>
                  </a:lnTo>
                  <a:lnTo>
                    <a:pt x="35" y="525"/>
                  </a:lnTo>
                  <a:lnTo>
                    <a:pt x="35" y="520"/>
                  </a:lnTo>
                  <a:lnTo>
                    <a:pt x="33" y="519"/>
                  </a:lnTo>
                  <a:lnTo>
                    <a:pt x="33" y="516"/>
                  </a:lnTo>
                  <a:lnTo>
                    <a:pt x="32" y="515"/>
                  </a:lnTo>
                  <a:lnTo>
                    <a:pt x="28" y="515"/>
                  </a:lnTo>
                  <a:lnTo>
                    <a:pt x="28" y="511"/>
                  </a:lnTo>
                  <a:lnTo>
                    <a:pt x="32" y="506"/>
                  </a:lnTo>
                  <a:lnTo>
                    <a:pt x="31" y="505"/>
                  </a:lnTo>
                  <a:lnTo>
                    <a:pt x="30" y="502"/>
                  </a:lnTo>
                  <a:lnTo>
                    <a:pt x="32" y="499"/>
                  </a:lnTo>
                  <a:lnTo>
                    <a:pt x="31" y="495"/>
                  </a:lnTo>
                  <a:lnTo>
                    <a:pt x="29" y="493"/>
                  </a:lnTo>
                  <a:lnTo>
                    <a:pt x="26" y="492"/>
                  </a:lnTo>
                  <a:lnTo>
                    <a:pt x="26" y="491"/>
                  </a:lnTo>
                  <a:lnTo>
                    <a:pt x="30" y="491"/>
                  </a:lnTo>
                  <a:lnTo>
                    <a:pt x="32" y="490"/>
                  </a:lnTo>
                  <a:lnTo>
                    <a:pt x="35" y="490"/>
                  </a:lnTo>
                  <a:lnTo>
                    <a:pt x="35" y="480"/>
                  </a:lnTo>
                  <a:lnTo>
                    <a:pt x="37" y="472"/>
                  </a:lnTo>
                  <a:lnTo>
                    <a:pt x="42" y="466"/>
                  </a:lnTo>
                  <a:lnTo>
                    <a:pt x="46" y="462"/>
                  </a:lnTo>
                  <a:lnTo>
                    <a:pt x="50" y="456"/>
                  </a:lnTo>
                  <a:lnTo>
                    <a:pt x="54" y="456"/>
                  </a:lnTo>
                  <a:lnTo>
                    <a:pt x="56" y="457"/>
                  </a:lnTo>
                  <a:lnTo>
                    <a:pt x="58" y="458"/>
                  </a:lnTo>
                  <a:lnTo>
                    <a:pt x="59" y="459"/>
                  </a:lnTo>
                  <a:lnTo>
                    <a:pt x="61" y="460"/>
                  </a:lnTo>
                  <a:lnTo>
                    <a:pt x="64" y="460"/>
                  </a:lnTo>
                  <a:lnTo>
                    <a:pt x="67" y="459"/>
                  </a:lnTo>
                  <a:lnTo>
                    <a:pt x="65" y="458"/>
                  </a:lnTo>
                  <a:lnTo>
                    <a:pt x="64" y="457"/>
                  </a:lnTo>
                  <a:lnTo>
                    <a:pt x="61" y="456"/>
                  </a:lnTo>
                  <a:lnTo>
                    <a:pt x="58" y="456"/>
                  </a:lnTo>
                  <a:lnTo>
                    <a:pt x="58" y="453"/>
                  </a:lnTo>
                  <a:lnTo>
                    <a:pt x="59" y="451"/>
                  </a:lnTo>
                  <a:lnTo>
                    <a:pt x="61" y="450"/>
                  </a:lnTo>
                  <a:lnTo>
                    <a:pt x="63" y="450"/>
                  </a:lnTo>
                  <a:lnTo>
                    <a:pt x="65" y="449"/>
                  </a:lnTo>
                  <a:lnTo>
                    <a:pt x="67" y="444"/>
                  </a:lnTo>
                  <a:lnTo>
                    <a:pt x="66" y="443"/>
                  </a:lnTo>
                  <a:lnTo>
                    <a:pt x="63" y="443"/>
                  </a:lnTo>
                  <a:lnTo>
                    <a:pt x="63" y="444"/>
                  </a:lnTo>
                  <a:lnTo>
                    <a:pt x="61" y="443"/>
                  </a:lnTo>
                  <a:lnTo>
                    <a:pt x="60" y="441"/>
                  </a:lnTo>
                  <a:lnTo>
                    <a:pt x="60" y="432"/>
                  </a:lnTo>
                  <a:lnTo>
                    <a:pt x="61" y="430"/>
                  </a:lnTo>
                  <a:lnTo>
                    <a:pt x="63" y="429"/>
                  </a:lnTo>
                  <a:lnTo>
                    <a:pt x="65" y="429"/>
                  </a:lnTo>
                  <a:lnTo>
                    <a:pt x="70" y="431"/>
                  </a:lnTo>
                  <a:lnTo>
                    <a:pt x="72" y="431"/>
                  </a:lnTo>
                  <a:lnTo>
                    <a:pt x="72" y="429"/>
                  </a:lnTo>
                  <a:lnTo>
                    <a:pt x="68" y="425"/>
                  </a:lnTo>
                  <a:lnTo>
                    <a:pt x="68" y="423"/>
                  </a:lnTo>
                  <a:lnTo>
                    <a:pt x="70" y="421"/>
                  </a:lnTo>
                  <a:lnTo>
                    <a:pt x="72" y="420"/>
                  </a:lnTo>
                  <a:lnTo>
                    <a:pt x="75" y="418"/>
                  </a:lnTo>
                  <a:lnTo>
                    <a:pt x="78" y="420"/>
                  </a:lnTo>
                  <a:lnTo>
                    <a:pt x="81" y="421"/>
                  </a:lnTo>
                  <a:lnTo>
                    <a:pt x="86" y="423"/>
                  </a:lnTo>
                  <a:lnTo>
                    <a:pt x="84" y="428"/>
                  </a:lnTo>
                  <a:lnTo>
                    <a:pt x="82" y="431"/>
                  </a:lnTo>
                  <a:lnTo>
                    <a:pt x="88" y="430"/>
                  </a:lnTo>
                  <a:lnTo>
                    <a:pt x="95" y="430"/>
                  </a:lnTo>
                  <a:lnTo>
                    <a:pt x="101" y="429"/>
                  </a:lnTo>
                  <a:lnTo>
                    <a:pt x="108" y="425"/>
                  </a:lnTo>
                  <a:lnTo>
                    <a:pt x="113" y="420"/>
                  </a:lnTo>
                  <a:lnTo>
                    <a:pt x="116" y="414"/>
                  </a:lnTo>
                  <a:lnTo>
                    <a:pt x="121" y="408"/>
                  </a:lnTo>
                  <a:lnTo>
                    <a:pt x="131" y="410"/>
                  </a:lnTo>
                  <a:lnTo>
                    <a:pt x="142" y="410"/>
                  </a:lnTo>
                  <a:lnTo>
                    <a:pt x="144" y="409"/>
                  </a:lnTo>
                  <a:lnTo>
                    <a:pt x="148" y="407"/>
                  </a:lnTo>
                  <a:lnTo>
                    <a:pt x="150" y="404"/>
                  </a:lnTo>
                  <a:lnTo>
                    <a:pt x="155" y="397"/>
                  </a:lnTo>
                  <a:lnTo>
                    <a:pt x="157" y="395"/>
                  </a:lnTo>
                  <a:lnTo>
                    <a:pt x="157" y="392"/>
                  </a:lnTo>
                  <a:lnTo>
                    <a:pt x="156" y="389"/>
                  </a:lnTo>
                  <a:lnTo>
                    <a:pt x="155" y="386"/>
                  </a:lnTo>
                  <a:lnTo>
                    <a:pt x="153" y="383"/>
                  </a:lnTo>
                  <a:lnTo>
                    <a:pt x="153" y="369"/>
                  </a:lnTo>
                  <a:lnTo>
                    <a:pt x="151" y="365"/>
                  </a:lnTo>
                  <a:lnTo>
                    <a:pt x="149" y="362"/>
                  </a:lnTo>
                  <a:lnTo>
                    <a:pt x="146" y="359"/>
                  </a:lnTo>
                  <a:lnTo>
                    <a:pt x="142" y="354"/>
                  </a:lnTo>
                  <a:lnTo>
                    <a:pt x="145" y="355"/>
                  </a:lnTo>
                  <a:lnTo>
                    <a:pt x="149" y="354"/>
                  </a:lnTo>
                  <a:lnTo>
                    <a:pt x="151" y="353"/>
                  </a:lnTo>
                  <a:lnTo>
                    <a:pt x="155" y="351"/>
                  </a:lnTo>
                  <a:lnTo>
                    <a:pt x="156" y="348"/>
                  </a:lnTo>
                  <a:lnTo>
                    <a:pt x="157" y="345"/>
                  </a:lnTo>
                  <a:lnTo>
                    <a:pt x="157" y="343"/>
                  </a:lnTo>
                  <a:lnTo>
                    <a:pt x="156" y="339"/>
                  </a:lnTo>
                  <a:lnTo>
                    <a:pt x="152" y="336"/>
                  </a:lnTo>
                  <a:lnTo>
                    <a:pt x="152" y="332"/>
                  </a:lnTo>
                  <a:lnTo>
                    <a:pt x="153" y="330"/>
                  </a:lnTo>
                  <a:lnTo>
                    <a:pt x="148" y="330"/>
                  </a:lnTo>
                  <a:lnTo>
                    <a:pt x="145" y="331"/>
                  </a:lnTo>
                  <a:lnTo>
                    <a:pt x="144" y="333"/>
                  </a:lnTo>
                  <a:lnTo>
                    <a:pt x="143" y="334"/>
                  </a:lnTo>
                  <a:lnTo>
                    <a:pt x="141" y="339"/>
                  </a:lnTo>
                  <a:lnTo>
                    <a:pt x="137" y="336"/>
                  </a:lnTo>
                  <a:lnTo>
                    <a:pt x="132" y="337"/>
                  </a:lnTo>
                  <a:lnTo>
                    <a:pt x="127" y="340"/>
                  </a:lnTo>
                  <a:lnTo>
                    <a:pt x="121" y="346"/>
                  </a:lnTo>
                  <a:lnTo>
                    <a:pt x="115" y="351"/>
                  </a:lnTo>
                  <a:lnTo>
                    <a:pt x="111" y="357"/>
                  </a:lnTo>
                  <a:lnTo>
                    <a:pt x="110" y="355"/>
                  </a:lnTo>
                  <a:lnTo>
                    <a:pt x="109" y="353"/>
                  </a:lnTo>
                  <a:lnTo>
                    <a:pt x="108" y="352"/>
                  </a:lnTo>
                  <a:lnTo>
                    <a:pt x="106" y="347"/>
                  </a:lnTo>
                  <a:lnTo>
                    <a:pt x="105" y="346"/>
                  </a:lnTo>
                  <a:lnTo>
                    <a:pt x="102" y="345"/>
                  </a:lnTo>
                  <a:lnTo>
                    <a:pt x="99" y="345"/>
                  </a:lnTo>
                  <a:lnTo>
                    <a:pt x="98" y="346"/>
                  </a:lnTo>
                  <a:lnTo>
                    <a:pt x="98" y="350"/>
                  </a:lnTo>
                  <a:lnTo>
                    <a:pt x="99" y="350"/>
                  </a:lnTo>
                  <a:lnTo>
                    <a:pt x="98" y="351"/>
                  </a:lnTo>
                  <a:lnTo>
                    <a:pt x="96" y="351"/>
                  </a:lnTo>
                  <a:lnTo>
                    <a:pt x="96" y="348"/>
                  </a:lnTo>
                  <a:lnTo>
                    <a:pt x="95" y="347"/>
                  </a:lnTo>
                  <a:lnTo>
                    <a:pt x="84" y="347"/>
                  </a:lnTo>
                  <a:lnTo>
                    <a:pt x="58" y="350"/>
                  </a:lnTo>
                  <a:lnTo>
                    <a:pt x="49" y="347"/>
                  </a:lnTo>
                  <a:lnTo>
                    <a:pt x="40" y="344"/>
                  </a:lnTo>
                  <a:lnTo>
                    <a:pt x="32" y="341"/>
                  </a:lnTo>
                  <a:lnTo>
                    <a:pt x="32" y="334"/>
                  </a:lnTo>
                  <a:lnTo>
                    <a:pt x="31" y="329"/>
                  </a:lnTo>
                  <a:lnTo>
                    <a:pt x="30" y="322"/>
                  </a:lnTo>
                  <a:lnTo>
                    <a:pt x="26" y="317"/>
                  </a:lnTo>
                  <a:lnTo>
                    <a:pt x="29" y="316"/>
                  </a:lnTo>
                  <a:lnTo>
                    <a:pt x="33" y="311"/>
                  </a:lnTo>
                  <a:lnTo>
                    <a:pt x="40" y="311"/>
                  </a:lnTo>
                  <a:lnTo>
                    <a:pt x="38" y="305"/>
                  </a:lnTo>
                  <a:lnTo>
                    <a:pt x="32" y="302"/>
                  </a:lnTo>
                  <a:lnTo>
                    <a:pt x="18" y="299"/>
                  </a:lnTo>
                  <a:lnTo>
                    <a:pt x="11" y="296"/>
                  </a:lnTo>
                  <a:lnTo>
                    <a:pt x="6" y="290"/>
                  </a:lnTo>
                  <a:lnTo>
                    <a:pt x="4" y="288"/>
                  </a:lnTo>
                  <a:lnTo>
                    <a:pt x="0" y="285"/>
                  </a:lnTo>
                  <a:lnTo>
                    <a:pt x="4" y="283"/>
                  </a:lnTo>
                  <a:lnTo>
                    <a:pt x="7" y="283"/>
                  </a:lnTo>
                  <a:lnTo>
                    <a:pt x="14" y="280"/>
                  </a:lnTo>
                  <a:lnTo>
                    <a:pt x="15" y="277"/>
                  </a:lnTo>
                  <a:lnTo>
                    <a:pt x="15" y="274"/>
                  </a:lnTo>
                  <a:lnTo>
                    <a:pt x="21" y="275"/>
                  </a:lnTo>
                  <a:lnTo>
                    <a:pt x="25" y="274"/>
                  </a:lnTo>
                  <a:lnTo>
                    <a:pt x="33" y="266"/>
                  </a:lnTo>
                  <a:lnTo>
                    <a:pt x="39" y="263"/>
                  </a:lnTo>
                  <a:lnTo>
                    <a:pt x="44" y="263"/>
                  </a:lnTo>
                  <a:lnTo>
                    <a:pt x="49" y="266"/>
                  </a:lnTo>
                  <a:lnTo>
                    <a:pt x="56" y="266"/>
                  </a:lnTo>
                  <a:lnTo>
                    <a:pt x="56" y="263"/>
                  </a:lnTo>
                  <a:lnTo>
                    <a:pt x="54" y="261"/>
                  </a:lnTo>
                  <a:lnTo>
                    <a:pt x="53" y="260"/>
                  </a:lnTo>
                  <a:lnTo>
                    <a:pt x="53" y="257"/>
                  </a:lnTo>
                  <a:lnTo>
                    <a:pt x="54" y="255"/>
                  </a:lnTo>
                  <a:lnTo>
                    <a:pt x="59" y="253"/>
                  </a:lnTo>
                  <a:lnTo>
                    <a:pt x="60" y="252"/>
                  </a:lnTo>
                  <a:lnTo>
                    <a:pt x="63" y="250"/>
                  </a:lnTo>
                  <a:lnTo>
                    <a:pt x="70" y="250"/>
                  </a:lnTo>
                  <a:lnTo>
                    <a:pt x="73" y="247"/>
                  </a:lnTo>
                  <a:lnTo>
                    <a:pt x="79" y="245"/>
                  </a:lnTo>
                  <a:lnTo>
                    <a:pt x="86" y="243"/>
                  </a:lnTo>
                  <a:lnTo>
                    <a:pt x="93" y="246"/>
                  </a:lnTo>
                  <a:lnTo>
                    <a:pt x="92" y="248"/>
                  </a:lnTo>
                  <a:lnTo>
                    <a:pt x="92" y="252"/>
                  </a:lnTo>
                  <a:lnTo>
                    <a:pt x="87" y="261"/>
                  </a:lnTo>
                  <a:lnTo>
                    <a:pt x="84" y="261"/>
                  </a:lnTo>
                  <a:lnTo>
                    <a:pt x="86" y="263"/>
                  </a:lnTo>
                  <a:lnTo>
                    <a:pt x="89" y="266"/>
                  </a:lnTo>
                  <a:lnTo>
                    <a:pt x="92" y="268"/>
                  </a:lnTo>
                  <a:lnTo>
                    <a:pt x="93" y="271"/>
                  </a:lnTo>
                  <a:lnTo>
                    <a:pt x="98" y="273"/>
                  </a:lnTo>
                  <a:lnTo>
                    <a:pt x="105" y="271"/>
                  </a:lnTo>
                  <a:lnTo>
                    <a:pt x="110" y="270"/>
                  </a:lnTo>
                  <a:lnTo>
                    <a:pt x="114" y="271"/>
                  </a:lnTo>
                  <a:lnTo>
                    <a:pt x="114" y="276"/>
                  </a:lnTo>
                  <a:lnTo>
                    <a:pt x="117" y="276"/>
                  </a:lnTo>
                  <a:lnTo>
                    <a:pt x="120" y="275"/>
                  </a:lnTo>
                  <a:lnTo>
                    <a:pt x="122" y="275"/>
                  </a:lnTo>
                  <a:lnTo>
                    <a:pt x="124" y="274"/>
                  </a:lnTo>
                  <a:lnTo>
                    <a:pt x="127" y="274"/>
                  </a:lnTo>
                  <a:lnTo>
                    <a:pt x="129" y="275"/>
                  </a:lnTo>
                  <a:lnTo>
                    <a:pt x="130" y="276"/>
                  </a:lnTo>
                  <a:lnTo>
                    <a:pt x="131" y="278"/>
                  </a:lnTo>
                  <a:lnTo>
                    <a:pt x="134" y="277"/>
                  </a:lnTo>
                  <a:lnTo>
                    <a:pt x="136" y="275"/>
                  </a:lnTo>
                  <a:lnTo>
                    <a:pt x="142" y="263"/>
                  </a:lnTo>
                  <a:lnTo>
                    <a:pt x="144" y="262"/>
                  </a:lnTo>
                  <a:lnTo>
                    <a:pt x="145" y="263"/>
                  </a:lnTo>
                  <a:lnTo>
                    <a:pt x="146" y="263"/>
                  </a:lnTo>
                  <a:lnTo>
                    <a:pt x="146" y="269"/>
                  </a:lnTo>
                  <a:lnTo>
                    <a:pt x="148" y="270"/>
                  </a:lnTo>
                  <a:lnTo>
                    <a:pt x="149" y="270"/>
                  </a:lnTo>
                  <a:lnTo>
                    <a:pt x="151" y="268"/>
                  </a:lnTo>
                  <a:lnTo>
                    <a:pt x="152" y="266"/>
                  </a:lnTo>
                  <a:lnTo>
                    <a:pt x="152" y="261"/>
                  </a:lnTo>
                  <a:lnTo>
                    <a:pt x="151" y="259"/>
                  </a:lnTo>
                  <a:lnTo>
                    <a:pt x="153" y="256"/>
                  </a:lnTo>
                  <a:lnTo>
                    <a:pt x="167" y="256"/>
                  </a:lnTo>
                  <a:lnTo>
                    <a:pt x="170" y="255"/>
                  </a:lnTo>
                  <a:lnTo>
                    <a:pt x="170" y="248"/>
                  </a:lnTo>
                  <a:lnTo>
                    <a:pt x="169" y="246"/>
                  </a:lnTo>
                  <a:lnTo>
                    <a:pt x="167" y="245"/>
                  </a:lnTo>
                  <a:lnTo>
                    <a:pt x="166" y="242"/>
                  </a:lnTo>
                  <a:lnTo>
                    <a:pt x="158" y="242"/>
                  </a:lnTo>
                  <a:lnTo>
                    <a:pt x="153" y="240"/>
                  </a:lnTo>
                  <a:lnTo>
                    <a:pt x="151" y="240"/>
                  </a:lnTo>
                  <a:lnTo>
                    <a:pt x="149" y="241"/>
                  </a:lnTo>
                  <a:lnTo>
                    <a:pt x="148" y="241"/>
                  </a:lnTo>
                  <a:lnTo>
                    <a:pt x="146" y="243"/>
                  </a:lnTo>
                  <a:lnTo>
                    <a:pt x="144" y="246"/>
                  </a:lnTo>
                  <a:lnTo>
                    <a:pt x="141" y="246"/>
                  </a:lnTo>
                  <a:lnTo>
                    <a:pt x="141" y="242"/>
                  </a:lnTo>
                  <a:lnTo>
                    <a:pt x="138" y="240"/>
                  </a:lnTo>
                  <a:lnTo>
                    <a:pt x="137" y="240"/>
                  </a:lnTo>
                  <a:lnTo>
                    <a:pt x="136" y="239"/>
                  </a:lnTo>
                  <a:lnTo>
                    <a:pt x="136" y="232"/>
                  </a:lnTo>
                  <a:lnTo>
                    <a:pt x="137" y="229"/>
                  </a:lnTo>
                  <a:lnTo>
                    <a:pt x="138" y="228"/>
                  </a:lnTo>
                  <a:lnTo>
                    <a:pt x="139" y="226"/>
                  </a:lnTo>
                  <a:lnTo>
                    <a:pt x="139" y="225"/>
                  </a:lnTo>
                  <a:lnTo>
                    <a:pt x="138" y="222"/>
                  </a:lnTo>
                  <a:lnTo>
                    <a:pt x="134" y="220"/>
                  </a:lnTo>
                  <a:lnTo>
                    <a:pt x="131" y="220"/>
                  </a:lnTo>
                  <a:lnTo>
                    <a:pt x="129" y="219"/>
                  </a:lnTo>
                  <a:lnTo>
                    <a:pt x="128" y="219"/>
                  </a:lnTo>
                  <a:lnTo>
                    <a:pt x="125" y="217"/>
                  </a:lnTo>
                  <a:lnTo>
                    <a:pt x="125" y="212"/>
                  </a:lnTo>
                  <a:lnTo>
                    <a:pt x="121" y="217"/>
                  </a:lnTo>
                  <a:lnTo>
                    <a:pt x="114" y="218"/>
                  </a:lnTo>
                  <a:lnTo>
                    <a:pt x="106" y="218"/>
                  </a:lnTo>
                  <a:lnTo>
                    <a:pt x="99" y="215"/>
                  </a:lnTo>
                  <a:lnTo>
                    <a:pt x="95" y="199"/>
                  </a:lnTo>
                  <a:lnTo>
                    <a:pt x="89" y="186"/>
                  </a:lnTo>
                  <a:lnTo>
                    <a:pt x="80" y="176"/>
                  </a:lnTo>
                  <a:lnTo>
                    <a:pt x="71" y="166"/>
                  </a:lnTo>
                  <a:lnTo>
                    <a:pt x="60" y="158"/>
                  </a:lnTo>
                  <a:lnTo>
                    <a:pt x="50" y="149"/>
                  </a:lnTo>
                  <a:lnTo>
                    <a:pt x="54" y="136"/>
                  </a:lnTo>
                  <a:lnTo>
                    <a:pt x="58" y="123"/>
                  </a:lnTo>
                  <a:lnTo>
                    <a:pt x="74" y="124"/>
                  </a:lnTo>
                  <a:lnTo>
                    <a:pt x="87" y="122"/>
                  </a:lnTo>
                  <a:lnTo>
                    <a:pt x="98" y="119"/>
                  </a:lnTo>
                  <a:lnTo>
                    <a:pt x="105" y="113"/>
                  </a:lnTo>
                  <a:lnTo>
                    <a:pt x="111" y="103"/>
                  </a:lnTo>
                  <a:lnTo>
                    <a:pt x="116" y="99"/>
                  </a:lnTo>
                  <a:lnTo>
                    <a:pt x="116" y="94"/>
                  </a:lnTo>
                  <a:lnTo>
                    <a:pt x="117" y="91"/>
                  </a:lnTo>
                  <a:lnTo>
                    <a:pt x="117" y="86"/>
                  </a:lnTo>
                  <a:lnTo>
                    <a:pt x="118" y="82"/>
                  </a:lnTo>
                  <a:lnTo>
                    <a:pt x="124" y="73"/>
                  </a:lnTo>
                  <a:lnTo>
                    <a:pt x="130" y="66"/>
                  </a:lnTo>
                  <a:lnTo>
                    <a:pt x="134" y="58"/>
                  </a:lnTo>
                  <a:lnTo>
                    <a:pt x="145" y="57"/>
                  </a:lnTo>
                  <a:lnTo>
                    <a:pt x="155" y="53"/>
                  </a:lnTo>
                  <a:lnTo>
                    <a:pt x="162" y="47"/>
                  </a:lnTo>
                  <a:lnTo>
                    <a:pt x="169" y="40"/>
                  </a:lnTo>
                  <a:lnTo>
                    <a:pt x="171" y="43"/>
                  </a:lnTo>
                  <a:lnTo>
                    <a:pt x="171" y="47"/>
                  </a:lnTo>
                  <a:lnTo>
                    <a:pt x="170" y="50"/>
                  </a:lnTo>
                  <a:lnTo>
                    <a:pt x="170" y="51"/>
                  </a:lnTo>
                  <a:lnTo>
                    <a:pt x="169" y="52"/>
                  </a:lnTo>
                  <a:lnTo>
                    <a:pt x="171" y="52"/>
                  </a:lnTo>
                  <a:lnTo>
                    <a:pt x="172" y="53"/>
                  </a:lnTo>
                  <a:lnTo>
                    <a:pt x="173" y="53"/>
                  </a:lnTo>
                  <a:lnTo>
                    <a:pt x="174" y="54"/>
                  </a:lnTo>
                  <a:lnTo>
                    <a:pt x="177" y="50"/>
                  </a:lnTo>
                  <a:lnTo>
                    <a:pt x="181" y="43"/>
                  </a:lnTo>
                  <a:lnTo>
                    <a:pt x="185" y="40"/>
                  </a:lnTo>
                  <a:lnTo>
                    <a:pt x="184" y="39"/>
                  </a:lnTo>
                  <a:lnTo>
                    <a:pt x="177" y="39"/>
                  </a:lnTo>
                  <a:lnTo>
                    <a:pt x="174" y="37"/>
                  </a:lnTo>
                  <a:lnTo>
                    <a:pt x="174" y="35"/>
                  </a:lnTo>
                  <a:lnTo>
                    <a:pt x="176" y="32"/>
                  </a:lnTo>
                  <a:lnTo>
                    <a:pt x="181" y="26"/>
                  </a:lnTo>
                  <a:lnTo>
                    <a:pt x="183" y="26"/>
                  </a:lnTo>
                  <a:lnTo>
                    <a:pt x="183" y="29"/>
                  </a:lnTo>
                  <a:lnTo>
                    <a:pt x="184" y="31"/>
                  </a:lnTo>
                  <a:lnTo>
                    <a:pt x="184" y="32"/>
                  </a:lnTo>
                  <a:lnTo>
                    <a:pt x="192" y="30"/>
                  </a:lnTo>
                  <a:lnTo>
                    <a:pt x="199" y="29"/>
                  </a:lnTo>
                  <a:lnTo>
                    <a:pt x="207" y="26"/>
                  </a:lnTo>
                  <a:lnTo>
                    <a:pt x="216" y="19"/>
                  </a:lnTo>
                  <a:lnTo>
                    <a:pt x="223" y="10"/>
                  </a:lnTo>
                  <a:lnTo>
                    <a:pt x="228"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5" name="Freeform 75"/>
            <p:cNvSpPr>
              <a:spLocks noEditPoints="1"/>
            </p:cNvSpPr>
            <p:nvPr/>
          </p:nvSpPr>
          <p:spPr bwMode="auto">
            <a:xfrm>
              <a:off x="5159375" y="5314951"/>
              <a:ext cx="266700" cy="131763"/>
            </a:xfrm>
            <a:custGeom>
              <a:avLst/>
              <a:gdLst/>
              <a:ahLst/>
              <a:cxnLst>
                <a:cxn ang="0">
                  <a:pos x="44" y="39"/>
                </a:cxn>
                <a:cxn ang="0">
                  <a:pos x="62" y="52"/>
                </a:cxn>
                <a:cxn ang="0">
                  <a:pos x="69" y="61"/>
                </a:cxn>
                <a:cxn ang="0">
                  <a:pos x="71" y="55"/>
                </a:cxn>
                <a:cxn ang="0">
                  <a:pos x="78" y="48"/>
                </a:cxn>
                <a:cxn ang="0">
                  <a:pos x="77" y="55"/>
                </a:cxn>
                <a:cxn ang="0">
                  <a:pos x="80" y="59"/>
                </a:cxn>
                <a:cxn ang="0">
                  <a:pos x="92" y="56"/>
                </a:cxn>
                <a:cxn ang="0">
                  <a:pos x="102" y="64"/>
                </a:cxn>
                <a:cxn ang="0">
                  <a:pos x="108" y="68"/>
                </a:cxn>
                <a:cxn ang="0">
                  <a:pos x="112" y="71"/>
                </a:cxn>
                <a:cxn ang="0">
                  <a:pos x="105" y="73"/>
                </a:cxn>
                <a:cxn ang="0">
                  <a:pos x="100" y="74"/>
                </a:cxn>
                <a:cxn ang="0">
                  <a:pos x="94" y="81"/>
                </a:cxn>
                <a:cxn ang="0">
                  <a:pos x="73" y="76"/>
                </a:cxn>
                <a:cxn ang="0">
                  <a:pos x="74" y="70"/>
                </a:cxn>
                <a:cxn ang="0">
                  <a:pos x="67" y="71"/>
                </a:cxn>
                <a:cxn ang="0">
                  <a:pos x="58" y="64"/>
                </a:cxn>
                <a:cxn ang="0">
                  <a:pos x="44" y="57"/>
                </a:cxn>
                <a:cxn ang="0">
                  <a:pos x="22" y="53"/>
                </a:cxn>
                <a:cxn ang="0">
                  <a:pos x="2" y="45"/>
                </a:cxn>
                <a:cxn ang="0">
                  <a:pos x="0" y="40"/>
                </a:cxn>
                <a:cxn ang="0">
                  <a:pos x="5" y="36"/>
                </a:cxn>
                <a:cxn ang="0">
                  <a:pos x="3" y="32"/>
                </a:cxn>
                <a:cxn ang="0">
                  <a:pos x="6" y="35"/>
                </a:cxn>
                <a:cxn ang="0">
                  <a:pos x="8" y="40"/>
                </a:cxn>
                <a:cxn ang="0">
                  <a:pos x="10" y="32"/>
                </a:cxn>
                <a:cxn ang="0">
                  <a:pos x="8" y="29"/>
                </a:cxn>
                <a:cxn ang="0">
                  <a:pos x="13" y="29"/>
                </a:cxn>
                <a:cxn ang="0">
                  <a:pos x="17" y="25"/>
                </a:cxn>
                <a:cxn ang="0">
                  <a:pos x="17" y="25"/>
                </a:cxn>
                <a:cxn ang="0">
                  <a:pos x="118" y="13"/>
                </a:cxn>
                <a:cxn ang="0">
                  <a:pos x="127" y="19"/>
                </a:cxn>
                <a:cxn ang="0">
                  <a:pos x="138" y="22"/>
                </a:cxn>
                <a:cxn ang="0">
                  <a:pos x="152" y="34"/>
                </a:cxn>
                <a:cxn ang="0">
                  <a:pos x="168" y="40"/>
                </a:cxn>
                <a:cxn ang="0">
                  <a:pos x="162" y="57"/>
                </a:cxn>
                <a:cxn ang="0">
                  <a:pos x="154" y="57"/>
                </a:cxn>
                <a:cxn ang="0">
                  <a:pos x="145" y="54"/>
                </a:cxn>
                <a:cxn ang="0">
                  <a:pos x="137" y="48"/>
                </a:cxn>
                <a:cxn ang="0">
                  <a:pos x="137" y="42"/>
                </a:cxn>
                <a:cxn ang="0">
                  <a:pos x="130" y="40"/>
                </a:cxn>
                <a:cxn ang="0">
                  <a:pos x="116" y="21"/>
                </a:cxn>
                <a:cxn ang="0">
                  <a:pos x="108" y="0"/>
                </a:cxn>
                <a:cxn ang="0">
                  <a:pos x="116" y="10"/>
                </a:cxn>
                <a:cxn ang="0">
                  <a:pos x="114" y="12"/>
                </a:cxn>
                <a:cxn ang="0">
                  <a:pos x="112" y="12"/>
                </a:cxn>
                <a:cxn ang="0">
                  <a:pos x="108" y="20"/>
                </a:cxn>
                <a:cxn ang="0">
                  <a:pos x="140" y="68"/>
                </a:cxn>
                <a:cxn ang="0">
                  <a:pos x="129" y="63"/>
                </a:cxn>
                <a:cxn ang="0">
                  <a:pos x="116" y="68"/>
                </a:cxn>
                <a:cxn ang="0">
                  <a:pos x="112" y="56"/>
                </a:cxn>
                <a:cxn ang="0">
                  <a:pos x="112" y="46"/>
                </a:cxn>
                <a:cxn ang="0">
                  <a:pos x="106" y="43"/>
                </a:cxn>
                <a:cxn ang="0">
                  <a:pos x="100" y="43"/>
                </a:cxn>
                <a:cxn ang="0">
                  <a:pos x="101" y="47"/>
                </a:cxn>
                <a:cxn ang="0">
                  <a:pos x="104" y="53"/>
                </a:cxn>
                <a:cxn ang="0">
                  <a:pos x="90" y="48"/>
                </a:cxn>
                <a:cxn ang="0">
                  <a:pos x="79" y="46"/>
                </a:cxn>
                <a:cxn ang="0">
                  <a:pos x="88" y="35"/>
                </a:cxn>
                <a:cxn ang="0">
                  <a:pos x="87" y="18"/>
                </a:cxn>
                <a:cxn ang="0">
                  <a:pos x="93" y="5"/>
                </a:cxn>
              </a:cxnLst>
              <a:rect l="0" t="0" r="r" b="b"/>
              <a:pathLst>
                <a:path w="168" h="83">
                  <a:moveTo>
                    <a:pt x="17" y="25"/>
                  </a:moveTo>
                  <a:lnTo>
                    <a:pt x="19" y="25"/>
                  </a:lnTo>
                  <a:lnTo>
                    <a:pt x="44" y="39"/>
                  </a:lnTo>
                  <a:lnTo>
                    <a:pt x="58" y="43"/>
                  </a:lnTo>
                  <a:lnTo>
                    <a:pt x="60" y="48"/>
                  </a:lnTo>
                  <a:lnTo>
                    <a:pt x="62" y="52"/>
                  </a:lnTo>
                  <a:lnTo>
                    <a:pt x="65" y="54"/>
                  </a:lnTo>
                  <a:lnTo>
                    <a:pt x="66" y="57"/>
                  </a:lnTo>
                  <a:lnTo>
                    <a:pt x="69" y="61"/>
                  </a:lnTo>
                  <a:lnTo>
                    <a:pt x="70" y="61"/>
                  </a:lnTo>
                  <a:lnTo>
                    <a:pt x="71" y="60"/>
                  </a:lnTo>
                  <a:lnTo>
                    <a:pt x="71" y="55"/>
                  </a:lnTo>
                  <a:lnTo>
                    <a:pt x="73" y="53"/>
                  </a:lnTo>
                  <a:lnTo>
                    <a:pt x="76" y="53"/>
                  </a:lnTo>
                  <a:lnTo>
                    <a:pt x="78" y="48"/>
                  </a:lnTo>
                  <a:lnTo>
                    <a:pt x="80" y="47"/>
                  </a:lnTo>
                  <a:lnTo>
                    <a:pt x="76" y="54"/>
                  </a:lnTo>
                  <a:lnTo>
                    <a:pt x="77" y="55"/>
                  </a:lnTo>
                  <a:lnTo>
                    <a:pt x="77" y="56"/>
                  </a:lnTo>
                  <a:lnTo>
                    <a:pt x="79" y="57"/>
                  </a:lnTo>
                  <a:lnTo>
                    <a:pt x="80" y="59"/>
                  </a:lnTo>
                  <a:lnTo>
                    <a:pt x="83" y="57"/>
                  </a:lnTo>
                  <a:lnTo>
                    <a:pt x="86" y="56"/>
                  </a:lnTo>
                  <a:lnTo>
                    <a:pt x="92" y="56"/>
                  </a:lnTo>
                  <a:lnTo>
                    <a:pt x="93" y="60"/>
                  </a:lnTo>
                  <a:lnTo>
                    <a:pt x="98" y="64"/>
                  </a:lnTo>
                  <a:lnTo>
                    <a:pt x="102" y="64"/>
                  </a:lnTo>
                  <a:lnTo>
                    <a:pt x="107" y="63"/>
                  </a:lnTo>
                  <a:lnTo>
                    <a:pt x="107" y="66"/>
                  </a:lnTo>
                  <a:lnTo>
                    <a:pt x="108" y="68"/>
                  </a:lnTo>
                  <a:lnTo>
                    <a:pt x="111" y="69"/>
                  </a:lnTo>
                  <a:lnTo>
                    <a:pt x="111" y="70"/>
                  </a:lnTo>
                  <a:lnTo>
                    <a:pt x="112" y="71"/>
                  </a:lnTo>
                  <a:lnTo>
                    <a:pt x="112" y="74"/>
                  </a:lnTo>
                  <a:lnTo>
                    <a:pt x="108" y="74"/>
                  </a:lnTo>
                  <a:lnTo>
                    <a:pt x="105" y="73"/>
                  </a:lnTo>
                  <a:lnTo>
                    <a:pt x="102" y="73"/>
                  </a:lnTo>
                  <a:lnTo>
                    <a:pt x="101" y="74"/>
                  </a:lnTo>
                  <a:lnTo>
                    <a:pt x="100" y="74"/>
                  </a:lnTo>
                  <a:lnTo>
                    <a:pt x="100" y="78"/>
                  </a:lnTo>
                  <a:lnTo>
                    <a:pt x="101" y="83"/>
                  </a:lnTo>
                  <a:lnTo>
                    <a:pt x="94" y="81"/>
                  </a:lnTo>
                  <a:lnTo>
                    <a:pt x="87" y="80"/>
                  </a:lnTo>
                  <a:lnTo>
                    <a:pt x="79" y="78"/>
                  </a:lnTo>
                  <a:lnTo>
                    <a:pt x="73" y="76"/>
                  </a:lnTo>
                  <a:lnTo>
                    <a:pt x="73" y="75"/>
                  </a:lnTo>
                  <a:lnTo>
                    <a:pt x="74" y="74"/>
                  </a:lnTo>
                  <a:lnTo>
                    <a:pt x="74" y="70"/>
                  </a:lnTo>
                  <a:lnTo>
                    <a:pt x="73" y="70"/>
                  </a:lnTo>
                  <a:lnTo>
                    <a:pt x="69" y="73"/>
                  </a:lnTo>
                  <a:lnTo>
                    <a:pt x="67" y="71"/>
                  </a:lnTo>
                  <a:lnTo>
                    <a:pt x="65" y="70"/>
                  </a:lnTo>
                  <a:lnTo>
                    <a:pt x="60" y="70"/>
                  </a:lnTo>
                  <a:lnTo>
                    <a:pt x="58" y="64"/>
                  </a:lnTo>
                  <a:lnTo>
                    <a:pt x="55" y="61"/>
                  </a:lnTo>
                  <a:lnTo>
                    <a:pt x="49" y="60"/>
                  </a:lnTo>
                  <a:lnTo>
                    <a:pt x="44" y="57"/>
                  </a:lnTo>
                  <a:lnTo>
                    <a:pt x="41" y="53"/>
                  </a:lnTo>
                  <a:lnTo>
                    <a:pt x="31" y="54"/>
                  </a:lnTo>
                  <a:lnTo>
                    <a:pt x="22" y="53"/>
                  </a:lnTo>
                  <a:lnTo>
                    <a:pt x="13" y="49"/>
                  </a:lnTo>
                  <a:lnTo>
                    <a:pt x="2" y="48"/>
                  </a:lnTo>
                  <a:lnTo>
                    <a:pt x="2" y="45"/>
                  </a:lnTo>
                  <a:lnTo>
                    <a:pt x="1" y="43"/>
                  </a:lnTo>
                  <a:lnTo>
                    <a:pt x="0" y="41"/>
                  </a:lnTo>
                  <a:lnTo>
                    <a:pt x="0" y="40"/>
                  </a:lnTo>
                  <a:lnTo>
                    <a:pt x="1" y="38"/>
                  </a:lnTo>
                  <a:lnTo>
                    <a:pt x="6" y="38"/>
                  </a:lnTo>
                  <a:lnTo>
                    <a:pt x="5" y="36"/>
                  </a:lnTo>
                  <a:lnTo>
                    <a:pt x="5" y="35"/>
                  </a:lnTo>
                  <a:lnTo>
                    <a:pt x="3" y="34"/>
                  </a:lnTo>
                  <a:lnTo>
                    <a:pt x="3" y="32"/>
                  </a:lnTo>
                  <a:lnTo>
                    <a:pt x="5" y="31"/>
                  </a:lnTo>
                  <a:lnTo>
                    <a:pt x="6" y="31"/>
                  </a:lnTo>
                  <a:lnTo>
                    <a:pt x="6" y="35"/>
                  </a:lnTo>
                  <a:lnTo>
                    <a:pt x="7" y="35"/>
                  </a:lnTo>
                  <a:lnTo>
                    <a:pt x="8" y="36"/>
                  </a:lnTo>
                  <a:lnTo>
                    <a:pt x="8" y="40"/>
                  </a:lnTo>
                  <a:lnTo>
                    <a:pt x="9" y="40"/>
                  </a:lnTo>
                  <a:lnTo>
                    <a:pt x="10" y="39"/>
                  </a:lnTo>
                  <a:lnTo>
                    <a:pt x="10" y="32"/>
                  </a:lnTo>
                  <a:lnTo>
                    <a:pt x="9" y="31"/>
                  </a:lnTo>
                  <a:lnTo>
                    <a:pt x="8" y="31"/>
                  </a:lnTo>
                  <a:lnTo>
                    <a:pt x="8" y="29"/>
                  </a:lnTo>
                  <a:lnTo>
                    <a:pt x="9" y="29"/>
                  </a:lnTo>
                  <a:lnTo>
                    <a:pt x="12" y="28"/>
                  </a:lnTo>
                  <a:lnTo>
                    <a:pt x="13" y="29"/>
                  </a:lnTo>
                  <a:lnTo>
                    <a:pt x="16" y="29"/>
                  </a:lnTo>
                  <a:lnTo>
                    <a:pt x="17" y="28"/>
                  </a:lnTo>
                  <a:lnTo>
                    <a:pt x="17" y="25"/>
                  </a:lnTo>
                  <a:close/>
                  <a:moveTo>
                    <a:pt x="12" y="22"/>
                  </a:moveTo>
                  <a:lnTo>
                    <a:pt x="15" y="22"/>
                  </a:lnTo>
                  <a:lnTo>
                    <a:pt x="17" y="25"/>
                  </a:lnTo>
                  <a:lnTo>
                    <a:pt x="12" y="22"/>
                  </a:lnTo>
                  <a:close/>
                  <a:moveTo>
                    <a:pt x="114" y="13"/>
                  </a:moveTo>
                  <a:lnTo>
                    <a:pt x="118" y="13"/>
                  </a:lnTo>
                  <a:lnTo>
                    <a:pt x="120" y="15"/>
                  </a:lnTo>
                  <a:lnTo>
                    <a:pt x="123" y="17"/>
                  </a:lnTo>
                  <a:lnTo>
                    <a:pt x="127" y="19"/>
                  </a:lnTo>
                  <a:lnTo>
                    <a:pt x="132" y="20"/>
                  </a:lnTo>
                  <a:lnTo>
                    <a:pt x="135" y="20"/>
                  </a:lnTo>
                  <a:lnTo>
                    <a:pt x="138" y="22"/>
                  </a:lnTo>
                  <a:lnTo>
                    <a:pt x="147" y="31"/>
                  </a:lnTo>
                  <a:lnTo>
                    <a:pt x="150" y="33"/>
                  </a:lnTo>
                  <a:lnTo>
                    <a:pt x="152" y="34"/>
                  </a:lnTo>
                  <a:lnTo>
                    <a:pt x="162" y="34"/>
                  </a:lnTo>
                  <a:lnTo>
                    <a:pt x="166" y="36"/>
                  </a:lnTo>
                  <a:lnTo>
                    <a:pt x="168" y="40"/>
                  </a:lnTo>
                  <a:lnTo>
                    <a:pt x="163" y="45"/>
                  </a:lnTo>
                  <a:lnTo>
                    <a:pt x="163" y="55"/>
                  </a:lnTo>
                  <a:lnTo>
                    <a:pt x="162" y="57"/>
                  </a:lnTo>
                  <a:lnTo>
                    <a:pt x="161" y="59"/>
                  </a:lnTo>
                  <a:lnTo>
                    <a:pt x="156" y="59"/>
                  </a:lnTo>
                  <a:lnTo>
                    <a:pt x="154" y="57"/>
                  </a:lnTo>
                  <a:lnTo>
                    <a:pt x="152" y="56"/>
                  </a:lnTo>
                  <a:lnTo>
                    <a:pt x="147" y="56"/>
                  </a:lnTo>
                  <a:lnTo>
                    <a:pt x="145" y="54"/>
                  </a:lnTo>
                  <a:lnTo>
                    <a:pt x="143" y="53"/>
                  </a:lnTo>
                  <a:lnTo>
                    <a:pt x="142" y="50"/>
                  </a:lnTo>
                  <a:lnTo>
                    <a:pt x="137" y="48"/>
                  </a:lnTo>
                  <a:lnTo>
                    <a:pt x="136" y="46"/>
                  </a:lnTo>
                  <a:lnTo>
                    <a:pt x="136" y="45"/>
                  </a:lnTo>
                  <a:lnTo>
                    <a:pt x="137" y="42"/>
                  </a:lnTo>
                  <a:lnTo>
                    <a:pt x="134" y="42"/>
                  </a:lnTo>
                  <a:lnTo>
                    <a:pt x="133" y="41"/>
                  </a:lnTo>
                  <a:lnTo>
                    <a:pt x="130" y="40"/>
                  </a:lnTo>
                  <a:lnTo>
                    <a:pt x="129" y="40"/>
                  </a:lnTo>
                  <a:lnTo>
                    <a:pt x="126" y="33"/>
                  </a:lnTo>
                  <a:lnTo>
                    <a:pt x="116" y="21"/>
                  </a:lnTo>
                  <a:lnTo>
                    <a:pt x="114" y="13"/>
                  </a:lnTo>
                  <a:close/>
                  <a:moveTo>
                    <a:pt x="100" y="0"/>
                  </a:moveTo>
                  <a:lnTo>
                    <a:pt x="108" y="0"/>
                  </a:lnTo>
                  <a:lnTo>
                    <a:pt x="111" y="1"/>
                  </a:lnTo>
                  <a:lnTo>
                    <a:pt x="115" y="6"/>
                  </a:lnTo>
                  <a:lnTo>
                    <a:pt x="116" y="10"/>
                  </a:lnTo>
                  <a:lnTo>
                    <a:pt x="115" y="12"/>
                  </a:lnTo>
                  <a:lnTo>
                    <a:pt x="115" y="13"/>
                  </a:lnTo>
                  <a:lnTo>
                    <a:pt x="114" y="12"/>
                  </a:lnTo>
                  <a:lnTo>
                    <a:pt x="114" y="13"/>
                  </a:lnTo>
                  <a:lnTo>
                    <a:pt x="112" y="13"/>
                  </a:lnTo>
                  <a:lnTo>
                    <a:pt x="112" y="12"/>
                  </a:lnTo>
                  <a:lnTo>
                    <a:pt x="109" y="12"/>
                  </a:lnTo>
                  <a:lnTo>
                    <a:pt x="109" y="19"/>
                  </a:lnTo>
                  <a:lnTo>
                    <a:pt x="108" y="20"/>
                  </a:lnTo>
                  <a:lnTo>
                    <a:pt x="107" y="20"/>
                  </a:lnTo>
                  <a:lnTo>
                    <a:pt x="123" y="43"/>
                  </a:lnTo>
                  <a:lnTo>
                    <a:pt x="140" y="68"/>
                  </a:lnTo>
                  <a:lnTo>
                    <a:pt x="137" y="70"/>
                  </a:lnTo>
                  <a:lnTo>
                    <a:pt x="135" y="69"/>
                  </a:lnTo>
                  <a:lnTo>
                    <a:pt x="129" y="63"/>
                  </a:lnTo>
                  <a:lnTo>
                    <a:pt x="125" y="63"/>
                  </a:lnTo>
                  <a:lnTo>
                    <a:pt x="120" y="68"/>
                  </a:lnTo>
                  <a:lnTo>
                    <a:pt x="116" y="68"/>
                  </a:lnTo>
                  <a:lnTo>
                    <a:pt x="118" y="64"/>
                  </a:lnTo>
                  <a:lnTo>
                    <a:pt x="116" y="60"/>
                  </a:lnTo>
                  <a:lnTo>
                    <a:pt x="112" y="56"/>
                  </a:lnTo>
                  <a:lnTo>
                    <a:pt x="109" y="53"/>
                  </a:lnTo>
                  <a:lnTo>
                    <a:pt x="108" y="49"/>
                  </a:lnTo>
                  <a:lnTo>
                    <a:pt x="112" y="46"/>
                  </a:lnTo>
                  <a:lnTo>
                    <a:pt x="111" y="45"/>
                  </a:lnTo>
                  <a:lnTo>
                    <a:pt x="108" y="43"/>
                  </a:lnTo>
                  <a:lnTo>
                    <a:pt x="106" y="43"/>
                  </a:lnTo>
                  <a:lnTo>
                    <a:pt x="104" y="42"/>
                  </a:lnTo>
                  <a:lnTo>
                    <a:pt x="101" y="42"/>
                  </a:lnTo>
                  <a:lnTo>
                    <a:pt x="100" y="43"/>
                  </a:lnTo>
                  <a:lnTo>
                    <a:pt x="99" y="43"/>
                  </a:lnTo>
                  <a:lnTo>
                    <a:pt x="100" y="45"/>
                  </a:lnTo>
                  <a:lnTo>
                    <a:pt x="101" y="47"/>
                  </a:lnTo>
                  <a:lnTo>
                    <a:pt x="102" y="48"/>
                  </a:lnTo>
                  <a:lnTo>
                    <a:pt x="104" y="50"/>
                  </a:lnTo>
                  <a:lnTo>
                    <a:pt x="104" y="53"/>
                  </a:lnTo>
                  <a:lnTo>
                    <a:pt x="98" y="52"/>
                  </a:lnTo>
                  <a:lnTo>
                    <a:pt x="93" y="50"/>
                  </a:lnTo>
                  <a:lnTo>
                    <a:pt x="90" y="48"/>
                  </a:lnTo>
                  <a:lnTo>
                    <a:pt x="86" y="47"/>
                  </a:lnTo>
                  <a:lnTo>
                    <a:pt x="81" y="48"/>
                  </a:lnTo>
                  <a:lnTo>
                    <a:pt x="79" y="46"/>
                  </a:lnTo>
                  <a:lnTo>
                    <a:pt x="80" y="45"/>
                  </a:lnTo>
                  <a:lnTo>
                    <a:pt x="81" y="42"/>
                  </a:lnTo>
                  <a:lnTo>
                    <a:pt x="88" y="35"/>
                  </a:lnTo>
                  <a:lnTo>
                    <a:pt x="88" y="31"/>
                  </a:lnTo>
                  <a:lnTo>
                    <a:pt x="87" y="25"/>
                  </a:lnTo>
                  <a:lnTo>
                    <a:pt x="87" y="18"/>
                  </a:lnTo>
                  <a:lnTo>
                    <a:pt x="88" y="12"/>
                  </a:lnTo>
                  <a:lnTo>
                    <a:pt x="91" y="7"/>
                  </a:lnTo>
                  <a:lnTo>
                    <a:pt x="93" y="5"/>
                  </a:lnTo>
                  <a:lnTo>
                    <a:pt x="97" y="4"/>
                  </a:lnTo>
                  <a:lnTo>
                    <a:pt x="10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6" name="Freeform 76"/>
            <p:cNvSpPr>
              <a:spLocks/>
            </p:cNvSpPr>
            <p:nvPr/>
          </p:nvSpPr>
          <p:spPr bwMode="auto">
            <a:xfrm>
              <a:off x="5422900" y="5381626"/>
              <a:ext cx="266700" cy="222250"/>
            </a:xfrm>
            <a:custGeom>
              <a:avLst/>
              <a:gdLst/>
              <a:ahLst/>
              <a:cxnLst>
                <a:cxn ang="0">
                  <a:pos x="12" y="4"/>
                </a:cxn>
                <a:cxn ang="0">
                  <a:pos x="26" y="14"/>
                </a:cxn>
                <a:cxn ang="0">
                  <a:pos x="50" y="36"/>
                </a:cxn>
                <a:cxn ang="0">
                  <a:pos x="60" y="41"/>
                </a:cxn>
                <a:cxn ang="0">
                  <a:pos x="66" y="54"/>
                </a:cxn>
                <a:cxn ang="0">
                  <a:pos x="80" y="61"/>
                </a:cxn>
                <a:cxn ang="0">
                  <a:pos x="90" y="69"/>
                </a:cxn>
                <a:cxn ang="0">
                  <a:pos x="108" y="71"/>
                </a:cxn>
                <a:cxn ang="0">
                  <a:pos x="139" y="77"/>
                </a:cxn>
                <a:cxn ang="0">
                  <a:pos x="146" y="75"/>
                </a:cxn>
                <a:cxn ang="0">
                  <a:pos x="167" y="110"/>
                </a:cxn>
                <a:cxn ang="0">
                  <a:pos x="161" y="140"/>
                </a:cxn>
                <a:cxn ang="0">
                  <a:pos x="159" y="134"/>
                </a:cxn>
                <a:cxn ang="0">
                  <a:pos x="158" y="125"/>
                </a:cxn>
                <a:cxn ang="0">
                  <a:pos x="154" y="116"/>
                </a:cxn>
                <a:cxn ang="0">
                  <a:pos x="144" y="129"/>
                </a:cxn>
                <a:cxn ang="0">
                  <a:pos x="148" y="122"/>
                </a:cxn>
                <a:cxn ang="0">
                  <a:pos x="138" y="103"/>
                </a:cxn>
                <a:cxn ang="0">
                  <a:pos x="129" y="95"/>
                </a:cxn>
                <a:cxn ang="0">
                  <a:pos x="122" y="85"/>
                </a:cxn>
                <a:cxn ang="0">
                  <a:pos x="118" y="95"/>
                </a:cxn>
                <a:cxn ang="0">
                  <a:pos x="111" y="97"/>
                </a:cxn>
                <a:cxn ang="0">
                  <a:pos x="106" y="103"/>
                </a:cxn>
                <a:cxn ang="0">
                  <a:pos x="108" y="110"/>
                </a:cxn>
                <a:cxn ang="0">
                  <a:pos x="101" y="115"/>
                </a:cxn>
                <a:cxn ang="0">
                  <a:pos x="103" y="106"/>
                </a:cxn>
                <a:cxn ang="0">
                  <a:pos x="101" y="98"/>
                </a:cxn>
                <a:cxn ang="0">
                  <a:pos x="108" y="88"/>
                </a:cxn>
                <a:cxn ang="0">
                  <a:pos x="103" y="87"/>
                </a:cxn>
                <a:cxn ang="0">
                  <a:pos x="98" y="87"/>
                </a:cxn>
                <a:cxn ang="0">
                  <a:pos x="87" y="80"/>
                </a:cxn>
                <a:cxn ang="0">
                  <a:pos x="78" y="75"/>
                </a:cxn>
                <a:cxn ang="0">
                  <a:pos x="73" y="73"/>
                </a:cxn>
                <a:cxn ang="0">
                  <a:pos x="69" y="69"/>
                </a:cxn>
                <a:cxn ang="0">
                  <a:pos x="57" y="56"/>
                </a:cxn>
                <a:cxn ang="0">
                  <a:pos x="53" y="62"/>
                </a:cxn>
                <a:cxn ang="0">
                  <a:pos x="40" y="61"/>
                </a:cxn>
                <a:cxn ang="0">
                  <a:pos x="40" y="56"/>
                </a:cxn>
                <a:cxn ang="0">
                  <a:pos x="45" y="50"/>
                </a:cxn>
                <a:cxn ang="0">
                  <a:pos x="39" y="50"/>
                </a:cxn>
                <a:cxn ang="0">
                  <a:pos x="38" y="45"/>
                </a:cxn>
                <a:cxn ang="0">
                  <a:pos x="39" y="39"/>
                </a:cxn>
                <a:cxn ang="0">
                  <a:pos x="31" y="34"/>
                </a:cxn>
                <a:cxn ang="0">
                  <a:pos x="23" y="29"/>
                </a:cxn>
                <a:cxn ang="0">
                  <a:pos x="30" y="26"/>
                </a:cxn>
                <a:cxn ang="0">
                  <a:pos x="20" y="27"/>
                </a:cxn>
                <a:cxn ang="0">
                  <a:pos x="14" y="17"/>
                </a:cxn>
                <a:cxn ang="0">
                  <a:pos x="10" y="20"/>
                </a:cxn>
                <a:cxn ang="0">
                  <a:pos x="0" y="13"/>
                </a:cxn>
              </a:cxnLst>
              <a:rect l="0" t="0" r="r" b="b"/>
              <a:pathLst>
                <a:path w="168" h="140">
                  <a:moveTo>
                    <a:pt x="4" y="0"/>
                  </a:moveTo>
                  <a:lnTo>
                    <a:pt x="11" y="0"/>
                  </a:lnTo>
                  <a:lnTo>
                    <a:pt x="12" y="1"/>
                  </a:lnTo>
                  <a:lnTo>
                    <a:pt x="12" y="4"/>
                  </a:lnTo>
                  <a:lnTo>
                    <a:pt x="13" y="5"/>
                  </a:lnTo>
                  <a:lnTo>
                    <a:pt x="13" y="7"/>
                  </a:lnTo>
                  <a:lnTo>
                    <a:pt x="14" y="8"/>
                  </a:lnTo>
                  <a:lnTo>
                    <a:pt x="26" y="14"/>
                  </a:lnTo>
                  <a:lnTo>
                    <a:pt x="38" y="24"/>
                  </a:lnTo>
                  <a:lnTo>
                    <a:pt x="49" y="34"/>
                  </a:lnTo>
                  <a:lnTo>
                    <a:pt x="50" y="35"/>
                  </a:lnTo>
                  <a:lnTo>
                    <a:pt x="50" y="36"/>
                  </a:lnTo>
                  <a:lnTo>
                    <a:pt x="52" y="36"/>
                  </a:lnTo>
                  <a:lnTo>
                    <a:pt x="54" y="38"/>
                  </a:lnTo>
                  <a:lnTo>
                    <a:pt x="56" y="40"/>
                  </a:lnTo>
                  <a:lnTo>
                    <a:pt x="60" y="41"/>
                  </a:lnTo>
                  <a:lnTo>
                    <a:pt x="62" y="43"/>
                  </a:lnTo>
                  <a:lnTo>
                    <a:pt x="64" y="47"/>
                  </a:lnTo>
                  <a:lnTo>
                    <a:pt x="66" y="49"/>
                  </a:lnTo>
                  <a:lnTo>
                    <a:pt x="66" y="54"/>
                  </a:lnTo>
                  <a:lnTo>
                    <a:pt x="67" y="55"/>
                  </a:lnTo>
                  <a:lnTo>
                    <a:pt x="74" y="55"/>
                  </a:lnTo>
                  <a:lnTo>
                    <a:pt x="77" y="56"/>
                  </a:lnTo>
                  <a:lnTo>
                    <a:pt x="80" y="61"/>
                  </a:lnTo>
                  <a:lnTo>
                    <a:pt x="82" y="62"/>
                  </a:lnTo>
                  <a:lnTo>
                    <a:pt x="84" y="64"/>
                  </a:lnTo>
                  <a:lnTo>
                    <a:pt x="87" y="66"/>
                  </a:lnTo>
                  <a:lnTo>
                    <a:pt x="90" y="69"/>
                  </a:lnTo>
                  <a:lnTo>
                    <a:pt x="90" y="73"/>
                  </a:lnTo>
                  <a:lnTo>
                    <a:pt x="95" y="69"/>
                  </a:lnTo>
                  <a:lnTo>
                    <a:pt x="101" y="70"/>
                  </a:lnTo>
                  <a:lnTo>
                    <a:pt x="108" y="71"/>
                  </a:lnTo>
                  <a:lnTo>
                    <a:pt x="113" y="73"/>
                  </a:lnTo>
                  <a:lnTo>
                    <a:pt x="126" y="73"/>
                  </a:lnTo>
                  <a:lnTo>
                    <a:pt x="133" y="74"/>
                  </a:lnTo>
                  <a:lnTo>
                    <a:pt x="139" y="77"/>
                  </a:lnTo>
                  <a:lnTo>
                    <a:pt x="142" y="77"/>
                  </a:lnTo>
                  <a:lnTo>
                    <a:pt x="144" y="76"/>
                  </a:lnTo>
                  <a:lnTo>
                    <a:pt x="145" y="76"/>
                  </a:lnTo>
                  <a:lnTo>
                    <a:pt x="146" y="75"/>
                  </a:lnTo>
                  <a:lnTo>
                    <a:pt x="151" y="75"/>
                  </a:lnTo>
                  <a:lnTo>
                    <a:pt x="155" y="96"/>
                  </a:lnTo>
                  <a:lnTo>
                    <a:pt x="160" y="104"/>
                  </a:lnTo>
                  <a:lnTo>
                    <a:pt x="167" y="110"/>
                  </a:lnTo>
                  <a:lnTo>
                    <a:pt x="168" y="122"/>
                  </a:lnTo>
                  <a:lnTo>
                    <a:pt x="167" y="132"/>
                  </a:lnTo>
                  <a:lnTo>
                    <a:pt x="163" y="140"/>
                  </a:lnTo>
                  <a:lnTo>
                    <a:pt x="161" y="140"/>
                  </a:lnTo>
                  <a:lnTo>
                    <a:pt x="160" y="139"/>
                  </a:lnTo>
                  <a:lnTo>
                    <a:pt x="160" y="138"/>
                  </a:lnTo>
                  <a:lnTo>
                    <a:pt x="159" y="136"/>
                  </a:lnTo>
                  <a:lnTo>
                    <a:pt x="159" y="134"/>
                  </a:lnTo>
                  <a:lnTo>
                    <a:pt x="158" y="133"/>
                  </a:lnTo>
                  <a:lnTo>
                    <a:pt x="156" y="133"/>
                  </a:lnTo>
                  <a:lnTo>
                    <a:pt x="156" y="129"/>
                  </a:lnTo>
                  <a:lnTo>
                    <a:pt x="158" y="125"/>
                  </a:lnTo>
                  <a:lnTo>
                    <a:pt x="158" y="122"/>
                  </a:lnTo>
                  <a:lnTo>
                    <a:pt x="156" y="118"/>
                  </a:lnTo>
                  <a:lnTo>
                    <a:pt x="156" y="115"/>
                  </a:lnTo>
                  <a:lnTo>
                    <a:pt x="154" y="116"/>
                  </a:lnTo>
                  <a:lnTo>
                    <a:pt x="153" y="117"/>
                  </a:lnTo>
                  <a:lnTo>
                    <a:pt x="152" y="120"/>
                  </a:lnTo>
                  <a:lnTo>
                    <a:pt x="152" y="129"/>
                  </a:lnTo>
                  <a:lnTo>
                    <a:pt x="144" y="129"/>
                  </a:lnTo>
                  <a:lnTo>
                    <a:pt x="144" y="126"/>
                  </a:lnTo>
                  <a:lnTo>
                    <a:pt x="145" y="124"/>
                  </a:lnTo>
                  <a:lnTo>
                    <a:pt x="147" y="123"/>
                  </a:lnTo>
                  <a:lnTo>
                    <a:pt x="148" y="122"/>
                  </a:lnTo>
                  <a:lnTo>
                    <a:pt x="151" y="120"/>
                  </a:lnTo>
                  <a:lnTo>
                    <a:pt x="145" y="116"/>
                  </a:lnTo>
                  <a:lnTo>
                    <a:pt x="141" y="110"/>
                  </a:lnTo>
                  <a:lnTo>
                    <a:pt x="138" y="103"/>
                  </a:lnTo>
                  <a:lnTo>
                    <a:pt x="133" y="97"/>
                  </a:lnTo>
                  <a:lnTo>
                    <a:pt x="132" y="96"/>
                  </a:lnTo>
                  <a:lnTo>
                    <a:pt x="130" y="96"/>
                  </a:lnTo>
                  <a:lnTo>
                    <a:pt x="129" y="95"/>
                  </a:lnTo>
                  <a:lnTo>
                    <a:pt x="126" y="94"/>
                  </a:lnTo>
                  <a:lnTo>
                    <a:pt x="124" y="89"/>
                  </a:lnTo>
                  <a:lnTo>
                    <a:pt x="124" y="85"/>
                  </a:lnTo>
                  <a:lnTo>
                    <a:pt x="122" y="85"/>
                  </a:lnTo>
                  <a:lnTo>
                    <a:pt x="119" y="88"/>
                  </a:lnTo>
                  <a:lnTo>
                    <a:pt x="119" y="91"/>
                  </a:lnTo>
                  <a:lnTo>
                    <a:pt x="118" y="94"/>
                  </a:lnTo>
                  <a:lnTo>
                    <a:pt x="118" y="95"/>
                  </a:lnTo>
                  <a:lnTo>
                    <a:pt x="117" y="96"/>
                  </a:lnTo>
                  <a:lnTo>
                    <a:pt x="115" y="96"/>
                  </a:lnTo>
                  <a:lnTo>
                    <a:pt x="113" y="97"/>
                  </a:lnTo>
                  <a:lnTo>
                    <a:pt x="111" y="97"/>
                  </a:lnTo>
                  <a:lnTo>
                    <a:pt x="109" y="98"/>
                  </a:lnTo>
                  <a:lnTo>
                    <a:pt x="108" y="99"/>
                  </a:lnTo>
                  <a:lnTo>
                    <a:pt x="108" y="101"/>
                  </a:lnTo>
                  <a:lnTo>
                    <a:pt x="106" y="103"/>
                  </a:lnTo>
                  <a:lnTo>
                    <a:pt x="106" y="105"/>
                  </a:lnTo>
                  <a:lnTo>
                    <a:pt x="105" y="106"/>
                  </a:lnTo>
                  <a:lnTo>
                    <a:pt x="106" y="109"/>
                  </a:lnTo>
                  <a:lnTo>
                    <a:pt x="108" y="110"/>
                  </a:lnTo>
                  <a:lnTo>
                    <a:pt x="108" y="112"/>
                  </a:lnTo>
                  <a:lnTo>
                    <a:pt x="105" y="117"/>
                  </a:lnTo>
                  <a:lnTo>
                    <a:pt x="103" y="117"/>
                  </a:lnTo>
                  <a:lnTo>
                    <a:pt x="101" y="115"/>
                  </a:lnTo>
                  <a:lnTo>
                    <a:pt x="101" y="112"/>
                  </a:lnTo>
                  <a:lnTo>
                    <a:pt x="102" y="110"/>
                  </a:lnTo>
                  <a:lnTo>
                    <a:pt x="103" y="109"/>
                  </a:lnTo>
                  <a:lnTo>
                    <a:pt x="103" y="106"/>
                  </a:lnTo>
                  <a:lnTo>
                    <a:pt x="104" y="105"/>
                  </a:lnTo>
                  <a:lnTo>
                    <a:pt x="103" y="103"/>
                  </a:lnTo>
                  <a:lnTo>
                    <a:pt x="103" y="101"/>
                  </a:lnTo>
                  <a:lnTo>
                    <a:pt x="101" y="98"/>
                  </a:lnTo>
                  <a:lnTo>
                    <a:pt x="101" y="96"/>
                  </a:lnTo>
                  <a:lnTo>
                    <a:pt x="103" y="91"/>
                  </a:lnTo>
                  <a:lnTo>
                    <a:pt x="105" y="89"/>
                  </a:lnTo>
                  <a:lnTo>
                    <a:pt x="108" y="88"/>
                  </a:lnTo>
                  <a:lnTo>
                    <a:pt x="108" y="87"/>
                  </a:lnTo>
                  <a:lnTo>
                    <a:pt x="106" y="85"/>
                  </a:lnTo>
                  <a:lnTo>
                    <a:pt x="105" y="85"/>
                  </a:lnTo>
                  <a:lnTo>
                    <a:pt x="103" y="87"/>
                  </a:lnTo>
                  <a:lnTo>
                    <a:pt x="102" y="87"/>
                  </a:lnTo>
                  <a:lnTo>
                    <a:pt x="101" y="88"/>
                  </a:lnTo>
                  <a:lnTo>
                    <a:pt x="99" y="88"/>
                  </a:lnTo>
                  <a:lnTo>
                    <a:pt x="98" y="87"/>
                  </a:lnTo>
                  <a:lnTo>
                    <a:pt x="97" y="84"/>
                  </a:lnTo>
                  <a:lnTo>
                    <a:pt x="88" y="84"/>
                  </a:lnTo>
                  <a:lnTo>
                    <a:pt x="87" y="83"/>
                  </a:lnTo>
                  <a:lnTo>
                    <a:pt x="87" y="80"/>
                  </a:lnTo>
                  <a:lnTo>
                    <a:pt x="81" y="80"/>
                  </a:lnTo>
                  <a:lnTo>
                    <a:pt x="80" y="78"/>
                  </a:lnTo>
                  <a:lnTo>
                    <a:pt x="80" y="76"/>
                  </a:lnTo>
                  <a:lnTo>
                    <a:pt x="78" y="75"/>
                  </a:lnTo>
                  <a:lnTo>
                    <a:pt x="78" y="74"/>
                  </a:lnTo>
                  <a:lnTo>
                    <a:pt x="75" y="74"/>
                  </a:lnTo>
                  <a:lnTo>
                    <a:pt x="73" y="75"/>
                  </a:lnTo>
                  <a:lnTo>
                    <a:pt x="73" y="73"/>
                  </a:lnTo>
                  <a:lnTo>
                    <a:pt x="75" y="70"/>
                  </a:lnTo>
                  <a:lnTo>
                    <a:pt x="75" y="68"/>
                  </a:lnTo>
                  <a:lnTo>
                    <a:pt x="71" y="68"/>
                  </a:lnTo>
                  <a:lnTo>
                    <a:pt x="69" y="69"/>
                  </a:lnTo>
                  <a:lnTo>
                    <a:pt x="62" y="69"/>
                  </a:lnTo>
                  <a:lnTo>
                    <a:pt x="60" y="64"/>
                  </a:lnTo>
                  <a:lnTo>
                    <a:pt x="59" y="61"/>
                  </a:lnTo>
                  <a:lnTo>
                    <a:pt x="57" y="56"/>
                  </a:lnTo>
                  <a:lnTo>
                    <a:pt x="56" y="56"/>
                  </a:lnTo>
                  <a:lnTo>
                    <a:pt x="54" y="57"/>
                  </a:lnTo>
                  <a:lnTo>
                    <a:pt x="53" y="60"/>
                  </a:lnTo>
                  <a:lnTo>
                    <a:pt x="53" y="62"/>
                  </a:lnTo>
                  <a:lnTo>
                    <a:pt x="49" y="61"/>
                  </a:lnTo>
                  <a:lnTo>
                    <a:pt x="47" y="60"/>
                  </a:lnTo>
                  <a:lnTo>
                    <a:pt x="42" y="60"/>
                  </a:lnTo>
                  <a:lnTo>
                    <a:pt x="40" y="61"/>
                  </a:lnTo>
                  <a:lnTo>
                    <a:pt x="37" y="62"/>
                  </a:lnTo>
                  <a:lnTo>
                    <a:pt x="37" y="57"/>
                  </a:lnTo>
                  <a:lnTo>
                    <a:pt x="38" y="56"/>
                  </a:lnTo>
                  <a:lnTo>
                    <a:pt x="40" y="56"/>
                  </a:lnTo>
                  <a:lnTo>
                    <a:pt x="41" y="55"/>
                  </a:lnTo>
                  <a:lnTo>
                    <a:pt x="44" y="55"/>
                  </a:lnTo>
                  <a:lnTo>
                    <a:pt x="45" y="54"/>
                  </a:lnTo>
                  <a:lnTo>
                    <a:pt x="45" y="50"/>
                  </a:lnTo>
                  <a:lnTo>
                    <a:pt x="44" y="49"/>
                  </a:lnTo>
                  <a:lnTo>
                    <a:pt x="42" y="49"/>
                  </a:lnTo>
                  <a:lnTo>
                    <a:pt x="41" y="50"/>
                  </a:lnTo>
                  <a:lnTo>
                    <a:pt x="39" y="50"/>
                  </a:lnTo>
                  <a:lnTo>
                    <a:pt x="38" y="52"/>
                  </a:lnTo>
                  <a:lnTo>
                    <a:pt x="37" y="52"/>
                  </a:lnTo>
                  <a:lnTo>
                    <a:pt x="37" y="47"/>
                  </a:lnTo>
                  <a:lnTo>
                    <a:pt x="38" y="45"/>
                  </a:lnTo>
                  <a:lnTo>
                    <a:pt x="37" y="43"/>
                  </a:lnTo>
                  <a:lnTo>
                    <a:pt x="40" y="43"/>
                  </a:lnTo>
                  <a:lnTo>
                    <a:pt x="40" y="40"/>
                  </a:lnTo>
                  <a:lnTo>
                    <a:pt x="39" y="39"/>
                  </a:lnTo>
                  <a:lnTo>
                    <a:pt x="38" y="36"/>
                  </a:lnTo>
                  <a:lnTo>
                    <a:pt x="35" y="35"/>
                  </a:lnTo>
                  <a:lnTo>
                    <a:pt x="33" y="35"/>
                  </a:lnTo>
                  <a:lnTo>
                    <a:pt x="31" y="34"/>
                  </a:lnTo>
                  <a:lnTo>
                    <a:pt x="27" y="34"/>
                  </a:lnTo>
                  <a:lnTo>
                    <a:pt x="26" y="33"/>
                  </a:lnTo>
                  <a:lnTo>
                    <a:pt x="24" y="32"/>
                  </a:lnTo>
                  <a:lnTo>
                    <a:pt x="23" y="29"/>
                  </a:lnTo>
                  <a:lnTo>
                    <a:pt x="24" y="28"/>
                  </a:lnTo>
                  <a:lnTo>
                    <a:pt x="28" y="28"/>
                  </a:lnTo>
                  <a:lnTo>
                    <a:pt x="30" y="27"/>
                  </a:lnTo>
                  <a:lnTo>
                    <a:pt x="30" y="26"/>
                  </a:lnTo>
                  <a:lnTo>
                    <a:pt x="27" y="24"/>
                  </a:lnTo>
                  <a:lnTo>
                    <a:pt x="24" y="24"/>
                  </a:lnTo>
                  <a:lnTo>
                    <a:pt x="21" y="25"/>
                  </a:lnTo>
                  <a:lnTo>
                    <a:pt x="20" y="27"/>
                  </a:lnTo>
                  <a:lnTo>
                    <a:pt x="18" y="28"/>
                  </a:lnTo>
                  <a:lnTo>
                    <a:pt x="17" y="29"/>
                  </a:lnTo>
                  <a:lnTo>
                    <a:pt x="14" y="29"/>
                  </a:lnTo>
                  <a:lnTo>
                    <a:pt x="14" y="17"/>
                  </a:lnTo>
                  <a:lnTo>
                    <a:pt x="12" y="17"/>
                  </a:lnTo>
                  <a:lnTo>
                    <a:pt x="11" y="18"/>
                  </a:lnTo>
                  <a:lnTo>
                    <a:pt x="11" y="19"/>
                  </a:lnTo>
                  <a:lnTo>
                    <a:pt x="10" y="20"/>
                  </a:lnTo>
                  <a:lnTo>
                    <a:pt x="10" y="25"/>
                  </a:lnTo>
                  <a:lnTo>
                    <a:pt x="9" y="26"/>
                  </a:lnTo>
                  <a:lnTo>
                    <a:pt x="4" y="20"/>
                  </a:lnTo>
                  <a:lnTo>
                    <a:pt x="0" y="13"/>
                  </a:lnTo>
                  <a:lnTo>
                    <a:pt x="0" y="6"/>
                  </a:lnTo>
                  <a:lnTo>
                    <a:pt x="4"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7" name="Freeform 77"/>
            <p:cNvSpPr>
              <a:spLocks noEditPoints="1"/>
            </p:cNvSpPr>
            <p:nvPr/>
          </p:nvSpPr>
          <p:spPr bwMode="auto">
            <a:xfrm>
              <a:off x="4835525" y="5430838"/>
              <a:ext cx="4763" cy="3175"/>
            </a:xfrm>
            <a:custGeom>
              <a:avLst/>
              <a:gdLst/>
              <a:ahLst/>
              <a:cxnLst>
                <a:cxn ang="0">
                  <a:pos x="1" y="1"/>
                </a:cxn>
                <a:cxn ang="0">
                  <a:pos x="1" y="2"/>
                </a:cxn>
                <a:cxn ang="0">
                  <a:pos x="0" y="2"/>
                </a:cxn>
                <a:cxn ang="0">
                  <a:pos x="1" y="1"/>
                </a:cxn>
                <a:cxn ang="0">
                  <a:pos x="3" y="0"/>
                </a:cxn>
                <a:cxn ang="0">
                  <a:pos x="1" y="1"/>
                </a:cxn>
                <a:cxn ang="0">
                  <a:pos x="3" y="0"/>
                </a:cxn>
              </a:cxnLst>
              <a:rect l="0" t="0" r="r" b="b"/>
              <a:pathLst>
                <a:path w="3" h="2">
                  <a:moveTo>
                    <a:pt x="1" y="1"/>
                  </a:moveTo>
                  <a:lnTo>
                    <a:pt x="1" y="2"/>
                  </a:lnTo>
                  <a:lnTo>
                    <a:pt x="0" y="2"/>
                  </a:lnTo>
                  <a:lnTo>
                    <a:pt x="1" y="1"/>
                  </a:lnTo>
                  <a:close/>
                  <a:moveTo>
                    <a:pt x="3" y="0"/>
                  </a:moveTo>
                  <a:lnTo>
                    <a:pt x="1" y="1"/>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8" name="Freeform 78"/>
            <p:cNvSpPr>
              <a:spLocks/>
            </p:cNvSpPr>
            <p:nvPr/>
          </p:nvSpPr>
          <p:spPr bwMode="auto">
            <a:xfrm>
              <a:off x="5470525" y="5494338"/>
              <a:ext cx="42863" cy="41275"/>
            </a:xfrm>
            <a:custGeom>
              <a:avLst/>
              <a:gdLst/>
              <a:ahLst/>
              <a:cxnLst>
                <a:cxn ang="0">
                  <a:pos x="0" y="0"/>
                </a:cxn>
                <a:cxn ang="0">
                  <a:pos x="15" y="0"/>
                </a:cxn>
                <a:cxn ang="0">
                  <a:pos x="17" y="2"/>
                </a:cxn>
                <a:cxn ang="0">
                  <a:pos x="17" y="6"/>
                </a:cxn>
                <a:cxn ang="0">
                  <a:pos x="19" y="11"/>
                </a:cxn>
                <a:cxn ang="0">
                  <a:pos x="23" y="14"/>
                </a:cxn>
                <a:cxn ang="0">
                  <a:pos x="27" y="17"/>
                </a:cxn>
                <a:cxn ang="0">
                  <a:pos x="27" y="19"/>
                </a:cxn>
                <a:cxn ang="0">
                  <a:pos x="26" y="20"/>
                </a:cxn>
                <a:cxn ang="0">
                  <a:pos x="24" y="21"/>
                </a:cxn>
                <a:cxn ang="0">
                  <a:pos x="23" y="21"/>
                </a:cxn>
                <a:cxn ang="0">
                  <a:pos x="20" y="23"/>
                </a:cxn>
                <a:cxn ang="0">
                  <a:pos x="19" y="24"/>
                </a:cxn>
                <a:cxn ang="0">
                  <a:pos x="19" y="26"/>
                </a:cxn>
                <a:cxn ang="0">
                  <a:pos x="14" y="17"/>
                </a:cxn>
                <a:cxn ang="0">
                  <a:pos x="5" y="9"/>
                </a:cxn>
                <a:cxn ang="0">
                  <a:pos x="0" y="0"/>
                </a:cxn>
              </a:cxnLst>
              <a:rect l="0" t="0" r="r" b="b"/>
              <a:pathLst>
                <a:path w="27" h="26">
                  <a:moveTo>
                    <a:pt x="0" y="0"/>
                  </a:moveTo>
                  <a:lnTo>
                    <a:pt x="15" y="0"/>
                  </a:lnTo>
                  <a:lnTo>
                    <a:pt x="17" y="2"/>
                  </a:lnTo>
                  <a:lnTo>
                    <a:pt x="17" y="6"/>
                  </a:lnTo>
                  <a:lnTo>
                    <a:pt x="19" y="11"/>
                  </a:lnTo>
                  <a:lnTo>
                    <a:pt x="23" y="14"/>
                  </a:lnTo>
                  <a:lnTo>
                    <a:pt x="27" y="17"/>
                  </a:lnTo>
                  <a:lnTo>
                    <a:pt x="27" y="19"/>
                  </a:lnTo>
                  <a:lnTo>
                    <a:pt x="26" y="20"/>
                  </a:lnTo>
                  <a:lnTo>
                    <a:pt x="24" y="21"/>
                  </a:lnTo>
                  <a:lnTo>
                    <a:pt x="23" y="21"/>
                  </a:lnTo>
                  <a:lnTo>
                    <a:pt x="20" y="23"/>
                  </a:lnTo>
                  <a:lnTo>
                    <a:pt x="19" y="24"/>
                  </a:lnTo>
                  <a:lnTo>
                    <a:pt x="19" y="26"/>
                  </a:lnTo>
                  <a:lnTo>
                    <a:pt x="14" y="17"/>
                  </a:lnTo>
                  <a:lnTo>
                    <a:pt x="5" y="9"/>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9" name="Freeform 79"/>
            <p:cNvSpPr>
              <a:spLocks/>
            </p:cNvSpPr>
            <p:nvPr/>
          </p:nvSpPr>
          <p:spPr bwMode="auto">
            <a:xfrm>
              <a:off x="5384800" y="5511801"/>
              <a:ext cx="9525" cy="14288"/>
            </a:xfrm>
            <a:custGeom>
              <a:avLst/>
              <a:gdLst/>
              <a:ahLst/>
              <a:cxnLst>
                <a:cxn ang="0">
                  <a:pos x="1" y="0"/>
                </a:cxn>
                <a:cxn ang="0">
                  <a:pos x="2" y="0"/>
                </a:cxn>
                <a:cxn ang="0">
                  <a:pos x="3" y="1"/>
                </a:cxn>
                <a:cxn ang="0">
                  <a:pos x="3" y="2"/>
                </a:cxn>
                <a:cxn ang="0">
                  <a:pos x="5" y="3"/>
                </a:cxn>
                <a:cxn ang="0">
                  <a:pos x="6" y="3"/>
                </a:cxn>
                <a:cxn ang="0">
                  <a:pos x="6" y="9"/>
                </a:cxn>
                <a:cxn ang="0">
                  <a:pos x="5" y="9"/>
                </a:cxn>
                <a:cxn ang="0">
                  <a:pos x="5" y="8"/>
                </a:cxn>
                <a:cxn ang="0">
                  <a:pos x="3" y="7"/>
                </a:cxn>
                <a:cxn ang="0">
                  <a:pos x="3" y="5"/>
                </a:cxn>
                <a:cxn ang="0">
                  <a:pos x="1" y="2"/>
                </a:cxn>
                <a:cxn ang="0">
                  <a:pos x="0" y="2"/>
                </a:cxn>
                <a:cxn ang="0">
                  <a:pos x="1" y="0"/>
                </a:cxn>
              </a:cxnLst>
              <a:rect l="0" t="0" r="r" b="b"/>
              <a:pathLst>
                <a:path w="6" h="9">
                  <a:moveTo>
                    <a:pt x="1" y="0"/>
                  </a:moveTo>
                  <a:lnTo>
                    <a:pt x="2" y="0"/>
                  </a:lnTo>
                  <a:lnTo>
                    <a:pt x="3" y="1"/>
                  </a:lnTo>
                  <a:lnTo>
                    <a:pt x="3" y="2"/>
                  </a:lnTo>
                  <a:lnTo>
                    <a:pt x="5" y="3"/>
                  </a:lnTo>
                  <a:lnTo>
                    <a:pt x="6" y="3"/>
                  </a:lnTo>
                  <a:lnTo>
                    <a:pt x="6" y="9"/>
                  </a:lnTo>
                  <a:lnTo>
                    <a:pt x="5" y="9"/>
                  </a:lnTo>
                  <a:lnTo>
                    <a:pt x="5" y="8"/>
                  </a:lnTo>
                  <a:lnTo>
                    <a:pt x="3" y="7"/>
                  </a:lnTo>
                  <a:lnTo>
                    <a:pt x="3" y="5"/>
                  </a:lnTo>
                  <a:lnTo>
                    <a:pt x="1" y="2"/>
                  </a:lnTo>
                  <a:lnTo>
                    <a:pt x="0" y="2"/>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0" name="Freeform 80"/>
            <p:cNvSpPr>
              <a:spLocks/>
            </p:cNvSpPr>
            <p:nvPr/>
          </p:nvSpPr>
          <p:spPr bwMode="auto">
            <a:xfrm>
              <a:off x="5607050" y="5535613"/>
              <a:ext cx="36513" cy="47625"/>
            </a:xfrm>
            <a:custGeom>
              <a:avLst/>
              <a:gdLst/>
              <a:ahLst/>
              <a:cxnLst>
                <a:cxn ang="0">
                  <a:pos x="2" y="0"/>
                </a:cxn>
                <a:cxn ang="0">
                  <a:pos x="11" y="4"/>
                </a:cxn>
                <a:cxn ang="0">
                  <a:pos x="17" y="9"/>
                </a:cxn>
                <a:cxn ang="0">
                  <a:pos x="22" y="19"/>
                </a:cxn>
                <a:cxn ang="0">
                  <a:pos x="23" y="30"/>
                </a:cxn>
                <a:cxn ang="0">
                  <a:pos x="21" y="29"/>
                </a:cxn>
                <a:cxn ang="0">
                  <a:pos x="19" y="28"/>
                </a:cxn>
                <a:cxn ang="0">
                  <a:pos x="15" y="19"/>
                </a:cxn>
                <a:cxn ang="0">
                  <a:pos x="13" y="18"/>
                </a:cxn>
                <a:cxn ang="0">
                  <a:pos x="11" y="18"/>
                </a:cxn>
                <a:cxn ang="0">
                  <a:pos x="11" y="21"/>
                </a:cxn>
                <a:cxn ang="0">
                  <a:pos x="13" y="21"/>
                </a:cxn>
                <a:cxn ang="0">
                  <a:pos x="13" y="22"/>
                </a:cxn>
                <a:cxn ang="0">
                  <a:pos x="9" y="22"/>
                </a:cxn>
                <a:cxn ang="0">
                  <a:pos x="9" y="23"/>
                </a:cxn>
                <a:cxn ang="0">
                  <a:pos x="8" y="23"/>
                </a:cxn>
                <a:cxn ang="0">
                  <a:pos x="8" y="30"/>
                </a:cxn>
                <a:cxn ang="0">
                  <a:pos x="3" y="26"/>
                </a:cxn>
                <a:cxn ang="0">
                  <a:pos x="3" y="8"/>
                </a:cxn>
                <a:cxn ang="0">
                  <a:pos x="0" y="6"/>
                </a:cxn>
                <a:cxn ang="0">
                  <a:pos x="1" y="4"/>
                </a:cxn>
                <a:cxn ang="0">
                  <a:pos x="2" y="0"/>
                </a:cxn>
              </a:cxnLst>
              <a:rect l="0" t="0" r="r" b="b"/>
              <a:pathLst>
                <a:path w="23" h="30">
                  <a:moveTo>
                    <a:pt x="2" y="0"/>
                  </a:moveTo>
                  <a:lnTo>
                    <a:pt x="11" y="4"/>
                  </a:lnTo>
                  <a:lnTo>
                    <a:pt x="17" y="9"/>
                  </a:lnTo>
                  <a:lnTo>
                    <a:pt x="22" y="19"/>
                  </a:lnTo>
                  <a:lnTo>
                    <a:pt x="23" y="30"/>
                  </a:lnTo>
                  <a:lnTo>
                    <a:pt x="21" y="29"/>
                  </a:lnTo>
                  <a:lnTo>
                    <a:pt x="19" y="28"/>
                  </a:lnTo>
                  <a:lnTo>
                    <a:pt x="15" y="19"/>
                  </a:lnTo>
                  <a:lnTo>
                    <a:pt x="13" y="18"/>
                  </a:lnTo>
                  <a:lnTo>
                    <a:pt x="11" y="18"/>
                  </a:lnTo>
                  <a:lnTo>
                    <a:pt x="11" y="21"/>
                  </a:lnTo>
                  <a:lnTo>
                    <a:pt x="13" y="21"/>
                  </a:lnTo>
                  <a:lnTo>
                    <a:pt x="13" y="22"/>
                  </a:lnTo>
                  <a:lnTo>
                    <a:pt x="9" y="22"/>
                  </a:lnTo>
                  <a:lnTo>
                    <a:pt x="9" y="23"/>
                  </a:lnTo>
                  <a:lnTo>
                    <a:pt x="8" y="23"/>
                  </a:lnTo>
                  <a:lnTo>
                    <a:pt x="8" y="30"/>
                  </a:lnTo>
                  <a:lnTo>
                    <a:pt x="3" y="26"/>
                  </a:lnTo>
                  <a:lnTo>
                    <a:pt x="3" y="8"/>
                  </a:lnTo>
                  <a:lnTo>
                    <a:pt x="0" y="6"/>
                  </a:lnTo>
                  <a:lnTo>
                    <a:pt x="1" y="4"/>
                  </a:lnTo>
                  <a:lnTo>
                    <a:pt x="2"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1" name="Freeform 81"/>
            <p:cNvSpPr>
              <a:spLocks/>
            </p:cNvSpPr>
            <p:nvPr/>
          </p:nvSpPr>
          <p:spPr bwMode="auto">
            <a:xfrm>
              <a:off x="5519738" y="5548313"/>
              <a:ext cx="90488" cy="79375"/>
            </a:xfrm>
            <a:custGeom>
              <a:avLst/>
              <a:gdLst/>
              <a:ahLst/>
              <a:cxnLst>
                <a:cxn ang="0">
                  <a:pos x="0" y="0"/>
                </a:cxn>
                <a:cxn ang="0">
                  <a:pos x="3" y="0"/>
                </a:cxn>
                <a:cxn ang="0">
                  <a:pos x="5" y="3"/>
                </a:cxn>
                <a:cxn ang="0">
                  <a:pos x="6" y="4"/>
                </a:cxn>
                <a:cxn ang="0">
                  <a:pos x="7" y="6"/>
                </a:cxn>
                <a:cxn ang="0">
                  <a:pos x="9" y="7"/>
                </a:cxn>
                <a:cxn ang="0">
                  <a:pos x="21" y="8"/>
                </a:cxn>
                <a:cxn ang="0">
                  <a:pos x="30" y="13"/>
                </a:cxn>
                <a:cxn ang="0">
                  <a:pos x="35" y="20"/>
                </a:cxn>
                <a:cxn ang="0">
                  <a:pos x="34" y="31"/>
                </a:cxn>
                <a:cxn ang="0">
                  <a:pos x="35" y="32"/>
                </a:cxn>
                <a:cxn ang="0">
                  <a:pos x="36" y="32"/>
                </a:cxn>
                <a:cxn ang="0">
                  <a:pos x="37" y="31"/>
                </a:cxn>
                <a:cxn ang="0">
                  <a:pos x="40" y="31"/>
                </a:cxn>
                <a:cxn ang="0">
                  <a:pos x="41" y="29"/>
                </a:cxn>
                <a:cxn ang="0">
                  <a:pos x="44" y="29"/>
                </a:cxn>
                <a:cxn ang="0">
                  <a:pos x="48" y="31"/>
                </a:cxn>
                <a:cxn ang="0">
                  <a:pos x="55" y="42"/>
                </a:cxn>
                <a:cxn ang="0">
                  <a:pos x="57" y="50"/>
                </a:cxn>
                <a:cxn ang="0">
                  <a:pos x="55" y="49"/>
                </a:cxn>
                <a:cxn ang="0">
                  <a:pos x="52" y="50"/>
                </a:cxn>
                <a:cxn ang="0">
                  <a:pos x="48" y="48"/>
                </a:cxn>
                <a:cxn ang="0">
                  <a:pos x="45" y="46"/>
                </a:cxn>
                <a:cxn ang="0">
                  <a:pos x="44" y="42"/>
                </a:cxn>
                <a:cxn ang="0">
                  <a:pos x="42" y="40"/>
                </a:cxn>
                <a:cxn ang="0">
                  <a:pos x="40" y="39"/>
                </a:cxn>
                <a:cxn ang="0">
                  <a:pos x="38" y="39"/>
                </a:cxn>
                <a:cxn ang="0">
                  <a:pos x="36" y="40"/>
                </a:cxn>
                <a:cxn ang="0">
                  <a:pos x="35" y="41"/>
                </a:cxn>
                <a:cxn ang="0">
                  <a:pos x="31" y="39"/>
                </a:cxn>
                <a:cxn ang="0">
                  <a:pos x="29" y="36"/>
                </a:cxn>
                <a:cxn ang="0">
                  <a:pos x="26" y="34"/>
                </a:cxn>
                <a:cxn ang="0">
                  <a:pos x="23" y="32"/>
                </a:cxn>
                <a:cxn ang="0">
                  <a:pos x="21" y="28"/>
                </a:cxn>
                <a:cxn ang="0">
                  <a:pos x="20" y="24"/>
                </a:cxn>
                <a:cxn ang="0">
                  <a:pos x="17" y="26"/>
                </a:cxn>
                <a:cxn ang="0">
                  <a:pos x="17" y="27"/>
                </a:cxn>
                <a:cxn ang="0">
                  <a:pos x="16" y="28"/>
                </a:cxn>
                <a:cxn ang="0">
                  <a:pos x="12" y="28"/>
                </a:cxn>
                <a:cxn ang="0">
                  <a:pos x="13" y="22"/>
                </a:cxn>
                <a:cxn ang="0">
                  <a:pos x="12" y="18"/>
                </a:cxn>
                <a:cxn ang="0">
                  <a:pos x="9" y="14"/>
                </a:cxn>
                <a:cxn ang="0">
                  <a:pos x="7" y="10"/>
                </a:cxn>
                <a:cxn ang="0">
                  <a:pos x="0" y="0"/>
                </a:cxn>
              </a:cxnLst>
              <a:rect l="0" t="0" r="r" b="b"/>
              <a:pathLst>
                <a:path w="57" h="50">
                  <a:moveTo>
                    <a:pt x="0" y="0"/>
                  </a:moveTo>
                  <a:lnTo>
                    <a:pt x="3" y="0"/>
                  </a:lnTo>
                  <a:lnTo>
                    <a:pt x="5" y="3"/>
                  </a:lnTo>
                  <a:lnTo>
                    <a:pt x="6" y="4"/>
                  </a:lnTo>
                  <a:lnTo>
                    <a:pt x="7" y="6"/>
                  </a:lnTo>
                  <a:lnTo>
                    <a:pt x="9" y="7"/>
                  </a:lnTo>
                  <a:lnTo>
                    <a:pt x="21" y="8"/>
                  </a:lnTo>
                  <a:lnTo>
                    <a:pt x="30" y="13"/>
                  </a:lnTo>
                  <a:lnTo>
                    <a:pt x="35" y="20"/>
                  </a:lnTo>
                  <a:lnTo>
                    <a:pt x="34" y="31"/>
                  </a:lnTo>
                  <a:lnTo>
                    <a:pt x="35" y="32"/>
                  </a:lnTo>
                  <a:lnTo>
                    <a:pt x="36" y="32"/>
                  </a:lnTo>
                  <a:lnTo>
                    <a:pt x="37" y="31"/>
                  </a:lnTo>
                  <a:lnTo>
                    <a:pt x="40" y="31"/>
                  </a:lnTo>
                  <a:lnTo>
                    <a:pt x="41" y="29"/>
                  </a:lnTo>
                  <a:lnTo>
                    <a:pt x="44" y="29"/>
                  </a:lnTo>
                  <a:lnTo>
                    <a:pt x="48" y="31"/>
                  </a:lnTo>
                  <a:lnTo>
                    <a:pt x="55" y="42"/>
                  </a:lnTo>
                  <a:lnTo>
                    <a:pt x="57" y="50"/>
                  </a:lnTo>
                  <a:lnTo>
                    <a:pt x="55" y="49"/>
                  </a:lnTo>
                  <a:lnTo>
                    <a:pt x="52" y="50"/>
                  </a:lnTo>
                  <a:lnTo>
                    <a:pt x="48" y="48"/>
                  </a:lnTo>
                  <a:lnTo>
                    <a:pt x="45" y="46"/>
                  </a:lnTo>
                  <a:lnTo>
                    <a:pt x="44" y="42"/>
                  </a:lnTo>
                  <a:lnTo>
                    <a:pt x="42" y="40"/>
                  </a:lnTo>
                  <a:lnTo>
                    <a:pt x="40" y="39"/>
                  </a:lnTo>
                  <a:lnTo>
                    <a:pt x="38" y="39"/>
                  </a:lnTo>
                  <a:lnTo>
                    <a:pt x="36" y="40"/>
                  </a:lnTo>
                  <a:lnTo>
                    <a:pt x="35" y="41"/>
                  </a:lnTo>
                  <a:lnTo>
                    <a:pt x="31" y="39"/>
                  </a:lnTo>
                  <a:lnTo>
                    <a:pt x="29" y="36"/>
                  </a:lnTo>
                  <a:lnTo>
                    <a:pt x="26" y="34"/>
                  </a:lnTo>
                  <a:lnTo>
                    <a:pt x="23" y="32"/>
                  </a:lnTo>
                  <a:lnTo>
                    <a:pt x="21" y="28"/>
                  </a:lnTo>
                  <a:lnTo>
                    <a:pt x="20" y="24"/>
                  </a:lnTo>
                  <a:lnTo>
                    <a:pt x="17" y="26"/>
                  </a:lnTo>
                  <a:lnTo>
                    <a:pt x="17" y="27"/>
                  </a:lnTo>
                  <a:lnTo>
                    <a:pt x="16" y="28"/>
                  </a:lnTo>
                  <a:lnTo>
                    <a:pt x="12" y="28"/>
                  </a:lnTo>
                  <a:lnTo>
                    <a:pt x="13" y="22"/>
                  </a:lnTo>
                  <a:lnTo>
                    <a:pt x="12" y="18"/>
                  </a:lnTo>
                  <a:lnTo>
                    <a:pt x="9" y="14"/>
                  </a:lnTo>
                  <a:lnTo>
                    <a:pt x="7" y="10"/>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2" name="Freeform 82"/>
            <p:cNvSpPr>
              <a:spLocks/>
            </p:cNvSpPr>
            <p:nvPr/>
          </p:nvSpPr>
          <p:spPr bwMode="auto">
            <a:xfrm>
              <a:off x="4564063" y="5637213"/>
              <a:ext cx="104775" cy="76200"/>
            </a:xfrm>
            <a:custGeom>
              <a:avLst/>
              <a:gdLst/>
              <a:ahLst/>
              <a:cxnLst>
                <a:cxn ang="0">
                  <a:pos x="44" y="0"/>
                </a:cxn>
                <a:cxn ang="0">
                  <a:pos x="48" y="6"/>
                </a:cxn>
                <a:cxn ang="0">
                  <a:pos x="50" y="8"/>
                </a:cxn>
                <a:cxn ang="0">
                  <a:pos x="52" y="5"/>
                </a:cxn>
                <a:cxn ang="0">
                  <a:pos x="54" y="1"/>
                </a:cxn>
                <a:cxn ang="0">
                  <a:pos x="58" y="0"/>
                </a:cxn>
                <a:cxn ang="0">
                  <a:pos x="59" y="4"/>
                </a:cxn>
                <a:cxn ang="0">
                  <a:pos x="58" y="8"/>
                </a:cxn>
                <a:cxn ang="0">
                  <a:pos x="59" y="11"/>
                </a:cxn>
                <a:cxn ang="0">
                  <a:pos x="63" y="13"/>
                </a:cxn>
                <a:cxn ang="0">
                  <a:pos x="66" y="14"/>
                </a:cxn>
                <a:cxn ang="0">
                  <a:pos x="63" y="22"/>
                </a:cxn>
                <a:cxn ang="0">
                  <a:pos x="57" y="20"/>
                </a:cxn>
                <a:cxn ang="0">
                  <a:pos x="47" y="22"/>
                </a:cxn>
                <a:cxn ang="0">
                  <a:pos x="45" y="28"/>
                </a:cxn>
                <a:cxn ang="0">
                  <a:pos x="42" y="31"/>
                </a:cxn>
                <a:cxn ang="0">
                  <a:pos x="41" y="38"/>
                </a:cxn>
                <a:cxn ang="0">
                  <a:pos x="35" y="39"/>
                </a:cxn>
                <a:cxn ang="0">
                  <a:pos x="31" y="43"/>
                </a:cxn>
                <a:cxn ang="0">
                  <a:pos x="28" y="48"/>
                </a:cxn>
                <a:cxn ang="0">
                  <a:pos x="27" y="45"/>
                </a:cxn>
                <a:cxn ang="0">
                  <a:pos x="28" y="41"/>
                </a:cxn>
                <a:cxn ang="0">
                  <a:pos x="21" y="46"/>
                </a:cxn>
                <a:cxn ang="0">
                  <a:pos x="20" y="45"/>
                </a:cxn>
                <a:cxn ang="0">
                  <a:pos x="13" y="40"/>
                </a:cxn>
                <a:cxn ang="0">
                  <a:pos x="8" y="43"/>
                </a:cxn>
                <a:cxn ang="0">
                  <a:pos x="7" y="45"/>
                </a:cxn>
                <a:cxn ang="0">
                  <a:pos x="5" y="39"/>
                </a:cxn>
                <a:cxn ang="0">
                  <a:pos x="0" y="33"/>
                </a:cxn>
                <a:cxn ang="0">
                  <a:pos x="6" y="22"/>
                </a:cxn>
                <a:cxn ang="0">
                  <a:pos x="16" y="22"/>
                </a:cxn>
                <a:cxn ang="0">
                  <a:pos x="22" y="31"/>
                </a:cxn>
                <a:cxn ang="0">
                  <a:pos x="28" y="35"/>
                </a:cxn>
                <a:cxn ang="0">
                  <a:pos x="27" y="27"/>
                </a:cxn>
                <a:cxn ang="0">
                  <a:pos x="28" y="15"/>
                </a:cxn>
                <a:cxn ang="0">
                  <a:pos x="22" y="7"/>
                </a:cxn>
                <a:cxn ang="0">
                  <a:pos x="26" y="5"/>
                </a:cxn>
                <a:cxn ang="0">
                  <a:pos x="28" y="8"/>
                </a:cxn>
                <a:cxn ang="0">
                  <a:pos x="31" y="13"/>
                </a:cxn>
                <a:cxn ang="0">
                  <a:pos x="34" y="12"/>
                </a:cxn>
                <a:cxn ang="0">
                  <a:pos x="35" y="12"/>
                </a:cxn>
                <a:cxn ang="0">
                  <a:pos x="38" y="13"/>
                </a:cxn>
                <a:cxn ang="0">
                  <a:pos x="41" y="10"/>
                </a:cxn>
              </a:cxnLst>
              <a:rect l="0" t="0" r="r" b="b"/>
              <a:pathLst>
                <a:path w="66" h="48">
                  <a:moveTo>
                    <a:pt x="41" y="0"/>
                  </a:moveTo>
                  <a:lnTo>
                    <a:pt x="44" y="0"/>
                  </a:lnTo>
                  <a:lnTo>
                    <a:pt x="45" y="1"/>
                  </a:lnTo>
                  <a:lnTo>
                    <a:pt x="48" y="6"/>
                  </a:lnTo>
                  <a:lnTo>
                    <a:pt x="48" y="10"/>
                  </a:lnTo>
                  <a:lnTo>
                    <a:pt x="50" y="8"/>
                  </a:lnTo>
                  <a:lnTo>
                    <a:pt x="51" y="7"/>
                  </a:lnTo>
                  <a:lnTo>
                    <a:pt x="52" y="5"/>
                  </a:lnTo>
                  <a:lnTo>
                    <a:pt x="54" y="4"/>
                  </a:lnTo>
                  <a:lnTo>
                    <a:pt x="54" y="1"/>
                  </a:lnTo>
                  <a:lnTo>
                    <a:pt x="56" y="0"/>
                  </a:lnTo>
                  <a:lnTo>
                    <a:pt x="58" y="0"/>
                  </a:lnTo>
                  <a:lnTo>
                    <a:pt x="58" y="1"/>
                  </a:lnTo>
                  <a:lnTo>
                    <a:pt x="59" y="4"/>
                  </a:lnTo>
                  <a:lnTo>
                    <a:pt x="58" y="6"/>
                  </a:lnTo>
                  <a:lnTo>
                    <a:pt x="58" y="8"/>
                  </a:lnTo>
                  <a:lnTo>
                    <a:pt x="59" y="10"/>
                  </a:lnTo>
                  <a:lnTo>
                    <a:pt x="59" y="11"/>
                  </a:lnTo>
                  <a:lnTo>
                    <a:pt x="61" y="12"/>
                  </a:lnTo>
                  <a:lnTo>
                    <a:pt x="63" y="13"/>
                  </a:lnTo>
                  <a:lnTo>
                    <a:pt x="66" y="13"/>
                  </a:lnTo>
                  <a:lnTo>
                    <a:pt x="66" y="14"/>
                  </a:lnTo>
                  <a:lnTo>
                    <a:pt x="63" y="18"/>
                  </a:lnTo>
                  <a:lnTo>
                    <a:pt x="63" y="22"/>
                  </a:lnTo>
                  <a:lnTo>
                    <a:pt x="61" y="21"/>
                  </a:lnTo>
                  <a:lnTo>
                    <a:pt x="57" y="20"/>
                  </a:lnTo>
                  <a:lnTo>
                    <a:pt x="51" y="20"/>
                  </a:lnTo>
                  <a:lnTo>
                    <a:pt x="47" y="22"/>
                  </a:lnTo>
                  <a:lnTo>
                    <a:pt x="45" y="25"/>
                  </a:lnTo>
                  <a:lnTo>
                    <a:pt x="45" y="28"/>
                  </a:lnTo>
                  <a:lnTo>
                    <a:pt x="43" y="29"/>
                  </a:lnTo>
                  <a:lnTo>
                    <a:pt x="42" y="31"/>
                  </a:lnTo>
                  <a:lnTo>
                    <a:pt x="42" y="35"/>
                  </a:lnTo>
                  <a:lnTo>
                    <a:pt x="41" y="38"/>
                  </a:lnTo>
                  <a:lnTo>
                    <a:pt x="37" y="38"/>
                  </a:lnTo>
                  <a:lnTo>
                    <a:pt x="35" y="39"/>
                  </a:lnTo>
                  <a:lnTo>
                    <a:pt x="33" y="41"/>
                  </a:lnTo>
                  <a:lnTo>
                    <a:pt x="31" y="43"/>
                  </a:lnTo>
                  <a:lnTo>
                    <a:pt x="29" y="46"/>
                  </a:lnTo>
                  <a:lnTo>
                    <a:pt x="28" y="48"/>
                  </a:lnTo>
                  <a:lnTo>
                    <a:pt x="27" y="47"/>
                  </a:lnTo>
                  <a:lnTo>
                    <a:pt x="27" y="45"/>
                  </a:lnTo>
                  <a:lnTo>
                    <a:pt x="28" y="43"/>
                  </a:lnTo>
                  <a:lnTo>
                    <a:pt x="28" y="41"/>
                  </a:lnTo>
                  <a:lnTo>
                    <a:pt x="26" y="41"/>
                  </a:lnTo>
                  <a:lnTo>
                    <a:pt x="21" y="46"/>
                  </a:lnTo>
                  <a:lnTo>
                    <a:pt x="20" y="46"/>
                  </a:lnTo>
                  <a:lnTo>
                    <a:pt x="20" y="45"/>
                  </a:lnTo>
                  <a:lnTo>
                    <a:pt x="15" y="40"/>
                  </a:lnTo>
                  <a:lnTo>
                    <a:pt x="13" y="40"/>
                  </a:lnTo>
                  <a:lnTo>
                    <a:pt x="11" y="41"/>
                  </a:lnTo>
                  <a:lnTo>
                    <a:pt x="8" y="43"/>
                  </a:lnTo>
                  <a:lnTo>
                    <a:pt x="8" y="45"/>
                  </a:lnTo>
                  <a:lnTo>
                    <a:pt x="7" y="45"/>
                  </a:lnTo>
                  <a:lnTo>
                    <a:pt x="7" y="43"/>
                  </a:lnTo>
                  <a:lnTo>
                    <a:pt x="5" y="39"/>
                  </a:lnTo>
                  <a:lnTo>
                    <a:pt x="1" y="35"/>
                  </a:lnTo>
                  <a:lnTo>
                    <a:pt x="0" y="33"/>
                  </a:lnTo>
                  <a:lnTo>
                    <a:pt x="1" y="29"/>
                  </a:lnTo>
                  <a:lnTo>
                    <a:pt x="6" y="22"/>
                  </a:lnTo>
                  <a:lnTo>
                    <a:pt x="15" y="18"/>
                  </a:lnTo>
                  <a:lnTo>
                    <a:pt x="16" y="22"/>
                  </a:lnTo>
                  <a:lnTo>
                    <a:pt x="18" y="26"/>
                  </a:lnTo>
                  <a:lnTo>
                    <a:pt x="22" y="31"/>
                  </a:lnTo>
                  <a:lnTo>
                    <a:pt x="26" y="33"/>
                  </a:lnTo>
                  <a:lnTo>
                    <a:pt x="28" y="35"/>
                  </a:lnTo>
                  <a:lnTo>
                    <a:pt x="27" y="33"/>
                  </a:lnTo>
                  <a:lnTo>
                    <a:pt x="27" y="27"/>
                  </a:lnTo>
                  <a:lnTo>
                    <a:pt x="28" y="25"/>
                  </a:lnTo>
                  <a:lnTo>
                    <a:pt x="28" y="15"/>
                  </a:lnTo>
                  <a:lnTo>
                    <a:pt x="21" y="8"/>
                  </a:lnTo>
                  <a:lnTo>
                    <a:pt x="22" y="7"/>
                  </a:lnTo>
                  <a:lnTo>
                    <a:pt x="23" y="5"/>
                  </a:lnTo>
                  <a:lnTo>
                    <a:pt x="26" y="5"/>
                  </a:lnTo>
                  <a:lnTo>
                    <a:pt x="27" y="6"/>
                  </a:lnTo>
                  <a:lnTo>
                    <a:pt x="28" y="8"/>
                  </a:lnTo>
                  <a:lnTo>
                    <a:pt x="28" y="13"/>
                  </a:lnTo>
                  <a:lnTo>
                    <a:pt x="31" y="13"/>
                  </a:lnTo>
                  <a:lnTo>
                    <a:pt x="33" y="12"/>
                  </a:lnTo>
                  <a:lnTo>
                    <a:pt x="34" y="12"/>
                  </a:lnTo>
                  <a:lnTo>
                    <a:pt x="35" y="11"/>
                  </a:lnTo>
                  <a:lnTo>
                    <a:pt x="35" y="12"/>
                  </a:lnTo>
                  <a:lnTo>
                    <a:pt x="36" y="13"/>
                  </a:lnTo>
                  <a:lnTo>
                    <a:pt x="38" y="13"/>
                  </a:lnTo>
                  <a:lnTo>
                    <a:pt x="40" y="12"/>
                  </a:lnTo>
                  <a:lnTo>
                    <a:pt x="41" y="10"/>
                  </a:lnTo>
                  <a:lnTo>
                    <a:pt x="4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3" name="Freeform 83"/>
            <p:cNvSpPr>
              <a:spLocks/>
            </p:cNvSpPr>
            <p:nvPr/>
          </p:nvSpPr>
          <p:spPr bwMode="auto">
            <a:xfrm>
              <a:off x="4629150" y="5700713"/>
              <a:ext cx="11113" cy="9525"/>
            </a:xfrm>
            <a:custGeom>
              <a:avLst/>
              <a:gdLst/>
              <a:ahLst/>
              <a:cxnLst>
                <a:cxn ang="0">
                  <a:pos x="3" y="0"/>
                </a:cxn>
                <a:cxn ang="0">
                  <a:pos x="7" y="0"/>
                </a:cxn>
                <a:cxn ang="0">
                  <a:pos x="6" y="1"/>
                </a:cxn>
                <a:cxn ang="0">
                  <a:pos x="3" y="1"/>
                </a:cxn>
                <a:cxn ang="0">
                  <a:pos x="2" y="2"/>
                </a:cxn>
                <a:cxn ang="0">
                  <a:pos x="2" y="6"/>
                </a:cxn>
                <a:cxn ang="0">
                  <a:pos x="0" y="5"/>
                </a:cxn>
                <a:cxn ang="0">
                  <a:pos x="0" y="2"/>
                </a:cxn>
                <a:cxn ang="0">
                  <a:pos x="1" y="1"/>
                </a:cxn>
                <a:cxn ang="0">
                  <a:pos x="3" y="0"/>
                </a:cxn>
              </a:cxnLst>
              <a:rect l="0" t="0" r="r" b="b"/>
              <a:pathLst>
                <a:path w="7" h="6">
                  <a:moveTo>
                    <a:pt x="3" y="0"/>
                  </a:moveTo>
                  <a:lnTo>
                    <a:pt x="7" y="0"/>
                  </a:lnTo>
                  <a:lnTo>
                    <a:pt x="6" y="1"/>
                  </a:lnTo>
                  <a:lnTo>
                    <a:pt x="3" y="1"/>
                  </a:lnTo>
                  <a:lnTo>
                    <a:pt x="2" y="2"/>
                  </a:lnTo>
                  <a:lnTo>
                    <a:pt x="2" y="6"/>
                  </a:lnTo>
                  <a:lnTo>
                    <a:pt x="0" y="5"/>
                  </a:lnTo>
                  <a:lnTo>
                    <a:pt x="0" y="2"/>
                  </a:lnTo>
                  <a:lnTo>
                    <a:pt x="1" y="1"/>
                  </a:lnTo>
                  <a:lnTo>
                    <a:pt x="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4" name="Freeform 84"/>
            <p:cNvSpPr>
              <a:spLocks noEditPoints="1"/>
            </p:cNvSpPr>
            <p:nvPr/>
          </p:nvSpPr>
          <p:spPr bwMode="auto">
            <a:xfrm>
              <a:off x="4595813" y="5716588"/>
              <a:ext cx="14288" cy="20638"/>
            </a:xfrm>
            <a:custGeom>
              <a:avLst/>
              <a:gdLst/>
              <a:ahLst/>
              <a:cxnLst>
                <a:cxn ang="0">
                  <a:pos x="6" y="5"/>
                </a:cxn>
                <a:cxn ang="0">
                  <a:pos x="6" y="9"/>
                </a:cxn>
                <a:cxn ang="0">
                  <a:pos x="1" y="13"/>
                </a:cxn>
                <a:cxn ang="0">
                  <a:pos x="0" y="13"/>
                </a:cxn>
                <a:cxn ang="0">
                  <a:pos x="0" y="10"/>
                </a:cxn>
                <a:cxn ang="0">
                  <a:pos x="2" y="9"/>
                </a:cxn>
                <a:cxn ang="0">
                  <a:pos x="6" y="5"/>
                </a:cxn>
                <a:cxn ang="0">
                  <a:pos x="7" y="3"/>
                </a:cxn>
                <a:cxn ang="0">
                  <a:pos x="6" y="5"/>
                </a:cxn>
                <a:cxn ang="0">
                  <a:pos x="6" y="4"/>
                </a:cxn>
                <a:cxn ang="0">
                  <a:pos x="7" y="3"/>
                </a:cxn>
                <a:cxn ang="0">
                  <a:pos x="8" y="0"/>
                </a:cxn>
                <a:cxn ang="0">
                  <a:pos x="9" y="2"/>
                </a:cxn>
                <a:cxn ang="0">
                  <a:pos x="8" y="3"/>
                </a:cxn>
                <a:cxn ang="0">
                  <a:pos x="7" y="3"/>
                </a:cxn>
                <a:cxn ang="0">
                  <a:pos x="8" y="0"/>
                </a:cxn>
              </a:cxnLst>
              <a:rect l="0" t="0" r="r" b="b"/>
              <a:pathLst>
                <a:path w="9" h="13">
                  <a:moveTo>
                    <a:pt x="6" y="5"/>
                  </a:moveTo>
                  <a:lnTo>
                    <a:pt x="6" y="9"/>
                  </a:lnTo>
                  <a:lnTo>
                    <a:pt x="1" y="13"/>
                  </a:lnTo>
                  <a:lnTo>
                    <a:pt x="0" y="13"/>
                  </a:lnTo>
                  <a:lnTo>
                    <a:pt x="0" y="10"/>
                  </a:lnTo>
                  <a:lnTo>
                    <a:pt x="2" y="9"/>
                  </a:lnTo>
                  <a:lnTo>
                    <a:pt x="6" y="5"/>
                  </a:lnTo>
                  <a:close/>
                  <a:moveTo>
                    <a:pt x="7" y="3"/>
                  </a:moveTo>
                  <a:lnTo>
                    <a:pt x="6" y="5"/>
                  </a:lnTo>
                  <a:lnTo>
                    <a:pt x="6" y="4"/>
                  </a:lnTo>
                  <a:lnTo>
                    <a:pt x="7" y="3"/>
                  </a:lnTo>
                  <a:close/>
                  <a:moveTo>
                    <a:pt x="8" y="0"/>
                  </a:moveTo>
                  <a:lnTo>
                    <a:pt x="9" y="2"/>
                  </a:lnTo>
                  <a:lnTo>
                    <a:pt x="8" y="3"/>
                  </a:lnTo>
                  <a:lnTo>
                    <a:pt x="7" y="3"/>
                  </a:lnTo>
                  <a:lnTo>
                    <a:pt x="8"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5" name="Freeform 85"/>
            <p:cNvSpPr>
              <a:spLocks noEditPoints="1"/>
            </p:cNvSpPr>
            <p:nvPr/>
          </p:nvSpPr>
          <p:spPr bwMode="auto">
            <a:xfrm>
              <a:off x="4178300" y="5867401"/>
              <a:ext cx="23813" cy="26988"/>
            </a:xfrm>
            <a:custGeom>
              <a:avLst/>
              <a:gdLst/>
              <a:ahLst/>
              <a:cxnLst>
                <a:cxn ang="0">
                  <a:pos x="0" y="7"/>
                </a:cxn>
                <a:cxn ang="0">
                  <a:pos x="6" y="7"/>
                </a:cxn>
                <a:cxn ang="0">
                  <a:pos x="6" y="9"/>
                </a:cxn>
                <a:cxn ang="0">
                  <a:pos x="0" y="9"/>
                </a:cxn>
                <a:cxn ang="0">
                  <a:pos x="0" y="7"/>
                </a:cxn>
                <a:cxn ang="0">
                  <a:pos x="13" y="0"/>
                </a:cxn>
                <a:cxn ang="0">
                  <a:pos x="14" y="1"/>
                </a:cxn>
                <a:cxn ang="0">
                  <a:pos x="14" y="7"/>
                </a:cxn>
                <a:cxn ang="0">
                  <a:pos x="15" y="12"/>
                </a:cxn>
                <a:cxn ang="0">
                  <a:pos x="14" y="15"/>
                </a:cxn>
                <a:cxn ang="0">
                  <a:pos x="13" y="17"/>
                </a:cxn>
                <a:cxn ang="0">
                  <a:pos x="10" y="17"/>
                </a:cxn>
                <a:cxn ang="0">
                  <a:pos x="9" y="16"/>
                </a:cxn>
                <a:cxn ang="0">
                  <a:pos x="9" y="14"/>
                </a:cxn>
                <a:cxn ang="0">
                  <a:pos x="8" y="13"/>
                </a:cxn>
                <a:cxn ang="0">
                  <a:pos x="8" y="10"/>
                </a:cxn>
                <a:cxn ang="0">
                  <a:pos x="7" y="9"/>
                </a:cxn>
                <a:cxn ang="0">
                  <a:pos x="6" y="9"/>
                </a:cxn>
                <a:cxn ang="0">
                  <a:pos x="8" y="8"/>
                </a:cxn>
                <a:cxn ang="0">
                  <a:pos x="9" y="7"/>
                </a:cxn>
                <a:cxn ang="0">
                  <a:pos x="13" y="0"/>
                </a:cxn>
              </a:cxnLst>
              <a:rect l="0" t="0" r="r" b="b"/>
              <a:pathLst>
                <a:path w="15" h="17">
                  <a:moveTo>
                    <a:pt x="0" y="7"/>
                  </a:moveTo>
                  <a:lnTo>
                    <a:pt x="6" y="7"/>
                  </a:lnTo>
                  <a:lnTo>
                    <a:pt x="6" y="9"/>
                  </a:lnTo>
                  <a:lnTo>
                    <a:pt x="0" y="9"/>
                  </a:lnTo>
                  <a:lnTo>
                    <a:pt x="0" y="7"/>
                  </a:lnTo>
                  <a:close/>
                  <a:moveTo>
                    <a:pt x="13" y="0"/>
                  </a:moveTo>
                  <a:lnTo>
                    <a:pt x="14" y="1"/>
                  </a:lnTo>
                  <a:lnTo>
                    <a:pt x="14" y="7"/>
                  </a:lnTo>
                  <a:lnTo>
                    <a:pt x="15" y="12"/>
                  </a:lnTo>
                  <a:lnTo>
                    <a:pt x="14" y="15"/>
                  </a:lnTo>
                  <a:lnTo>
                    <a:pt x="13" y="17"/>
                  </a:lnTo>
                  <a:lnTo>
                    <a:pt x="10" y="17"/>
                  </a:lnTo>
                  <a:lnTo>
                    <a:pt x="9" y="16"/>
                  </a:lnTo>
                  <a:lnTo>
                    <a:pt x="9" y="14"/>
                  </a:lnTo>
                  <a:lnTo>
                    <a:pt x="8" y="13"/>
                  </a:lnTo>
                  <a:lnTo>
                    <a:pt x="8" y="10"/>
                  </a:lnTo>
                  <a:lnTo>
                    <a:pt x="7" y="9"/>
                  </a:lnTo>
                  <a:lnTo>
                    <a:pt x="6" y="9"/>
                  </a:lnTo>
                  <a:lnTo>
                    <a:pt x="8" y="8"/>
                  </a:lnTo>
                  <a:lnTo>
                    <a:pt x="9" y="7"/>
                  </a:lnTo>
                  <a:lnTo>
                    <a:pt x="13"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6" name="Freeform 86"/>
            <p:cNvSpPr>
              <a:spLocks/>
            </p:cNvSpPr>
            <p:nvPr/>
          </p:nvSpPr>
          <p:spPr bwMode="auto">
            <a:xfrm>
              <a:off x="3981450" y="5964238"/>
              <a:ext cx="38100" cy="26988"/>
            </a:xfrm>
            <a:custGeom>
              <a:avLst/>
              <a:gdLst/>
              <a:ahLst/>
              <a:cxnLst>
                <a:cxn ang="0">
                  <a:pos x="10" y="0"/>
                </a:cxn>
                <a:cxn ang="0">
                  <a:pos x="14" y="0"/>
                </a:cxn>
                <a:cxn ang="0">
                  <a:pos x="14" y="2"/>
                </a:cxn>
                <a:cxn ang="0">
                  <a:pos x="15" y="4"/>
                </a:cxn>
                <a:cxn ang="0">
                  <a:pos x="17" y="5"/>
                </a:cxn>
                <a:cxn ang="0">
                  <a:pos x="21" y="5"/>
                </a:cxn>
                <a:cxn ang="0">
                  <a:pos x="24" y="3"/>
                </a:cxn>
                <a:cxn ang="0">
                  <a:pos x="18" y="9"/>
                </a:cxn>
                <a:cxn ang="0">
                  <a:pos x="17" y="9"/>
                </a:cxn>
                <a:cxn ang="0">
                  <a:pos x="15" y="10"/>
                </a:cxn>
                <a:cxn ang="0">
                  <a:pos x="14" y="10"/>
                </a:cxn>
                <a:cxn ang="0">
                  <a:pos x="13" y="14"/>
                </a:cxn>
                <a:cxn ang="0">
                  <a:pos x="12" y="16"/>
                </a:cxn>
                <a:cxn ang="0">
                  <a:pos x="10" y="17"/>
                </a:cxn>
                <a:cxn ang="0">
                  <a:pos x="6" y="17"/>
                </a:cxn>
                <a:cxn ang="0">
                  <a:pos x="13" y="10"/>
                </a:cxn>
                <a:cxn ang="0">
                  <a:pos x="8" y="10"/>
                </a:cxn>
                <a:cxn ang="0">
                  <a:pos x="6" y="9"/>
                </a:cxn>
                <a:cxn ang="0">
                  <a:pos x="5" y="8"/>
                </a:cxn>
                <a:cxn ang="0">
                  <a:pos x="3" y="7"/>
                </a:cxn>
                <a:cxn ang="0">
                  <a:pos x="0" y="7"/>
                </a:cxn>
                <a:cxn ang="0">
                  <a:pos x="1" y="4"/>
                </a:cxn>
                <a:cxn ang="0">
                  <a:pos x="4" y="2"/>
                </a:cxn>
                <a:cxn ang="0">
                  <a:pos x="6" y="1"/>
                </a:cxn>
                <a:cxn ang="0">
                  <a:pos x="10" y="0"/>
                </a:cxn>
              </a:cxnLst>
              <a:rect l="0" t="0" r="r" b="b"/>
              <a:pathLst>
                <a:path w="24" h="17">
                  <a:moveTo>
                    <a:pt x="10" y="0"/>
                  </a:moveTo>
                  <a:lnTo>
                    <a:pt x="14" y="0"/>
                  </a:lnTo>
                  <a:lnTo>
                    <a:pt x="14" y="2"/>
                  </a:lnTo>
                  <a:lnTo>
                    <a:pt x="15" y="4"/>
                  </a:lnTo>
                  <a:lnTo>
                    <a:pt x="17" y="5"/>
                  </a:lnTo>
                  <a:lnTo>
                    <a:pt x="21" y="5"/>
                  </a:lnTo>
                  <a:lnTo>
                    <a:pt x="24" y="3"/>
                  </a:lnTo>
                  <a:lnTo>
                    <a:pt x="18" y="9"/>
                  </a:lnTo>
                  <a:lnTo>
                    <a:pt x="17" y="9"/>
                  </a:lnTo>
                  <a:lnTo>
                    <a:pt x="15" y="10"/>
                  </a:lnTo>
                  <a:lnTo>
                    <a:pt x="14" y="10"/>
                  </a:lnTo>
                  <a:lnTo>
                    <a:pt x="13" y="14"/>
                  </a:lnTo>
                  <a:lnTo>
                    <a:pt x="12" y="16"/>
                  </a:lnTo>
                  <a:lnTo>
                    <a:pt x="10" y="17"/>
                  </a:lnTo>
                  <a:lnTo>
                    <a:pt x="6" y="17"/>
                  </a:lnTo>
                  <a:lnTo>
                    <a:pt x="13" y="10"/>
                  </a:lnTo>
                  <a:lnTo>
                    <a:pt x="8" y="10"/>
                  </a:lnTo>
                  <a:lnTo>
                    <a:pt x="6" y="9"/>
                  </a:lnTo>
                  <a:lnTo>
                    <a:pt x="5" y="8"/>
                  </a:lnTo>
                  <a:lnTo>
                    <a:pt x="3" y="7"/>
                  </a:lnTo>
                  <a:lnTo>
                    <a:pt x="0" y="7"/>
                  </a:lnTo>
                  <a:lnTo>
                    <a:pt x="1" y="4"/>
                  </a:lnTo>
                  <a:lnTo>
                    <a:pt x="4" y="2"/>
                  </a:lnTo>
                  <a:lnTo>
                    <a:pt x="6" y="1"/>
                  </a:lnTo>
                  <a:lnTo>
                    <a:pt x="1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7" name="Freeform 87"/>
            <p:cNvSpPr>
              <a:spLocks/>
            </p:cNvSpPr>
            <p:nvPr/>
          </p:nvSpPr>
          <p:spPr bwMode="auto">
            <a:xfrm>
              <a:off x="3968750" y="6000751"/>
              <a:ext cx="12700" cy="7938"/>
            </a:xfrm>
            <a:custGeom>
              <a:avLst/>
              <a:gdLst/>
              <a:ahLst/>
              <a:cxnLst>
                <a:cxn ang="0">
                  <a:pos x="7" y="0"/>
                </a:cxn>
                <a:cxn ang="0">
                  <a:pos x="8" y="0"/>
                </a:cxn>
                <a:cxn ang="0">
                  <a:pos x="7" y="2"/>
                </a:cxn>
                <a:cxn ang="0">
                  <a:pos x="2" y="5"/>
                </a:cxn>
                <a:cxn ang="0">
                  <a:pos x="1" y="3"/>
                </a:cxn>
                <a:cxn ang="0">
                  <a:pos x="0" y="3"/>
                </a:cxn>
                <a:cxn ang="0">
                  <a:pos x="1" y="2"/>
                </a:cxn>
                <a:cxn ang="0">
                  <a:pos x="4" y="1"/>
                </a:cxn>
                <a:cxn ang="0">
                  <a:pos x="5" y="1"/>
                </a:cxn>
                <a:cxn ang="0">
                  <a:pos x="7" y="0"/>
                </a:cxn>
              </a:cxnLst>
              <a:rect l="0" t="0" r="r" b="b"/>
              <a:pathLst>
                <a:path w="8" h="5">
                  <a:moveTo>
                    <a:pt x="7" y="0"/>
                  </a:moveTo>
                  <a:lnTo>
                    <a:pt x="8" y="0"/>
                  </a:lnTo>
                  <a:lnTo>
                    <a:pt x="7" y="2"/>
                  </a:lnTo>
                  <a:lnTo>
                    <a:pt x="2" y="5"/>
                  </a:lnTo>
                  <a:lnTo>
                    <a:pt x="1" y="3"/>
                  </a:lnTo>
                  <a:lnTo>
                    <a:pt x="0" y="3"/>
                  </a:lnTo>
                  <a:lnTo>
                    <a:pt x="1" y="2"/>
                  </a:lnTo>
                  <a:lnTo>
                    <a:pt x="4" y="1"/>
                  </a:lnTo>
                  <a:lnTo>
                    <a:pt x="5" y="1"/>
                  </a:lnTo>
                  <a:lnTo>
                    <a:pt x="7"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8" name="Freeform 88"/>
            <p:cNvSpPr>
              <a:spLocks/>
            </p:cNvSpPr>
            <p:nvPr/>
          </p:nvSpPr>
          <p:spPr bwMode="auto">
            <a:xfrm>
              <a:off x="3413125" y="6024563"/>
              <a:ext cx="11113" cy="20638"/>
            </a:xfrm>
            <a:custGeom>
              <a:avLst/>
              <a:gdLst/>
              <a:ahLst/>
              <a:cxnLst>
                <a:cxn ang="0">
                  <a:pos x="0" y="0"/>
                </a:cxn>
                <a:cxn ang="0">
                  <a:pos x="2" y="2"/>
                </a:cxn>
                <a:cxn ang="0">
                  <a:pos x="4" y="4"/>
                </a:cxn>
                <a:cxn ang="0">
                  <a:pos x="7" y="6"/>
                </a:cxn>
                <a:cxn ang="0">
                  <a:pos x="7" y="8"/>
                </a:cxn>
                <a:cxn ang="0">
                  <a:pos x="6" y="11"/>
                </a:cxn>
                <a:cxn ang="0">
                  <a:pos x="3" y="13"/>
                </a:cxn>
                <a:cxn ang="0">
                  <a:pos x="2" y="13"/>
                </a:cxn>
                <a:cxn ang="0">
                  <a:pos x="2" y="11"/>
                </a:cxn>
                <a:cxn ang="0">
                  <a:pos x="3" y="11"/>
                </a:cxn>
                <a:cxn ang="0">
                  <a:pos x="3" y="7"/>
                </a:cxn>
                <a:cxn ang="0">
                  <a:pos x="2" y="7"/>
                </a:cxn>
                <a:cxn ang="0">
                  <a:pos x="1" y="6"/>
                </a:cxn>
                <a:cxn ang="0">
                  <a:pos x="1" y="5"/>
                </a:cxn>
                <a:cxn ang="0">
                  <a:pos x="0" y="4"/>
                </a:cxn>
                <a:cxn ang="0">
                  <a:pos x="0" y="0"/>
                </a:cxn>
              </a:cxnLst>
              <a:rect l="0" t="0" r="r" b="b"/>
              <a:pathLst>
                <a:path w="7" h="13">
                  <a:moveTo>
                    <a:pt x="0" y="0"/>
                  </a:moveTo>
                  <a:lnTo>
                    <a:pt x="2" y="2"/>
                  </a:lnTo>
                  <a:lnTo>
                    <a:pt x="4" y="4"/>
                  </a:lnTo>
                  <a:lnTo>
                    <a:pt x="7" y="6"/>
                  </a:lnTo>
                  <a:lnTo>
                    <a:pt x="7" y="8"/>
                  </a:lnTo>
                  <a:lnTo>
                    <a:pt x="6" y="11"/>
                  </a:lnTo>
                  <a:lnTo>
                    <a:pt x="3" y="13"/>
                  </a:lnTo>
                  <a:lnTo>
                    <a:pt x="2" y="13"/>
                  </a:lnTo>
                  <a:lnTo>
                    <a:pt x="2" y="11"/>
                  </a:lnTo>
                  <a:lnTo>
                    <a:pt x="3" y="11"/>
                  </a:lnTo>
                  <a:lnTo>
                    <a:pt x="3" y="7"/>
                  </a:lnTo>
                  <a:lnTo>
                    <a:pt x="2" y="7"/>
                  </a:lnTo>
                  <a:lnTo>
                    <a:pt x="1" y="6"/>
                  </a:lnTo>
                  <a:lnTo>
                    <a:pt x="1" y="5"/>
                  </a:lnTo>
                  <a:lnTo>
                    <a:pt x="0" y="4"/>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9" name="Freeform 89"/>
            <p:cNvSpPr>
              <a:spLocks/>
            </p:cNvSpPr>
            <p:nvPr/>
          </p:nvSpPr>
          <p:spPr bwMode="auto">
            <a:xfrm>
              <a:off x="3640138" y="6064251"/>
              <a:ext cx="11113" cy="3175"/>
            </a:xfrm>
            <a:custGeom>
              <a:avLst/>
              <a:gdLst/>
              <a:ahLst/>
              <a:cxnLst>
                <a:cxn ang="0">
                  <a:pos x="0" y="0"/>
                </a:cxn>
                <a:cxn ang="0">
                  <a:pos x="3" y="0"/>
                </a:cxn>
                <a:cxn ang="0">
                  <a:pos x="7" y="1"/>
                </a:cxn>
                <a:cxn ang="0">
                  <a:pos x="5" y="2"/>
                </a:cxn>
                <a:cxn ang="0">
                  <a:pos x="1" y="2"/>
                </a:cxn>
                <a:cxn ang="0">
                  <a:pos x="0" y="1"/>
                </a:cxn>
                <a:cxn ang="0">
                  <a:pos x="0" y="0"/>
                </a:cxn>
              </a:cxnLst>
              <a:rect l="0" t="0" r="r" b="b"/>
              <a:pathLst>
                <a:path w="7" h="2">
                  <a:moveTo>
                    <a:pt x="0" y="0"/>
                  </a:moveTo>
                  <a:lnTo>
                    <a:pt x="3" y="0"/>
                  </a:lnTo>
                  <a:lnTo>
                    <a:pt x="7" y="1"/>
                  </a:lnTo>
                  <a:lnTo>
                    <a:pt x="5" y="2"/>
                  </a:lnTo>
                  <a:lnTo>
                    <a:pt x="1" y="2"/>
                  </a:lnTo>
                  <a:lnTo>
                    <a:pt x="0" y="1"/>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grpSp>
        <p:nvGrpSpPr>
          <p:cNvPr id="90" name="Group 89"/>
          <p:cNvGrpSpPr/>
          <p:nvPr/>
        </p:nvGrpSpPr>
        <p:grpSpPr>
          <a:xfrm>
            <a:off x="3912722" y="4879868"/>
            <a:ext cx="430678" cy="301732"/>
            <a:chOff x="7127875" y="5226051"/>
            <a:chExt cx="530225" cy="371475"/>
          </a:xfr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p:grpSpPr>
        <p:sp>
          <p:nvSpPr>
            <p:cNvPr id="91" name="Freeform 90"/>
            <p:cNvSpPr>
              <a:spLocks/>
            </p:cNvSpPr>
            <p:nvPr/>
          </p:nvSpPr>
          <p:spPr bwMode="auto">
            <a:xfrm>
              <a:off x="7127875" y="5226051"/>
              <a:ext cx="44450" cy="34925"/>
            </a:xfrm>
            <a:custGeom>
              <a:avLst/>
              <a:gdLst/>
              <a:ahLst/>
              <a:cxnLst>
                <a:cxn ang="0">
                  <a:pos x="20" y="0"/>
                </a:cxn>
                <a:cxn ang="0">
                  <a:pos x="28" y="3"/>
                </a:cxn>
                <a:cxn ang="0">
                  <a:pos x="28" y="11"/>
                </a:cxn>
                <a:cxn ang="0">
                  <a:pos x="24" y="17"/>
                </a:cxn>
                <a:cxn ang="0">
                  <a:pos x="22" y="22"/>
                </a:cxn>
                <a:cxn ang="0">
                  <a:pos x="15" y="22"/>
                </a:cxn>
                <a:cxn ang="0">
                  <a:pos x="10" y="20"/>
                </a:cxn>
                <a:cxn ang="0">
                  <a:pos x="6" y="17"/>
                </a:cxn>
                <a:cxn ang="0">
                  <a:pos x="0" y="14"/>
                </a:cxn>
                <a:cxn ang="0">
                  <a:pos x="3" y="7"/>
                </a:cxn>
                <a:cxn ang="0">
                  <a:pos x="10" y="1"/>
                </a:cxn>
                <a:cxn ang="0">
                  <a:pos x="20" y="0"/>
                </a:cxn>
              </a:cxnLst>
              <a:rect l="0" t="0" r="r" b="b"/>
              <a:pathLst>
                <a:path w="28" h="22">
                  <a:moveTo>
                    <a:pt x="20" y="0"/>
                  </a:moveTo>
                  <a:lnTo>
                    <a:pt x="28" y="3"/>
                  </a:lnTo>
                  <a:lnTo>
                    <a:pt x="28" y="11"/>
                  </a:lnTo>
                  <a:lnTo>
                    <a:pt x="24" y="17"/>
                  </a:lnTo>
                  <a:lnTo>
                    <a:pt x="22" y="22"/>
                  </a:lnTo>
                  <a:lnTo>
                    <a:pt x="15" y="22"/>
                  </a:lnTo>
                  <a:lnTo>
                    <a:pt x="10" y="20"/>
                  </a:lnTo>
                  <a:lnTo>
                    <a:pt x="6" y="17"/>
                  </a:lnTo>
                  <a:lnTo>
                    <a:pt x="0" y="14"/>
                  </a:lnTo>
                  <a:lnTo>
                    <a:pt x="3" y="7"/>
                  </a:lnTo>
                  <a:lnTo>
                    <a:pt x="10" y="1"/>
                  </a:lnTo>
                  <a:lnTo>
                    <a:pt x="2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2" name="Freeform 91"/>
            <p:cNvSpPr>
              <a:spLocks/>
            </p:cNvSpPr>
            <p:nvPr/>
          </p:nvSpPr>
          <p:spPr bwMode="auto">
            <a:xfrm>
              <a:off x="7292975" y="5292726"/>
              <a:ext cx="52388" cy="42863"/>
            </a:xfrm>
            <a:custGeom>
              <a:avLst/>
              <a:gdLst/>
              <a:ahLst/>
              <a:cxnLst>
                <a:cxn ang="0">
                  <a:pos x="15" y="0"/>
                </a:cxn>
                <a:cxn ang="0">
                  <a:pos x="19" y="0"/>
                </a:cxn>
                <a:cxn ang="0">
                  <a:pos x="22" y="6"/>
                </a:cxn>
                <a:cxn ang="0">
                  <a:pos x="32" y="20"/>
                </a:cxn>
                <a:cxn ang="0">
                  <a:pos x="33" y="26"/>
                </a:cxn>
                <a:cxn ang="0">
                  <a:pos x="31" y="27"/>
                </a:cxn>
                <a:cxn ang="0">
                  <a:pos x="29" y="26"/>
                </a:cxn>
                <a:cxn ang="0">
                  <a:pos x="25" y="25"/>
                </a:cxn>
                <a:cxn ang="0">
                  <a:pos x="17" y="17"/>
                </a:cxn>
                <a:cxn ang="0">
                  <a:pos x="16" y="17"/>
                </a:cxn>
                <a:cxn ang="0">
                  <a:pos x="16" y="18"/>
                </a:cxn>
                <a:cxn ang="0">
                  <a:pos x="15" y="20"/>
                </a:cxn>
                <a:cxn ang="0">
                  <a:pos x="13" y="21"/>
                </a:cxn>
                <a:cxn ang="0">
                  <a:pos x="13" y="22"/>
                </a:cxn>
                <a:cxn ang="0">
                  <a:pos x="10" y="21"/>
                </a:cxn>
                <a:cxn ang="0">
                  <a:pos x="6" y="19"/>
                </a:cxn>
                <a:cxn ang="0">
                  <a:pos x="2" y="12"/>
                </a:cxn>
                <a:cxn ang="0">
                  <a:pos x="0" y="6"/>
                </a:cxn>
                <a:cxn ang="0">
                  <a:pos x="5" y="6"/>
                </a:cxn>
                <a:cxn ang="0">
                  <a:pos x="9" y="5"/>
                </a:cxn>
                <a:cxn ang="0">
                  <a:pos x="11" y="1"/>
                </a:cxn>
                <a:cxn ang="0">
                  <a:pos x="15" y="0"/>
                </a:cxn>
              </a:cxnLst>
              <a:rect l="0" t="0" r="r" b="b"/>
              <a:pathLst>
                <a:path w="33" h="27">
                  <a:moveTo>
                    <a:pt x="15" y="0"/>
                  </a:moveTo>
                  <a:lnTo>
                    <a:pt x="19" y="0"/>
                  </a:lnTo>
                  <a:lnTo>
                    <a:pt x="22" y="6"/>
                  </a:lnTo>
                  <a:lnTo>
                    <a:pt x="32" y="20"/>
                  </a:lnTo>
                  <a:lnTo>
                    <a:pt x="33" y="26"/>
                  </a:lnTo>
                  <a:lnTo>
                    <a:pt x="31" y="27"/>
                  </a:lnTo>
                  <a:lnTo>
                    <a:pt x="29" y="26"/>
                  </a:lnTo>
                  <a:lnTo>
                    <a:pt x="25" y="25"/>
                  </a:lnTo>
                  <a:lnTo>
                    <a:pt x="17" y="17"/>
                  </a:lnTo>
                  <a:lnTo>
                    <a:pt x="16" y="17"/>
                  </a:lnTo>
                  <a:lnTo>
                    <a:pt x="16" y="18"/>
                  </a:lnTo>
                  <a:lnTo>
                    <a:pt x="15" y="20"/>
                  </a:lnTo>
                  <a:lnTo>
                    <a:pt x="13" y="21"/>
                  </a:lnTo>
                  <a:lnTo>
                    <a:pt x="13" y="22"/>
                  </a:lnTo>
                  <a:lnTo>
                    <a:pt x="10" y="21"/>
                  </a:lnTo>
                  <a:lnTo>
                    <a:pt x="6" y="19"/>
                  </a:lnTo>
                  <a:lnTo>
                    <a:pt x="2" y="12"/>
                  </a:lnTo>
                  <a:lnTo>
                    <a:pt x="0" y="6"/>
                  </a:lnTo>
                  <a:lnTo>
                    <a:pt x="5" y="6"/>
                  </a:lnTo>
                  <a:lnTo>
                    <a:pt x="9" y="5"/>
                  </a:lnTo>
                  <a:lnTo>
                    <a:pt x="11" y="1"/>
                  </a:lnTo>
                  <a:lnTo>
                    <a:pt x="15"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3" name="Freeform 92"/>
            <p:cNvSpPr>
              <a:spLocks/>
            </p:cNvSpPr>
            <p:nvPr/>
          </p:nvSpPr>
          <p:spPr bwMode="auto">
            <a:xfrm>
              <a:off x="7475538" y="5378451"/>
              <a:ext cx="49213" cy="31750"/>
            </a:xfrm>
            <a:custGeom>
              <a:avLst/>
              <a:gdLst/>
              <a:ahLst/>
              <a:cxnLst>
                <a:cxn ang="0">
                  <a:pos x="0" y="0"/>
                </a:cxn>
                <a:cxn ang="0">
                  <a:pos x="11" y="0"/>
                </a:cxn>
                <a:cxn ang="0">
                  <a:pos x="21" y="2"/>
                </a:cxn>
                <a:cxn ang="0">
                  <a:pos x="28" y="6"/>
                </a:cxn>
                <a:cxn ang="0">
                  <a:pos x="31" y="14"/>
                </a:cxn>
                <a:cxn ang="0">
                  <a:pos x="21" y="17"/>
                </a:cxn>
                <a:cxn ang="0">
                  <a:pos x="9" y="20"/>
                </a:cxn>
                <a:cxn ang="0">
                  <a:pos x="7" y="15"/>
                </a:cxn>
                <a:cxn ang="0">
                  <a:pos x="6" y="12"/>
                </a:cxn>
                <a:cxn ang="0">
                  <a:pos x="3" y="8"/>
                </a:cxn>
                <a:cxn ang="0">
                  <a:pos x="0" y="6"/>
                </a:cxn>
                <a:cxn ang="0">
                  <a:pos x="0" y="0"/>
                </a:cxn>
              </a:cxnLst>
              <a:rect l="0" t="0" r="r" b="b"/>
              <a:pathLst>
                <a:path w="31" h="20">
                  <a:moveTo>
                    <a:pt x="0" y="0"/>
                  </a:moveTo>
                  <a:lnTo>
                    <a:pt x="11" y="0"/>
                  </a:lnTo>
                  <a:lnTo>
                    <a:pt x="21" y="2"/>
                  </a:lnTo>
                  <a:lnTo>
                    <a:pt x="28" y="6"/>
                  </a:lnTo>
                  <a:lnTo>
                    <a:pt x="31" y="14"/>
                  </a:lnTo>
                  <a:lnTo>
                    <a:pt x="21" y="17"/>
                  </a:lnTo>
                  <a:lnTo>
                    <a:pt x="9" y="20"/>
                  </a:lnTo>
                  <a:lnTo>
                    <a:pt x="7" y="15"/>
                  </a:lnTo>
                  <a:lnTo>
                    <a:pt x="6" y="12"/>
                  </a:lnTo>
                  <a:lnTo>
                    <a:pt x="3" y="8"/>
                  </a:lnTo>
                  <a:lnTo>
                    <a:pt x="0" y="6"/>
                  </a:lnTo>
                  <a:lnTo>
                    <a:pt x="0"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4" name="Freeform 93"/>
            <p:cNvSpPr>
              <a:spLocks/>
            </p:cNvSpPr>
            <p:nvPr/>
          </p:nvSpPr>
          <p:spPr bwMode="auto">
            <a:xfrm>
              <a:off x="7421563" y="5378451"/>
              <a:ext cx="14288" cy="12700"/>
            </a:xfrm>
            <a:custGeom>
              <a:avLst/>
              <a:gdLst/>
              <a:ahLst/>
              <a:cxnLst>
                <a:cxn ang="0">
                  <a:pos x="1" y="0"/>
                </a:cxn>
                <a:cxn ang="0">
                  <a:pos x="6" y="0"/>
                </a:cxn>
                <a:cxn ang="0">
                  <a:pos x="9" y="3"/>
                </a:cxn>
                <a:cxn ang="0">
                  <a:pos x="9" y="8"/>
                </a:cxn>
                <a:cxn ang="0">
                  <a:pos x="7" y="7"/>
                </a:cxn>
                <a:cxn ang="0">
                  <a:pos x="6" y="6"/>
                </a:cxn>
                <a:cxn ang="0">
                  <a:pos x="3" y="5"/>
                </a:cxn>
                <a:cxn ang="0">
                  <a:pos x="2" y="3"/>
                </a:cxn>
                <a:cxn ang="0">
                  <a:pos x="0" y="2"/>
                </a:cxn>
                <a:cxn ang="0">
                  <a:pos x="1" y="0"/>
                </a:cxn>
              </a:cxnLst>
              <a:rect l="0" t="0" r="r" b="b"/>
              <a:pathLst>
                <a:path w="9" h="8">
                  <a:moveTo>
                    <a:pt x="1" y="0"/>
                  </a:moveTo>
                  <a:lnTo>
                    <a:pt x="6" y="0"/>
                  </a:lnTo>
                  <a:lnTo>
                    <a:pt x="9" y="3"/>
                  </a:lnTo>
                  <a:lnTo>
                    <a:pt x="9" y="8"/>
                  </a:lnTo>
                  <a:lnTo>
                    <a:pt x="7" y="7"/>
                  </a:lnTo>
                  <a:lnTo>
                    <a:pt x="6" y="6"/>
                  </a:lnTo>
                  <a:lnTo>
                    <a:pt x="3" y="5"/>
                  </a:lnTo>
                  <a:lnTo>
                    <a:pt x="2" y="3"/>
                  </a:lnTo>
                  <a:lnTo>
                    <a:pt x="0" y="2"/>
                  </a:lnTo>
                  <a:lnTo>
                    <a:pt x="1"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5" name="Freeform 94"/>
            <p:cNvSpPr>
              <a:spLocks/>
            </p:cNvSpPr>
            <p:nvPr/>
          </p:nvSpPr>
          <p:spPr bwMode="auto">
            <a:xfrm>
              <a:off x="7537450" y="5454651"/>
              <a:ext cx="120650" cy="142875"/>
            </a:xfrm>
            <a:custGeom>
              <a:avLst/>
              <a:gdLst/>
              <a:ahLst/>
              <a:cxnLst>
                <a:cxn ang="0">
                  <a:pos x="9" y="0"/>
                </a:cxn>
                <a:cxn ang="0">
                  <a:pos x="34" y="11"/>
                </a:cxn>
                <a:cxn ang="0">
                  <a:pos x="46" y="16"/>
                </a:cxn>
                <a:cxn ang="0">
                  <a:pos x="55" y="22"/>
                </a:cxn>
                <a:cxn ang="0">
                  <a:pos x="62" y="31"/>
                </a:cxn>
                <a:cxn ang="0">
                  <a:pos x="64" y="34"/>
                </a:cxn>
                <a:cxn ang="0">
                  <a:pos x="64" y="35"/>
                </a:cxn>
                <a:cxn ang="0">
                  <a:pos x="66" y="36"/>
                </a:cxn>
                <a:cxn ang="0">
                  <a:pos x="67" y="38"/>
                </a:cxn>
                <a:cxn ang="0">
                  <a:pos x="69" y="41"/>
                </a:cxn>
                <a:cxn ang="0">
                  <a:pos x="71" y="45"/>
                </a:cxn>
                <a:cxn ang="0">
                  <a:pos x="71" y="46"/>
                </a:cxn>
                <a:cxn ang="0">
                  <a:pos x="75" y="50"/>
                </a:cxn>
                <a:cxn ang="0">
                  <a:pos x="76" y="52"/>
                </a:cxn>
                <a:cxn ang="0">
                  <a:pos x="76" y="56"/>
                </a:cxn>
                <a:cxn ang="0">
                  <a:pos x="74" y="56"/>
                </a:cxn>
                <a:cxn ang="0">
                  <a:pos x="69" y="58"/>
                </a:cxn>
                <a:cxn ang="0">
                  <a:pos x="67" y="63"/>
                </a:cxn>
                <a:cxn ang="0">
                  <a:pos x="64" y="64"/>
                </a:cxn>
                <a:cxn ang="0">
                  <a:pos x="62" y="66"/>
                </a:cxn>
                <a:cxn ang="0">
                  <a:pos x="60" y="67"/>
                </a:cxn>
                <a:cxn ang="0">
                  <a:pos x="54" y="67"/>
                </a:cxn>
                <a:cxn ang="0">
                  <a:pos x="52" y="66"/>
                </a:cxn>
                <a:cxn ang="0">
                  <a:pos x="48" y="66"/>
                </a:cxn>
                <a:cxn ang="0">
                  <a:pos x="46" y="67"/>
                </a:cxn>
                <a:cxn ang="0">
                  <a:pos x="36" y="73"/>
                </a:cxn>
                <a:cxn ang="0">
                  <a:pos x="29" y="80"/>
                </a:cxn>
                <a:cxn ang="0">
                  <a:pos x="26" y="90"/>
                </a:cxn>
                <a:cxn ang="0">
                  <a:pos x="22" y="90"/>
                </a:cxn>
                <a:cxn ang="0">
                  <a:pos x="18" y="87"/>
                </a:cxn>
                <a:cxn ang="0">
                  <a:pos x="17" y="86"/>
                </a:cxn>
                <a:cxn ang="0">
                  <a:pos x="12" y="84"/>
                </a:cxn>
                <a:cxn ang="0">
                  <a:pos x="9" y="84"/>
                </a:cxn>
                <a:cxn ang="0">
                  <a:pos x="9" y="66"/>
                </a:cxn>
                <a:cxn ang="0">
                  <a:pos x="6" y="51"/>
                </a:cxn>
                <a:cxn ang="0">
                  <a:pos x="0" y="39"/>
                </a:cxn>
                <a:cxn ang="0">
                  <a:pos x="4" y="30"/>
                </a:cxn>
                <a:cxn ang="0">
                  <a:pos x="10" y="23"/>
                </a:cxn>
                <a:cxn ang="0">
                  <a:pos x="14" y="16"/>
                </a:cxn>
                <a:cxn ang="0">
                  <a:pos x="12" y="11"/>
                </a:cxn>
                <a:cxn ang="0">
                  <a:pos x="11" y="10"/>
                </a:cxn>
                <a:cxn ang="0">
                  <a:pos x="9" y="6"/>
                </a:cxn>
                <a:cxn ang="0">
                  <a:pos x="9" y="0"/>
                </a:cxn>
              </a:cxnLst>
              <a:rect l="0" t="0" r="r" b="b"/>
              <a:pathLst>
                <a:path w="76" h="90">
                  <a:moveTo>
                    <a:pt x="9" y="0"/>
                  </a:moveTo>
                  <a:lnTo>
                    <a:pt x="34" y="11"/>
                  </a:lnTo>
                  <a:lnTo>
                    <a:pt x="46" y="16"/>
                  </a:lnTo>
                  <a:lnTo>
                    <a:pt x="55" y="22"/>
                  </a:lnTo>
                  <a:lnTo>
                    <a:pt x="62" y="31"/>
                  </a:lnTo>
                  <a:lnTo>
                    <a:pt x="64" y="34"/>
                  </a:lnTo>
                  <a:lnTo>
                    <a:pt x="64" y="35"/>
                  </a:lnTo>
                  <a:lnTo>
                    <a:pt x="66" y="36"/>
                  </a:lnTo>
                  <a:lnTo>
                    <a:pt x="67" y="38"/>
                  </a:lnTo>
                  <a:lnTo>
                    <a:pt x="69" y="41"/>
                  </a:lnTo>
                  <a:lnTo>
                    <a:pt x="71" y="45"/>
                  </a:lnTo>
                  <a:lnTo>
                    <a:pt x="71" y="46"/>
                  </a:lnTo>
                  <a:lnTo>
                    <a:pt x="75" y="50"/>
                  </a:lnTo>
                  <a:lnTo>
                    <a:pt x="76" y="52"/>
                  </a:lnTo>
                  <a:lnTo>
                    <a:pt x="76" y="56"/>
                  </a:lnTo>
                  <a:lnTo>
                    <a:pt x="74" y="56"/>
                  </a:lnTo>
                  <a:lnTo>
                    <a:pt x="69" y="58"/>
                  </a:lnTo>
                  <a:lnTo>
                    <a:pt x="67" y="63"/>
                  </a:lnTo>
                  <a:lnTo>
                    <a:pt x="64" y="64"/>
                  </a:lnTo>
                  <a:lnTo>
                    <a:pt x="62" y="66"/>
                  </a:lnTo>
                  <a:lnTo>
                    <a:pt x="60" y="67"/>
                  </a:lnTo>
                  <a:lnTo>
                    <a:pt x="54" y="67"/>
                  </a:lnTo>
                  <a:lnTo>
                    <a:pt x="52" y="66"/>
                  </a:lnTo>
                  <a:lnTo>
                    <a:pt x="48" y="66"/>
                  </a:lnTo>
                  <a:lnTo>
                    <a:pt x="46" y="67"/>
                  </a:lnTo>
                  <a:lnTo>
                    <a:pt x="36" y="73"/>
                  </a:lnTo>
                  <a:lnTo>
                    <a:pt x="29" y="80"/>
                  </a:lnTo>
                  <a:lnTo>
                    <a:pt x="26" y="90"/>
                  </a:lnTo>
                  <a:lnTo>
                    <a:pt x="22" y="90"/>
                  </a:lnTo>
                  <a:lnTo>
                    <a:pt x="18" y="87"/>
                  </a:lnTo>
                  <a:lnTo>
                    <a:pt x="17" y="86"/>
                  </a:lnTo>
                  <a:lnTo>
                    <a:pt x="12" y="84"/>
                  </a:lnTo>
                  <a:lnTo>
                    <a:pt x="9" y="84"/>
                  </a:lnTo>
                  <a:lnTo>
                    <a:pt x="9" y="66"/>
                  </a:lnTo>
                  <a:lnTo>
                    <a:pt x="6" y="51"/>
                  </a:lnTo>
                  <a:lnTo>
                    <a:pt x="0" y="39"/>
                  </a:lnTo>
                  <a:lnTo>
                    <a:pt x="4" y="30"/>
                  </a:lnTo>
                  <a:lnTo>
                    <a:pt x="10" y="23"/>
                  </a:lnTo>
                  <a:lnTo>
                    <a:pt x="14" y="16"/>
                  </a:lnTo>
                  <a:lnTo>
                    <a:pt x="12" y="11"/>
                  </a:lnTo>
                  <a:lnTo>
                    <a:pt x="11" y="10"/>
                  </a:lnTo>
                  <a:lnTo>
                    <a:pt x="9" y="6"/>
                  </a:lnTo>
                  <a:lnTo>
                    <a:pt x="9" y="0"/>
                  </a:lnTo>
                  <a:close/>
                </a:path>
              </a:pathLst>
            </a:custGeom>
            <a:grp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sp>
        <p:nvSpPr>
          <p:cNvPr id="96" name="Freeform 95"/>
          <p:cNvSpPr>
            <a:spLocks/>
          </p:cNvSpPr>
          <p:nvPr/>
        </p:nvSpPr>
        <p:spPr bwMode="auto">
          <a:xfrm>
            <a:off x="5113338" y="1973263"/>
            <a:ext cx="342900" cy="542925"/>
          </a:xfrm>
          <a:custGeom>
            <a:avLst/>
            <a:gdLst/>
            <a:ahLst/>
            <a:cxnLst>
              <a:cxn ang="0">
                <a:pos x="138" y="3"/>
              </a:cxn>
              <a:cxn ang="0">
                <a:pos x="146" y="13"/>
              </a:cxn>
              <a:cxn ang="0">
                <a:pos x="155" y="15"/>
              </a:cxn>
              <a:cxn ang="0">
                <a:pos x="173" y="69"/>
              </a:cxn>
              <a:cxn ang="0">
                <a:pos x="191" y="133"/>
              </a:cxn>
              <a:cxn ang="0">
                <a:pos x="221" y="151"/>
              </a:cxn>
              <a:cxn ang="0">
                <a:pos x="243" y="172"/>
              </a:cxn>
              <a:cxn ang="0">
                <a:pos x="252" y="175"/>
              </a:cxn>
              <a:cxn ang="0">
                <a:pos x="254" y="188"/>
              </a:cxn>
              <a:cxn ang="0">
                <a:pos x="258" y="198"/>
              </a:cxn>
              <a:cxn ang="0">
                <a:pos x="266" y="197"/>
              </a:cxn>
              <a:cxn ang="0">
                <a:pos x="260" y="212"/>
              </a:cxn>
              <a:cxn ang="0">
                <a:pos x="248" y="212"/>
              </a:cxn>
              <a:cxn ang="0">
                <a:pos x="229" y="232"/>
              </a:cxn>
              <a:cxn ang="0">
                <a:pos x="223" y="230"/>
              </a:cxn>
              <a:cxn ang="0">
                <a:pos x="221" y="242"/>
              </a:cxn>
              <a:cxn ang="0">
                <a:pos x="215" y="245"/>
              </a:cxn>
              <a:cxn ang="0">
                <a:pos x="211" y="251"/>
              </a:cxn>
              <a:cxn ang="0">
                <a:pos x="200" y="248"/>
              </a:cxn>
              <a:cxn ang="0">
                <a:pos x="193" y="253"/>
              </a:cxn>
              <a:cxn ang="0">
                <a:pos x="183" y="252"/>
              </a:cxn>
              <a:cxn ang="0">
                <a:pos x="169" y="258"/>
              </a:cxn>
              <a:cxn ang="0">
                <a:pos x="161" y="266"/>
              </a:cxn>
              <a:cxn ang="0">
                <a:pos x="158" y="280"/>
              </a:cxn>
              <a:cxn ang="0">
                <a:pos x="152" y="312"/>
              </a:cxn>
              <a:cxn ang="0">
                <a:pos x="136" y="318"/>
              </a:cxn>
              <a:cxn ang="0">
                <a:pos x="133" y="325"/>
              </a:cxn>
              <a:cxn ang="0">
                <a:pos x="119" y="323"/>
              </a:cxn>
              <a:cxn ang="0">
                <a:pos x="112" y="337"/>
              </a:cxn>
              <a:cxn ang="0">
                <a:pos x="108" y="336"/>
              </a:cxn>
              <a:cxn ang="0">
                <a:pos x="98" y="343"/>
              </a:cxn>
              <a:cxn ang="0">
                <a:pos x="91" y="372"/>
              </a:cxn>
              <a:cxn ang="0">
                <a:pos x="89" y="381"/>
              </a:cxn>
              <a:cxn ang="0">
                <a:pos x="83" y="395"/>
              </a:cxn>
              <a:cxn ang="0">
                <a:pos x="80" y="421"/>
              </a:cxn>
              <a:cxn ang="0">
                <a:pos x="71" y="415"/>
              </a:cxn>
              <a:cxn ang="0">
                <a:pos x="63" y="408"/>
              </a:cxn>
              <a:cxn ang="0">
                <a:pos x="54" y="386"/>
              </a:cxn>
              <a:cxn ang="0">
                <a:pos x="37" y="335"/>
              </a:cxn>
              <a:cxn ang="0">
                <a:pos x="31" y="321"/>
              </a:cxn>
              <a:cxn ang="0">
                <a:pos x="33" y="317"/>
              </a:cxn>
              <a:cxn ang="0">
                <a:pos x="25" y="309"/>
              </a:cxn>
              <a:cxn ang="0">
                <a:pos x="23" y="301"/>
              </a:cxn>
              <a:cxn ang="0">
                <a:pos x="0" y="232"/>
              </a:cxn>
              <a:cxn ang="0">
                <a:pos x="12" y="228"/>
              </a:cxn>
              <a:cxn ang="0">
                <a:pos x="18" y="220"/>
              </a:cxn>
              <a:cxn ang="0">
                <a:pos x="20" y="200"/>
              </a:cxn>
              <a:cxn ang="0">
                <a:pos x="32" y="174"/>
              </a:cxn>
              <a:cxn ang="0">
                <a:pos x="37" y="164"/>
              </a:cxn>
              <a:cxn ang="0">
                <a:pos x="28" y="133"/>
              </a:cxn>
              <a:cxn ang="0">
                <a:pos x="31" y="120"/>
              </a:cxn>
              <a:cxn ang="0">
                <a:pos x="34" y="116"/>
              </a:cxn>
              <a:cxn ang="0">
                <a:pos x="34" y="85"/>
              </a:cxn>
              <a:cxn ang="0">
                <a:pos x="45" y="56"/>
              </a:cxn>
              <a:cxn ang="0">
                <a:pos x="56" y="17"/>
              </a:cxn>
              <a:cxn ang="0">
                <a:pos x="60" y="9"/>
              </a:cxn>
              <a:cxn ang="0">
                <a:pos x="69" y="7"/>
              </a:cxn>
              <a:cxn ang="0">
                <a:pos x="77" y="21"/>
              </a:cxn>
              <a:cxn ang="0">
                <a:pos x="118" y="0"/>
              </a:cxn>
            </a:cxnLst>
            <a:rect l="0" t="0" r="r" b="b"/>
            <a:pathLst>
              <a:path w="266" h="421">
                <a:moveTo>
                  <a:pt x="118" y="0"/>
                </a:moveTo>
                <a:lnTo>
                  <a:pt x="125" y="1"/>
                </a:lnTo>
                <a:lnTo>
                  <a:pt x="131" y="1"/>
                </a:lnTo>
                <a:lnTo>
                  <a:pt x="138" y="3"/>
                </a:lnTo>
                <a:lnTo>
                  <a:pt x="141" y="7"/>
                </a:lnTo>
                <a:lnTo>
                  <a:pt x="143" y="10"/>
                </a:lnTo>
                <a:lnTo>
                  <a:pt x="144" y="11"/>
                </a:lnTo>
                <a:lnTo>
                  <a:pt x="146" y="13"/>
                </a:lnTo>
                <a:lnTo>
                  <a:pt x="148" y="13"/>
                </a:lnTo>
                <a:lnTo>
                  <a:pt x="151" y="14"/>
                </a:lnTo>
                <a:lnTo>
                  <a:pt x="153" y="14"/>
                </a:lnTo>
                <a:lnTo>
                  <a:pt x="155" y="15"/>
                </a:lnTo>
                <a:lnTo>
                  <a:pt x="158" y="21"/>
                </a:lnTo>
                <a:lnTo>
                  <a:pt x="160" y="29"/>
                </a:lnTo>
                <a:lnTo>
                  <a:pt x="163" y="39"/>
                </a:lnTo>
                <a:lnTo>
                  <a:pt x="173" y="69"/>
                </a:lnTo>
                <a:lnTo>
                  <a:pt x="183" y="101"/>
                </a:lnTo>
                <a:lnTo>
                  <a:pt x="187" y="109"/>
                </a:lnTo>
                <a:lnTo>
                  <a:pt x="190" y="120"/>
                </a:lnTo>
                <a:lnTo>
                  <a:pt x="191" y="133"/>
                </a:lnTo>
                <a:lnTo>
                  <a:pt x="198" y="137"/>
                </a:lnTo>
                <a:lnTo>
                  <a:pt x="208" y="139"/>
                </a:lnTo>
                <a:lnTo>
                  <a:pt x="219" y="139"/>
                </a:lnTo>
                <a:lnTo>
                  <a:pt x="221" y="151"/>
                </a:lnTo>
                <a:lnTo>
                  <a:pt x="225" y="162"/>
                </a:lnTo>
                <a:lnTo>
                  <a:pt x="237" y="178"/>
                </a:lnTo>
                <a:lnTo>
                  <a:pt x="239" y="175"/>
                </a:lnTo>
                <a:lnTo>
                  <a:pt x="243" y="172"/>
                </a:lnTo>
                <a:lnTo>
                  <a:pt x="245" y="169"/>
                </a:lnTo>
                <a:lnTo>
                  <a:pt x="248" y="170"/>
                </a:lnTo>
                <a:lnTo>
                  <a:pt x="251" y="172"/>
                </a:lnTo>
                <a:lnTo>
                  <a:pt x="252" y="175"/>
                </a:lnTo>
                <a:lnTo>
                  <a:pt x="257" y="179"/>
                </a:lnTo>
                <a:lnTo>
                  <a:pt x="259" y="181"/>
                </a:lnTo>
                <a:lnTo>
                  <a:pt x="259" y="183"/>
                </a:lnTo>
                <a:lnTo>
                  <a:pt x="254" y="188"/>
                </a:lnTo>
                <a:lnTo>
                  <a:pt x="253" y="190"/>
                </a:lnTo>
                <a:lnTo>
                  <a:pt x="253" y="192"/>
                </a:lnTo>
                <a:lnTo>
                  <a:pt x="255" y="197"/>
                </a:lnTo>
                <a:lnTo>
                  <a:pt x="258" y="198"/>
                </a:lnTo>
                <a:lnTo>
                  <a:pt x="259" y="199"/>
                </a:lnTo>
                <a:lnTo>
                  <a:pt x="262" y="199"/>
                </a:lnTo>
                <a:lnTo>
                  <a:pt x="265" y="195"/>
                </a:lnTo>
                <a:lnTo>
                  <a:pt x="266" y="197"/>
                </a:lnTo>
                <a:lnTo>
                  <a:pt x="266" y="203"/>
                </a:lnTo>
                <a:lnTo>
                  <a:pt x="265" y="206"/>
                </a:lnTo>
                <a:lnTo>
                  <a:pt x="262" y="209"/>
                </a:lnTo>
                <a:lnTo>
                  <a:pt x="260" y="212"/>
                </a:lnTo>
                <a:lnTo>
                  <a:pt x="257" y="213"/>
                </a:lnTo>
                <a:lnTo>
                  <a:pt x="254" y="214"/>
                </a:lnTo>
                <a:lnTo>
                  <a:pt x="251" y="214"/>
                </a:lnTo>
                <a:lnTo>
                  <a:pt x="248" y="212"/>
                </a:lnTo>
                <a:lnTo>
                  <a:pt x="244" y="221"/>
                </a:lnTo>
                <a:lnTo>
                  <a:pt x="238" y="228"/>
                </a:lnTo>
                <a:lnTo>
                  <a:pt x="231" y="234"/>
                </a:lnTo>
                <a:lnTo>
                  <a:pt x="229" y="232"/>
                </a:lnTo>
                <a:lnTo>
                  <a:pt x="228" y="230"/>
                </a:lnTo>
                <a:lnTo>
                  <a:pt x="226" y="228"/>
                </a:lnTo>
                <a:lnTo>
                  <a:pt x="225" y="228"/>
                </a:lnTo>
                <a:lnTo>
                  <a:pt x="223" y="230"/>
                </a:lnTo>
                <a:lnTo>
                  <a:pt x="222" y="231"/>
                </a:lnTo>
                <a:lnTo>
                  <a:pt x="222" y="239"/>
                </a:lnTo>
                <a:lnTo>
                  <a:pt x="223" y="240"/>
                </a:lnTo>
                <a:lnTo>
                  <a:pt x="221" y="242"/>
                </a:lnTo>
                <a:lnTo>
                  <a:pt x="218" y="242"/>
                </a:lnTo>
                <a:lnTo>
                  <a:pt x="217" y="244"/>
                </a:lnTo>
                <a:lnTo>
                  <a:pt x="216" y="244"/>
                </a:lnTo>
                <a:lnTo>
                  <a:pt x="215" y="245"/>
                </a:lnTo>
                <a:lnTo>
                  <a:pt x="214" y="247"/>
                </a:lnTo>
                <a:lnTo>
                  <a:pt x="214" y="248"/>
                </a:lnTo>
                <a:lnTo>
                  <a:pt x="215" y="252"/>
                </a:lnTo>
                <a:lnTo>
                  <a:pt x="211" y="251"/>
                </a:lnTo>
                <a:lnTo>
                  <a:pt x="209" y="249"/>
                </a:lnTo>
                <a:lnTo>
                  <a:pt x="205" y="249"/>
                </a:lnTo>
                <a:lnTo>
                  <a:pt x="202" y="248"/>
                </a:lnTo>
                <a:lnTo>
                  <a:pt x="200" y="248"/>
                </a:lnTo>
                <a:lnTo>
                  <a:pt x="197" y="246"/>
                </a:lnTo>
                <a:lnTo>
                  <a:pt x="196" y="248"/>
                </a:lnTo>
                <a:lnTo>
                  <a:pt x="194" y="251"/>
                </a:lnTo>
                <a:lnTo>
                  <a:pt x="193" y="253"/>
                </a:lnTo>
                <a:lnTo>
                  <a:pt x="190" y="255"/>
                </a:lnTo>
                <a:lnTo>
                  <a:pt x="188" y="255"/>
                </a:lnTo>
                <a:lnTo>
                  <a:pt x="186" y="254"/>
                </a:lnTo>
                <a:lnTo>
                  <a:pt x="183" y="252"/>
                </a:lnTo>
                <a:lnTo>
                  <a:pt x="183" y="274"/>
                </a:lnTo>
                <a:lnTo>
                  <a:pt x="176" y="274"/>
                </a:lnTo>
                <a:lnTo>
                  <a:pt x="173" y="272"/>
                </a:lnTo>
                <a:lnTo>
                  <a:pt x="169" y="258"/>
                </a:lnTo>
                <a:lnTo>
                  <a:pt x="166" y="254"/>
                </a:lnTo>
                <a:lnTo>
                  <a:pt x="163" y="253"/>
                </a:lnTo>
                <a:lnTo>
                  <a:pt x="161" y="253"/>
                </a:lnTo>
                <a:lnTo>
                  <a:pt x="161" y="266"/>
                </a:lnTo>
                <a:lnTo>
                  <a:pt x="155" y="266"/>
                </a:lnTo>
                <a:lnTo>
                  <a:pt x="155" y="269"/>
                </a:lnTo>
                <a:lnTo>
                  <a:pt x="158" y="276"/>
                </a:lnTo>
                <a:lnTo>
                  <a:pt x="158" y="280"/>
                </a:lnTo>
                <a:lnTo>
                  <a:pt x="156" y="289"/>
                </a:lnTo>
                <a:lnTo>
                  <a:pt x="154" y="300"/>
                </a:lnTo>
                <a:lnTo>
                  <a:pt x="155" y="310"/>
                </a:lnTo>
                <a:lnTo>
                  <a:pt x="152" y="312"/>
                </a:lnTo>
                <a:lnTo>
                  <a:pt x="146" y="312"/>
                </a:lnTo>
                <a:lnTo>
                  <a:pt x="141" y="314"/>
                </a:lnTo>
                <a:lnTo>
                  <a:pt x="138" y="315"/>
                </a:lnTo>
                <a:lnTo>
                  <a:pt x="136" y="318"/>
                </a:lnTo>
                <a:lnTo>
                  <a:pt x="136" y="324"/>
                </a:lnTo>
                <a:lnTo>
                  <a:pt x="134" y="326"/>
                </a:lnTo>
                <a:lnTo>
                  <a:pt x="133" y="326"/>
                </a:lnTo>
                <a:lnTo>
                  <a:pt x="133" y="325"/>
                </a:lnTo>
                <a:lnTo>
                  <a:pt x="132" y="323"/>
                </a:lnTo>
                <a:lnTo>
                  <a:pt x="132" y="314"/>
                </a:lnTo>
                <a:lnTo>
                  <a:pt x="123" y="321"/>
                </a:lnTo>
                <a:lnTo>
                  <a:pt x="119" y="323"/>
                </a:lnTo>
                <a:lnTo>
                  <a:pt x="116" y="322"/>
                </a:lnTo>
                <a:lnTo>
                  <a:pt x="113" y="316"/>
                </a:lnTo>
                <a:lnTo>
                  <a:pt x="110" y="323"/>
                </a:lnTo>
                <a:lnTo>
                  <a:pt x="112" y="337"/>
                </a:lnTo>
                <a:lnTo>
                  <a:pt x="110" y="344"/>
                </a:lnTo>
                <a:lnTo>
                  <a:pt x="109" y="344"/>
                </a:lnTo>
                <a:lnTo>
                  <a:pt x="108" y="343"/>
                </a:lnTo>
                <a:lnTo>
                  <a:pt x="108" y="336"/>
                </a:lnTo>
                <a:lnTo>
                  <a:pt x="106" y="336"/>
                </a:lnTo>
                <a:lnTo>
                  <a:pt x="103" y="338"/>
                </a:lnTo>
                <a:lnTo>
                  <a:pt x="101" y="339"/>
                </a:lnTo>
                <a:lnTo>
                  <a:pt x="98" y="343"/>
                </a:lnTo>
                <a:lnTo>
                  <a:pt x="95" y="346"/>
                </a:lnTo>
                <a:lnTo>
                  <a:pt x="94" y="350"/>
                </a:lnTo>
                <a:lnTo>
                  <a:pt x="94" y="367"/>
                </a:lnTo>
                <a:lnTo>
                  <a:pt x="91" y="372"/>
                </a:lnTo>
                <a:lnTo>
                  <a:pt x="89" y="373"/>
                </a:lnTo>
                <a:lnTo>
                  <a:pt x="88" y="374"/>
                </a:lnTo>
                <a:lnTo>
                  <a:pt x="88" y="379"/>
                </a:lnTo>
                <a:lnTo>
                  <a:pt x="89" y="381"/>
                </a:lnTo>
                <a:lnTo>
                  <a:pt x="90" y="382"/>
                </a:lnTo>
                <a:lnTo>
                  <a:pt x="90" y="387"/>
                </a:lnTo>
                <a:lnTo>
                  <a:pt x="89" y="389"/>
                </a:lnTo>
                <a:lnTo>
                  <a:pt x="83" y="395"/>
                </a:lnTo>
                <a:lnTo>
                  <a:pt x="82" y="398"/>
                </a:lnTo>
                <a:lnTo>
                  <a:pt x="81" y="405"/>
                </a:lnTo>
                <a:lnTo>
                  <a:pt x="81" y="417"/>
                </a:lnTo>
                <a:lnTo>
                  <a:pt x="80" y="421"/>
                </a:lnTo>
                <a:lnTo>
                  <a:pt x="76" y="421"/>
                </a:lnTo>
                <a:lnTo>
                  <a:pt x="74" y="420"/>
                </a:lnTo>
                <a:lnTo>
                  <a:pt x="71" y="417"/>
                </a:lnTo>
                <a:lnTo>
                  <a:pt x="71" y="415"/>
                </a:lnTo>
                <a:lnTo>
                  <a:pt x="70" y="413"/>
                </a:lnTo>
                <a:lnTo>
                  <a:pt x="70" y="409"/>
                </a:lnTo>
                <a:lnTo>
                  <a:pt x="67" y="409"/>
                </a:lnTo>
                <a:lnTo>
                  <a:pt x="63" y="408"/>
                </a:lnTo>
                <a:lnTo>
                  <a:pt x="58" y="402"/>
                </a:lnTo>
                <a:lnTo>
                  <a:pt x="56" y="400"/>
                </a:lnTo>
                <a:lnTo>
                  <a:pt x="54" y="398"/>
                </a:lnTo>
                <a:lnTo>
                  <a:pt x="54" y="386"/>
                </a:lnTo>
                <a:lnTo>
                  <a:pt x="49" y="374"/>
                </a:lnTo>
                <a:lnTo>
                  <a:pt x="40" y="353"/>
                </a:lnTo>
                <a:lnTo>
                  <a:pt x="38" y="344"/>
                </a:lnTo>
                <a:lnTo>
                  <a:pt x="37" y="335"/>
                </a:lnTo>
                <a:lnTo>
                  <a:pt x="34" y="324"/>
                </a:lnTo>
                <a:lnTo>
                  <a:pt x="33" y="324"/>
                </a:lnTo>
                <a:lnTo>
                  <a:pt x="31" y="323"/>
                </a:lnTo>
                <a:lnTo>
                  <a:pt x="31" y="321"/>
                </a:lnTo>
                <a:lnTo>
                  <a:pt x="32" y="321"/>
                </a:lnTo>
                <a:lnTo>
                  <a:pt x="33" y="319"/>
                </a:lnTo>
                <a:lnTo>
                  <a:pt x="34" y="319"/>
                </a:lnTo>
                <a:lnTo>
                  <a:pt x="33" y="317"/>
                </a:lnTo>
                <a:lnTo>
                  <a:pt x="30" y="314"/>
                </a:lnTo>
                <a:lnTo>
                  <a:pt x="27" y="312"/>
                </a:lnTo>
                <a:lnTo>
                  <a:pt x="26" y="310"/>
                </a:lnTo>
                <a:lnTo>
                  <a:pt x="25" y="309"/>
                </a:lnTo>
                <a:lnTo>
                  <a:pt x="25" y="307"/>
                </a:lnTo>
                <a:lnTo>
                  <a:pt x="24" y="304"/>
                </a:lnTo>
                <a:lnTo>
                  <a:pt x="24" y="302"/>
                </a:lnTo>
                <a:lnTo>
                  <a:pt x="23" y="301"/>
                </a:lnTo>
                <a:lnTo>
                  <a:pt x="23" y="300"/>
                </a:lnTo>
                <a:lnTo>
                  <a:pt x="17" y="277"/>
                </a:lnTo>
                <a:lnTo>
                  <a:pt x="10" y="254"/>
                </a:lnTo>
                <a:lnTo>
                  <a:pt x="0" y="232"/>
                </a:lnTo>
                <a:lnTo>
                  <a:pt x="0" y="231"/>
                </a:lnTo>
                <a:lnTo>
                  <a:pt x="2" y="230"/>
                </a:lnTo>
                <a:lnTo>
                  <a:pt x="10" y="230"/>
                </a:lnTo>
                <a:lnTo>
                  <a:pt x="12" y="228"/>
                </a:lnTo>
                <a:lnTo>
                  <a:pt x="14" y="226"/>
                </a:lnTo>
                <a:lnTo>
                  <a:pt x="16" y="224"/>
                </a:lnTo>
                <a:lnTo>
                  <a:pt x="17" y="223"/>
                </a:lnTo>
                <a:lnTo>
                  <a:pt x="18" y="220"/>
                </a:lnTo>
                <a:lnTo>
                  <a:pt x="20" y="218"/>
                </a:lnTo>
                <a:lnTo>
                  <a:pt x="26" y="218"/>
                </a:lnTo>
                <a:lnTo>
                  <a:pt x="20" y="206"/>
                </a:lnTo>
                <a:lnTo>
                  <a:pt x="20" y="200"/>
                </a:lnTo>
                <a:lnTo>
                  <a:pt x="26" y="189"/>
                </a:lnTo>
                <a:lnTo>
                  <a:pt x="34" y="181"/>
                </a:lnTo>
                <a:lnTo>
                  <a:pt x="32" y="178"/>
                </a:lnTo>
                <a:lnTo>
                  <a:pt x="32" y="174"/>
                </a:lnTo>
                <a:lnTo>
                  <a:pt x="33" y="172"/>
                </a:lnTo>
                <a:lnTo>
                  <a:pt x="35" y="168"/>
                </a:lnTo>
                <a:lnTo>
                  <a:pt x="37" y="167"/>
                </a:lnTo>
                <a:lnTo>
                  <a:pt x="37" y="164"/>
                </a:lnTo>
                <a:lnTo>
                  <a:pt x="35" y="156"/>
                </a:lnTo>
                <a:lnTo>
                  <a:pt x="32" y="148"/>
                </a:lnTo>
                <a:lnTo>
                  <a:pt x="30" y="141"/>
                </a:lnTo>
                <a:lnTo>
                  <a:pt x="28" y="133"/>
                </a:lnTo>
                <a:lnTo>
                  <a:pt x="28" y="128"/>
                </a:lnTo>
                <a:lnTo>
                  <a:pt x="30" y="126"/>
                </a:lnTo>
                <a:lnTo>
                  <a:pt x="30" y="122"/>
                </a:lnTo>
                <a:lnTo>
                  <a:pt x="31" y="120"/>
                </a:lnTo>
                <a:lnTo>
                  <a:pt x="31" y="119"/>
                </a:lnTo>
                <a:lnTo>
                  <a:pt x="32" y="118"/>
                </a:lnTo>
                <a:lnTo>
                  <a:pt x="33" y="118"/>
                </a:lnTo>
                <a:lnTo>
                  <a:pt x="34" y="116"/>
                </a:lnTo>
                <a:lnTo>
                  <a:pt x="35" y="116"/>
                </a:lnTo>
                <a:lnTo>
                  <a:pt x="37" y="115"/>
                </a:lnTo>
                <a:lnTo>
                  <a:pt x="37" y="113"/>
                </a:lnTo>
                <a:lnTo>
                  <a:pt x="34" y="85"/>
                </a:lnTo>
                <a:lnTo>
                  <a:pt x="35" y="78"/>
                </a:lnTo>
                <a:lnTo>
                  <a:pt x="39" y="72"/>
                </a:lnTo>
                <a:lnTo>
                  <a:pt x="42" y="65"/>
                </a:lnTo>
                <a:lnTo>
                  <a:pt x="45" y="56"/>
                </a:lnTo>
                <a:lnTo>
                  <a:pt x="46" y="45"/>
                </a:lnTo>
                <a:lnTo>
                  <a:pt x="52" y="28"/>
                </a:lnTo>
                <a:lnTo>
                  <a:pt x="54" y="24"/>
                </a:lnTo>
                <a:lnTo>
                  <a:pt x="56" y="17"/>
                </a:lnTo>
                <a:lnTo>
                  <a:pt x="58" y="15"/>
                </a:lnTo>
                <a:lnTo>
                  <a:pt x="58" y="14"/>
                </a:lnTo>
                <a:lnTo>
                  <a:pt x="59" y="10"/>
                </a:lnTo>
                <a:lnTo>
                  <a:pt x="60" y="9"/>
                </a:lnTo>
                <a:lnTo>
                  <a:pt x="61" y="7"/>
                </a:lnTo>
                <a:lnTo>
                  <a:pt x="62" y="6"/>
                </a:lnTo>
                <a:lnTo>
                  <a:pt x="69" y="6"/>
                </a:lnTo>
                <a:lnTo>
                  <a:pt x="69" y="7"/>
                </a:lnTo>
                <a:lnTo>
                  <a:pt x="70" y="8"/>
                </a:lnTo>
                <a:lnTo>
                  <a:pt x="70" y="15"/>
                </a:lnTo>
                <a:lnTo>
                  <a:pt x="75" y="20"/>
                </a:lnTo>
                <a:lnTo>
                  <a:pt x="77" y="21"/>
                </a:lnTo>
                <a:lnTo>
                  <a:pt x="82" y="25"/>
                </a:lnTo>
                <a:lnTo>
                  <a:pt x="96" y="18"/>
                </a:lnTo>
                <a:lnTo>
                  <a:pt x="108" y="10"/>
                </a:lnTo>
                <a:lnTo>
                  <a:pt x="118"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7" name="Freeform 96"/>
          <p:cNvSpPr>
            <a:spLocks/>
          </p:cNvSpPr>
          <p:nvPr/>
        </p:nvSpPr>
        <p:spPr bwMode="auto">
          <a:xfrm>
            <a:off x="4246563" y="3113088"/>
            <a:ext cx="688975" cy="407987"/>
          </a:xfrm>
          <a:custGeom>
            <a:avLst/>
            <a:gdLst/>
            <a:ahLst/>
            <a:cxnLst>
              <a:cxn ang="0">
                <a:pos x="349" y="15"/>
              </a:cxn>
              <a:cxn ang="0">
                <a:pos x="366" y="0"/>
              </a:cxn>
              <a:cxn ang="0">
                <a:pos x="372" y="7"/>
              </a:cxn>
              <a:cxn ang="0">
                <a:pos x="401" y="26"/>
              </a:cxn>
              <a:cxn ang="0">
                <a:pos x="411" y="27"/>
              </a:cxn>
              <a:cxn ang="0">
                <a:pos x="413" y="49"/>
              </a:cxn>
              <a:cxn ang="0">
                <a:pos x="405" y="85"/>
              </a:cxn>
              <a:cxn ang="0">
                <a:pos x="434" y="87"/>
              </a:cxn>
              <a:cxn ang="0">
                <a:pos x="465" y="96"/>
              </a:cxn>
              <a:cxn ang="0">
                <a:pos x="486" y="128"/>
              </a:cxn>
              <a:cxn ang="0">
                <a:pos x="472" y="122"/>
              </a:cxn>
              <a:cxn ang="0">
                <a:pos x="456" y="111"/>
              </a:cxn>
              <a:cxn ang="0">
                <a:pos x="443" y="100"/>
              </a:cxn>
              <a:cxn ang="0">
                <a:pos x="426" y="94"/>
              </a:cxn>
              <a:cxn ang="0">
                <a:pos x="433" y="104"/>
              </a:cxn>
              <a:cxn ang="0">
                <a:pos x="435" y="105"/>
              </a:cxn>
              <a:cxn ang="0">
                <a:pos x="464" y="129"/>
              </a:cxn>
              <a:cxn ang="0">
                <a:pos x="486" y="143"/>
              </a:cxn>
              <a:cxn ang="0">
                <a:pos x="486" y="157"/>
              </a:cxn>
              <a:cxn ang="0">
                <a:pos x="480" y="163"/>
              </a:cxn>
              <a:cxn ang="0">
                <a:pos x="476" y="157"/>
              </a:cxn>
              <a:cxn ang="0">
                <a:pos x="463" y="148"/>
              </a:cxn>
              <a:cxn ang="0">
                <a:pos x="476" y="169"/>
              </a:cxn>
              <a:cxn ang="0">
                <a:pos x="506" y="185"/>
              </a:cxn>
              <a:cxn ang="0">
                <a:pos x="472" y="177"/>
              </a:cxn>
              <a:cxn ang="0">
                <a:pos x="457" y="170"/>
              </a:cxn>
              <a:cxn ang="0">
                <a:pos x="434" y="178"/>
              </a:cxn>
              <a:cxn ang="0">
                <a:pos x="480" y="192"/>
              </a:cxn>
              <a:cxn ang="0">
                <a:pos x="478" y="195"/>
              </a:cxn>
              <a:cxn ang="0">
                <a:pos x="484" y="199"/>
              </a:cxn>
              <a:cxn ang="0">
                <a:pos x="494" y="211"/>
              </a:cxn>
              <a:cxn ang="0">
                <a:pos x="512" y="209"/>
              </a:cxn>
              <a:cxn ang="0">
                <a:pos x="511" y="204"/>
              </a:cxn>
              <a:cxn ang="0">
                <a:pos x="532" y="204"/>
              </a:cxn>
              <a:cxn ang="0">
                <a:pos x="534" y="212"/>
              </a:cxn>
              <a:cxn ang="0">
                <a:pos x="530" y="223"/>
              </a:cxn>
              <a:cxn ang="0">
                <a:pos x="508" y="232"/>
              </a:cxn>
              <a:cxn ang="0">
                <a:pos x="490" y="237"/>
              </a:cxn>
              <a:cxn ang="0">
                <a:pos x="349" y="265"/>
              </a:cxn>
              <a:cxn ang="0">
                <a:pos x="214" y="289"/>
              </a:cxn>
              <a:cxn ang="0">
                <a:pos x="123" y="294"/>
              </a:cxn>
              <a:cxn ang="0">
                <a:pos x="54" y="311"/>
              </a:cxn>
              <a:cxn ang="0">
                <a:pos x="9" y="310"/>
              </a:cxn>
              <a:cxn ang="0">
                <a:pos x="26" y="300"/>
              </a:cxn>
              <a:cxn ang="0">
                <a:pos x="44" y="272"/>
              </a:cxn>
              <a:cxn ang="0">
                <a:pos x="75" y="240"/>
              </a:cxn>
              <a:cxn ang="0">
                <a:pos x="96" y="237"/>
              </a:cxn>
              <a:cxn ang="0">
                <a:pos x="112" y="245"/>
              </a:cxn>
              <a:cxn ang="0">
                <a:pos x="131" y="240"/>
              </a:cxn>
              <a:cxn ang="0">
                <a:pos x="165" y="231"/>
              </a:cxn>
              <a:cxn ang="0">
                <a:pos x="183" y="217"/>
              </a:cxn>
              <a:cxn ang="0">
                <a:pos x="213" y="204"/>
              </a:cxn>
              <a:cxn ang="0">
                <a:pos x="217" y="192"/>
              </a:cxn>
              <a:cxn ang="0">
                <a:pos x="216" y="168"/>
              </a:cxn>
              <a:cxn ang="0">
                <a:pos x="224" y="156"/>
              </a:cxn>
              <a:cxn ang="0">
                <a:pos x="243" y="111"/>
              </a:cxn>
              <a:cxn ang="0">
                <a:pos x="265" y="105"/>
              </a:cxn>
              <a:cxn ang="0">
                <a:pos x="280" y="69"/>
              </a:cxn>
              <a:cxn ang="0">
                <a:pos x="300" y="49"/>
              </a:cxn>
              <a:cxn ang="0">
                <a:pos x="310" y="31"/>
              </a:cxn>
              <a:cxn ang="0">
                <a:pos x="319" y="0"/>
              </a:cxn>
            </a:cxnLst>
            <a:rect l="0" t="0" r="r" b="b"/>
            <a:pathLst>
              <a:path w="535" h="317">
                <a:moveTo>
                  <a:pt x="319" y="0"/>
                </a:moveTo>
                <a:lnTo>
                  <a:pt x="329" y="6"/>
                </a:lnTo>
                <a:lnTo>
                  <a:pt x="338" y="9"/>
                </a:lnTo>
                <a:lnTo>
                  <a:pt x="344" y="12"/>
                </a:lnTo>
                <a:lnTo>
                  <a:pt x="344" y="13"/>
                </a:lnTo>
                <a:lnTo>
                  <a:pt x="342" y="15"/>
                </a:lnTo>
                <a:lnTo>
                  <a:pt x="349" y="15"/>
                </a:lnTo>
                <a:lnTo>
                  <a:pt x="351" y="16"/>
                </a:lnTo>
                <a:lnTo>
                  <a:pt x="352" y="17"/>
                </a:lnTo>
                <a:lnTo>
                  <a:pt x="352" y="20"/>
                </a:lnTo>
                <a:lnTo>
                  <a:pt x="356" y="16"/>
                </a:lnTo>
                <a:lnTo>
                  <a:pt x="360" y="5"/>
                </a:lnTo>
                <a:lnTo>
                  <a:pt x="364" y="0"/>
                </a:lnTo>
                <a:lnTo>
                  <a:pt x="366" y="0"/>
                </a:lnTo>
                <a:lnTo>
                  <a:pt x="369" y="2"/>
                </a:lnTo>
                <a:lnTo>
                  <a:pt x="367" y="3"/>
                </a:lnTo>
                <a:lnTo>
                  <a:pt x="367" y="5"/>
                </a:lnTo>
                <a:lnTo>
                  <a:pt x="371" y="5"/>
                </a:lnTo>
                <a:lnTo>
                  <a:pt x="374" y="3"/>
                </a:lnTo>
                <a:lnTo>
                  <a:pt x="373" y="6"/>
                </a:lnTo>
                <a:lnTo>
                  <a:pt x="372" y="7"/>
                </a:lnTo>
                <a:lnTo>
                  <a:pt x="373" y="8"/>
                </a:lnTo>
                <a:lnTo>
                  <a:pt x="374" y="6"/>
                </a:lnTo>
                <a:lnTo>
                  <a:pt x="378" y="14"/>
                </a:lnTo>
                <a:lnTo>
                  <a:pt x="383" y="19"/>
                </a:lnTo>
                <a:lnTo>
                  <a:pt x="390" y="21"/>
                </a:lnTo>
                <a:lnTo>
                  <a:pt x="404" y="23"/>
                </a:lnTo>
                <a:lnTo>
                  <a:pt x="401" y="26"/>
                </a:lnTo>
                <a:lnTo>
                  <a:pt x="400" y="28"/>
                </a:lnTo>
                <a:lnTo>
                  <a:pt x="398" y="29"/>
                </a:lnTo>
                <a:lnTo>
                  <a:pt x="399" y="30"/>
                </a:lnTo>
                <a:lnTo>
                  <a:pt x="400" y="30"/>
                </a:lnTo>
                <a:lnTo>
                  <a:pt x="401" y="29"/>
                </a:lnTo>
                <a:lnTo>
                  <a:pt x="406" y="27"/>
                </a:lnTo>
                <a:lnTo>
                  <a:pt x="411" y="27"/>
                </a:lnTo>
                <a:lnTo>
                  <a:pt x="414" y="29"/>
                </a:lnTo>
                <a:lnTo>
                  <a:pt x="414" y="37"/>
                </a:lnTo>
                <a:lnTo>
                  <a:pt x="415" y="38"/>
                </a:lnTo>
                <a:lnTo>
                  <a:pt x="418" y="43"/>
                </a:lnTo>
                <a:lnTo>
                  <a:pt x="418" y="45"/>
                </a:lnTo>
                <a:lnTo>
                  <a:pt x="415" y="47"/>
                </a:lnTo>
                <a:lnTo>
                  <a:pt x="413" y="49"/>
                </a:lnTo>
                <a:lnTo>
                  <a:pt x="411" y="50"/>
                </a:lnTo>
                <a:lnTo>
                  <a:pt x="408" y="50"/>
                </a:lnTo>
                <a:lnTo>
                  <a:pt x="406" y="49"/>
                </a:lnTo>
                <a:lnTo>
                  <a:pt x="405" y="56"/>
                </a:lnTo>
                <a:lnTo>
                  <a:pt x="402" y="72"/>
                </a:lnTo>
                <a:lnTo>
                  <a:pt x="400" y="79"/>
                </a:lnTo>
                <a:lnTo>
                  <a:pt x="405" y="85"/>
                </a:lnTo>
                <a:lnTo>
                  <a:pt x="409" y="86"/>
                </a:lnTo>
                <a:lnTo>
                  <a:pt x="415" y="85"/>
                </a:lnTo>
                <a:lnTo>
                  <a:pt x="422" y="82"/>
                </a:lnTo>
                <a:lnTo>
                  <a:pt x="428" y="79"/>
                </a:lnTo>
                <a:lnTo>
                  <a:pt x="428" y="83"/>
                </a:lnTo>
                <a:lnTo>
                  <a:pt x="431" y="86"/>
                </a:lnTo>
                <a:lnTo>
                  <a:pt x="434" y="87"/>
                </a:lnTo>
                <a:lnTo>
                  <a:pt x="436" y="90"/>
                </a:lnTo>
                <a:lnTo>
                  <a:pt x="437" y="92"/>
                </a:lnTo>
                <a:lnTo>
                  <a:pt x="442" y="90"/>
                </a:lnTo>
                <a:lnTo>
                  <a:pt x="450" y="87"/>
                </a:lnTo>
                <a:lnTo>
                  <a:pt x="456" y="89"/>
                </a:lnTo>
                <a:lnTo>
                  <a:pt x="462" y="91"/>
                </a:lnTo>
                <a:lnTo>
                  <a:pt x="465" y="96"/>
                </a:lnTo>
                <a:lnTo>
                  <a:pt x="470" y="100"/>
                </a:lnTo>
                <a:lnTo>
                  <a:pt x="476" y="104"/>
                </a:lnTo>
                <a:lnTo>
                  <a:pt x="482" y="104"/>
                </a:lnTo>
                <a:lnTo>
                  <a:pt x="485" y="111"/>
                </a:lnTo>
                <a:lnTo>
                  <a:pt x="487" y="118"/>
                </a:lnTo>
                <a:lnTo>
                  <a:pt x="487" y="128"/>
                </a:lnTo>
                <a:lnTo>
                  <a:pt x="486" y="128"/>
                </a:lnTo>
                <a:lnTo>
                  <a:pt x="485" y="127"/>
                </a:lnTo>
                <a:lnTo>
                  <a:pt x="483" y="127"/>
                </a:lnTo>
                <a:lnTo>
                  <a:pt x="480" y="126"/>
                </a:lnTo>
                <a:lnTo>
                  <a:pt x="478" y="126"/>
                </a:lnTo>
                <a:lnTo>
                  <a:pt x="476" y="125"/>
                </a:lnTo>
                <a:lnTo>
                  <a:pt x="476" y="126"/>
                </a:lnTo>
                <a:lnTo>
                  <a:pt x="472" y="122"/>
                </a:lnTo>
                <a:lnTo>
                  <a:pt x="469" y="120"/>
                </a:lnTo>
                <a:lnTo>
                  <a:pt x="466" y="115"/>
                </a:lnTo>
                <a:lnTo>
                  <a:pt x="465" y="114"/>
                </a:lnTo>
                <a:lnTo>
                  <a:pt x="464" y="112"/>
                </a:lnTo>
                <a:lnTo>
                  <a:pt x="458" y="112"/>
                </a:lnTo>
                <a:lnTo>
                  <a:pt x="457" y="111"/>
                </a:lnTo>
                <a:lnTo>
                  <a:pt x="456" y="111"/>
                </a:lnTo>
                <a:lnTo>
                  <a:pt x="456" y="110"/>
                </a:lnTo>
                <a:lnTo>
                  <a:pt x="452" y="106"/>
                </a:lnTo>
                <a:lnTo>
                  <a:pt x="448" y="108"/>
                </a:lnTo>
                <a:lnTo>
                  <a:pt x="448" y="105"/>
                </a:lnTo>
                <a:lnTo>
                  <a:pt x="447" y="104"/>
                </a:lnTo>
                <a:lnTo>
                  <a:pt x="445" y="101"/>
                </a:lnTo>
                <a:lnTo>
                  <a:pt x="443" y="100"/>
                </a:lnTo>
                <a:lnTo>
                  <a:pt x="442" y="99"/>
                </a:lnTo>
                <a:lnTo>
                  <a:pt x="440" y="94"/>
                </a:lnTo>
                <a:lnTo>
                  <a:pt x="437" y="94"/>
                </a:lnTo>
                <a:lnTo>
                  <a:pt x="434" y="97"/>
                </a:lnTo>
                <a:lnTo>
                  <a:pt x="431" y="96"/>
                </a:lnTo>
                <a:lnTo>
                  <a:pt x="428" y="94"/>
                </a:lnTo>
                <a:lnTo>
                  <a:pt x="426" y="94"/>
                </a:lnTo>
                <a:lnTo>
                  <a:pt x="422" y="96"/>
                </a:lnTo>
                <a:lnTo>
                  <a:pt x="420" y="97"/>
                </a:lnTo>
                <a:lnTo>
                  <a:pt x="424" y="99"/>
                </a:lnTo>
                <a:lnTo>
                  <a:pt x="428" y="100"/>
                </a:lnTo>
                <a:lnTo>
                  <a:pt x="430" y="100"/>
                </a:lnTo>
                <a:lnTo>
                  <a:pt x="434" y="101"/>
                </a:lnTo>
                <a:lnTo>
                  <a:pt x="433" y="104"/>
                </a:lnTo>
                <a:lnTo>
                  <a:pt x="430" y="106"/>
                </a:lnTo>
                <a:lnTo>
                  <a:pt x="429" y="108"/>
                </a:lnTo>
                <a:lnTo>
                  <a:pt x="429" y="111"/>
                </a:lnTo>
                <a:lnTo>
                  <a:pt x="431" y="113"/>
                </a:lnTo>
                <a:lnTo>
                  <a:pt x="433" y="112"/>
                </a:lnTo>
                <a:lnTo>
                  <a:pt x="433" y="107"/>
                </a:lnTo>
                <a:lnTo>
                  <a:pt x="435" y="105"/>
                </a:lnTo>
                <a:lnTo>
                  <a:pt x="440" y="105"/>
                </a:lnTo>
                <a:lnTo>
                  <a:pt x="438" y="107"/>
                </a:lnTo>
                <a:lnTo>
                  <a:pt x="437" y="108"/>
                </a:lnTo>
                <a:lnTo>
                  <a:pt x="440" y="108"/>
                </a:lnTo>
                <a:lnTo>
                  <a:pt x="440" y="107"/>
                </a:lnTo>
                <a:lnTo>
                  <a:pt x="459" y="127"/>
                </a:lnTo>
                <a:lnTo>
                  <a:pt x="464" y="129"/>
                </a:lnTo>
                <a:lnTo>
                  <a:pt x="468" y="129"/>
                </a:lnTo>
                <a:lnTo>
                  <a:pt x="471" y="133"/>
                </a:lnTo>
                <a:lnTo>
                  <a:pt x="472" y="135"/>
                </a:lnTo>
                <a:lnTo>
                  <a:pt x="473" y="139"/>
                </a:lnTo>
                <a:lnTo>
                  <a:pt x="485" y="139"/>
                </a:lnTo>
                <a:lnTo>
                  <a:pt x="485" y="142"/>
                </a:lnTo>
                <a:lnTo>
                  <a:pt x="486" y="143"/>
                </a:lnTo>
                <a:lnTo>
                  <a:pt x="487" y="146"/>
                </a:lnTo>
                <a:lnTo>
                  <a:pt x="487" y="147"/>
                </a:lnTo>
                <a:lnTo>
                  <a:pt x="490" y="153"/>
                </a:lnTo>
                <a:lnTo>
                  <a:pt x="489" y="153"/>
                </a:lnTo>
                <a:lnTo>
                  <a:pt x="486" y="155"/>
                </a:lnTo>
                <a:lnTo>
                  <a:pt x="485" y="155"/>
                </a:lnTo>
                <a:lnTo>
                  <a:pt x="486" y="157"/>
                </a:lnTo>
                <a:lnTo>
                  <a:pt x="489" y="160"/>
                </a:lnTo>
                <a:lnTo>
                  <a:pt x="490" y="162"/>
                </a:lnTo>
                <a:lnTo>
                  <a:pt x="490" y="164"/>
                </a:lnTo>
                <a:lnTo>
                  <a:pt x="487" y="167"/>
                </a:lnTo>
                <a:lnTo>
                  <a:pt x="485" y="162"/>
                </a:lnTo>
                <a:lnTo>
                  <a:pt x="483" y="162"/>
                </a:lnTo>
                <a:lnTo>
                  <a:pt x="480" y="163"/>
                </a:lnTo>
                <a:lnTo>
                  <a:pt x="478" y="163"/>
                </a:lnTo>
                <a:lnTo>
                  <a:pt x="476" y="161"/>
                </a:lnTo>
                <a:lnTo>
                  <a:pt x="476" y="160"/>
                </a:lnTo>
                <a:lnTo>
                  <a:pt x="477" y="159"/>
                </a:lnTo>
                <a:lnTo>
                  <a:pt x="479" y="159"/>
                </a:lnTo>
                <a:lnTo>
                  <a:pt x="478" y="157"/>
                </a:lnTo>
                <a:lnTo>
                  <a:pt x="476" y="157"/>
                </a:lnTo>
                <a:lnTo>
                  <a:pt x="473" y="156"/>
                </a:lnTo>
                <a:lnTo>
                  <a:pt x="472" y="156"/>
                </a:lnTo>
                <a:lnTo>
                  <a:pt x="470" y="155"/>
                </a:lnTo>
                <a:lnTo>
                  <a:pt x="468" y="153"/>
                </a:lnTo>
                <a:lnTo>
                  <a:pt x="466" y="150"/>
                </a:lnTo>
                <a:lnTo>
                  <a:pt x="465" y="147"/>
                </a:lnTo>
                <a:lnTo>
                  <a:pt x="463" y="148"/>
                </a:lnTo>
                <a:lnTo>
                  <a:pt x="461" y="150"/>
                </a:lnTo>
                <a:lnTo>
                  <a:pt x="458" y="152"/>
                </a:lnTo>
                <a:lnTo>
                  <a:pt x="456" y="152"/>
                </a:lnTo>
                <a:lnTo>
                  <a:pt x="454" y="150"/>
                </a:lnTo>
                <a:lnTo>
                  <a:pt x="461" y="157"/>
                </a:lnTo>
                <a:lnTo>
                  <a:pt x="469" y="162"/>
                </a:lnTo>
                <a:lnTo>
                  <a:pt x="476" y="169"/>
                </a:lnTo>
                <a:lnTo>
                  <a:pt x="483" y="171"/>
                </a:lnTo>
                <a:lnTo>
                  <a:pt x="490" y="176"/>
                </a:lnTo>
                <a:lnTo>
                  <a:pt x="496" y="176"/>
                </a:lnTo>
                <a:lnTo>
                  <a:pt x="499" y="177"/>
                </a:lnTo>
                <a:lnTo>
                  <a:pt x="501" y="178"/>
                </a:lnTo>
                <a:lnTo>
                  <a:pt x="505" y="182"/>
                </a:lnTo>
                <a:lnTo>
                  <a:pt x="506" y="185"/>
                </a:lnTo>
                <a:lnTo>
                  <a:pt x="505" y="189"/>
                </a:lnTo>
                <a:lnTo>
                  <a:pt x="499" y="191"/>
                </a:lnTo>
                <a:lnTo>
                  <a:pt x="494" y="190"/>
                </a:lnTo>
                <a:lnTo>
                  <a:pt x="490" y="188"/>
                </a:lnTo>
                <a:lnTo>
                  <a:pt x="486" y="184"/>
                </a:lnTo>
                <a:lnTo>
                  <a:pt x="476" y="177"/>
                </a:lnTo>
                <a:lnTo>
                  <a:pt x="472" y="177"/>
                </a:lnTo>
                <a:lnTo>
                  <a:pt x="469" y="176"/>
                </a:lnTo>
                <a:lnTo>
                  <a:pt x="465" y="174"/>
                </a:lnTo>
                <a:lnTo>
                  <a:pt x="461" y="169"/>
                </a:lnTo>
                <a:lnTo>
                  <a:pt x="459" y="167"/>
                </a:lnTo>
                <a:lnTo>
                  <a:pt x="458" y="167"/>
                </a:lnTo>
                <a:lnTo>
                  <a:pt x="457" y="169"/>
                </a:lnTo>
                <a:lnTo>
                  <a:pt x="457" y="170"/>
                </a:lnTo>
                <a:lnTo>
                  <a:pt x="456" y="173"/>
                </a:lnTo>
                <a:lnTo>
                  <a:pt x="456" y="175"/>
                </a:lnTo>
                <a:lnTo>
                  <a:pt x="451" y="171"/>
                </a:lnTo>
                <a:lnTo>
                  <a:pt x="444" y="171"/>
                </a:lnTo>
                <a:lnTo>
                  <a:pt x="436" y="173"/>
                </a:lnTo>
                <a:lnTo>
                  <a:pt x="428" y="175"/>
                </a:lnTo>
                <a:lnTo>
                  <a:pt x="434" y="178"/>
                </a:lnTo>
                <a:lnTo>
                  <a:pt x="448" y="178"/>
                </a:lnTo>
                <a:lnTo>
                  <a:pt x="448" y="184"/>
                </a:lnTo>
                <a:lnTo>
                  <a:pt x="476" y="184"/>
                </a:lnTo>
                <a:lnTo>
                  <a:pt x="476" y="188"/>
                </a:lnTo>
                <a:lnTo>
                  <a:pt x="477" y="190"/>
                </a:lnTo>
                <a:lnTo>
                  <a:pt x="479" y="191"/>
                </a:lnTo>
                <a:lnTo>
                  <a:pt x="480" y="192"/>
                </a:lnTo>
                <a:lnTo>
                  <a:pt x="485" y="195"/>
                </a:lnTo>
                <a:lnTo>
                  <a:pt x="484" y="196"/>
                </a:lnTo>
                <a:lnTo>
                  <a:pt x="483" y="196"/>
                </a:lnTo>
                <a:lnTo>
                  <a:pt x="482" y="197"/>
                </a:lnTo>
                <a:lnTo>
                  <a:pt x="477" y="197"/>
                </a:lnTo>
                <a:lnTo>
                  <a:pt x="477" y="196"/>
                </a:lnTo>
                <a:lnTo>
                  <a:pt x="478" y="195"/>
                </a:lnTo>
                <a:lnTo>
                  <a:pt x="479" y="192"/>
                </a:lnTo>
                <a:lnTo>
                  <a:pt x="478" y="192"/>
                </a:lnTo>
                <a:lnTo>
                  <a:pt x="477" y="194"/>
                </a:lnTo>
                <a:lnTo>
                  <a:pt x="475" y="195"/>
                </a:lnTo>
                <a:lnTo>
                  <a:pt x="473" y="195"/>
                </a:lnTo>
                <a:lnTo>
                  <a:pt x="477" y="199"/>
                </a:lnTo>
                <a:lnTo>
                  <a:pt x="484" y="199"/>
                </a:lnTo>
                <a:lnTo>
                  <a:pt x="489" y="198"/>
                </a:lnTo>
                <a:lnTo>
                  <a:pt x="493" y="201"/>
                </a:lnTo>
                <a:lnTo>
                  <a:pt x="489" y="205"/>
                </a:lnTo>
                <a:lnTo>
                  <a:pt x="489" y="209"/>
                </a:lnTo>
                <a:lnTo>
                  <a:pt x="490" y="212"/>
                </a:lnTo>
                <a:lnTo>
                  <a:pt x="492" y="212"/>
                </a:lnTo>
                <a:lnTo>
                  <a:pt x="494" y="211"/>
                </a:lnTo>
                <a:lnTo>
                  <a:pt x="496" y="209"/>
                </a:lnTo>
                <a:lnTo>
                  <a:pt x="497" y="208"/>
                </a:lnTo>
                <a:lnTo>
                  <a:pt x="498" y="205"/>
                </a:lnTo>
                <a:lnTo>
                  <a:pt x="500" y="204"/>
                </a:lnTo>
                <a:lnTo>
                  <a:pt x="501" y="203"/>
                </a:lnTo>
                <a:lnTo>
                  <a:pt x="506" y="205"/>
                </a:lnTo>
                <a:lnTo>
                  <a:pt x="512" y="209"/>
                </a:lnTo>
                <a:lnTo>
                  <a:pt x="516" y="211"/>
                </a:lnTo>
                <a:lnTo>
                  <a:pt x="521" y="209"/>
                </a:lnTo>
                <a:lnTo>
                  <a:pt x="520" y="208"/>
                </a:lnTo>
                <a:lnTo>
                  <a:pt x="515" y="208"/>
                </a:lnTo>
                <a:lnTo>
                  <a:pt x="514" y="206"/>
                </a:lnTo>
                <a:lnTo>
                  <a:pt x="512" y="205"/>
                </a:lnTo>
                <a:lnTo>
                  <a:pt x="511" y="204"/>
                </a:lnTo>
                <a:lnTo>
                  <a:pt x="509" y="202"/>
                </a:lnTo>
                <a:lnTo>
                  <a:pt x="509" y="198"/>
                </a:lnTo>
                <a:lnTo>
                  <a:pt x="513" y="199"/>
                </a:lnTo>
                <a:lnTo>
                  <a:pt x="522" y="197"/>
                </a:lnTo>
                <a:lnTo>
                  <a:pt x="529" y="198"/>
                </a:lnTo>
                <a:lnTo>
                  <a:pt x="532" y="199"/>
                </a:lnTo>
                <a:lnTo>
                  <a:pt x="532" y="204"/>
                </a:lnTo>
                <a:lnTo>
                  <a:pt x="529" y="206"/>
                </a:lnTo>
                <a:lnTo>
                  <a:pt x="529" y="209"/>
                </a:lnTo>
                <a:lnTo>
                  <a:pt x="530" y="209"/>
                </a:lnTo>
                <a:lnTo>
                  <a:pt x="532" y="208"/>
                </a:lnTo>
                <a:lnTo>
                  <a:pt x="533" y="208"/>
                </a:lnTo>
                <a:lnTo>
                  <a:pt x="534" y="210"/>
                </a:lnTo>
                <a:lnTo>
                  <a:pt x="534" y="212"/>
                </a:lnTo>
                <a:lnTo>
                  <a:pt x="535" y="215"/>
                </a:lnTo>
                <a:lnTo>
                  <a:pt x="535" y="218"/>
                </a:lnTo>
                <a:lnTo>
                  <a:pt x="534" y="219"/>
                </a:lnTo>
                <a:lnTo>
                  <a:pt x="530" y="219"/>
                </a:lnTo>
                <a:lnTo>
                  <a:pt x="529" y="220"/>
                </a:lnTo>
                <a:lnTo>
                  <a:pt x="529" y="222"/>
                </a:lnTo>
                <a:lnTo>
                  <a:pt x="530" y="223"/>
                </a:lnTo>
                <a:lnTo>
                  <a:pt x="533" y="223"/>
                </a:lnTo>
                <a:lnTo>
                  <a:pt x="530" y="225"/>
                </a:lnTo>
                <a:lnTo>
                  <a:pt x="526" y="227"/>
                </a:lnTo>
                <a:lnTo>
                  <a:pt x="520" y="227"/>
                </a:lnTo>
                <a:lnTo>
                  <a:pt x="515" y="229"/>
                </a:lnTo>
                <a:lnTo>
                  <a:pt x="512" y="230"/>
                </a:lnTo>
                <a:lnTo>
                  <a:pt x="508" y="232"/>
                </a:lnTo>
                <a:lnTo>
                  <a:pt x="501" y="234"/>
                </a:lnTo>
                <a:lnTo>
                  <a:pt x="499" y="234"/>
                </a:lnTo>
                <a:lnTo>
                  <a:pt x="497" y="232"/>
                </a:lnTo>
                <a:lnTo>
                  <a:pt x="496" y="232"/>
                </a:lnTo>
                <a:lnTo>
                  <a:pt x="493" y="234"/>
                </a:lnTo>
                <a:lnTo>
                  <a:pt x="491" y="236"/>
                </a:lnTo>
                <a:lnTo>
                  <a:pt x="490" y="237"/>
                </a:lnTo>
                <a:lnTo>
                  <a:pt x="483" y="238"/>
                </a:lnTo>
                <a:lnTo>
                  <a:pt x="473" y="239"/>
                </a:lnTo>
                <a:lnTo>
                  <a:pt x="465" y="240"/>
                </a:lnTo>
                <a:lnTo>
                  <a:pt x="434" y="247"/>
                </a:lnTo>
                <a:lnTo>
                  <a:pt x="399" y="255"/>
                </a:lnTo>
                <a:lnTo>
                  <a:pt x="364" y="262"/>
                </a:lnTo>
                <a:lnTo>
                  <a:pt x="349" y="265"/>
                </a:lnTo>
                <a:lnTo>
                  <a:pt x="334" y="266"/>
                </a:lnTo>
                <a:lnTo>
                  <a:pt x="316" y="268"/>
                </a:lnTo>
                <a:lnTo>
                  <a:pt x="310" y="271"/>
                </a:lnTo>
                <a:lnTo>
                  <a:pt x="303" y="272"/>
                </a:lnTo>
                <a:lnTo>
                  <a:pt x="293" y="274"/>
                </a:lnTo>
                <a:lnTo>
                  <a:pt x="253" y="281"/>
                </a:lnTo>
                <a:lnTo>
                  <a:pt x="214" y="289"/>
                </a:lnTo>
                <a:lnTo>
                  <a:pt x="172" y="296"/>
                </a:lnTo>
                <a:lnTo>
                  <a:pt x="133" y="300"/>
                </a:lnTo>
                <a:lnTo>
                  <a:pt x="131" y="299"/>
                </a:lnTo>
                <a:lnTo>
                  <a:pt x="130" y="297"/>
                </a:lnTo>
                <a:lnTo>
                  <a:pt x="125" y="295"/>
                </a:lnTo>
                <a:lnTo>
                  <a:pt x="124" y="294"/>
                </a:lnTo>
                <a:lnTo>
                  <a:pt x="123" y="294"/>
                </a:lnTo>
                <a:lnTo>
                  <a:pt x="122" y="295"/>
                </a:lnTo>
                <a:lnTo>
                  <a:pt x="123" y="296"/>
                </a:lnTo>
                <a:lnTo>
                  <a:pt x="124" y="296"/>
                </a:lnTo>
                <a:lnTo>
                  <a:pt x="111" y="301"/>
                </a:lnTo>
                <a:lnTo>
                  <a:pt x="94" y="306"/>
                </a:lnTo>
                <a:lnTo>
                  <a:pt x="74" y="308"/>
                </a:lnTo>
                <a:lnTo>
                  <a:pt x="54" y="311"/>
                </a:lnTo>
                <a:lnTo>
                  <a:pt x="34" y="314"/>
                </a:lnTo>
                <a:lnTo>
                  <a:pt x="27" y="315"/>
                </a:lnTo>
                <a:lnTo>
                  <a:pt x="19" y="316"/>
                </a:lnTo>
                <a:lnTo>
                  <a:pt x="9" y="316"/>
                </a:lnTo>
                <a:lnTo>
                  <a:pt x="0" y="317"/>
                </a:lnTo>
                <a:lnTo>
                  <a:pt x="10" y="314"/>
                </a:lnTo>
                <a:lnTo>
                  <a:pt x="9" y="310"/>
                </a:lnTo>
                <a:lnTo>
                  <a:pt x="15" y="307"/>
                </a:lnTo>
                <a:lnTo>
                  <a:pt x="19" y="302"/>
                </a:lnTo>
                <a:lnTo>
                  <a:pt x="23" y="296"/>
                </a:lnTo>
                <a:lnTo>
                  <a:pt x="29" y="294"/>
                </a:lnTo>
                <a:lnTo>
                  <a:pt x="29" y="295"/>
                </a:lnTo>
                <a:lnTo>
                  <a:pt x="26" y="297"/>
                </a:lnTo>
                <a:lnTo>
                  <a:pt x="26" y="300"/>
                </a:lnTo>
                <a:lnTo>
                  <a:pt x="30" y="296"/>
                </a:lnTo>
                <a:lnTo>
                  <a:pt x="31" y="292"/>
                </a:lnTo>
                <a:lnTo>
                  <a:pt x="33" y="287"/>
                </a:lnTo>
                <a:lnTo>
                  <a:pt x="34" y="281"/>
                </a:lnTo>
                <a:lnTo>
                  <a:pt x="39" y="276"/>
                </a:lnTo>
                <a:lnTo>
                  <a:pt x="46" y="274"/>
                </a:lnTo>
                <a:lnTo>
                  <a:pt x="44" y="272"/>
                </a:lnTo>
                <a:lnTo>
                  <a:pt x="43" y="269"/>
                </a:lnTo>
                <a:lnTo>
                  <a:pt x="43" y="266"/>
                </a:lnTo>
                <a:lnTo>
                  <a:pt x="51" y="260"/>
                </a:lnTo>
                <a:lnTo>
                  <a:pt x="58" y="253"/>
                </a:lnTo>
                <a:lnTo>
                  <a:pt x="66" y="248"/>
                </a:lnTo>
                <a:lnTo>
                  <a:pt x="71" y="243"/>
                </a:lnTo>
                <a:lnTo>
                  <a:pt x="75" y="240"/>
                </a:lnTo>
                <a:lnTo>
                  <a:pt x="81" y="229"/>
                </a:lnTo>
                <a:lnTo>
                  <a:pt x="82" y="227"/>
                </a:lnTo>
                <a:lnTo>
                  <a:pt x="85" y="226"/>
                </a:lnTo>
                <a:lnTo>
                  <a:pt x="88" y="226"/>
                </a:lnTo>
                <a:lnTo>
                  <a:pt x="90" y="233"/>
                </a:lnTo>
                <a:lnTo>
                  <a:pt x="94" y="236"/>
                </a:lnTo>
                <a:lnTo>
                  <a:pt x="96" y="237"/>
                </a:lnTo>
                <a:lnTo>
                  <a:pt x="100" y="239"/>
                </a:lnTo>
                <a:lnTo>
                  <a:pt x="102" y="239"/>
                </a:lnTo>
                <a:lnTo>
                  <a:pt x="104" y="240"/>
                </a:lnTo>
                <a:lnTo>
                  <a:pt x="104" y="245"/>
                </a:lnTo>
                <a:lnTo>
                  <a:pt x="105" y="246"/>
                </a:lnTo>
                <a:lnTo>
                  <a:pt x="110" y="246"/>
                </a:lnTo>
                <a:lnTo>
                  <a:pt x="112" y="245"/>
                </a:lnTo>
                <a:lnTo>
                  <a:pt x="117" y="245"/>
                </a:lnTo>
                <a:lnTo>
                  <a:pt x="119" y="246"/>
                </a:lnTo>
                <a:lnTo>
                  <a:pt x="122" y="248"/>
                </a:lnTo>
                <a:lnTo>
                  <a:pt x="123" y="246"/>
                </a:lnTo>
                <a:lnTo>
                  <a:pt x="125" y="245"/>
                </a:lnTo>
                <a:lnTo>
                  <a:pt x="126" y="243"/>
                </a:lnTo>
                <a:lnTo>
                  <a:pt x="131" y="240"/>
                </a:lnTo>
                <a:lnTo>
                  <a:pt x="132" y="238"/>
                </a:lnTo>
                <a:lnTo>
                  <a:pt x="133" y="234"/>
                </a:lnTo>
                <a:lnTo>
                  <a:pt x="144" y="237"/>
                </a:lnTo>
                <a:lnTo>
                  <a:pt x="156" y="234"/>
                </a:lnTo>
                <a:lnTo>
                  <a:pt x="158" y="233"/>
                </a:lnTo>
                <a:lnTo>
                  <a:pt x="160" y="233"/>
                </a:lnTo>
                <a:lnTo>
                  <a:pt x="165" y="231"/>
                </a:lnTo>
                <a:lnTo>
                  <a:pt x="168" y="229"/>
                </a:lnTo>
                <a:lnTo>
                  <a:pt x="170" y="225"/>
                </a:lnTo>
                <a:lnTo>
                  <a:pt x="172" y="220"/>
                </a:lnTo>
                <a:lnTo>
                  <a:pt x="175" y="222"/>
                </a:lnTo>
                <a:lnTo>
                  <a:pt x="180" y="222"/>
                </a:lnTo>
                <a:lnTo>
                  <a:pt x="182" y="219"/>
                </a:lnTo>
                <a:lnTo>
                  <a:pt x="183" y="217"/>
                </a:lnTo>
                <a:lnTo>
                  <a:pt x="186" y="216"/>
                </a:lnTo>
                <a:lnTo>
                  <a:pt x="187" y="213"/>
                </a:lnTo>
                <a:lnTo>
                  <a:pt x="189" y="212"/>
                </a:lnTo>
                <a:lnTo>
                  <a:pt x="197" y="212"/>
                </a:lnTo>
                <a:lnTo>
                  <a:pt x="202" y="209"/>
                </a:lnTo>
                <a:lnTo>
                  <a:pt x="208" y="205"/>
                </a:lnTo>
                <a:lnTo>
                  <a:pt x="213" y="204"/>
                </a:lnTo>
                <a:lnTo>
                  <a:pt x="217" y="206"/>
                </a:lnTo>
                <a:lnTo>
                  <a:pt x="215" y="204"/>
                </a:lnTo>
                <a:lnTo>
                  <a:pt x="213" y="201"/>
                </a:lnTo>
                <a:lnTo>
                  <a:pt x="211" y="197"/>
                </a:lnTo>
                <a:lnTo>
                  <a:pt x="210" y="195"/>
                </a:lnTo>
                <a:lnTo>
                  <a:pt x="211" y="192"/>
                </a:lnTo>
                <a:lnTo>
                  <a:pt x="217" y="192"/>
                </a:lnTo>
                <a:lnTo>
                  <a:pt x="217" y="190"/>
                </a:lnTo>
                <a:lnTo>
                  <a:pt x="214" y="187"/>
                </a:lnTo>
                <a:lnTo>
                  <a:pt x="211" y="182"/>
                </a:lnTo>
                <a:lnTo>
                  <a:pt x="211" y="175"/>
                </a:lnTo>
                <a:lnTo>
                  <a:pt x="213" y="174"/>
                </a:lnTo>
                <a:lnTo>
                  <a:pt x="215" y="169"/>
                </a:lnTo>
                <a:lnTo>
                  <a:pt x="216" y="168"/>
                </a:lnTo>
                <a:lnTo>
                  <a:pt x="216" y="167"/>
                </a:lnTo>
                <a:lnTo>
                  <a:pt x="217" y="164"/>
                </a:lnTo>
                <a:lnTo>
                  <a:pt x="220" y="162"/>
                </a:lnTo>
                <a:lnTo>
                  <a:pt x="220" y="164"/>
                </a:lnTo>
                <a:lnTo>
                  <a:pt x="221" y="162"/>
                </a:lnTo>
                <a:lnTo>
                  <a:pt x="223" y="159"/>
                </a:lnTo>
                <a:lnTo>
                  <a:pt x="224" y="156"/>
                </a:lnTo>
                <a:lnTo>
                  <a:pt x="225" y="153"/>
                </a:lnTo>
                <a:lnTo>
                  <a:pt x="225" y="141"/>
                </a:lnTo>
                <a:lnTo>
                  <a:pt x="231" y="141"/>
                </a:lnTo>
                <a:lnTo>
                  <a:pt x="231" y="133"/>
                </a:lnTo>
                <a:lnTo>
                  <a:pt x="234" y="119"/>
                </a:lnTo>
                <a:lnTo>
                  <a:pt x="237" y="113"/>
                </a:lnTo>
                <a:lnTo>
                  <a:pt x="243" y="111"/>
                </a:lnTo>
                <a:lnTo>
                  <a:pt x="241" y="107"/>
                </a:lnTo>
                <a:lnTo>
                  <a:pt x="239" y="103"/>
                </a:lnTo>
                <a:lnTo>
                  <a:pt x="239" y="97"/>
                </a:lnTo>
                <a:lnTo>
                  <a:pt x="244" y="100"/>
                </a:lnTo>
                <a:lnTo>
                  <a:pt x="250" y="104"/>
                </a:lnTo>
                <a:lnTo>
                  <a:pt x="256" y="105"/>
                </a:lnTo>
                <a:lnTo>
                  <a:pt x="265" y="105"/>
                </a:lnTo>
                <a:lnTo>
                  <a:pt x="272" y="97"/>
                </a:lnTo>
                <a:lnTo>
                  <a:pt x="275" y="85"/>
                </a:lnTo>
                <a:lnTo>
                  <a:pt x="277" y="71"/>
                </a:lnTo>
                <a:lnTo>
                  <a:pt x="281" y="73"/>
                </a:lnTo>
                <a:lnTo>
                  <a:pt x="281" y="72"/>
                </a:lnTo>
                <a:lnTo>
                  <a:pt x="280" y="71"/>
                </a:lnTo>
                <a:lnTo>
                  <a:pt x="280" y="69"/>
                </a:lnTo>
                <a:lnTo>
                  <a:pt x="279" y="65"/>
                </a:lnTo>
                <a:lnTo>
                  <a:pt x="282" y="66"/>
                </a:lnTo>
                <a:lnTo>
                  <a:pt x="288" y="66"/>
                </a:lnTo>
                <a:lnTo>
                  <a:pt x="289" y="65"/>
                </a:lnTo>
                <a:lnTo>
                  <a:pt x="296" y="51"/>
                </a:lnTo>
                <a:lnTo>
                  <a:pt x="299" y="50"/>
                </a:lnTo>
                <a:lnTo>
                  <a:pt x="300" y="49"/>
                </a:lnTo>
                <a:lnTo>
                  <a:pt x="303" y="48"/>
                </a:lnTo>
                <a:lnTo>
                  <a:pt x="305" y="47"/>
                </a:lnTo>
                <a:lnTo>
                  <a:pt x="307" y="45"/>
                </a:lnTo>
                <a:lnTo>
                  <a:pt x="308" y="44"/>
                </a:lnTo>
                <a:lnTo>
                  <a:pt x="308" y="37"/>
                </a:lnTo>
                <a:lnTo>
                  <a:pt x="309" y="34"/>
                </a:lnTo>
                <a:lnTo>
                  <a:pt x="310" y="31"/>
                </a:lnTo>
                <a:lnTo>
                  <a:pt x="312" y="30"/>
                </a:lnTo>
                <a:lnTo>
                  <a:pt x="313" y="30"/>
                </a:lnTo>
                <a:lnTo>
                  <a:pt x="315" y="29"/>
                </a:lnTo>
                <a:lnTo>
                  <a:pt x="316" y="29"/>
                </a:lnTo>
                <a:lnTo>
                  <a:pt x="317" y="19"/>
                </a:lnTo>
                <a:lnTo>
                  <a:pt x="316" y="9"/>
                </a:lnTo>
                <a:lnTo>
                  <a:pt x="319"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8" name="Freeform 97"/>
          <p:cNvSpPr>
            <a:spLocks/>
          </p:cNvSpPr>
          <p:nvPr/>
        </p:nvSpPr>
        <p:spPr bwMode="auto">
          <a:xfrm>
            <a:off x="4545013" y="3030538"/>
            <a:ext cx="427037" cy="201612"/>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9" name="Freeform 98"/>
          <p:cNvSpPr>
            <a:spLocks/>
          </p:cNvSpPr>
          <p:nvPr/>
        </p:nvSpPr>
        <p:spPr bwMode="auto">
          <a:xfrm>
            <a:off x="4921250" y="3222625"/>
            <a:ext cx="31750" cy="71438"/>
          </a:xfrm>
          <a:custGeom>
            <a:avLst/>
            <a:gdLst/>
            <a:ahLst/>
            <a:cxnLst>
              <a:cxn ang="0">
                <a:pos x="20" y="0"/>
              </a:cxn>
              <a:cxn ang="0">
                <a:pos x="25" y="4"/>
              </a:cxn>
              <a:cxn ang="0">
                <a:pos x="25" y="8"/>
              </a:cxn>
              <a:cxn ang="0">
                <a:pos x="24" y="14"/>
              </a:cxn>
              <a:cxn ang="0">
                <a:pos x="21" y="20"/>
              </a:cxn>
              <a:cxn ang="0">
                <a:pos x="19" y="27"/>
              </a:cxn>
              <a:cxn ang="0">
                <a:pos x="18" y="34"/>
              </a:cxn>
              <a:cxn ang="0">
                <a:pos x="20" y="40"/>
              </a:cxn>
              <a:cxn ang="0">
                <a:pos x="6" y="56"/>
              </a:cxn>
              <a:cxn ang="0">
                <a:pos x="0" y="56"/>
              </a:cxn>
              <a:cxn ang="0">
                <a:pos x="2" y="44"/>
              </a:cxn>
              <a:cxn ang="0">
                <a:pos x="6" y="32"/>
              </a:cxn>
              <a:cxn ang="0">
                <a:pos x="12" y="22"/>
              </a:cxn>
              <a:cxn ang="0">
                <a:pos x="12" y="16"/>
              </a:cxn>
              <a:cxn ang="0">
                <a:pos x="10" y="14"/>
              </a:cxn>
              <a:cxn ang="0">
                <a:pos x="6" y="14"/>
              </a:cxn>
              <a:cxn ang="0">
                <a:pos x="7" y="11"/>
              </a:cxn>
              <a:cxn ang="0">
                <a:pos x="10" y="8"/>
              </a:cxn>
              <a:cxn ang="0">
                <a:pos x="13" y="6"/>
              </a:cxn>
              <a:cxn ang="0">
                <a:pos x="16" y="5"/>
              </a:cxn>
              <a:cxn ang="0">
                <a:pos x="20" y="0"/>
              </a:cxn>
            </a:cxnLst>
            <a:rect l="0" t="0" r="r" b="b"/>
            <a:pathLst>
              <a:path w="25" h="56">
                <a:moveTo>
                  <a:pt x="20" y="0"/>
                </a:moveTo>
                <a:lnTo>
                  <a:pt x="25" y="4"/>
                </a:lnTo>
                <a:lnTo>
                  <a:pt x="25" y="8"/>
                </a:lnTo>
                <a:lnTo>
                  <a:pt x="24" y="14"/>
                </a:lnTo>
                <a:lnTo>
                  <a:pt x="21" y="20"/>
                </a:lnTo>
                <a:lnTo>
                  <a:pt x="19" y="27"/>
                </a:lnTo>
                <a:lnTo>
                  <a:pt x="18" y="34"/>
                </a:lnTo>
                <a:lnTo>
                  <a:pt x="20" y="40"/>
                </a:lnTo>
                <a:lnTo>
                  <a:pt x="6" y="56"/>
                </a:lnTo>
                <a:lnTo>
                  <a:pt x="0" y="56"/>
                </a:lnTo>
                <a:lnTo>
                  <a:pt x="2" y="44"/>
                </a:lnTo>
                <a:lnTo>
                  <a:pt x="6" y="32"/>
                </a:lnTo>
                <a:lnTo>
                  <a:pt x="12" y="22"/>
                </a:lnTo>
                <a:lnTo>
                  <a:pt x="12" y="16"/>
                </a:lnTo>
                <a:lnTo>
                  <a:pt x="10" y="14"/>
                </a:lnTo>
                <a:lnTo>
                  <a:pt x="6" y="14"/>
                </a:lnTo>
                <a:lnTo>
                  <a:pt x="7" y="11"/>
                </a:lnTo>
                <a:lnTo>
                  <a:pt x="10" y="8"/>
                </a:lnTo>
                <a:lnTo>
                  <a:pt x="13" y="6"/>
                </a:lnTo>
                <a:lnTo>
                  <a:pt x="16" y="5"/>
                </a:lnTo>
                <a:lnTo>
                  <a:pt x="2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0" name="Freeform 99"/>
          <p:cNvSpPr>
            <a:spLocks/>
          </p:cNvSpPr>
          <p:nvPr/>
        </p:nvSpPr>
        <p:spPr bwMode="auto">
          <a:xfrm>
            <a:off x="3609975" y="3502025"/>
            <a:ext cx="792163" cy="282575"/>
          </a:xfrm>
          <a:custGeom>
            <a:avLst/>
            <a:gdLst/>
            <a:ahLst/>
            <a:cxnLst>
              <a:cxn ang="0">
                <a:pos x="615" y="2"/>
              </a:cxn>
              <a:cxn ang="0">
                <a:pos x="612" y="11"/>
              </a:cxn>
              <a:cxn ang="0">
                <a:pos x="612" y="22"/>
              </a:cxn>
              <a:cxn ang="0">
                <a:pos x="601" y="32"/>
              </a:cxn>
              <a:cxn ang="0">
                <a:pos x="587" y="47"/>
              </a:cxn>
              <a:cxn ang="0">
                <a:pos x="572" y="54"/>
              </a:cxn>
              <a:cxn ang="0">
                <a:pos x="558" y="65"/>
              </a:cxn>
              <a:cxn ang="0">
                <a:pos x="556" y="62"/>
              </a:cxn>
              <a:cxn ang="0">
                <a:pos x="555" y="60"/>
              </a:cxn>
              <a:cxn ang="0">
                <a:pos x="549" y="61"/>
              </a:cxn>
              <a:cxn ang="0">
                <a:pos x="547" y="64"/>
              </a:cxn>
              <a:cxn ang="0">
                <a:pos x="544" y="69"/>
              </a:cxn>
              <a:cxn ang="0">
                <a:pos x="539" y="71"/>
              </a:cxn>
              <a:cxn ang="0">
                <a:pos x="534" y="79"/>
              </a:cxn>
              <a:cxn ang="0">
                <a:pos x="521" y="91"/>
              </a:cxn>
              <a:cxn ang="0">
                <a:pos x="504" y="107"/>
              </a:cxn>
              <a:cxn ang="0">
                <a:pos x="481" y="117"/>
              </a:cxn>
              <a:cxn ang="0">
                <a:pos x="462" y="133"/>
              </a:cxn>
              <a:cxn ang="0">
                <a:pos x="447" y="153"/>
              </a:cxn>
              <a:cxn ang="0">
                <a:pos x="441" y="177"/>
              </a:cxn>
              <a:cxn ang="0">
                <a:pos x="219" y="201"/>
              </a:cxn>
              <a:cxn ang="0">
                <a:pos x="114" y="212"/>
              </a:cxn>
              <a:cxn ang="0">
                <a:pos x="31" y="218"/>
              </a:cxn>
              <a:cxn ang="0">
                <a:pos x="0" y="217"/>
              </a:cxn>
              <a:cxn ang="0">
                <a:pos x="3" y="215"/>
              </a:cxn>
              <a:cxn ang="0">
                <a:pos x="7" y="200"/>
              </a:cxn>
              <a:cxn ang="0">
                <a:pos x="12" y="181"/>
              </a:cxn>
              <a:cxn ang="0">
                <a:pos x="8" y="175"/>
              </a:cxn>
              <a:cxn ang="0">
                <a:pos x="15" y="170"/>
              </a:cxn>
              <a:cxn ang="0">
                <a:pos x="20" y="167"/>
              </a:cxn>
              <a:cxn ang="0">
                <a:pos x="20" y="160"/>
              </a:cxn>
              <a:cxn ang="0">
                <a:pos x="19" y="155"/>
              </a:cxn>
              <a:cxn ang="0">
                <a:pos x="21" y="152"/>
              </a:cxn>
              <a:cxn ang="0">
                <a:pos x="24" y="151"/>
              </a:cxn>
              <a:cxn ang="0">
                <a:pos x="28" y="149"/>
              </a:cxn>
              <a:cxn ang="0">
                <a:pos x="31" y="141"/>
              </a:cxn>
              <a:cxn ang="0">
                <a:pos x="35" y="135"/>
              </a:cxn>
              <a:cxn ang="0">
                <a:pos x="36" y="133"/>
              </a:cxn>
              <a:cxn ang="0">
                <a:pos x="34" y="132"/>
              </a:cxn>
              <a:cxn ang="0">
                <a:pos x="30" y="127"/>
              </a:cxn>
              <a:cxn ang="0">
                <a:pos x="36" y="117"/>
              </a:cxn>
              <a:cxn ang="0">
                <a:pos x="38" y="107"/>
              </a:cxn>
              <a:cxn ang="0">
                <a:pos x="38" y="104"/>
              </a:cxn>
              <a:cxn ang="0">
                <a:pos x="41" y="100"/>
              </a:cxn>
              <a:cxn ang="0">
                <a:pos x="39" y="95"/>
              </a:cxn>
              <a:cxn ang="0">
                <a:pos x="44" y="93"/>
              </a:cxn>
              <a:cxn ang="0">
                <a:pos x="48" y="79"/>
              </a:cxn>
              <a:cxn ang="0">
                <a:pos x="151" y="70"/>
              </a:cxn>
              <a:cxn ang="0">
                <a:pos x="152" y="62"/>
              </a:cxn>
              <a:cxn ang="0">
                <a:pos x="151" y="57"/>
              </a:cxn>
              <a:cxn ang="0">
                <a:pos x="149" y="56"/>
              </a:cxn>
              <a:cxn ang="0">
                <a:pos x="179" y="53"/>
              </a:cxn>
              <a:cxn ang="0">
                <a:pos x="251" y="47"/>
              </a:cxn>
              <a:cxn ang="0">
                <a:pos x="340" y="37"/>
              </a:cxn>
              <a:cxn ang="0">
                <a:pos x="411" y="32"/>
              </a:cxn>
              <a:cxn ang="0">
                <a:pos x="471" y="23"/>
              </a:cxn>
              <a:cxn ang="0">
                <a:pos x="524" y="16"/>
              </a:cxn>
              <a:cxn ang="0">
                <a:pos x="584" y="7"/>
              </a:cxn>
            </a:cxnLst>
            <a:rect l="0" t="0" r="r" b="b"/>
            <a:pathLst>
              <a:path w="615" h="219">
                <a:moveTo>
                  <a:pt x="612" y="0"/>
                </a:moveTo>
                <a:lnTo>
                  <a:pt x="615" y="2"/>
                </a:lnTo>
                <a:lnTo>
                  <a:pt x="615" y="6"/>
                </a:lnTo>
                <a:lnTo>
                  <a:pt x="612" y="11"/>
                </a:lnTo>
                <a:lnTo>
                  <a:pt x="611" y="16"/>
                </a:lnTo>
                <a:lnTo>
                  <a:pt x="612" y="22"/>
                </a:lnTo>
                <a:lnTo>
                  <a:pt x="605" y="26"/>
                </a:lnTo>
                <a:lnTo>
                  <a:pt x="601" y="32"/>
                </a:lnTo>
                <a:lnTo>
                  <a:pt x="596" y="48"/>
                </a:lnTo>
                <a:lnTo>
                  <a:pt x="587" y="47"/>
                </a:lnTo>
                <a:lnTo>
                  <a:pt x="579" y="49"/>
                </a:lnTo>
                <a:lnTo>
                  <a:pt x="572" y="54"/>
                </a:lnTo>
                <a:lnTo>
                  <a:pt x="562" y="68"/>
                </a:lnTo>
                <a:lnTo>
                  <a:pt x="558" y="65"/>
                </a:lnTo>
                <a:lnTo>
                  <a:pt x="556" y="64"/>
                </a:lnTo>
                <a:lnTo>
                  <a:pt x="556" y="62"/>
                </a:lnTo>
                <a:lnTo>
                  <a:pt x="555" y="61"/>
                </a:lnTo>
                <a:lnTo>
                  <a:pt x="555" y="60"/>
                </a:lnTo>
                <a:lnTo>
                  <a:pt x="552" y="60"/>
                </a:lnTo>
                <a:lnTo>
                  <a:pt x="549" y="61"/>
                </a:lnTo>
                <a:lnTo>
                  <a:pt x="548" y="63"/>
                </a:lnTo>
                <a:lnTo>
                  <a:pt x="547" y="64"/>
                </a:lnTo>
                <a:lnTo>
                  <a:pt x="546" y="67"/>
                </a:lnTo>
                <a:lnTo>
                  <a:pt x="544" y="69"/>
                </a:lnTo>
                <a:lnTo>
                  <a:pt x="542" y="71"/>
                </a:lnTo>
                <a:lnTo>
                  <a:pt x="539" y="71"/>
                </a:lnTo>
                <a:lnTo>
                  <a:pt x="537" y="70"/>
                </a:lnTo>
                <a:lnTo>
                  <a:pt x="534" y="79"/>
                </a:lnTo>
                <a:lnTo>
                  <a:pt x="531" y="90"/>
                </a:lnTo>
                <a:lnTo>
                  <a:pt x="521" y="91"/>
                </a:lnTo>
                <a:lnTo>
                  <a:pt x="512" y="98"/>
                </a:lnTo>
                <a:lnTo>
                  <a:pt x="504" y="107"/>
                </a:lnTo>
                <a:lnTo>
                  <a:pt x="497" y="116"/>
                </a:lnTo>
                <a:lnTo>
                  <a:pt x="481" y="117"/>
                </a:lnTo>
                <a:lnTo>
                  <a:pt x="469" y="123"/>
                </a:lnTo>
                <a:lnTo>
                  <a:pt x="462" y="133"/>
                </a:lnTo>
                <a:lnTo>
                  <a:pt x="459" y="147"/>
                </a:lnTo>
                <a:lnTo>
                  <a:pt x="447" y="153"/>
                </a:lnTo>
                <a:lnTo>
                  <a:pt x="441" y="153"/>
                </a:lnTo>
                <a:lnTo>
                  <a:pt x="441" y="177"/>
                </a:lnTo>
                <a:lnTo>
                  <a:pt x="331" y="189"/>
                </a:lnTo>
                <a:lnTo>
                  <a:pt x="219" y="201"/>
                </a:lnTo>
                <a:lnTo>
                  <a:pt x="166" y="205"/>
                </a:lnTo>
                <a:lnTo>
                  <a:pt x="114" y="212"/>
                </a:lnTo>
                <a:lnTo>
                  <a:pt x="62" y="217"/>
                </a:lnTo>
                <a:lnTo>
                  <a:pt x="31" y="218"/>
                </a:lnTo>
                <a:lnTo>
                  <a:pt x="0" y="219"/>
                </a:lnTo>
                <a:lnTo>
                  <a:pt x="0" y="217"/>
                </a:lnTo>
                <a:lnTo>
                  <a:pt x="2" y="216"/>
                </a:lnTo>
                <a:lnTo>
                  <a:pt x="3" y="215"/>
                </a:lnTo>
                <a:lnTo>
                  <a:pt x="10" y="211"/>
                </a:lnTo>
                <a:lnTo>
                  <a:pt x="7" y="200"/>
                </a:lnTo>
                <a:lnTo>
                  <a:pt x="8" y="190"/>
                </a:lnTo>
                <a:lnTo>
                  <a:pt x="12" y="181"/>
                </a:lnTo>
                <a:lnTo>
                  <a:pt x="8" y="177"/>
                </a:lnTo>
                <a:lnTo>
                  <a:pt x="8" y="175"/>
                </a:lnTo>
                <a:lnTo>
                  <a:pt x="10" y="173"/>
                </a:lnTo>
                <a:lnTo>
                  <a:pt x="15" y="170"/>
                </a:lnTo>
                <a:lnTo>
                  <a:pt x="16" y="170"/>
                </a:lnTo>
                <a:lnTo>
                  <a:pt x="20" y="167"/>
                </a:lnTo>
                <a:lnTo>
                  <a:pt x="21" y="163"/>
                </a:lnTo>
                <a:lnTo>
                  <a:pt x="20" y="160"/>
                </a:lnTo>
                <a:lnTo>
                  <a:pt x="20" y="158"/>
                </a:lnTo>
                <a:lnTo>
                  <a:pt x="19" y="155"/>
                </a:lnTo>
                <a:lnTo>
                  <a:pt x="20" y="153"/>
                </a:lnTo>
                <a:lnTo>
                  <a:pt x="21" y="152"/>
                </a:lnTo>
                <a:lnTo>
                  <a:pt x="22" y="152"/>
                </a:lnTo>
                <a:lnTo>
                  <a:pt x="24" y="151"/>
                </a:lnTo>
                <a:lnTo>
                  <a:pt x="27" y="151"/>
                </a:lnTo>
                <a:lnTo>
                  <a:pt x="28" y="149"/>
                </a:lnTo>
                <a:lnTo>
                  <a:pt x="30" y="145"/>
                </a:lnTo>
                <a:lnTo>
                  <a:pt x="31" y="141"/>
                </a:lnTo>
                <a:lnTo>
                  <a:pt x="34" y="138"/>
                </a:lnTo>
                <a:lnTo>
                  <a:pt x="35" y="135"/>
                </a:lnTo>
                <a:lnTo>
                  <a:pt x="36" y="134"/>
                </a:lnTo>
                <a:lnTo>
                  <a:pt x="36" y="133"/>
                </a:lnTo>
                <a:lnTo>
                  <a:pt x="35" y="132"/>
                </a:lnTo>
                <a:lnTo>
                  <a:pt x="34" y="132"/>
                </a:lnTo>
                <a:lnTo>
                  <a:pt x="31" y="130"/>
                </a:lnTo>
                <a:lnTo>
                  <a:pt x="30" y="127"/>
                </a:lnTo>
                <a:lnTo>
                  <a:pt x="32" y="121"/>
                </a:lnTo>
                <a:lnTo>
                  <a:pt x="36" y="117"/>
                </a:lnTo>
                <a:lnTo>
                  <a:pt x="38" y="112"/>
                </a:lnTo>
                <a:lnTo>
                  <a:pt x="38" y="107"/>
                </a:lnTo>
                <a:lnTo>
                  <a:pt x="36" y="104"/>
                </a:lnTo>
                <a:lnTo>
                  <a:pt x="38" y="104"/>
                </a:lnTo>
                <a:lnTo>
                  <a:pt x="41" y="102"/>
                </a:lnTo>
                <a:lnTo>
                  <a:pt x="41" y="100"/>
                </a:lnTo>
                <a:lnTo>
                  <a:pt x="39" y="98"/>
                </a:lnTo>
                <a:lnTo>
                  <a:pt x="39" y="95"/>
                </a:lnTo>
                <a:lnTo>
                  <a:pt x="38" y="93"/>
                </a:lnTo>
                <a:lnTo>
                  <a:pt x="44" y="93"/>
                </a:lnTo>
                <a:lnTo>
                  <a:pt x="44" y="83"/>
                </a:lnTo>
                <a:lnTo>
                  <a:pt x="48" y="79"/>
                </a:lnTo>
                <a:lnTo>
                  <a:pt x="100" y="76"/>
                </a:lnTo>
                <a:lnTo>
                  <a:pt x="151" y="70"/>
                </a:lnTo>
                <a:lnTo>
                  <a:pt x="151" y="64"/>
                </a:lnTo>
                <a:lnTo>
                  <a:pt x="152" y="62"/>
                </a:lnTo>
                <a:lnTo>
                  <a:pt x="152" y="60"/>
                </a:lnTo>
                <a:lnTo>
                  <a:pt x="151" y="57"/>
                </a:lnTo>
                <a:lnTo>
                  <a:pt x="150" y="56"/>
                </a:lnTo>
                <a:lnTo>
                  <a:pt x="149" y="56"/>
                </a:lnTo>
                <a:lnTo>
                  <a:pt x="163" y="55"/>
                </a:lnTo>
                <a:lnTo>
                  <a:pt x="179" y="53"/>
                </a:lnTo>
                <a:lnTo>
                  <a:pt x="197" y="51"/>
                </a:lnTo>
                <a:lnTo>
                  <a:pt x="251" y="47"/>
                </a:lnTo>
                <a:lnTo>
                  <a:pt x="308" y="42"/>
                </a:lnTo>
                <a:lnTo>
                  <a:pt x="340" y="37"/>
                </a:lnTo>
                <a:lnTo>
                  <a:pt x="371" y="34"/>
                </a:lnTo>
                <a:lnTo>
                  <a:pt x="411" y="32"/>
                </a:lnTo>
                <a:lnTo>
                  <a:pt x="449" y="28"/>
                </a:lnTo>
                <a:lnTo>
                  <a:pt x="471" y="23"/>
                </a:lnTo>
                <a:lnTo>
                  <a:pt x="492" y="20"/>
                </a:lnTo>
                <a:lnTo>
                  <a:pt x="524" y="16"/>
                </a:lnTo>
                <a:lnTo>
                  <a:pt x="554" y="13"/>
                </a:lnTo>
                <a:lnTo>
                  <a:pt x="584" y="7"/>
                </a:lnTo>
                <a:lnTo>
                  <a:pt x="612"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1" name="Freeform 100"/>
          <p:cNvSpPr>
            <a:spLocks/>
          </p:cNvSpPr>
          <p:nvPr/>
        </p:nvSpPr>
        <p:spPr bwMode="auto">
          <a:xfrm>
            <a:off x="4179888" y="3411538"/>
            <a:ext cx="803275" cy="360362"/>
          </a:xfrm>
          <a:custGeom>
            <a:avLst/>
            <a:gdLst/>
            <a:ahLst/>
            <a:cxnLst>
              <a:cxn ang="0">
                <a:pos x="598" y="21"/>
              </a:cxn>
              <a:cxn ang="0">
                <a:pos x="598" y="25"/>
              </a:cxn>
              <a:cxn ang="0">
                <a:pos x="574" y="22"/>
              </a:cxn>
              <a:cxn ang="0">
                <a:pos x="586" y="34"/>
              </a:cxn>
              <a:cxn ang="0">
                <a:pos x="570" y="39"/>
              </a:cxn>
              <a:cxn ang="0">
                <a:pos x="556" y="50"/>
              </a:cxn>
              <a:cxn ang="0">
                <a:pos x="537" y="36"/>
              </a:cxn>
              <a:cxn ang="0">
                <a:pos x="558" y="63"/>
              </a:cxn>
              <a:cxn ang="0">
                <a:pos x="567" y="57"/>
              </a:cxn>
              <a:cxn ang="0">
                <a:pos x="574" y="58"/>
              </a:cxn>
              <a:cxn ang="0">
                <a:pos x="592" y="68"/>
              </a:cxn>
              <a:cxn ang="0">
                <a:pos x="604" y="78"/>
              </a:cxn>
              <a:cxn ang="0">
                <a:pos x="614" y="55"/>
              </a:cxn>
              <a:cxn ang="0">
                <a:pos x="623" y="78"/>
              </a:cxn>
              <a:cxn ang="0">
                <a:pos x="604" y="106"/>
              </a:cxn>
              <a:cxn ang="0">
                <a:pos x="580" y="98"/>
              </a:cxn>
              <a:cxn ang="0">
                <a:pos x="571" y="104"/>
              </a:cxn>
              <a:cxn ang="0">
                <a:pos x="564" y="98"/>
              </a:cxn>
              <a:cxn ang="0">
                <a:pos x="560" y="110"/>
              </a:cxn>
              <a:cxn ang="0">
                <a:pos x="545" y="114"/>
              </a:cxn>
              <a:cxn ang="0">
                <a:pos x="569" y="127"/>
              </a:cxn>
              <a:cxn ang="0">
                <a:pos x="567" y="135"/>
              </a:cxn>
              <a:cxn ang="0">
                <a:pos x="560" y="152"/>
              </a:cxn>
              <a:cxn ang="0">
                <a:pos x="540" y="148"/>
              </a:cxn>
              <a:cxn ang="0">
                <a:pos x="569" y="154"/>
              </a:cxn>
              <a:cxn ang="0">
                <a:pos x="585" y="148"/>
              </a:cxn>
              <a:cxn ang="0">
                <a:pos x="588" y="162"/>
              </a:cxn>
              <a:cxn ang="0">
                <a:pos x="581" y="168"/>
              </a:cxn>
              <a:cxn ang="0">
                <a:pos x="564" y="174"/>
              </a:cxn>
              <a:cxn ang="0">
                <a:pos x="530" y="197"/>
              </a:cxn>
              <a:cxn ang="0">
                <a:pos x="522" y="187"/>
              </a:cxn>
              <a:cxn ang="0">
                <a:pos x="509" y="218"/>
              </a:cxn>
              <a:cxn ang="0">
                <a:pos x="493" y="244"/>
              </a:cxn>
              <a:cxn ang="0">
                <a:pos x="462" y="274"/>
              </a:cxn>
              <a:cxn ang="0">
                <a:pos x="435" y="266"/>
              </a:cxn>
              <a:cxn ang="0">
                <a:pos x="415" y="253"/>
              </a:cxn>
              <a:cxn ang="0">
                <a:pos x="403" y="247"/>
              </a:cxn>
              <a:cxn ang="0">
                <a:pos x="396" y="240"/>
              </a:cxn>
              <a:cxn ang="0">
                <a:pos x="368" y="221"/>
              </a:cxn>
              <a:cxn ang="0">
                <a:pos x="333" y="210"/>
              </a:cxn>
              <a:cxn ang="0">
                <a:pos x="266" y="214"/>
              </a:cxn>
              <a:cxn ang="0">
                <a:pos x="179" y="203"/>
              </a:cxn>
              <a:cxn ang="0">
                <a:pos x="129" y="215"/>
              </a:cxn>
              <a:cxn ang="0">
                <a:pos x="106" y="225"/>
              </a:cxn>
              <a:cxn ang="0">
                <a:pos x="83" y="236"/>
              </a:cxn>
              <a:cxn ang="0">
                <a:pos x="0" y="247"/>
              </a:cxn>
              <a:cxn ang="0">
                <a:pos x="18" y="219"/>
              </a:cxn>
              <a:cxn ang="0">
                <a:pos x="20" y="203"/>
              </a:cxn>
              <a:cxn ang="0">
                <a:pos x="61" y="183"/>
              </a:cxn>
              <a:cxn ang="0">
                <a:pos x="88" y="163"/>
              </a:cxn>
              <a:cxn ang="0">
                <a:pos x="112" y="139"/>
              </a:cxn>
              <a:cxn ang="0">
                <a:pos x="132" y="126"/>
              </a:cxn>
              <a:cxn ang="0">
                <a:pos x="158" y="112"/>
              </a:cxn>
              <a:cxn ang="0">
                <a:pos x="175" y="70"/>
              </a:cxn>
              <a:cxn ang="0">
                <a:pos x="347" y="48"/>
              </a:cxn>
              <a:cxn ang="0">
                <a:pos x="494" y="18"/>
              </a:cxn>
              <a:cxn ang="0">
                <a:pos x="576" y="0"/>
              </a:cxn>
            </a:cxnLst>
            <a:rect l="0" t="0" r="r" b="b"/>
            <a:pathLst>
              <a:path w="623" h="279">
                <a:moveTo>
                  <a:pt x="576" y="0"/>
                </a:moveTo>
                <a:lnTo>
                  <a:pt x="586" y="2"/>
                </a:lnTo>
                <a:lnTo>
                  <a:pt x="593" y="9"/>
                </a:lnTo>
                <a:lnTo>
                  <a:pt x="600" y="22"/>
                </a:lnTo>
                <a:lnTo>
                  <a:pt x="598" y="21"/>
                </a:lnTo>
                <a:lnTo>
                  <a:pt x="597" y="19"/>
                </a:lnTo>
                <a:lnTo>
                  <a:pt x="592" y="16"/>
                </a:lnTo>
                <a:lnTo>
                  <a:pt x="592" y="20"/>
                </a:lnTo>
                <a:lnTo>
                  <a:pt x="593" y="22"/>
                </a:lnTo>
                <a:lnTo>
                  <a:pt x="598" y="25"/>
                </a:lnTo>
                <a:lnTo>
                  <a:pt x="593" y="27"/>
                </a:lnTo>
                <a:lnTo>
                  <a:pt x="590" y="25"/>
                </a:lnTo>
                <a:lnTo>
                  <a:pt x="585" y="21"/>
                </a:lnTo>
                <a:lnTo>
                  <a:pt x="580" y="20"/>
                </a:lnTo>
                <a:lnTo>
                  <a:pt x="574" y="22"/>
                </a:lnTo>
                <a:lnTo>
                  <a:pt x="578" y="26"/>
                </a:lnTo>
                <a:lnTo>
                  <a:pt x="580" y="27"/>
                </a:lnTo>
                <a:lnTo>
                  <a:pt x="584" y="27"/>
                </a:lnTo>
                <a:lnTo>
                  <a:pt x="586" y="29"/>
                </a:lnTo>
                <a:lnTo>
                  <a:pt x="586" y="34"/>
                </a:lnTo>
                <a:lnTo>
                  <a:pt x="583" y="34"/>
                </a:lnTo>
                <a:lnTo>
                  <a:pt x="580" y="35"/>
                </a:lnTo>
                <a:lnTo>
                  <a:pt x="576" y="35"/>
                </a:lnTo>
                <a:lnTo>
                  <a:pt x="573" y="36"/>
                </a:lnTo>
                <a:lnTo>
                  <a:pt x="570" y="39"/>
                </a:lnTo>
                <a:lnTo>
                  <a:pt x="569" y="41"/>
                </a:lnTo>
                <a:lnTo>
                  <a:pt x="567" y="44"/>
                </a:lnTo>
                <a:lnTo>
                  <a:pt x="560" y="54"/>
                </a:lnTo>
                <a:lnTo>
                  <a:pt x="558" y="51"/>
                </a:lnTo>
                <a:lnTo>
                  <a:pt x="556" y="50"/>
                </a:lnTo>
                <a:lnTo>
                  <a:pt x="547" y="50"/>
                </a:lnTo>
                <a:lnTo>
                  <a:pt x="545" y="43"/>
                </a:lnTo>
                <a:lnTo>
                  <a:pt x="544" y="35"/>
                </a:lnTo>
                <a:lnTo>
                  <a:pt x="541" y="28"/>
                </a:lnTo>
                <a:lnTo>
                  <a:pt x="537" y="36"/>
                </a:lnTo>
                <a:lnTo>
                  <a:pt x="538" y="43"/>
                </a:lnTo>
                <a:lnTo>
                  <a:pt x="545" y="57"/>
                </a:lnTo>
                <a:lnTo>
                  <a:pt x="547" y="64"/>
                </a:lnTo>
                <a:lnTo>
                  <a:pt x="556" y="64"/>
                </a:lnTo>
                <a:lnTo>
                  <a:pt x="558" y="63"/>
                </a:lnTo>
                <a:lnTo>
                  <a:pt x="562" y="61"/>
                </a:lnTo>
                <a:lnTo>
                  <a:pt x="564" y="58"/>
                </a:lnTo>
                <a:lnTo>
                  <a:pt x="566" y="57"/>
                </a:lnTo>
                <a:lnTo>
                  <a:pt x="567" y="56"/>
                </a:lnTo>
                <a:lnTo>
                  <a:pt x="567" y="57"/>
                </a:lnTo>
                <a:lnTo>
                  <a:pt x="569" y="57"/>
                </a:lnTo>
                <a:lnTo>
                  <a:pt x="569" y="58"/>
                </a:lnTo>
                <a:lnTo>
                  <a:pt x="570" y="60"/>
                </a:lnTo>
                <a:lnTo>
                  <a:pt x="572" y="60"/>
                </a:lnTo>
                <a:lnTo>
                  <a:pt x="574" y="58"/>
                </a:lnTo>
                <a:lnTo>
                  <a:pt x="584" y="55"/>
                </a:lnTo>
                <a:lnTo>
                  <a:pt x="594" y="50"/>
                </a:lnTo>
                <a:lnTo>
                  <a:pt x="597" y="57"/>
                </a:lnTo>
                <a:lnTo>
                  <a:pt x="597" y="63"/>
                </a:lnTo>
                <a:lnTo>
                  <a:pt x="592" y="68"/>
                </a:lnTo>
                <a:lnTo>
                  <a:pt x="594" y="69"/>
                </a:lnTo>
                <a:lnTo>
                  <a:pt x="595" y="71"/>
                </a:lnTo>
                <a:lnTo>
                  <a:pt x="595" y="77"/>
                </a:lnTo>
                <a:lnTo>
                  <a:pt x="598" y="82"/>
                </a:lnTo>
                <a:lnTo>
                  <a:pt x="604" y="78"/>
                </a:lnTo>
                <a:lnTo>
                  <a:pt x="605" y="74"/>
                </a:lnTo>
                <a:lnTo>
                  <a:pt x="605" y="61"/>
                </a:lnTo>
                <a:lnTo>
                  <a:pt x="606" y="56"/>
                </a:lnTo>
                <a:lnTo>
                  <a:pt x="612" y="56"/>
                </a:lnTo>
                <a:lnTo>
                  <a:pt x="614" y="55"/>
                </a:lnTo>
                <a:lnTo>
                  <a:pt x="614" y="54"/>
                </a:lnTo>
                <a:lnTo>
                  <a:pt x="619" y="57"/>
                </a:lnTo>
                <a:lnTo>
                  <a:pt x="622" y="63"/>
                </a:lnTo>
                <a:lnTo>
                  <a:pt x="623" y="70"/>
                </a:lnTo>
                <a:lnTo>
                  <a:pt x="623" y="78"/>
                </a:lnTo>
                <a:lnTo>
                  <a:pt x="614" y="78"/>
                </a:lnTo>
                <a:lnTo>
                  <a:pt x="613" y="83"/>
                </a:lnTo>
                <a:lnTo>
                  <a:pt x="611" y="91"/>
                </a:lnTo>
                <a:lnTo>
                  <a:pt x="607" y="99"/>
                </a:lnTo>
                <a:lnTo>
                  <a:pt x="604" y="106"/>
                </a:lnTo>
                <a:lnTo>
                  <a:pt x="597" y="106"/>
                </a:lnTo>
                <a:lnTo>
                  <a:pt x="591" y="107"/>
                </a:lnTo>
                <a:lnTo>
                  <a:pt x="585" y="106"/>
                </a:lnTo>
                <a:lnTo>
                  <a:pt x="581" y="104"/>
                </a:lnTo>
                <a:lnTo>
                  <a:pt x="580" y="98"/>
                </a:lnTo>
                <a:lnTo>
                  <a:pt x="578" y="100"/>
                </a:lnTo>
                <a:lnTo>
                  <a:pt x="578" y="106"/>
                </a:lnTo>
                <a:lnTo>
                  <a:pt x="574" y="106"/>
                </a:lnTo>
                <a:lnTo>
                  <a:pt x="572" y="105"/>
                </a:lnTo>
                <a:lnTo>
                  <a:pt x="571" y="104"/>
                </a:lnTo>
                <a:lnTo>
                  <a:pt x="571" y="97"/>
                </a:lnTo>
                <a:lnTo>
                  <a:pt x="570" y="96"/>
                </a:lnTo>
                <a:lnTo>
                  <a:pt x="567" y="96"/>
                </a:lnTo>
                <a:lnTo>
                  <a:pt x="565" y="97"/>
                </a:lnTo>
                <a:lnTo>
                  <a:pt x="564" y="98"/>
                </a:lnTo>
                <a:lnTo>
                  <a:pt x="564" y="100"/>
                </a:lnTo>
                <a:lnTo>
                  <a:pt x="563" y="103"/>
                </a:lnTo>
                <a:lnTo>
                  <a:pt x="563" y="106"/>
                </a:lnTo>
                <a:lnTo>
                  <a:pt x="562" y="109"/>
                </a:lnTo>
                <a:lnTo>
                  <a:pt x="560" y="110"/>
                </a:lnTo>
                <a:lnTo>
                  <a:pt x="550" y="110"/>
                </a:lnTo>
                <a:lnTo>
                  <a:pt x="536" y="105"/>
                </a:lnTo>
                <a:lnTo>
                  <a:pt x="530" y="106"/>
                </a:lnTo>
                <a:lnTo>
                  <a:pt x="537" y="112"/>
                </a:lnTo>
                <a:lnTo>
                  <a:pt x="545" y="114"/>
                </a:lnTo>
                <a:lnTo>
                  <a:pt x="556" y="117"/>
                </a:lnTo>
                <a:lnTo>
                  <a:pt x="574" y="121"/>
                </a:lnTo>
                <a:lnTo>
                  <a:pt x="574" y="125"/>
                </a:lnTo>
                <a:lnTo>
                  <a:pt x="572" y="127"/>
                </a:lnTo>
                <a:lnTo>
                  <a:pt x="569" y="127"/>
                </a:lnTo>
                <a:lnTo>
                  <a:pt x="566" y="130"/>
                </a:lnTo>
                <a:lnTo>
                  <a:pt x="565" y="132"/>
                </a:lnTo>
                <a:lnTo>
                  <a:pt x="566" y="133"/>
                </a:lnTo>
                <a:lnTo>
                  <a:pt x="566" y="134"/>
                </a:lnTo>
                <a:lnTo>
                  <a:pt x="567" y="135"/>
                </a:lnTo>
                <a:lnTo>
                  <a:pt x="572" y="135"/>
                </a:lnTo>
                <a:lnTo>
                  <a:pt x="572" y="137"/>
                </a:lnTo>
                <a:lnTo>
                  <a:pt x="573" y="138"/>
                </a:lnTo>
                <a:lnTo>
                  <a:pt x="572" y="140"/>
                </a:lnTo>
                <a:lnTo>
                  <a:pt x="560" y="152"/>
                </a:lnTo>
                <a:lnTo>
                  <a:pt x="550" y="146"/>
                </a:lnTo>
                <a:lnTo>
                  <a:pt x="538" y="140"/>
                </a:lnTo>
                <a:lnTo>
                  <a:pt x="537" y="142"/>
                </a:lnTo>
                <a:lnTo>
                  <a:pt x="537" y="146"/>
                </a:lnTo>
                <a:lnTo>
                  <a:pt x="540" y="148"/>
                </a:lnTo>
                <a:lnTo>
                  <a:pt x="542" y="152"/>
                </a:lnTo>
                <a:lnTo>
                  <a:pt x="549" y="156"/>
                </a:lnTo>
                <a:lnTo>
                  <a:pt x="552" y="158"/>
                </a:lnTo>
                <a:lnTo>
                  <a:pt x="560" y="158"/>
                </a:lnTo>
                <a:lnTo>
                  <a:pt x="569" y="154"/>
                </a:lnTo>
                <a:lnTo>
                  <a:pt x="577" y="153"/>
                </a:lnTo>
                <a:lnTo>
                  <a:pt x="584" y="155"/>
                </a:lnTo>
                <a:lnTo>
                  <a:pt x="583" y="152"/>
                </a:lnTo>
                <a:lnTo>
                  <a:pt x="583" y="148"/>
                </a:lnTo>
                <a:lnTo>
                  <a:pt x="585" y="148"/>
                </a:lnTo>
                <a:lnTo>
                  <a:pt x="586" y="149"/>
                </a:lnTo>
                <a:lnTo>
                  <a:pt x="586" y="152"/>
                </a:lnTo>
                <a:lnTo>
                  <a:pt x="590" y="158"/>
                </a:lnTo>
                <a:lnTo>
                  <a:pt x="590" y="160"/>
                </a:lnTo>
                <a:lnTo>
                  <a:pt x="588" y="162"/>
                </a:lnTo>
                <a:lnTo>
                  <a:pt x="587" y="163"/>
                </a:lnTo>
                <a:lnTo>
                  <a:pt x="586" y="166"/>
                </a:lnTo>
                <a:lnTo>
                  <a:pt x="586" y="169"/>
                </a:lnTo>
                <a:lnTo>
                  <a:pt x="584" y="169"/>
                </a:lnTo>
                <a:lnTo>
                  <a:pt x="581" y="168"/>
                </a:lnTo>
                <a:lnTo>
                  <a:pt x="580" y="168"/>
                </a:lnTo>
                <a:lnTo>
                  <a:pt x="579" y="167"/>
                </a:lnTo>
                <a:lnTo>
                  <a:pt x="577" y="166"/>
                </a:lnTo>
                <a:lnTo>
                  <a:pt x="572" y="166"/>
                </a:lnTo>
                <a:lnTo>
                  <a:pt x="564" y="174"/>
                </a:lnTo>
                <a:lnTo>
                  <a:pt x="553" y="179"/>
                </a:lnTo>
                <a:lnTo>
                  <a:pt x="541" y="180"/>
                </a:lnTo>
                <a:lnTo>
                  <a:pt x="536" y="187"/>
                </a:lnTo>
                <a:lnTo>
                  <a:pt x="535" y="190"/>
                </a:lnTo>
                <a:lnTo>
                  <a:pt x="530" y="197"/>
                </a:lnTo>
                <a:lnTo>
                  <a:pt x="529" y="195"/>
                </a:lnTo>
                <a:lnTo>
                  <a:pt x="529" y="194"/>
                </a:lnTo>
                <a:lnTo>
                  <a:pt x="528" y="191"/>
                </a:lnTo>
                <a:lnTo>
                  <a:pt x="526" y="189"/>
                </a:lnTo>
                <a:lnTo>
                  <a:pt x="522" y="187"/>
                </a:lnTo>
                <a:lnTo>
                  <a:pt x="519" y="186"/>
                </a:lnTo>
                <a:lnTo>
                  <a:pt x="521" y="195"/>
                </a:lnTo>
                <a:lnTo>
                  <a:pt x="520" y="204"/>
                </a:lnTo>
                <a:lnTo>
                  <a:pt x="515" y="211"/>
                </a:lnTo>
                <a:lnTo>
                  <a:pt x="509" y="218"/>
                </a:lnTo>
                <a:lnTo>
                  <a:pt x="502" y="226"/>
                </a:lnTo>
                <a:lnTo>
                  <a:pt x="498" y="236"/>
                </a:lnTo>
                <a:lnTo>
                  <a:pt x="496" y="247"/>
                </a:lnTo>
                <a:lnTo>
                  <a:pt x="494" y="246"/>
                </a:lnTo>
                <a:lnTo>
                  <a:pt x="493" y="244"/>
                </a:lnTo>
                <a:lnTo>
                  <a:pt x="488" y="242"/>
                </a:lnTo>
                <a:lnTo>
                  <a:pt x="492" y="259"/>
                </a:lnTo>
                <a:lnTo>
                  <a:pt x="491" y="267"/>
                </a:lnTo>
                <a:lnTo>
                  <a:pt x="477" y="271"/>
                </a:lnTo>
                <a:lnTo>
                  <a:pt x="462" y="274"/>
                </a:lnTo>
                <a:lnTo>
                  <a:pt x="449" y="279"/>
                </a:lnTo>
                <a:lnTo>
                  <a:pt x="445" y="277"/>
                </a:lnTo>
                <a:lnTo>
                  <a:pt x="443" y="273"/>
                </a:lnTo>
                <a:lnTo>
                  <a:pt x="437" y="267"/>
                </a:lnTo>
                <a:lnTo>
                  <a:pt x="435" y="266"/>
                </a:lnTo>
                <a:lnTo>
                  <a:pt x="431" y="265"/>
                </a:lnTo>
                <a:lnTo>
                  <a:pt x="429" y="264"/>
                </a:lnTo>
                <a:lnTo>
                  <a:pt x="425" y="263"/>
                </a:lnTo>
                <a:lnTo>
                  <a:pt x="423" y="261"/>
                </a:lnTo>
                <a:lnTo>
                  <a:pt x="415" y="253"/>
                </a:lnTo>
                <a:lnTo>
                  <a:pt x="411" y="251"/>
                </a:lnTo>
                <a:lnTo>
                  <a:pt x="409" y="250"/>
                </a:lnTo>
                <a:lnTo>
                  <a:pt x="408" y="249"/>
                </a:lnTo>
                <a:lnTo>
                  <a:pt x="406" y="249"/>
                </a:lnTo>
                <a:lnTo>
                  <a:pt x="403" y="247"/>
                </a:lnTo>
                <a:lnTo>
                  <a:pt x="402" y="246"/>
                </a:lnTo>
                <a:lnTo>
                  <a:pt x="402" y="243"/>
                </a:lnTo>
                <a:lnTo>
                  <a:pt x="401" y="242"/>
                </a:lnTo>
                <a:lnTo>
                  <a:pt x="399" y="242"/>
                </a:lnTo>
                <a:lnTo>
                  <a:pt x="396" y="240"/>
                </a:lnTo>
                <a:lnTo>
                  <a:pt x="394" y="240"/>
                </a:lnTo>
                <a:lnTo>
                  <a:pt x="392" y="239"/>
                </a:lnTo>
                <a:lnTo>
                  <a:pt x="385" y="232"/>
                </a:lnTo>
                <a:lnTo>
                  <a:pt x="375" y="225"/>
                </a:lnTo>
                <a:lnTo>
                  <a:pt x="368" y="221"/>
                </a:lnTo>
                <a:lnTo>
                  <a:pt x="361" y="215"/>
                </a:lnTo>
                <a:lnTo>
                  <a:pt x="354" y="210"/>
                </a:lnTo>
                <a:lnTo>
                  <a:pt x="350" y="208"/>
                </a:lnTo>
                <a:lnTo>
                  <a:pt x="343" y="209"/>
                </a:lnTo>
                <a:lnTo>
                  <a:pt x="333" y="210"/>
                </a:lnTo>
                <a:lnTo>
                  <a:pt x="323" y="212"/>
                </a:lnTo>
                <a:lnTo>
                  <a:pt x="314" y="214"/>
                </a:lnTo>
                <a:lnTo>
                  <a:pt x="292" y="218"/>
                </a:lnTo>
                <a:lnTo>
                  <a:pt x="268" y="223"/>
                </a:lnTo>
                <a:lnTo>
                  <a:pt x="266" y="214"/>
                </a:lnTo>
                <a:lnTo>
                  <a:pt x="257" y="200"/>
                </a:lnTo>
                <a:lnTo>
                  <a:pt x="237" y="197"/>
                </a:lnTo>
                <a:lnTo>
                  <a:pt x="217" y="197"/>
                </a:lnTo>
                <a:lnTo>
                  <a:pt x="198" y="200"/>
                </a:lnTo>
                <a:lnTo>
                  <a:pt x="179" y="203"/>
                </a:lnTo>
                <a:lnTo>
                  <a:pt x="155" y="203"/>
                </a:lnTo>
                <a:lnTo>
                  <a:pt x="145" y="205"/>
                </a:lnTo>
                <a:lnTo>
                  <a:pt x="141" y="207"/>
                </a:lnTo>
                <a:lnTo>
                  <a:pt x="131" y="214"/>
                </a:lnTo>
                <a:lnTo>
                  <a:pt x="129" y="215"/>
                </a:lnTo>
                <a:lnTo>
                  <a:pt x="126" y="215"/>
                </a:lnTo>
                <a:lnTo>
                  <a:pt x="122" y="217"/>
                </a:lnTo>
                <a:lnTo>
                  <a:pt x="119" y="219"/>
                </a:lnTo>
                <a:lnTo>
                  <a:pt x="108" y="225"/>
                </a:lnTo>
                <a:lnTo>
                  <a:pt x="106" y="225"/>
                </a:lnTo>
                <a:lnTo>
                  <a:pt x="105" y="226"/>
                </a:lnTo>
                <a:lnTo>
                  <a:pt x="103" y="226"/>
                </a:lnTo>
                <a:lnTo>
                  <a:pt x="102" y="228"/>
                </a:lnTo>
                <a:lnTo>
                  <a:pt x="95" y="232"/>
                </a:lnTo>
                <a:lnTo>
                  <a:pt x="83" y="236"/>
                </a:lnTo>
                <a:lnTo>
                  <a:pt x="70" y="238"/>
                </a:lnTo>
                <a:lnTo>
                  <a:pt x="42" y="240"/>
                </a:lnTo>
                <a:lnTo>
                  <a:pt x="30" y="242"/>
                </a:lnTo>
                <a:lnTo>
                  <a:pt x="16" y="244"/>
                </a:lnTo>
                <a:lnTo>
                  <a:pt x="0" y="247"/>
                </a:lnTo>
                <a:lnTo>
                  <a:pt x="0" y="225"/>
                </a:lnTo>
                <a:lnTo>
                  <a:pt x="7" y="225"/>
                </a:lnTo>
                <a:lnTo>
                  <a:pt x="12" y="223"/>
                </a:lnTo>
                <a:lnTo>
                  <a:pt x="13" y="222"/>
                </a:lnTo>
                <a:lnTo>
                  <a:pt x="18" y="219"/>
                </a:lnTo>
                <a:lnTo>
                  <a:pt x="18" y="214"/>
                </a:lnTo>
                <a:lnTo>
                  <a:pt x="19" y="212"/>
                </a:lnTo>
                <a:lnTo>
                  <a:pt x="19" y="210"/>
                </a:lnTo>
                <a:lnTo>
                  <a:pt x="20" y="209"/>
                </a:lnTo>
                <a:lnTo>
                  <a:pt x="20" y="203"/>
                </a:lnTo>
                <a:lnTo>
                  <a:pt x="27" y="196"/>
                </a:lnTo>
                <a:lnTo>
                  <a:pt x="37" y="193"/>
                </a:lnTo>
                <a:lnTo>
                  <a:pt x="47" y="190"/>
                </a:lnTo>
                <a:lnTo>
                  <a:pt x="58" y="186"/>
                </a:lnTo>
                <a:lnTo>
                  <a:pt x="61" y="183"/>
                </a:lnTo>
                <a:lnTo>
                  <a:pt x="63" y="180"/>
                </a:lnTo>
                <a:lnTo>
                  <a:pt x="77" y="166"/>
                </a:lnTo>
                <a:lnTo>
                  <a:pt x="80" y="165"/>
                </a:lnTo>
                <a:lnTo>
                  <a:pt x="81" y="163"/>
                </a:lnTo>
                <a:lnTo>
                  <a:pt x="88" y="163"/>
                </a:lnTo>
                <a:lnTo>
                  <a:pt x="97" y="148"/>
                </a:lnTo>
                <a:lnTo>
                  <a:pt x="108" y="135"/>
                </a:lnTo>
                <a:lnTo>
                  <a:pt x="110" y="135"/>
                </a:lnTo>
                <a:lnTo>
                  <a:pt x="112" y="138"/>
                </a:lnTo>
                <a:lnTo>
                  <a:pt x="112" y="139"/>
                </a:lnTo>
                <a:lnTo>
                  <a:pt x="113" y="140"/>
                </a:lnTo>
                <a:lnTo>
                  <a:pt x="119" y="140"/>
                </a:lnTo>
                <a:lnTo>
                  <a:pt x="124" y="137"/>
                </a:lnTo>
                <a:lnTo>
                  <a:pt x="127" y="132"/>
                </a:lnTo>
                <a:lnTo>
                  <a:pt x="132" y="126"/>
                </a:lnTo>
                <a:lnTo>
                  <a:pt x="138" y="123"/>
                </a:lnTo>
                <a:lnTo>
                  <a:pt x="144" y="121"/>
                </a:lnTo>
                <a:lnTo>
                  <a:pt x="151" y="124"/>
                </a:lnTo>
                <a:lnTo>
                  <a:pt x="155" y="118"/>
                </a:lnTo>
                <a:lnTo>
                  <a:pt x="158" y="112"/>
                </a:lnTo>
                <a:lnTo>
                  <a:pt x="161" y="105"/>
                </a:lnTo>
                <a:lnTo>
                  <a:pt x="166" y="99"/>
                </a:lnTo>
                <a:lnTo>
                  <a:pt x="173" y="96"/>
                </a:lnTo>
                <a:lnTo>
                  <a:pt x="176" y="78"/>
                </a:lnTo>
                <a:lnTo>
                  <a:pt x="175" y="70"/>
                </a:lnTo>
                <a:lnTo>
                  <a:pt x="205" y="69"/>
                </a:lnTo>
                <a:lnTo>
                  <a:pt x="236" y="67"/>
                </a:lnTo>
                <a:lnTo>
                  <a:pt x="266" y="62"/>
                </a:lnTo>
                <a:lnTo>
                  <a:pt x="304" y="55"/>
                </a:lnTo>
                <a:lnTo>
                  <a:pt x="347" y="48"/>
                </a:lnTo>
                <a:lnTo>
                  <a:pt x="392" y="39"/>
                </a:lnTo>
                <a:lnTo>
                  <a:pt x="415" y="34"/>
                </a:lnTo>
                <a:lnTo>
                  <a:pt x="441" y="28"/>
                </a:lnTo>
                <a:lnTo>
                  <a:pt x="469" y="22"/>
                </a:lnTo>
                <a:lnTo>
                  <a:pt x="494" y="18"/>
                </a:lnTo>
                <a:lnTo>
                  <a:pt x="519" y="14"/>
                </a:lnTo>
                <a:lnTo>
                  <a:pt x="533" y="11"/>
                </a:lnTo>
                <a:lnTo>
                  <a:pt x="545" y="6"/>
                </a:lnTo>
                <a:lnTo>
                  <a:pt x="560" y="2"/>
                </a:lnTo>
                <a:lnTo>
                  <a:pt x="57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2" name="Freeform 101"/>
          <p:cNvSpPr>
            <a:spLocks/>
          </p:cNvSpPr>
          <p:nvPr/>
        </p:nvSpPr>
        <p:spPr bwMode="auto">
          <a:xfrm>
            <a:off x="4060825" y="3717925"/>
            <a:ext cx="509588" cy="533400"/>
          </a:xfrm>
          <a:custGeom>
            <a:avLst/>
            <a:gdLst/>
            <a:ahLst/>
            <a:cxnLst>
              <a:cxn ang="0">
                <a:pos x="167" y="22"/>
              </a:cxn>
              <a:cxn ang="0">
                <a:pos x="190" y="42"/>
              </a:cxn>
              <a:cxn ang="0">
                <a:pos x="206" y="47"/>
              </a:cxn>
              <a:cxn ang="0">
                <a:pos x="224" y="71"/>
              </a:cxn>
              <a:cxn ang="0">
                <a:pos x="242" y="93"/>
              </a:cxn>
              <a:cxn ang="0">
                <a:pos x="248" y="96"/>
              </a:cxn>
              <a:cxn ang="0">
                <a:pos x="254" y="99"/>
              </a:cxn>
              <a:cxn ang="0">
                <a:pos x="259" y="101"/>
              </a:cxn>
              <a:cxn ang="0">
                <a:pos x="265" y="106"/>
              </a:cxn>
              <a:cxn ang="0">
                <a:pos x="263" y="110"/>
              </a:cxn>
              <a:cxn ang="0">
                <a:pos x="268" y="112"/>
              </a:cxn>
              <a:cxn ang="0">
                <a:pos x="291" y="126"/>
              </a:cxn>
              <a:cxn ang="0">
                <a:pos x="319" y="159"/>
              </a:cxn>
              <a:cxn ang="0">
                <a:pos x="339" y="181"/>
              </a:cxn>
              <a:cxn ang="0">
                <a:pos x="347" y="202"/>
              </a:cxn>
              <a:cxn ang="0">
                <a:pos x="355" y="205"/>
              </a:cxn>
              <a:cxn ang="0">
                <a:pos x="360" y="210"/>
              </a:cxn>
              <a:cxn ang="0">
                <a:pos x="361" y="212"/>
              </a:cxn>
              <a:cxn ang="0">
                <a:pos x="372" y="232"/>
              </a:cxn>
              <a:cxn ang="0">
                <a:pos x="389" y="246"/>
              </a:cxn>
              <a:cxn ang="0">
                <a:pos x="387" y="260"/>
              </a:cxn>
              <a:cxn ang="0">
                <a:pos x="379" y="255"/>
              </a:cxn>
              <a:cxn ang="0">
                <a:pos x="381" y="275"/>
              </a:cxn>
              <a:cxn ang="0">
                <a:pos x="372" y="284"/>
              </a:cxn>
              <a:cxn ang="0">
                <a:pos x="375" y="309"/>
              </a:cxn>
              <a:cxn ang="0">
                <a:pos x="367" y="314"/>
              </a:cxn>
              <a:cxn ang="0">
                <a:pos x="360" y="314"/>
              </a:cxn>
              <a:cxn ang="0">
                <a:pos x="355" y="315"/>
              </a:cxn>
              <a:cxn ang="0">
                <a:pos x="361" y="318"/>
              </a:cxn>
              <a:cxn ang="0">
                <a:pos x="369" y="321"/>
              </a:cxn>
              <a:cxn ang="0">
                <a:pos x="372" y="326"/>
              </a:cxn>
              <a:cxn ang="0">
                <a:pos x="368" y="331"/>
              </a:cxn>
              <a:cxn ang="0">
                <a:pos x="361" y="329"/>
              </a:cxn>
              <a:cxn ang="0">
                <a:pos x="364" y="365"/>
              </a:cxn>
              <a:cxn ang="0">
                <a:pos x="348" y="373"/>
              </a:cxn>
              <a:cxn ang="0">
                <a:pos x="322" y="380"/>
              </a:cxn>
              <a:cxn ang="0">
                <a:pos x="327" y="406"/>
              </a:cxn>
              <a:cxn ang="0">
                <a:pos x="318" y="410"/>
              </a:cxn>
              <a:cxn ang="0">
                <a:pos x="316" y="403"/>
              </a:cxn>
              <a:cxn ang="0">
                <a:pos x="314" y="398"/>
              </a:cxn>
              <a:cxn ang="0">
                <a:pos x="132" y="407"/>
              </a:cxn>
              <a:cxn ang="0">
                <a:pos x="112" y="412"/>
              </a:cxn>
              <a:cxn ang="0">
                <a:pos x="92" y="388"/>
              </a:cxn>
              <a:cxn ang="0">
                <a:pos x="81" y="371"/>
              </a:cxn>
              <a:cxn ang="0">
                <a:pos x="81" y="349"/>
              </a:cxn>
              <a:cxn ang="0">
                <a:pos x="74" y="324"/>
              </a:cxn>
              <a:cxn ang="0">
                <a:pos x="76" y="286"/>
              </a:cxn>
              <a:cxn ang="0">
                <a:pos x="77" y="255"/>
              </a:cxn>
              <a:cxn ang="0">
                <a:pos x="67" y="242"/>
              </a:cxn>
              <a:cxn ang="0">
                <a:pos x="61" y="231"/>
              </a:cxn>
              <a:cxn ang="0">
                <a:pos x="47" y="190"/>
              </a:cxn>
              <a:cxn ang="0">
                <a:pos x="15" y="76"/>
              </a:cxn>
              <a:cxn ang="0">
                <a:pos x="92" y="13"/>
              </a:cxn>
            </a:cxnLst>
            <a:rect l="0" t="0" r="r" b="b"/>
            <a:pathLst>
              <a:path w="395" h="414">
                <a:moveTo>
                  <a:pt x="181" y="0"/>
                </a:moveTo>
                <a:lnTo>
                  <a:pt x="175" y="12"/>
                </a:lnTo>
                <a:lnTo>
                  <a:pt x="167" y="22"/>
                </a:lnTo>
                <a:lnTo>
                  <a:pt x="170" y="30"/>
                </a:lnTo>
                <a:lnTo>
                  <a:pt x="176" y="35"/>
                </a:lnTo>
                <a:lnTo>
                  <a:pt x="190" y="42"/>
                </a:lnTo>
                <a:lnTo>
                  <a:pt x="195" y="48"/>
                </a:lnTo>
                <a:lnTo>
                  <a:pt x="198" y="47"/>
                </a:lnTo>
                <a:lnTo>
                  <a:pt x="206" y="47"/>
                </a:lnTo>
                <a:lnTo>
                  <a:pt x="210" y="48"/>
                </a:lnTo>
                <a:lnTo>
                  <a:pt x="217" y="58"/>
                </a:lnTo>
                <a:lnTo>
                  <a:pt x="224" y="71"/>
                </a:lnTo>
                <a:lnTo>
                  <a:pt x="232" y="83"/>
                </a:lnTo>
                <a:lnTo>
                  <a:pt x="240" y="92"/>
                </a:lnTo>
                <a:lnTo>
                  <a:pt x="242" y="93"/>
                </a:lnTo>
                <a:lnTo>
                  <a:pt x="245" y="93"/>
                </a:lnTo>
                <a:lnTo>
                  <a:pt x="246" y="94"/>
                </a:lnTo>
                <a:lnTo>
                  <a:pt x="248" y="96"/>
                </a:lnTo>
                <a:lnTo>
                  <a:pt x="251" y="98"/>
                </a:lnTo>
                <a:lnTo>
                  <a:pt x="251" y="99"/>
                </a:lnTo>
                <a:lnTo>
                  <a:pt x="254" y="99"/>
                </a:lnTo>
                <a:lnTo>
                  <a:pt x="258" y="98"/>
                </a:lnTo>
                <a:lnTo>
                  <a:pt x="258" y="100"/>
                </a:lnTo>
                <a:lnTo>
                  <a:pt x="259" y="101"/>
                </a:lnTo>
                <a:lnTo>
                  <a:pt x="261" y="103"/>
                </a:lnTo>
                <a:lnTo>
                  <a:pt x="262" y="105"/>
                </a:lnTo>
                <a:lnTo>
                  <a:pt x="265" y="106"/>
                </a:lnTo>
                <a:lnTo>
                  <a:pt x="266" y="107"/>
                </a:lnTo>
                <a:lnTo>
                  <a:pt x="266" y="110"/>
                </a:lnTo>
                <a:lnTo>
                  <a:pt x="263" y="110"/>
                </a:lnTo>
                <a:lnTo>
                  <a:pt x="262" y="111"/>
                </a:lnTo>
                <a:lnTo>
                  <a:pt x="262" y="112"/>
                </a:lnTo>
                <a:lnTo>
                  <a:pt x="268" y="112"/>
                </a:lnTo>
                <a:lnTo>
                  <a:pt x="274" y="118"/>
                </a:lnTo>
                <a:lnTo>
                  <a:pt x="281" y="121"/>
                </a:lnTo>
                <a:lnTo>
                  <a:pt x="291" y="126"/>
                </a:lnTo>
                <a:lnTo>
                  <a:pt x="297" y="140"/>
                </a:lnTo>
                <a:lnTo>
                  <a:pt x="308" y="150"/>
                </a:lnTo>
                <a:lnTo>
                  <a:pt x="319" y="159"/>
                </a:lnTo>
                <a:lnTo>
                  <a:pt x="333" y="166"/>
                </a:lnTo>
                <a:lnTo>
                  <a:pt x="336" y="174"/>
                </a:lnTo>
                <a:lnTo>
                  <a:pt x="339" y="181"/>
                </a:lnTo>
                <a:lnTo>
                  <a:pt x="344" y="188"/>
                </a:lnTo>
                <a:lnTo>
                  <a:pt x="345" y="197"/>
                </a:lnTo>
                <a:lnTo>
                  <a:pt x="347" y="202"/>
                </a:lnTo>
                <a:lnTo>
                  <a:pt x="350" y="203"/>
                </a:lnTo>
                <a:lnTo>
                  <a:pt x="353" y="204"/>
                </a:lnTo>
                <a:lnTo>
                  <a:pt x="355" y="205"/>
                </a:lnTo>
                <a:lnTo>
                  <a:pt x="359" y="206"/>
                </a:lnTo>
                <a:lnTo>
                  <a:pt x="361" y="208"/>
                </a:lnTo>
                <a:lnTo>
                  <a:pt x="360" y="210"/>
                </a:lnTo>
                <a:lnTo>
                  <a:pt x="359" y="211"/>
                </a:lnTo>
                <a:lnTo>
                  <a:pt x="360" y="212"/>
                </a:lnTo>
                <a:lnTo>
                  <a:pt x="361" y="212"/>
                </a:lnTo>
                <a:lnTo>
                  <a:pt x="361" y="211"/>
                </a:lnTo>
                <a:lnTo>
                  <a:pt x="368" y="221"/>
                </a:lnTo>
                <a:lnTo>
                  <a:pt x="372" y="232"/>
                </a:lnTo>
                <a:lnTo>
                  <a:pt x="375" y="245"/>
                </a:lnTo>
                <a:lnTo>
                  <a:pt x="383" y="244"/>
                </a:lnTo>
                <a:lnTo>
                  <a:pt x="389" y="246"/>
                </a:lnTo>
                <a:lnTo>
                  <a:pt x="395" y="247"/>
                </a:lnTo>
                <a:lnTo>
                  <a:pt x="392" y="258"/>
                </a:lnTo>
                <a:lnTo>
                  <a:pt x="387" y="260"/>
                </a:lnTo>
                <a:lnTo>
                  <a:pt x="385" y="260"/>
                </a:lnTo>
                <a:lnTo>
                  <a:pt x="381" y="259"/>
                </a:lnTo>
                <a:lnTo>
                  <a:pt x="379" y="255"/>
                </a:lnTo>
                <a:lnTo>
                  <a:pt x="378" y="263"/>
                </a:lnTo>
                <a:lnTo>
                  <a:pt x="380" y="269"/>
                </a:lnTo>
                <a:lnTo>
                  <a:pt x="381" y="275"/>
                </a:lnTo>
                <a:lnTo>
                  <a:pt x="375" y="275"/>
                </a:lnTo>
                <a:lnTo>
                  <a:pt x="373" y="279"/>
                </a:lnTo>
                <a:lnTo>
                  <a:pt x="372" y="284"/>
                </a:lnTo>
                <a:lnTo>
                  <a:pt x="372" y="300"/>
                </a:lnTo>
                <a:lnTo>
                  <a:pt x="374" y="305"/>
                </a:lnTo>
                <a:lnTo>
                  <a:pt x="375" y="309"/>
                </a:lnTo>
                <a:lnTo>
                  <a:pt x="372" y="310"/>
                </a:lnTo>
                <a:lnTo>
                  <a:pt x="369" y="312"/>
                </a:lnTo>
                <a:lnTo>
                  <a:pt x="367" y="314"/>
                </a:lnTo>
                <a:lnTo>
                  <a:pt x="364" y="315"/>
                </a:lnTo>
                <a:lnTo>
                  <a:pt x="362" y="314"/>
                </a:lnTo>
                <a:lnTo>
                  <a:pt x="360" y="314"/>
                </a:lnTo>
                <a:lnTo>
                  <a:pt x="359" y="312"/>
                </a:lnTo>
                <a:lnTo>
                  <a:pt x="357" y="314"/>
                </a:lnTo>
                <a:lnTo>
                  <a:pt x="355" y="315"/>
                </a:lnTo>
                <a:lnTo>
                  <a:pt x="357" y="317"/>
                </a:lnTo>
                <a:lnTo>
                  <a:pt x="359" y="318"/>
                </a:lnTo>
                <a:lnTo>
                  <a:pt x="361" y="318"/>
                </a:lnTo>
                <a:lnTo>
                  <a:pt x="365" y="319"/>
                </a:lnTo>
                <a:lnTo>
                  <a:pt x="367" y="319"/>
                </a:lnTo>
                <a:lnTo>
                  <a:pt x="369" y="321"/>
                </a:lnTo>
                <a:lnTo>
                  <a:pt x="372" y="321"/>
                </a:lnTo>
                <a:lnTo>
                  <a:pt x="373" y="323"/>
                </a:lnTo>
                <a:lnTo>
                  <a:pt x="372" y="326"/>
                </a:lnTo>
                <a:lnTo>
                  <a:pt x="372" y="329"/>
                </a:lnTo>
                <a:lnTo>
                  <a:pt x="371" y="330"/>
                </a:lnTo>
                <a:lnTo>
                  <a:pt x="368" y="331"/>
                </a:lnTo>
                <a:lnTo>
                  <a:pt x="366" y="330"/>
                </a:lnTo>
                <a:lnTo>
                  <a:pt x="364" y="330"/>
                </a:lnTo>
                <a:lnTo>
                  <a:pt x="361" y="329"/>
                </a:lnTo>
                <a:lnTo>
                  <a:pt x="362" y="340"/>
                </a:lnTo>
                <a:lnTo>
                  <a:pt x="362" y="358"/>
                </a:lnTo>
                <a:lnTo>
                  <a:pt x="364" y="365"/>
                </a:lnTo>
                <a:lnTo>
                  <a:pt x="367" y="374"/>
                </a:lnTo>
                <a:lnTo>
                  <a:pt x="358" y="374"/>
                </a:lnTo>
                <a:lnTo>
                  <a:pt x="348" y="373"/>
                </a:lnTo>
                <a:lnTo>
                  <a:pt x="340" y="371"/>
                </a:lnTo>
                <a:lnTo>
                  <a:pt x="336" y="366"/>
                </a:lnTo>
                <a:lnTo>
                  <a:pt x="322" y="380"/>
                </a:lnTo>
                <a:lnTo>
                  <a:pt x="325" y="387"/>
                </a:lnTo>
                <a:lnTo>
                  <a:pt x="327" y="396"/>
                </a:lnTo>
                <a:lnTo>
                  <a:pt x="327" y="406"/>
                </a:lnTo>
                <a:lnTo>
                  <a:pt x="325" y="414"/>
                </a:lnTo>
                <a:lnTo>
                  <a:pt x="322" y="414"/>
                </a:lnTo>
                <a:lnTo>
                  <a:pt x="318" y="410"/>
                </a:lnTo>
                <a:lnTo>
                  <a:pt x="317" y="408"/>
                </a:lnTo>
                <a:lnTo>
                  <a:pt x="317" y="406"/>
                </a:lnTo>
                <a:lnTo>
                  <a:pt x="316" y="403"/>
                </a:lnTo>
                <a:lnTo>
                  <a:pt x="316" y="401"/>
                </a:lnTo>
                <a:lnTo>
                  <a:pt x="315" y="399"/>
                </a:lnTo>
                <a:lnTo>
                  <a:pt x="314" y="398"/>
                </a:lnTo>
                <a:lnTo>
                  <a:pt x="311" y="396"/>
                </a:lnTo>
                <a:lnTo>
                  <a:pt x="222" y="402"/>
                </a:lnTo>
                <a:lnTo>
                  <a:pt x="132" y="407"/>
                </a:lnTo>
                <a:lnTo>
                  <a:pt x="126" y="408"/>
                </a:lnTo>
                <a:lnTo>
                  <a:pt x="120" y="410"/>
                </a:lnTo>
                <a:lnTo>
                  <a:pt x="112" y="412"/>
                </a:lnTo>
                <a:lnTo>
                  <a:pt x="103" y="410"/>
                </a:lnTo>
                <a:lnTo>
                  <a:pt x="98" y="400"/>
                </a:lnTo>
                <a:lnTo>
                  <a:pt x="92" y="388"/>
                </a:lnTo>
                <a:lnTo>
                  <a:pt x="85" y="377"/>
                </a:lnTo>
                <a:lnTo>
                  <a:pt x="84" y="374"/>
                </a:lnTo>
                <a:lnTo>
                  <a:pt x="81" y="371"/>
                </a:lnTo>
                <a:lnTo>
                  <a:pt x="80" y="368"/>
                </a:lnTo>
                <a:lnTo>
                  <a:pt x="80" y="359"/>
                </a:lnTo>
                <a:lnTo>
                  <a:pt x="81" y="349"/>
                </a:lnTo>
                <a:lnTo>
                  <a:pt x="80" y="338"/>
                </a:lnTo>
                <a:lnTo>
                  <a:pt x="77" y="330"/>
                </a:lnTo>
                <a:lnTo>
                  <a:pt x="74" y="324"/>
                </a:lnTo>
                <a:lnTo>
                  <a:pt x="71" y="318"/>
                </a:lnTo>
                <a:lnTo>
                  <a:pt x="71" y="302"/>
                </a:lnTo>
                <a:lnTo>
                  <a:pt x="76" y="286"/>
                </a:lnTo>
                <a:lnTo>
                  <a:pt x="83" y="273"/>
                </a:lnTo>
                <a:lnTo>
                  <a:pt x="80" y="265"/>
                </a:lnTo>
                <a:lnTo>
                  <a:pt x="77" y="255"/>
                </a:lnTo>
                <a:lnTo>
                  <a:pt x="75" y="247"/>
                </a:lnTo>
                <a:lnTo>
                  <a:pt x="74" y="246"/>
                </a:lnTo>
                <a:lnTo>
                  <a:pt x="67" y="242"/>
                </a:lnTo>
                <a:lnTo>
                  <a:pt x="66" y="241"/>
                </a:lnTo>
                <a:lnTo>
                  <a:pt x="63" y="238"/>
                </a:lnTo>
                <a:lnTo>
                  <a:pt x="61" y="231"/>
                </a:lnTo>
                <a:lnTo>
                  <a:pt x="57" y="223"/>
                </a:lnTo>
                <a:lnTo>
                  <a:pt x="55" y="217"/>
                </a:lnTo>
                <a:lnTo>
                  <a:pt x="47" y="190"/>
                </a:lnTo>
                <a:lnTo>
                  <a:pt x="40" y="161"/>
                </a:lnTo>
                <a:lnTo>
                  <a:pt x="32" y="132"/>
                </a:lnTo>
                <a:lnTo>
                  <a:pt x="15" y="76"/>
                </a:lnTo>
                <a:lnTo>
                  <a:pt x="0" y="23"/>
                </a:lnTo>
                <a:lnTo>
                  <a:pt x="46" y="17"/>
                </a:lnTo>
                <a:lnTo>
                  <a:pt x="92" y="13"/>
                </a:lnTo>
                <a:lnTo>
                  <a:pt x="138" y="7"/>
                </a:lnTo>
                <a:lnTo>
                  <a:pt x="18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3" name="Freeform 102"/>
          <p:cNvSpPr>
            <a:spLocks/>
          </p:cNvSpPr>
          <p:nvPr/>
        </p:nvSpPr>
        <p:spPr bwMode="auto">
          <a:xfrm>
            <a:off x="3810000" y="3748088"/>
            <a:ext cx="360363" cy="590550"/>
          </a:xfrm>
          <a:custGeom>
            <a:avLst/>
            <a:gdLst/>
            <a:ahLst/>
            <a:cxnLst>
              <a:cxn ang="0">
                <a:pos x="202" y="46"/>
              </a:cxn>
              <a:cxn ang="0">
                <a:pos x="232" y="142"/>
              </a:cxn>
              <a:cxn ang="0">
                <a:pos x="243" y="189"/>
              </a:cxn>
              <a:cxn ang="0">
                <a:pos x="254" y="215"/>
              </a:cxn>
              <a:cxn ang="0">
                <a:pos x="263" y="223"/>
              </a:cxn>
              <a:cxn ang="0">
                <a:pos x="267" y="231"/>
              </a:cxn>
              <a:cxn ang="0">
                <a:pos x="267" y="243"/>
              </a:cxn>
              <a:cxn ang="0">
                <a:pos x="267" y="255"/>
              </a:cxn>
              <a:cxn ang="0">
                <a:pos x="263" y="274"/>
              </a:cxn>
              <a:cxn ang="0">
                <a:pos x="262" y="294"/>
              </a:cxn>
              <a:cxn ang="0">
                <a:pos x="271" y="314"/>
              </a:cxn>
              <a:cxn ang="0">
                <a:pos x="269" y="339"/>
              </a:cxn>
              <a:cxn ang="0">
                <a:pos x="275" y="351"/>
              </a:cxn>
              <a:cxn ang="0">
                <a:pos x="279" y="364"/>
              </a:cxn>
              <a:cxn ang="0">
                <a:pos x="209" y="371"/>
              </a:cxn>
              <a:cxn ang="0">
                <a:pos x="136" y="382"/>
              </a:cxn>
              <a:cxn ang="0">
                <a:pos x="100" y="383"/>
              </a:cxn>
              <a:cxn ang="0">
                <a:pos x="80" y="389"/>
              </a:cxn>
              <a:cxn ang="0">
                <a:pos x="77" y="404"/>
              </a:cxn>
              <a:cxn ang="0">
                <a:pos x="88" y="414"/>
              </a:cxn>
              <a:cxn ang="0">
                <a:pos x="92" y="426"/>
              </a:cxn>
              <a:cxn ang="0">
                <a:pos x="94" y="444"/>
              </a:cxn>
              <a:cxn ang="0">
                <a:pos x="91" y="446"/>
              </a:cxn>
              <a:cxn ang="0">
                <a:pos x="86" y="449"/>
              </a:cxn>
              <a:cxn ang="0">
                <a:pos x="84" y="448"/>
              </a:cxn>
              <a:cxn ang="0">
                <a:pos x="79" y="446"/>
              </a:cxn>
              <a:cxn ang="0">
                <a:pos x="80" y="452"/>
              </a:cxn>
              <a:cxn ang="0">
                <a:pos x="77" y="458"/>
              </a:cxn>
              <a:cxn ang="0">
                <a:pos x="70" y="451"/>
              </a:cxn>
              <a:cxn ang="0">
                <a:pos x="64" y="444"/>
              </a:cxn>
              <a:cxn ang="0">
                <a:pos x="57" y="431"/>
              </a:cxn>
              <a:cxn ang="0">
                <a:pos x="46" y="416"/>
              </a:cxn>
              <a:cxn ang="0">
                <a:pos x="41" y="435"/>
              </a:cxn>
              <a:cxn ang="0">
                <a:pos x="21" y="449"/>
              </a:cxn>
              <a:cxn ang="0">
                <a:pos x="15" y="400"/>
              </a:cxn>
              <a:cxn ang="0">
                <a:pos x="2" y="320"/>
              </a:cxn>
              <a:cxn ang="0">
                <a:pos x="1" y="277"/>
              </a:cxn>
              <a:cxn ang="0">
                <a:pos x="5" y="184"/>
              </a:cxn>
              <a:cxn ang="0">
                <a:pos x="6" y="83"/>
              </a:cxn>
              <a:cxn ang="0">
                <a:pos x="8" y="31"/>
              </a:cxn>
              <a:cxn ang="0">
                <a:pos x="2" y="23"/>
              </a:cxn>
              <a:cxn ang="0">
                <a:pos x="0" y="19"/>
              </a:cxn>
              <a:cxn ang="0">
                <a:pos x="66" y="14"/>
              </a:cxn>
            </a:cxnLst>
            <a:rect l="0" t="0" r="r" b="b"/>
            <a:pathLst>
              <a:path w="279" h="458">
                <a:moveTo>
                  <a:pt x="190" y="0"/>
                </a:moveTo>
                <a:lnTo>
                  <a:pt x="202" y="46"/>
                </a:lnTo>
                <a:lnTo>
                  <a:pt x="218" y="94"/>
                </a:lnTo>
                <a:lnTo>
                  <a:pt x="232" y="142"/>
                </a:lnTo>
                <a:lnTo>
                  <a:pt x="239" y="174"/>
                </a:lnTo>
                <a:lnTo>
                  <a:pt x="243" y="189"/>
                </a:lnTo>
                <a:lnTo>
                  <a:pt x="248" y="202"/>
                </a:lnTo>
                <a:lnTo>
                  <a:pt x="254" y="215"/>
                </a:lnTo>
                <a:lnTo>
                  <a:pt x="260" y="221"/>
                </a:lnTo>
                <a:lnTo>
                  <a:pt x="263" y="223"/>
                </a:lnTo>
                <a:lnTo>
                  <a:pt x="265" y="227"/>
                </a:lnTo>
                <a:lnTo>
                  <a:pt x="267" y="231"/>
                </a:lnTo>
                <a:lnTo>
                  <a:pt x="265" y="237"/>
                </a:lnTo>
                <a:lnTo>
                  <a:pt x="267" y="243"/>
                </a:lnTo>
                <a:lnTo>
                  <a:pt x="271" y="246"/>
                </a:lnTo>
                <a:lnTo>
                  <a:pt x="267" y="255"/>
                </a:lnTo>
                <a:lnTo>
                  <a:pt x="265" y="263"/>
                </a:lnTo>
                <a:lnTo>
                  <a:pt x="263" y="274"/>
                </a:lnTo>
                <a:lnTo>
                  <a:pt x="262" y="285"/>
                </a:lnTo>
                <a:lnTo>
                  <a:pt x="262" y="294"/>
                </a:lnTo>
                <a:lnTo>
                  <a:pt x="265" y="304"/>
                </a:lnTo>
                <a:lnTo>
                  <a:pt x="271" y="314"/>
                </a:lnTo>
                <a:lnTo>
                  <a:pt x="271" y="334"/>
                </a:lnTo>
                <a:lnTo>
                  <a:pt x="269" y="339"/>
                </a:lnTo>
                <a:lnTo>
                  <a:pt x="270" y="346"/>
                </a:lnTo>
                <a:lnTo>
                  <a:pt x="275" y="351"/>
                </a:lnTo>
                <a:lnTo>
                  <a:pt x="278" y="357"/>
                </a:lnTo>
                <a:lnTo>
                  <a:pt x="279" y="364"/>
                </a:lnTo>
                <a:lnTo>
                  <a:pt x="246" y="367"/>
                </a:lnTo>
                <a:lnTo>
                  <a:pt x="209" y="371"/>
                </a:lnTo>
                <a:lnTo>
                  <a:pt x="172" y="377"/>
                </a:lnTo>
                <a:lnTo>
                  <a:pt x="136" y="382"/>
                </a:lnTo>
                <a:lnTo>
                  <a:pt x="112" y="382"/>
                </a:lnTo>
                <a:lnTo>
                  <a:pt x="100" y="383"/>
                </a:lnTo>
                <a:lnTo>
                  <a:pt x="90" y="384"/>
                </a:lnTo>
                <a:lnTo>
                  <a:pt x="80" y="389"/>
                </a:lnTo>
                <a:lnTo>
                  <a:pt x="74" y="396"/>
                </a:lnTo>
                <a:lnTo>
                  <a:pt x="77" y="404"/>
                </a:lnTo>
                <a:lnTo>
                  <a:pt x="83" y="410"/>
                </a:lnTo>
                <a:lnTo>
                  <a:pt x="88" y="414"/>
                </a:lnTo>
                <a:lnTo>
                  <a:pt x="94" y="420"/>
                </a:lnTo>
                <a:lnTo>
                  <a:pt x="92" y="426"/>
                </a:lnTo>
                <a:lnTo>
                  <a:pt x="94" y="435"/>
                </a:lnTo>
                <a:lnTo>
                  <a:pt x="94" y="444"/>
                </a:lnTo>
                <a:lnTo>
                  <a:pt x="93" y="444"/>
                </a:lnTo>
                <a:lnTo>
                  <a:pt x="91" y="446"/>
                </a:lnTo>
                <a:lnTo>
                  <a:pt x="88" y="447"/>
                </a:lnTo>
                <a:lnTo>
                  <a:pt x="86" y="449"/>
                </a:lnTo>
                <a:lnTo>
                  <a:pt x="85" y="449"/>
                </a:lnTo>
                <a:lnTo>
                  <a:pt x="84" y="448"/>
                </a:lnTo>
                <a:lnTo>
                  <a:pt x="83" y="446"/>
                </a:lnTo>
                <a:lnTo>
                  <a:pt x="79" y="446"/>
                </a:lnTo>
                <a:lnTo>
                  <a:pt x="79" y="449"/>
                </a:lnTo>
                <a:lnTo>
                  <a:pt x="80" y="452"/>
                </a:lnTo>
                <a:lnTo>
                  <a:pt x="80" y="458"/>
                </a:lnTo>
                <a:lnTo>
                  <a:pt x="77" y="458"/>
                </a:lnTo>
                <a:lnTo>
                  <a:pt x="72" y="455"/>
                </a:lnTo>
                <a:lnTo>
                  <a:pt x="70" y="451"/>
                </a:lnTo>
                <a:lnTo>
                  <a:pt x="67" y="447"/>
                </a:lnTo>
                <a:lnTo>
                  <a:pt x="64" y="444"/>
                </a:lnTo>
                <a:lnTo>
                  <a:pt x="57" y="444"/>
                </a:lnTo>
                <a:lnTo>
                  <a:pt x="57" y="431"/>
                </a:lnTo>
                <a:lnTo>
                  <a:pt x="53" y="421"/>
                </a:lnTo>
                <a:lnTo>
                  <a:pt x="46" y="416"/>
                </a:lnTo>
                <a:lnTo>
                  <a:pt x="42" y="425"/>
                </a:lnTo>
                <a:lnTo>
                  <a:pt x="41" y="435"/>
                </a:lnTo>
                <a:lnTo>
                  <a:pt x="41" y="449"/>
                </a:lnTo>
                <a:lnTo>
                  <a:pt x="21" y="449"/>
                </a:lnTo>
                <a:lnTo>
                  <a:pt x="16" y="425"/>
                </a:lnTo>
                <a:lnTo>
                  <a:pt x="15" y="400"/>
                </a:lnTo>
                <a:lnTo>
                  <a:pt x="13" y="376"/>
                </a:lnTo>
                <a:lnTo>
                  <a:pt x="2" y="320"/>
                </a:lnTo>
                <a:lnTo>
                  <a:pt x="1" y="299"/>
                </a:lnTo>
                <a:lnTo>
                  <a:pt x="1" y="277"/>
                </a:lnTo>
                <a:lnTo>
                  <a:pt x="5" y="232"/>
                </a:lnTo>
                <a:lnTo>
                  <a:pt x="5" y="184"/>
                </a:lnTo>
                <a:lnTo>
                  <a:pt x="6" y="133"/>
                </a:lnTo>
                <a:lnTo>
                  <a:pt x="6" y="83"/>
                </a:lnTo>
                <a:lnTo>
                  <a:pt x="7" y="34"/>
                </a:lnTo>
                <a:lnTo>
                  <a:pt x="8" y="31"/>
                </a:lnTo>
                <a:lnTo>
                  <a:pt x="5" y="24"/>
                </a:lnTo>
                <a:lnTo>
                  <a:pt x="2" y="23"/>
                </a:lnTo>
                <a:lnTo>
                  <a:pt x="0" y="20"/>
                </a:lnTo>
                <a:lnTo>
                  <a:pt x="0" y="19"/>
                </a:lnTo>
                <a:lnTo>
                  <a:pt x="1" y="18"/>
                </a:lnTo>
                <a:lnTo>
                  <a:pt x="66" y="14"/>
                </a:lnTo>
                <a:lnTo>
                  <a:pt x="19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4" name="Freeform 103"/>
          <p:cNvSpPr>
            <a:spLocks/>
          </p:cNvSpPr>
          <p:nvPr/>
        </p:nvSpPr>
        <p:spPr bwMode="auto">
          <a:xfrm>
            <a:off x="3498850" y="3775075"/>
            <a:ext cx="331788" cy="585788"/>
          </a:xfrm>
          <a:custGeom>
            <a:avLst/>
            <a:gdLst/>
            <a:ahLst/>
            <a:cxnLst>
              <a:cxn ang="0">
                <a:pos x="238" y="6"/>
              </a:cxn>
              <a:cxn ang="0">
                <a:pos x="238" y="221"/>
              </a:cxn>
              <a:cxn ang="0">
                <a:pos x="251" y="374"/>
              </a:cxn>
              <a:cxn ang="0">
                <a:pos x="256" y="426"/>
              </a:cxn>
              <a:cxn ang="0">
                <a:pos x="257" y="433"/>
              </a:cxn>
              <a:cxn ang="0">
                <a:pos x="244" y="430"/>
              </a:cxn>
              <a:cxn ang="0">
                <a:pos x="235" y="433"/>
              </a:cxn>
              <a:cxn ang="0">
                <a:pos x="224" y="428"/>
              </a:cxn>
              <a:cxn ang="0">
                <a:pos x="203" y="434"/>
              </a:cxn>
              <a:cxn ang="0">
                <a:pos x="183" y="442"/>
              </a:cxn>
              <a:cxn ang="0">
                <a:pos x="177" y="452"/>
              </a:cxn>
              <a:cxn ang="0">
                <a:pos x="165" y="449"/>
              </a:cxn>
              <a:cxn ang="0">
                <a:pos x="159" y="434"/>
              </a:cxn>
              <a:cxn ang="0">
                <a:pos x="152" y="425"/>
              </a:cxn>
              <a:cxn ang="0">
                <a:pos x="148" y="399"/>
              </a:cxn>
              <a:cxn ang="0">
                <a:pos x="123" y="382"/>
              </a:cxn>
              <a:cxn ang="0">
                <a:pos x="35" y="389"/>
              </a:cxn>
              <a:cxn ang="0">
                <a:pos x="0" y="376"/>
              </a:cxn>
              <a:cxn ang="0">
                <a:pos x="10" y="367"/>
              </a:cxn>
              <a:cxn ang="0">
                <a:pos x="10" y="339"/>
              </a:cxn>
              <a:cxn ang="0">
                <a:pos x="14" y="337"/>
              </a:cxn>
              <a:cxn ang="0">
                <a:pos x="15" y="328"/>
              </a:cxn>
              <a:cxn ang="0">
                <a:pos x="18" y="313"/>
              </a:cxn>
              <a:cxn ang="0">
                <a:pos x="38" y="288"/>
              </a:cxn>
              <a:cxn ang="0">
                <a:pos x="39" y="279"/>
              </a:cxn>
              <a:cxn ang="0">
                <a:pos x="40" y="273"/>
              </a:cxn>
              <a:cxn ang="0">
                <a:pos x="47" y="263"/>
              </a:cxn>
              <a:cxn ang="0">
                <a:pos x="38" y="257"/>
              </a:cxn>
              <a:cxn ang="0">
                <a:pos x="38" y="248"/>
              </a:cxn>
              <a:cxn ang="0">
                <a:pos x="38" y="239"/>
              </a:cxn>
              <a:cxn ang="0">
                <a:pos x="28" y="237"/>
              </a:cxn>
              <a:cxn ang="0">
                <a:pos x="36" y="229"/>
              </a:cxn>
              <a:cxn ang="0">
                <a:pos x="32" y="227"/>
              </a:cxn>
              <a:cxn ang="0">
                <a:pos x="28" y="218"/>
              </a:cxn>
              <a:cxn ang="0">
                <a:pos x="33" y="213"/>
              </a:cxn>
              <a:cxn ang="0">
                <a:pos x="33" y="208"/>
              </a:cxn>
              <a:cxn ang="0">
                <a:pos x="27" y="207"/>
              </a:cxn>
              <a:cxn ang="0">
                <a:pos x="24" y="197"/>
              </a:cxn>
              <a:cxn ang="0">
                <a:pos x="30" y="178"/>
              </a:cxn>
              <a:cxn ang="0">
                <a:pos x="27" y="164"/>
              </a:cxn>
              <a:cxn ang="0">
                <a:pos x="27" y="158"/>
              </a:cxn>
              <a:cxn ang="0">
                <a:pos x="18" y="150"/>
              </a:cxn>
              <a:cxn ang="0">
                <a:pos x="25" y="137"/>
              </a:cxn>
              <a:cxn ang="0">
                <a:pos x="30" y="135"/>
              </a:cxn>
              <a:cxn ang="0">
                <a:pos x="22" y="131"/>
              </a:cxn>
              <a:cxn ang="0">
                <a:pos x="27" y="129"/>
              </a:cxn>
              <a:cxn ang="0">
                <a:pos x="30" y="115"/>
              </a:cxn>
              <a:cxn ang="0">
                <a:pos x="29" y="111"/>
              </a:cxn>
              <a:cxn ang="0">
                <a:pos x="37" y="107"/>
              </a:cxn>
              <a:cxn ang="0">
                <a:pos x="43" y="88"/>
              </a:cxn>
              <a:cxn ang="0">
                <a:pos x="60" y="67"/>
              </a:cxn>
              <a:cxn ang="0">
                <a:pos x="64" y="48"/>
              </a:cxn>
              <a:cxn ang="0">
                <a:pos x="72" y="31"/>
              </a:cxn>
              <a:cxn ang="0">
                <a:pos x="75" y="26"/>
              </a:cxn>
              <a:cxn ang="0">
                <a:pos x="81" y="14"/>
              </a:cxn>
              <a:cxn ang="0">
                <a:pos x="236" y="0"/>
              </a:cxn>
            </a:cxnLst>
            <a:rect l="0" t="0" r="r" b="b"/>
            <a:pathLst>
              <a:path w="258" h="454">
                <a:moveTo>
                  <a:pt x="236" y="0"/>
                </a:moveTo>
                <a:lnTo>
                  <a:pt x="236" y="4"/>
                </a:lnTo>
                <a:lnTo>
                  <a:pt x="238" y="6"/>
                </a:lnTo>
                <a:lnTo>
                  <a:pt x="244" y="6"/>
                </a:lnTo>
                <a:lnTo>
                  <a:pt x="242" y="114"/>
                </a:lnTo>
                <a:lnTo>
                  <a:pt x="238" y="221"/>
                </a:lnTo>
                <a:lnTo>
                  <a:pt x="240" y="273"/>
                </a:lnTo>
                <a:lnTo>
                  <a:pt x="244" y="325"/>
                </a:lnTo>
                <a:lnTo>
                  <a:pt x="251" y="374"/>
                </a:lnTo>
                <a:lnTo>
                  <a:pt x="258" y="421"/>
                </a:lnTo>
                <a:lnTo>
                  <a:pt x="258" y="426"/>
                </a:lnTo>
                <a:lnTo>
                  <a:pt x="256" y="426"/>
                </a:lnTo>
                <a:lnTo>
                  <a:pt x="256" y="428"/>
                </a:lnTo>
                <a:lnTo>
                  <a:pt x="257" y="430"/>
                </a:lnTo>
                <a:lnTo>
                  <a:pt x="257" y="433"/>
                </a:lnTo>
                <a:lnTo>
                  <a:pt x="255" y="434"/>
                </a:lnTo>
                <a:lnTo>
                  <a:pt x="251" y="433"/>
                </a:lnTo>
                <a:lnTo>
                  <a:pt x="244" y="430"/>
                </a:lnTo>
                <a:lnTo>
                  <a:pt x="240" y="432"/>
                </a:lnTo>
                <a:lnTo>
                  <a:pt x="238" y="434"/>
                </a:lnTo>
                <a:lnTo>
                  <a:pt x="235" y="433"/>
                </a:lnTo>
                <a:lnTo>
                  <a:pt x="230" y="431"/>
                </a:lnTo>
                <a:lnTo>
                  <a:pt x="227" y="430"/>
                </a:lnTo>
                <a:lnTo>
                  <a:pt x="224" y="428"/>
                </a:lnTo>
                <a:lnTo>
                  <a:pt x="221" y="428"/>
                </a:lnTo>
                <a:lnTo>
                  <a:pt x="212" y="431"/>
                </a:lnTo>
                <a:lnTo>
                  <a:pt x="203" y="434"/>
                </a:lnTo>
                <a:lnTo>
                  <a:pt x="194" y="439"/>
                </a:lnTo>
                <a:lnTo>
                  <a:pt x="185" y="440"/>
                </a:lnTo>
                <a:lnTo>
                  <a:pt x="183" y="442"/>
                </a:lnTo>
                <a:lnTo>
                  <a:pt x="180" y="446"/>
                </a:lnTo>
                <a:lnTo>
                  <a:pt x="179" y="448"/>
                </a:lnTo>
                <a:lnTo>
                  <a:pt x="177" y="452"/>
                </a:lnTo>
                <a:lnTo>
                  <a:pt x="173" y="454"/>
                </a:lnTo>
                <a:lnTo>
                  <a:pt x="167" y="453"/>
                </a:lnTo>
                <a:lnTo>
                  <a:pt x="165" y="449"/>
                </a:lnTo>
                <a:lnTo>
                  <a:pt x="163" y="445"/>
                </a:lnTo>
                <a:lnTo>
                  <a:pt x="162" y="439"/>
                </a:lnTo>
                <a:lnTo>
                  <a:pt x="159" y="434"/>
                </a:lnTo>
                <a:lnTo>
                  <a:pt x="158" y="431"/>
                </a:lnTo>
                <a:lnTo>
                  <a:pt x="156" y="427"/>
                </a:lnTo>
                <a:lnTo>
                  <a:pt x="152" y="425"/>
                </a:lnTo>
                <a:lnTo>
                  <a:pt x="145" y="418"/>
                </a:lnTo>
                <a:lnTo>
                  <a:pt x="145" y="407"/>
                </a:lnTo>
                <a:lnTo>
                  <a:pt x="148" y="399"/>
                </a:lnTo>
                <a:lnTo>
                  <a:pt x="150" y="392"/>
                </a:lnTo>
                <a:lnTo>
                  <a:pt x="151" y="384"/>
                </a:lnTo>
                <a:lnTo>
                  <a:pt x="123" y="382"/>
                </a:lnTo>
                <a:lnTo>
                  <a:pt x="94" y="383"/>
                </a:lnTo>
                <a:lnTo>
                  <a:pt x="65" y="386"/>
                </a:lnTo>
                <a:lnTo>
                  <a:pt x="35" y="389"/>
                </a:lnTo>
                <a:lnTo>
                  <a:pt x="4" y="390"/>
                </a:lnTo>
                <a:lnTo>
                  <a:pt x="1" y="383"/>
                </a:lnTo>
                <a:lnTo>
                  <a:pt x="0" y="376"/>
                </a:lnTo>
                <a:lnTo>
                  <a:pt x="1" y="370"/>
                </a:lnTo>
                <a:lnTo>
                  <a:pt x="4" y="367"/>
                </a:lnTo>
                <a:lnTo>
                  <a:pt x="10" y="367"/>
                </a:lnTo>
                <a:lnTo>
                  <a:pt x="8" y="362"/>
                </a:lnTo>
                <a:lnTo>
                  <a:pt x="8" y="346"/>
                </a:lnTo>
                <a:lnTo>
                  <a:pt x="10" y="339"/>
                </a:lnTo>
                <a:lnTo>
                  <a:pt x="11" y="339"/>
                </a:lnTo>
                <a:lnTo>
                  <a:pt x="13" y="337"/>
                </a:lnTo>
                <a:lnTo>
                  <a:pt x="14" y="337"/>
                </a:lnTo>
                <a:lnTo>
                  <a:pt x="14" y="336"/>
                </a:lnTo>
                <a:lnTo>
                  <a:pt x="11" y="333"/>
                </a:lnTo>
                <a:lnTo>
                  <a:pt x="15" y="328"/>
                </a:lnTo>
                <a:lnTo>
                  <a:pt x="18" y="325"/>
                </a:lnTo>
                <a:lnTo>
                  <a:pt x="21" y="319"/>
                </a:lnTo>
                <a:lnTo>
                  <a:pt x="18" y="313"/>
                </a:lnTo>
                <a:lnTo>
                  <a:pt x="30" y="305"/>
                </a:lnTo>
                <a:lnTo>
                  <a:pt x="38" y="293"/>
                </a:lnTo>
                <a:lnTo>
                  <a:pt x="38" y="288"/>
                </a:lnTo>
                <a:lnTo>
                  <a:pt x="40" y="284"/>
                </a:lnTo>
                <a:lnTo>
                  <a:pt x="40" y="280"/>
                </a:lnTo>
                <a:lnTo>
                  <a:pt x="39" y="279"/>
                </a:lnTo>
                <a:lnTo>
                  <a:pt x="33" y="279"/>
                </a:lnTo>
                <a:lnTo>
                  <a:pt x="37" y="277"/>
                </a:lnTo>
                <a:lnTo>
                  <a:pt x="40" y="273"/>
                </a:lnTo>
                <a:lnTo>
                  <a:pt x="50" y="269"/>
                </a:lnTo>
                <a:lnTo>
                  <a:pt x="49" y="265"/>
                </a:lnTo>
                <a:lnTo>
                  <a:pt x="47" y="263"/>
                </a:lnTo>
                <a:lnTo>
                  <a:pt x="45" y="262"/>
                </a:lnTo>
                <a:lnTo>
                  <a:pt x="43" y="259"/>
                </a:lnTo>
                <a:lnTo>
                  <a:pt x="38" y="257"/>
                </a:lnTo>
                <a:lnTo>
                  <a:pt x="36" y="255"/>
                </a:lnTo>
                <a:lnTo>
                  <a:pt x="38" y="250"/>
                </a:lnTo>
                <a:lnTo>
                  <a:pt x="38" y="248"/>
                </a:lnTo>
                <a:lnTo>
                  <a:pt x="37" y="246"/>
                </a:lnTo>
                <a:lnTo>
                  <a:pt x="37" y="242"/>
                </a:lnTo>
                <a:lnTo>
                  <a:pt x="38" y="239"/>
                </a:lnTo>
                <a:lnTo>
                  <a:pt x="38" y="238"/>
                </a:lnTo>
                <a:lnTo>
                  <a:pt x="36" y="237"/>
                </a:lnTo>
                <a:lnTo>
                  <a:pt x="28" y="237"/>
                </a:lnTo>
                <a:lnTo>
                  <a:pt x="30" y="235"/>
                </a:lnTo>
                <a:lnTo>
                  <a:pt x="32" y="231"/>
                </a:lnTo>
                <a:lnTo>
                  <a:pt x="36" y="229"/>
                </a:lnTo>
                <a:lnTo>
                  <a:pt x="36" y="228"/>
                </a:lnTo>
                <a:lnTo>
                  <a:pt x="33" y="227"/>
                </a:lnTo>
                <a:lnTo>
                  <a:pt x="32" y="227"/>
                </a:lnTo>
                <a:lnTo>
                  <a:pt x="30" y="225"/>
                </a:lnTo>
                <a:lnTo>
                  <a:pt x="28" y="225"/>
                </a:lnTo>
                <a:lnTo>
                  <a:pt x="28" y="218"/>
                </a:lnTo>
                <a:lnTo>
                  <a:pt x="30" y="217"/>
                </a:lnTo>
                <a:lnTo>
                  <a:pt x="31" y="215"/>
                </a:lnTo>
                <a:lnTo>
                  <a:pt x="33" y="213"/>
                </a:lnTo>
                <a:lnTo>
                  <a:pt x="36" y="211"/>
                </a:lnTo>
                <a:lnTo>
                  <a:pt x="35" y="209"/>
                </a:lnTo>
                <a:lnTo>
                  <a:pt x="33" y="208"/>
                </a:lnTo>
                <a:lnTo>
                  <a:pt x="31" y="208"/>
                </a:lnTo>
                <a:lnTo>
                  <a:pt x="29" y="207"/>
                </a:lnTo>
                <a:lnTo>
                  <a:pt x="27" y="207"/>
                </a:lnTo>
                <a:lnTo>
                  <a:pt x="25" y="206"/>
                </a:lnTo>
                <a:lnTo>
                  <a:pt x="24" y="203"/>
                </a:lnTo>
                <a:lnTo>
                  <a:pt x="24" y="197"/>
                </a:lnTo>
                <a:lnTo>
                  <a:pt x="27" y="194"/>
                </a:lnTo>
                <a:lnTo>
                  <a:pt x="31" y="185"/>
                </a:lnTo>
                <a:lnTo>
                  <a:pt x="30" y="178"/>
                </a:lnTo>
                <a:lnTo>
                  <a:pt x="24" y="172"/>
                </a:lnTo>
                <a:lnTo>
                  <a:pt x="24" y="168"/>
                </a:lnTo>
                <a:lnTo>
                  <a:pt x="27" y="164"/>
                </a:lnTo>
                <a:lnTo>
                  <a:pt x="28" y="163"/>
                </a:lnTo>
                <a:lnTo>
                  <a:pt x="28" y="161"/>
                </a:lnTo>
                <a:lnTo>
                  <a:pt x="27" y="158"/>
                </a:lnTo>
                <a:lnTo>
                  <a:pt x="24" y="157"/>
                </a:lnTo>
                <a:lnTo>
                  <a:pt x="20" y="152"/>
                </a:lnTo>
                <a:lnTo>
                  <a:pt x="18" y="150"/>
                </a:lnTo>
                <a:lnTo>
                  <a:pt x="18" y="147"/>
                </a:lnTo>
                <a:lnTo>
                  <a:pt x="22" y="144"/>
                </a:lnTo>
                <a:lnTo>
                  <a:pt x="25" y="137"/>
                </a:lnTo>
                <a:lnTo>
                  <a:pt x="28" y="136"/>
                </a:lnTo>
                <a:lnTo>
                  <a:pt x="30" y="136"/>
                </a:lnTo>
                <a:lnTo>
                  <a:pt x="30" y="135"/>
                </a:lnTo>
                <a:lnTo>
                  <a:pt x="28" y="133"/>
                </a:lnTo>
                <a:lnTo>
                  <a:pt x="22" y="133"/>
                </a:lnTo>
                <a:lnTo>
                  <a:pt x="22" y="131"/>
                </a:lnTo>
                <a:lnTo>
                  <a:pt x="23" y="130"/>
                </a:lnTo>
                <a:lnTo>
                  <a:pt x="24" y="130"/>
                </a:lnTo>
                <a:lnTo>
                  <a:pt x="27" y="129"/>
                </a:lnTo>
                <a:lnTo>
                  <a:pt x="28" y="129"/>
                </a:lnTo>
                <a:lnTo>
                  <a:pt x="30" y="126"/>
                </a:lnTo>
                <a:lnTo>
                  <a:pt x="30" y="115"/>
                </a:lnTo>
                <a:lnTo>
                  <a:pt x="29" y="114"/>
                </a:lnTo>
                <a:lnTo>
                  <a:pt x="28" y="114"/>
                </a:lnTo>
                <a:lnTo>
                  <a:pt x="29" y="111"/>
                </a:lnTo>
                <a:lnTo>
                  <a:pt x="31" y="109"/>
                </a:lnTo>
                <a:lnTo>
                  <a:pt x="33" y="108"/>
                </a:lnTo>
                <a:lnTo>
                  <a:pt x="37" y="107"/>
                </a:lnTo>
                <a:lnTo>
                  <a:pt x="42" y="104"/>
                </a:lnTo>
                <a:lnTo>
                  <a:pt x="40" y="95"/>
                </a:lnTo>
                <a:lnTo>
                  <a:pt x="43" y="88"/>
                </a:lnTo>
                <a:lnTo>
                  <a:pt x="47" y="81"/>
                </a:lnTo>
                <a:lnTo>
                  <a:pt x="54" y="74"/>
                </a:lnTo>
                <a:lnTo>
                  <a:pt x="60" y="67"/>
                </a:lnTo>
                <a:lnTo>
                  <a:pt x="63" y="60"/>
                </a:lnTo>
                <a:lnTo>
                  <a:pt x="61" y="52"/>
                </a:lnTo>
                <a:lnTo>
                  <a:pt x="64" y="48"/>
                </a:lnTo>
                <a:lnTo>
                  <a:pt x="70" y="42"/>
                </a:lnTo>
                <a:lnTo>
                  <a:pt x="70" y="35"/>
                </a:lnTo>
                <a:lnTo>
                  <a:pt x="72" y="31"/>
                </a:lnTo>
                <a:lnTo>
                  <a:pt x="72" y="30"/>
                </a:lnTo>
                <a:lnTo>
                  <a:pt x="74" y="28"/>
                </a:lnTo>
                <a:lnTo>
                  <a:pt x="75" y="26"/>
                </a:lnTo>
                <a:lnTo>
                  <a:pt x="78" y="23"/>
                </a:lnTo>
                <a:lnTo>
                  <a:pt x="81" y="19"/>
                </a:lnTo>
                <a:lnTo>
                  <a:pt x="81" y="14"/>
                </a:lnTo>
                <a:lnTo>
                  <a:pt x="132" y="10"/>
                </a:lnTo>
                <a:lnTo>
                  <a:pt x="185" y="6"/>
                </a:lnTo>
                <a:lnTo>
                  <a:pt x="236"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5" name="Freeform 104"/>
          <p:cNvSpPr>
            <a:spLocks/>
          </p:cNvSpPr>
          <p:nvPr/>
        </p:nvSpPr>
        <p:spPr bwMode="auto">
          <a:xfrm>
            <a:off x="4652963" y="4425950"/>
            <a:ext cx="11112" cy="9525"/>
          </a:xfrm>
          <a:custGeom>
            <a:avLst/>
            <a:gdLst/>
            <a:ahLst/>
            <a:cxnLst>
              <a:cxn ang="0">
                <a:pos x="1" y="0"/>
              </a:cxn>
              <a:cxn ang="0">
                <a:pos x="2" y="1"/>
              </a:cxn>
              <a:cxn ang="0">
                <a:pos x="5" y="3"/>
              </a:cxn>
              <a:cxn ang="0">
                <a:pos x="7" y="5"/>
              </a:cxn>
              <a:cxn ang="0">
                <a:pos x="9" y="6"/>
              </a:cxn>
              <a:cxn ang="0">
                <a:pos x="8" y="8"/>
              </a:cxn>
              <a:cxn ang="0">
                <a:pos x="4" y="8"/>
              </a:cxn>
              <a:cxn ang="0">
                <a:pos x="2" y="6"/>
              </a:cxn>
              <a:cxn ang="0">
                <a:pos x="1" y="5"/>
              </a:cxn>
              <a:cxn ang="0">
                <a:pos x="0" y="3"/>
              </a:cxn>
              <a:cxn ang="0">
                <a:pos x="1" y="0"/>
              </a:cxn>
            </a:cxnLst>
            <a:rect l="0" t="0" r="r" b="b"/>
            <a:pathLst>
              <a:path w="9" h="8">
                <a:moveTo>
                  <a:pt x="1" y="0"/>
                </a:moveTo>
                <a:lnTo>
                  <a:pt x="2" y="1"/>
                </a:lnTo>
                <a:lnTo>
                  <a:pt x="5" y="3"/>
                </a:lnTo>
                <a:lnTo>
                  <a:pt x="7" y="5"/>
                </a:lnTo>
                <a:lnTo>
                  <a:pt x="9" y="6"/>
                </a:lnTo>
                <a:lnTo>
                  <a:pt x="8" y="8"/>
                </a:lnTo>
                <a:lnTo>
                  <a:pt x="4" y="8"/>
                </a:lnTo>
                <a:lnTo>
                  <a:pt x="2" y="6"/>
                </a:lnTo>
                <a:lnTo>
                  <a:pt x="1" y="5"/>
                </a:lnTo>
                <a:lnTo>
                  <a:pt x="0" y="3"/>
                </a:lnTo>
                <a:lnTo>
                  <a:pt x="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6" name="Freeform 105"/>
          <p:cNvSpPr>
            <a:spLocks noEditPoints="1"/>
          </p:cNvSpPr>
          <p:nvPr/>
        </p:nvSpPr>
        <p:spPr bwMode="auto">
          <a:xfrm>
            <a:off x="3913188" y="4198938"/>
            <a:ext cx="857250" cy="646112"/>
          </a:xfrm>
          <a:custGeom>
            <a:avLst/>
            <a:gdLst/>
            <a:ahLst/>
            <a:cxnLst>
              <a:cxn ang="0">
                <a:pos x="451" y="0"/>
              </a:cxn>
              <a:cxn ang="0">
                <a:pos x="486" y="18"/>
              </a:cxn>
              <a:cxn ang="0">
                <a:pos x="511" y="76"/>
              </a:cxn>
              <a:cxn ang="0">
                <a:pos x="573" y="171"/>
              </a:cxn>
              <a:cxn ang="0">
                <a:pos x="566" y="182"/>
              </a:cxn>
              <a:cxn ang="0">
                <a:pos x="602" y="248"/>
              </a:cxn>
              <a:cxn ang="0">
                <a:pos x="636" y="304"/>
              </a:cxn>
              <a:cxn ang="0">
                <a:pos x="649" y="319"/>
              </a:cxn>
              <a:cxn ang="0">
                <a:pos x="665" y="395"/>
              </a:cxn>
              <a:cxn ang="0">
                <a:pos x="656" y="452"/>
              </a:cxn>
              <a:cxn ang="0">
                <a:pos x="655" y="479"/>
              </a:cxn>
              <a:cxn ang="0">
                <a:pos x="635" y="496"/>
              </a:cxn>
              <a:cxn ang="0">
                <a:pos x="613" y="496"/>
              </a:cxn>
              <a:cxn ang="0">
                <a:pos x="596" y="486"/>
              </a:cxn>
              <a:cxn ang="0">
                <a:pos x="567" y="447"/>
              </a:cxn>
              <a:cxn ang="0">
                <a:pos x="542" y="440"/>
              </a:cxn>
              <a:cxn ang="0">
                <a:pos x="509" y="395"/>
              </a:cxn>
              <a:cxn ang="0">
                <a:pos x="511" y="374"/>
              </a:cxn>
              <a:cxn ang="0">
                <a:pos x="496" y="377"/>
              </a:cxn>
              <a:cxn ang="0">
                <a:pos x="489" y="354"/>
              </a:cxn>
              <a:cxn ang="0">
                <a:pos x="479" y="357"/>
              </a:cxn>
              <a:cxn ang="0">
                <a:pos x="473" y="362"/>
              </a:cxn>
              <a:cxn ang="0">
                <a:pos x="447" y="322"/>
              </a:cxn>
              <a:cxn ang="0">
                <a:pos x="436" y="311"/>
              </a:cxn>
              <a:cxn ang="0">
                <a:pos x="444" y="300"/>
              </a:cxn>
              <a:cxn ang="0">
                <a:pos x="452" y="286"/>
              </a:cxn>
              <a:cxn ang="0">
                <a:pos x="440" y="270"/>
              </a:cxn>
              <a:cxn ang="0">
                <a:pos x="428" y="270"/>
              </a:cxn>
              <a:cxn ang="0">
                <a:pos x="431" y="278"/>
              </a:cxn>
              <a:cxn ang="0">
                <a:pos x="430" y="288"/>
              </a:cxn>
              <a:cxn ang="0">
                <a:pos x="421" y="283"/>
              </a:cxn>
              <a:cxn ang="0">
                <a:pos x="419" y="271"/>
              </a:cxn>
              <a:cxn ang="0">
                <a:pos x="424" y="204"/>
              </a:cxn>
              <a:cxn ang="0">
                <a:pos x="400" y="158"/>
              </a:cxn>
              <a:cxn ang="0">
                <a:pos x="386" y="160"/>
              </a:cxn>
              <a:cxn ang="0">
                <a:pos x="350" y="126"/>
              </a:cxn>
              <a:cxn ang="0">
                <a:pos x="330" y="110"/>
              </a:cxn>
              <a:cxn ang="0">
                <a:pos x="319" y="97"/>
              </a:cxn>
              <a:cxn ang="0">
                <a:pos x="280" y="87"/>
              </a:cxn>
              <a:cxn ang="0">
                <a:pos x="262" y="98"/>
              </a:cxn>
              <a:cxn ang="0">
                <a:pos x="258" y="103"/>
              </a:cxn>
              <a:cxn ang="0">
                <a:pos x="251" y="110"/>
              </a:cxn>
              <a:cxn ang="0">
                <a:pos x="232" y="129"/>
              </a:cxn>
              <a:cxn ang="0">
                <a:pos x="221" y="127"/>
              </a:cxn>
              <a:cxn ang="0">
                <a:pos x="197" y="138"/>
              </a:cxn>
              <a:cxn ang="0">
                <a:pos x="176" y="111"/>
              </a:cxn>
              <a:cxn ang="0">
                <a:pos x="160" y="92"/>
              </a:cxn>
              <a:cxn ang="0">
                <a:pos x="157" y="88"/>
              </a:cxn>
              <a:cxn ang="0">
                <a:pos x="147" y="85"/>
              </a:cxn>
              <a:cxn ang="0">
                <a:pos x="126" y="88"/>
              </a:cxn>
              <a:cxn ang="0">
                <a:pos x="113" y="74"/>
              </a:cxn>
              <a:cxn ang="0">
                <a:pos x="78" y="82"/>
              </a:cxn>
              <a:cxn ang="0">
                <a:pos x="50" y="68"/>
              </a:cxn>
              <a:cxn ang="0">
                <a:pos x="39" y="74"/>
              </a:cxn>
              <a:cxn ang="0">
                <a:pos x="34" y="81"/>
              </a:cxn>
              <a:cxn ang="0">
                <a:pos x="22" y="87"/>
              </a:cxn>
              <a:cxn ang="0">
                <a:pos x="11" y="62"/>
              </a:cxn>
              <a:cxn ang="0">
                <a:pos x="14" y="36"/>
              </a:cxn>
              <a:cxn ang="0">
                <a:pos x="203" y="17"/>
              </a:cxn>
              <a:cxn ang="0">
                <a:pos x="428" y="28"/>
              </a:cxn>
              <a:cxn ang="0">
                <a:pos x="444" y="38"/>
              </a:cxn>
              <a:cxn ang="0">
                <a:pos x="444" y="0"/>
              </a:cxn>
            </a:cxnLst>
            <a:rect l="0" t="0" r="r" b="b"/>
            <a:pathLst>
              <a:path w="665" h="500">
                <a:moveTo>
                  <a:pt x="265" y="104"/>
                </a:moveTo>
                <a:lnTo>
                  <a:pt x="263" y="105"/>
                </a:lnTo>
                <a:lnTo>
                  <a:pt x="265" y="104"/>
                </a:lnTo>
                <a:close/>
                <a:moveTo>
                  <a:pt x="444" y="0"/>
                </a:moveTo>
                <a:lnTo>
                  <a:pt x="451" y="0"/>
                </a:lnTo>
                <a:lnTo>
                  <a:pt x="460" y="1"/>
                </a:lnTo>
                <a:lnTo>
                  <a:pt x="472" y="4"/>
                </a:lnTo>
                <a:lnTo>
                  <a:pt x="483" y="3"/>
                </a:lnTo>
                <a:lnTo>
                  <a:pt x="485" y="10"/>
                </a:lnTo>
                <a:lnTo>
                  <a:pt x="486" y="18"/>
                </a:lnTo>
                <a:lnTo>
                  <a:pt x="488" y="24"/>
                </a:lnTo>
                <a:lnTo>
                  <a:pt x="495" y="28"/>
                </a:lnTo>
                <a:lnTo>
                  <a:pt x="499" y="45"/>
                </a:lnTo>
                <a:lnTo>
                  <a:pt x="504" y="61"/>
                </a:lnTo>
                <a:lnTo>
                  <a:pt x="511" y="76"/>
                </a:lnTo>
                <a:lnTo>
                  <a:pt x="524" y="102"/>
                </a:lnTo>
                <a:lnTo>
                  <a:pt x="538" y="126"/>
                </a:lnTo>
                <a:lnTo>
                  <a:pt x="556" y="150"/>
                </a:lnTo>
                <a:lnTo>
                  <a:pt x="574" y="169"/>
                </a:lnTo>
                <a:lnTo>
                  <a:pt x="573" y="171"/>
                </a:lnTo>
                <a:lnTo>
                  <a:pt x="573" y="172"/>
                </a:lnTo>
                <a:lnTo>
                  <a:pt x="572" y="171"/>
                </a:lnTo>
                <a:lnTo>
                  <a:pt x="570" y="169"/>
                </a:lnTo>
                <a:lnTo>
                  <a:pt x="565" y="169"/>
                </a:lnTo>
                <a:lnTo>
                  <a:pt x="566" y="182"/>
                </a:lnTo>
                <a:lnTo>
                  <a:pt x="571" y="194"/>
                </a:lnTo>
                <a:lnTo>
                  <a:pt x="577" y="206"/>
                </a:lnTo>
                <a:lnTo>
                  <a:pt x="586" y="222"/>
                </a:lnTo>
                <a:lnTo>
                  <a:pt x="596" y="237"/>
                </a:lnTo>
                <a:lnTo>
                  <a:pt x="602" y="248"/>
                </a:lnTo>
                <a:lnTo>
                  <a:pt x="610" y="257"/>
                </a:lnTo>
                <a:lnTo>
                  <a:pt x="616" y="266"/>
                </a:lnTo>
                <a:lnTo>
                  <a:pt x="628" y="290"/>
                </a:lnTo>
                <a:lnTo>
                  <a:pt x="636" y="299"/>
                </a:lnTo>
                <a:lnTo>
                  <a:pt x="636" y="304"/>
                </a:lnTo>
                <a:lnTo>
                  <a:pt x="635" y="306"/>
                </a:lnTo>
                <a:lnTo>
                  <a:pt x="634" y="307"/>
                </a:lnTo>
                <a:lnTo>
                  <a:pt x="632" y="307"/>
                </a:lnTo>
                <a:lnTo>
                  <a:pt x="642" y="312"/>
                </a:lnTo>
                <a:lnTo>
                  <a:pt x="649" y="319"/>
                </a:lnTo>
                <a:lnTo>
                  <a:pt x="653" y="327"/>
                </a:lnTo>
                <a:lnTo>
                  <a:pt x="658" y="341"/>
                </a:lnTo>
                <a:lnTo>
                  <a:pt x="662" y="355"/>
                </a:lnTo>
                <a:lnTo>
                  <a:pt x="664" y="374"/>
                </a:lnTo>
                <a:lnTo>
                  <a:pt x="665" y="395"/>
                </a:lnTo>
                <a:lnTo>
                  <a:pt x="665" y="416"/>
                </a:lnTo>
                <a:lnTo>
                  <a:pt x="664" y="432"/>
                </a:lnTo>
                <a:lnTo>
                  <a:pt x="662" y="439"/>
                </a:lnTo>
                <a:lnTo>
                  <a:pt x="658" y="445"/>
                </a:lnTo>
                <a:lnTo>
                  <a:pt x="656" y="452"/>
                </a:lnTo>
                <a:lnTo>
                  <a:pt x="656" y="458"/>
                </a:lnTo>
                <a:lnTo>
                  <a:pt x="658" y="465"/>
                </a:lnTo>
                <a:lnTo>
                  <a:pt x="658" y="474"/>
                </a:lnTo>
                <a:lnTo>
                  <a:pt x="657" y="476"/>
                </a:lnTo>
                <a:lnTo>
                  <a:pt x="655" y="479"/>
                </a:lnTo>
                <a:lnTo>
                  <a:pt x="652" y="483"/>
                </a:lnTo>
                <a:lnTo>
                  <a:pt x="652" y="488"/>
                </a:lnTo>
                <a:lnTo>
                  <a:pt x="645" y="489"/>
                </a:lnTo>
                <a:lnTo>
                  <a:pt x="639" y="491"/>
                </a:lnTo>
                <a:lnTo>
                  <a:pt x="635" y="496"/>
                </a:lnTo>
                <a:lnTo>
                  <a:pt x="629" y="498"/>
                </a:lnTo>
                <a:lnTo>
                  <a:pt x="623" y="500"/>
                </a:lnTo>
                <a:lnTo>
                  <a:pt x="616" y="496"/>
                </a:lnTo>
                <a:lnTo>
                  <a:pt x="615" y="495"/>
                </a:lnTo>
                <a:lnTo>
                  <a:pt x="613" y="496"/>
                </a:lnTo>
                <a:lnTo>
                  <a:pt x="613" y="493"/>
                </a:lnTo>
                <a:lnTo>
                  <a:pt x="610" y="489"/>
                </a:lnTo>
                <a:lnTo>
                  <a:pt x="608" y="488"/>
                </a:lnTo>
                <a:lnTo>
                  <a:pt x="606" y="486"/>
                </a:lnTo>
                <a:lnTo>
                  <a:pt x="596" y="486"/>
                </a:lnTo>
                <a:lnTo>
                  <a:pt x="586" y="472"/>
                </a:lnTo>
                <a:lnTo>
                  <a:pt x="574" y="456"/>
                </a:lnTo>
                <a:lnTo>
                  <a:pt x="571" y="453"/>
                </a:lnTo>
                <a:lnTo>
                  <a:pt x="568" y="449"/>
                </a:lnTo>
                <a:lnTo>
                  <a:pt x="567" y="447"/>
                </a:lnTo>
                <a:lnTo>
                  <a:pt x="565" y="445"/>
                </a:lnTo>
                <a:lnTo>
                  <a:pt x="561" y="442"/>
                </a:lnTo>
                <a:lnTo>
                  <a:pt x="557" y="440"/>
                </a:lnTo>
                <a:lnTo>
                  <a:pt x="549" y="439"/>
                </a:lnTo>
                <a:lnTo>
                  <a:pt x="542" y="440"/>
                </a:lnTo>
                <a:lnTo>
                  <a:pt x="535" y="438"/>
                </a:lnTo>
                <a:lnTo>
                  <a:pt x="523" y="417"/>
                </a:lnTo>
                <a:lnTo>
                  <a:pt x="521" y="404"/>
                </a:lnTo>
                <a:lnTo>
                  <a:pt x="518" y="399"/>
                </a:lnTo>
                <a:lnTo>
                  <a:pt x="509" y="395"/>
                </a:lnTo>
                <a:lnTo>
                  <a:pt x="511" y="385"/>
                </a:lnTo>
                <a:lnTo>
                  <a:pt x="516" y="379"/>
                </a:lnTo>
                <a:lnTo>
                  <a:pt x="521" y="372"/>
                </a:lnTo>
                <a:lnTo>
                  <a:pt x="514" y="372"/>
                </a:lnTo>
                <a:lnTo>
                  <a:pt x="511" y="374"/>
                </a:lnTo>
                <a:lnTo>
                  <a:pt x="510" y="376"/>
                </a:lnTo>
                <a:lnTo>
                  <a:pt x="509" y="377"/>
                </a:lnTo>
                <a:lnTo>
                  <a:pt x="503" y="389"/>
                </a:lnTo>
                <a:lnTo>
                  <a:pt x="499" y="384"/>
                </a:lnTo>
                <a:lnTo>
                  <a:pt x="496" y="377"/>
                </a:lnTo>
                <a:lnTo>
                  <a:pt x="495" y="369"/>
                </a:lnTo>
                <a:lnTo>
                  <a:pt x="495" y="360"/>
                </a:lnTo>
                <a:lnTo>
                  <a:pt x="497" y="353"/>
                </a:lnTo>
                <a:lnTo>
                  <a:pt x="494" y="351"/>
                </a:lnTo>
                <a:lnTo>
                  <a:pt x="489" y="354"/>
                </a:lnTo>
                <a:lnTo>
                  <a:pt x="483" y="355"/>
                </a:lnTo>
                <a:lnTo>
                  <a:pt x="478" y="353"/>
                </a:lnTo>
                <a:lnTo>
                  <a:pt x="476" y="354"/>
                </a:lnTo>
                <a:lnTo>
                  <a:pt x="476" y="356"/>
                </a:lnTo>
                <a:lnTo>
                  <a:pt x="479" y="357"/>
                </a:lnTo>
                <a:lnTo>
                  <a:pt x="480" y="358"/>
                </a:lnTo>
                <a:lnTo>
                  <a:pt x="482" y="360"/>
                </a:lnTo>
                <a:lnTo>
                  <a:pt x="483" y="362"/>
                </a:lnTo>
                <a:lnTo>
                  <a:pt x="483" y="367"/>
                </a:lnTo>
                <a:lnTo>
                  <a:pt x="473" y="362"/>
                </a:lnTo>
                <a:lnTo>
                  <a:pt x="465" y="356"/>
                </a:lnTo>
                <a:lnTo>
                  <a:pt x="459" y="347"/>
                </a:lnTo>
                <a:lnTo>
                  <a:pt x="454" y="337"/>
                </a:lnTo>
                <a:lnTo>
                  <a:pt x="450" y="327"/>
                </a:lnTo>
                <a:lnTo>
                  <a:pt x="447" y="322"/>
                </a:lnTo>
                <a:lnTo>
                  <a:pt x="445" y="321"/>
                </a:lnTo>
                <a:lnTo>
                  <a:pt x="443" y="319"/>
                </a:lnTo>
                <a:lnTo>
                  <a:pt x="438" y="316"/>
                </a:lnTo>
                <a:lnTo>
                  <a:pt x="437" y="314"/>
                </a:lnTo>
                <a:lnTo>
                  <a:pt x="436" y="311"/>
                </a:lnTo>
                <a:lnTo>
                  <a:pt x="438" y="311"/>
                </a:lnTo>
                <a:lnTo>
                  <a:pt x="440" y="309"/>
                </a:lnTo>
                <a:lnTo>
                  <a:pt x="443" y="305"/>
                </a:lnTo>
                <a:lnTo>
                  <a:pt x="443" y="302"/>
                </a:lnTo>
                <a:lnTo>
                  <a:pt x="444" y="300"/>
                </a:lnTo>
                <a:lnTo>
                  <a:pt x="444" y="293"/>
                </a:lnTo>
                <a:lnTo>
                  <a:pt x="445" y="291"/>
                </a:lnTo>
                <a:lnTo>
                  <a:pt x="447" y="290"/>
                </a:lnTo>
                <a:lnTo>
                  <a:pt x="450" y="287"/>
                </a:lnTo>
                <a:lnTo>
                  <a:pt x="452" y="286"/>
                </a:lnTo>
                <a:lnTo>
                  <a:pt x="453" y="284"/>
                </a:lnTo>
                <a:lnTo>
                  <a:pt x="453" y="279"/>
                </a:lnTo>
                <a:lnTo>
                  <a:pt x="451" y="272"/>
                </a:lnTo>
                <a:lnTo>
                  <a:pt x="446" y="270"/>
                </a:lnTo>
                <a:lnTo>
                  <a:pt x="440" y="270"/>
                </a:lnTo>
                <a:lnTo>
                  <a:pt x="433" y="269"/>
                </a:lnTo>
                <a:lnTo>
                  <a:pt x="426" y="265"/>
                </a:lnTo>
                <a:lnTo>
                  <a:pt x="425" y="269"/>
                </a:lnTo>
                <a:lnTo>
                  <a:pt x="426" y="270"/>
                </a:lnTo>
                <a:lnTo>
                  <a:pt x="428" y="270"/>
                </a:lnTo>
                <a:lnTo>
                  <a:pt x="428" y="273"/>
                </a:lnTo>
                <a:lnTo>
                  <a:pt x="429" y="274"/>
                </a:lnTo>
                <a:lnTo>
                  <a:pt x="429" y="277"/>
                </a:lnTo>
                <a:lnTo>
                  <a:pt x="430" y="277"/>
                </a:lnTo>
                <a:lnTo>
                  <a:pt x="431" y="278"/>
                </a:lnTo>
                <a:lnTo>
                  <a:pt x="433" y="278"/>
                </a:lnTo>
                <a:lnTo>
                  <a:pt x="436" y="277"/>
                </a:lnTo>
                <a:lnTo>
                  <a:pt x="433" y="281"/>
                </a:lnTo>
                <a:lnTo>
                  <a:pt x="433" y="287"/>
                </a:lnTo>
                <a:lnTo>
                  <a:pt x="430" y="288"/>
                </a:lnTo>
                <a:lnTo>
                  <a:pt x="428" y="287"/>
                </a:lnTo>
                <a:lnTo>
                  <a:pt x="426" y="287"/>
                </a:lnTo>
                <a:lnTo>
                  <a:pt x="424" y="285"/>
                </a:lnTo>
                <a:lnTo>
                  <a:pt x="422" y="284"/>
                </a:lnTo>
                <a:lnTo>
                  <a:pt x="421" y="283"/>
                </a:lnTo>
                <a:lnTo>
                  <a:pt x="416" y="283"/>
                </a:lnTo>
                <a:lnTo>
                  <a:pt x="416" y="277"/>
                </a:lnTo>
                <a:lnTo>
                  <a:pt x="418" y="274"/>
                </a:lnTo>
                <a:lnTo>
                  <a:pt x="418" y="272"/>
                </a:lnTo>
                <a:lnTo>
                  <a:pt x="419" y="271"/>
                </a:lnTo>
                <a:lnTo>
                  <a:pt x="419" y="269"/>
                </a:lnTo>
                <a:lnTo>
                  <a:pt x="421" y="265"/>
                </a:lnTo>
                <a:lnTo>
                  <a:pt x="421" y="246"/>
                </a:lnTo>
                <a:lnTo>
                  <a:pt x="423" y="227"/>
                </a:lnTo>
                <a:lnTo>
                  <a:pt x="424" y="204"/>
                </a:lnTo>
                <a:lnTo>
                  <a:pt x="419" y="183"/>
                </a:lnTo>
                <a:lnTo>
                  <a:pt x="412" y="179"/>
                </a:lnTo>
                <a:lnTo>
                  <a:pt x="408" y="172"/>
                </a:lnTo>
                <a:lnTo>
                  <a:pt x="404" y="165"/>
                </a:lnTo>
                <a:lnTo>
                  <a:pt x="400" y="158"/>
                </a:lnTo>
                <a:lnTo>
                  <a:pt x="397" y="157"/>
                </a:lnTo>
                <a:lnTo>
                  <a:pt x="395" y="158"/>
                </a:lnTo>
                <a:lnTo>
                  <a:pt x="393" y="158"/>
                </a:lnTo>
                <a:lnTo>
                  <a:pt x="388" y="160"/>
                </a:lnTo>
                <a:lnTo>
                  <a:pt x="386" y="160"/>
                </a:lnTo>
                <a:lnTo>
                  <a:pt x="386" y="158"/>
                </a:lnTo>
                <a:lnTo>
                  <a:pt x="376" y="152"/>
                </a:lnTo>
                <a:lnTo>
                  <a:pt x="360" y="138"/>
                </a:lnTo>
                <a:lnTo>
                  <a:pt x="348" y="133"/>
                </a:lnTo>
                <a:lnTo>
                  <a:pt x="350" y="126"/>
                </a:lnTo>
                <a:lnTo>
                  <a:pt x="347" y="122"/>
                </a:lnTo>
                <a:lnTo>
                  <a:pt x="343" y="118"/>
                </a:lnTo>
                <a:lnTo>
                  <a:pt x="338" y="116"/>
                </a:lnTo>
                <a:lnTo>
                  <a:pt x="332" y="113"/>
                </a:lnTo>
                <a:lnTo>
                  <a:pt x="330" y="110"/>
                </a:lnTo>
                <a:lnTo>
                  <a:pt x="329" y="108"/>
                </a:lnTo>
                <a:lnTo>
                  <a:pt x="327" y="104"/>
                </a:lnTo>
                <a:lnTo>
                  <a:pt x="325" y="102"/>
                </a:lnTo>
                <a:lnTo>
                  <a:pt x="324" y="99"/>
                </a:lnTo>
                <a:lnTo>
                  <a:pt x="319" y="97"/>
                </a:lnTo>
                <a:lnTo>
                  <a:pt x="311" y="94"/>
                </a:lnTo>
                <a:lnTo>
                  <a:pt x="302" y="90"/>
                </a:lnTo>
                <a:lnTo>
                  <a:pt x="295" y="88"/>
                </a:lnTo>
                <a:lnTo>
                  <a:pt x="288" y="87"/>
                </a:lnTo>
                <a:lnTo>
                  <a:pt x="280" y="87"/>
                </a:lnTo>
                <a:lnTo>
                  <a:pt x="273" y="88"/>
                </a:lnTo>
                <a:lnTo>
                  <a:pt x="270" y="89"/>
                </a:lnTo>
                <a:lnTo>
                  <a:pt x="267" y="92"/>
                </a:lnTo>
                <a:lnTo>
                  <a:pt x="265" y="96"/>
                </a:lnTo>
                <a:lnTo>
                  <a:pt x="262" y="98"/>
                </a:lnTo>
                <a:lnTo>
                  <a:pt x="260" y="99"/>
                </a:lnTo>
                <a:lnTo>
                  <a:pt x="258" y="102"/>
                </a:lnTo>
                <a:lnTo>
                  <a:pt x="256" y="102"/>
                </a:lnTo>
                <a:lnTo>
                  <a:pt x="256" y="103"/>
                </a:lnTo>
                <a:lnTo>
                  <a:pt x="258" y="103"/>
                </a:lnTo>
                <a:lnTo>
                  <a:pt x="259" y="104"/>
                </a:lnTo>
                <a:lnTo>
                  <a:pt x="261" y="105"/>
                </a:lnTo>
                <a:lnTo>
                  <a:pt x="263" y="105"/>
                </a:lnTo>
                <a:lnTo>
                  <a:pt x="261" y="106"/>
                </a:lnTo>
                <a:lnTo>
                  <a:pt x="251" y="110"/>
                </a:lnTo>
                <a:lnTo>
                  <a:pt x="241" y="117"/>
                </a:lnTo>
                <a:lnTo>
                  <a:pt x="239" y="120"/>
                </a:lnTo>
                <a:lnTo>
                  <a:pt x="235" y="124"/>
                </a:lnTo>
                <a:lnTo>
                  <a:pt x="233" y="127"/>
                </a:lnTo>
                <a:lnTo>
                  <a:pt x="232" y="129"/>
                </a:lnTo>
                <a:lnTo>
                  <a:pt x="227" y="124"/>
                </a:lnTo>
                <a:lnTo>
                  <a:pt x="227" y="122"/>
                </a:lnTo>
                <a:lnTo>
                  <a:pt x="225" y="123"/>
                </a:lnTo>
                <a:lnTo>
                  <a:pt x="223" y="125"/>
                </a:lnTo>
                <a:lnTo>
                  <a:pt x="221" y="127"/>
                </a:lnTo>
                <a:lnTo>
                  <a:pt x="219" y="131"/>
                </a:lnTo>
                <a:lnTo>
                  <a:pt x="217" y="133"/>
                </a:lnTo>
                <a:lnTo>
                  <a:pt x="211" y="134"/>
                </a:lnTo>
                <a:lnTo>
                  <a:pt x="200" y="134"/>
                </a:lnTo>
                <a:lnTo>
                  <a:pt x="197" y="138"/>
                </a:lnTo>
                <a:lnTo>
                  <a:pt x="194" y="130"/>
                </a:lnTo>
                <a:lnTo>
                  <a:pt x="189" y="122"/>
                </a:lnTo>
                <a:lnTo>
                  <a:pt x="183" y="116"/>
                </a:lnTo>
                <a:lnTo>
                  <a:pt x="174" y="113"/>
                </a:lnTo>
                <a:lnTo>
                  <a:pt x="176" y="111"/>
                </a:lnTo>
                <a:lnTo>
                  <a:pt x="180" y="111"/>
                </a:lnTo>
                <a:lnTo>
                  <a:pt x="183" y="108"/>
                </a:lnTo>
                <a:lnTo>
                  <a:pt x="171" y="101"/>
                </a:lnTo>
                <a:lnTo>
                  <a:pt x="157" y="96"/>
                </a:lnTo>
                <a:lnTo>
                  <a:pt x="160" y="92"/>
                </a:lnTo>
                <a:lnTo>
                  <a:pt x="167" y="85"/>
                </a:lnTo>
                <a:lnTo>
                  <a:pt x="169" y="82"/>
                </a:lnTo>
                <a:lnTo>
                  <a:pt x="168" y="80"/>
                </a:lnTo>
                <a:lnTo>
                  <a:pt x="166" y="80"/>
                </a:lnTo>
                <a:lnTo>
                  <a:pt x="157" y="88"/>
                </a:lnTo>
                <a:lnTo>
                  <a:pt x="154" y="88"/>
                </a:lnTo>
                <a:lnTo>
                  <a:pt x="153" y="87"/>
                </a:lnTo>
                <a:lnTo>
                  <a:pt x="150" y="87"/>
                </a:lnTo>
                <a:lnTo>
                  <a:pt x="149" y="85"/>
                </a:lnTo>
                <a:lnTo>
                  <a:pt x="147" y="85"/>
                </a:lnTo>
                <a:lnTo>
                  <a:pt x="145" y="88"/>
                </a:lnTo>
                <a:lnTo>
                  <a:pt x="143" y="90"/>
                </a:lnTo>
                <a:lnTo>
                  <a:pt x="143" y="94"/>
                </a:lnTo>
                <a:lnTo>
                  <a:pt x="138" y="92"/>
                </a:lnTo>
                <a:lnTo>
                  <a:pt x="126" y="88"/>
                </a:lnTo>
                <a:lnTo>
                  <a:pt x="118" y="88"/>
                </a:lnTo>
                <a:lnTo>
                  <a:pt x="121" y="82"/>
                </a:lnTo>
                <a:lnTo>
                  <a:pt x="121" y="78"/>
                </a:lnTo>
                <a:lnTo>
                  <a:pt x="118" y="76"/>
                </a:lnTo>
                <a:lnTo>
                  <a:pt x="113" y="74"/>
                </a:lnTo>
                <a:lnTo>
                  <a:pt x="106" y="73"/>
                </a:lnTo>
                <a:lnTo>
                  <a:pt x="100" y="71"/>
                </a:lnTo>
                <a:lnTo>
                  <a:pt x="96" y="70"/>
                </a:lnTo>
                <a:lnTo>
                  <a:pt x="88" y="77"/>
                </a:lnTo>
                <a:lnTo>
                  <a:pt x="78" y="82"/>
                </a:lnTo>
                <a:lnTo>
                  <a:pt x="67" y="84"/>
                </a:lnTo>
                <a:lnTo>
                  <a:pt x="56" y="88"/>
                </a:lnTo>
                <a:lnTo>
                  <a:pt x="55" y="83"/>
                </a:lnTo>
                <a:lnTo>
                  <a:pt x="53" y="77"/>
                </a:lnTo>
                <a:lnTo>
                  <a:pt x="50" y="68"/>
                </a:lnTo>
                <a:lnTo>
                  <a:pt x="47" y="68"/>
                </a:lnTo>
                <a:lnTo>
                  <a:pt x="46" y="69"/>
                </a:lnTo>
                <a:lnTo>
                  <a:pt x="46" y="78"/>
                </a:lnTo>
                <a:lnTo>
                  <a:pt x="44" y="80"/>
                </a:lnTo>
                <a:lnTo>
                  <a:pt x="39" y="74"/>
                </a:lnTo>
                <a:lnTo>
                  <a:pt x="36" y="74"/>
                </a:lnTo>
                <a:lnTo>
                  <a:pt x="36" y="75"/>
                </a:lnTo>
                <a:lnTo>
                  <a:pt x="35" y="76"/>
                </a:lnTo>
                <a:lnTo>
                  <a:pt x="35" y="78"/>
                </a:lnTo>
                <a:lnTo>
                  <a:pt x="34" y="81"/>
                </a:lnTo>
                <a:lnTo>
                  <a:pt x="34" y="84"/>
                </a:lnTo>
                <a:lnTo>
                  <a:pt x="33" y="87"/>
                </a:lnTo>
                <a:lnTo>
                  <a:pt x="31" y="90"/>
                </a:lnTo>
                <a:lnTo>
                  <a:pt x="25" y="90"/>
                </a:lnTo>
                <a:lnTo>
                  <a:pt x="22" y="87"/>
                </a:lnTo>
                <a:lnTo>
                  <a:pt x="19" y="81"/>
                </a:lnTo>
                <a:lnTo>
                  <a:pt x="17" y="76"/>
                </a:lnTo>
                <a:lnTo>
                  <a:pt x="20" y="70"/>
                </a:lnTo>
                <a:lnTo>
                  <a:pt x="17" y="66"/>
                </a:lnTo>
                <a:lnTo>
                  <a:pt x="11" y="62"/>
                </a:lnTo>
                <a:lnTo>
                  <a:pt x="1" y="55"/>
                </a:lnTo>
                <a:lnTo>
                  <a:pt x="0" y="48"/>
                </a:lnTo>
                <a:lnTo>
                  <a:pt x="3" y="41"/>
                </a:lnTo>
                <a:lnTo>
                  <a:pt x="8" y="38"/>
                </a:lnTo>
                <a:lnTo>
                  <a:pt x="14" y="36"/>
                </a:lnTo>
                <a:lnTo>
                  <a:pt x="34" y="36"/>
                </a:lnTo>
                <a:lnTo>
                  <a:pt x="75" y="32"/>
                </a:lnTo>
                <a:lnTo>
                  <a:pt x="118" y="27"/>
                </a:lnTo>
                <a:lnTo>
                  <a:pt x="161" y="21"/>
                </a:lnTo>
                <a:lnTo>
                  <a:pt x="203" y="17"/>
                </a:lnTo>
                <a:lnTo>
                  <a:pt x="213" y="40"/>
                </a:lnTo>
                <a:lnTo>
                  <a:pt x="268" y="38"/>
                </a:lnTo>
                <a:lnTo>
                  <a:pt x="323" y="33"/>
                </a:lnTo>
                <a:lnTo>
                  <a:pt x="376" y="29"/>
                </a:lnTo>
                <a:lnTo>
                  <a:pt x="428" y="28"/>
                </a:lnTo>
                <a:lnTo>
                  <a:pt x="428" y="33"/>
                </a:lnTo>
                <a:lnTo>
                  <a:pt x="429" y="38"/>
                </a:lnTo>
                <a:lnTo>
                  <a:pt x="433" y="42"/>
                </a:lnTo>
                <a:lnTo>
                  <a:pt x="440" y="41"/>
                </a:lnTo>
                <a:lnTo>
                  <a:pt x="444" y="38"/>
                </a:lnTo>
                <a:lnTo>
                  <a:pt x="445" y="32"/>
                </a:lnTo>
                <a:lnTo>
                  <a:pt x="445" y="25"/>
                </a:lnTo>
                <a:lnTo>
                  <a:pt x="443" y="11"/>
                </a:lnTo>
                <a:lnTo>
                  <a:pt x="441" y="5"/>
                </a:lnTo>
                <a:lnTo>
                  <a:pt x="444"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7" name="Freeform 106"/>
          <p:cNvSpPr>
            <a:spLocks/>
          </p:cNvSpPr>
          <p:nvPr/>
        </p:nvSpPr>
        <p:spPr bwMode="auto">
          <a:xfrm>
            <a:off x="3244850" y="4038600"/>
            <a:ext cx="530225" cy="458788"/>
          </a:xfrm>
          <a:custGeom>
            <a:avLst/>
            <a:gdLst/>
            <a:ahLst/>
            <a:cxnLst>
              <a:cxn ang="0">
                <a:pos x="217" y="9"/>
              </a:cxn>
              <a:cxn ang="0">
                <a:pos x="224" y="11"/>
              </a:cxn>
              <a:cxn ang="0">
                <a:pos x="225" y="28"/>
              </a:cxn>
              <a:cxn ang="0">
                <a:pos x="228" y="46"/>
              </a:cxn>
              <a:cxn ang="0">
                <a:pos x="226" y="72"/>
              </a:cxn>
              <a:cxn ang="0">
                <a:pos x="226" y="87"/>
              </a:cxn>
              <a:cxn ang="0">
                <a:pos x="212" y="116"/>
              </a:cxn>
              <a:cxn ang="0">
                <a:pos x="203" y="144"/>
              </a:cxn>
              <a:cxn ang="0">
                <a:pos x="200" y="159"/>
              </a:cxn>
              <a:cxn ang="0">
                <a:pos x="196" y="185"/>
              </a:cxn>
              <a:cxn ang="0">
                <a:pos x="338" y="205"/>
              </a:cxn>
              <a:cxn ang="0">
                <a:pos x="361" y="254"/>
              </a:cxn>
              <a:cxn ang="0">
                <a:pos x="327" y="240"/>
              </a:cxn>
              <a:cxn ang="0">
                <a:pos x="304" y="268"/>
              </a:cxn>
              <a:cxn ang="0">
                <a:pos x="352" y="262"/>
              </a:cxn>
              <a:cxn ang="0">
                <a:pos x="344" y="270"/>
              </a:cxn>
              <a:cxn ang="0">
                <a:pos x="367" y="280"/>
              </a:cxn>
              <a:cxn ang="0">
                <a:pos x="372" y="266"/>
              </a:cxn>
              <a:cxn ang="0">
                <a:pos x="383" y="286"/>
              </a:cxn>
              <a:cxn ang="0">
                <a:pos x="367" y="297"/>
              </a:cxn>
              <a:cxn ang="0">
                <a:pos x="361" y="306"/>
              </a:cxn>
              <a:cxn ang="0">
                <a:pos x="365" y="317"/>
              </a:cxn>
              <a:cxn ang="0">
                <a:pos x="376" y="325"/>
              </a:cxn>
              <a:cxn ang="0">
                <a:pos x="383" y="325"/>
              </a:cxn>
              <a:cxn ang="0">
                <a:pos x="392" y="331"/>
              </a:cxn>
              <a:cxn ang="0">
                <a:pos x="410" y="347"/>
              </a:cxn>
              <a:cxn ang="0">
                <a:pos x="394" y="342"/>
              </a:cxn>
              <a:cxn ang="0">
                <a:pos x="384" y="343"/>
              </a:cxn>
              <a:cxn ang="0">
                <a:pos x="368" y="332"/>
              </a:cxn>
              <a:cxn ang="0">
                <a:pos x="356" y="326"/>
              </a:cxn>
              <a:cxn ang="0">
                <a:pos x="333" y="318"/>
              </a:cxn>
              <a:cxn ang="0">
                <a:pos x="320" y="321"/>
              </a:cxn>
              <a:cxn ang="0">
                <a:pos x="333" y="332"/>
              </a:cxn>
              <a:cxn ang="0">
                <a:pos x="326" y="336"/>
              </a:cxn>
              <a:cxn ang="0">
                <a:pos x="324" y="354"/>
              </a:cxn>
              <a:cxn ang="0">
                <a:pos x="312" y="340"/>
              </a:cxn>
              <a:cxn ang="0">
                <a:pos x="299" y="335"/>
              </a:cxn>
              <a:cxn ang="0">
                <a:pos x="262" y="350"/>
              </a:cxn>
              <a:cxn ang="0">
                <a:pos x="236" y="314"/>
              </a:cxn>
              <a:cxn ang="0">
                <a:pos x="217" y="320"/>
              </a:cxn>
              <a:cxn ang="0">
                <a:pos x="185" y="294"/>
              </a:cxn>
              <a:cxn ang="0">
                <a:pos x="158" y="311"/>
              </a:cxn>
              <a:cxn ang="0">
                <a:pos x="158" y="319"/>
              </a:cxn>
              <a:cxn ang="0">
                <a:pos x="127" y="320"/>
              </a:cxn>
              <a:cxn ang="0">
                <a:pos x="77" y="305"/>
              </a:cxn>
              <a:cxn ang="0">
                <a:pos x="58" y="294"/>
              </a:cxn>
              <a:cxn ang="0">
                <a:pos x="22" y="311"/>
              </a:cxn>
              <a:cxn ang="0">
                <a:pos x="32" y="300"/>
              </a:cxn>
              <a:cxn ang="0">
                <a:pos x="35" y="271"/>
              </a:cxn>
              <a:cxn ang="0">
                <a:pos x="37" y="229"/>
              </a:cxn>
              <a:cxn ang="0">
                <a:pos x="44" y="173"/>
              </a:cxn>
              <a:cxn ang="0">
                <a:pos x="27" y="144"/>
              </a:cxn>
              <a:cxn ang="0">
                <a:pos x="0" y="10"/>
              </a:cxn>
            </a:cxnLst>
            <a:rect l="0" t="0" r="r" b="b"/>
            <a:pathLst>
              <a:path w="410" h="356">
                <a:moveTo>
                  <a:pt x="191" y="0"/>
                </a:moveTo>
                <a:lnTo>
                  <a:pt x="217" y="2"/>
                </a:lnTo>
                <a:lnTo>
                  <a:pt x="216" y="5"/>
                </a:lnTo>
                <a:lnTo>
                  <a:pt x="214" y="7"/>
                </a:lnTo>
                <a:lnTo>
                  <a:pt x="216" y="9"/>
                </a:lnTo>
                <a:lnTo>
                  <a:pt x="217" y="9"/>
                </a:lnTo>
                <a:lnTo>
                  <a:pt x="219" y="7"/>
                </a:lnTo>
                <a:lnTo>
                  <a:pt x="223" y="4"/>
                </a:lnTo>
                <a:lnTo>
                  <a:pt x="225" y="5"/>
                </a:lnTo>
                <a:lnTo>
                  <a:pt x="225" y="7"/>
                </a:lnTo>
                <a:lnTo>
                  <a:pt x="224" y="9"/>
                </a:lnTo>
                <a:lnTo>
                  <a:pt x="224" y="11"/>
                </a:lnTo>
                <a:lnTo>
                  <a:pt x="223" y="13"/>
                </a:lnTo>
                <a:lnTo>
                  <a:pt x="223" y="18"/>
                </a:lnTo>
                <a:lnTo>
                  <a:pt x="228" y="24"/>
                </a:lnTo>
                <a:lnTo>
                  <a:pt x="228" y="25"/>
                </a:lnTo>
                <a:lnTo>
                  <a:pt x="226" y="26"/>
                </a:lnTo>
                <a:lnTo>
                  <a:pt x="225" y="28"/>
                </a:lnTo>
                <a:lnTo>
                  <a:pt x="223" y="31"/>
                </a:lnTo>
                <a:lnTo>
                  <a:pt x="223" y="32"/>
                </a:lnTo>
                <a:lnTo>
                  <a:pt x="224" y="34"/>
                </a:lnTo>
                <a:lnTo>
                  <a:pt x="226" y="35"/>
                </a:lnTo>
                <a:lnTo>
                  <a:pt x="228" y="38"/>
                </a:lnTo>
                <a:lnTo>
                  <a:pt x="228" y="46"/>
                </a:lnTo>
                <a:lnTo>
                  <a:pt x="233" y="53"/>
                </a:lnTo>
                <a:lnTo>
                  <a:pt x="236" y="56"/>
                </a:lnTo>
                <a:lnTo>
                  <a:pt x="239" y="60"/>
                </a:lnTo>
                <a:lnTo>
                  <a:pt x="236" y="65"/>
                </a:lnTo>
                <a:lnTo>
                  <a:pt x="229" y="68"/>
                </a:lnTo>
                <a:lnTo>
                  <a:pt x="226" y="72"/>
                </a:lnTo>
                <a:lnTo>
                  <a:pt x="225" y="74"/>
                </a:lnTo>
                <a:lnTo>
                  <a:pt x="227" y="76"/>
                </a:lnTo>
                <a:lnTo>
                  <a:pt x="234" y="80"/>
                </a:lnTo>
                <a:lnTo>
                  <a:pt x="231" y="83"/>
                </a:lnTo>
                <a:lnTo>
                  <a:pt x="228" y="84"/>
                </a:lnTo>
                <a:lnTo>
                  <a:pt x="226" y="87"/>
                </a:lnTo>
                <a:lnTo>
                  <a:pt x="226" y="88"/>
                </a:lnTo>
                <a:lnTo>
                  <a:pt x="227" y="89"/>
                </a:lnTo>
                <a:lnTo>
                  <a:pt x="231" y="89"/>
                </a:lnTo>
                <a:lnTo>
                  <a:pt x="223" y="100"/>
                </a:lnTo>
                <a:lnTo>
                  <a:pt x="211" y="108"/>
                </a:lnTo>
                <a:lnTo>
                  <a:pt x="212" y="116"/>
                </a:lnTo>
                <a:lnTo>
                  <a:pt x="207" y="124"/>
                </a:lnTo>
                <a:lnTo>
                  <a:pt x="203" y="131"/>
                </a:lnTo>
                <a:lnTo>
                  <a:pt x="200" y="137"/>
                </a:lnTo>
                <a:lnTo>
                  <a:pt x="200" y="140"/>
                </a:lnTo>
                <a:lnTo>
                  <a:pt x="202" y="143"/>
                </a:lnTo>
                <a:lnTo>
                  <a:pt x="203" y="144"/>
                </a:lnTo>
                <a:lnTo>
                  <a:pt x="203" y="147"/>
                </a:lnTo>
                <a:lnTo>
                  <a:pt x="197" y="147"/>
                </a:lnTo>
                <a:lnTo>
                  <a:pt x="197" y="151"/>
                </a:lnTo>
                <a:lnTo>
                  <a:pt x="199" y="153"/>
                </a:lnTo>
                <a:lnTo>
                  <a:pt x="200" y="156"/>
                </a:lnTo>
                <a:lnTo>
                  <a:pt x="200" y="159"/>
                </a:lnTo>
                <a:lnTo>
                  <a:pt x="198" y="160"/>
                </a:lnTo>
                <a:lnTo>
                  <a:pt x="197" y="160"/>
                </a:lnTo>
                <a:lnTo>
                  <a:pt x="195" y="161"/>
                </a:lnTo>
                <a:lnTo>
                  <a:pt x="191" y="161"/>
                </a:lnTo>
                <a:lnTo>
                  <a:pt x="196" y="178"/>
                </a:lnTo>
                <a:lnTo>
                  <a:pt x="196" y="185"/>
                </a:lnTo>
                <a:lnTo>
                  <a:pt x="191" y="191"/>
                </a:lnTo>
                <a:lnTo>
                  <a:pt x="269" y="185"/>
                </a:lnTo>
                <a:lnTo>
                  <a:pt x="346" y="179"/>
                </a:lnTo>
                <a:lnTo>
                  <a:pt x="344" y="187"/>
                </a:lnTo>
                <a:lnTo>
                  <a:pt x="341" y="196"/>
                </a:lnTo>
                <a:lnTo>
                  <a:pt x="338" y="205"/>
                </a:lnTo>
                <a:lnTo>
                  <a:pt x="342" y="216"/>
                </a:lnTo>
                <a:lnTo>
                  <a:pt x="349" y="227"/>
                </a:lnTo>
                <a:lnTo>
                  <a:pt x="356" y="236"/>
                </a:lnTo>
                <a:lnTo>
                  <a:pt x="363" y="249"/>
                </a:lnTo>
                <a:lnTo>
                  <a:pt x="362" y="252"/>
                </a:lnTo>
                <a:lnTo>
                  <a:pt x="361" y="254"/>
                </a:lnTo>
                <a:lnTo>
                  <a:pt x="359" y="254"/>
                </a:lnTo>
                <a:lnTo>
                  <a:pt x="354" y="249"/>
                </a:lnTo>
                <a:lnTo>
                  <a:pt x="349" y="247"/>
                </a:lnTo>
                <a:lnTo>
                  <a:pt x="335" y="247"/>
                </a:lnTo>
                <a:lnTo>
                  <a:pt x="332" y="244"/>
                </a:lnTo>
                <a:lnTo>
                  <a:pt x="327" y="240"/>
                </a:lnTo>
                <a:lnTo>
                  <a:pt x="323" y="236"/>
                </a:lnTo>
                <a:lnTo>
                  <a:pt x="316" y="235"/>
                </a:lnTo>
                <a:lnTo>
                  <a:pt x="306" y="242"/>
                </a:lnTo>
                <a:lnTo>
                  <a:pt x="299" y="251"/>
                </a:lnTo>
                <a:lnTo>
                  <a:pt x="296" y="263"/>
                </a:lnTo>
                <a:lnTo>
                  <a:pt x="304" y="268"/>
                </a:lnTo>
                <a:lnTo>
                  <a:pt x="313" y="269"/>
                </a:lnTo>
                <a:lnTo>
                  <a:pt x="325" y="268"/>
                </a:lnTo>
                <a:lnTo>
                  <a:pt x="335" y="265"/>
                </a:lnTo>
                <a:lnTo>
                  <a:pt x="344" y="262"/>
                </a:lnTo>
                <a:lnTo>
                  <a:pt x="349" y="261"/>
                </a:lnTo>
                <a:lnTo>
                  <a:pt x="352" y="262"/>
                </a:lnTo>
                <a:lnTo>
                  <a:pt x="352" y="264"/>
                </a:lnTo>
                <a:lnTo>
                  <a:pt x="351" y="265"/>
                </a:lnTo>
                <a:lnTo>
                  <a:pt x="348" y="266"/>
                </a:lnTo>
                <a:lnTo>
                  <a:pt x="347" y="268"/>
                </a:lnTo>
                <a:lnTo>
                  <a:pt x="345" y="269"/>
                </a:lnTo>
                <a:lnTo>
                  <a:pt x="344" y="270"/>
                </a:lnTo>
                <a:lnTo>
                  <a:pt x="344" y="272"/>
                </a:lnTo>
                <a:lnTo>
                  <a:pt x="348" y="277"/>
                </a:lnTo>
                <a:lnTo>
                  <a:pt x="356" y="280"/>
                </a:lnTo>
                <a:lnTo>
                  <a:pt x="363" y="283"/>
                </a:lnTo>
                <a:lnTo>
                  <a:pt x="366" y="282"/>
                </a:lnTo>
                <a:lnTo>
                  <a:pt x="367" y="280"/>
                </a:lnTo>
                <a:lnTo>
                  <a:pt x="368" y="278"/>
                </a:lnTo>
                <a:lnTo>
                  <a:pt x="368" y="276"/>
                </a:lnTo>
                <a:lnTo>
                  <a:pt x="369" y="273"/>
                </a:lnTo>
                <a:lnTo>
                  <a:pt x="369" y="270"/>
                </a:lnTo>
                <a:lnTo>
                  <a:pt x="370" y="269"/>
                </a:lnTo>
                <a:lnTo>
                  <a:pt x="372" y="266"/>
                </a:lnTo>
                <a:lnTo>
                  <a:pt x="377" y="266"/>
                </a:lnTo>
                <a:lnTo>
                  <a:pt x="376" y="272"/>
                </a:lnTo>
                <a:lnTo>
                  <a:pt x="377" y="276"/>
                </a:lnTo>
                <a:lnTo>
                  <a:pt x="380" y="278"/>
                </a:lnTo>
                <a:lnTo>
                  <a:pt x="382" y="282"/>
                </a:lnTo>
                <a:lnTo>
                  <a:pt x="383" y="286"/>
                </a:lnTo>
                <a:lnTo>
                  <a:pt x="377" y="286"/>
                </a:lnTo>
                <a:lnTo>
                  <a:pt x="373" y="287"/>
                </a:lnTo>
                <a:lnTo>
                  <a:pt x="370" y="289"/>
                </a:lnTo>
                <a:lnTo>
                  <a:pt x="368" y="291"/>
                </a:lnTo>
                <a:lnTo>
                  <a:pt x="367" y="293"/>
                </a:lnTo>
                <a:lnTo>
                  <a:pt x="367" y="297"/>
                </a:lnTo>
                <a:lnTo>
                  <a:pt x="369" y="300"/>
                </a:lnTo>
                <a:lnTo>
                  <a:pt x="363" y="300"/>
                </a:lnTo>
                <a:lnTo>
                  <a:pt x="362" y="301"/>
                </a:lnTo>
                <a:lnTo>
                  <a:pt x="362" y="304"/>
                </a:lnTo>
                <a:lnTo>
                  <a:pt x="361" y="305"/>
                </a:lnTo>
                <a:lnTo>
                  <a:pt x="361" y="306"/>
                </a:lnTo>
                <a:lnTo>
                  <a:pt x="360" y="307"/>
                </a:lnTo>
                <a:lnTo>
                  <a:pt x="358" y="308"/>
                </a:lnTo>
                <a:lnTo>
                  <a:pt x="358" y="313"/>
                </a:lnTo>
                <a:lnTo>
                  <a:pt x="360" y="315"/>
                </a:lnTo>
                <a:lnTo>
                  <a:pt x="362" y="317"/>
                </a:lnTo>
                <a:lnTo>
                  <a:pt x="365" y="317"/>
                </a:lnTo>
                <a:lnTo>
                  <a:pt x="368" y="318"/>
                </a:lnTo>
                <a:lnTo>
                  <a:pt x="370" y="318"/>
                </a:lnTo>
                <a:lnTo>
                  <a:pt x="373" y="319"/>
                </a:lnTo>
                <a:lnTo>
                  <a:pt x="375" y="321"/>
                </a:lnTo>
                <a:lnTo>
                  <a:pt x="375" y="324"/>
                </a:lnTo>
                <a:lnTo>
                  <a:pt x="376" y="325"/>
                </a:lnTo>
                <a:lnTo>
                  <a:pt x="376" y="327"/>
                </a:lnTo>
                <a:lnTo>
                  <a:pt x="377" y="328"/>
                </a:lnTo>
                <a:lnTo>
                  <a:pt x="379" y="328"/>
                </a:lnTo>
                <a:lnTo>
                  <a:pt x="380" y="327"/>
                </a:lnTo>
                <a:lnTo>
                  <a:pt x="382" y="326"/>
                </a:lnTo>
                <a:lnTo>
                  <a:pt x="383" y="325"/>
                </a:lnTo>
                <a:lnTo>
                  <a:pt x="386" y="326"/>
                </a:lnTo>
                <a:lnTo>
                  <a:pt x="387" y="326"/>
                </a:lnTo>
                <a:lnTo>
                  <a:pt x="387" y="327"/>
                </a:lnTo>
                <a:lnTo>
                  <a:pt x="389" y="328"/>
                </a:lnTo>
                <a:lnTo>
                  <a:pt x="390" y="331"/>
                </a:lnTo>
                <a:lnTo>
                  <a:pt x="392" y="331"/>
                </a:lnTo>
                <a:lnTo>
                  <a:pt x="396" y="332"/>
                </a:lnTo>
                <a:lnTo>
                  <a:pt x="399" y="332"/>
                </a:lnTo>
                <a:lnTo>
                  <a:pt x="403" y="331"/>
                </a:lnTo>
                <a:lnTo>
                  <a:pt x="406" y="335"/>
                </a:lnTo>
                <a:lnTo>
                  <a:pt x="410" y="341"/>
                </a:lnTo>
                <a:lnTo>
                  <a:pt x="410" y="347"/>
                </a:lnTo>
                <a:lnTo>
                  <a:pt x="408" y="354"/>
                </a:lnTo>
                <a:lnTo>
                  <a:pt x="404" y="353"/>
                </a:lnTo>
                <a:lnTo>
                  <a:pt x="401" y="350"/>
                </a:lnTo>
                <a:lnTo>
                  <a:pt x="398" y="348"/>
                </a:lnTo>
                <a:lnTo>
                  <a:pt x="396" y="345"/>
                </a:lnTo>
                <a:lnTo>
                  <a:pt x="394" y="342"/>
                </a:lnTo>
                <a:lnTo>
                  <a:pt x="391" y="345"/>
                </a:lnTo>
                <a:lnTo>
                  <a:pt x="391" y="347"/>
                </a:lnTo>
                <a:lnTo>
                  <a:pt x="390" y="348"/>
                </a:lnTo>
                <a:lnTo>
                  <a:pt x="386" y="348"/>
                </a:lnTo>
                <a:lnTo>
                  <a:pt x="386" y="346"/>
                </a:lnTo>
                <a:lnTo>
                  <a:pt x="384" y="343"/>
                </a:lnTo>
                <a:lnTo>
                  <a:pt x="383" y="342"/>
                </a:lnTo>
                <a:lnTo>
                  <a:pt x="383" y="336"/>
                </a:lnTo>
                <a:lnTo>
                  <a:pt x="380" y="338"/>
                </a:lnTo>
                <a:lnTo>
                  <a:pt x="376" y="338"/>
                </a:lnTo>
                <a:lnTo>
                  <a:pt x="369" y="334"/>
                </a:lnTo>
                <a:lnTo>
                  <a:pt x="368" y="332"/>
                </a:lnTo>
                <a:lnTo>
                  <a:pt x="366" y="331"/>
                </a:lnTo>
                <a:lnTo>
                  <a:pt x="365" y="331"/>
                </a:lnTo>
                <a:lnTo>
                  <a:pt x="362" y="332"/>
                </a:lnTo>
                <a:lnTo>
                  <a:pt x="359" y="332"/>
                </a:lnTo>
                <a:lnTo>
                  <a:pt x="356" y="329"/>
                </a:lnTo>
                <a:lnTo>
                  <a:pt x="356" y="326"/>
                </a:lnTo>
                <a:lnTo>
                  <a:pt x="355" y="324"/>
                </a:lnTo>
                <a:lnTo>
                  <a:pt x="354" y="322"/>
                </a:lnTo>
                <a:lnTo>
                  <a:pt x="352" y="321"/>
                </a:lnTo>
                <a:lnTo>
                  <a:pt x="341" y="321"/>
                </a:lnTo>
                <a:lnTo>
                  <a:pt x="338" y="320"/>
                </a:lnTo>
                <a:lnTo>
                  <a:pt x="333" y="318"/>
                </a:lnTo>
                <a:lnTo>
                  <a:pt x="330" y="314"/>
                </a:lnTo>
                <a:lnTo>
                  <a:pt x="324" y="312"/>
                </a:lnTo>
                <a:lnTo>
                  <a:pt x="318" y="311"/>
                </a:lnTo>
                <a:lnTo>
                  <a:pt x="318" y="318"/>
                </a:lnTo>
                <a:lnTo>
                  <a:pt x="319" y="319"/>
                </a:lnTo>
                <a:lnTo>
                  <a:pt x="320" y="321"/>
                </a:lnTo>
                <a:lnTo>
                  <a:pt x="325" y="324"/>
                </a:lnTo>
                <a:lnTo>
                  <a:pt x="327" y="324"/>
                </a:lnTo>
                <a:lnTo>
                  <a:pt x="328" y="325"/>
                </a:lnTo>
                <a:lnTo>
                  <a:pt x="331" y="326"/>
                </a:lnTo>
                <a:lnTo>
                  <a:pt x="333" y="331"/>
                </a:lnTo>
                <a:lnTo>
                  <a:pt x="333" y="332"/>
                </a:lnTo>
                <a:lnTo>
                  <a:pt x="332" y="334"/>
                </a:lnTo>
                <a:lnTo>
                  <a:pt x="331" y="334"/>
                </a:lnTo>
                <a:lnTo>
                  <a:pt x="330" y="335"/>
                </a:lnTo>
                <a:lnTo>
                  <a:pt x="328" y="335"/>
                </a:lnTo>
                <a:lnTo>
                  <a:pt x="327" y="336"/>
                </a:lnTo>
                <a:lnTo>
                  <a:pt x="326" y="336"/>
                </a:lnTo>
                <a:lnTo>
                  <a:pt x="326" y="340"/>
                </a:lnTo>
                <a:lnTo>
                  <a:pt x="330" y="347"/>
                </a:lnTo>
                <a:lnTo>
                  <a:pt x="330" y="349"/>
                </a:lnTo>
                <a:lnTo>
                  <a:pt x="328" y="352"/>
                </a:lnTo>
                <a:lnTo>
                  <a:pt x="327" y="353"/>
                </a:lnTo>
                <a:lnTo>
                  <a:pt x="324" y="354"/>
                </a:lnTo>
                <a:lnTo>
                  <a:pt x="319" y="354"/>
                </a:lnTo>
                <a:lnTo>
                  <a:pt x="318" y="353"/>
                </a:lnTo>
                <a:lnTo>
                  <a:pt x="318" y="340"/>
                </a:lnTo>
                <a:lnTo>
                  <a:pt x="317" y="339"/>
                </a:lnTo>
                <a:lnTo>
                  <a:pt x="314" y="339"/>
                </a:lnTo>
                <a:lnTo>
                  <a:pt x="312" y="340"/>
                </a:lnTo>
                <a:lnTo>
                  <a:pt x="310" y="340"/>
                </a:lnTo>
                <a:lnTo>
                  <a:pt x="308" y="341"/>
                </a:lnTo>
                <a:lnTo>
                  <a:pt x="305" y="341"/>
                </a:lnTo>
                <a:lnTo>
                  <a:pt x="303" y="339"/>
                </a:lnTo>
                <a:lnTo>
                  <a:pt x="303" y="335"/>
                </a:lnTo>
                <a:lnTo>
                  <a:pt x="299" y="335"/>
                </a:lnTo>
                <a:lnTo>
                  <a:pt x="296" y="336"/>
                </a:lnTo>
                <a:lnTo>
                  <a:pt x="289" y="340"/>
                </a:lnTo>
                <a:lnTo>
                  <a:pt x="284" y="346"/>
                </a:lnTo>
                <a:lnTo>
                  <a:pt x="282" y="356"/>
                </a:lnTo>
                <a:lnTo>
                  <a:pt x="276" y="355"/>
                </a:lnTo>
                <a:lnTo>
                  <a:pt x="262" y="350"/>
                </a:lnTo>
                <a:lnTo>
                  <a:pt x="255" y="349"/>
                </a:lnTo>
                <a:lnTo>
                  <a:pt x="250" y="350"/>
                </a:lnTo>
                <a:lnTo>
                  <a:pt x="248" y="343"/>
                </a:lnTo>
                <a:lnTo>
                  <a:pt x="239" y="332"/>
                </a:lnTo>
                <a:lnTo>
                  <a:pt x="236" y="325"/>
                </a:lnTo>
                <a:lnTo>
                  <a:pt x="236" y="314"/>
                </a:lnTo>
                <a:lnTo>
                  <a:pt x="232" y="314"/>
                </a:lnTo>
                <a:lnTo>
                  <a:pt x="232" y="317"/>
                </a:lnTo>
                <a:lnTo>
                  <a:pt x="231" y="318"/>
                </a:lnTo>
                <a:lnTo>
                  <a:pt x="231" y="322"/>
                </a:lnTo>
                <a:lnTo>
                  <a:pt x="226" y="322"/>
                </a:lnTo>
                <a:lnTo>
                  <a:pt x="217" y="320"/>
                </a:lnTo>
                <a:lnTo>
                  <a:pt x="211" y="320"/>
                </a:lnTo>
                <a:lnTo>
                  <a:pt x="209" y="312"/>
                </a:lnTo>
                <a:lnTo>
                  <a:pt x="204" y="306"/>
                </a:lnTo>
                <a:lnTo>
                  <a:pt x="196" y="303"/>
                </a:lnTo>
                <a:lnTo>
                  <a:pt x="185" y="303"/>
                </a:lnTo>
                <a:lnTo>
                  <a:pt x="185" y="294"/>
                </a:lnTo>
                <a:lnTo>
                  <a:pt x="176" y="298"/>
                </a:lnTo>
                <a:lnTo>
                  <a:pt x="168" y="303"/>
                </a:lnTo>
                <a:lnTo>
                  <a:pt x="157" y="306"/>
                </a:lnTo>
                <a:lnTo>
                  <a:pt x="156" y="307"/>
                </a:lnTo>
                <a:lnTo>
                  <a:pt x="156" y="310"/>
                </a:lnTo>
                <a:lnTo>
                  <a:pt x="158" y="311"/>
                </a:lnTo>
                <a:lnTo>
                  <a:pt x="160" y="312"/>
                </a:lnTo>
                <a:lnTo>
                  <a:pt x="162" y="313"/>
                </a:lnTo>
                <a:lnTo>
                  <a:pt x="163" y="315"/>
                </a:lnTo>
                <a:lnTo>
                  <a:pt x="163" y="320"/>
                </a:lnTo>
                <a:lnTo>
                  <a:pt x="161" y="319"/>
                </a:lnTo>
                <a:lnTo>
                  <a:pt x="158" y="319"/>
                </a:lnTo>
                <a:lnTo>
                  <a:pt x="156" y="320"/>
                </a:lnTo>
                <a:lnTo>
                  <a:pt x="151" y="325"/>
                </a:lnTo>
                <a:lnTo>
                  <a:pt x="149" y="326"/>
                </a:lnTo>
                <a:lnTo>
                  <a:pt x="143" y="325"/>
                </a:lnTo>
                <a:lnTo>
                  <a:pt x="135" y="321"/>
                </a:lnTo>
                <a:lnTo>
                  <a:pt x="127" y="320"/>
                </a:lnTo>
                <a:lnTo>
                  <a:pt x="115" y="318"/>
                </a:lnTo>
                <a:lnTo>
                  <a:pt x="105" y="314"/>
                </a:lnTo>
                <a:lnTo>
                  <a:pt x="93" y="311"/>
                </a:lnTo>
                <a:lnTo>
                  <a:pt x="87" y="308"/>
                </a:lnTo>
                <a:lnTo>
                  <a:pt x="83" y="306"/>
                </a:lnTo>
                <a:lnTo>
                  <a:pt x="77" y="305"/>
                </a:lnTo>
                <a:lnTo>
                  <a:pt x="70" y="306"/>
                </a:lnTo>
                <a:lnTo>
                  <a:pt x="73" y="298"/>
                </a:lnTo>
                <a:lnTo>
                  <a:pt x="72" y="290"/>
                </a:lnTo>
                <a:lnTo>
                  <a:pt x="70" y="283"/>
                </a:lnTo>
                <a:lnTo>
                  <a:pt x="65" y="277"/>
                </a:lnTo>
                <a:lnTo>
                  <a:pt x="58" y="294"/>
                </a:lnTo>
                <a:lnTo>
                  <a:pt x="58" y="300"/>
                </a:lnTo>
                <a:lnTo>
                  <a:pt x="60" y="303"/>
                </a:lnTo>
                <a:lnTo>
                  <a:pt x="55" y="307"/>
                </a:lnTo>
                <a:lnTo>
                  <a:pt x="39" y="310"/>
                </a:lnTo>
                <a:lnTo>
                  <a:pt x="29" y="310"/>
                </a:lnTo>
                <a:lnTo>
                  <a:pt x="22" y="311"/>
                </a:lnTo>
                <a:lnTo>
                  <a:pt x="21" y="308"/>
                </a:lnTo>
                <a:lnTo>
                  <a:pt x="25" y="305"/>
                </a:lnTo>
                <a:lnTo>
                  <a:pt x="27" y="304"/>
                </a:lnTo>
                <a:lnTo>
                  <a:pt x="28" y="303"/>
                </a:lnTo>
                <a:lnTo>
                  <a:pt x="30" y="301"/>
                </a:lnTo>
                <a:lnTo>
                  <a:pt x="32" y="300"/>
                </a:lnTo>
                <a:lnTo>
                  <a:pt x="32" y="284"/>
                </a:lnTo>
                <a:lnTo>
                  <a:pt x="33" y="283"/>
                </a:lnTo>
                <a:lnTo>
                  <a:pt x="35" y="282"/>
                </a:lnTo>
                <a:lnTo>
                  <a:pt x="36" y="279"/>
                </a:lnTo>
                <a:lnTo>
                  <a:pt x="36" y="277"/>
                </a:lnTo>
                <a:lnTo>
                  <a:pt x="35" y="271"/>
                </a:lnTo>
                <a:lnTo>
                  <a:pt x="33" y="264"/>
                </a:lnTo>
                <a:lnTo>
                  <a:pt x="32" y="258"/>
                </a:lnTo>
                <a:lnTo>
                  <a:pt x="32" y="250"/>
                </a:lnTo>
                <a:lnTo>
                  <a:pt x="33" y="242"/>
                </a:lnTo>
                <a:lnTo>
                  <a:pt x="34" y="235"/>
                </a:lnTo>
                <a:lnTo>
                  <a:pt x="37" y="229"/>
                </a:lnTo>
                <a:lnTo>
                  <a:pt x="42" y="222"/>
                </a:lnTo>
                <a:lnTo>
                  <a:pt x="46" y="215"/>
                </a:lnTo>
                <a:lnTo>
                  <a:pt x="47" y="201"/>
                </a:lnTo>
                <a:lnTo>
                  <a:pt x="47" y="186"/>
                </a:lnTo>
                <a:lnTo>
                  <a:pt x="46" y="175"/>
                </a:lnTo>
                <a:lnTo>
                  <a:pt x="44" y="173"/>
                </a:lnTo>
                <a:lnTo>
                  <a:pt x="42" y="171"/>
                </a:lnTo>
                <a:lnTo>
                  <a:pt x="39" y="170"/>
                </a:lnTo>
                <a:lnTo>
                  <a:pt x="34" y="165"/>
                </a:lnTo>
                <a:lnTo>
                  <a:pt x="33" y="160"/>
                </a:lnTo>
                <a:lnTo>
                  <a:pt x="30" y="149"/>
                </a:lnTo>
                <a:lnTo>
                  <a:pt x="27" y="144"/>
                </a:lnTo>
                <a:lnTo>
                  <a:pt x="22" y="142"/>
                </a:lnTo>
                <a:lnTo>
                  <a:pt x="22" y="130"/>
                </a:lnTo>
                <a:lnTo>
                  <a:pt x="20" y="121"/>
                </a:lnTo>
                <a:lnTo>
                  <a:pt x="2" y="100"/>
                </a:lnTo>
                <a:lnTo>
                  <a:pt x="4" y="76"/>
                </a:lnTo>
                <a:lnTo>
                  <a:pt x="0" y="10"/>
                </a:lnTo>
                <a:lnTo>
                  <a:pt x="54" y="7"/>
                </a:lnTo>
                <a:lnTo>
                  <a:pt x="108" y="4"/>
                </a:lnTo>
                <a:lnTo>
                  <a:pt x="163" y="2"/>
                </a:lnTo>
                <a:lnTo>
                  <a:pt x="191"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8" name="Freeform 107"/>
          <p:cNvSpPr>
            <a:spLocks noEditPoints="1"/>
          </p:cNvSpPr>
          <p:nvPr/>
        </p:nvSpPr>
        <p:spPr bwMode="auto">
          <a:xfrm>
            <a:off x="1974850" y="3614738"/>
            <a:ext cx="1325563" cy="1293812"/>
          </a:xfrm>
          <a:custGeom>
            <a:avLst/>
            <a:gdLst/>
            <a:ahLst/>
            <a:cxnLst>
              <a:cxn ang="0">
                <a:pos x="310" y="0"/>
              </a:cxn>
              <a:cxn ang="0">
                <a:pos x="532" y="192"/>
              </a:cxn>
              <a:cxn ang="0">
                <a:pos x="585" y="212"/>
              </a:cxn>
              <a:cxn ang="0">
                <a:pos x="642" y="242"/>
              </a:cxn>
              <a:cxn ang="0">
                <a:pos x="677" y="248"/>
              </a:cxn>
              <a:cxn ang="0">
                <a:pos x="699" y="254"/>
              </a:cxn>
              <a:cxn ang="0">
                <a:pos x="730" y="263"/>
              </a:cxn>
              <a:cxn ang="0">
                <a:pos x="745" y="273"/>
              </a:cxn>
              <a:cxn ang="0">
                <a:pos x="757" y="253"/>
              </a:cxn>
              <a:cxn ang="0">
                <a:pos x="802" y="271"/>
              </a:cxn>
              <a:cxn ang="0">
                <a:pos x="841" y="261"/>
              </a:cxn>
              <a:cxn ang="0">
                <a:pos x="878" y="260"/>
              </a:cxn>
              <a:cxn ang="0">
                <a:pos x="926" y="270"/>
              </a:cxn>
              <a:cxn ang="0">
                <a:pos x="951" y="281"/>
              </a:cxn>
              <a:cxn ang="0">
                <a:pos x="989" y="436"/>
              </a:cxn>
              <a:cxn ang="0">
                <a:pos x="1005" y="460"/>
              </a:cxn>
              <a:cxn ang="0">
                <a:pos x="1024" y="503"/>
              </a:cxn>
              <a:cxn ang="0">
                <a:pos x="1027" y="536"/>
              </a:cxn>
              <a:cxn ang="0">
                <a:pos x="1010" y="617"/>
              </a:cxn>
              <a:cxn ang="0">
                <a:pos x="985" y="648"/>
              </a:cxn>
              <a:cxn ang="0">
                <a:pos x="957" y="656"/>
              </a:cxn>
              <a:cxn ang="0">
                <a:pos x="934" y="636"/>
              </a:cxn>
              <a:cxn ang="0">
                <a:pos x="918" y="643"/>
              </a:cxn>
              <a:cxn ang="0">
                <a:pos x="923" y="682"/>
              </a:cxn>
              <a:cxn ang="0">
                <a:pos x="890" y="719"/>
              </a:cxn>
              <a:cxn ang="0">
                <a:pos x="844" y="738"/>
              </a:cxn>
              <a:cxn ang="0">
                <a:pos x="835" y="744"/>
              </a:cxn>
              <a:cxn ang="0">
                <a:pos x="819" y="746"/>
              </a:cxn>
              <a:cxn ang="0">
                <a:pos x="804" y="739"/>
              </a:cxn>
              <a:cxn ang="0">
                <a:pos x="802" y="747"/>
              </a:cxn>
              <a:cxn ang="0">
                <a:pos x="781" y="743"/>
              </a:cxn>
              <a:cxn ang="0">
                <a:pos x="793" y="771"/>
              </a:cxn>
              <a:cxn ang="0">
                <a:pos x="770" y="785"/>
              </a:cxn>
              <a:cxn ang="0">
                <a:pos x="738" y="795"/>
              </a:cxn>
              <a:cxn ang="0">
                <a:pos x="719" y="817"/>
              </a:cxn>
              <a:cxn ang="0">
                <a:pos x="724" y="830"/>
              </a:cxn>
              <a:cxn ang="0">
                <a:pos x="700" y="862"/>
              </a:cxn>
              <a:cxn ang="0">
                <a:pos x="703" y="877"/>
              </a:cxn>
              <a:cxn ang="0">
                <a:pos x="706" y="906"/>
              </a:cxn>
              <a:cxn ang="0">
                <a:pos x="717" y="949"/>
              </a:cxn>
              <a:cxn ang="0">
                <a:pos x="732" y="995"/>
              </a:cxn>
              <a:cxn ang="0">
                <a:pos x="715" y="1000"/>
              </a:cxn>
              <a:cxn ang="0">
                <a:pos x="632" y="969"/>
              </a:cxn>
              <a:cxn ang="0">
                <a:pos x="581" y="951"/>
              </a:cxn>
              <a:cxn ang="0">
                <a:pos x="574" y="941"/>
              </a:cxn>
              <a:cxn ang="0">
                <a:pos x="552" y="886"/>
              </a:cxn>
              <a:cxn ang="0">
                <a:pos x="549" y="867"/>
              </a:cxn>
              <a:cxn ang="0">
                <a:pos x="512" y="803"/>
              </a:cxn>
              <a:cxn ang="0">
                <a:pos x="486" y="767"/>
              </a:cxn>
              <a:cxn ang="0">
                <a:pos x="475" y="741"/>
              </a:cxn>
              <a:cxn ang="0">
                <a:pos x="459" y="702"/>
              </a:cxn>
              <a:cxn ang="0">
                <a:pos x="412" y="649"/>
              </a:cxn>
              <a:cxn ang="0">
                <a:pos x="346" y="625"/>
              </a:cxn>
              <a:cxn ang="0">
                <a:pos x="294" y="636"/>
              </a:cxn>
              <a:cxn ang="0">
                <a:pos x="242" y="694"/>
              </a:cxn>
              <a:cxn ang="0">
                <a:pos x="196" y="666"/>
              </a:cxn>
              <a:cxn ang="0">
                <a:pos x="150" y="625"/>
              </a:cxn>
              <a:cxn ang="0">
                <a:pos x="135" y="565"/>
              </a:cxn>
              <a:cxn ang="0">
                <a:pos x="127" y="555"/>
              </a:cxn>
              <a:cxn ang="0">
                <a:pos x="94" y="514"/>
              </a:cxn>
              <a:cxn ang="0">
                <a:pos x="51" y="464"/>
              </a:cxn>
              <a:cxn ang="0">
                <a:pos x="14" y="419"/>
              </a:cxn>
              <a:cxn ang="0">
                <a:pos x="274" y="419"/>
              </a:cxn>
            </a:cxnLst>
            <a:rect l="0" t="0" r="r" b="b"/>
            <a:pathLst>
              <a:path w="1027" h="1003">
                <a:moveTo>
                  <a:pt x="749" y="800"/>
                </a:moveTo>
                <a:lnTo>
                  <a:pt x="750" y="804"/>
                </a:lnTo>
                <a:lnTo>
                  <a:pt x="746" y="808"/>
                </a:lnTo>
                <a:lnTo>
                  <a:pt x="746" y="804"/>
                </a:lnTo>
                <a:lnTo>
                  <a:pt x="749" y="802"/>
                </a:lnTo>
                <a:lnTo>
                  <a:pt x="749" y="800"/>
                </a:lnTo>
                <a:close/>
                <a:moveTo>
                  <a:pt x="310" y="0"/>
                </a:moveTo>
                <a:lnTo>
                  <a:pt x="382" y="4"/>
                </a:lnTo>
                <a:lnTo>
                  <a:pt x="457" y="7"/>
                </a:lnTo>
                <a:lnTo>
                  <a:pt x="530" y="11"/>
                </a:lnTo>
                <a:lnTo>
                  <a:pt x="530" y="72"/>
                </a:lnTo>
                <a:lnTo>
                  <a:pt x="528" y="131"/>
                </a:lnTo>
                <a:lnTo>
                  <a:pt x="524" y="189"/>
                </a:lnTo>
                <a:lnTo>
                  <a:pt x="532" y="192"/>
                </a:lnTo>
                <a:lnTo>
                  <a:pt x="539" y="197"/>
                </a:lnTo>
                <a:lnTo>
                  <a:pt x="545" y="203"/>
                </a:lnTo>
                <a:lnTo>
                  <a:pt x="552" y="208"/>
                </a:lnTo>
                <a:lnTo>
                  <a:pt x="565" y="208"/>
                </a:lnTo>
                <a:lnTo>
                  <a:pt x="574" y="207"/>
                </a:lnTo>
                <a:lnTo>
                  <a:pt x="582" y="208"/>
                </a:lnTo>
                <a:lnTo>
                  <a:pt x="585" y="212"/>
                </a:lnTo>
                <a:lnTo>
                  <a:pt x="585" y="218"/>
                </a:lnTo>
                <a:lnTo>
                  <a:pt x="586" y="224"/>
                </a:lnTo>
                <a:lnTo>
                  <a:pt x="588" y="228"/>
                </a:lnTo>
                <a:lnTo>
                  <a:pt x="604" y="229"/>
                </a:lnTo>
                <a:lnTo>
                  <a:pt x="618" y="232"/>
                </a:lnTo>
                <a:lnTo>
                  <a:pt x="631" y="235"/>
                </a:lnTo>
                <a:lnTo>
                  <a:pt x="642" y="242"/>
                </a:lnTo>
                <a:lnTo>
                  <a:pt x="649" y="238"/>
                </a:lnTo>
                <a:lnTo>
                  <a:pt x="653" y="235"/>
                </a:lnTo>
                <a:lnTo>
                  <a:pt x="660" y="235"/>
                </a:lnTo>
                <a:lnTo>
                  <a:pt x="670" y="236"/>
                </a:lnTo>
                <a:lnTo>
                  <a:pt x="670" y="243"/>
                </a:lnTo>
                <a:lnTo>
                  <a:pt x="672" y="246"/>
                </a:lnTo>
                <a:lnTo>
                  <a:pt x="677" y="248"/>
                </a:lnTo>
                <a:lnTo>
                  <a:pt x="681" y="248"/>
                </a:lnTo>
                <a:lnTo>
                  <a:pt x="681" y="256"/>
                </a:lnTo>
                <a:lnTo>
                  <a:pt x="682" y="260"/>
                </a:lnTo>
                <a:lnTo>
                  <a:pt x="684" y="262"/>
                </a:lnTo>
                <a:lnTo>
                  <a:pt x="691" y="261"/>
                </a:lnTo>
                <a:lnTo>
                  <a:pt x="695" y="257"/>
                </a:lnTo>
                <a:lnTo>
                  <a:pt x="699" y="254"/>
                </a:lnTo>
                <a:lnTo>
                  <a:pt x="703" y="250"/>
                </a:lnTo>
                <a:lnTo>
                  <a:pt x="708" y="253"/>
                </a:lnTo>
                <a:lnTo>
                  <a:pt x="712" y="255"/>
                </a:lnTo>
                <a:lnTo>
                  <a:pt x="715" y="260"/>
                </a:lnTo>
                <a:lnTo>
                  <a:pt x="717" y="264"/>
                </a:lnTo>
                <a:lnTo>
                  <a:pt x="727" y="264"/>
                </a:lnTo>
                <a:lnTo>
                  <a:pt x="730" y="263"/>
                </a:lnTo>
                <a:lnTo>
                  <a:pt x="735" y="259"/>
                </a:lnTo>
                <a:lnTo>
                  <a:pt x="737" y="261"/>
                </a:lnTo>
                <a:lnTo>
                  <a:pt x="737" y="263"/>
                </a:lnTo>
                <a:lnTo>
                  <a:pt x="738" y="266"/>
                </a:lnTo>
                <a:lnTo>
                  <a:pt x="738" y="270"/>
                </a:lnTo>
                <a:lnTo>
                  <a:pt x="741" y="273"/>
                </a:lnTo>
                <a:lnTo>
                  <a:pt x="745" y="273"/>
                </a:lnTo>
                <a:lnTo>
                  <a:pt x="748" y="271"/>
                </a:lnTo>
                <a:lnTo>
                  <a:pt x="750" y="269"/>
                </a:lnTo>
                <a:lnTo>
                  <a:pt x="752" y="264"/>
                </a:lnTo>
                <a:lnTo>
                  <a:pt x="753" y="261"/>
                </a:lnTo>
                <a:lnTo>
                  <a:pt x="755" y="259"/>
                </a:lnTo>
                <a:lnTo>
                  <a:pt x="757" y="256"/>
                </a:lnTo>
                <a:lnTo>
                  <a:pt x="757" y="253"/>
                </a:lnTo>
                <a:lnTo>
                  <a:pt x="764" y="256"/>
                </a:lnTo>
                <a:lnTo>
                  <a:pt x="770" y="260"/>
                </a:lnTo>
                <a:lnTo>
                  <a:pt x="777" y="261"/>
                </a:lnTo>
                <a:lnTo>
                  <a:pt x="785" y="259"/>
                </a:lnTo>
                <a:lnTo>
                  <a:pt x="790" y="264"/>
                </a:lnTo>
                <a:lnTo>
                  <a:pt x="795" y="268"/>
                </a:lnTo>
                <a:lnTo>
                  <a:pt x="802" y="271"/>
                </a:lnTo>
                <a:lnTo>
                  <a:pt x="808" y="276"/>
                </a:lnTo>
                <a:lnTo>
                  <a:pt x="814" y="271"/>
                </a:lnTo>
                <a:lnTo>
                  <a:pt x="828" y="262"/>
                </a:lnTo>
                <a:lnTo>
                  <a:pt x="831" y="261"/>
                </a:lnTo>
                <a:lnTo>
                  <a:pt x="834" y="260"/>
                </a:lnTo>
                <a:lnTo>
                  <a:pt x="838" y="260"/>
                </a:lnTo>
                <a:lnTo>
                  <a:pt x="841" y="261"/>
                </a:lnTo>
                <a:lnTo>
                  <a:pt x="844" y="262"/>
                </a:lnTo>
                <a:lnTo>
                  <a:pt x="854" y="257"/>
                </a:lnTo>
                <a:lnTo>
                  <a:pt x="857" y="255"/>
                </a:lnTo>
                <a:lnTo>
                  <a:pt x="862" y="253"/>
                </a:lnTo>
                <a:lnTo>
                  <a:pt x="865" y="255"/>
                </a:lnTo>
                <a:lnTo>
                  <a:pt x="871" y="257"/>
                </a:lnTo>
                <a:lnTo>
                  <a:pt x="878" y="260"/>
                </a:lnTo>
                <a:lnTo>
                  <a:pt x="885" y="259"/>
                </a:lnTo>
                <a:lnTo>
                  <a:pt x="890" y="253"/>
                </a:lnTo>
                <a:lnTo>
                  <a:pt x="898" y="254"/>
                </a:lnTo>
                <a:lnTo>
                  <a:pt x="906" y="259"/>
                </a:lnTo>
                <a:lnTo>
                  <a:pt x="912" y="266"/>
                </a:lnTo>
                <a:lnTo>
                  <a:pt x="918" y="270"/>
                </a:lnTo>
                <a:lnTo>
                  <a:pt x="926" y="270"/>
                </a:lnTo>
                <a:lnTo>
                  <a:pt x="928" y="273"/>
                </a:lnTo>
                <a:lnTo>
                  <a:pt x="928" y="275"/>
                </a:lnTo>
                <a:lnTo>
                  <a:pt x="929" y="276"/>
                </a:lnTo>
                <a:lnTo>
                  <a:pt x="935" y="277"/>
                </a:lnTo>
                <a:lnTo>
                  <a:pt x="941" y="277"/>
                </a:lnTo>
                <a:lnTo>
                  <a:pt x="947" y="278"/>
                </a:lnTo>
                <a:lnTo>
                  <a:pt x="951" y="281"/>
                </a:lnTo>
                <a:lnTo>
                  <a:pt x="954" y="287"/>
                </a:lnTo>
                <a:lnTo>
                  <a:pt x="967" y="284"/>
                </a:lnTo>
                <a:lnTo>
                  <a:pt x="979" y="287"/>
                </a:lnTo>
                <a:lnTo>
                  <a:pt x="982" y="334"/>
                </a:lnTo>
                <a:lnTo>
                  <a:pt x="983" y="383"/>
                </a:lnTo>
                <a:lnTo>
                  <a:pt x="985" y="431"/>
                </a:lnTo>
                <a:lnTo>
                  <a:pt x="989" y="436"/>
                </a:lnTo>
                <a:lnTo>
                  <a:pt x="993" y="439"/>
                </a:lnTo>
                <a:lnTo>
                  <a:pt x="998" y="444"/>
                </a:lnTo>
                <a:lnTo>
                  <a:pt x="1003" y="447"/>
                </a:lnTo>
                <a:lnTo>
                  <a:pt x="1003" y="454"/>
                </a:lnTo>
                <a:lnTo>
                  <a:pt x="1004" y="457"/>
                </a:lnTo>
                <a:lnTo>
                  <a:pt x="1004" y="459"/>
                </a:lnTo>
                <a:lnTo>
                  <a:pt x="1005" y="460"/>
                </a:lnTo>
                <a:lnTo>
                  <a:pt x="1003" y="465"/>
                </a:lnTo>
                <a:lnTo>
                  <a:pt x="1005" y="472"/>
                </a:lnTo>
                <a:lnTo>
                  <a:pt x="1007" y="475"/>
                </a:lnTo>
                <a:lnTo>
                  <a:pt x="1017" y="485"/>
                </a:lnTo>
                <a:lnTo>
                  <a:pt x="1017" y="493"/>
                </a:lnTo>
                <a:lnTo>
                  <a:pt x="1020" y="499"/>
                </a:lnTo>
                <a:lnTo>
                  <a:pt x="1024" y="503"/>
                </a:lnTo>
                <a:lnTo>
                  <a:pt x="1027" y="510"/>
                </a:lnTo>
                <a:lnTo>
                  <a:pt x="1027" y="521"/>
                </a:lnTo>
                <a:lnTo>
                  <a:pt x="1025" y="521"/>
                </a:lnTo>
                <a:lnTo>
                  <a:pt x="1025" y="526"/>
                </a:lnTo>
                <a:lnTo>
                  <a:pt x="1026" y="528"/>
                </a:lnTo>
                <a:lnTo>
                  <a:pt x="1026" y="533"/>
                </a:lnTo>
                <a:lnTo>
                  <a:pt x="1027" y="536"/>
                </a:lnTo>
                <a:lnTo>
                  <a:pt x="1027" y="541"/>
                </a:lnTo>
                <a:lnTo>
                  <a:pt x="1020" y="551"/>
                </a:lnTo>
                <a:lnTo>
                  <a:pt x="1017" y="564"/>
                </a:lnTo>
                <a:lnTo>
                  <a:pt x="1014" y="578"/>
                </a:lnTo>
                <a:lnTo>
                  <a:pt x="1015" y="592"/>
                </a:lnTo>
                <a:lnTo>
                  <a:pt x="1019" y="605"/>
                </a:lnTo>
                <a:lnTo>
                  <a:pt x="1010" y="617"/>
                </a:lnTo>
                <a:lnTo>
                  <a:pt x="1004" y="622"/>
                </a:lnTo>
                <a:lnTo>
                  <a:pt x="1000" y="628"/>
                </a:lnTo>
                <a:lnTo>
                  <a:pt x="1000" y="635"/>
                </a:lnTo>
                <a:lnTo>
                  <a:pt x="1005" y="642"/>
                </a:lnTo>
                <a:lnTo>
                  <a:pt x="998" y="646"/>
                </a:lnTo>
                <a:lnTo>
                  <a:pt x="992" y="647"/>
                </a:lnTo>
                <a:lnTo>
                  <a:pt x="985" y="648"/>
                </a:lnTo>
                <a:lnTo>
                  <a:pt x="978" y="652"/>
                </a:lnTo>
                <a:lnTo>
                  <a:pt x="971" y="656"/>
                </a:lnTo>
                <a:lnTo>
                  <a:pt x="965" y="659"/>
                </a:lnTo>
                <a:lnTo>
                  <a:pt x="962" y="659"/>
                </a:lnTo>
                <a:lnTo>
                  <a:pt x="961" y="657"/>
                </a:lnTo>
                <a:lnTo>
                  <a:pt x="958" y="656"/>
                </a:lnTo>
                <a:lnTo>
                  <a:pt x="957" y="656"/>
                </a:lnTo>
                <a:lnTo>
                  <a:pt x="953" y="657"/>
                </a:lnTo>
                <a:lnTo>
                  <a:pt x="946" y="659"/>
                </a:lnTo>
                <a:lnTo>
                  <a:pt x="937" y="659"/>
                </a:lnTo>
                <a:lnTo>
                  <a:pt x="940" y="654"/>
                </a:lnTo>
                <a:lnTo>
                  <a:pt x="940" y="639"/>
                </a:lnTo>
                <a:lnTo>
                  <a:pt x="937" y="638"/>
                </a:lnTo>
                <a:lnTo>
                  <a:pt x="934" y="636"/>
                </a:lnTo>
                <a:lnTo>
                  <a:pt x="929" y="641"/>
                </a:lnTo>
                <a:lnTo>
                  <a:pt x="928" y="643"/>
                </a:lnTo>
                <a:lnTo>
                  <a:pt x="923" y="648"/>
                </a:lnTo>
                <a:lnTo>
                  <a:pt x="922" y="648"/>
                </a:lnTo>
                <a:lnTo>
                  <a:pt x="920" y="647"/>
                </a:lnTo>
                <a:lnTo>
                  <a:pt x="918" y="645"/>
                </a:lnTo>
                <a:lnTo>
                  <a:pt x="918" y="643"/>
                </a:lnTo>
                <a:lnTo>
                  <a:pt x="916" y="642"/>
                </a:lnTo>
                <a:lnTo>
                  <a:pt x="913" y="642"/>
                </a:lnTo>
                <a:lnTo>
                  <a:pt x="912" y="645"/>
                </a:lnTo>
                <a:lnTo>
                  <a:pt x="913" y="655"/>
                </a:lnTo>
                <a:lnTo>
                  <a:pt x="915" y="663"/>
                </a:lnTo>
                <a:lnTo>
                  <a:pt x="919" y="671"/>
                </a:lnTo>
                <a:lnTo>
                  <a:pt x="923" y="682"/>
                </a:lnTo>
                <a:lnTo>
                  <a:pt x="918" y="684"/>
                </a:lnTo>
                <a:lnTo>
                  <a:pt x="914" y="689"/>
                </a:lnTo>
                <a:lnTo>
                  <a:pt x="909" y="694"/>
                </a:lnTo>
                <a:lnTo>
                  <a:pt x="904" y="696"/>
                </a:lnTo>
                <a:lnTo>
                  <a:pt x="901" y="706"/>
                </a:lnTo>
                <a:lnTo>
                  <a:pt x="897" y="713"/>
                </a:lnTo>
                <a:lnTo>
                  <a:pt x="890" y="719"/>
                </a:lnTo>
                <a:lnTo>
                  <a:pt x="882" y="725"/>
                </a:lnTo>
                <a:lnTo>
                  <a:pt x="873" y="730"/>
                </a:lnTo>
                <a:lnTo>
                  <a:pt x="868" y="736"/>
                </a:lnTo>
                <a:lnTo>
                  <a:pt x="861" y="736"/>
                </a:lnTo>
                <a:lnTo>
                  <a:pt x="855" y="737"/>
                </a:lnTo>
                <a:lnTo>
                  <a:pt x="850" y="738"/>
                </a:lnTo>
                <a:lnTo>
                  <a:pt x="844" y="738"/>
                </a:lnTo>
                <a:lnTo>
                  <a:pt x="843" y="739"/>
                </a:lnTo>
                <a:lnTo>
                  <a:pt x="842" y="741"/>
                </a:lnTo>
                <a:lnTo>
                  <a:pt x="842" y="750"/>
                </a:lnTo>
                <a:lnTo>
                  <a:pt x="840" y="750"/>
                </a:lnTo>
                <a:lnTo>
                  <a:pt x="836" y="746"/>
                </a:lnTo>
                <a:lnTo>
                  <a:pt x="836" y="745"/>
                </a:lnTo>
                <a:lnTo>
                  <a:pt x="835" y="744"/>
                </a:lnTo>
                <a:lnTo>
                  <a:pt x="834" y="744"/>
                </a:lnTo>
                <a:lnTo>
                  <a:pt x="833" y="745"/>
                </a:lnTo>
                <a:lnTo>
                  <a:pt x="831" y="745"/>
                </a:lnTo>
                <a:lnTo>
                  <a:pt x="828" y="746"/>
                </a:lnTo>
                <a:lnTo>
                  <a:pt x="826" y="747"/>
                </a:lnTo>
                <a:lnTo>
                  <a:pt x="821" y="747"/>
                </a:lnTo>
                <a:lnTo>
                  <a:pt x="819" y="746"/>
                </a:lnTo>
                <a:lnTo>
                  <a:pt x="819" y="740"/>
                </a:lnTo>
                <a:lnTo>
                  <a:pt x="815" y="740"/>
                </a:lnTo>
                <a:lnTo>
                  <a:pt x="813" y="741"/>
                </a:lnTo>
                <a:lnTo>
                  <a:pt x="812" y="743"/>
                </a:lnTo>
                <a:lnTo>
                  <a:pt x="806" y="743"/>
                </a:lnTo>
                <a:lnTo>
                  <a:pt x="804" y="741"/>
                </a:lnTo>
                <a:lnTo>
                  <a:pt x="804" y="739"/>
                </a:lnTo>
                <a:lnTo>
                  <a:pt x="802" y="736"/>
                </a:lnTo>
                <a:lnTo>
                  <a:pt x="800" y="737"/>
                </a:lnTo>
                <a:lnTo>
                  <a:pt x="799" y="738"/>
                </a:lnTo>
                <a:lnTo>
                  <a:pt x="799" y="739"/>
                </a:lnTo>
                <a:lnTo>
                  <a:pt x="801" y="744"/>
                </a:lnTo>
                <a:lnTo>
                  <a:pt x="801" y="745"/>
                </a:lnTo>
                <a:lnTo>
                  <a:pt x="802" y="747"/>
                </a:lnTo>
                <a:lnTo>
                  <a:pt x="802" y="750"/>
                </a:lnTo>
                <a:lnTo>
                  <a:pt x="797" y="748"/>
                </a:lnTo>
                <a:lnTo>
                  <a:pt x="793" y="745"/>
                </a:lnTo>
                <a:lnTo>
                  <a:pt x="792" y="741"/>
                </a:lnTo>
                <a:lnTo>
                  <a:pt x="788" y="738"/>
                </a:lnTo>
                <a:lnTo>
                  <a:pt x="783" y="738"/>
                </a:lnTo>
                <a:lnTo>
                  <a:pt x="781" y="743"/>
                </a:lnTo>
                <a:lnTo>
                  <a:pt x="785" y="747"/>
                </a:lnTo>
                <a:lnTo>
                  <a:pt x="788" y="753"/>
                </a:lnTo>
                <a:lnTo>
                  <a:pt x="791" y="760"/>
                </a:lnTo>
                <a:lnTo>
                  <a:pt x="788" y="766"/>
                </a:lnTo>
                <a:lnTo>
                  <a:pt x="793" y="764"/>
                </a:lnTo>
                <a:lnTo>
                  <a:pt x="800" y="764"/>
                </a:lnTo>
                <a:lnTo>
                  <a:pt x="793" y="771"/>
                </a:lnTo>
                <a:lnTo>
                  <a:pt x="785" y="773"/>
                </a:lnTo>
                <a:lnTo>
                  <a:pt x="778" y="769"/>
                </a:lnTo>
                <a:lnTo>
                  <a:pt x="771" y="764"/>
                </a:lnTo>
                <a:lnTo>
                  <a:pt x="770" y="768"/>
                </a:lnTo>
                <a:lnTo>
                  <a:pt x="770" y="774"/>
                </a:lnTo>
                <a:lnTo>
                  <a:pt x="771" y="780"/>
                </a:lnTo>
                <a:lnTo>
                  <a:pt x="770" y="785"/>
                </a:lnTo>
                <a:lnTo>
                  <a:pt x="766" y="789"/>
                </a:lnTo>
                <a:lnTo>
                  <a:pt x="763" y="786"/>
                </a:lnTo>
                <a:lnTo>
                  <a:pt x="759" y="786"/>
                </a:lnTo>
                <a:lnTo>
                  <a:pt x="748" y="790"/>
                </a:lnTo>
                <a:lnTo>
                  <a:pt x="742" y="792"/>
                </a:lnTo>
                <a:lnTo>
                  <a:pt x="737" y="789"/>
                </a:lnTo>
                <a:lnTo>
                  <a:pt x="738" y="795"/>
                </a:lnTo>
                <a:lnTo>
                  <a:pt x="738" y="801"/>
                </a:lnTo>
                <a:lnTo>
                  <a:pt x="741" y="804"/>
                </a:lnTo>
                <a:lnTo>
                  <a:pt x="746" y="808"/>
                </a:lnTo>
                <a:lnTo>
                  <a:pt x="743" y="814"/>
                </a:lnTo>
                <a:lnTo>
                  <a:pt x="741" y="820"/>
                </a:lnTo>
                <a:lnTo>
                  <a:pt x="730" y="817"/>
                </a:lnTo>
                <a:lnTo>
                  <a:pt x="719" y="817"/>
                </a:lnTo>
                <a:lnTo>
                  <a:pt x="709" y="820"/>
                </a:lnTo>
                <a:lnTo>
                  <a:pt x="713" y="823"/>
                </a:lnTo>
                <a:lnTo>
                  <a:pt x="715" y="824"/>
                </a:lnTo>
                <a:lnTo>
                  <a:pt x="719" y="824"/>
                </a:lnTo>
                <a:lnTo>
                  <a:pt x="721" y="825"/>
                </a:lnTo>
                <a:lnTo>
                  <a:pt x="723" y="828"/>
                </a:lnTo>
                <a:lnTo>
                  <a:pt x="724" y="830"/>
                </a:lnTo>
                <a:lnTo>
                  <a:pt x="729" y="837"/>
                </a:lnTo>
                <a:lnTo>
                  <a:pt x="728" y="844"/>
                </a:lnTo>
                <a:lnTo>
                  <a:pt x="724" y="851"/>
                </a:lnTo>
                <a:lnTo>
                  <a:pt x="722" y="857"/>
                </a:lnTo>
                <a:lnTo>
                  <a:pt x="721" y="865"/>
                </a:lnTo>
                <a:lnTo>
                  <a:pt x="712" y="866"/>
                </a:lnTo>
                <a:lnTo>
                  <a:pt x="700" y="862"/>
                </a:lnTo>
                <a:lnTo>
                  <a:pt x="695" y="859"/>
                </a:lnTo>
                <a:lnTo>
                  <a:pt x="689" y="857"/>
                </a:lnTo>
                <a:lnTo>
                  <a:pt x="691" y="862"/>
                </a:lnTo>
                <a:lnTo>
                  <a:pt x="693" y="866"/>
                </a:lnTo>
                <a:lnTo>
                  <a:pt x="695" y="870"/>
                </a:lnTo>
                <a:lnTo>
                  <a:pt x="695" y="876"/>
                </a:lnTo>
                <a:lnTo>
                  <a:pt x="703" y="877"/>
                </a:lnTo>
                <a:lnTo>
                  <a:pt x="710" y="878"/>
                </a:lnTo>
                <a:lnTo>
                  <a:pt x="717" y="876"/>
                </a:lnTo>
                <a:lnTo>
                  <a:pt x="715" y="883"/>
                </a:lnTo>
                <a:lnTo>
                  <a:pt x="714" y="890"/>
                </a:lnTo>
                <a:lnTo>
                  <a:pt x="712" y="895"/>
                </a:lnTo>
                <a:lnTo>
                  <a:pt x="707" y="899"/>
                </a:lnTo>
                <a:lnTo>
                  <a:pt x="706" y="906"/>
                </a:lnTo>
                <a:lnTo>
                  <a:pt x="707" y="911"/>
                </a:lnTo>
                <a:lnTo>
                  <a:pt x="709" y="915"/>
                </a:lnTo>
                <a:lnTo>
                  <a:pt x="713" y="920"/>
                </a:lnTo>
                <a:lnTo>
                  <a:pt x="715" y="925"/>
                </a:lnTo>
                <a:lnTo>
                  <a:pt x="716" y="933"/>
                </a:lnTo>
                <a:lnTo>
                  <a:pt x="716" y="941"/>
                </a:lnTo>
                <a:lnTo>
                  <a:pt x="717" y="949"/>
                </a:lnTo>
                <a:lnTo>
                  <a:pt x="722" y="958"/>
                </a:lnTo>
                <a:lnTo>
                  <a:pt x="724" y="962"/>
                </a:lnTo>
                <a:lnTo>
                  <a:pt x="727" y="967"/>
                </a:lnTo>
                <a:lnTo>
                  <a:pt x="728" y="974"/>
                </a:lnTo>
                <a:lnTo>
                  <a:pt x="728" y="982"/>
                </a:lnTo>
                <a:lnTo>
                  <a:pt x="729" y="989"/>
                </a:lnTo>
                <a:lnTo>
                  <a:pt x="732" y="995"/>
                </a:lnTo>
                <a:lnTo>
                  <a:pt x="732" y="996"/>
                </a:lnTo>
                <a:lnTo>
                  <a:pt x="730" y="998"/>
                </a:lnTo>
                <a:lnTo>
                  <a:pt x="723" y="998"/>
                </a:lnTo>
                <a:lnTo>
                  <a:pt x="723" y="999"/>
                </a:lnTo>
                <a:lnTo>
                  <a:pt x="722" y="1000"/>
                </a:lnTo>
                <a:lnTo>
                  <a:pt x="723" y="1003"/>
                </a:lnTo>
                <a:lnTo>
                  <a:pt x="715" y="1000"/>
                </a:lnTo>
                <a:lnTo>
                  <a:pt x="708" y="995"/>
                </a:lnTo>
                <a:lnTo>
                  <a:pt x="701" y="988"/>
                </a:lnTo>
                <a:lnTo>
                  <a:pt x="693" y="983"/>
                </a:lnTo>
                <a:lnTo>
                  <a:pt x="650" y="983"/>
                </a:lnTo>
                <a:lnTo>
                  <a:pt x="644" y="978"/>
                </a:lnTo>
                <a:lnTo>
                  <a:pt x="639" y="972"/>
                </a:lnTo>
                <a:lnTo>
                  <a:pt x="632" y="969"/>
                </a:lnTo>
                <a:lnTo>
                  <a:pt x="624" y="967"/>
                </a:lnTo>
                <a:lnTo>
                  <a:pt x="614" y="967"/>
                </a:lnTo>
                <a:lnTo>
                  <a:pt x="609" y="960"/>
                </a:lnTo>
                <a:lnTo>
                  <a:pt x="602" y="955"/>
                </a:lnTo>
                <a:lnTo>
                  <a:pt x="593" y="953"/>
                </a:lnTo>
                <a:lnTo>
                  <a:pt x="582" y="953"/>
                </a:lnTo>
                <a:lnTo>
                  <a:pt x="581" y="951"/>
                </a:lnTo>
                <a:lnTo>
                  <a:pt x="581" y="946"/>
                </a:lnTo>
                <a:lnTo>
                  <a:pt x="580" y="943"/>
                </a:lnTo>
                <a:lnTo>
                  <a:pt x="579" y="943"/>
                </a:lnTo>
                <a:lnTo>
                  <a:pt x="578" y="942"/>
                </a:lnTo>
                <a:lnTo>
                  <a:pt x="576" y="942"/>
                </a:lnTo>
                <a:lnTo>
                  <a:pt x="575" y="941"/>
                </a:lnTo>
                <a:lnTo>
                  <a:pt x="574" y="941"/>
                </a:lnTo>
                <a:lnTo>
                  <a:pt x="573" y="932"/>
                </a:lnTo>
                <a:lnTo>
                  <a:pt x="572" y="921"/>
                </a:lnTo>
                <a:lnTo>
                  <a:pt x="566" y="909"/>
                </a:lnTo>
                <a:lnTo>
                  <a:pt x="559" y="899"/>
                </a:lnTo>
                <a:lnTo>
                  <a:pt x="552" y="891"/>
                </a:lnTo>
                <a:lnTo>
                  <a:pt x="551" y="888"/>
                </a:lnTo>
                <a:lnTo>
                  <a:pt x="552" y="886"/>
                </a:lnTo>
                <a:lnTo>
                  <a:pt x="552" y="884"/>
                </a:lnTo>
                <a:lnTo>
                  <a:pt x="553" y="883"/>
                </a:lnTo>
                <a:lnTo>
                  <a:pt x="554" y="880"/>
                </a:lnTo>
                <a:lnTo>
                  <a:pt x="554" y="876"/>
                </a:lnTo>
                <a:lnTo>
                  <a:pt x="553" y="873"/>
                </a:lnTo>
                <a:lnTo>
                  <a:pt x="551" y="872"/>
                </a:lnTo>
                <a:lnTo>
                  <a:pt x="549" y="867"/>
                </a:lnTo>
                <a:lnTo>
                  <a:pt x="551" y="853"/>
                </a:lnTo>
                <a:lnTo>
                  <a:pt x="549" y="845"/>
                </a:lnTo>
                <a:lnTo>
                  <a:pt x="545" y="838"/>
                </a:lnTo>
                <a:lnTo>
                  <a:pt x="538" y="834"/>
                </a:lnTo>
                <a:lnTo>
                  <a:pt x="530" y="831"/>
                </a:lnTo>
                <a:lnTo>
                  <a:pt x="522" y="817"/>
                </a:lnTo>
                <a:lnTo>
                  <a:pt x="512" y="803"/>
                </a:lnTo>
                <a:lnTo>
                  <a:pt x="504" y="789"/>
                </a:lnTo>
                <a:lnTo>
                  <a:pt x="503" y="787"/>
                </a:lnTo>
                <a:lnTo>
                  <a:pt x="501" y="785"/>
                </a:lnTo>
                <a:lnTo>
                  <a:pt x="497" y="783"/>
                </a:lnTo>
                <a:lnTo>
                  <a:pt x="490" y="780"/>
                </a:lnTo>
                <a:lnTo>
                  <a:pt x="488" y="774"/>
                </a:lnTo>
                <a:lnTo>
                  <a:pt x="486" y="767"/>
                </a:lnTo>
                <a:lnTo>
                  <a:pt x="485" y="758"/>
                </a:lnTo>
                <a:lnTo>
                  <a:pt x="485" y="757"/>
                </a:lnTo>
                <a:lnTo>
                  <a:pt x="483" y="754"/>
                </a:lnTo>
                <a:lnTo>
                  <a:pt x="481" y="747"/>
                </a:lnTo>
                <a:lnTo>
                  <a:pt x="479" y="744"/>
                </a:lnTo>
                <a:lnTo>
                  <a:pt x="476" y="743"/>
                </a:lnTo>
                <a:lnTo>
                  <a:pt x="475" y="741"/>
                </a:lnTo>
                <a:lnTo>
                  <a:pt x="473" y="740"/>
                </a:lnTo>
                <a:lnTo>
                  <a:pt x="473" y="736"/>
                </a:lnTo>
                <a:lnTo>
                  <a:pt x="472" y="732"/>
                </a:lnTo>
                <a:lnTo>
                  <a:pt x="465" y="722"/>
                </a:lnTo>
                <a:lnTo>
                  <a:pt x="462" y="717"/>
                </a:lnTo>
                <a:lnTo>
                  <a:pt x="461" y="709"/>
                </a:lnTo>
                <a:lnTo>
                  <a:pt x="459" y="702"/>
                </a:lnTo>
                <a:lnTo>
                  <a:pt x="452" y="690"/>
                </a:lnTo>
                <a:lnTo>
                  <a:pt x="443" y="681"/>
                </a:lnTo>
                <a:lnTo>
                  <a:pt x="433" y="670"/>
                </a:lnTo>
                <a:lnTo>
                  <a:pt x="429" y="664"/>
                </a:lnTo>
                <a:lnTo>
                  <a:pt x="422" y="657"/>
                </a:lnTo>
                <a:lnTo>
                  <a:pt x="413" y="650"/>
                </a:lnTo>
                <a:lnTo>
                  <a:pt x="412" y="649"/>
                </a:lnTo>
                <a:lnTo>
                  <a:pt x="411" y="649"/>
                </a:lnTo>
                <a:lnTo>
                  <a:pt x="411" y="650"/>
                </a:lnTo>
                <a:lnTo>
                  <a:pt x="404" y="642"/>
                </a:lnTo>
                <a:lnTo>
                  <a:pt x="395" y="628"/>
                </a:lnTo>
                <a:lnTo>
                  <a:pt x="381" y="629"/>
                </a:lnTo>
                <a:lnTo>
                  <a:pt x="365" y="628"/>
                </a:lnTo>
                <a:lnTo>
                  <a:pt x="346" y="625"/>
                </a:lnTo>
                <a:lnTo>
                  <a:pt x="334" y="620"/>
                </a:lnTo>
                <a:lnTo>
                  <a:pt x="328" y="620"/>
                </a:lnTo>
                <a:lnTo>
                  <a:pt x="323" y="622"/>
                </a:lnTo>
                <a:lnTo>
                  <a:pt x="318" y="628"/>
                </a:lnTo>
                <a:lnTo>
                  <a:pt x="309" y="627"/>
                </a:lnTo>
                <a:lnTo>
                  <a:pt x="299" y="631"/>
                </a:lnTo>
                <a:lnTo>
                  <a:pt x="294" y="636"/>
                </a:lnTo>
                <a:lnTo>
                  <a:pt x="289" y="645"/>
                </a:lnTo>
                <a:lnTo>
                  <a:pt x="284" y="655"/>
                </a:lnTo>
                <a:lnTo>
                  <a:pt x="278" y="668"/>
                </a:lnTo>
                <a:lnTo>
                  <a:pt x="273" y="678"/>
                </a:lnTo>
                <a:lnTo>
                  <a:pt x="263" y="688"/>
                </a:lnTo>
                <a:lnTo>
                  <a:pt x="254" y="696"/>
                </a:lnTo>
                <a:lnTo>
                  <a:pt x="242" y="694"/>
                </a:lnTo>
                <a:lnTo>
                  <a:pt x="232" y="689"/>
                </a:lnTo>
                <a:lnTo>
                  <a:pt x="224" y="683"/>
                </a:lnTo>
                <a:lnTo>
                  <a:pt x="214" y="676"/>
                </a:lnTo>
                <a:lnTo>
                  <a:pt x="210" y="671"/>
                </a:lnTo>
                <a:lnTo>
                  <a:pt x="209" y="669"/>
                </a:lnTo>
                <a:lnTo>
                  <a:pt x="206" y="668"/>
                </a:lnTo>
                <a:lnTo>
                  <a:pt x="196" y="666"/>
                </a:lnTo>
                <a:lnTo>
                  <a:pt x="186" y="662"/>
                </a:lnTo>
                <a:lnTo>
                  <a:pt x="179" y="656"/>
                </a:lnTo>
                <a:lnTo>
                  <a:pt x="175" y="649"/>
                </a:lnTo>
                <a:lnTo>
                  <a:pt x="168" y="642"/>
                </a:lnTo>
                <a:lnTo>
                  <a:pt x="161" y="638"/>
                </a:lnTo>
                <a:lnTo>
                  <a:pt x="153" y="634"/>
                </a:lnTo>
                <a:lnTo>
                  <a:pt x="150" y="625"/>
                </a:lnTo>
                <a:lnTo>
                  <a:pt x="141" y="608"/>
                </a:lnTo>
                <a:lnTo>
                  <a:pt x="138" y="600"/>
                </a:lnTo>
                <a:lnTo>
                  <a:pt x="139" y="589"/>
                </a:lnTo>
                <a:lnTo>
                  <a:pt x="140" y="582"/>
                </a:lnTo>
                <a:lnTo>
                  <a:pt x="139" y="575"/>
                </a:lnTo>
                <a:lnTo>
                  <a:pt x="135" y="566"/>
                </a:lnTo>
                <a:lnTo>
                  <a:pt x="135" y="565"/>
                </a:lnTo>
                <a:lnTo>
                  <a:pt x="134" y="562"/>
                </a:lnTo>
                <a:lnTo>
                  <a:pt x="134" y="559"/>
                </a:lnTo>
                <a:lnTo>
                  <a:pt x="133" y="557"/>
                </a:lnTo>
                <a:lnTo>
                  <a:pt x="132" y="557"/>
                </a:lnTo>
                <a:lnTo>
                  <a:pt x="129" y="556"/>
                </a:lnTo>
                <a:lnTo>
                  <a:pt x="128" y="556"/>
                </a:lnTo>
                <a:lnTo>
                  <a:pt x="127" y="555"/>
                </a:lnTo>
                <a:lnTo>
                  <a:pt x="127" y="543"/>
                </a:lnTo>
                <a:lnTo>
                  <a:pt x="125" y="540"/>
                </a:lnTo>
                <a:lnTo>
                  <a:pt x="122" y="537"/>
                </a:lnTo>
                <a:lnTo>
                  <a:pt x="121" y="535"/>
                </a:lnTo>
                <a:lnTo>
                  <a:pt x="105" y="519"/>
                </a:lnTo>
                <a:lnTo>
                  <a:pt x="101" y="516"/>
                </a:lnTo>
                <a:lnTo>
                  <a:pt x="94" y="514"/>
                </a:lnTo>
                <a:lnTo>
                  <a:pt x="87" y="509"/>
                </a:lnTo>
                <a:lnTo>
                  <a:pt x="83" y="502"/>
                </a:lnTo>
                <a:lnTo>
                  <a:pt x="82" y="499"/>
                </a:lnTo>
                <a:lnTo>
                  <a:pt x="77" y="492"/>
                </a:lnTo>
                <a:lnTo>
                  <a:pt x="70" y="487"/>
                </a:lnTo>
                <a:lnTo>
                  <a:pt x="68" y="485"/>
                </a:lnTo>
                <a:lnTo>
                  <a:pt x="51" y="464"/>
                </a:lnTo>
                <a:lnTo>
                  <a:pt x="41" y="454"/>
                </a:lnTo>
                <a:lnTo>
                  <a:pt x="28" y="447"/>
                </a:lnTo>
                <a:lnTo>
                  <a:pt x="27" y="440"/>
                </a:lnTo>
                <a:lnTo>
                  <a:pt x="25" y="435"/>
                </a:lnTo>
                <a:lnTo>
                  <a:pt x="23" y="428"/>
                </a:lnTo>
                <a:lnTo>
                  <a:pt x="19" y="423"/>
                </a:lnTo>
                <a:lnTo>
                  <a:pt x="14" y="419"/>
                </a:lnTo>
                <a:lnTo>
                  <a:pt x="8" y="416"/>
                </a:lnTo>
                <a:lnTo>
                  <a:pt x="4" y="411"/>
                </a:lnTo>
                <a:lnTo>
                  <a:pt x="0" y="405"/>
                </a:lnTo>
                <a:lnTo>
                  <a:pt x="0" y="397"/>
                </a:lnTo>
                <a:lnTo>
                  <a:pt x="90" y="407"/>
                </a:lnTo>
                <a:lnTo>
                  <a:pt x="181" y="414"/>
                </a:lnTo>
                <a:lnTo>
                  <a:pt x="274" y="419"/>
                </a:lnTo>
                <a:lnTo>
                  <a:pt x="275" y="418"/>
                </a:lnTo>
                <a:lnTo>
                  <a:pt x="277" y="417"/>
                </a:lnTo>
                <a:lnTo>
                  <a:pt x="280" y="415"/>
                </a:lnTo>
                <a:lnTo>
                  <a:pt x="282" y="414"/>
                </a:lnTo>
                <a:lnTo>
                  <a:pt x="296" y="206"/>
                </a:lnTo>
                <a:lnTo>
                  <a:pt x="310" y="0"/>
                </a:lnTo>
                <a:close/>
              </a:path>
            </a:pathLst>
          </a:custGeom>
          <a:gradFill flip="none" rotWithShape="1">
            <a:gsLst>
              <a:gs pos="0">
                <a:srgbClr val="0779B7">
                  <a:shade val="30000"/>
                  <a:satMod val="115000"/>
                </a:srgbClr>
              </a:gs>
              <a:gs pos="50000">
                <a:srgbClr val="0779B7">
                  <a:shade val="67500"/>
                  <a:satMod val="115000"/>
                </a:srgbClr>
              </a:gs>
              <a:gs pos="100000">
                <a:srgbClr val="0779B7">
                  <a:shade val="100000"/>
                  <a:satMod val="115000"/>
                </a:srgbClr>
              </a:gs>
            </a:gsLst>
            <a:lin ang="16200000" scaled="1"/>
            <a:tileRect/>
          </a:gra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cxnSp>
        <p:nvCxnSpPr>
          <p:cNvPr id="109" name="Straight Connector 108"/>
          <p:cNvCxnSpPr>
            <a:cxnSpLocks noChangeShapeType="1"/>
          </p:cNvCxnSpPr>
          <p:nvPr/>
        </p:nvCxnSpPr>
        <p:spPr bwMode="auto">
          <a:xfrm rot="5400000">
            <a:off x="4412457" y="3453606"/>
            <a:ext cx="3505200" cy="1587"/>
          </a:xfrm>
          <a:prstGeom prst="line">
            <a:avLst/>
          </a:prstGeom>
          <a:noFill/>
          <a:ln w="9525" algn="ctr">
            <a:solidFill>
              <a:srgbClr val="7F7F7F"/>
            </a:solidFill>
            <a:prstDash val="dash"/>
            <a:round/>
            <a:headEnd/>
            <a:tailEnd/>
          </a:ln>
          <a:extLst>
            <a:ext uri="{909E8E84-426E-40DD-AFC4-6F175D3DCCD1}">
              <a14:hiddenFill xmlns:a14="http://schemas.microsoft.com/office/drawing/2010/main">
                <a:noFill/>
              </a14:hiddenFill>
            </a:ext>
          </a:extLst>
        </p:spPr>
      </p:cxnSp>
      <p:sp>
        <p:nvSpPr>
          <p:cNvPr id="110" name="TextBox 109"/>
          <p:cNvSpPr txBox="1"/>
          <p:nvPr/>
        </p:nvSpPr>
        <p:spPr>
          <a:xfrm>
            <a:off x="1504950" y="5284788"/>
            <a:ext cx="2695575" cy="430212"/>
          </a:xfrm>
          <a:prstGeom prst="rect">
            <a:avLst/>
          </a:prstGeom>
          <a:noFill/>
        </p:spPr>
        <p:txBody>
          <a:bodyPr wrap="none">
            <a:spAutoFit/>
          </a:bodyPr>
          <a:lstStyle/>
          <a:p>
            <a:pPr algn="ctr" defTabSz="1218987" eaLnBrk="1" fontAlgn="auto" hangingPunct="1">
              <a:spcBef>
                <a:spcPts val="0"/>
              </a:spcBef>
              <a:spcAft>
                <a:spcPts val="0"/>
              </a:spcAft>
              <a:defRPr/>
            </a:pPr>
            <a:r>
              <a:rPr lang="en-US" sz="2200" dirty="0">
                <a:solidFill>
                  <a:prstClr val="black">
                    <a:lumMod val="75000"/>
                    <a:lumOff val="25000"/>
                  </a:prstClr>
                </a:solidFill>
                <a:latin typeface="Arial" pitchFamily="34" charset="0"/>
                <a:ea typeface="+mn-ea"/>
                <a:cs typeface="Arial" pitchFamily="34" charset="0"/>
              </a:rPr>
              <a:t>Six States of Inquiry</a:t>
            </a:r>
          </a:p>
        </p:txBody>
      </p:sp>
      <p:sp>
        <p:nvSpPr>
          <p:cNvPr id="3" name="TextBox 2"/>
          <p:cNvSpPr txBox="1"/>
          <p:nvPr/>
        </p:nvSpPr>
        <p:spPr>
          <a:xfrm>
            <a:off x="6629400" y="5257800"/>
            <a:ext cx="2133600" cy="430213"/>
          </a:xfrm>
          <a:prstGeom prst="rect">
            <a:avLst/>
          </a:prstGeom>
          <a:noFill/>
        </p:spPr>
        <p:txBody>
          <a:bodyPr>
            <a:spAutoFit/>
          </a:bodyPr>
          <a:lstStyle/>
          <a:p>
            <a:pPr>
              <a:defRPr/>
            </a:pPr>
            <a:r>
              <a:rPr lang="en-US" sz="2200" dirty="0" smtClean="0">
                <a:solidFill>
                  <a:schemeClr val="bg2">
                    <a:lumMod val="75000"/>
                  </a:schemeClr>
                </a:solidFill>
                <a:latin typeface="Arial" pitchFamily="34" charset="0"/>
              </a:rPr>
              <a:t>Maryland</a:t>
            </a:r>
            <a:endParaRPr lang="en-US" sz="2200" dirty="0">
              <a:solidFill>
                <a:schemeClr val="bg2">
                  <a:lumMod val="75000"/>
                </a:schemeClr>
              </a:solidFill>
              <a:latin typeface="Arial" pitchFamily="34" charset="0"/>
            </a:endParaRPr>
          </a:p>
        </p:txBody>
      </p:sp>
      <p:sp>
        <p:nvSpPr>
          <p:cNvPr id="112" name="Freeform 111"/>
          <p:cNvSpPr>
            <a:spLocks/>
          </p:cNvSpPr>
          <p:nvPr/>
        </p:nvSpPr>
        <p:spPr bwMode="auto">
          <a:xfrm>
            <a:off x="6629400" y="2438400"/>
            <a:ext cx="1905000" cy="1204912"/>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Tree>
    <p:extLst>
      <p:ext uri="{BB962C8B-B14F-4D97-AF65-F5344CB8AC3E}">
        <p14:creationId xmlns:p14="http://schemas.microsoft.com/office/powerpoint/2010/main" val="946171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smtClean="0"/>
              <a:t>Key Statistics</a:t>
            </a:r>
          </a:p>
        </p:txBody>
      </p:sp>
      <p:sp>
        <p:nvSpPr>
          <p:cNvPr id="21507" name="Text Placeholder 4"/>
          <p:cNvSpPr>
            <a:spLocks noGrp="1"/>
          </p:cNvSpPr>
          <p:nvPr>
            <p:ph type="body" idx="1"/>
          </p:nvPr>
        </p:nvSpPr>
        <p:spPr>
          <a:xfrm>
            <a:off x="1905000" y="1646238"/>
            <a:ext cx="4040188" cy="639762"/>
          </a:xfrm>
        </p:spPr>
        <p:txBody>
          <a:bodyPr/>
          <a:lstStyle/>
          <a:p>
            <a:pPr algn="ctr"/>
            <a:r>
              <a:rPr lang="en-US" altLang="en-US" dirty="0" smtClean="0"/>
              <a:t>Maryland</a:t>
            </a:r>
          </a:p>
        </p:txBody>
      </p:sp>
      <p:sp>
        <p:nvSpPr>
          <p:cNvPr id="6" name="Content Placeholder 5"/>
          <p:cNvSpPr>
            <a:spLocks noGrp="1"/>
          </p:cNvSpPr>
          <p:nvPr>
            <p:ph sz="half" idx="2"/>
          </p:nvPr>
        </p:nvSpPr>
        <p:spPr>
          <a:xfrm>
            <a:off x="2514600" y="2355850"/>
            <a:ext cx="2743200" cy="3616325"/>
          </a:xfrm>
        </p:spPr>
        <p:txBody>
          <a:bodyPr/>
          <a:lstStyle/>
          <a:p>
            <a:pPr marL="0" indent="0">
              <a:buFont typeface="Wingdings" pitchFamily="2" charset="2"/>
              <a:buNone/>
              <a:defRPr/>
            </a:pPr>
            <a:r>
              <a:rPr lang="en-US" dirty="0" smtClean="0"/>
              <a:t>6,006,401</a:t>
            </a:r>
          </a:p>
          <a:p>
            <a:pPr>
              <a:defRPr/>
            </a:pPr>
            <a:endParaRPr lang="en-US" dirty="0"/>
          </a:p>
          <a:p>
            <a:pPr marL="0" indent="0">
              <a:buFont typeface="Wingdings" pitchFamily="2" charset="2"/>
              <a:buNone/>
              <a:defRPr/>
            </a:pPr>
            <a:r>
              <a:rPr lang="en-US" dirty="0" smtClean="0"/>
              <a:t>Employer: 60%</a:t>
            </a:r>
          </a:p>
          <a:p>
            <a:pPr marL="0" indent="0">
              <a:buFont typeface="Wingdings" pitchFamily="2" charset="2"/>
              <a:buNone/>
              <a:defRPr/>
            </a:pPr>
            <a:r>
              <a:rPr lang="en-US" dirty="0" smtClean="0"/>
              <a:t>Medicaid:  14%*</a:t>
            </a:r>
          </a:p>
          <a:p>
            <a:pPr marL="0" indent="0">
              <a:buFont typeface="Wingdings" pitchFamily="2" charset="2"/>
              <a:buNone/>
              <a:defRPr/>
            </a:pPr>
            <a:r>
              <a:rPr lang="en-US" dirty="0" smtClean="0"/>
              <a:t>Medicare:  12%</a:t>
            </a:r>
          </a:p>
          <a:p>
            <a:pPr marL="0" indent="0">
              <a:buFont typeface="Wingdings" pitchFamily="2" charset="2"/>
              <a:buNone/>
              <a:defRPr/>
            </a:pPr>
            <a:r>
              <a:rPr lang="en-US" dirty="0" smtClean="0"/>
              <a:t>Uninsured:  6%</a:t>
            </a:r>
          </a:p>
          <a:p>
            <a:pPr marL="0" indent="0">
              <a:buFont typeface="Wingdings" pitchFamily="2" charset="2"/>
              <a:buNone/>
              <a:defRPr/>
            </a:pPr>
            <a:endParaRPr lang="en-US" dirty="0"/>
          </a:p>
          <a:p>
            <a:pPr marL="0" indent="0">
              <a:buFont typeface="Wingdings" pitchFamily="2" charset="2"/>
              <a:buNone/>
              <a:defRPr/>
            </a:pPr>
            <a:r>
              <a:rPr lang="en-US" sz="1600" i="1" dirty="0" smtClean="0"/>
              <a:t>Since 2014 experienced an additional 21% growth with Medicaid expansion</a:t>
            </a:r>
          </a:p>
        </p:txBody>
      </p:sp>
      <p:sp>
        <p:nvSpPr>
          <p:cNvPr id="21509" name="Text Placeholder 6"/>
          <p:cNvSpPr>
            <a:spLocks noGrp="1"/>
          </p:cNvSpPr>
          <p:nvPr>
            <p:ph type="body" sz="quarter" idx="3"/>
          </p:nvPr>
        </p:nvSpPr>
        <p:spPr>
          <a:xfrm>
            <a:off x="5486400" y="1646238"/>
            <a:ext cx="4041775" cy="639762"/>
          </a:xfrm>
        </p:spPr>
        <p:txBody>
          <a:bodyPr/>
          <a:lstStyle/>
          <a:p>
            <a:pPr algn="ctr"/>
            <a:r>
              <a:rPr lang="en-US" altLang="en-US" smtClean="0"/>
              <a:t>Connecticut</a:t>
            </a:r>
          </a:p>
        </p:txBody>
      </p:sp>
      <p:sp>
        <p:nvSpPr>
          <p:cNvPr id="12" name="Freeform 18"/>
          <p:cNvSpPr>
            <a:spLocks noChangeAspect="1"/>
          </p:cNvSpPr>
          <p:nvPr/>
        </p:nvSpPr>
        <p:spPr bwMode="auto">
          <a:xfrm>
            <a:off x="7132060" y="990600"/>
            <a:ext cx="929770" cy="914400"/>
          </a:xfrm>
          <a:custGeom>
            <a:avLst/>
            <a:gdLst/>
            <a:ahLst/>
            <a:cxnLst>
              <a:cxn ang="0">
                <a:pos x="107" y="0"/>
              </a:cxn>
              <a:cxn ang="0">
                <a:pos x="110" y="14"/>
              </a:cxn>
              <a:cxn ang="0">
                <a:pos x="115" y="28"/>
              </a:cxn>
              <a:cxn ang="0">
                <a:pos x="119" y="43"/>
              </a:cxn>
              <a:cxn ang="0">
                <a:pos x="121" y="60"/>
              </a:cxn>
              <a:cxn ang="0">
                <a:pos x="113" y="61"/>
              </a:cxn>
              <a:cxn ang="0">
                <a:pos x="107" y="63"/>
              </a:cxn>
              <a:cxn ang="0">
                <a:pos x="101" y="67"/>
              </a:cxn>
              <a:cxn ang="0">
                <a:pos x="96" y="70"/>
              </a:cxn>
              <a:cxn ang="0">
                <a:pos x="91" y="70"/>
              </a:cxn>
              <a:cxn ang="0">
                <a:pos x="85" y="66"/>
              </a:cxn>
              <a:cxn ang="0">
                <a:pos x="85" y="68"/>
              </a:cxn>
              <a:cxn ang="0">
                <a:pos x="86" y="70"/>
              </a:cxn>
              <a:cxn ang="0">
                <a:pos x="87" y="71"/>
              </a:cxn>
              <a:cxn ang="0">
                <a:pos x="87" y="73"/>
              </a:cxn>
              <a:cxn ang="0">
                <a:pos x="86" y="74"/>
              </a:cxn>
              <a:cxn ang="0">
                <a:pos x="85" y="76"/>
              </a:cxn>
              <a:cxn ang="0">
                <a:pos x="71" y="80"/>
              </a:cxn>
              <a:cxn ang="0">
                <a:pos x="59" y="82"/>
              </a:cxn>
              <a:cxn ang="0">
                <a:pos x="48" y="88"/>
              </a:cxn>
              <a:cxn ang="0">
                <a:pos x="46" y="90"/>
              </a:cxn>
              <a:cxn ang="0">
                <a:pos x="45" y="91"/>
              </a:cxn>
              <a:cxn ang="0">
                <a:pos x="43" y="96"/>
              </a:cxn>
              <a:cxn ang="0">
                <a:pos x="34" y="96"/>
              </a:cxn>
              <a:cxn ang="0">
                <a:pos x="32" y="97"/>
              </a:cxn>
              <a:cxn ang="0">
                <a:pos x="32" y="103"/>
              </a:cxn>
              <a:cxn ang="0">
                <a:pos x="30" y="105"/>
              </a:cxn>
              <a:cxn ang="0">
                <a:pos x="28" y="105"/>
              </a:cxn>
              <a:cxn ang="0">
                <a:pos x="25" y="106"/>
              </a:cxn>
              <a:cxn ang="0">
                <a:pos x="24" y="106"/>
              </a:cxn>
              <a:cxn ang="0">
                <a:pos x="21" y="110"/>
              </a:cxn>
              <a:cxn ang="0">
                <a:pos x="20" y="112"/>
              </a:cxn>
              <a:cxn ang="0">
                <a:pos x="15" y="117"/>
              </a:cxn>
              <a:cxn ang="0">
                <a:pos x="11" y="119"/>
              </a:cxn>
              <a:cxn ang="0">
                <a:pos x="9" y="119"/>
              </a:cxn>
              <a:cxn ang="0">
                <a:pos x="6" y="116"/>
              </a:cxn>
              <a:cxn ang="0">
                <a:pos x="6" y="111"/>
              </a:cxn>
              <a:cxn ang="0">
                <a:pos x="7" y="110"/>
              </a:cxn>
              <a:cxn ang="0">
                <a:pos x="8" y="110"/>
              </a:cxn>
              <a:cxn ang="0">
                <a:pos x="10" y="109"/>
              </a:cxn>
              <a:cxn ang="0">
                <a:pos x="11" y="109"/>
              </a:cxn>
              <a:cxn ang="0">
                <a:pos x="14" y="106"/>
              </a:cxn>
              <a:cxn ang="0">
                <a:pos x="14" y="104"/>
              </a:cxn>
              <a:cxn ang="0">
                <a:pos x="8" y="78"/>
              </a:cxn>
              <a:cxn ang="0">
                <a:pos x="3" y="54"/>
              </a:cxn>
              <a:cxn ang="0">
                <a:pos x="0" y="26"/>
              </a:cxn>
              <a:cxn ang="0">
                <a:pos x="55" y="13"/>
              </a:cxn>
              <a:cxn ang="0">
                <a:pos x="107" y="0"/>
              </a:cxn>
            </a:cxnLst>
            <a:rect l="0" t="0" r="r" b="b"/>
            <a:pathLst>
              <a:path w="121" h="119">
                <a:moveTo>
                  <a:pt x="107" y="0"/>
                </a:moveTo>
                <a:lnTo>
                  <a:pt x="110" y="14"/>
                </a:lnTo>
                <a:lnTo>
                  <a:pt x="115" y="28"/>
                </a:lnTo>
                <a:lnTo>
                  <a:pt x="119" y="43"/>
                </a:lnTo>
                <a:lnTo>
                  <a:pt x="121" y="60"/>
                </a:lnTo>
                <a:lnTo>
                  <a:pt x="113" y="61"/>
                </a:lnTo>
                <a:lnTo>
                  <a:pt x="107" y="63"/>
                </a:lnTo>
                <a:lnTo>
                  <a:pt x="101" y="67"/>
                </a:lnTo>
                <a:lnTo>
                  <a:pt x="96" y="70"/>
                </a:lnTo>
                <a:lnTo>
                  <a:pt x="91" y="70"/>
                </a:lnTo>
                <a:lnTo>
                  <a:pt x="85" y="66"/>
                </a:lnTo>
                <a:lnTo>
                  <a:pt x="85" y="68"/>
                </a:lnTo>
                <a:lnTo>
                  <a:pt x="86" y="70"/>
                </a:lnTo>
                <a:lnTo>
                  <a:pt x="87" y="71"/>
                </a:lnTo>
                <a:lnTo>
                  <a:pt x="87" y="73"/>
                </a:lnTo>
                <a:lnTo>
                  <a:pt x="86" y="74"/>
                </a:lnTo>
                <a:lnTo>
                  <a:pt x="85" y="76"/>
                </a:lnTo>
                <a:lnTo>
                  <a:pt x="71" y="80"/>
                </a:lnTo>
                <a:lnTo>
                  <a:pt x="59" y="82"/>
                </a:lnTo>
                <a:lnTo>
                  <a:pt x="48" y="88"/>
                </a:lnTo>
                <a:lnTo>
                  <a:pt x="46" y="90"/>
                </a:lnTo>
                <a:lnTo>
                  <a:pt x="45" y="91"/>
                </a:lnTo>
                <a:lnTo>
                  <a:pt x="43" y="96"/>
                </a:lnTo>
                <a:lnTo>
                  <a:pt x="34" y="96"/>
                </a:lnTo>
                <a:lnTo>
                  <a:pt x="32" y="97"/>
                </a:lnTo>
                <a:lnTo>
                  <a:pt x="32" y="103"/>
                </a:lnTo>
                <a:lnTo>
                  <a:pt x="30" y="105"/>
                </a:lnTo>
                <a:lnTo>
                  <a:pt x="28" y="105"/>
                </a:lnTo>
                <a:lnTo>
                  <a:pt x="25" y="106"/>
                </a:lnTo>
                <a:lnTo>
                  <a:pt x="24" y="106"/>
                </a:lnTo>
                <a:lnTo>
                  <a:pt x="21" y="110"/>
                </a:lnTo>
                <a:lnTo>
                  <a:pt x="20" y="112"/>
                </a:lnTo>
                <a:lnTo>
                  <a:pt x="15" y="117"/>
                </a:lnTo>
                <a:lnTo>
                  <a:pt x="11" y="119"/>
                </a:lnTo>
                <a:lnTo>
                  <a:pt x="9" y="119"/>
                </a:lnTo>
                <a:lnTo>
                  <a:pt x="6" y="116"/>
                </a:lnTo>
                <a:lnTo>
                  <a:pt x="6" y="111"/>
                </a:lnTo>
                <a:lnTo>
                  <a:pt x="7" y="110"/>
                </a:lnTo>
                <a:lnTo>
                  <a:pt x="8" y="110"/>
                </a:lnTo>
                <a:lnTo>
                  <a:pt x="10" y="109"/>
                </a:lnTo>
                <a:lnTo>
                  <a:pt x="11" y="109"/>
                </a:lnTo>
                <a:lnTo>
                  <a:pt x="14" y="106"/>
                </a:lnTo>
                <a:lnTo>
                  <a:pt x="14" y="104"/>
                </a:lnTo>
                <a:lnTo>
                  <a:pt x="8" y="78"/>
                </a:lnTo>
                <a:lnTo>
                  <a:pt x="3" y="54"/>
                </a:lnTo>
                <a:lnTo>
                  <a:pt x="0" y="26"/>
                </a:lnTo>
                <a:lnTo>
                  <a:pt x="55" y="13"/>
                </a:lnTo>
                <a:lnTo>
                  <a:pt x="107" y="0"/>
                </a:lnTo>
                <a:close/>
              </a:path>
            </a:pathLst>
          </a:custGeom>
          <a:gradFill>
            <a:gsLst>
              <a:gs pos="0">
                <a:srgbClr val="0068A4"/>
              </a:gs>
              <a:gs pos="100000">
                <a:schemeClr val="accent6">
                  <a:tint val="50000"/>
                  <a:shade val="100000"/>
                  <a:satMod val="350000"/>
                </a:schemeClr>
              </a:gs>
            </a:gsLst>
          </a:gradFill>
          <a:ln>
            <a:headEnd/>
            <a:tailEnd/>
          </a:ln>
        </p:spPr>
        <p:style>
          <a:lnRef idx="0">
            <a:schemeClr val="accent6"/>
          </a:lnRef>
          <a:fillRef idx="3">
            <a:schemeClr val="accent6"/>
          </a:fillRef>
          <a:effectRef idx="3">
            <a:schemeClr val="accent6"/>
          </a:effectRef>
          <a:fontRef idx="minor">
            <a:schemeClr val="lt1"/>
          </a:fontRef>
        </p:style>
        <p:txBody>
          <a:bodyPr/>
          <a:lstStyle/>
          <a:p>
            <a:pPr>
              <a:defRPr/>
            </a:pPr>
            <a:endParaRPr lang="en-US"/>
          </a:p>
        </p:txBody>
      </p:sp>
      <p:sp>
        <p:nvSpPr>
          <p:cNvPr id="13" name="TextBox 12"/>
          <p:cNvSpPr txBox="1"/>
          <p:nvPr/>
        </p:nvSpPr>
        <p:spPr>
          <a:xfrm>
            <a:off x="304800" y="2362200"/>
            <a:ext cx="2057400" cy="2092325"/>
          </a:xfrm>
          <a:prstGeom prst="rect">
            <a:avLst/>
          </a:prstGeom>
          <a:noFill/>
        </p:spPr>
        <p:txBody>
          <a:bodyPr>
            <a:spAutoFit/>
          </a:bodyPr>
          <a:lstStyle/>
          <a:p>
            <a:pPr>
              <a:buClr>
                <a:srgbClr val="486176"/>
              </a:buClr>
              <a:defRPr/>
            </a:pPr>
            <a:r>
              <a:rPr lang="en-US" sz="1800" dirty="0">
                <a:solidFill>
                  <a:srgbClr val="25325B"/>
                </a:solidFill>
                <a:latin typeface="Arial" pitchFamily="34" charset="0"/>
              </a:rPr>
              <a:t>Population</a:t>
            </a:r>
          </a:p>
          <a:p>
            <a:pPr marL="342900" indent="-342900">
              <a:buClr>
                <a:srgbClr val="486176"/>
              </a:buClr>
              <a:buFont typeface="Wingdings" panose="05000000000000000000" pitchFamily="2" charset="2"/>
              <a:buChar char="§"/>
              <a:defRPr/>
            </a:pPr>
            <a:endParaRPr lang="en-US" sz="1800" dirty="0">
              <a:solidFill>
                <a:srgbClr val="25325B"/>
              </a:solidFill>
              <a:latin typeface="Arial" pitchFamily="34" charset="0"/>
            </a:endParaRPr>
          </a:p>
          <a:p>
            <a:pPr>
              <a:buClr>
                <a:srgbClr val="486176"/>
              </a:buClr>
              <a:defRPr/>
            </a:pPr>
            <a:endParaRPr lang="en-US" sz="1800" dirty="0">
              <a:solidFill>
                <a:srgbClr val="25325B"/>
              </a:solidFill>
              <a:latin typeface="Arial" pitchFamily="34" charset="0"/>
            </a:endParaRPr>
          </a:p>
          <a:p>
            <a:pPr>
              <a:buClr>
                <a:srgbClr val="486176"/>
              </a:buClr>
              <a:defRPr/>
            </a:pPr>
            <a:r>
              <a:rPr lang="en-US" sz="1800" dirty="0">
                <a:solidFill>
                  <a:srgbClr val="25325B"/>
                </a:solidFill>
                <a:latin typeface="Arial" pitchFamily="34" charset="0"/>
              </a:rPr>
              <a:t>Sources of health coverage</a:t>
            </a:r>
            <a:r>
              <a:rPr lang="en-US" sz="1600" dirty="0">
                <a:solidFill>
                  <a:srgbClr val="25325B"/>
                </a:solidFill>
                <a:latin typeface="Arial" pitchFamily="34" charset="0"/>
              </a:rPr>
              <a:t>	</a:t>
            </a:r>
          </a:p>
          <a:p>
            <a:pPr marL="342900" indent="-342900">
              <a:buClr>
                <a:srgbClr val="486176"/>
              </a:buClr>
              <a:buFont typeface="Wingdings" panose="05000000000000000000" pitchFamily="2" charset="2"/>
              <a:buChar char="§"/>
              <a:defRPr/>
            </a:pPr>
            <a:endParaRPr lang="en-US" sz="2000" dirty="0">
              <a:solidFill>
                <a:srgbClr val="25325B"/>
              </a:solidFill>
              <a:latin typeface="Arial" pitchFamily="34" charset="0"/>
            </a:endParaRPr>
          </a:p>
          <a:p>
            <a:pPr marL="342900" indent="-342900">
              <a:buClr>
                <a:srgbClr val="486176"/>
              </a:buClr>
              <a:buFont typeface="Wingdings" panose="05000000000000000000" pitchFamily="2" charset="2"/>
              <a:buChar char="§"/>
              <a:defRPr/>
            </a:pPr>
            <a:endParaRPr lang="en-US" sz="2000" dirty="0">
              <a:solidFill>
                <a:srgbClr val="25325B"/>
              </a:solidFill>
              <a:latin typeface="Arial" pitchFamily="34" charset="0"/>
            </a:endParaRPr>
          </a:p>
        </p:txBody>
      </p:sp>
      <p:cxnSp>
        <p:nvCxnSpPr>
          <p:cNvPr id="15" name="Straight Connector 14"/>
          <p:cNvCxnSpPr/>
          <p:nvPr/>
        </p:nvCxnSpPr>
        <p:spPr bwMode="auto">
          <a:xfrm>
            <a:off x="5638800" y="1295400"/>
            <a:ext cx="0" cy="5105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515" name="Slide Number Placeholder 1"/>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E297410-FE92-46C7-BC66-989500577164}" type="slidenum">
              <a:rPr lang="en-US" altLang="en-US" sz="1400" smtClean="0">
                <a:solidFill>
                  <a:schemeClr val="tx1"/>
                </a:solidFill>
              </a:rPr>
              <a:pPr>
                <a:spcBef>
                  <a:spcPct val="0"/>
                </a:spcBef>
                <a:buClrTx/>
                <a:buFontTx/>
                <a:buNone/>
              </a:pPr>
              <a:t>58</a:t>
            </a:fld>
            <a:endParaRPr lang="en-US" altLang="en-US" sz="1400" smtClean="0">
              <a:solidFill>
                <a:schemeClr val="tx1"/>
              </a:solidFill>
            </a:endParaRPr>
          </a:p>
        </p:txBody>
      </p:sp>
      <p:sp>
        <p:nvSpPr>
          <p:cNvPr id="27" name="Content Placeholder 5"/>
          <p:cNvSpPr>
            <a:spLocks noGrp="1"/>
          </p:cNvSpPr>
          <p:nvPr>
            <p:ph sz="half" idx="2"/>
          </p:nvPr>
        </p:nvSpPr>
        <p:spPr>
          <a:xfrm>
            <a:off x="6019800" y="2286000"/>
            <a:ext cx="2743200" cy="4114800"/>
          </a:xfrm>
        </p:spPr>
        <p:txBody>
          <a:bodyPr/>
          <a:lstStyle/>
          <a:p>
            <a:pPr marL="0" lvl="0" indent="0">
              <a:buNone/>
            </a:pPr>
            <a:r>
              <a:rPr lang="en-US" altLang="en-US" dirty="0"/>
              <a:t>3,596,677</a:t>
            </a:r>
          </a:p>
          <a:p>
            <a:pPr marL="0" lvl="0" indent="0">
              <a:buNone/>
            </a:pPr>
            <a:endParaRPr lang="en-US" altLang="en-US" dirty="0"/>
          </a:p>
          <a:p>
            <a:pPr marL="0" lvl="0" indent="0">
              <a:buNone/>
            </a:pPr>
            <a:r>
              <a:rPr lang="en-US" altLang="en-US" dirty="0"/>
              <a:t>Employer:   58%</a:t>
            </a:r>
          </a:p>
          <a:p>
            <a:pPr marL="0" lvl="0" indent="0">
              <a:buNone/>
            </a:pPr>
            <a:r>
              <a:rPr lang="en-US" altLang="en-US" dirty="0"/>
              <a:t>Medicaid:    20%*</a:t>
            </a:r>
          </a:p>
          <a:p>
            <a:pPr marL="0" lvl="0" indent="0">
              <a:buNone/>
            </a:pPr>
            <a:r>
              <a:rPr lang="en-US" altLang="en-US" dirty="0"/>
              <a:t>Medicare:    12%</a:t>
            </a:r>
          </a:p>
          <a:p>
            <a:pPr marL="0" lvl="0" indent="0">
              <a:buNone/>
            </a:pPr>
            <a:r>
              <a:rPr lang="en-US" altLang="en-US" dirty="0"/>
              <a:t>Uninsured:    4%**</a:t>
            </a:r>
          </a:p>
          <a:p>
            <a:pPr marL="0" lvl="0" indent="0">
              <a:buNone/>
            </a:pPr>
            <a:endParaRPr lang="en-US" altLang="en-US" dirty="0"/>
          </a:p>
          <a:p>
            <a:pPr marL="0" lvl="0" indent="0">
              <a:buNone/>
            </a:pPr>
            <a:r>
              <a:rPr lang="en-US" altLang="en-US" sz="1600" i="1" dirty="0"/>
              <a:t>* </a:t>
            </a:r>
            <a:r>
              <a:rPr lang="en-US" altLang="en-US" sz="1100" i="1" dirty="0"/>
              <a:t>Source:  The CT Mirror, 2/13/15.  Available at:  </a:t>
            </a:r>
            <a:r>
              <a:rPr lang="en-US" altLang="en-US" sz="1100" i="1" dirty="0">
                <a:hlinkClick r:id="rId3"/>
              </a:rPr>
              <a:t>http://ctmirror.org/2015/02/12/5-things-to-know-about-medicaid-spending-in-ct/</a:t>
            </a:r>
            <a:endParaRPr lang="en-US" altLang="en-US" sz="1100" i="1" dirty="0"/>
          </a:p>
          <a:p>
            <a:pPr marL="0" lvl="0" indent="0">
              <a:buNone/>
            </a:pPr>
            <a:r>
              <a:rPr lang="en-US" altLang="en-US" sz="1100" i="1" dirty="0"/>
              <a:t>**Estimate from OHA.</a:t>
            </a:r>
          </a:p>
          <a:p>
            <a:pPr marL="0" lvl="0" indent="0">
              <a:buNone/>
            </a:pPr>
            <a:r>
              <a:rPr lang="en-US" altLang="en-US" sz="1100" i="1" dirty="0"/>
              <a:t>All other information from the Kaiser Family Foundation, 2014 data.</a:t>
            </a:r>
          </a:p>
          <a:p>
            <a:pPr marL="0" indent="0">
              <a:buFont typeface="Wingdings" pitchFamily="2" charset="2"/>
              <a:buNone/>
            </a:pPr>
            <a:endParaRPr lang="en-US" altLang="en-US" dirty="0" smtClean="0"/>
          </a:p>
          <a:p>
            <a:pPr marL="0" indent="0">
              <a:buFont typeface="Wingdings" pitchFamily="2" charset="2"/>
              <a:buNone/>
            </a:pPr>
            <a:endParaRPr lang="en-US" altLang="en-US" sz="1400" i="1" dirty="0" smtClean="0"/>
          </a:p>
          <a:p>
            <a:pPr marL="0" indent="0">
              <a:buFont typeface="Wingdings" pitchFamily="2" charset="2"/>
              <a:buNone/>
            </a:pPr>
            <a:endParaRPr lang="en-US" altLang="en-US" dirty="0" smtClean="0"/>
          </a:p>
        </p:txBody>
      </p:sp>
      <p:sp>
        <p:nvSpPr>
          <p:cNvPr id="16" name="Freeform 15"/>
          <p:cNvSpPr>
            <a:spLocks/>
          </p:cNvSpPr>
          <p:nvPr/>
        </p:nvSpPr>
        <p:spPr bwMode="auto">
          <a:xfrm>
            <a:off x="3276600" y="1136968"/>
            <a:ext cx="1295400" cy="783272"/>
          </a:xfrm>
          <a:custGeom>
            <a:avLst/>
            <a:gdLst/>
            <a:ahLst/>
            <a:cxnLst>
              <a:cxn ang="0">
                <a:pos x="258" y="14"/>
              </a:cxn>
              <a:cxn ang="0">
                <a:pos x="287" y="115"/>
              </a:cxn>
              <a:cxn ang="0">
                <a:pos x="324" y="108"/>
              </a:cxn>
              <a:cxn ang="0">
                <a:pos x="317" y="147"/>
              </a:cxn>
              <a:cxn ang="0">
                <a:pos x="289" y="151"/>
              </a:cxn>
              <a:cxn ang="0">
                <a:pos x="288" y="143"/>
              </a:cxn>
              <a:cxn ang="0">
                <a:pos x="281" y="143"/>
              </a:cxn>
              <a:cxn ang="0">
                <a:pos x="281" y="137"/>
              </a:cxn>
              <a:cxn ang="0">
                <a:pos x="277" y="128"/>
              </a:cxn>
              <a:cxn ang="0">
                <a:pos x="276" y="121"/>
              </a:cxn>
              <a:cxn ang="0">
                <a:pos x="273" y="129"/>
              </a:cxn>
              <a:cxn ang="0">
                <a:pos x="266" y="125"/>
              </a:cxn>
              <a:cxn ang="0">
                <a:pos x="257" y="127"/>
              </a:cxn>
              <a:cxn ang="0">
                <a:pos x="251" y="116"/>
              </a:cxn>
              <a:cxn ang="0">
                <a:pos x="253" y="107"/>
              </a:cxn>
              <a:cxn ang="0">
                <a:pos x="267" y="104"/>
              </a:cxn>
              <a:cxn ang="0">
                <a:pos x="261" y="100"/>
              </a:cxn>
              <a:cxn ang="0">
                <a:pos x="250" y="92"/>
              </a:cxn>
              <a:cxn ang="0">
                <a:pos x="252" y="79"/>
              </a:cxn>
              <a:cxn ang="0">
                <a:pos x="243" y="77"/>
              </a:cxn>
              <a:cxn ang="0">
                <a:pos x="245" y="63"/>
              </a:cxn>
              <a:cxn ang="0">
                <a:pos x="239" y="58"/>
              </a:cxn>
              <a:cxn ang="0">
                <a:pos x="245" y="35"/>
              </a:cxn>
              <a:cxn ang="0">
                <a:pos x="251" y="27"/>
              </a:cxn>
              <a:cxn ang="0">
                <a:pos x="253" y="16"/>
              </a:cxn>
              <a:cxn ang="0">
                <a:pos x="241" y="14"/>
              </a:cxn>
              <a:cxn ang="0">
                <a:pos x="237" y="21"/>
              </a:cxn>
              <a:cxn ang="0">
                <a:pos x="239" y="30"/>
              </a:cxn>
              <a:cxn ang="0">
                <a:pos x="231" y="28"/>
              </a:cxn>
              <a:cxn ang="0">
                <a:pos x="225" y="35"/>
              </a:cxn>
              <a:cxn ang="0">
                <a:pos x="220" y="42"/>
              </a:cxn>
              <a:cxn ang="0">
                <a:pos x="219" y="48"/>
              </a:cxn>
              <a:cxn ang="0">
                <a:pos x="211" y="48"/>
              </a:cxn>
              <a:cxn ang="0">
                <a:pos x="208" y="50"/>
              </a:cxn>
              <a:cxn ang="0">
                <a:pos x="213" y="59"/>
              </a:cxn>
              <a:cxn ang="0">
                <a:pos x="217" y="74"/>
              </a:cxn>
              <a:cxn ang="0">
                <a:pos x="219" y="113"/>
              </a:cxn>
              <a:cxn ang="0">
                <a:pos x="216" y="107"/>
              </a:cxn>
              <a:cxn ang="0">
                <a:pos x="227" y="134"/>
              </a:cxn>
              <a:cxn ang="0">
                <a:pos x="240" y="150"/>
              </a:cxn>
              <a:cxn ang="0">
                <a:pos x="210" y="135"/>
              </a:cxn>
              <a:cxn ang="0">
                <a:pos x="201" y="139"/>
              </a:cxn>
              <a:cxn ang="0">
                <a:pos x="190" y="129"/>
              </a:cxn>
              <a:cxn ang="0">
                <a:pos x="186" y="141"/>
              </a:cxn>
              <a:cxn ang="0">
                <a:pos x="189" y="108"/>
              </a:cxn>
              <a:cxn ang="0">
                <a:pos x="190" y="85"/>
              </a:cxn>
              <a:cxn ang="0">
                <a:pos x="173" y="86"/>
              </a:cxn>
              <a:cxn ang="0">
                <a:pos x="162" y="79"/>
              </a:cxn>
              <a:cxn ang="0">
                <a:pos x="148" y="79"/>
              </a:cxn>
              <a:cxn ang="0">
                <a:pos x="128" y="62"/>
              </a:cxn>
              <a:cxn ang="0">
                <a:pos x="111" y="38"/>
              </a:cxn>
              <a:cxn ang="0">
                <a:pos x="97" y="36"/>
              </a:cxn>
              <a:cxn ang="0">
                <a:pos x="74" y="45"/>
              </a:cxn>
              <a:cxn ang="0">
                <a:pos x="67" y="55"/>
              </a:cxn>
              <a:cxn ang="0">
                <a:pos x="55" y="50"/>
              </a:cxn>
              <a:cxn ang="0">
                <a:pos x="48" y="50"/>
              </a:cxn>
              <a:cxn ang="0">
                <a:pos x="45" y="58"/>
              </a:cxn>
              <a:cxn ang="0">
                <a:pos x="34" y="66"/>
              </a:cxn>
              <a:cxn ang="0">
                <a:pos x="23" y="78"/>
              </a:cxn>
              <a:cxn ang="0">
                <a:pos x="7" y="94"/>
              </a:cxn>
              <a:cxn ang="0">
                <a:pos x="170" y="18"/>
              </a:cxn>
              <a:cxn ang="0">
                <a:pos x="239" y="2"/>
              </a:cxn>
            </a:cxnLst>
            <a:rect l="0" t="0" r="r" b="b"/>
            <a:pathLst>
              <a:path w="331" h="157">
                <a:moveTo>
                  <a:pt x="255" y="0"/>
                </a:moveTo>
                <a:lnTo>
                  <a:pt x="255" y="7"/>
                </a:lnTo>
                <a:lnTo>
                  <a:pt x="258" y="9"/>
                </a:lnTo>
                <a:lnTo>
                  <a:pt x="258" y="14"/>
                </a:lnTo>
                <a:lnTo>
                  <a:pt x="259" y="16"/>
                </a:lnTo>
                <a:lnTo>
                  <a:pt x="268" y="49"/>
                </a:lnTo>
                <a:lnTo>
                  <a:pt x="276" y="83"/>
                </a:lnTo>
                <a:lnTo>
                  <a:pt x="287" y="115"/>
                </a:lnTo>
                <a:lnTo>
                  <a:pt x="295" y="113"/>
                </a:lnTo>
                <a:lnTo>
                  <a:pt x="305" y="109"/>
                </a:lnTo>
                <a:lnTo>
                  <a:pt x="315" y="108"/>
                </a:lnTo>
                <a:lnTo>
                  <a:pt x="324" y="108"/>
                </a:lnTo>
                <a:lnTo>
                  <a:pt x="331" y="113"/>
                </a:lnTo>
                <a:lnTo>
                  <a:pt x="326" y="123"/>
                </a:lnTo>
                <a:lnTo>
                  <a:pt x="321" y="134"/>
                </a:lnTo>
                <a:lnTo>
                  <a:pt x="317" y="147"/>
                </a:lnTo>
                <a:lnTo>
                  <a:pt x="309" y="149"/>
                </a:lnTo>
                <a:lnTo>
                  <a:pt x="295" y="156"/>
                </a:lnTo>
                <a:lnTo>
                  <a:pt x="287" y="157"/>
                </a:lnTo>
                <a:lnTo>
                  <a:pt x="289" y="151"/>
                </a:lnTo>
                <a:lnTo>
                  <a:pt x="291" y="147"/>
                </a:lnTo>
                <a:lnTo>
                  <a:pt x="291" y="146"/>
                </a:lnTo>
                <a:lnTo>
                  <a:pt x="289" y="144"/>
                </a:lnTo>
                <a:lnTo>
                  <a:pt x="288" y="143"/>
                </a:lnTo>
                <a:lnTo>
                  <a:pt x="283" y="141"/>
                </a:lnTo>
                <a:lnTo>
                  <a:pt x="282" y="141"/>
                </a:lnTo>
                <a:lnTo>
                  <a:pt x="281" y="142"/>
                </a:lnTo>
                <a:lnTo>
                  <a:pt x="281" y="143"/>
                </a:lnTo>
                <a:lnTo>
                  <a:pt x="277" y="143"/>
                </a:lnTo>
                <a:lnTo>
                  <a:pt x="277" y="142"/>
                </a:lnTo>
                <a:lnTo>
                  <a:pt x="280" y="140"/>
                </a:lnTo>
                <a:lnTo>
                  <a:pt x="281" y="137"/>
                </a:lnTo>
                <a:lnTo>
                  <a:pt x="282" y="136"/>
                </a:lnTo>
                <a:lnTo>
                  <a:pt x="283" y="136"/>
                </a:lnTo>
                <a:lnTo>
                  <a:pt x="283" y="134"/>
                </a:lnTo>
                <a:lnTo>
                  <a:pt x="277" y="128"/>
                </a:lnTo>
                <a:lnTo>
                  <a:pt x="276" y="126"/>
                </a:lnTo>
                <a:lnTo>
                  <a:pt x="276" y="123"/>
                </a:lnTo>
                <a:lnTo>
                  <a:pt x="277" y="121"/>
                </a:lnTo>
                <a:lnTo>
                  <a:pt x="276" y="121"/>
                </a:lnTo>
                <a:lnTo>
                  <a:pt x="274" y="123"/>
                </a:lnTo>
                <a:lnTo>
                  <a:pt x="274" y="127"/>
                </a:lnTo>
                <a:lnTo>
                  <a:pt x="273" y="128"/>
                </a:lnTo>
                <a:lnTo>
                  <a:pt x="273" y="129"/>
                </a:lnTo>
                <a:lnTo>
                  <a:pt x="272" y="128"/>
                </a:lnTo>
                <a:lnTo>
                  <a:pt x="270" y="128"/>
                </a:lnTo>
                <a:lnTo>
                  <a:pt x="267" y="125"/>
                </a:lnTo>
                <a:lnTo>
                  <a:pt x="266" y="125"/>
                </a:lnTo>
                <a:lnTo>
                  <a:pt x="265" y="126"/>
                </a:lnTo>
                <a:lnTo>
                  <a:pt x="264" y="128"/>
                </a:lnTo>
                <a:lnTo>
                  <a:pt x="264" y="132"/>
                </a:lnTo>
                <a:lnTo>
                  <a:pt x="257" y="127"/>
                </a:lnTo>
                <a:lnTo>
                  <a:pt x="253" y="126"/>
                </a:lnTo>
                <a:lnTo>
                  <a:pt x="250" y="123"/>
                </a:lnTo>
                <a:lnTo>
                  <a:pt x="250" y="118"/>
                </a:lnTo>
                <a:lnTo>
                  <a:pt x="251" y="116"/>
                </a:lnTo>
                <a:lnTo>
                  <a:pt x="252" y="114"/>
                </a:lnTo>
                <a:lnTo>
                  <a:pt x="252" y="113"/>
                </a:lnTo>
                <a:lnTo>
                  <a:pt x="253" y="111"/>
                </a:lnTo>
                <a:lnTo>
                  <a:pt x="253" y="107"/>
                </a:lnTo>
                <a:lnTo>
                  <a:pt x="257" y="108"/>
                </a:lnTo>
                <a:lnTo>
                  <a:pt x="260" y="108"/>
                </a:lnTo>
                <a:lnTo>
                  <a:pt x="265" y="106"/>
                </a:lnTo>
                <a:lnTo>
                  <a:pt x="267" y="104"/>
                </a:lnTo>
                <a:lnTo>
                  <a:pt x="267" y="102"/>
                </a:lnTo>
                <a:lnTo>
                  <a:pt x="266" y="101"/>
                </a:lnTo>
                <a:lnTo>
                  <a:pt x="264" y="100"/>
                </a:lnTo>
                <a:lnTo>
                  <a:pt x="261" y="100"/>
                </a:lnTo>
                <a:lnTo>
                  <a:pt x="259" y="101"/>
                </a:lnTo>
                <a:lnTo>
                  <a:pt x="253" y="101"/>
                </a:lnTo>
                <a:lnTo>
                  <a:pt x="252" y="97"/>
                </a:lnTo>
                <a:lnTo>
                  <a:pt x="250" y="92"/>
                </a:lnTo>
                <a:lnTo>
                  <a:pt x="248" y="87"/>
                </a:lnTo>
                <a:lnTo>
                  <a:pt x="248" y="84"/>
                </a:lnTo>
                <a:lnTo>
                  <a:pt x="253" y="81"/>
                </a:lnTo>
                <a:lnTo>
                  <a:pt x="252" y="79"/>
                </a:lnTo>
                <a:lnTo>
                  <a:pt x="251" y="78"/>
                </a:lnTo>
                <a:lnTo>
                  <a:pt x="246" y="78"/>
                </a:lnTo>
                <a:lnTo>
                  <a:pt x="244" y="77"/>
                </a:lnTo>
                <a:lnTo>
                  <a:pt x="243" y="77"/>
                </a:lnTo>
                <a:lnTo>
                  <a:pt x="241" y="76"/>
                </a:lnTo>
                <a:lnTo>
                  <a:pt x="241" y="71"/>
                </a:lnTo>
                <a:lnTo>
                  <a:pt x="244" y="66"/>
                </a:lnTo>
                <a:lnTo>
                  <a:pt x="245" y="63"/>
                </a:lnTo>
                <a:lnTo>
                  <a:pt x="244" y="59"/>
                </a:lnTo>
                <a:lnTo>
                  <a:pt x="241" y="57"/>
                </a:lnTo>
                <a:lnTo>
                  <a:pt x="240" y="57"/>
                </a:lnTo>
                <a:lnTo>
                  <a:pt x="239" y="58"/>
                </a:lnTo>
                <a:lnTo>
                  <a:pt x="239" y="59"/>
                </a:lnTo>
                <a:lnTo>
                  <a:pt x="238" y="48"/>
                </a:lnTo>
                <a:lnTo>
                  <a:pt x="239" y="41"/>
                </a:lnTo>
                <a:lnTo>
                  <a:pt x="245" y="35"/>
                </a:lnTo>
                <a:lnTo>
                  <a:pt x="258" y="30"/>
                </a:lnTo>
                <a:lnTo>
                  <a:pt x="254" y="29"/>
                </a:lnTo>
                <a:lnTo>
                  <a:pt x="252" y="28"/>
                </a:lnTo>
                <a:lnTo>
                  <a:pt x="251" y="27"/>
                </a:lnTo>
                <a:lnTo>
                  <a:pt x="250" y="24"/>
                </a:lnTo>
                <a:lnTo>
                  <a:pt x="250" y="22"/>
                </a:lnTo>
                <a:lnTo>
                  <a:pt x="251" y="20"/>
                </a:lnTo>
                <a:lnTo>
                  <a:pt x="253" y="16"/>
                </a:lnTo>
                <a:lnTo>
                  <a:pt x="253" y="14"/>
                </a:lnTo>
                <a:lnTo>
                  <a:pt x="251" y="13"/>
                </a:lnTo>
                <a:lnTo>
                  <a:pt x="245" y="13"/>
                </a:lnTo>
                <a:lnTo>
                  <a:pt x="241" y="14"/>
                </a:lnTo>
                <a:lnTo>
                  <a:pt x="239" y="15"/>
                </a:lnTo>
                <a:lnTo>
                  <a:pt x="236" y="16"/>
                </a:lnTo>
                <a:lnTo>
                  <a:pt x="236" y="18"/>
                </a:lnTo>
                <a:lnTo>
                  <a:pt x="237" y="21"/>
                </a:lnTo>
                <a:lnTo>
                  <a:pt x="237" y="22"/>
                </a:lnTo>
                <a:lnTo>
                  <a:pt x="238" y="24"/>
                </a:lnTo>
                <a:lnTo>
                  <a:pt x="239" y="25"/>
                </a:lnTo>
                <a:lnTo>
                  <a:pt x="239" y="30"/>
                </a:lnTo>
                <a:lnTo>
                  <a:pt x="234" y="30"/>
                </a:lnTo>
                <a:lnTo>
                  <a:pt x="233" y="29"/>
                </a:lnTo>
                <a:lnTo>
                  <a:pt x="233" y="25"/>
                </a:lnTo>
                <a:lnTo>
                  <a:pt x="231" y="28"/>
                </a:lnTo>
                <a:lnTo>
                  <a:pt x="229" y="29"/>
                </a:lnTo>
                <a:lnTo>
                  <a:pt x="227" y="31"/>
                </a:lnTo>
                <a:lnTo>
                  <a:pt x="226" y="32"/>
                </a:lnTo>
                <a:lnTo>
                  <a:pt x="225" y="35"/>
                </a:lnTo>
                <a:lnTo>
                  <a:pt x="224" y="36"/>
                </a:lnTo>
                <a:lnTo>
                  <a:pt x="219" y="36"/>
                </a:lnTo>
                <a:lnTo>
                  <a:pt x="219" y="41"/>
                </a:lnTo>
                <a:lnTo>
                  <a:pt x="220" y="42"/>
                </a:lnTo>
                <a:lnTo>
                  <a:pt x="220" y="43"/>
                </a:lnTo>
                <a:lnTo>
                  <a:pt x="222" y="44"/>
                </a:lnTo>
                <a:lnTo>
                  <a:pt x="220" y="45"/>
                </a:lnTo>
                <a:lnTo>
                  <a:pt x="219" y="48"/>
                </a:lnTo>
                <a:lnTo>
                  <a:pt x="217" y="46"/>
                </a:lnTo>
                <a:lnTo>
                  <a:pt x="216" y="45"/>
                </a:lnTo>
                <a:lnTo>
                  <a:pt x="210" y="45"/>
                </a:lnTo>
                <a:lnTo>
                  <a:pt x="211" y="48"/>
                </a:lnTo>
                <a:lnTo>
                  <a:pt x="212" y="49"/>
                </a:lnTo>
                <a:lnTo>
                  <a:pt x="211" y="49"/>
                </a:lnTo>
                <a:lnTo>
                  <a:pt x="210" y="50"/>
                </a:lnTo>
                <a:lnTo>
                  <a:pt x="208" y="50"/>
                </a:lnTo>
                <a:lnTo>
                  <a:pt x="208" y="53"/>
                </a:lnTo>
                <a:lnTo>
                  <a:pt x="209" y="56"/>
                </a:lnTo>
                <a:lnTo>
                  <a:pt x="211" y="58"/>
                </a:lnTo>
                <a:lnTo>
                  <a:pt x="213" y="59"/>
                </a:lnTo>
                <a:lnTo>
                  <a:pt x="216" y="59"/>
                </a:lnTo>
                <a:lnTo>
                  <a:pt x="217" y="60"/>
                </a:lnTo>
                <a:lnTo>
                  <a:pt x="219" y="62"/>
                </a:lnTo>
                <a:lnTo>
                  <a:pt x="217" y="74"/>
                </a:lnTo>
                <a:lnTo>
                  <a:pt x="219" y="86"/>
                </a:lnTo>
                <a:lnTo>
                  <a:pt x="222" y="99"/>
                </a:lnTo>
                <a:lnTo>
                  <a:pt x="224" y="113"/>
                </a:lnTo>
                <a:lnTo>
                  <a:pt x="219" y="113"/>
                </a:lnTo>
                <a:lnTo>
                  <a:pt x="217" y="112"/>
                </a:lnTo>
                <a:lnTo>
                  <a:pt x="217" y="111"/>
                </a:lnTo>
                <a:lnTo>
                  <a:pt x="216" y="108"/>
                </a:lnTo>
                <a:lnTo>
                  <a:pt x="216" y="107"/>
                </a:lnTo>
                <a:lnTo>
                  <a:pt x="213" y="116"/>
                </a:lnTo>
                <a:lnTo>
                  <a:pt x="216" y="123"/>
                </a:lnTo>
                <a:lnTo>
                  <a:pt x="220" y="129"/>
                </a:lnTo>
                <a:lnTo>
                  <a:pt x="227" y="134"/>
                </a:lnTo>
                <a:lnTo>
                  <a:pt x="236" y="139"/>
                </a:lnTo>
                <a:lnTo>
                  <a:pt x="243" y="143"/>
                </a:lnTo>
                <a:lnTo>
                  <a:pt x="247" y="149"/>
                </a:lnTo>
                <a:lnTo>
                  <a:pt x="240" y="150"/>
                </a:lnTo>
                <a:lnTo>
                  <a:pt x="231" y="149"/>
                </a:lnTo>
                <a:lnTo>
                  <a:pt x="222" y="147"/>
                </a:lnTo>
                <a:lnTo>
                  <a:pt x="213" y="142"/>
                </a:lnTo>
                <a:lnTo>
                  <a:pt x="210" y="135"/>
                </a:lnTo>
                <a:lnTo>
                  <a:pt x="209" y="135"/>
                </a:lnTo>
                <a:lnTo>
                  <a:pt x="208" y="137"/>
                </a:lnTo>
                <a:lnTo>
                  <a:pt x="208" y="143"/>
                </a:lnTo>
                <a:lnTo>
                  <a:pt x="201" y="139"/>
                </a:lnTo>
                <a:lnTo>
                  <a:pt x="198" y="135"/>
                </a:lnTo>
                <a:lnTo>
                  <a:pt x="196" y="133"/>
                </a:lnTo>
                <a:lnTo>
                  <a:pt x="194" y="129"/>
                </a:lnTo>
                <a:lnTo>
                  <a:pt x="190" y="129"/>
                </a:lnTo>
                <a:lnTo>
                  <a:pt x="188" y="130"/>
                </a:lnTo>
                <a:lnTo>
                  <a:pt x="187" y="132"/>
                </a:lnTo>
                <a:lnTo>
                  <a:pt x="186" y="134"/>
                </a:lnTo>
                <a:lnTo>
                  <a:pt x="186" y="141"/>
                </a:lnTo>
                <a:lnTo>
                  <a:pt x="181" y="134"/>
                </a:lnTo>
                <a:lnTo>
                  <a:pt x="181" y="126"/>
                </a:lnTo>
                <a:lnTo>
                  <a:pt x="184" y="118"/>
                </a:lnTo>
                <a:lnTo>
                  <a:pt x="189" y="108"/>
                </a:lnTo>
                <a:lnTo>
                  <a:pt x="192" y="99"/>
                </a:lnTo>
                <a:lnTo>
                  <a:pt x="194" y="90"/>
                </a:lnTo>
                <a:lnTo>
                  <a:pt x="192" y="87"/>
                </a:lnTo>
                <a:lnTo>
                  <a:pt x="190" y="85"/>
                </a:lnTo>
                <a:lnTo>
                  <a:pt x="186" y="85"/>
                </a:lnTo>
                <a:lnTo>
                  <a:pt x="181" y="87"/>
                </a:lnTo>
                <a:lnTo>
                  <a:pt x="176" y="87"/>
                </a:lnTo>
                <a:lnTo>
                  <a:pt x="173" y="86"/>
                </a:lnTo>
                <a:lnTo>
                  <a:pt x="170" y="84"/>
                </a:lnTo>
                <a:lnTo>
                  <a:pt x="168" y="83"/>
                </a:lnTo>
                <a:lnTo>
                  <a:pt x="166" y="80"/>
                </a:lnTo>
                <a:lnTo>
                  <a:pt x="162" y="79"/>
                </a:lnTo>
                <a:lnTo>
                  <a:pt x="156" y="79"/>
                </a:lnTo>
                <a:lnTo>
                  <a:pt x="154" y="80"/>
                </a:lnTo>
                <a:lnTo>
                  <a:pt x="151" y="80"/>
                </a:lnTo>
                <a:lnTo>
                  <a:pt x="148" y="79"/>
                </a:lnTo>
                <a:lnTo>
                  <a:pt x="148" y="70"/>
                </a:lnTo>
                <a:lnTo>
                  <a:pt x="145" y="64"/>
                </a:lnTo>
                <a:lnTo>
                  <a:pt x="138" y="62"/>
                </a:lnTo>
                <a:lnTo>
                  <a:pt x="128" y="62"/>
                </a:lnTo>
                <a:lnTo>
                  <a:pt x="118" y="48"/>
                </a:lnTo>
                <a:lnTo>
                  <a:pt x="117" y="41"/>
                </a:lnTo>
                <a:lnTo>
                  <a:pt x="114" y="39"/>
                </a:lnTo>
                <a:lnTo>
                  <a:pt x="111" y="38"/>
                </a:lnTo>
                <a:lnTo>
                  <a:pt x="106" y="37"/>
                </a:lnTo>
                <a:lnTo>
                  <a:pt x="103" y="37"/>
                </a:lnTo>
                <a:lnTo>
                  <a:pt x="99" y="36"/>
                </a:lnTo>
                <a:lnTo>
                  <a:pt x="97" y="36"/>
                </a:lnTo>
                <a:lnTo>
                  <a:pt x="94" y="35"/>
                </a:lnTo>
                <a:lnTo>
                  <a:pt x="91" y="35"/>
                </a:lnTo>
                <a:lnTo>
                  <a:pt x="75" y="43"/>
                </a:lnTo>
                <a:lnTo>
                  <a:pt x="74" y="45"/>
                </a:lnTo>
                <a:lnTo>
                  <a:pt x="71" y="48"/>
                </a:lnTo>
                <a:lnTo>
                  <a:pt x="70" y="50"/>
                </a:lnTo>
                <a:lnTo>
                  <a:pt x="68" y="52"/>
                </a:lnTo>
                <a:lnTo>
                  <a:pt x="67" y="55"/>
                </a:lnTo>
                <a:lnTo>
                  <a:pt x="64" y="55"/>
                </a:lnTo>
                <a:lnTo>
                  <a:pt x="61" y="53"/>
                </a:lnTo>
                <a:lnTo>
                  <a:pt x="59" y="52"/>
                </a:lnTo>
                <a:lnTo>
                  <a:pt x="55" y="50"/>
                </a:lnTo>
                <a:lnTo>
                  <a:pt x="53" y="49"/>
                </a:lnTo>
                <a:lnTo>
                  <a:pt x="50" y="49"/>
                </a:lnTo>
                <a:lnTo>
                  <a:pt x="49" y="50"/>
                </a:lnTo>
                <a:lnTo>
                  <a:pt x="48" y="50"/>
                </a:lnTo>
                <a:lnTo>
                  <a:pt x="48" y="51"/>
                </a:lnTo>
                <a:lnTo>
                  <a:pt x="47" y="52"/>
                </a:lnTo>
                <a:lnTo>
                  <a:pt x="46" y="55"/>
                </a:lnTo>
                <a:lnTo>
                  <a:pt x="45" y="58"/>
                </a:lnTo>
                <a:lnTo>
                  <a:pt x="42" y="60"/>
                </a:lnTo>
                <a:lnTo>
                  <a:pt x="40" y="64"/>
                </a:lnTo>
                <a:lnTo>
                  <a:pt x="38" y="65"/>
                </a:lnTo>
                <a:lnTo>
                  <a:pt x="34" y="66"/>
                </a:lnTo>
                <a:lnTo>
                  <a:pt x="31" y="66"/>
                </a:lnTo>
                <a:lnTo>
                  <a:pt x="28" y="67"/>
                </a:lnTo>
                <a:lnTo>
                  <a:pt x="25" y="71"/>
                </a:lnTo>
                <a:lnTo>
                  <a:pt x="23" y="78"/>
                </a:lnTo>
                <a:lnTo>
                  <a:pt x="20" y="81"/>
                </a:lnTo>
                <a:lnTo>
                  <a:pt x="16" y="86"/>
                </a:lnTo>
                <a:lnTo>
                  <a:pt x="12" y="87"/>
                </a:lnTo>
                <a:lnTo>
                  <a:pt x="7" y="94"/>
                </a:lnTo>
                <a:lnTo>
                  <a:pt x="0" y="51"/>
                </a:lnTo>
                <a:lnTo>
                  <a:pt x="126" y="28"/>
                </a:lnTo>
                <a:lnTo>
                  <a:pt x="146" y="23"/>
                </a:lnTo>
                <a:lnTo>
                  <a:pt x="170" y="18"/>
                </a:lnTo>
                <a:lnTo>
                  <a:pt x="194" y="14"/>
                </a:lnTo>
                <a:lnTo>
                  <a:pt x="206" y="10"/>
                </a:lnTo>
                <a:lnTo>
                  <a:pt x="222" y="7"/>
                </a:lnTo>
                <a:lnTo>
                  <a:pt x="239" y="2"/>
                </a:lnTo>
                <a:lnTo>
                  <a:pt x="255" y="0"/>
                </a:lnTo>
                <a:close/>
              </a:path>
            </a:pathLst>
          </a:custGeom>
          <a:solidFill>
            <a:srgbClr val="FF0000"/>
          </a:solidFill>
          <a:ln w="12700">
            <a:solidFill>
              <a:srgbClr val="1F497D">
                <a:lumMod val="60000"/>
                <a:lumOff val="40000"/>
              </a:srgbClr>
            </a:solidFill>
            <a:prstDash val="solid"/>
            <a:round/>
            <a:headEnd/>
            <a:tailEnd/>
          </a:ln>
        </p:spPr>
        <p:txBody>
          <a:bodyPr/>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Tree>
    <p:extLst>
      <p:ext uri="{BB962C8B-B14F-4D97-AF65-F5344CB8AC3E}">
        <p14:creationId xmlns:p14="http://schemas.microsoft.com/office/powerpoint/2010/main" val="3626646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r>
              <a:rPr lang="en-US" altLang="en-US" smtClean="0"/>
              <a:t>Health Care Market Profile: Hospitals</a:t>
            </a:r>
          </a:p>
        </p:txBody>
      </p:sp>
      <p:sp>
        <p:nvSpPr>
          <p:cNvPr id="22531"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1DDBCED1-2CFD-46D6-BEBE-99CE39DE3C0C}" type="slidenum">
              <a:rPr lang="en-US" altLang="en-US" sz="1400" smtClean="0">
                <a:solidFill>
                  <a:srgbClr val="57768E"/>
                </a:solidFill>
              </a:rPr>
              <a:pPr>
                <a:spcBef>
                  <a:spcPct val="0"/>
                </a:spcBef>
                <a:buClrTx/>
                <a:buFontTx/>
                <a:buNone/>
              </a:pPr>
              <a:t>59</a:t>
            </a:fld>
            <a:endParaRPr lang="en-US" altLang="en-US" sz="1400" smtClean="0">
              <a:solidFill>
                <a:srgbClr val="57768E"/>
              </a:solidFill>
            </a:endParaRPr>
          </a:p>
        </p:txBody>
      </p:sp>
      <p:sp>
        <p:nvSpPr>
          <p:cNvPr id="9" name="Content Placeholder 8"/>
          <p:cNvSpPr>
            <a:spLocks noGrp="1"/>
          </p:cNvSpPr>
          <p:nvPr>
            <p:ph idx="1"/>
          </p:nvPr>
        </p:nvSpPr>
        <p:spPr>
          <a:xfrm>
            <a:off x="3276600" y="1066800"/>
            <a:ext cx="5576888" cy="2297113"/>
          </a:xfrm>
          <a:solidFill>
            <a:schemeClr val="bg1"/>
          </a:solidFill>
        </p:spPr>
        <p:txBody>
          <a:bodyPr/>
          <a:lstStyle/>
          <a:p>
            <a:pPr marL="0" indent="0">
              <a:buFont typeface="Wingdings" pitchFamily="2" charset="2"/>
              <a:buNone/>
              <a:defRPr/>
            </a:pPr>
            <a:r>
              <a:rPr lang="en-US" b="1" u="sng" dirty="0" smtClean="0"/>
              <a:t>Maryland</a:t>
            </a:r>
            <a:r>
              <a:rPr lang="en-US" dirty="0" smtClean="0"/>
              <a:t>: 50 hospitals</a:t>
            </a:r>
            <a:endParaRPr lang="en-US" sz="2200" dirty="0" smtClean="0"/>
          </a:p>
          <a:p>
            <a:pPr marL="403225" lvl="1" indent="-342900">
              <a:defRPr/>
            </a:pPr>
            <a:r>
              <a:rPr lang="en-US" sz="2200" dirty="0" smtClean="0"/>
              <a:t>3 large hospital systems</a:t>
            </a:r>
          </a:p>
          <a:p>
            <a:pPr marL="403225" lvl="1" indent="-342900">
              <a:defRPr/>
            </a:pPr>
            <a:r>
              <a:rPr lang="en-US" sz="2200" dirty="0" smtClean="0"/>
              <a:t>Top 10 hospitals account for 44% of discharges</a:t>
            </a:r>
          </a:p>
          <a:p>
            <a:pPr marL="403225" lvl="1" indent="-342900">
              <a:defRPr/>
            </a:pPr>
            <a:r>
              <a:rPr lang="en-US" sz="2200" dirty="0" smtClean="0"/>
              <a:t>Group of independent hospitals have formed collaborative to share best practices to improve population health</a:t>
            </a:r>
          </a:p>
          <a:p>
            <a:pPr marL="346075" lvl="1">
              <a:defRPr/>
            </a:pPr>
            <a:endParaRPr lang="en-US" sz="2200" dirty="0" smtClean="0"/>
          </a:p>
          <a:p>
            <a:pPr lvl="1">
              <a:defRPr/>
            </a:pPr>
            <a:endParaRPr lang="en-US" dirty="0" smtClean="0"/>
          </a:p>
          <a:p>
            <a:pPr marL="0" indent="0">
              <a:buFont typeface="Wingdings" pitchFamily="2" charset="2"/>
              <a:buNone/>
              <a:defRPr/>
            </a:pPr>
            <a:endParaRPr lang="en-US" dirty="0"/>
          </a:p>
          <a:p>
            <a:pPr lvl="1">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a:p>
        </p:txBody>
      </p:sp>
      <p:grpSp>
        <p:nvGrpSpPr>
          <p:cNvPr id="22533" name="Group 72"/>
          <p:cNvGrpSpPr>
            <a:grpSpLocks/>
          </p:cNvGrpSpPr>
          <p:nvPr/>
        </p:nvGrpSpPr>
        <p:grpSpPr bwMode="auto">
          <a:xfrm>
            <a:off x="155575" y="1076325"/>
            <a:ext cx="2892425" cy="1514475"/>
            <a:chOff x="684213" y="2178776"/>
            <a:chExt cx="6170612" cy="3562350"/>
          </a:xfrm>
        </p:grpSpPr>
        <p:grpSp>
          <p:nvGrpSpPr>
            <p:cNvPr id="22535" name="Group 73"/>
            <p:cNvGrpSpPr>
              <a:grpSpLocks/>
            </p:cNvGrpSpPr>
            <p:nvPr/>
          </p:nvGrpSpPr>
          <p:grpSpPr bwMode="auto">
            <a:xfrm>
              <a:off x="3427412" y="4686300"/>
              <a:ext cx="3427413" cy="963613"/>
              <a:chOff x="3730626" y="4597400"/>
              <a:chExt cx="3427413" cy="963613"/>
            </a:xfrm>
          </p:grpSpPr>
          <p:sp>
            <p:nvSpPr>
              <p:cNvPr id="127" name="Rectangle 6"/>
              <p:cNvSpPr>
                <a:spLocks noChangeArrowheads="1"/>
              </p:cNvSpPr>
              <p:nvPr/>
            </p:nvSpPr>
            <p:spPr bwMode="auto">
              <a:xfrm>
                <a:off x="3933876" y="4733633"/>
                <a:ext cx="3095467" cy="828975"/>
              </a:xfrm>
              <a:prstGeom prst="rect">
                <a:avLst/>
              </a:prstGeom>
              <a:solidFill>
                <a:sysClr val="window" lastClr="FFFFFF">
                  <a:lumMod val="8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8" name="Rectangle 7"/>
              <p:cNvSpPr>
                <a:spLocks noChangeArrowheads="1"/>
              </p:cNvSpPr>
              <p:nvPr/>
            </p:nvSpPr>
            <p:spPr bwMode="auto">
              <a:xfrm>
                <a:off x="3730673" y="4599204"/>
                <a:ext cx="3427366" cy="175505"/>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9" name="Rectangle 8"/>
              <p:cNvSpPr>
                <a:spLocks noChangeArrowheads="1"/>
              </p:cNvSpPr>
              <p:nvPr/>
            </p:nvSpPr>
            <p:spPr bwMode="auto">
              <a:xfrm>
                <a:off x="5461291" y="4886733"/>
                <a:ext cx="1459678" cy="407018"/>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30" name="Rectangle 9"/>
              <p:cNvSpPr>
                <a:spLocks noChangeArrowheads="1"/>
              </p:cNvSpPr>
              <p:nvPr/>
            </p:nvSpPr>
            <p:spPr bwMode="auto">
              <a:xfrm>
                <a:off x="3906783" y="4886733"/>
                <a:ext cx="599451" cy="407018"/>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31" name="Rectangle 10"/>
              <p:cNvSpPr>
                <a:spLocks noChangeArrowheads="1"/>
              </p:cNvSpPr>
              <p:nvPr/>
            </p:nvSpPr>
            <p:spPr bwMode="auto">
              <a:xfrm>
                <a:off x="4617995" y="4886733"/>
                <a:ext cx="745080" cy="675875"/>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sp>
          <p:nvSpPr>
            <p:cNvPr id="75" name="Rectangle 11"/>
            <p:cNvSpPr>
              <a:spLocks noChangeArrowheads="1"/>
            </p:cNvSpPr>
            <p:nvPr/>
          </p:nvSpPr>
          <p:spPr bwMode="auto">
            <a:xfrm>
              <a:off x="765494" y="4086912"/>
              <a:ext cx="782334" cy="1568330"/>
            </a:xfrm>
            <a:prstGeom prst="rect">
              <a:avLst/>
            </a:prstGeom>
            <a:solidFill>
              <a:sysClr val="window" lastClr="FFFFFF">
                <a:lumMod val="7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6" name="Rectangle 12"/>
            <p:cNvSpPr>
              <a:spLocks noChangeArrowheads="1"/>
            </p:cNvSpPr>
            <p:nvPr/>
          </p:nvSpPr>
          <p:spPr bwMode="auto">
            <a:xfrm>
              <a:off x="684213" y="3982357"/>
              <a:ext cx="843295" cy="175502"/>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7" name="Rectangle 13"/>
            <p:cNvSpPr>
              <a:spLocks noChangeArrowheads="1"/>
            </p:cNvSpPr>
            <p:nvPr/>
          </p:nvSpPr>
          <p:spPr bwMode="auto">
            <a:xfrm>
              <a:off x="2899131" y="3116041"/>
              <a:ext cx="904257" cy="2539201"/>
            </a:xfrm>
            <a:prstGeom prst="rect">
              <a:avLst/>
            </a:prstGeom>
            <a:solidFill>
              <a:sysClr val="window" lastClr="FFFFFF">
                <a:lumMod val="7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8" name="Rectangle 14"/>
            <p:cNvSpPr>
              <a:spLocks noChangeArrowheads="1"/>
            </p:cNvSpPr>
            <p:nvPr/>
          </p:nvSpPr>
          <p:spPr bwMode="auto">
            <a:xfrm>
              <a:off x="2885584" y="3291544"/>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9" name="Rectangle 15"/>
            <p:cNvSpPr>
              <a:spLocks noChangeArrowheads="1"/>
            </p:cNvSpPr>
            <p:nvPr/>
          </p:nvSpPr>
          <p:spPr bwMode="auto">
            <a:xfrm>
              <a:off x="2885584" y="3646286"/>
              <a:ext cx="321740" cy="272590"/>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0" name="Rectangle 16"/>
            <p:cNvSpPr>
              <a:spLocks noChangeArrowheads="1"/>
            </p:cNvSpPr>
            <p:nvPr/>
          </p:nvSpPr>
          <p:spPr bwMode="auto">
            <a:xfrm>
              <a:off x="3312311" y="3291544"/>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1" name="Rectangle 17"/>
            <p:cNvSpPr>
              <a:spLocks noChangeArrowheads="1"/>
            </p:cNvSpPr>
            <p:nvPr/>
          </p:nvSpPr>
          <p:spPr bwMode="auto">
            <a:xfrm>
              <a:off x="3312311" y="3646286"/>
              <a:ext cx="321740" cy="272590"/>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2" name="Rectangle 18"/>
            <p:cNvSpPr>
              <a:spLocks noChangeArrowheads="1"/>
            </p:cNvSpPr>
            <p:nvPr/>
          </p:nvSpPr>
          <p:spPr bwMode="auto">
            <a:xfrm>
              <a:off x="2885584" y="4008495"/>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3" name="Rectangle 19"/>
            <p:cNvSpPr>
              <a:spLocks noChangeArrowheads="1"/>
            </p:cNvSpPr>
            <p:nvPr/>
          </p:nvSpPr>
          <p:spPr bwMode="auto">
            <a:xfrm>
              <a:off x="2885584" y="4363237"/>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4" name="Rectangle 20"/>
            <p:cNvSpPr>
              <a:spLocks noChangeArrowheads="1"/>
            </p:cNvSpPr>
            <p:nvPr/>
          </p:nvSpPr>
          <p:spPr bwMode="auto">
            <a:xfrm>
              <a:off x="3312311" y="4008495"/>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5" name="Rectangle 21"/>
            <p:cNvSpPr>
              <a:spLocks noChangeArrowheads="1"/>
            </p:cNvSpPr>
            <p:nvPr/>
          </p:nvSpPr>
          <p:spPr bwMode="auto">
            <a:xfrm>
              <a:off x="3312311" y="4363237"/>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6" name="Rectangle 22"/>
            <p:cNvSpPr>
              <a:spLocks noChangeArrowheads="1"/>
            </p:cNvSpPr>
            <p:nvPr/>
          </p:nvSpPr>
          <p:spPr bwMode="auto">
            <a:xfrm>
              <a:off x="2885584" y="472171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7" name="Rectangle 23"/>
            <p:cNvSpPr>
              <a:spLocks noChangeArrowheads="1"/>
            </p:cNvSpPr>
            <p:nvPr/>
          </p:nvSpPr>
          <p:spPr bwMode="auto">
            <a:xfrm>
              <a:off x="2885584" y="507645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8" name="Rectangle 24"/>
            <p:cNvSpPr>
              <a:spLocks noChangeArrowheads="1"/>
            </p:cNvSpPr>
            <p:nvPr/>
          </p:nvSpPr>
          <p:spPr bwMode="auto">
            <a:xfrm>
              <a:off x="3312311" y="472171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9" name="Rectangle 25"/>
            <p:cNvSpPr>
              <a:spLocks noChangeArrowheads="1"/>
            </p:cNvSpPr>
            <p:nvPr/>
          </p:nvSpPr>
          <p:spPr bwMode="auto">
            <a:xfrm>
              <a:off x="3312311" y="507645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0" name="Rectangle 26"/>
            <p:cNvSpPr>
              <a:spLocks noChangeArrowheads="1"/>
            </p:cNvSpPr>
            <p:nvPr/>
          </p:nvSpPr>
          <p:spPr bwMode="auto">
            <a:xfrm>
              <a:off x="911125" y="4277351"/>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1" name="Rectangle 27"/>
            <p:cNvSpPr>
              <a:spLocks noChangeArrowheads="1"/>
            </p:cNvSpPr>
            <p:nvPr/>
          </p:nvSpPr>
          <p:spPr bwMode="auto">
            <a:xfrm>
              <a:off x="911125" y="4632094"/>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2" name="Rectangle 28"/>
            <p:cNvSpPr>
              <a:spLocks noChangeArrowheads="1"/>
            </p:cNvSpPr>
            <p:nvPr/>
          </p:nvSpPr>
          <p:spPr bwMode="auto">
            <a:xfrm>
              <a:off x="1337852" y="4277351"/>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3" name="Rectangle 29"/>
            <p:cNvSpPr>
              <a:spLocks noChangeArrowheads="1"/>
            </p:cNvSpPr>
            <p:nvPr/>
          </p:nvSpPr>
          <p:spPr bwMode="auto">
            <a:xfrm>
              <a:off x="1337852" y="4632094"/>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4" name="Rectangle 30"/>
            <p:cNvSpPr>
              <a:spLocks noChangeArrowheads="1"/>
            </p:cNvSpPr>
            <p:nvPr/>
          </p:nvSpPr>
          <p:spPr bwMode="auto">
            <a:xfrm>
              <a:off x="911125" y="4990569"/>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5" name="Rectangle 31"/>
            <p:cNvSpPr>
              <a:spLocks noChangeArrowheads="1"/>
            </p:cNvSpPr>
            <p:nvPr/>
          </p:nvSpPr>
          <p:spPr bwMode="auto">
            <a:xfrm>
              <a:off x="1337852" y="4990569"/>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6" name="Rectangle 32"/>
            <p:cNvSpPr>
              <a:spLocks noChangeArrowheads="1"/>
            </p:cNvSpPr>
            <p:nvPr/>
          </p:nvSpPr>
          <p:spPr bwMode="auto">
            <a:xfrm>
              <a:off x="2204853" y="2959208"/>
              <a:ext cx="1700136" cy="175502"/>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7" name="Rectangle 33"/>
            <p:cNvSpPr>
              <a:spLocks noChangeArrowheads="1"/>
            </p:cNvSpPr>
            <p:nvPr/>
          </p:nvSpPr>
          <p:spPr bwMode="auto">
            <a:xfrm>
              <a:off x="1419133" y="2324408"/>
              <a:ext cx="1534185" cy="3330835"/>
            </a:xfrm>
            <a:prstGeom prst="rect">
              <a:avLst/>
            </a:prstGeom>
            <a:solidFill>
              <a:sysClr val="window" lastClr="FFFFFF">
                <a:lumMod val="8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8" name="Rectangle 34"/>
            <p:cNvSpPr>
              <a:spLocks noChangeArrowheads="1"/>
            </p:cNvSpPr>
            <p:nvPr/>
          </p:nvSpPr>
          <p:spPr bwMode="auto">
            <a:xfrm>
              <a:off x="2021970" y="251111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9" name="Rectangle 35"/>
            <p:cNvSpPr>
              <a:spLocks noChangeArrowheads="1"/>
            </p:cNvSpPr>
            <p:nvPr/>
          </p:nvSpPr>
          <p:spPr bwMode="auto">
            <a:xfrm>
              <a:off x="2021970" y="286585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0" name="Rectangle 36"/>
            <p:cNvSpPr>
              <a:spLocks noChangeArrowheads="1"/>
            </p:cNvSpPr>
            <p:nvPr/>
          </p:nvSpPr>
          <p:spPr bwMode="auto">
            <a:xfrm>
              <a:off x="2021970" y="3224329"/>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1" name="Rectangle 37"/>
            <p:cNvSpPr>
              <a:spLocks noChangeArrowheads="1"/>
            </p:cNvSpPr>
            <p:nvPr/>
          </p:nvSpPr>
          <p:spPr bwMode="auto">
            <a:xfrm>
              <a:off x="2021970" y="3579072"/>
              <a:ext cx="321738" cy="272590"/>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2" name="Rectangle 38"/>
            <p:cNvSpPr>
              <a:spLocks noChangeArrowheads="1"/>
            </p:cNvSpPr>
            <p:nvPr/>
          </p:nvSpPr>
          <p:spPr bwMode="auto">
            <a:xfrm>
              <a:off x="2021970" y="3941280"/>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3" name="Rectangle 39"/>
            <p:cNvSpPr>
              <a:spLocks noChangeArrowheads="1"/>
            </p:cNvSpPr>
            <p:nvPr/>
          </p:nvSpPr>
          <p:spPr bwMode="auto">
            <a:xfrm>
              <a:off x="2021970" y="4292288"/>
              <a:ext cx="321738" cy="272592"/>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4" name="Rectangle 40"/>
            <p:cNvSpPr>
              <a:spLocks noChangeArrowheads="1"/>
            </p:cNvSpPr>
            <p:nvPr/>
          </p:nvSpPr>
          <p:spPr bwMode="auto">
            <a:xfrm>
              <a:off x="1608790" y="251111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5" name="Rectangle 41"/>
            <p:cNvSpPr>
              <a:spLocks noChangeArrowheads="1"/>
            </p:cNvSpPr>
            <p:nvPr/>
          </p:nvSpPr>
          <p:spPr bwMode="auto">
            <a:xfrm>
              <a:off x="1608790" y="286585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6" name="Rectangle 42"/>
            <p:cNvSpPr>
              <a:spLocks noChangeArrowheads="1"/>
            </p:cNvSpPr>
            <p:nvPr/>
          </p:nvSpPr>
          <p:spPr bwMode="auto">
            <a:xfrm>
              <a:off x="1608790" y="3224329"/>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7" name="Rectangle 43"/>
            <p:cNvSpPr>
              <a:spLocks noChangeArrowheads="1"/>
            </p:cNvSpPr>
            <p:nvPr/>
          </p:nvSpPr>
          <p:spPr bwMode="auto">
            <a:xfrm>
              <a:off x="1608790" y="3579072"/>
              <a:ext cx="321738" cy="272590"/>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8" name="Rectangle 44"/>
            <p:cNvSpPr>
              <a:spLocks noChangeArrowheads="1"/>
            </p:cNvSpPr>
            <p:nvPr/>
          </p:nvSpPr>
          <p:spPr bwMode="auto">
            <a:xfrm>
              <a:off x="1608790" y="3941280"/>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9" name="Rectangle 45"/>
            <p:cNvSpPr>
              <a:spLocks noChangeArrowheads="1"/>
            </p:cNvSpPr>
            <p:nvPr/>
          </p:nvSpPr>
          <p:spPr bwMode="auto">
            <a:xfrm>
              <a:off x="1608790" y="4292288"/>
              <a:ext cx="321738" cy="272592"/>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0" name="Rectangle 46"/>
            <p:cNvSpPr>
              <a:spLocks noChangeArrowheads="1"/>
            </p:cNvSpPr>
            <p:nvPr/>
          </p:nvSpPr>
          <p:spPr bwMode="auto">
            <a:xfrm>
              <a:off x="2448698" y="251111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1" name="Rectangle 47"/>
            <p:cNvSpPr>
              <a:spLocks noChangeArrowheads="1"/>
            </p:cNvSpPr>
            <p:nvPr/>
          </p:nvSpPr>
          <p:spPr bwMode="auto">
            <a:xfrm>
              <a:off x="2448698" y="286585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2" name="Rectangle 48"/>
            <p:cNvSpPr>
              <a:spLocks noChangeArrowheads="1"/>
            </p:cNvSpPr>
            <p:nvPr/>
          </p:nvSpPr>
          <p:spPr bwMode="auto">
            <a:xfrm>
              <a:off x="2448698" y="3224329"/>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3" name="Rectangle 49"/>
            <p:cNvSpPr>
              <a:spLocks noChangeArrowheads="1"/>
            </p:cNvSpPr>
            <p:nvPr/>
          </p:nvSpPr>
          <p:spPr bwMode="auto">
            <a:xfrm>
              <a:off x="2448698" y="3579072"/>
              <a:ext cx="321738" cy="272590"/>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4" name="Rectangle 50"/>
            <p:cNvSpPr>
              <a:spLocks noChangeArrowheads="1"/>
            </p:cNvSpPr>
            <p:nvPr/>
          </p:nvSpPr>
          <p:spPr bwMode="auto">
            <a:xfrm>
              <a:off x="2448698" y="3941280"/>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5" name="Rectangle 51"/>
            <p:cNvSpPr>
              <a:spLocks noChangeArrowheads="1"/>
            </p:cNvSpPr>
            <p:nvPr/>
          </p:nvSpPr>
          <p:spPr bwMode="auto">
            <a:xfrm>
              <a:off x="2448698" y="4292288"/>
              <a:ext cx="321738" cy="272592"/>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6" name="Rectangle 52"/>
            <p:cNvSpPr>
              <a:spLocks noChangeArrowheads="1"/>
            </p:cNvSpPr>
            <p:nvPr/>
          </p:nvSpPr>
          <p:spPr bwMode="auto">
            <a:xfrm>
              <a:off x="2021970" y="4650763"/>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7" name="Rectangle 53"/>
            <p:cNvSpPr>
              <a:spLocks noChangeArrowheads="1"/>
            </p:cNvSpPr>
            <p:nvPr/>
          </p:nvSpPr>
          <p:spPr bwMode="auto">
            <a:xfrm>
              <a:off x="1608790" y="4650763"/>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8" name="Rectangle 54"/>
            <p:cNvSpPr>
              <a:spLocks noChangeArrowheads="1"/>
            </p:cNvSpPr>
            <p:nvPr/>
          </p:nvSpPr>
          <p:spPr bwMode="auto">
            <a:xfrm>
              <a:off x="2448698" y="4650763"/>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9" name="Rectangle 55"/>
            <p:cNvSpPr>
              <a:spLocks noChangeArrowheads="1"/>
            </p:cNvSpPr>
            <p:nvPr/>
          </p:nvSpPr>
          <p:spPr bwMode="auto">
            <a:xfrm>
              <a:off x="2021970" y="5020442"/>
              <a:ext cx="321738" cy="265121"/>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0" name="Rectangle 56"/>
            <p:cNvSpPr>
              <a:spLocks noChangeArrowheads="1"/>
            </p:cNvSpPr>
            <p:nvPr/>
          </p:nvSpPr>
          <p:spPr bwMode="auto">
            <a:xfrm>
              <a:off x="1608790" y="5020442"/>
              <a:ext cx="321738" cy="265121"/>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1" name="Rectangle 57"/>
            <p:cNvSpPr>
              <a:spLocks noChangeArrowheads="1"/>
            </p:cNvSpPr>
            <p:nvPr/>
          </p:nvSpPr>
          <p:spPr bwMode="auto">
            <a:xfrm>
              <a:off x="2448698" y="5020442"/>
              <a:ext cx="321738" cy="265121"/>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2" name="Rectangle 58"/>
            <p:cNvSpPr>
              <a:spLocks noChangeArrowheads="1"/>
            </p:cNvSpPr>
            <p:nvPr/>
          </p:nvSpPr>
          <p:spPr bwMode="auto">
            <a:xfrm>
              <a:off x="1331078" y="2178776"/>
              <a:ext cx="1700136" cy="171769"/>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3" name="Rectangle 59"/>
            <p:cNvSpPr>
              <a:spLocks noChangeArrowheads="1"/>
            </p:cNvSpPr>
            <p:nvPr/>
          </p:nvSpPr>
          <p:spPr bwMode="auto">
            <a:xfrm>
              <a:off x="1300597" y="5121262"/>
              <a:ext cx="633319" cy="619864"/>
            </a:xfrm>
            <a:prstGeom prst="rect">
              <a:avLst/>
            </a:prstGeom>
            <a:solidFill>
              <a:sysClr val="window" lastClr="FFFFFF">
                <a:lumMod val="9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4" name="Rectangle 60"/>
            <p:cNvSpPr>
              <a:spLocks noChangeArrowheads="1"/>
            </p:cNvSpPr>
            <p:nvPr/>
          </p:nvSpPr>
          <p:spPr bwMode="auto">
            <a:xfrm>
              <a:off x="3810161" y="5121262"/>
              <a:ext cx="199816" cy="619864"/>
            </a:xfrm>
            <a:prstGeom prst="rect">
              <a:avLst/>
            </a:prstGeom>
            <a:solidFill>
              <a:sysClr val="window" lastClr="FFFFFF">
                <a:lumMod val="9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5" name="Rectangle 61"/>
            <p:cNvSpPr>
              <a:spLocks noChangeArrowheads="1"/>
            </p:cNvSpPr>
            <p:nvPr/>
          </p:nvSpPr>
          <p:spPr bwMode="auto">
            <a:xfrm>
              <a:off x="1185448" y="4747850"/>
              <a:ext cx="2929518" cy="429425"/>
            </a:xfrm>
            <a:prstGeom prst="rect">
              <a:avLst/>
            </a:prstGeom>
            <a:solidFill>
              <a:srgbClr val="1F497D"/>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6" name="TextBox 125"/>
            <p:cNvSpPr txBox="1"/>
            <p:nvPr/>
          </p:nvSpPr>
          <p:spPr>
            <a:xfrm>
              <a:off x="2042291" y="4751586"/>
              <a:ext cx="1280182" cy="429423"/>
            </a:xfrm>
            <a:prstGeom prst="rect">
              <a:avLst/>
            </a:prstGeom>
            <a:noFill/>
          </p:spPr>
          <p:txBody>
            <a:bodyPr wrap="none">
              <a:spAutoFit/>
            </a:bodyPr>
            <a:lstStyle/>
            <a:p>
              <a:pPr defTabSz="1218987" eaLnBrk="1" fontAlgn="auto" hangingPunct="1">
                <a:spcBef>
                  <a:spcPts val="0"/>
                </a:spcBef>
                <a:spcAft>
                  <a:spcPts val="0"/>
                </a:spcAft>
                <a:defRPr/>
              </a:pPr>
              <a:r>
                <a:rPr lang="en-US" sz="1500" b="1" kern="0" dirty="0">
                  <a:solidFill>
                    <a:prstClr val="white"/>
                  </a:solidFill>
                  <a:latin typeface="Calibri"/>
                  <a:ea typeface="+mn-ea"/>
                </a:rPr>
                <a:t>HOSPITAL</a:t>
              </a:r>
            </a:p>
          </p:txBody>
        </p:sp>
      </p:grpSp>
      <p:sp>
        <p:nvSpPr>
          <p:cNvPr id="132" name="TextBox 131"/>
          <p:cNvSpPr txBox="1"/>
          <p:nvPr/>
        </p:nvSpPr>
        <p:spPr>
          <a:xfrm>
            <a:off x="647700" y="3810000"/>
            <a:ext cx="7200900" cy="2308324"/>
          </a:xfrm>
          <a:prstGeom prst="rect">
            <a:avLst/>
          </a:prstGeom>
          <a:noFill/>
        </p:spPr>
        <p:txBody>
          <a:bodyPr>
            <a:spAutoFit/>
          </a:bodyPr>
          <a:lstStyle/>
          <a:p>
            <a:pPr>
              <a:defRPr/>
            </a:pPr>
            <a:r>
              <a:rPr lang="en-US" b="1" u="sng" dirty="0">
                <a:solidFill>
                  <a:srgbClr val="25325B"/>
                </a:solidFill>
                <a:latin typeface="Arial" pitchFamily="34" charset="0"/>
              </a:rPr>
              <a:t>Connecticut</a:t>
            </a:r>
            <a:r>
              <a:rPr lang="en-US" dirty="0">
                <a:solidFill>
                  <a:srgbClr val="25325B"/>
                </a:solidFill>
                <a:latin typeface="Arial" pitchFamily="34" charset="0"/>
              </a:rPr>
              <a:t>: 28 hospitals </a:t>
            </a:r>
          </a:p>
          <a:p>
            <a:pPr marL="342900" indent="-342900">
              <a:buFontTx/>
              <a:buChar char="-"/>
              <a:defRPr/>
            </a:pPr>
            <a:r>
              <a:rPr lang="en-US" dirty="0">
                <a:solidFill>
                  <a:srgbClr val="486176"/>
                </a:solidFill>
                <a:latin typeface="Arial" pitchFamily="34" charset="0"/>
              </a:rPr>
              <a:t>Most are domestic, but some are operated by larger </a:t>
            </a:r>
            <a:r>
              <a:rPr lang="en-US" dirty="0" smtClean="0">
                <a:solidFill>
                  <a:srgbClr val="486176"/>
                </a:solidFill>
                <a:latin typeface="Arial" pitchFamily="34" charset="0"/>
              </a:rPr>
              <a:t>health </a:t>
            </a:r>
            <a:r>
              <a:rPr lang="en-US" dirty="0">
                <a:solidFill>
                  <a:srgbClr val="486176"/>
                </a:solidFill>
                <a:latin typeface="Arial" pitchFamily="34" charset="0"/>
              </a:rPr>
              <a:t>systems </a:t>
            </a:r>
          </a:p>
          <a:p>
            <a:pPr marL="342900" indent="-342900">
              <a:buFontTx/>
              <a:buChar char="-"/>
              <a:defRPr/>
            </a:pPr>
            <a:r>
              <a:rPr lang="en-US" dirty="0">
                <a:solidFill>
                  <a:srgbClr val="486176"/>
                </a:solidFill>
                <a:latin typeface="Arial" pitchFamily="34" charset="0"/>
              </a:rPr>
              <a:t>Two health systems control the majority of the statewide market (in terms of discharges)</a:t>
            </a:r>
          </a:p>
          <a:p>
            <a:pPr marL="342900" indent="-342900">
              <a:buFontTx/>
              <a:buChar char="-"/>
              <a:defRPr/>
            </a:pPr>
            <a:r>
              <a:rPr lang="en-US" dirty="0">
                <a:solidFill>
                  <a:srgbClr val="486176"/>
                </a:solidFill>
                <a:latin typeface="Arial" pitchFamily="34" charset="0"/>
              </a:rPr>
              <a:t>Market characterized by increasing </a:t>
            </a:r>
            <a:r>
              <a:rPr lang="en-US" dirty="0" smtClean="0">
                <a:solidFill>
                  <a:srgbClr val="486176"/>
                </a:solidFill>
                <a:latin typeface="Arial" pitchFamily="34" charset="0"/>
              </a:rPr>
              <a:t>consolidation</a:t>
            </a:r>
            <a:endParaRPr lang="en-US" dirty="0">
              <a:solidFill>
                <a:srgbClr val="486176"/>
              </a:solidFill>
              <a:latin typeface="Arial" pitchFamily="34" charset="0"/>
            </a:endParaRPr>
          </a:p>
        </p:txBody>
      </p:sp>
    </p:spTree>
    <p:extLst>
      <p:ext uri="{BB962C8B-B14F-4D97-AF65-F5344CB8AC3E}">
        <p14:creationId xmlns:p14="http://schemas.microsoft.com/office/powerpoint/2010/main" val="872855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r>
              <a:rPr lang="en-US" altLang="en-US" smtClean="0"/>
              <a:t>Health Care Market Profile: Hospitals</a:t>
            </a:r>
          </a:p>
        </p:txBody>
      </p:sp>
      <p:sp>
        <p:nvSpPr>
          <p:cNvPr id="22531"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1DDBCED1-2CFD-46D6-BEBE-99CE39DE3C0C}" type="slidenum">
              <a:rPr lang="en-US" altLang="en-US" sz="1400" smtClean="0">
                <a:solidFill>
                  <a:srgbClr val="57768E"/>
                </a:solidFill>
              </a:rPr>
              <a:pPr>
                <a:spcBef>
                  <a:spcPct val="0"/>
                </a:spcBef>
                <a:buClrTx/>
                <a:buFontTx/>
                <a:buNone/>
              </a:pPr>
              <a:t>6</a:t>
            </a:fld>
            <a:endParaRPr lang="en-US" altLang="en-US" sz="1400" smtClean="0">
              <a:solidFill>
                <a:srgbClr val="57768E"/>
              </a:solidFill>
            </a:endParaRPr>
          </a:p>
        </p:txBody>
      </p:sp>
      <p:sp>
        <p:nvSpPr>
          <p:cNvPr id="9" name="Content Placeholder 8"/>
          <p:cNvSpPr>
            <a:spLocks noGrp="1"/>
          </p:cNvSpPr>
          <p:nvPr>
            <p:ph idx="1"/>
          </p:nvPr>
        </p:nvSpPr>
        <p:spPr>
          <a:xfrm>
            <a:off x="3276600" y="1066800"/>
            <a:ext cx="5576888" cy="2297113"/>
          </a:xfrm>
          <a:solidFill>
            <a:schemeClr val="bg1"/>
          </a:solidFill>
        </p:spPr>
        <p:txBody>
          <a:bodyPr/>
          <a:lstStyle/>
          <a:p>
            <a:pPr marL="0" indent="0">
              <a:buFont typeface="Wingdings" pitchFamily="2" charset="2"/>
              <a:buNone/>
              <a:defRPr/>
            </a:pPr>
            <a:r>
              <a:rPr lang="en-US" b="1" u="sng" dirty="0" smtClean="0"/>
              <a:t>Oregon</a:t>
            </a:r>
            <a:r>
              <a:rPr lang="en-US" dirty="0" smtClean="0"/>
              <a:t>:  58 hospitals</a:t>
            </a:r>
            <a:endParaRPr lang="en-US" sz="2200" dirty="0" smtClean="0"/>
          </a:p>
          <a:p>
            <a:pPr marL="403225" lvl="1" indent="-342900">
              <a:defRPr/>
            </a:pPr>
            <a:r>
              <a:rPr lang="en-US" sz="2200" dirty="0" smtClean="0"/>
              <a:t>4 large hospital systems with 30% of discharges, located in the two largest cities</a:t>
            </a:r>
          </a:p>
          <a:p>
            <a:pPr marL="403225" lvl="1" indent="-342900">
              <a:defRPr/>
            </a:pPr>
            <a:r>
              <a:rPr lang="en-US" sz="2200" dirty="0" smtClean="0"/>
              <a:t>32 small, rural hospitals with less than 50 beds; 25 are critical access hospitals; no public hospitals</a:t>
            </a:r>
          </a:p>
          <a:p>
            <a:pPr marL="346075" lvl="1">
              <a:defRPr/>
            </a:pPr>
            <a:endParaRPr lang="en-US" sz="2200" dirty="0" smtClean="0"/>
          </a:p>
          <a:p>
            <a:pPr lvl="1">
              <a:defRPr/>
            </a:pPr>
            <a:endParaRPr lang="en-US" dirty="0" smtClean="0"/>
          </a:p>
          <a:p>
            <a:pPr marL="0" indent="0">
              <a:buFont typeface="Wingdings" pitchFamily="2" charset="2"/>
              <a:buNone/>
              <a:defRPr/>
            </a:pPr>
            <a:endParaRPr lang="en-US" dirty="0"/>
          </a:p>
          <a:p>
            <a:pPr lvl="1">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a:p>
        </p:txBody>
      </p:sp>
      <p:grpSp>
        <p:nvGrpSpPr>
          <p:cNvPr id="22533" name="Group 72"/>
          <p:cNvGrpSpPr>
            <a:grpSpLocks/>
          </p:cNvGrpSpPr>
          <p:nvPr/>
        </p:nvGrpSpPr>
        <p:grpSpPr bwMode="auto">
          <a:xfrm>
            <a:off x="155575" y="1076325"/>
            <a:ext cx="2892425" cy="1514475"/>
            <a:chOff x="684213" y="2178776"/>
            <a:chExt cx="6170612" cy="3562350"/>
          </a:xfrm>
        </p:grpSpPr>
        <p:grpSp>
          <p:nvGrpSpPr>
            <p:cNvPr id="22535" name="Group 73"/>
            <p:cNvGrpSpPr>
              <a:grpSpLocks/>
            </p:cNvGrpSpPr>
            <p:nvPr/>
          </p:nvGrpSpPr>
          <p:grpSpPr bwMode="auto">
            <a:xfrm>
              <a:off x="3427412" y="4686300"/>
              <a:ext cx="3427413" cy="963613"/>
              <a:chOff x="3730626" y="4597400"/>
              <a:chExt cx="3427413" cy="963613"/>
            </a:xfrm>
          </p:grpSpPr>
          <p:sp>
            <p:nvSpPr>
              <p:cNvPr id="127" name="Rectangle 6"/>
              <p:cNvSpPr>
                <a:spLocks noChangeArrowheads="1"/>
              </p:cNvSpPr>
              <p:nvPr/>
            </p:nvSpPr>
            <p:spPr bwMode="auto">
              <a:xfrm>
                <a:off x="3933876" y="4733633"/>
                <a:ext cx="3095467" cy="828975"/>
              </a:xfrm>
              <a:prstGeom prst="rect">
                <a:avLst/>
              </a:prstGeom>
              <a:solidFill>
                <a:sysClr val="window" lastClr="FFFFFF">
                  <a:lumMod val="8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8" name="Rectangle 7"/>
              <p:cNvSpPr>
                <a:spLocks noChangeArrowheads="1"/>
              </p:cNvSpPr>
              <p:nvPr/>
            </p:nvSpPr>
            <p:spPr bwMode="auto">
              <a:xfrm>
                <a:off x="3730673" y="4599204"/>
                <a:ext cx="3427366" cy="175505"/>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9" name="Rectangle 8"/>
              <p:cNvSpPr>
                <a:spLocks noChangeArrowheads="1"/>
              </p:cNvSpPr>
              <p:nvPr/>
            </p:nvSpPr>
            <p:spPr bwMode="auto">
              <a:xfrm>
                <a:off x="5461291" y="4886733"/>
                <a:ext cx="1459678" cy="407018"/>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30" name="Rectangle 9"/>
              <p:cNvSpPr>
                <a:spLocks noChangeArrowheads="1"/>
              </p:cNvSpPr>
              <p:nvPr/>
            </p:nvSpPr>
            <p:spPr bwMode="auto">
              <a:xfrm>
                <a:off x="3906783" y="4886733"/>
                <a:ext cx="599451" cy="407018"/>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31" name="Rectangle 10"/>
              <p:cNvSpPr>
                <a:spLocks noChangeArrowheads="1"/>
              </p:cNvSpPr>
              <p:nvPr/>
            </p:nvSpPr>
            <p:spPr bwMode="auto">
              <a:xfrm>
                <a:off x="4617995" y="4886733"/>
                <a:ext cx="745080" cy="675875"/>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grpSp>
        <p:sp>
          <p:nvSpPr>
            <p:cNvPr id="75" name="Rectangle 11"/>
            <p:cNvSpPr>
              <a:spLocks noChangeArrowheads="1"/>
            </p:cNvSpPr>
            <p:nvPr/>
          </p:nvSpPr>
          <p:spPr bwMode="auto">
            <a:xfrm>
              <a:off x="765494" y="4086912"/>
              <a:ext cx="782334" cy="1568330"/>
            </a:xfrm>
            <a:prstGeom prst="rect">
              <a:avLst/>
            </a:prstGeom>
            <a:solidFill>
              <a:sysClr val="window" lastClr="FFFFFF">
                <a:lumMod val="7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6" name="Rectangle 12"/>
            <p:cNvSpPr>
              <a:spLocks noChangeArrowheads="1"/>
            </p:cNvSpPr>
            <p:nvPr/>
          </p:nvSpPr>
          <p:spPr bwMode="auto">
            <a:xfrm>
              <a:off x="684213" y="3982357"/>
              <a:ext cx="843295" cy="175502"/>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7" name="Rectangle 13"/>
            <p:cNvSpPr>
              <a:spLocks noChangeArrowheads="1"/>
            </p:cNvSpPr>
            <p:nvPr/>
          </p:nvSpPr>
          <p:spPr bwMode="auto">
            <a:xfrm>
              <a:off x="2899131" y="3116041"/>
              <a:ext cx="904257" cy="2539201"/>
            </a:xfrm>
            <a:prstGeom prst="rect">
              <a:avLst/>
            </a:prstGeom>
            <a:solidFill>
              <a:sysClr val="window" lastClr="FFFFFF">
                <a:lumMod val="7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8" name="Rectangle 14"/>
            <p:cNvSpPr>
              <a:spLocks noChangeArrowheads="1"/>
            </p:cNvSpPr>
            <p:nvPr/>
          </p:nvSpPr>
          <p:spPr bwMode="auto">
            <a:xfrm>
              <a:off x="2885584" y="3291544"/>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79" name="Rectangle 15"/>
            <p:cNvSpPr>
              <a:spLocks noChangeArrowheads="1"/>
            </p:cNvSpPr>
            <p:nvPr/>
          </p:nvSpPr>
          <p:spPr bwMode="auto">
            <a:xfrm>
              <a:off x="2885584" y="3646286"/>
              <a:ext cx="321740" cy="272590"/>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0" name="Rectangle 16"/>
            <p:cNvSpPr>
              <a:spLocks noChangeArrowheads="1"/>
            </p:cNvSpPr>
            <p:nvPr/>
          </p:nvSpPr>
          <p:spPr bwMode="auto">
            <a:xfrm>
              <a:off x="3312311" y="3291544"/>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1" name="Rectangle 17"/>
            <p:cNvSpPr>
              <a:spLocks noChangeArrowheads="1"/>
            </p:cNvSpPr>
            <p:nvPr/>
          </p:nvSpPr>
          <p:spPr bwMode="auto">
            <a:xfrm>
              <a:off x="3312311" y="3646286"/>
              <a:ext cx="321740" cy="272590"/>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2" name="Rectangle 18"/>
            <p:cNvSpPr>
              <a:spLocks noChangeArrowheads="1"/>
            </p:cNvSpPr>
            <p:nvPr/>
          </p:nvSpPr>
          <p:spPr bwMode="auto">
            <a:xfrm>
              <a:off x="2885584" y="4008495"/>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3" name="Rectangle 19"/>
            <p:cNvSpPr>
              <a:spLocks noChangeArrowheads="1"/>
            </p:cNvSpPr>
            <p:nvPr/>
          </p:nvSpPr>
          <p:spPr bwMode="auto">
            <a:xfrm>
              <a:off x="2885584" y="4363237"/>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4" name="Rectangle 20"/>
            <p:cNvSpPr>
              <a:spLocks noChangeArrowheads="1"/>
            </p:cNvSpPr>
            <p:nvPr/>
          </p:nvSpPr>
          <p:spPr bwMode="auto">
            <a:xfrm>
              <a:off x="3312311" y="4008495"/>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5" name="Rectangle 21"/>
            <p:cNvSpPr>
              <a:spLocks noChangeArrowheads="1"/>
            </p:cNvSpPr>
            <p:nvPr/>
          </p:nvSpPr>
          <p:spPr bwMode="auto">
            <a:xfrm>
              <a:off x="3312311" y="4363237"/>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6" name="Rectangle 22"/>
            <p:cNvSpPr>
              <a:spLocks noChangeArrowheads="1"/>
            </p:cNvSpPr>
            <p:nvPr/>
          </p:nvSpPr>
          <p:spPr bwMode="auto">
            <a:xfrm>
              <a:off x="2885584" y="472171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7" name="Rectangle 23"/>
            <p:cNvSpPr>
              <a:spLocks noChangeArrowheads="1"/>
            </p:cNvSpPr>
            <p:nvPr/>
          </p:nvSpPr>
          <p:spPr bwMode="auto">
            <a:xfrm>
              <a:off x="2885584" y="507645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8" name="Rectangle 24"/>
            <p:cNvSpPr>
              <a:spLocks noChangeArrowheads="1"/>
            </p:cNvSpPr>
            <p:nvPr/>
          </p:nvSpPr>
          <p:spPr bwMode="auto">
            <a:xfrm>
              <a:off x="3312311" y="472171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89" name="Rectangle 25"/>
            <p:cNvSpPr>
              <a:spLocks noChangeArrowheads="1"/>
            </p:cNvSpPr>
            <p:nvPr/>
          </p:nvSpPr>
          <p:spPr bwMode="auto">
            <a:xfrm>
              <a:off x="3312311" y="5076453"/>
              <a:ext cx="321740"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0" name="Rectangle 26"/>
            <p:cNvSpPr>
              <a:spLocks noChangeArrowheads="1"/>
            </p:cNvSpPr>
            <p:nvPr/>
          </p:nvSpPr>
          <p:spPr bwMode="auto">
            <a:xfrm>
              <a:off x="911125" y="4277351"/>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1" name="Rectangle 27"/>
            <p:cNvSpPr>
              <a:spLocks noChangeArrowheads="1"/>
            </p:cNvSpPr>
            <p:nvPr/>
          </p:nvSpPr>
          <p:spPr bwMode="auto">
            <a:xfrm>
              <a:off x="911125" y="4632094"/>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2" name="Rectangle 28"/>
            <p:cNvSpPr>
              <a:spLocks noChangeArrowheads="1"/>
            </p:cNvSpPr>
            <p:nvPr/>
          </p:nvSpPr>
          <p:spPr bwMode="auto">
            <a:xfrm>
              <a:off x="1337852" y="4277351"/>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3" name="Rectangle 29"/>
            <p:cNvSpPr>
              <a:spLocks noChangeArrowheads="1"/>
            </p:cNvSpPr>
            <p:nvPr/>
          </p:nvSpPr>
          <p:spPr bwMode="auto">
            <a:xfrm>
              <a:off x="1337852" y="4632094"/>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4" name="Rectangle 30"/>
            <p:cNvSpPr>
              <a:spLocks noChangeArrowheads="1"/>
            </p:cNvSpPr>
            <p:nvPr/>
          </p:nvSpPr>
          <p:spPr bwMode="auto">
            <a:xfrm>
              <a:off x="911125" y="4990569"/>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5" name="Rectangle 31"/>
            <p:cNvSpPr>
              <a:spLocks noChangeArrowheads="1"/>
            </p:cNvSpPr>
            <p:nvPr/>
          </p:nvSpPr>
          <p:spPr bwMode="auto">
            <a:xfrm>
              <a:off x="1337852" y="4990569"/>
              <a:ext cx="325126" cy="268857"/>
            </a:xfrm>
            <a:prstGeom prst="rect">
              <a:avLst/>
            </a:prstGeom>
            <a:solidFill>
              <a:sysClr val="windowText" lastClr="000000">
                <a:lumMod val="65000"/>
                <a:lumOff val="3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6" name="Rectangle 32"/>
            <p:cNvSpPr>
              <a:spLocks noChangeArrowheads="1"/>
            </p:cNvSpPr>
            <p:nvPr/>
          </p:nvSpPr>
          <p:spPr bwMode="auto">
            <a:xfrm>
              <a:off x="2204853" y="2959208"/>
              <a:ext cx="1700136" cy="175502"/>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7" name="Rectangle 33"/>
            <p:cNvSpPr>
              <a:spLocks noChangeArrowheads="1"/>
            </p:cNvSpPr>
            <p:nvPr/>
          </p:nvSpPr>
          <p:spPr bwMode="auto">
            <a:xfrm>
              <a:off x="1419133" y="2324408"/>
              <a:ext cx="1534185" cy="3330835"/>
            </a:xfrm>
            <a:prstGeom prst="rect">
              <a:avLst/>
            </a:prstGeom>
            <a:solidFill>
              <a:sysClr val="window" lastClr="FFFFFF">
                <a:lumMod val="8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8" name="Rectangle 34"/>
            <p:cNvSpPr>
              <a:spLocks noChangeArrowheads="1"/>
            </p:cNvSpPr>
            <p:nvPr/>
          </p:nvSpPr>
          <p:spPr bwMode="auto">
            <a:xfrm>
              <a:off x="2021970" y="251111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99" name="Rectangle 35"/>
            <p:cNvSpPr>
              <a:spLocks noChangeArrowheads="1"/>
            </p:cNvSpPr>
            <p:nvPr/>
          </p:nvSpPr>
          <p:spPr bwMode="auto">
            <a:xfrm>
              <a:off x="2021970" y="286585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0" name="Rectangle 36"/>
            <p:cNvSpPr>
              <a:spLocks noChangeArrowheads="1"/>
            </p:cNvSpPr>
            <p:nvPr/>
          </p:nvSpPr>
          <p:spPr bwMode="auto">
            <a:xfrm>
              <a:off x="2021970" y="3224329"/>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1" name="Rectangle 37"/>
            <p:cNvSpPr>
              <a:spLocks noChangeArrowheads="1"/>
            </p:cNvSpPr>
            <p:nvPr/>
          </p:nvSpPr>
          <p:spPr bwMode="auto">
            <a:xfrm>
              <a:off x="2021970" y="3579072"/>
              <a:ext cx="321738" cy="272590"/>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2" name="Rectangle 38"/>
            <p:cNvSpPr>
              <a:spLocks noChangeArrowheads="1"/>
            </p:cNvSpPr>
            <p:nvPr/>
          </p:nvSpPr>
          <p:spPr bwMode="auto">
            <a:xfrm>
              <a:off x="2021970" y="3941280"/>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3" name="Rectangle 39"/>
            <p:cNvSpPr>
              <a:spLocks noChangeArrowheads="1"/>
            </p:cNvSpPr>
            <p:nvPr/>
          </p:nvSpPr>
          <p:spPr bwMode="auto">
            <a:xfrm>
              <a:off x="2021970" y="4292288"/>
              <a:ext cx="321738" cy="272592"/>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4" name="Rectangle 40"/>
            <p:cNvSpPr>
              <a:spLocks noChangeArrowheads="1"/>
            </p:cNvSpPr>
            <p:nvPr/>
          </p:nvSpPr>
          <p:spPr bwMode="auto">
            <a:xfrm>
              <a:off x="1608790" y="251111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5" name="Rectangle 41"/>
            <p:cNvSpPr>
              <a:spLocks noChangeArrowheads="1"/>
            </p:cNvSpPr>
            <p:nvPr/>
          </p:nvSpPr>
          <p:spPr bwMode="auto">
            <a:xfrm>
              <a:off x="1608790" y="286585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6" name="Rectangle 42"/>
            <p:cNvSpPr>
              <a:spLocks noChangeArrowheads="1"/>
            </p:cNvSpPr>
            <p:nvPr/>
          </p:nvSpPr>
          <p:spPr bwMode="auto">
            <a:xfrm>
              <a:off x="1608790" y="3224329"/>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7" name="Rectangle 43"/>
            <p:cNvSpPr>
              <a:spLocks noChangeArrowheads="1"/>
            </p:cNvSpPr>
            <p:nvPr/>
          </p:nvSpPr>
          <p:spPr bwMode="auto">
            <a:xfrm>
              <a:off x="1608790" y="3579072"/>
              <a:ext cx="321738" cy="272590"/>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8" name="Rectangle 44"/>
            <p:cNvSpPr>
              <a:spLocks noChangeArrowheads="1"/>
            </p:cNvSpPr>
            <p:nvPr/>
          </p:nvSpPr>
          <p:spPr bwMode="auto">
            <a:xfrm>
              <a:off x="1608790" y="3941280"/>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09" name="Rectangle 45"/>
            <p:cNvSpPr>
              <a:spLocks noChangeArrowheads="1"/>
            </p:cNvSpPr>
            <p:nvPr/>
          </p:nvSpPr>
          <p:spPr bwMode="auto">
            <a:xfrm>
              <a:off x="1608790" y="4292288"/>
              <a:ext cx="321738" cy="272592"/>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0" name="Rectangle 46"/>
            <p:cNvSpPr>
              <a:spLocks noChangeArrowheads="1"/>
            </p:cNvSpPr>
            <p:nvPr/>
          </p:nvSpPr>
          <p:spPr bwMode="auto">
            <a:xfrm>
              <a:off x="2448698" y="251111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1" name="Rectangle 47"/>
            <p:cNvSpPr>
              <a:spLocks noChangeArrowheads="1"/>
            </p:cNvSpPr>
            <p:nvPr/>
          </p:nvSpPr>
          <p:spPr bwMode="auto">
            <a:xfrm>
              <a:off x="2448698" y="2865854"/>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2" name="Rectangle 48"/>
            <p:cNvSpPr>
              <a:spLocks noChangeArrowheads="1"/>
            </p:cNvSpPr>
            <p:nvPr/>
          </p:nvSpPr>
          <p:spPr bwMode="auto">
            <a:xfrm>
              <a:off x="2448698" y="3224329"/>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3" name="Rectangle 49"/>
            <p:cNvSpPr>
              <a:spLocks noChangeArrowheads="1"/>
            </p:cNvSpPr>
            <p:nvPr/>
          </p:nvSpPr>
          <p:spPr bwMode="auto">
            <a:xfrm>
              <a:off x="2448698" y="3579072"/>
              <a:ext cx="321738" cy="272590"/>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4" name="Rectangle 50"/>
            <p:cNvSpPr>
              <a:spLocks noChangeArrowheads="1"/>
            </p:cNvSpPr>
            <p:nvPr/>
          </p:nvSpPr>
          <p:spPr bwMode="auto">
            <a:xfrm>
              <a:off x="2448698" y="3941280"/>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5" name="Rectangle 51"/>
            <p:cNvSpPr>
              <a:spLocks noChangeArrowheads="1"/>
            </p:cNvSpPr>
            <p:nvPr/>
          </p:nvSpPr>
          <p:spPr bwMode="auto">
            <a:xfrm>
              <a:off x="2448698" y="4292288"/>
              <a:ext cx="321738" cy="272592"/>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6" name="Rectangle 52"/>
            <p:cNvSpPr>
              <a:spLocks noChangeArrowheads="1"/>
            </p:cNvSpPr>
            <p:nvPr/>
          </p:nvSpPr>
          <p:spPr bwMode="auto">
            <a:xfrm>
              <a:off x="2021970" y="4650763"/>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7" name="Rectangle 53"/>
            <p:cNvSpPr>
              <a:spLocks noChangeArrowheads="1"/>
            </p:cNvSpPr>
            <p:nvPr/>
          </p:nvSpPr>
          <p:spPr bwMode="auto">
            <a:xfrm>
              <a:off x="1608790" y="4650763"/>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8" name="Rectangle 54"/>
            <p:cNvSpPr>
              <a:spLocks noChangeArrowheads="1"/>
            </p:cNvSpPr>
            <p:nvPr/>
          </p:nvSpPr>
          <p:spPr bwMode="auto">
            <a:xfrm>
              <a:off x="2448698" y="4650763"/>
              <a:ext cx="321738" cy="268857"/>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19" name="Rectangle 55"/>
            <p:cNvSpPr>
              <a:spLocks noChangeArrowheads="1"/>
            </p:cNvSpPr>
            <p:nvPr/>
          </p:nvSpPr>
          <p:spPr bwMode="auto">
            <a:xfrm>
              <a:off x="2021970" y="5020442"/>
              <a:ext cx="321738" cy="265121"/>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0" name="Rectangle 56"/>
            <p:cNvSpPr>
              <a:spLocks noChangeArrowheads="1"/>
            </p:cNvSpPr>
            <p:nvPr/>
          </p:nvSpPr>
          <p:spPr bwMode="auto">
            <a:xfrm>
              <a:off x="1608790" y="5020442"/>
              <a:ext cx="321738" cy="265121"/>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1" name="Rectangle 57"/>
            <p:cNvSpPr>
              <a:spLocks noChangeArrowheads="1"/>
            </p:cNvSpPr>
            <p:nvPr/>
          </p:nvSpPr>
          <p:spPr bwMode="auto">
            <a:xfrm>
              <a:off x="2448698" y="5020442"/>
              <a:ext cx="321738" cy="265121"/>
            </a:xfrm>
            <a:prstGeom prst="rect">
              <a:avLst/>
            </a:prstGeom>
            <a:solidFill>
              <a:sysClr val="window" lastClr="FFFFFF">
                <a:lumMod val="50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2" name="Rectangle 58"/>
            <p:cNvSpPr>
              <a:spLocks noChangeArrowheads="1"/>
            </p:cNvSpPr>
            <p:nvPr/>
          </p:nvSpPr>
          <p:spPr bwMode="auto">
            <a:xfrm>
              <a:off x="1331078" y="2178776"/>
              <a:ext cx="1700136" cy="171769"/>
            </a:xfrm>
            <a:prstGeom prst="rect">
              <a:avLst/>
            </a:prstGeom>
            <a:solidFill>
              <a:srgbClr val="FF3147"/>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3" name="Rectangle 59"/>
            <p:cNvSpPr>
              <a:spLocks noChangeArrowheads="1"/>
            </p:cNvSpPr>
            <p:nvPr/>
          </p:nvSpPr>
          <p:spPr bwMode="auto">
            <a:xfrm>
              <a:off x="1300597" y="5121262"/>
              <a:ext cx="633319" cy="619864"/>
            </a:xfrm>
            <a:prstGeom prst="rect">
              <a:avLst/>
            </a:prstGeom>
            <a:solidFill>
              <a:sysClr val="window" lastClr="FFFFFF">
                <a:lumMod val="9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4" name="Rectangle 60"/>
            <p:cNvSpPr>
              <a:spLocks noChangeArrowheads="1"/>
            </p:cNvSpPr>
            <p:nvPr/>
          </p:nvSpPr>
          <p:spPr bwMode="auto">
            <a:xfrm>
              <a:off x="3810161" y="5121262"/>
              <a:ext cx="199816" cy="619864"/>
            </a:xfrm>
            <a:prstGeom prst="rect">
              <a:avLst/>
            </a:prstGeom>
            <a:solidFill>
              <a:sysClr val="window" lastClr="FFFFFF">
                <a:lumMod val="95000"/>
              </a:sysClr>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5" name="Rectangle 61"/>
            <p:cNvSpPr>
              <a:spLocks noChangeArrowheads="1"/>
            </p:cNvSpPr>
            <p:nvPr/>
          </p:nvSpPr>
          <p:spPr bwMode="auto">
            <a:xfrm>
              <a:off x="1185448" y="4747850"/>
              <a:ext cx="2929518" cy="429425"/>
            </a:xfrm>
            <a:prstGeom prst="rect">
              <a:avLst/>
            </a:prstGeom>
            <a:solidFill>
              <a:srgbClr val="1F497D"/>
            </a:solidFill>
            <a:ln w="0">
              <a:noFill/>
              <a:prstDash val="solid"/>
              <a:miter lim="800000"/>
              <a:headEnd/>
              <a:tailEnd/>
            </a:ln>
          </p:spPr>
          <p:txBody>
            <a:bodyPr lIns="68598" tIns="34299" rIns="68598" bIns="34299"/>
            <a:lstStyle/>
            <a:p>
              <a:pPr defTabSz="1218987" eaLnBrk="1" fontAlgn="auto" hangingPunct="1">
                <a:spcBef>
                  <a:spcPts val="0"/>
                </a:spcBef>
                <a:spcAft>
                  <a:spcPts val="0"/>
                </a:spcAft>
                <a:defRPr/>
              </a:pPr>
              <a:endParaRPr lang="en-US" sz="1800" kern="0">
                <a:solidFill>
                  <a:prstClr val="black"/>
                </a:solidFill>
                <a:latin typeface="Calibri"/>
                <a:ea typeface="+mn-ea"/>
              </a:endParaRPr>
            </a:p>
          </p:txBody>
        </p:sp>
        <p:sp>
          <p:nvSpPr>
            <p:cNvPr id="126" name="TextBox 125"/>
            <p:cNvSpPr txBox="1"/>
            <p:nvPr/>
          </p:nvSpPr>
          <p:spPr>
            <a:xfrm>
              <a:off x="2042291" y="4751586"/>
              <a:ext cx="1280182" cy="429423"/>
            </a:xfrm>
            <a:prstGeom prst="rect">
              <a:avLst/>
            </a:prstGeom>
            <a:noFill/>
          </p:spPr>
          <p:txBody>
            <a:bodyPr wrap="none">
              <a:spAutoFit/>
            </a:bodyPr>
            <a:lstStyle/>
            <a:p>
              <a:pPr defTabSz="1218987" eaLnBrk="1" fontAlgn="auto" hangingPunct="1">
                <a:spcBef>
                  <a:spcPts val="0"/>
                </a:spcBef>
                <a:spcAft>
                  <a:spcPts val="0"/>
                </a:spcAft>
                <a:defRPr/>
              </a:pPr>
              <a:r>
                <a:rPr lang="en-US" sz="1500" b="1" kern="0" dirty="0">
                  <a:solidFill>
                    <a:prstClr val="white"/>
                  </a:solidFill>
                  <a:latin typeface="Calibri"/>
                  <a:ea typeface="+mn-ea"/>
                </a:rPr>
                <a:t>HOSPITAL</a:t>
              </a:r>
            </a:p>
          </p:txBody>
        </p:sp>
      </p:grpSp>
      <p:sp>
        <p:nvSpPr>
          <p:cNvPr id="132" name="TextBox 131"/>
          <p:cNvSpPr txBox="1"/>
          <p:nvPr/>
        </p:nvSpPr>
        <p:spPr>
          <a:xfrm>
            <a:off x="647700" y="3810000"/>
            <a:ext cx="7200900" cy="2646363"/>
          </a:xfrm>
          <a:prstGeom prst="rect">
            <a:avLst/>
          </a:prstGeom>
          <a:noFill/>
        </p:spPr>
        <p:txBody>
          <a:bodyPr>
            <a:spAutoFit/>
          </a:bodyPr>
          <a:lstStyle/>
          <a:p>
            <a:pPr>
              <a:defRPr/>
            </a:pPr>
            <a:r>
              <a:rPr lang="en-US" b="1" u="sng" dirty="0">
                <a:solidFill>
                  <a:srgbClr val="25325B"/>
                </a:solidFill>
                <a:latin typeface="Arial" pitchFamily="34" charset="0"/>
              </a:rPr>
              <a:t>Connecticut</a:t>
            </a:r>
            <a:r>
              <a:rPr lang="en-US" dirty="0">
                <a:solidFill>
                  <a:srgbClr val="25325B"/>
                </a:solidFill>
                <a:latin typeface="Arial" pitchFamily="34" charset="0"/>
              </a:rPr>
              <a:t>: 28 hospitals </a:t>
            </a:r>
          </a:p>
          <a:p>
            <a:pPr marL="342900" indent="-342900">
              <a:buFontTx/>
              <a:buChar char="-"/>
              <a:defRPr/>
            </a:pPr>
            <a:r>
              <a:rPr lang="en-US" dirty="0">
                <a:solidFill>
                  <a:srgbClr val="486176"/>
                </a:solidFill>
                <a:latin typeface="Arial" pitchFamily="34" charset="0"/>
              </a:rPr>
              <a:t>Most are domestic, but some are operated by larger </a:t>
            </a:r>
            <a:r>
              <a:rPr lang="en-US" dirty="0" smtClean="0">
                <a:solidFill>
                  <a:srgbClr val="486176"/>
                </a:solidFill>
                <a:latin typeface="Arial" pitchFamily="34" charset="0"/>
              </a:rPr>
              <a:t>health </a:t>
            </a:r>
            <a:r>
              <a:rPr lang="en-US" dirty="0">
                <a:solidFill>
                  <a:srgbClr val="486176"/>
                </a:solidFill>
                <a:latin typeface="Arial" pitchFamily="34" charset="0"/>
              </a:rPr>
              <a:t>systems </a:t>
            </a:r>
          </a:p>
          <a:p>
            <a:pPr marL="342900" indent="-342900">
              <a:buFontTx/>
              <a:buChar char="-"/>
              <a:defRPr/>
            </a:pPr>
            <a:r>
              <a:rPr lang="en-US" dirty="0">
                <a:solidFill>
                  <a:srgbClr val="486176"/>
                </a:solidFill>
                <a:latin typeface="Arial" pitchFamily="34" charset="0"/>
              </a:rPr>
              <a:t>Two health systems control the majority of the statewide market (in terms of discharges)</a:t>
            </a:r>
          </a:p>
          <a:p>
            <a:pPr marL="342900" indent="-342900">
              <a:buFontTx/>
              <a:buChar char="-"/>
              <a:defRPr/>
            </a:pPr>
            <a:r>
              <a:rPr lang="en-US" dirty="0">
                <a:solidFill>
                  <a:srgbClr val="486176"/>
                </a:solidFill>
                <a:latin typeface="Arial" pitchFamily="34" charset="0"/>
              </a:rPr>
              <a:t>Market characterized by increasing consolidation</a:t>
            </a:r>
          </a:p>
          <a:p>
            <a:pPr>
              <a:defRPr/>
            </a:pPr>
            <a:endParaRPr lang="en-US" sz="2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r>
              <a:rPr lang="en-US" altLang="en-US" smtClean="0"/>
              <a:t>Health Care Market Profile: Primary Care</a:t>
            </a:r>
          </a:p>
        </p:txBody>
      </p:sp>
      <p:sp>
        <p:nvSpPr>
          <p:cNvPr id="23555"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FE508C9E-5DF4-4DAC-B6B1-97B97620BE10}" type="slidenum">
              <a:rPr lang="en-US" altLang="en-US" sz="1400" smtClean="0">
                <a:solidFill>
                  <a:srgbClr val="57768E"/>
                </a:solidFill>
              </a:rPr>
              <a:pPr>
                <a:spcBef>
                  <a:spcPct val="0"/>
                </a:spcBef>
                <a:buClrTx/>
                <a:buFontTx/>
                <a:buNone/>
              </a:pPr>
              <a:t>60</a:t>
            </a:fld>
            <a:endParaRPr lang="en-US" altLang="en-US" sz="1400" smtClean="0">
              <a:solidFill>
                <a:srgbClr val="57768E"/>
              </a:solidFill>
            </a:endParaRPr>
          </a:p>
        </p:txBody>
      </p:sp>
      <p:sp>
        <p:nvSpPr>
          <p:cNvPr id="9" name="Content Placeholder 8"/>
          <p:cNvSpPr>
            <a:spLocks noGrp="1"/>
          </p:cNvSpPr>
          <p:nvPr>
            <p:ph idx="1"/>
          </p:nvPr>
        </p:nvSpPr>
        <p:spPr>
          <a:xfrm>
            <a:off x="3276600" y="1143000"/>
            <a:ext cx="5715000" cy="2632075"/>
          </a:xfrm>
          <a:solidFill>
            <a:schemeClr val="bg1"/>
          </a:solidFill>
        </p:spPr>
        <p:txBody>
          <a:bodyPr/>
          <a:lstStyle/>
          <a:p>
            <a:pPr marL="0" indent="0">
              <a:buFont typeface="Wingdings" pitchFamily="2" charset="2"/>
              <a:buNone/>
              <a:defRPr/>
            </a:pPr>
            <a:r>
              <a:rPr lang="en-US" b="1" u="sng" dirty="0" smtClean="0"/>
              <a:t>Maryland</a:t>
            </a:r>
            <a:r>
              <a:rPr lang="en-US" dirty="0" smtClean="0"/>
              <a:t>: ~4,481 individual PCPs</a:t>
            </a:r>
          </a:p>
          <a:p>
            <a:pPr>
              <a:defRPr/>
            </a:pPr>
            <a:r>
              <a:rPr lang="en-US" sz="2200" dirty="0" smtClean="0"/>
              <a:t>1339:1 ratio of population to PCPs</a:t>
            </a:r>
          </a:p>
          <a:p>
            <a:pPr>
              <a:defRPr/>
            </a:pPr>
            <a:r>
              <a:rPr lang="en-US" sz="2200" dirty="0" smtClean="0"/>
              <a:t>Half of providers are employed, with the percentage increasing</a:t>
            </a:r>
          </a:p>
          <a:p>
            <a:pPr>
              <a:defRPr/>
            </a:pPr>
            <a:r>
              <a:rPr lang="en-US" sz="2200" dirty="0" smtClean="0"/>
              <a:t>16 FQHCs </a:t>
            </a:r>
            <a:endParaRPr lang="en-US" sz="2200" dirty="0"/>
          </a:p>
          <a:p>
            <a:pPr lvl="1">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a:p>
        </p:txBody>
      </p:sp>
      <p:sp>
        <p:nvSpPr>
          <p:cNvPr id="132" name="TextBox 131"/>
          <p:cNvSpPr txBox="1"/>
          <p:nvPr/>
        </p:nvSpPr>
        <p:spPr>
          <a:xfrm>
            <a:off x="647700" y="4033838"/>
            <a:ext cx="7581900" cy="1938992"/>
          </a:xfrm>
          <a:prstGeom prst="rect">
            <a:avLst/>
          </a:prstGeom>
          <a:noFill/>
        </p:spPr>
        <p:txBody>
          <a:bodyPr wrap="square">
            <a:spAutoFit/>
          </a:bodyPr>
          <a:lstStyle/>
          <a:p>
            <a:pPr>
              <a:defRPr/>
            </a:pPr>
            <a:r>
              <a:rPr lang="en-US" b="1" u="sng" dirty="0">
                <a:solidFill>
                  <a:srgbClr val="25325B"/>
                </a:solidFill>
                <a:latin typeface="Arial" pitchFamily="34" charset="0"/>
              </a:rPr>
              <a:t>Connecticut:</a:t>
            </a:r>
            <a:r>
              <a:rPr lang="en-US" dirty="0">
                <a:solidFill>
                  <a:srgbClr val="25325B"/>
                </a:solidFill>
                <a:latin typeface="Arial" pitchFamily="34" charset="0"/>
              </a:rPr>
              <a:t> ~</a:t>
            </a:r>
            <a:r>
              <a:rPr lang="en-US" dirty="0" smtClean="0">
                <a:solidFill>
                  <a:srgbClr val="25325B"/>
                </a:solidFill>
                <a:latin typeface="Arial" pitchFamily="34" charset="0"/>
              </a:rPr>
              <a:t>3,000 </a:t>
            </a:r>
            <a:r>
              <a:rPr lang="en-US" dirty="0">
                <a:solidFill>
                  <a:srgbClr val="25325B"/>
                </a:solidFill>
                <a:latin typeface="Arial" pitchFamily="34" charset="0"/>
              </a:rPr>
              <a:t>individual </a:t>
            </a:r>
            <a:r>
              <a:rPr lang="en-US" dirty="0" smtClean="0">
                <a:solidFill>
                  <a:srgbClr val="25325B"/>
                </a:solidFill>
                <a:latin typeface="Arial" pitchFamily="34" charset="0"/>
              </a:rPr>
              <a:t>PCPs </a:t>
            </a:r>
            <a:endParaRPr lang="en-US" dirty="0">
              <a:solidFill>
                <a:srgbClr val="25325B"/>
              </a:solidFill>
              <a:latin typeface="Arial" pitchFamily="34" charset="0"/>
            </a:endParaRPr>
          </a:p>
          <a:p>
            <a:pPr marL="342900" indent="-342900">
              <a:buFont typeface="Wingdings" panose="05000000000000000000" pitchFamily="2" charset="2"/>
              <a:buChar char="§"/>
              <a:defRPr/>
            </a:pPr>
            <a:r>
              <a:rPr lang="en-US" dirty="0" smtClean="0">
                <a:solidFill>
                  <a:srgbClr val="25325B"/>
                </a:solidFill>
                <a:latin typeface="Arial" pitchFamily="34" charset="0"/>
              </a:rPr>
              <a:t>1385:1 </a:t>
            </a:r>
            <a:r>
              <a:rPr lang="en-US" dirty="0">
                <a:solidFill>
                  <a:srgbClr val="25325B"/>
                </a:solidFill>
                <a:latin typeface="Arial" pitchFamily="34" charset="0"/>
              </a:rPr>
              <a:t>ratio of population to </a:t>
            </a:r>
            <a:r>
              <a:rPr lang="en-US" dirty="0" smtClean="0">
                <a:solidFill>
                  <a:srgbClr val="25325B"/>
                </a:solidFill>
                <a:latin typeface="Arial" pitchFamily="34" charset="0"/>
              </a:rPr>
              <a:t>PCPs </a:t>
            </a:r>
            <a:endParaRPr lang="en-US" dirty="0">
              <a:solidFill>
                <a:srgbClr val="25325B"/>
              </a:solidFill>
              <a:latin typeface="Arial" pitchFamily="34" charset="0"/>
            </a:endParaRPr>
          </a:p>
          <a:p>
            <a:pPr marL="342900" indent="-342900">
              <a:buFont typeface="Wingdings" panose="05000000000000000000" pitchFamily="2" charset="2"/>
              <a:buChar char="§"/>
              <a:defRPr/>
            </a:pPr>
            <a:r>
              <a:rPr lang="en-US" dirty="0">
                <a:solidFill>
                  <a:srgbClr val="25325B"/>
                </a:solidFill>
                <a:latin typeface="Arial" pitchFamily="34" charset="0"/>
              </a:rPr>
              <a:t>~20% of family medicine and internal medicine physicians are not accepting new patients*</a:t>
            </a:r>
          </a:p>
          <a:p>
            <a:pPr marL="342900" indent="-342900">
              <a:buFont typeface="Wingdings" panose="05000000000000000000" pitchFamily="2" charset="2"/>
              <a:buChar char="§"/>
              <a:defRPr/>
            </a:pPr>
            <a:r>
              <a:rPr lang="en-US" dirty="0">
                <a:solidFill>
                  <a:srgbClr val="25325B"/>
                </a:solidFill>
                <a:latin typeface="Arial" pitchFamily="34" charset="0"/>
              </a:rPr>
              <a:t>16 FQHCs</a:t>
            </a:r>
          </a:p>
        </p:txBody>
      </p:sp>
      <p:grpSp>
        <p:nvGrpSpPr>
          <p:cNvPr id="23558" name="Group 64"/>
          <p:cNvGrpSpPr>
            <a:grpSpLocks/>
          </p:cNvGrpSpPr>
          <p:nvPr/>
        </p:nvGrpSpPr>
        <p:grpSpPr bwMode="auto">
          <a:xfrm>
            <a:off x="620713" y="1225550"/>
            <a:ext cx="2149475" cy="2659063"/>
            <a:chOff x="5286159" y="2112580"/>
            <a:chExt cx="2865654" cy="3544043"/>
          </a:xfrm>
        </p:grpSpPr>
        <p:grpSp>
          <p:nvGrpSpPr>
            <p:cNvPr id="23560" name="Group 65"/>
            <p:cNvGrpSpPr>
              <a:grpSpLocks/>
            </p:cNvGrpSpPr>
            <p:nvPr/>
          </p:nvGrpSpPr>
          <p:grpSpPr bwMode="auto">
            <a:xfrm>
              <a:off x="6932612" y="2388015"/>
              <a:ext cx="1219201" cy="3268608"/>
              <a:chOff x="1979612" y="1654629"/>
              <a:chExt cx="1482725" cy="3975100"/>
            </a:xfrm>
          </p:grpSpPr>
          <p:sp>
            <p:nvSpPr>
              <p:cNvPr id="182" name="Freeform 6"/>
              <p:cNvSpPr>
                <a:spLocks/>
              </p:cNvSpPr>
              <p:nvPr/>
            </p:nvSpPr>
            <p:spPr bwMode="auto">
              <a:xfrm>
                <a:off x="1979776" y="2683443"/>
                <a:ext cx="1482561" cy="2923126"/>
              </a:xfrm>
              <a:custGeom>
                <a:avLst/>
                <a:gdLst/>
                <a:ahLst/>
                <a:cxnLst>
                  <a:cxn ang="0">
                    <a:pos x="627" y="2"/>
                  </a:cxn>
                  <a:cxn ang="0">
                    <a:pos x="682" y="7"/>
                  </a:cxn>
                  <a:cxn ang="0">
                    <a:pos x="730" y="22"/>
                  </a:cxn>
                  <a:cxn ang="0">
                    <a:pos x="770" y="52"/>
                  </a:cxn>
                  <a:cxn ang="0">
                    <a:pos x="828" y="112"/>
                  </a:cxn>
                  <a:cxn ang="0">
                    <a:pos x="881" y="196"/>
                  </a:cxn>
                  <a:cxn ang="0">
                    <a:pos x="918" y="301"/>
                  </a:cxn>
                  <a:cxn ang="0">
                    <a:pos x="934" y="420"/>
                  </a:cxn>
                  <a:cxn ang="0">
                    <a:pos x="930" y="529"/>
                  </a:cxn>
                  <a:cxn ang="0">
                    <a:pos x="769" y="491"/>
                  </a:cxn>
                  <a:cxn ang="0">
                    <a:pos x="767" y="419"/>
                  </a:cxn>
                  <a:cxn ang="0">
                    <a:pos x="745" y="343"/>
                  </a:cxn>
                  <a:cxn ang="0">
                    <a:pos x="740" y="396"/>
                  </a:cxn>
                  <a:cxn ang="0">
                    <a:pos x="739" y="475"/>
                  </a:cxn>
                  <a:cxn ang="0">
                    <a:pos x="741" y="1177"/>
                  </a:cxn>
                  <a:cxn ang="0">
                    <a:pos x="702" y="1835"/>
                  </a:cxn>
                  <a:cxn ang="0">
                    <a:pos x="703" y="1837"/>
                  </a:cxn>
                  <a:cxn ang="0">
                    <a:pos x="704" y="1842"/>
                  </a:cxn>
                  <a:cxn ang="0">
                    <a:pos x="479" y="1839"/>
                  </a:cxn>
                  <a:cxn ang="0">
                    <a:pos x="478" y="1836"/>
                  </a:cxn>
                  <a:cxn ang="0">
                    <a:pos x="477" y="1172"/>
                  </a:cxn>
                  <a:cxn ang="0">
                    <a:pos x="451" y="1839"/>
                  </a:cxn>
                  <a:cxn ang="0">
                    <a:pos x="234" y="1842"/>
                  </a:cxn>
                  <a:cxn ang="0">
                    <a:pos x="232" y="1166"/>
                  </a:cxn>
                  <a:cxn ang="0">
                    <a:pos x="206" y="465"/>
                  </a:cxn>
                  <a:cxn ang="0">
                    <a:pos x="201" y="435"/>
                  </a:cxn>
                  <a:cxn ang="0">
                    <a:pos x="197" y="386"/>
                  </a:cxn>
                  <a:cxn ang="0">
                    <a:pos x="188" y="345"/>
                  </a:cxn>
                  <a:cxn ang="0">
                    <a:pos x="167" y="419"/>
                  </a:cxn>
                  <a:cxn ang="0">
                    <a:pos x="165" y="490"/>
                  </a:cxn>
                  <a:cxn ang="0">
                    <a:pos x="5" y="532"/>
                  </a:cxn>
                  <a:cxn ang="0">
                    <a:pos x="0" y="420"/>
                  </a:cxn>
                  <a:cxn ang="0">
                    <a:pos x="13" y="313"/>
                  </a:cxn>
                  <a:cxn ang="0">
                    <a:pos x="46" y="220"/>
                  </a:cxn>
                  <a:cxn ang="0">
                    <a:pos x="90" y="143"/>
                  </a:cxn>
                  <a:cxn ang="0">
                    <a:pos x="143" y="88"/>
                  </a:cxn>
                  <a:cxn ang="0">
                    <a:pos x="197" y="57"/>
                  </a:cxn>
                  <a:cxn ang="0">
                    <a:pos x="249" y="32"/>
                  </a:cxn>
                  <a:cxn ang="0">
                    <a:pos x="297" y="11"/>
                  </a:cxn>
                  <a:cxn ang="0">
                    <a:pos x="329" y="6"/>
                  </a:cxn>
                  <a:cxn ang="0">
                    <a:pos x="341" y="7"/>
                  </a:cxn>
                  <a:cxn ang="0">
                    <a:pos x="407" y="46"/>
                  </a:cxn>
                  <a:cxn ang="0">
                    <a:pos x="463" y="61"/>
                  </a:cxn>
                  <a:cxn ang="0">
                    <a:pos x="508" y="59"/>
                  </a:cxn>
                  <a:cxn ang="0">
                    <a:pos x="544" y="48"/>
                  </a:cxn>
                  <a:cxn ang="0">
                    <a:pos x="570" y="30"/>
                  </a:cxn>
                  <a:cxn ang="0">
                    <a:pos x="587" y="13"/>
                  </a:cxn>
                  <a:cxn ang="0">
                    <a:pos x="596" y="1"/>
                  </a:cxn>
                </a:cxnLst>
                <a:rect l="0" t="0" r="r" b="b"/>
                <a:pathLst>
                  <a:path w="934" h="1842">
                    <a:moveTo>
                      <a:pt x="597" y="0"/>
                    </a:moveTo>
                    <a:lnTo>
                      <a:pt x="627" y="2"/>
                    </a:lnTo>
                    <a:lnTo>
                      <a:pt x="656" y="3"/>
                    </a:lnTo>
                    <a:lnTo>
                      <a:pt x="682" y="7"/>
                    </a:lnTo>
                    <a:lnTo>
                      <a:pt x="707" y="13"/>
                    </a:lnTo>
                    <a:lnTo>
                      <a:pt x="730" y="22"/>
                    </a:lnTo>
                    <a:lnTo>
                      <a:pt x="751" y="35"/>
                    </a:lnTo>
                    <a:lnTo>
                      <a:pt x="770" y="52"/>
                    </a:lnTo>
                    <a:lnTo>
                      <a:pt x="800" y="78"/>
                    </a:lnTo>
                    <a:lnTo>
                      <a:pt x="828" y="112"/>
                    </a:lnTo>
                    <a:lnTo>
                      <a:pt x="856" y="152"/>
                    </a:lnTo>
                    <a:lnTo>
                      <a:pt x="881" y="196"/>
                    </a:lnTo>
                    <a:lnTo>
                      <a:pt x="900" y="246"/>
                    </a:lnTo>
                    <a:lnTo>
                      <a:pt x="918" y="301"/>
                    </a:lnTo>
                    <a:lnTo>
                      <a:pt x="929" y="359"/>
                    </a:lnTo>
                    <a:lnTo>
                      <a:pt x="934" y="420"/>
                    </a:lnTo>
                    <a:lnTo>
                      <a:pt x="934" y="478"/>
                    </a:lnTo>
                    <a:lnTo>
                      <a:pt x="930" y="529"/>
                    </a:lnTo>
                    <a:lnTo>
                      <a:pt x="923" y="576"/>
                    </a:lnTo>
                    <a:lnTo>
                      <a:pt x="769" y="491"/>
                    </a:lnTo>
                    <a:lnTo>
                      <a:pt x="770" y="457"/>
                    </a:lnTo>
                    <a:lnTo>
                      <a:pt x="767" y="419"/>
                    </a:lnTo>
                    <a:lnTo>
                      <a:pt x="759" y="382"/>
                    </a:lnTo>
                    <a:lnTo>
                      <a:pt x="745" y="343"/>
                    </a:lnTo>
                    <a:lnTo>
                      <a:pt x="743" y="366"/>
                    </a:lnTo>
                    <a:lnTo>
                      <a:pt x="740" y="396"/>
                    </a:lnTo>
                    <a:lnTo>
                      <a:pt x="739" y="433"/>
                    </a:lnTo>
                    <a:lnTo>
                      <a:pt x="739" y="475"/>
                    </a:lnTo>
                    <a:lnTo>
                      <a:pt x="702" y="455"/>
                    </a:lnTo>
                    <a:lnTo>
                      <a:pt x="741" y="1177"/>
                    </a:lnTo>
                    <a:lnTo>
                      <a:pt x="702" y="1177"/>
                    </a:lnTo>
                    <a:lnTo>
                      <a:pt x="702" y="1835"/>
                    </a:lnTo>
                    <a:lnTo>
                      <a:pt x="703" y="1836"/>
                    </a:lnTo>
                    <a:lnTo>
                      <a:pt x="703" y="1837"/>
                    </a:lnTo>
                    <a:lnTo>
                      <a:pt x="704" y="1839"/>
                    </a:lnTo>
                    <a:lnTo>
                      <a:pt x="704" y="1842"/>
                    </a:lnTo>
                    <a:lnTo>
                      <a:pt x="479" y="1842"/>
                    </a:lnTo>
                    <a:lnTo>
                      <a:pt x="479" y="1839"/>
                    </a:lnTo>
                    <a:lnTo>
                      <a:pt x="478" y="1837"/>
                    </a:lnTo>
                    <a:lnTo>
                      <a:pt x="478" y="1836"/>
                    </a:lnTo>
                    <a:lnTo>
                      <a:pt x="477" y="1835"/>
                    </a:lnTo>
                    <a:lnTo>
                      <a:pt x="477" y="1172"/>
                    </a:lnTo>
                    <a:lnTo>
                      <a:pt x="451" y="1171"/>
                    </a:lnTo>
                    <a:lnTo>
                      <a:pt x="451" y="1839"/>
                    </a:lnTo>
                    <a:lnTo>
                      <a:pt x="448" y="1842"/>
                    </a:lnTo>
                    <a:lnTo>
                      <a:pt x="234" y="1842"/>
                    </a:lnTo>
                    <a:lnTo>
                      <a:pt x="232" y="1839"/>
                    </a:lnTo>
                    <a:lnTo>
                      <a:pt x="232" y="1166"/>
                    </a:lnTo>
                    <a:lnTo>
                      <a:pt x="195" y="1165"/>
                    </a:lnTo>
                    <a:lnTo>
                      <a:pt x="206" y="465"/>
                    </a:lnTo>
                    <a:lnTo>
                      <a:pt x="201" y="468"/>
                    </a:lnTo>
                    <a:lnTo>
                      <a:pt x="201" y="435"/>
                    </a:lnTo>
                    <a:lnTo>
                      <a:pt x="200" y="408"/>
                    </a:lnTo>
                    <a:lnTo>
                      <a:pt x="197" y="386"/>
                    </a:lnTo>
                    <a:lnTo>
                      <a:pt x="195" y="369"/>
                    </a:lnTo>
                    <a:lnTo>
                      <a:pt x="188" y="345"/>
                    </a:lnTo>
                    <a:lnTo>
                      <a:pt x="175" y="382"/>
                    </a:lnTo>
                    <a:lnTo>
                      <a:pt x="167" y="419"/>
                    </a:lnTo>
                    <a:lnTo>
                      <a:pt x="164" y="455"/>
                    </a:lnTo>
                    <a:lnTo>
                      <a:pt x="165" y="490"/>
                    </a:lnTo>
                    <a:lnTo>
                      <a:pt x="12" y="581"/>
                    </a:lnTo>
                    <a:lnTo>
                      <a:pt x="5" y="532"/>
                    </a:lnTo>
                    <a:lnTo>
                      <a:pt x="1" y="479"/>
                    </a:lnTo>
                    <a:lnTo>
                      <a:pt x="0" y="420"/>
                    </a:lnTo>
                    <a:lnTo>
                      <a:pt x="5" y="366"/>
                    </a:lnTo>
                    <a:lnTo>
                      <a:pt x="13" y="313"/>
                    </a:lnTo>
                    <a:lnTo>
                      <a:pt x="28" y="265"/>
                    </a:lnTo>
                    <a:lnTo>
                      <a:pt x="46" y="220"/>
                    </a:lnTo>
                    <a:lnTo>
                      <a:pt x="67" y="179"/>
                    </a:lnTo>
                    <a:lnTo>
                      <a:pt x="90" y="143"/>
                    </a:lnTo>
                    <a:lnTo>
                      <a:pt x="116" y="113"/>
                    </a:lnTo>
                    <a:lnTo>
                      <a:pt x="143" y="88"/>
                    </a:lnTo>
                    <a:lnTo>
                      <a:pt x="170" y="69"/>
                    </a:lnTo>
                    <a:lnTo>
                      <a:pt x="197" y="57"/>
                    </a:lnTo>
                    <a:lnTo>
                      <a:pt x="223" y="52"/>
                    </a:lnTo>
                    <a:lnTo>
                      <a:pt x="249" y="32"/>
                    </a:lnTo>
                    <a:lnTo>
                      <a:pt x="274" y="20"/>
                    </a:lnTo>
                    <a:lnTo>
                      <a:pt x="297" y="11"/>
                    </a:lnTo>
                    <a:lnTo>
                      <a:pt x="315" y="7"/>
                    </a:lnTo>
                    <a:lnTo>
                      <a:pt x="329" y="6"/>
                    </a:lnTo>
                    <a:lnTo>
                      <a:pt x="338" y="7"/>
                    </a:lnTo>
                    <a:lnTo>
                      <a:pt x="341" y="7"/>
                    </a:lnTo>
                    <a:lnTo>
                      <a:pt x="376" y="30"/>
                    </a:lnTo>
                    <a:lnTo>
                      <a:pt x="407" y="46"/>
                    </a:lnTo>
                    <a:lnTo>
                      <a:pt x="436" y="56"/>
                    </a:lnTo>
                    <a:lnTo>
                      <a:pt x="463" y="61"/>
                    </a:lnTo>
                    <a:lnTo>
                      <a:pt x="487" y="62"/>
                    </a:lnTo>
                    <a:lnTo>
                      <a:pt x="508" y="59"/>
                    </a:lnTo>
                    <a:lnTo>
                      <a:pt x="528" y="55"/>
                    </a:lnTo>
                    <a:lnTo>
                      <a:pt x="544" y="48"/>
                    </a:lnTo>
                    <a:lnTo>
                      <a:pt x="559" y="40"/>
                    </a:lnTo>
                    <a:lnTo>
                      <a:pt x="570" y="30"/>
                    </a:lnTo>
                    <a:lnTo>
                      <a:pt x="580" y="21"/>
                    </a:lnTo>
                    <a:lnTo>
                      <a:pt x="587" y="13"/>
                    </a:lnTo>
                    <a:lnTo>
                      <a:pt x="594" y="6"/>
                    </a:lnTo>
                    <a:lnTo>
                      <a:pt x="596" y="1"/>
                    </a:lnTo>
                    <a:lnTo>
                      <a:pt x="597"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15" name="Freeform 7"/>
              <p:cNvSpPr>
                <a:spLocks/>
              </p:cNvSpPr>
              <p:nvPr/>
            </p:nvSpPr>
            <p:spPr bwMode="auto">
              <a:xfrm>
                <a:off x="2317749" y="1859417"/>
                <a:ext cx="844550" cy="727075"/>
              </a:xfrm>
              <a:custGeom>
                <a:avLst/>
                <a:gdLst>
                  <a:gd name="T0" fmla="*/ 612398763 w 532"/>
                  <a:gd name="T1" fmla="*/ 0 h 458"/>
                  <a:gd name="T2" fmla="*/ 720764688 w 532"/>
                  <a:gd name="T3" fmla="*/ 0 h 458"/>
                  <a:gd name="T4" fmla="*/ 824091888 w 532"/>
                  <a:gd name="T5" fmla="*/ 2520950 h 458"/>
                  <a:gd name="T6" fmla="*/ 909777200 w 532"/>
                  <a:gd name="T7" fmla="*/ 15120938 h 458"/>
                  <a:gd name="T8" fmla="*/ 977820625 w 532"/>
                  <a:gd name="T9" fmla="*/ 30241875 h 458"/>
                  <a:gd name="T10" fmla="*/ 1033264063 w 532"/>
                  <a:gd name="T11" fmla="*/ 57964388 h 458"/>
                  <a:gd name="T12" fmla="*/ 1076107513 w 532"/>
                  <a:gd name="T13" fmla="*/ 95765938 h 458"/>
                  <a:gd name="T14" fmla="*/ 1103828438 w 532"/>
                  <a:gd name="T15" fmla="*/ 143649700 h 458"/>
                  <a:gd name="T16" fmla="*/ 1123989688 w 532"/>
                  <a:gd name="T17" fmla="*/ 206652813 h 458"/>
                  <a:gd name="T18" fmla="*/ 1141631575 w 532"/>
                  <a:gd name="T19" fmla="*/ 284778450 h 458"/>
                  <a:gd name="T20" fmla="*/ 1154231563 w 532"/>
                  <a:gd name="T21" fmla="*/ 352821875 h 458"/>
                  <a:gd name="T22" fmla="*/ 1174392813 w 532"/>
                  <a:gd name="T23" fmla="*/ 410786263 h 458"/>
                  <a:gd name="T24" fmla="*/ 1199594375 w 532"/>
                  <a:gd name="T25" fmla="*/ 453628125 h 458"/>
                  <a:gd name="T26" fmla="*/ 1227316888 w 532"/>
                  <a:gd name="T27" fmla="*/ 486390950 h 458"/>
                  <a:gd name="T28" fmla="*/ 1252518450 w 532"/>
                  <a:gd name="T29" fmla="*/ 511592513 h 458"/>
                  <a:gd name="T30" fmla="*/ 1282760325 w 532"/>
                  <a:gd name="T31" fmla="*/ 526713450 h 458"/>
                  <a:gd name="T32" fmla="*/ 1305440938 w 532"/>
                  <a:gd name="T33" fmla="*/ 531753763 h 458"/>
                  <a:gd name="T34" fmla="*/ 1328123138 w 532"/>
                  <a:gd name="T35" fmla="*/ 536794075 h 458"/>
                  <a:gd name="T36" fmla="*/ 1340723125 w 532"/>
                  <a:gd name="T37" fmla="*/ 531753763 h 458"/>
                  <a:gd name="T38" fmla="*/ 1338203763 w 532"/>
                  <a:gd name="T39" fmla="*/ 541834388 h 458"/>
                  <a:gd name="T40" fmla="*/ 1330642500 w 532"/>
                  <a:gd name="T41" fmla="*/ 567035950 h 458"/>
                  <a:gd name="T42" fmla="*/ 1315521563 w 532"/>
                  <a:gd name="T43" fmla="*/ 604837500 h 458"/>
                  <a:gd name="T44" fmla="*/ 1297881263 w 532"/>
                  <a:gd name="T45" fmla="*/ 652721263 h 458"/>
                  <a:gd name="T46" fmla="*/ 1272679700 w 532"/>
                  <a:gd name="T47" fmla="*/ 708164700 h 458"/>
                  <a:gd name="T48" fmla="*/ 1239916875 w 532"/>
                  <a:gd name="T49" fmla="*/ 771167813 h 458"/>
                  <a:gd name="T50" fmla="*/ 1199594375 w 532"/>
                  <a:gd name="T51" fmla="*/ 836691875 h 458"/>
                  <a:gd name="T52" fmla="*/ 1154231563 w 532"/>
                  <a:gd name="T53" fmla="*/ 902215938 h 458"/>
                  <a:gd name="T54" fmla="*/ 1098788125 w 532"/>
                  <a:gd name="T55" fmla="*/ 965220638 h 458"/>
                  <a:gd name="T56" fmla="*/ 1038304375 w 532"/>
                  <a:gd name="T57" fmla="*/ 1020664075 h 458"/>
                  <a:gd name="T58" fmla="*/ 965220638 w 532"/>
                  <a:gd name="T59" fmla="*/ 1071067200 h 458"/>
                  <a:gd name="T60" fmla="*/ 884575638 w 532"/>
                  <a:gd name="T61" fmla="*/ 1113909063 h 458"/>
                  <a:gd name="T62" fmla="*/ 796369375 w 532"/>
                  <a:gd name="T63" fmla="*/ 1141631575 h 458"/>
                  <a:gd name="T64" fmla="*/ 693043763 w 532"/>
                  <a:gd name="T65" fmla="*/ 1154231563 h 458"/>
                  <a:gd name="T66" fmla="*/ 589716563 w 532"/>
                  <a:gd name="T67" fmla="*/ 1146671888 h 458"/>
                  <a:gd name="T68" fmla="*/ 486390950 w 532"/>
                  <a:gd name="T69" fmla="*/ 1126510638 h 458"/>
                  <a:gd name="T70" fmla="*/ 388104063 w 532"/>
                  <a:gd name="T71" fmla="*/ 1088707500 h 458"/>
                  <a:gd name="T72" fmla="*/ 294859075 w 532"/>
                  <a:gd name="T73" fmla="*/ 1038304375 h 458"/>
                  <a:gd name="T74" fmla="*/ 214214075 w 532"/>
                  <a:gd name="T75" fmla="*/ 977820625 h 458"/>
                  <a:gd name="T76" fmla="*/ 138609388 w 532"/>
                  <a:gd name="T77" fmla="*/ 904736888 h 458"/>
                  <a:gd name="T78" fmla="*/ 78125638 w 532"/>
                  <a:gd name="T79" fmla="*/ 826611250 h 458"/>
                  <a:gd name="T80" fmla="*/ 35282188 w 532"/>
                  <a:gd name="T81" fmla="*/ 738406575 h 458"/>
                  <a:gd name="T82" fmla="*/ 10080625 w 532"/>
                  <a:gd name="T83" fmla="*/ 647680950 h 458"/>
                  <a:gd name="T84" fmla="*/ 0 w 532"/>
                  <a:gd name="T85" fmla="*/ 554434375 h 458"/>
                  <a:gd name="T86" fmla="*/ 17641888 w 532"/>
                  <a:gd name="T87" fmla="*/ 461189388 h 458"/>
                  <a:gd name="T88" fmla="*/ 22682200 w 532"/>
                  <a:gd name="T89" fmla="*/ 456149075 h 458"/>
                  <a:gd name="T90" fmla="*/ 40322500 w 532"/>
                  <a:gd name="T91" fmla="*/ 453628125 h 458"/>
                  <a:gd name="T92" fmla="*/ 63004700 w 532"/>
                  <a:gd name="T93" fmla="*/ 441028138 h 458"/>
                  <a:gd name="T94" fmla="*/ 95765938 w 532"/>
                  <a:gd name="T95" fmla="*/ 423386250 h 458"/>
                  <a:gd name="T96" fmla="*/ 126007813 w 532"/>
                  <a:gd name="T97" fmla="*/ 395665325 h 458"/>
                  <a:gd name="T98" fmla="*/ 153730325 w 532"/>
                  <a:gd name="T99" fmla="*/ 357862188 h 458"/>
                  <a:gd name="T100" fmla="*/ 178931888 w 532"/>
                  <a:gd name="T101" fmla="*/ 309980013 h 458"/>
                  <a:gd name="T102" fmla="*/ 194052825 w 532"/>
                  <a:gd name="T103" fmla="*/ 246975313 h 458"/>
                  <a:gd name="T104" fmla="*/ 214214075 w 532"/>
                  <a:gd name="T105" fmla="*/ 183972200 h 458"/>
                  <a:gd name="T106" fmla="*/ 246975313 w 532"/>
                  <a:gd name="T107" fmla="*/ 131048125 h 458"/>
                  <a:gd name="T108" fmla="*/ 294859075 w 532"/>
                  <a:gd name="T109" fmla="*/ 88206263 h 458"/>
                  <a:gd name="T110" fmla="*/ 355342825 w 532"/>
                  <a:gd name="T111" fmla="*/ 52924075 h 458"/>
                  <a:gd name="T112" fmla="*/ 430947513 w 532"/>
                  <a:gd name="T113" fmla="*/ 27722513 h 458"/>
                  <a:gd name="T114" fmla="*/ 514111875 w 532"/>
                  <a:gd name="T115" fmla="*/ 7561263 h 458"/>
                  <a:gd name="T116" fmla="*/ 612398763 w 532"/>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2" h="458">
                    <a:moveTo>
                      <a:pt x="243" y="0"/>
                    </a:moveTo>
                    <a:lnTo>
                      <a:pt x="286" y="0"/>
                    </a:lnTo>
                    <a:lnTo>
                      <a:pt x="327" y="1"/>
                    </a:lnTo>
                    <a:lnTo>
                      <a:pt x="361" y="6"/>
                    </a:lnTo>
                    <a:lnTo>
                      <a:pt x="388" y="12"/>
                    </a:lnTo>
                    <a:lnTo>
                      <a:pt x="410" y="23"/>
                    </a:lnTo>
                    <a:lnTo>
                      <a:pt x="427" y="38"/>
                    </a:lnTo>
                    <a:lnTo>
                      <a:pt x="438" y="57"/>
                    </a:lnTo>
                    <a:lnTo>
                      <a:pt x="446" y="82"/>
                    </a:lnTo>
                    <a:lnTo>
                      <a:pt x="453" y="113"/>
                    </a:lnTo>
                    <a:lnTo>
                      <a:pt x="458" y="140"/>
                    </a:lnTo>
                    <a:lnTo>
                      <a:pt x="466" y="163"/>
                    </a:lnTo>
                    <a:lnTo>
                      <a:pt x="476" y="180"/>
                    </a:lnTo>
                    <a:lnTo>
                      <a:pt x="487" y="193"/>
                    </a:lnTo>
                    <a:lnTo>
                      <a:pt x="497" y="203"/>
                    </a:lnTo>
                    <a:lnTo>
                      <a:pt x="509" y="209"/>
                    </a:lnTo>
                    <a:lnTo>
                      <a:pt x="518" y="211"/>
                    </a:lnTo>
                    <a:lnTo>
                      <a:pt x="527" y="213"/>
                    </a:lnTo>
                    <a:lnTo>
                      <a:pt x="532" y="211"/>
                    </a:lnTo>
                    <a:lnTo>
                      <a:pt x="531" y="215"/>
                    </a:lnTo>
                    <a:lnTo>
                      <a:pt x="528" y="225"/>
                    </a:lnTo>
                    <a:lnTo>
                      <a:pt x="522" y="240"/>
                    </a:lnTo>
                    <a:lnTo>
                      <a:pt x="515" y="259"/>
                    </a:lnTo>
                    <a:lnTo>
                      <a:pt x="505" y="281"/>
                    </a:lnTo>
                    <a:lnTo>
                      <a:pt x="492" y="306"/>
                    </a:lnTo>
                    <a:lnTo>
                      <a:pt x="476" y="332"/>
                    </a:lnTo>
                    <a:lnTo>
                      <a:pt x="458" y="358"/>
                    </a:lnTo>
                    <a:lnTo>
                      <a:pt x="436" y="383"/>
                    </a:lnTo>
                    <a:lnTo>
                      <a:pt x="412" y="405"/>
                    </a:lnTo>
                    <a:lnTo>
                      <a:pt x="383" y="425"/>
                    </a:lnTo>
                    <a:lnTo>
                      <a:pt x="351" y="442"/>
                    </a:lnTo>
                    <a:lnTo>
                      <a:pt x="316" y="453"/>
                    </a:lnTo>
                    <a:lnTo>
                      <a:pt x="275" y="458"/>
                    </a:lnTo>
                    <a:lnTo>
                      <a:pt x="234" y="455"/>
                    </a:lnTo>
                    <a:lnTo>
                      <a:pt x="193" y="447"/>
                    </a:lnTo>
                    <a:lnTo>
                      <a:pt x="154" y="432"/>
                    </a:lnTo>
                    <a:lnTo>
                      <a:pt x="117" y="412"/>
                    </a:lnTo>
                    <a:lnTo>
                      <a:pt x="85" y="388"/>
                    </a:lnTo>
                    <a:lnTo>
                      <a:pt x="55" y="359"/>
                    </a:lnTo>
                    <a:lnTo>
                      <a:pt x="31" y="328"/>
                    </a:lnTo>
                    <a:lnTo>
                      <a:pt x="14" y="293"/>
                    </a:lnTo>
                    <a:lnTo>
                      <a:pt x="4" y="257"/>
                    </a:lnTo>
                    <a:lnTo>
                      <a:pt x="0" y="220"/>
                    </a:lnTo>
                    <a:lnTo>
                      <a:pt x="7" y="183"/>
                    </a:lnTo>
                    <a:lnTo>
                      <a:pt x="9" y="181"/>
                    </a:lnTo>
                    <a:lnTo>
                      <a:pt x="16" y="180"/>
                    </a:lnTo>
                    <a:lnTo>
                      <a:pt x="25" y="175"/>
                    </a:lnTo>
                    <a:lnTo>
                      <a:pt x="38" y="168"/>
                    </a:lnTo>
                    <a:lnTo>
                      <a:pt x="50" y="157"/>
                    </a:lnTo>
                    <a:lnTo>
                      <a:pt x="61" y="142"/>
                    </a:lnTo>
                    <a:lnTo>
                      <a:pt x="71" y="123"/>
                    </a:lnTo>
                    <a:lnTo>
                      <a:pt x="77" y="98"/>
                    </a:lnTo>
                    <a:lnTo>
                      <a:pt x="85" y="73"/>
                    </a:lnTo>
                    <a:lnTo>
                      <a:pt x="98" y="52"/>
                    </a:lnTo>
                    <a:lnTo>
                      <a:pt x="117" y="35"/>
                    </a:lnTo>
                    <a:lnTo>
                      <a:pt x="141" y="21"/>
                    </a:lnTo>
                    <a:lnTo>
                      <a:pt x="171" y="11"/>
                    </a:lnTo>
                    <a:lnTo>
                      <a:pt x="204" y="3"/>
                    </a:lnTo>
                    <a:lnTo>
                      <a:pt x="243" y="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16" name="Freeform 8"/>
              <p:cNvSpPr>
                <a:spLocks/>
              </p:cNvSpPr>
              <p:nvPr/>
            </p:nvSpPr>
            <p:spPr bwMode="auto">
              <a:xfrm>
                <a:off x="2566987" y="2353129"/>
                <a:ext cx="339725" cy="549275"/>
              </a:xfrm>
              <a:custGeom>
                <a:avLst/>
                <a:gdLst>
                  <a:gd name="T0" fmla="*/ 269657513 w 214"/>
                  <a:gd name="T1" fmla="*/ 0 h 346"/>
                  <a:gd name="T2" fmla="*/ 332660625 w 214"/>
                  <a:gd name="T3" fmla="*/ 5040313 h 346"/>
                  <a:gd name="T4" fmla="*/ 388104063 w 214"/>
                  <a:gd name="T5" fmla="*/ 27722513 h 346"/>
                  <a:gd name="T6" fmla="*/ 438507188 w 214"/>
                  <a:gd name="T7" fmla="*/ 60483750 h 346"/>
                  <a:gd name="T8" fmla="*/ 478829688 w 214"/>
                  <a:gd name="T9" fmla="*/ 100806250 h 346"/>
                  <a:gd name="T10" fmla="*/ 509071563 w 214"/>
                  <a:gd name="T11" fmla="*/ 151209375 h 346"/>
                  <a:gd name="T12" fmla="*/ 531753763 w 214"/>
                  <a:gd name="T13" fmla="*/ 206652813 h 346"/>
                  <a:gd name="T14" fmla="*/ 539313438 w 214"/>
                  <a:gd name="T15" fmla="*/ 269657513 h 346"/>
                  <a:gd name="T16" fmla="*/ 539313438 w 214"/>
                  <a:gd name="T17" fmla="*/ 602318138 h 346"/>
                  <a:gd name="T18" fmla="*/ 529232813 w 214"/>
                  <a:gd name="T19" fmla="*/ 672882513 h 346"/>
                  <a:gd name="T20" fmla="*/ 501511888 w 214"/>
                  <a:gd name="T21" fmla="*/ 735885625 h 346"/>
                  <a:gd name="T22" fmla="*/ 461189388 w 214"/>
                  <a:gd name="T23" fmla="*/ 793850013 h 346"/>
                  <a:gd name="T24" fmla="*/ 403225000 w 214"/>
                  <a:gd name="T25" fmla="*/ 834172513 h 346"/>
                  <a:gd name="T26" fmla="*/ 340221888 w 214"/>
                  <a:gd name="T27" fmla="*/ 861893438 h 346"/>
                  <a:gd name="T28" fmla="*/ 269657513 w 214"/>
                  <a:gd name="T29" fmla="*/ 871974063 h 346"/>
                  <a:gd name="T30" fmla="*/ 196572188 w 214"/>
                  <a:gd name="T31" fmla="*/ 861893438 h 346"/>
                  <a:gd name="T32" fmla="*/ 133569075 w 214"/>
                  <a:gd name="T33" fmla="*/ 834172513 h 346"/>
                  <a:gd name="T34" fmla="*/ 78125638 w 214"/>
                  <a:gd name="T35" fmla="*/ 793850013 h 346"/>
                  <a:gd name="T36" fmla="*/ 37803138 w 214"/>
                  <a:gd name="T37" fmla="*/ 735885625 h 346"/>
                  <a:gd name="T38" fmla="*/ 10080625 w 214"/>
                  <a:gd name="T39" fmla="*/ 672882513 h 346"/>
                  <a:gd name="T40" fmla="*/ 0 w 214"/>
                  <a:gd name="T41" fmla="*/ 602318138 h 346"/>
                  <a:gd name="T42" fmla="*/ 0 w 214"/>
                  <a:gd name="T43" fmla="*/ 269657513 h 346"/>
                  <a:gd name="T44" fmla="*/ 5040313 w 214"/>
                  <a:gd name="T45" fmla="*/ 206652813 h 346"/>
                  <a:gd name="T46" fmla="*/ 27722513 w 214"/>
                  <a:gd name="T47" fmla="*/ 151209375 h 346"/>
                  <a:gd name="T48" fmla="*/ 60483750 w 214"/>
                  <a:gd name="T49" fmla="*/ 100806250 h 346"/>
                  <a:gd name="T50" fmla="*/ 100806250 w 214"/>
                  <a:gd name="T51" fmla="*/ 60483750 h 346"/>
                  <a:gd name="T52" fmla="*/ 151209375 w 214"/>
                  <a:gd name="T53" fmla="*/ 27722513 h 346"/>
                  <a:gd name="T54" fmla="*/ 206652813 w 214"/>
                  <a:gd name="T55" fmla="*/ 5040313 h 346"/>
                  <a:gd name="T56" fmla="*/ 269657513 w 214"/>
                  <a:gd name="T57" fmla="*/ 0 h 3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 h="346">
                    <a:moveTo>
                      <a:pt x="107" y="0"/>
                    </a:moveTo>
                    <a:lnTo>
                      <a:pt x="132" y="2"/>
                    </a:lnTo>
                    <a:lnTo>
                      <a:pt x="154" y="11"/>
                    </a:lnTo>
                    <a:lnTo>
                      <a:pt x="174" y="24"/>
                    </a:lnTo>
                    <a:lnTo>
                      <a:pt x="190" y="40"/>
                    </a:lnTo>
                    <a:lnTo>
                      <a:pt x="202" y="60"/>
                    </a:lnTo>
                    <a:lnTo>
                      <a:pt x="211" y="82"/>
                    </a:lnTo>
                    <a:lnTo>
                      <a:pt x="214" y="107"/>
                    </a:lnTo>
                    <a:lnTo>
                      <a:pt x="214" y="239"/>
                    </a:lnTo>
                    <a:lnTo>
                      <a:pt x="210" y="267"/>
                    </a:lnTo>
                    <a:lnTo>
                      <a:pt x="199" y="292"/>
                    </a:lnTo>
                    <a:lnTo>
                      <a:pt x="183" y="315"/>
                    </a:lnTo>
                    <a:lnTo>
                      <a:pt x="160" y="331"/>
                    </a:lnTo>
                    <a:lnTo>
                      <a:pt x="135" y="342"/>
                    </a:lnTo>
                    <a:lnTo>
                      <a:pt x="107" y="346"/>
                    </a:lnTo>
                    <a:lnTo>
                      <a:pt x="78" y="342"/>
                    </a:lnTo>
                    <a:lnTo>
                      <a:pt x="53" y="331"/>
                    </a:lnTo>
                    <a:lnTo>
                      <a:pt x="31" y="315"/>
                    </a:lnTo>
                    <a:lnTo>
                      <a:pt x="15" y="292"/>
                    </a:lnTo>
                    <a:lnTo>
                      <a:pt x="4" y="267"/>
                    </a:lnTo>
                    <a:lnTo>
                      <a:pt x="0" y="239"/>
                    </a:lnTo>
                    <a:lnTo>
                      <a:pt x="0" y="107"/>
                    </a:lnTo>
                    <a:lnTo>
                      <a:pt x="2" y="82"/>
                    </a:lnTo>
                    <a:lnTo>
                      <a:pt x="11" y="60"/>
                    </a:lnTo>
                    <a:lnTo>
                      <a:pt x="24" y="40"/>
                    </a:lnTo>
                    <a:lnTo>
                      <a:pt x="40" y="24"/>
                    </a:lnTo>
                    <a:lnTo>
                      <a:pt x="60" y="11"/>
                    </a:lnTo>
                    <a:lnTo>
                      <a:pt x="82" y="2"/>
                    </a:lnTo>
                    <a:lnTo>
                      <a:pt x="107"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17" name="Freeform 9"/>
              <p:cNvSpPr>
                <a:spLocks/>
              </p:cNvSpPr>
              <p:nvPr/>
            </p:nvSpPr>
            <p:spPr bwMode="auto">
              <a:xfrm>
                <a:off x="2306637" y="2657929"/>
                <a:ext cx="711200" cy="239713"/>
              </a:xfrm>
              <a:custGeom>
                <a:avLst/>
                <a:gdLst>
                  <a:gd name="T0" fmla="*/ 740925938 w 448"/>
                  <a:gd name="T1" fmla="*/ 0 h 151"/>
                  <a:gd name="T2" fmla="*/ 811490313 w 448"/>
                  <a:gd name="T3" fmla="*/ 0 h 151"/>
                  <a:gd name="T4" fmla="*/ 879535325 w 448"/>
                  <a:gd name="T5" fmla="*/ 7561278 h 151"/>
                  <a:gd name="T6" fmla="*/ 945059388 w 448"/>
                  <a:gd name="T7" fmla="*/ 27722570 h 151"/>
                  <a:gd name="T8" fmla="*/ 1008062500 w 448"/>
                  <a:gd name="T9" fmla="*/ 55443553 h 151"/>
                  <a:gd name="T10" fmla="*/ 1063505938 w 448"/>
                  <a:gd name="T11" fmla="*/ 95766137 h 151"/>
                  <a:gd name="T12" fmla="*/ 1113909063 w 448"/>
                  <a:gd name="T13" fmla="*/ 148690323 h 151"/>
                  <a:gd name="T14" fmla="*/ 1129030000 w 448"/>
                  <a:gd name="T15" fmla="*/ 183972584 h 151"/>
                  <a:gd name="T16" fmla="*/ 1126510638 w 448"/>
                  <a:gd name="T17" fmla="*/ 219254845 h 151"/>
                  <a:gd name="T18" fmla="*/ 1101309075 w 448"/>
                  <a:gd name="T19" fmla="*/ 249496783 h 151"/>
                  <a:gd name="T20" fmla="*/ 1060986575 w 448"/>
                  <a:gd name="T21" fmla="*/ 277217766 h 151"/>
                  <a:gd name="T22" fmla="*/ 1005543138 w 448"/>
                  <a:gd name="T23" fmla="*/ 307459704 h 151"/>
                  <a:gd name="T24" fmla="*/ 934978763 w 448"/>
                  <a:gd name="T25" fmla="*/ 327620996 h 151"/>
                  <a:gd name="T26" fmla="*/ 856853125 w 448"/>
                  <a:gd name="T27" fmla="*/ 350303243 h 151"/>
                  <a:gd name="T28" fmla="*/ 771167813 w 448"/>
                  <a:gd name="T29" fmla="*/ 365424212 h 151"/>
                  <a:gd name="T30" fmla="*/ 675401875 w 448"/>
                  <a:gd name="T31" fmla="*/ 375504858 h 151"/>
                  <a:gd name="T32" fmla="*/ 582156888 w 448"/>
                  <a:gd name="T33" fmla="*/ 380545181 h 151"/>
                  <a:gd name="T34" fmla="*/ 481350638 w 448"/>
                  <a:gd name="T35" fmla="*/ 380545181 h 151"/>
                  <a:gd name="T36" fmla="*/ 388104063 w 448"/>
                  <a:gd name="T37" fmla="*/ 375504858 h 151"/>
                  <a:gd name="T38" fmla="*/ 294859075 w 448"/>
                  <a:gd name="T39" fmla="*/ 362903257 h 151"/>
                  <a:gd name="T40" fmla="*/ 206652813 w 448"/>
                  <a:gd name="T41" fmla="*/ 340222597 h 151"/>
                  <a:gd name="T42" fmla="*/ 126007813 w 448"/>
                  <a:gd name="T43" fmla="*/ 312500027 h 151"/>
                  <a:gd name="T44" fmla="*/ 55443438 w 448"/>
                  <a:gd name="T45" fmla="*/ 277217766 h 151"/>
                  <a:gd name="T46" fmla="*/ 0 w 448"/>
                  <a:gd name="T47" fmla="*/ 234375814 h 151"/>
                  <a:gd name="T48" fmla="*/ 5040313 w 448"/>
                  <a:gd name="T49" fmla="*/ 231854859 h 151"/>
                  <a:gd name="T50" fmla="*/ 22682200 w 448"/>
                  <a:gd name="T51" fmla="*/ 219254845 h 151"/>
                  <a:gd name="T52" fmla="*/ 50403125 w 448"/>
                  <a:gd name="T53" fmla="*/ 201612921 h 151"/>
                  <a:gd name="T54" fmla="*/ 83165950 w 448"/>
                  <a:gd name="T55" fmla="*/ 181451628 h 151"/>
                  <a:gd name="T56" fmla="*/ 126007813 w 448"/>
                  <a:gd name="T57" fmla="*/ 156250013 h 151"/>
                  <a:gd name="T58" fmla="*/ 173891575 w 448"/>
                  <a:gd name="T59" fmla="*/ 131048398 h 151"/>
                  <a:gd name="T60" fmla="*/ 229335013 w 448"/>
                  <a:gd name="T61" fmla="*/ 103327416 h 151"/>
                  <a:gd name="T62" fmla="*/ 284778450 w 448"/>
                  <a:gd name="T63" fmla="*/ 78125800 h 151"/>
                  <a:gd name="T64" fmla="*/ 345262200 w 448"/>
                  <a:gd name="T65" fmla="*/ 55443553 h 151"/>
                  <a:gd name="T66" fmla="*/ 403225000 w 448"/>
                  <a:gd name="T67" fmla="*/ 40322584 h 151"/>
                  <a:gd name="T68" fmla="*/ 463708750 w 448"/>
                  <a:gd name="T69" fmla="*/ 27722570 h 151"/>
                  <a:gd name="T70" fmla="*/ 529232813 w 448"/>
                  <a:gd name="T71" fmla="*/ 17641924 h 151"/>
                  <a:gd name="T72" fmla="*/ 599797188 w 448"/>
                  <a:gd name="T73" fmla="*/ 7561278 h 151"/>
                  <a:gd name="T74" fmla="*/ 670361563 w 448"/>
                  <a:gd name="T75" fmla="*/ 2520955 h 151"/>
                  <a:gd name="T76" fmla="*/ 740925938 w 448"/>
                  <a:gd name="T77" fmla="*/ 0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48" h="151">
                    <a:moveTo>
                      <a:pt x="294" y="0"/>
                    </a:moveTo>
                    <a:lnTo>
                      <a:pt x="322" y="0"/>
                    </a:lnTo>
                    <a:lnTo>
                      <a:pt x="349" y="3"/>
                    </a:lnTo>
                    <a:lnTo>
                      <a:pt x="375" y="11"/>
                    </a:lnTo>
                    <a:lnTo>
                      <a:pt x="400" y="22"/>
                    </a:lnTo>
                    <a:lnTo>
                      <a:pt x="422" y="38"/>
                    </a:lnTo>
                    <a:lnTo>
                      <a:pt x="442" y="59"/>
                    </a:lnTo>
                    <a:lnTo>
                      <a:pt x="448" y="73"/>
                    </a:lnTo>
                    <a:lnTo>
                      <a:pt x="447" y="87"/>
                    </a:lnTo>
                    <a:lnTo>
                      <a:pt x="437" y="99"/>
                    </a:lnTo>
                    <a:lnTo>
                      <a:pt x="421" y="110"/>
                    </a:lnTo>
                    <a:lnTo>
                      <a:pt x="399" y="122"/>
                    </a:lnTo>
                    <a:lnTo>
                      <a:pt x="371" y="130"/>
                    </a:lnTo>
                    <a:lnTo>
                      <a:pt x="340" y="139"/>
                    </a:lnTo>
                    <a:lnTo>
                      <a:pt x="306" y="145"/>
                    </a:lnTo>
                    <a:lnTo>
                      <a:pt x="268" y="149"/>
                    </a:lnTo>
                    <a:lnTo>
                      <a:pt x="231" y="151"/>
                    </a:lnTo>
                    <a:lnTo>
                      <a:pt x="191" y="151"/>
                    </a:lnTo>
                    <a:lnTo>
                      <a:pt x="154" y="149"/>
                    </a:lnTo>
                    <a:lnTo>
                      <a:pt x="117" y="144"/>
                    </a:lnTo>
                    <a:lnTo>
                      <a:pt x="82" y="135"/>
                    </a:lnTo>
                    <a:lnTo>
                      <a:pt x="50" y="124"/>
                    </a:lnTo>
                    <a:lnTo>
                      <a:pt x="22" y="110"/>
                    </a:lnTo>
                    <a:lnTo>
                      <a:pt x="0" y="93"/>
                    </a:lnTo>
                    <a:lnTo>
                      <a:pt x="2" y="92"/>
                    </a:lnTo>
                    <a:lnTo>
                      <a:pt x="9" y="87"/>
                    </a:lnTo>
                    <a:lnTo>
                      <a:pt x="20" y="80"/>
                    </a:lnTo>
                    <a:lnTo>
                      <a:pt x="33" y="72"/>
                    </a:lnTo>
                    <a:lnTo>
                      <a:pt x="50" y="62"/>
                    </a:lnTo>
                    <a:lnTo>
                      <a:pt x="69" y="52"/>
                    </a:lnTo>
                    <a:lnTo>
                      <a:pt x="91" y="41"/>
                    </a:lnTo>
                    <a:lnTo>
                      <a:pt x="113" y="31"/>
                    </a:lnTo>
                    <a:lnTo>
                      <a:pt x="137" y="22"/>
                    </a:lnTo>
                    <a:lnTo>
                      <a:pt x="160" y="16"/>
                    </a:lnTo>
                    <a:lnTo>
                      <a:pt x="184" y="11"/>
                    </a:lnTo>
                    <a:lnTo>
                      <a:pt x="210" y="7"/>
                    </a:lnTo>
                    <a:lnTo>
                      <a:pt x="238" y="3"/>
                    </a:lnTo>
                    <a:lnTo>
                      <a:pt x="266" y="1"/>
                    </a:lnTo>
                    <a:lnTo>
                      <a:pt x="294"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86" name="Freeform 10"/>
              <p:cNvSpPr>
                <a:spLocks/>
              </p:cNvSpPr>
              <p:nvPr/>
            </p:nvSpPr>
            <p:spPr bwMode="auto">
              <a:xfrm>
                <a:off x="2427633" y="1654174"/>
                <a:ext cx="625455" cy="370537"/>
              </a:xfrm>
              <a:custGeom>
                <a:avLst/>
                <a:gdLst/>
                <a:ahLst/>
                <a:cxnLst>
                  <a:cxn ang="0">
                    <a:pos x="59" y="0"/>
                  </a:cxn>
                  <a:cxn ang="0">
                    <a:pos x="334" y="0"/>
                  </a:cxn>
                  <a:cxn ang="0">
                    <a:pos x="341" y="2"/>
                  </a:cxn>
                  <a:cxn ang="0">
                    <a:pos x="351" y="5"/>
                  </a:cxn>
                  <a:cxn ang="0">
                    <a:pos x="361" y="10"/>
                  </a:cxn>
                  <a:cxn ang="0">
                    <a:pos x="371" y="18"/>
                  </a:cxn>
                  <a:cxn ang="0">
                    <a:pos x="381" y="28"/>
                  </a:cxn>
                  <a:cxn ang="0">
                    <a:pos x="389" y="43"/>
                  </a:cxn>
                  <a:cxn ang="0">
                    <a:pos x="392" y="60"/>
                  </a:cxn>
                  <a:cxn ang="0">
                    <a:pos x="394" y="84"/>
                  </a:cxn>
                  <a:cxn ang="0">
                    <a:pos x="385" y="233"/>
                  </a:cxn>
                  <a:cxn ang="0">
                    <a:pos x="331" y="180"/>
                  </a:cxn>
                  <a:cxn ang="0">
                    <a:pos x="69" y="180"/>
                  </a:cxn>
                  <a:cxn ang="0">
                    <a:pos x="10" y="225"/>
                  </a:cxn>
                  <a:cxn ang="0">
                    <a:pos x="1" y="84"/>
                  </a:cxn>
                  <a:cxn ang="0">
                    <a:pos x="1" y="81"/>
                  </a:cxn>
                  <a:cxn ang="0">
                    <a:pos x="0" y="76"/>
                  </a:cxn>
                  <a:cxn ang="0">
                    <a:pos x="0" y="59"/>
                  </a:cxn>
                  <a:cxn ang="0">
                    <a:pos x="5" y="37"/>
                  </a:cxn>
                  <a:cxn ang="0">
                    <a:pos x="10" y="27"/>
                  </a:cxn>
                  <a:cxn ang="0">
                    <a:pos x="17" y="17"/>
                  </a:cxn>
                  <a:cxn ang="0">
                    <a:pos x="28" y="8"/>
                  </a:cxn>
                  <a:cxn ang="0">
                    <a:pos x="42" y="3"/>
                  </a:cxn>
                  <a:cxn ang="0">
                    <a:pos x="59" y="0"/>
                  </a:cxn>
                </a:cxnLst>
                <a:rect l="0" t="0" r="r" b="b"/>
                <a:pathLst>
                  <a:path w="394" h="233">
                    <a:moveTo>
                      <a:pt x="59" y="0"/>
                    </a:moveTo>
                    <a:lnTo>
                      <a:pt x="334" y="0"/>
                    </a:lnTo>
                    <a:lnTo>
                      <a:pt x="341" y="2"/>
                    </a:lnTo>
                    <a:lnTo>
                      <a:pt x="351" y="5"/>
                    </a:lnTo>
                    <a:lnTo>
                      <a:pt x="361" y="10"/>
                    </a:lnTo>
                    <a:lnTo>
                      <a:pt x="371" y="18"/>
                    </a:lnTo>
                    <a:lnTo>
                      <a:pt x="381" y="28"/>
                    </a:lnTo>
                    <a:lnTo>
                      <a:pt x="389" y="43"/>
                    </a:lnTo>
                    <a:lnTo>
                      <a:pt x="392" y="60"/>
                    </a:lnTo>
                    <a:lnTo>
                      <a:pt x="394" y="84"/>
                    </a:lnTo>
                    <a:lnTo>
                      <a:pt x="385" y="233"/>
                    </a:lnTo>
                    <a:lnTo>
                      <a:pt x="331" y="180"/>
                    </a:lnTo>
                    <a:lnTo>
                      <a:pt x="69" y="180"/>
                    </a:lnTo>
                    <a:lnTo>
                      <a:pt x="10" y="225"/>
                    </a:lnTo>
                    <a:lnTo>
                      <a:pt x="1" y="84"/>
                    </a:lnTo>
                    <a:lnTo>
                      <a:pt x="1" y="81"/>
                    </a:lnTo>
                    <a:lnTo>
                      <a:pt x="0" y="76"/>
                    </a:lnTo>
                    <a:lnTo>
                      <a:pt x="0" y="59"/>
                    </a:lnTo>
                    <a:lnTo>
                      <a:pt x="5" y="37"/>
                    </a:lnTo>
                    <a:lnTo>
                      <a:pt x="10" y="27"/>
                    </a:lnTo>
                    <a:lnTo>
                      <a:pt x="17" y="17"/>
                    </a:lnTo>
                    <a:lnTo>
                      <a:pt x="28" y="8"/>
                    </a:lnTo>
                    <a:lnTo>
                      <a:pt x="42" y="3"/>
                    </a:lnTo>
                    <a:lnTo>
                      <a:pt x="59" y="0"/>
                    </a:lnTo>
                    <a:close/>
                  </a:path>
                </a:pathLst>
              </a:custGeom>
              <a:solidFill>
                <a:schemeClr val="bg2">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19" name="Freeform 11"/>
              <p:cNvSpPr>
                <a:spLocks/>
              </p:cNvSpPr>
              <p:nvPr/>
            </p:nvSpPr>
            <p:spPr bwMode="auto">
              <a:xfrm>
                <a:off x="2657474" y="1718129"/>
                <a:ext cx="163513" cy="165100"/>
              </a:xfrm>
              <a:custGeom>
                <a:avLst/>
                <a:gdLst>
                  <a:gd name="T0" fmla="*/ 78125876 w 103"/>
                  <a:gd name="T1" fmla="*/ 0 h 104"/>
                  <a:gd name="T2" fmla="*/ 181451805 w 103"/>
                  <a:gd name="T3" fmla="*/ 0 h 104"/>
                  <a:gd name="T4" fmla="*/ 181451805 w 103"/>
                  <a:gd name="T5" fmla="*/ 78125638 h 104"/>
                  <a:gd name="T6" fmla="*/ 259577681 w 103"/>
                  <a:gd name="T7" fmla="*/ 78125638 h 104"/>
                  <a:gd name="T8" fmla="*/ 259577681 w 103"/>
                  <a:gd name="T9" fmla="*/ 181451250 h 104"/>
                  <a:gd name="T10" fmla="*/ 181451805 w 103"/>
                  <a:gd name="T11" fmla="*/ 181451250 h 104"/>
                  <a:gd name="T12" fmla="*/ 181451805 w 103"/>
                  <a:gd name="T13" fmla="*/ 262096250 h 104"/>
                  <a:gd name="T14" fmla="*/ 78125876 w 103"/>
                  <a:gd name="T15" fmla="*/ 262096250 h 104"/>
                  <a:gd name="T16" fmla="*/ 78125876 w 103"/>
                  <a:gd name="T17" fmla="*/ 181451250 h 104"/>
                  <a:gd name="T18" fmla="*/ 0 w 103"/>
                  <a:gd name="T19" fmla="*/ 181451250 h 104"/>
                  <a:gd name="T20" fmla="*/ 0 w 103"/>
                  <a:gd name="T21" fmla="*/ 78125638 h 104"/>
                  <a:gd name="T22" fmla="*/ 78125876 w 103"/>
                  <a:gd name="T23" fmla="*/ 78125638 h 104"/>
                  <a:gd name="T24" fmla="*/ 78125876 w 103"/>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04">
                    <a:moveTo>
                      <a:pt x="31" y="0"/>
                    </a:moveTo>
                    <a:lnTo>
                      <a:pt x="72" y="0"/>
                    </a:lnTo>
                    <a:lnTo>
                      <a:pt x="72" y="31"/>
                    </a:lnTo>
                    <a:lnTo>
                      <a:pt x="103" y="31"/>
                    </a:lnTo>
                    <a:lnTo>
                      <a:pt x="103" y="72"/>
                    </a:lnTo>
                    <a:lnTo>
                      <a:pt x="72" y="72"/>
                    </a:lnTo>
                    <a:lnTo>
                      <a:pt x="72" y="104"/>
                    </a:lnTo>
                    <a:lnTo>
                      <a:pt x="31" y="104"/>
                    </a:lnTo>
                    <a:lnTo>
                      <a:pt x="31" y="72"/>
                    </a:lnTo>
                    <a:lnTo>
                      <a:pt x="0" y="72"/>
                    </a:lnTo>
                    <a:lnTo>
                      <a:pt x="0" y="31"/>
                    </a:lnTo>
                    <a:lnTo>
                      <a:pt x="31" y="31"/>
                    </a:lnTo>
                    <a:lnTo>
                      <a:pt x="31" y="0"/>
                    </a:lnTo>
                    <a:close/>
                  </a:path>
                </a:pathLst>
              </a:custGeom>
              <a:solidFill>
                <a:srgbClr val="FF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0" name="Freeform 12"/>
              <p:cNvSpPr>
                <a:spLocks/>
              </p:cNvSpPr>
              <p:nvPr/>
            </p:nvSpPr>
            <p:spPr bwMode="auto">
              <a:xfrm>
                <a:off x="2527299" y="2442029"/>
                <a:ext cx="428625" cy="223838"/>
              </a:xfrm>
              <a:custGeom>
                <a:avLst/>
                <a:gdLst>
                  <a:gd name="T0" fmla="*/ 0 w 270"/>
                  <a:gd name="T1" fmla="*/ 0 h 141"/>
                  <a:gd name="T2" fmla="*/ 50403125 w 270"/>
                  <a:gd name="T3" fmla="*/ 83166136 h 141"/>
                  <a:gd name="T4" fmla="*/ 100806250 w 270"/>
                  <a:gd name="T5" fmla="*/ 146169389 h 141"/>
                  <a:gd name="T6" fmla="*/ 153730325 w 270"/>
                  <a:gd name="T7" fmla="*/ 194053258 h 141"/>
                  <a:gd name="T8" fmla="*/ 206652813 w 270"/>
                  <a:gd name="T9" fmla="*/ 221774245 h 141"/>
                  <a:gd name="T10" fmla="*/ 257055938 w 270"/>
                  <a:gd name="T11" fmla="*/ 236895217 h 141"/>
                  <a:gd name="T12" fmla="*/ 309980013 w 270"/>
                  <a:gd name="T13" fmla="*/ 244456496 h 141"/>
                  <a:gd name="T14" fmla="*/ 362902500 w 270"/>
                  <a:gd name="T15" fmla="*/ 236895217 h 141"/>
                  <a:gd name="T16" fmla="*/ 410786263 w 270"/>
                  <a:gd name="T17" fmla="*/ 221774245 h 141"/>
                  <a:gd name="T18" fmla="*/ 456149075 w 270"/>
                  <a:gd name="T19" fmla="*/ 204133906 h 141"/>
                  <a:gd name="T20" fmla="*/ 504031250 w 270"/>
                  <a:gd name="T21" fmla="*/ 178932287 h 141"/>
                  <a:gd name="T22" fmla="*/ 544353750 w 270"/>
                  <a:gd name="T23" fmla="*/ 151209713 h 141"/>
                  <a:gd name="T24" fmla="*/ 579635938 w 270"/>
                  <a:gd name="T25" fmla="*/ 118448402 h 141"/>
                  <a:gd name="T26" fmla="*/ 609877813 w 270"/>
                  <a:gd name="T27" fmla="*/ 90725828 h 141"/>
                  <a:gd name="T28" fmla="*/ 640119688 w 270"/>
                  <a:gd name="T29" fmla="*/ 65524209 h 141"/>
                  <a:gd name="T30" fmla="*/ 657761575 w 270"/>
                  <a:gd name="T31" fmla="*/ 42843546 h 141"/>
                  <a:gd name="T32" fmla="*/ 680442188 w 270"/>
                  <a:gd name="T33" fmla="*/ 22682251 h 141"/>
                  <a:gd name="T34" fmla="*/ 680442188 w 270"/>
                  <a:gd name="T35" fmla="*/ 25201619 h 141"/>
                  <a:gd name="T36" fmla="*/ 662801888 w 270"/>
                  <a:gd name="T37" fmla="*/ 50403238 h 141"/>
                  <a:gd name="T38" fmla="*/ 642640638 w 270"/>
                  <a:gd name="T39" fmla="*/ 83166136 h 141"/>
                  <a:gd name="T40" fmla="*/ 614918125 w 270"/>
                  <a:gd name="T41" fmla="*/ 126008094 h 141"/>
                  <a:gd name="T42" fmla="*/ 579635938 w 270"/>
                  <a:gd name="T43" fmla="*/ 168851640 h 141"/>
                  <a:gd name="T44" fmla="*/ 541834388 w 270"/>
                  <a:gd name="T45" fmla="*/ 216733922 h 141"/>
                  <a:gd name="T46" fmla="*/ 501511888 w 270"/>
                  <a:gd name="T47" fmla="*/ 259577467 h 141"/>
                  <a:gd name="T48" fmla="*/ 461189388 w 270"/>
                  <a:gd name="T49" fmla="*/ 297379102 h 141"/>
                  <a:gd name="T50" fmla="*/ 420866888 w 270"/>
                  <a:gd name="T51" fmla="*/ 325101676 h 141"/>
                  <a:gd name="T52" fmla="*/ 378023438 w 270"/>
                  <a:gd name="T53" fmla="*/ 345262971 h 141"/>
                  <a:gd name="T54" fmla="*/ 317539688 w 270"/>
                  <a:gd name="T55" fmla="*/ 355343619 h 141"/>
                  <a:gd name="T56" fmla="*/ 249496263 w 270"/>
                  <a:gd name="T57" fmla="*/ 345262971 h 141"/>
                  <a:gd name="T58" fmla="*/ 191531875 w 270"/>
                  <a:gd name="T59" fmla="*/ 325101676 h 141"/>
                  <a:gd name="T60" fmla="*/ 138609388 w 270"/>
                  <a:gd name="T61" fmla="*/ 297379102 h 141"/>
                  <a:gd name="T62" fmla="*/ 93246575 w 270"/>
                  <a:gd name="T63" fmla="*/ 259577467 h 141"/>
                  <a:gd name="T64" fmla="*/ 65524063 w 270"/>
                  <a:gd name="T65" fmla="*/ 221774245 h 141"/>
                  <a:gd name="T66" fmla="*/ 55443438 w 270"/>
                  <a:gd name="T67" fmla="*/ 196572627 h 141"/>
                  <a:gd name="T68" fmla="*/ 47883763 w 270"/>
                  <a:gd name="T69" fmla="*/ 166330684 h 141"/>
                  <a:gd name="T70" fmla="*/ 35282188 w 270"/>
                  <a:gd name="T71" fmla="*/ 131048418 h 141"/>
                  <a:gd name="T72" fmla="*/ 25201563 w 270"/>
                  <a:gd name="T73" fmla="*/ 90725828 h 141"/>
                  <a:gd name="T74" fmla="*/ 15120938 w 270"/>
                  <a:gd name="T75" fmla="*/ 55443561 h 141"/>
                  <a:gd name="T76" fmla="*/ 7561263 w 270"/>
                  <a:gd name="T77" fmla="*/ 27722574 h 141"/>
                  <a:gd name="T78" fmla="*/ 2520950 w 270"/>
                  <a:gd name="T79" fmla="*/ 5040324 h 141"/>
                  <a:gd name="T80" fmla="*/ 0 w 270"/>
                  <a:gd name="T81" fmla="*/ 0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0" h="141">
                    <a:moveTo>
                      <a:pt x="0" y="0"/>
                    </a:moveTo>
                    <a:lnTo>
                      <a:pt x="20" y="33"/>
                    </a:lnTo>
                    <a:lnTo>
                      <a:pt x="40" y="58"/>
                    </a:lnTo>
                    <a:lnTo>
                      <a:pt x="61" y="77"/>
                    </a:lnTo>
                    <a:lnTo>
                      <a:pt x="82" y="88"/>
                    </a:lnTo>
                    <a:lnTo>
                      <a:pt x="102" y="94"/>
                    </a:lnTo>
                    <a:lnTo>
                      <a:pt x="123" y="97"/>
                    </a:lnTo>
                    <a:lnTo>
                      <a:pt x="144" y="94"/>
                    </a:lnTo>
                    <a:lnTo>
                      <a:pt x="163" y="88"/>
                    </a:lnTo>
                    <a:lnTo>
                      <a:pt x="181" y="81"/>
                    </a:lnTo>
                    <a:lnTo>
                      <a:pt x="200" y="71"/>
                    </a:lnTo>
                    <a:lnTo>
                      <a:pt x="216" y="60"/>
                    </a:lnTo>
                    <a:lnTo>
                      <a:pt x="230" y="47"/>
                    </a:lnTo>
                    <a:lnTo>
                      <a:pt x="242" y="36"/>
                    </a:lnTo>
                    <a:lnTo>
                      <a:pt x="254" y="26"/>
                    </a:lnTo>
                    <a:lnTo>
                      <a:pt x="261" y="17"/>
                    </a:lnTo>
                    <a:lnTo>
                      <a:pt x="270" y="9"/>
                    </a:lnTo>
                    <a:lnTo>
                      <a:pt x="270" y="10"/>
                    </a:lnTo>
                    <a:lnTo>
                      <a:pt x="263" y="20"/>
                    </a:lnTo>
                    <a:lnTo>
                      <a:pt x="255" y="33"/>
                    </a:lnTo>
                    <a:lnTo>
                      <a:pt x="244" y="50"/>
                    </a:lnTo>
                    <a:lnTo>
                      <a:pt x="230" y="67"/>
                    </a:lnTo>
                    <a:lnTo>
                      <a:pt x="215" y="86"/>
                    </a:lnTo>
                    <a:lnTo>
                      <a:pt x="199" y="103"/>
                    </a:lnTo>
                    <a:lnTo>
                      <a:pt x="183" y="118"/>
                    </a:lnTo>
                    <a:lnTo>
                      <a:pt x="167" y="129"/>
                    </a:lnTo>
                    <a:lnTo>
                      <a:pt x="150" y="137"/>
                    </a:lnTo>
                    <a:lnTo>
                      <a:pt x="126" y="141"/>
                    </a:lnTo>
                    <a:lnTo>
                      <a:pt x="99" y="137"/>
                    </a:lnTo>
                    <a:lnTo>
                      <a:pt x="76" y="129"/>
                    </a:lnTo>
                    <a:lnTo>
                      <a:pt x="55" y="118"/>
                    </a:lnTo>
                    <a:lnTo>
                      <a:pt x="37" y="103"/>
                    </a:lnTo>
                    <a:lnTo>
                      <a:pt x="26" y="88"/>
                    </a:lnTo>
                    <a:lnTo>
                      <a:pt x="22" y="78"/>
                    </a:lnTo>
                    <a:lnTo>
                      <a:pt x="19" y="66"/>
                    </a:lnTo>
                    <a:lnTo>
                      <a:pt x="14" y="52"/>
                    </a:lnTo>
                    <a:lnTo>
                      <a:pt x="10" y="36"/>
                    </a:lnTo>
                    <a:lnTo>
                      <a:pt x="6" y="22"/>
                    </a:lnTo>
                    <a:lnTo>
                      <a:pt x="3" y="11"/>
                    </a:lnTo>
                    <a:lnTo>
                      <a:pt x="1" y="2"/>
                    </a:lnTo>
                    <a:lnTo>
                      <a:pt x="0" y="0"/>
                    </a:lnTo>
                    <a:close/>
                  </a:path>
                </a:pathLst>
              </a:custGeom>
              <a:solidFill>
                <a:srgbClr val="D1995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1" name="Freeform 13"/>
              <p:cNvSpPr>
                <a:spLocks/>
              </p:cNvSpPr>
              <p:nvPr/>
            </p:nvSpPr>
            <p:spPr bwMode="auto">
              <a:xfrm>
                <a:off x="2503487" y="1995942"/>
                <a:ext cx="485775" cy="647700"/>
              </a:xfrm>
              <a:custGeom>
                <a:avLst/>
                <a:gdLst>
                  <a:gd name="T0" fmla="*/ 541834388 w 306"/>
                  <a:gd name="T1" fmla="*/ 0 h 408"/>
                  <a:gd name="T2" fmla="*/ 541834388 w 306"/>
                  <a:gd name="T3" fmla="*/ 47883763 h 408"/>
                  <a:gd name="T4" fmla="*/ 554434375 w 306"/>
                  <a:gd name="T5" fmla="*/ 93246575 h 408"/>
                  <a:gd name="T6" fmla="*/ 577116575 w 306"/>
                  <a:gd name="T7" fmla="*/ 133569075 h 408"/>
                  <a:gd name="T8" fmla="*/ 604837500 w 306"/>
                  <a:gd name="T9" fmla="*/ 171370625 h 408"/>
                  <a:gd name="T10" fmla="*/ 635079375 w 306"/>
                  <a:gd name="T11" fmla="*/ 206652813 h 408"/>
                  <a:gd name="T12" fmla="*/ 670361563 w 306"/>
                  <a:gd name="T13" fmla="*/ 244455950 h 408"/>
                  <a:gd name="T14" fmla="*/ 700603438 w 306"/>
                  <a:gd name="T15" fmla="*/ 282257500 h 408"/>
                  <a:gd name="T16" fmla="*/ 730845313 w 306"/>
                  <a:gd name="T17" fmla="*/ 325100950 h 408"/>
                  <a:gd name="T18" fmla="*/ 756046875 w 306"/>
                  <a:gd name="T19" fmla="*/ 375504075 h 408"/>
                  <a:gd name="T20" fmla="*/ 768648450 w 306"/>
                  <a:gd name="T21" fmla="*/ 430947513 h 408"/>
                  <a:gd name="T22" fmla="*/ 771167813 w 306"/>
                  <a:gd name="T23" fmla="*/ 501511888 h 408"/>
                  <a:gd name="T24" fmla="*/ 763608138 w 306"/>
                  <a:gd name="T25" fmla="*/ 567035950 h 408"/>
                  <a:gd name="T26" fmla="*/ 751006563 w 306"/>
                  <a:gd name="T27" fmla="*/ 630039063 h 408"/>
                  <a:gd name="T28" fmla="*/ 735885625 w 306"/>
                  <a:gd name="T29" fmla="*/ 685482500 h 408"/>
                  <a:gd name="T30" fmla="*/ 718245325 w 306"/>
                  <a:gd name="T31" fmla="*/ 733366263 h 408"/>
                  <a:gd name="T32" fmla="*/ 698084075 w 306"/>
                  <a:gd name="T33" fmla="*/ 773688763 h 408"/>
                  <a:gd name="T34" fmla="*/ 680442188 w 306"/>
                  <a:gd name="T35" fmla="*/ 803930638 h 408"/>
                  <a:gd name="T36" fmla="*/ 667842200 w 306"/>
                  <a:gd name="T37" fmla="*/ 826611250 h 408"/>
                  <a:gd name="T38" fmla="*/ 665321250 w 306"/>
                  <a:gd name="T39" fmla="*/ 834172513 h 408"/>
                  <a:gd name="T40" fmla="*/ 604837500 w 306"/>
                  <a:gd name="T41" fmla="*/ 897175625 h 408"/>
                  <a:gd name="T42" fmla="*/ 551915013 w 306"/>
                  <a:gd name="T43" fmla="*/ 945059388 h 408"/>
                  <a:gd name="T44" fmla="*/ 504031250 w 306"/>
                  <a:gd name="T45" fmla="*/ 982860938 h 408"/>
                  <a:gd name="T46" fmla="*/ 461189388 w 306"/>
                  <a:gd name="T47" fmla="*/ 1013102813 h 408"/>
                  <a:gd name="T48" fmla="*/ 420866888 w 306"/>
                  <a:gd name="T49" fmla="*/ 1025704388 h 408"/>
                  <a:gd name="T50" fmla="*/ 378023438 w 306"/>
                  <a:gd name="T51" fmla="*/ 1028223750 h 408"/>
                  <a:gd name="T52" fmla="*/ 337700938 w 306"/>
                  <a:gd name="T53" fmla="*/ 1025704388 h 408"/>
                  <a:gd name="T54" fmla="*/ 297378438 w 306"/>
                  <a:gd name="T55" fmla="*/ 1008062500 h 408"/>
                  <a:gd name="T56" fmla="*/ 254536575 w 306"/>
                  <a:gd name="T57" fmla="*/ 987901250 h 408"/>
                  <a:gd name="T58" fmla="*/ 206652813 w 306"/>
                  <a:gd name="T59" fmla="*/ 955140013 h 408"/>
                  <a:gd name="T60" fmla="*/ 153730325 w 306"/>
                  <a:gd name="T61" fmla="*/ 917336875 h 408"/>
                  <a:gd name="T62" fmla="*/ 103327200 w 306"/>
                  <a:gd name="T63" fmla="*/ 874495013 h 408"/>
                  <a:gd name="T64" fmla="*/ 65524063 w 306"/>
                  <a:gd name="T65" fmla="*/ 824091888 h 408"/>
                  <a:gd name="T66" fmla="*/ 37803138 w 306"/>
                  <a:gd name="T67" fmla="*/ 768648450 h 408"/>
                  <a:gd name="T68" fmla="*/ 20161250 w 306"/>
                  <a:gd name="T69" fmla="*/ 710684063 h 408"/>
                  <a:gd name="T70" fmla="*/ 7561263 w 306"/>
                  <a:gd name="T71" fmla="*/ 650200313 h 408"/>
                  <a:gd name="T72" fmla="*/ 0 w 306"/>
                  <a:gd name="T73" fmla="*/ 597277825 h 408"/>
                  <a:gd name="T74" fmla="*/ 0 w 306"/>
                  <a:gd name="T75" fmla="*/ 504031250 h 408"/>
                  <a:gd name="T76" fmla="*/ 2520950 w 306"/>
                  <a:gd name="T77" fmla="*/ 468749063 h 408"/>
                  <a:gd name="T78" fmla="*/ 7561263 w 306"/>
                  <a:gd name="T79" fmla="*/ 448587813 h 408"/>
                  <a:gd name="T80" fmla="*/ 7561263 w 306"/>
                  <a:gd name="T81" fmla="*/ 441028138 h 408"/>
                  <a:gd name="T82" fmla="*/ 12601575 w 306"/>
                  <a:gd name="T83" fmla="*/ 441028138 h 408"/>
                  <a:gd name="T84" fmla="*/ 32762825 w 306"/>
                  <a:gd name="T85" fmla="*/ 438507188 h 408"/>
                  <a:gd name="T86" fmla="*/ 60483750 w 306"/>
                  <a:gd name="T87" fmla="*/ 435987825 h 408"/>
                  <a:gd name="T88" fmla="*/ 93246575 w 306"/>
                  <a:gd name="T89" fmla="*/ 428426563 h 408"/>
                  <a:gd name="T90" fmla="*/ 131048125 w 306"/>
                  <a:gd name="T91" fmla="*/ 415826575 h 408"/>
                  <a:gd name="T92" fmla="*/ 176410938 w 306"/>
                  <a:gd name="T93" fmla="*/ 398184688 h 408"/>
                  <a:gd name="T94" fmla="*/ 216733438 w 306"/>
                  <a:gd name="T95" fmla="*/ 367942813 h 408"/>
                  <a:gd name="T96" fmla="*/ 257055938 w 306"/>
                  <a:gd name="T97" fmla="*/ 335181575 h 408"/>
                  <a:gd name="T98" fmla="*/ 294859075 w 306"/>
                  <a:gd name="T99" fmla="*/ 289818763 h 408"/>
                  <a:gd name="T100" fmla="*/ 325100950 w 306"/>
                  <a:gd name="T101" fmla="*/ 234375325 h 408"/>
                  <a:gd name="T102" fmla="*/ 360383138 w 306"/>
                  <a:gd name="T103" fmla="*/ 166330313 h 408"/>
                  <a:gd name="T104" fmla="*/ 398184688 w 306"/>
                  <a:gd name="T105" fmla="*/ 108367513 h 408"/>
                  <a:gd name="T106" fmla="*/ 433466875 w 306"/>
                  <a:gd name="T107" fmla="*/ 68045013 h 408"/>
                  <a:gd name="T108" fmla="*/ 466229700 w 306"/>
                  <a:gd name="T109" fmla="*/ 40322500 h 408"/>
                  <a:gd name="T110" fmla="*/ 498990938 w 306"/>
                  <a:gd name="T111" fmla="*/ 17641888 h 408"/>
                  <a:gd name="T112" fmla="*/ 519152188 w 306"/>
                  <a:gd name="T113" fmla="*/ 5040313 h 408"/>
                  <a:gd name="T114" fmla="*/ 536794075 w 306"/>
                  <a:gd name="T115" fmla="*/ 2520950 h 408"/>
                  <a:gd name="T116" fmla="*/ 541834388 w 306"/>
                  <a:gd name="T117" fmla="*/ 0 h 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6" h="408">
                    <a:moveTo>
                      <a:pt x="215" y="0"/>
                    </a:moveTo>
                    <a:lnTo>
                      <a:pt x="215" y="19"/>
                    </a:lnTo>
                    <a:lnTo>
                      <a:pt x="220" y="37"/>
                    </a:lnTo>
                    <a:lnTo>
                      <a:pt x="229" y="53"/>
                    </a:lnTo>
                    <a:lnTo>
                      <a:pt x="240" y="68"/>
                    </a:lnTo>
                    <a:lnTo>
                      <a:pt x="252" y="82"/>
                    </a:lnTo>
                    <a:lnTo>
                      <a:pt x="266" y="97"/>
                    </a:lnTo>
                    <a:lnTo>
                      <a:pt x="278" y="112"/>
                    </a:lnTo>
                    <a:lnTo>
                      <a:pt x="290" y="129"/>
                    </a:lnTo>
                    <a:lnTo>
                      <a:pt x="300" y="149"/>
                    </a:lnTo>
                    <a:lnTo>
                      <a:pt x="305" y="171"/>
                    </a:lnTo>
                    <a:lnTo>
                      <a:pt x="306" y="199"/>
                    </a:lnTo>
                    <a:lnTo>
                      <a:pt x="303" y="225"/>
                    </a:lnTo>
                    <a:lnTo>
                      <a:pt x="298" y="250"/>
                    </a:lnTo>
                    <a:lnTo>
                      <a:pt x="292" y="272"/>
                    </a:lnTo>
                    <a:lnTo>
                      <a:pt x="285" y="291"/>
                    </a:lnTo>
                    <a:lnTo>
                      <a:pt x="277" y="307"/>
                    </a:lnTo>
                    <a:lnTo>
                      <a:pt x="270" y="319"/>
                    </a:lnTo>
                    <a:lnTo>
                      <a:pt x="265" y="328"/>
                    </a:lnTo>
                    <a:lnTo>
                      <a:pt x="264" y="331"/>
                    </a:lnTo>
                    <a:lnTo>
                      <a:pt x="240" y="356"/>
                    </a:lnTo>
                    <a:lnTo>
                      <a:pt x="219" y="375"/>
                    </a:lnTo>
                    <a:lnTo>
                      <a:pt x="200" y="390"/>
                    </a:lnTo>
                    <a:lnTo>
                      <a:pt x="183" y="402"/>
                    </a:lnTo>
                    <a:lnTo>
                      <a:pt x="167" y="407"/>
                    </a:lnTo>
                    <a:lnTo>
                      <a:pt x="150" y="408"/>
                    </a:lnTo>
                    <a:lnTo>
                      <a:pt x="134" y="407"/>
                    </a:lnTo>
                    <a:lnTo>
                      <a:pt x="118" y="400"/>
                    </a:lnTo>
                    <a:lnTo>
                      <a:pt x="101" y="392"/>
                    </a:lnTo>
                    <a:lnTo>
                      <a:pt x="82" y="379"/>
                    </a:lnTo>
                    <a:lnTo>
                      <a:pt x="61" y="364"/>
                    </a:lnTo>
                    <a:lnTo>
                      <a:pt x="41" y="347"/>
                    </a:lnTo>
                    <a:lnTo>
                      <a:pt x="26" y="327"/>
                    </a:lnTo>
                    <a:lnTo>
                      <a:pt x="15" y="305"/>
                    </a:lnTo>
                    <a:lnTo>
                      <a:pt x="8" y="282"/>
                    </a:lnTo>
                    <a:lnTo>
                      <a:pt x="3" y="258"/>
                    </a:lnTo>
                    <a:lnTo>
                      <a:pt x="0" y="237"/>
                    </a:lnTo>
                    <a:lnTo>
                      <a:pt x="0" y="200"/>
                    </a:lnTo>
                    <a:lnTo>
                      <a:pt x="1" y="186"/>
                    </a:lnTo>
                    <a:lnTo>
                      <a:pt x="3" y="178"/>
                    </a:lnTo>
                    <a:lnTo>
                      <a:pt x="3" y="175"/>
                    </a:lnTo>
                    <a:lnTo>
                      <a:pt x="5" y="175"/>
                    </a:lnTo>
                    <a:lnTo>
                      <a:pt x="13" y="174"/>
                    </a:lnTo>
                    <a:lnTo>
                      <a:pt x="24" y="173"/>
                    </a:lnTo>
                    <a:lnTo>
                      <a:pt x="37" y="170"/>
                    </a:lnTo>
                    <a:lnTo>
                      <a:pt x="52" y="165"/>
                    </a:lnTo>
                    <a:lnTo>
                      <a:pt x="70" y="158"/>
                    </a:lnTo>
                    <a:lnTo>
                      <a:pt x="86" y="146"/>
                    </a:lnTo>
                    <a:lnTo>
                      <a:pt x="102" y="133"/>
                    </a:lnTo>
                    <a:lnTo>
                      <a:pt x="117" y="115"/>
                    </a:lnTo>
                    <a:lnTo>
                      <a:pt x="129" y="93"/>
                    </a:lnTo>
                    <a:lnTo>
                      <a:pt x="143" y="66"/>
                    </a:lnTo>
                    <a:lnTo>
                      <a:pt x="158" y="43"/>
                    </a:lnTo>
                    <a:lnTo>
                      <a:pt x="172" y="27"/>
                    </a:lnTo>
                    <a:lnTo>
                      <a:pt x="185" y="16"/>
                    </a:lnTo>
                    <a:lnTo>
                      <a:pt x="198" y="7"/>
                    </a:lnTo>
                    <a:lnTo>
                      <a:pt x="206" y="2"/>
                    </a:lnTo>
                    <a:lnTo>
                      <a:pt x="213" y="1"/>
                    </a:lnTo>
                    <a:lnTo>
                      <a:pt x="215"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90" name="Freeform 14"/>
              <p:cNvSpPr>
                <a:spLocks/>
              </p:cNvSpPr>
              <p:nvPr/>
            </p:nvSpPr>
            <p:spPr bwMode="auto">
              <a:xfrm>
                <a:off x="2147078" y="2675725"/>
                <a:ext cx="1081034" cy="1906722"/>
              </a:xfrm>
              <a:custGeom>
                <a:avLst/>
                <a:gdLst/>
                <a:ahLst/>
                <a:cxnLst>
                  <a:cxn ang="0">
                    <a:pos x="234" y="0"/>
                  </a:cxn>
                  <a:cxn ang="0">
                    <a:pos x="351" y="264"/>
                  </a:cxn>
                  <a:cxn ang="0">
                    <a:pos x="491" y="5"/>
                  </a:cxn>
                  <a:cxn ang="0">
                    <a:pos x="521" y="2"/>
                  </a:cxn>
                  <a:cxn ang="0">
                    <a:pos x="550" y="3"/>
                  </a:cxn>
                  <a:cxn ang="0">
                    <a:pos x="577" y="8"/>
                  </a:cxn>
                  <a:cxn ang="0">
                    <a:pos x="601" y="16"/>
                  </a:cxn>
                  <a:cxn ang="0">
                    <a:pos x="622" y="25"/>
                  </a:cxn>
                  <a:cxn ang="0">
                    <a:pos x="640" y="33"/>
                  </a:cxn>
                  <a:cxn ang="0">
                    <a:pos x="655" y="42"/>
                  </a:cxn>
                  <a:cxn ang="0">
                    <a:pos x="666" y="50"/>
                  </a:cxn>
                  <a:cxn ang="0">
                    <a:pos x="673" y="55"/>
                  </a:cxn>
                  <a:cxn ang="0">
                    <a:pos x="675" y="57"/>
                  </a:cxn>
                  <a:cxn ang="0">
                    <a:pos x="658" y="74"/>
                  </a:cxn>
                  <a:cxn ang="0">
                    <a:pos x="644" y="97"/>
                  </a:cxn>
                  <a:cxn ang="0">
                    <a:pos x="634" y="122"/>
                  </a:cxn>
                  <a:cxn ang="0">
                    <a:pos x="627" y="149"/>
                  </a:cxn>
                  <a:cxn ang="0">
                    <a:pos x="623" y="179"/>
                  </a:cxn>
                  <a:cxn ang="0">
                    <a:pos x="620" y="210"/>
                  </a:cxn>
                  <a:cxn ang="0">
                    <a:pos x="620" y="240"/>
                  </a:cxn>
                  <a:cxn ang="0">
                    <a:pos x="622" y="270"/>
                  </a:cxn>
                  <a:cxn ang="0">
                    <a:pos x="624" y="299"/>
                  </a:cxn>
                  <a:cxn ang="0">
                    <a:pos x="627" y="325"/>
                  </a:cxn>
                  <a:cxn ang="0">
                    <a:pos x="630" y="348"/>
                  </a:cxn>
                  <a:cxn ang="0">
                    <a:pos x="634" y="368"/>
                  </a:cxn>
                  <a:cxn ang="0">
                    <a:pos x="637" y="383"/>
                  </a:cxn>
                  <a:cxn ang="0">
                    <a:pos x="638" y="392"/>
                  </a:cxn>
                  <a:cxn ang="0">
                    <a:pos x="639" y="396"/>
                  </a:cxn>
                  <a:cxn ang="0">
                    <a:pos x="681" y="1202"/>
                  </a:cxn>
                  <a:cxn ang="0">
                    <a:pos x="0" y="1192"/>
                  </a:cxn>
                  <a:cxn ang="0">
                    <a:pos x="82" y="366"/>
                  </a:cxn>
                  <a:cxn ang="0">
                    <a:pos x="94" y="330"/>
                  </a:cxn>
                  <a:cxn ang="0">
                    <a:pos x="100" y="294"/>
                  </a:cxn>
                  <a:cxn ang="0">
                    <a:pos x="102" y="259"/>
                  </a:cxn>
                  <a:cxn ang="0">
                    <a:pos x="104" y="225"/>
                  </a:cxn>
                  <a:cxn ang="0">
                    <a:pos x="101" y="194"/>
                  </a:cxn>
                  <a:cxn ang="0">
                    <a:pos x="97" y="164"/>
                  </a:cxn>
                  <a:cxn ang="0">
                    <a:pos x="92" y="139"/>
                  </a:cxn>
                  <a:cxn ang="0">
                    <a:pos x="86" y="116"/>
                  </a:cxn>
                  <a:cxn ang="0">
                    <a:pos x="81" y="98"/>
                  </a:cxn>
                  <a:cxn ang="0">
                    <a:pos x="78" y="83"/>
                  </a:cxn>
                  <a:cxn ang="0">
                    <a:pos x="74" y="74"/>
                  </a:cxn>
                  <a:cxn ang="0">
                    <a:pos x="73" y="72"/>
                  </a:cxn>
                  <a:cxn ang="0">
                    <a:pos x="92" y="56"/>
                  </a:cxn>
                  <a:cxn ang="0">
                    <a:pos x="115" y="42"/>
                  </a:cxn>
                  <a:cxn ang="0">
                    <a:pos x="138" y="30"/>
                  </a:cxn>
                  <a:cxn ang="0">
                    <a:pos x="162" y="21"/>
                  </a:cxn>
                  <a:cxn ang="0">
                    <a:pos x="184" y="12"/>
                  </a:cxn>
                  <a:cxn ang="0">
                    <a:pos x="204" y="7"/>
                  </a:cxn>
                  <a:cxn ang="0">
                    <a:pos x="220" y="2"/>
                  </a:cxn>
                  <a:cxn ang="0">
                    <a:pos x="230" y="1"/>
                  </a:cxn>
                  <a:cxn ang="0">
                    <a:pos x="234" y="0"/>
                  </a:cxn>
                </a:cxnLst>
                <a:rect l="0" t="0" r="r" b="b"/>
                <a:pathLst>
                  <a:path w="681" h="1202">
                    <a:moveTo>
                      <a:pt x="234" y="0"/>
                    </a:moveTo>
                    <a:lnTo>
                      <a:pt x="351" y="264"/>
                    </a:lnTo>
                    <a:lnTo>
                      <a:pt x="491" y="5"/>
                    </a:lnTo>
                    <a:lnTo>
                      <a:pt x="521" y="2"/>
                    </a:lnTo>
                    <a:lnTo>
                      <a:pt x="550" y="3"/>
                    </a:lnTo>
                    <a:lnTo>
                      <a:pt x="577" y="8"/>
                    </a:lnTo>
                    <a:lnTo>
                      <a:pt x="601" y="16"/>
                    </a:lnTo>
                    <a:lnTo>
                      <a:pt x="622" y="25"/>
                    </a:lnTo>
                    <a:lnTo>
                      <a:pt x="640" y="33"/>
                    </a:lnTo>
                    <a:lnTo>
                      <a:pt x="655" y="42"/>
                    </a:lnTo>
                    <a:lnTo>
                      <a:pt x="666" y="50"/>
                    </a:lnTo>
                    <a:lnTo>
                      <a:pt x="673" y="55"/>
                    </a:lnTo>
                    <a:lnTo>
                      <a:pt x="675" y="57"/>
                    </a:lnTo>
                    <a:lnTo>
                      <a:pt x="658" y="74"/>
                    </a:lnTo>
                    <a:lnTo>
                      <a:pt x="644" y="97"/>
                    </a:lnTo>
                    <a:lnTo>
                      <a:pt x="634" y="122"/>
                    </a:lnTo>
                    <a:lnTo>
                      <a:pt x="627" y="149"/>
                    </a:lnTo>
                    <a:lnTo>
                      <a:pt x="623" y="179"/>
                    </a:lnTo>
                    <a:lnTo>
                      <a:pt x="620" y="210"/>
                    </a:lnTo>
                    <a:lnTo>
                      <a:pt x="620" y="240"/>
                    </a:lnTo>
                    <a:lnTo>
                      <a:pt x="622" y="270"/>
                    </a:lnTo>
                    <a:lnTo>
                      <a:pt x="624" y="299"/>
                    </a:lnTo>
                    <a:lnTo>
                      <a:pt x="627" y="325"/>
                    </a:lnTo>
                    <a:lnTo>
                      <a:pt x="630" y="348"/>
                    </a:lnTo>
                    <a:lnTo>
                      <a:pt x="634" y="368"/>
                    </a:lnTo>
                    <a:lnTo>
                      <a:pt x="637" y="383"/>
                    </a:lnTo>
                    <a:lnTo>
                      <a:pt x="638" y="392"/>
                    </a:lnTo>
                    <a:lnTo>
                      <a:pt x="639" y="396"/>
                    </a:lnTo>
                    <a:lnTo>
                      <a:pt x="681" y="1202"/>
                    </a:lnTo>
                    <a:lnTo>
                      <a:pt x="0" y="1192"/>
                    </a:lnTo>
                    <a:lnTo>
                      <a:pt x="82" y="366"/>
                    </a:lnTo>
                    <a:lnTo>
                      <a:pt x="94" y="330"/>
                    </a:lnTo>
                    <a:lnTo>
                      <a:pt x="100" y="294"/>
                    </a:lnTo>
                    <a:lnTo>
                      <a:pt x="102" y="259"/>
                    </a:lnTo>
                    <a:lnTo>
                      <a:pt x="104" y="225"/>
                    </a:lnTo>
                    <a:lnTo>
                      <a:pt x="101" y="194"/>
                    </a:lnTo>
                    <a:lnTo>
                      <a:pt x="97" y="164"/>
                    </a:lnTo>
                    <a:lnTo>
                      <a:pt x="92" y="139"/>
                    </a:lnTo>
                    <a:lnTo>
                      <a:pt x="86" y="116"/>
                    </a:lnTo>
                    <a:lnTo>
                      <a:pt x="81" y="98"/>
                    </a:lnTo>
                    <a:lnTo>
                      <a:pt x="78" y="83"/>
                    </a:lnTo>
                    <a:lnTo>
                      <a:pt x="74" y="74"/>
                    </a:lnTo>
                    <a:lnTo>
                      <a:pt x="73" y="72"/>
                    </a:lnTo>
                    <a:lnTo>
                      <a:pt x="92" y="56"/>
                    </a:lnTo>
                    <a:lnTo>
                      <a:pt x="115" y="42"/>
                    </a:lnTo>
                    <a:lnTo>
                      <a:pt x="138" y="30"/>
                    </a:lnTo>
                    <a:lnTo>
                      <a:pt x="162" y="21"/>
                    </a:lnTo>
                    <a:lnTo>
                      <a:pt x="184" y="12"/>
                    </a:lnTo>
                    <a:lnTo>
                      <a:pt x="204" y="7"/>
                    </a:lnTo>
                    <a:lnTo>
                      <a:pt x="220" y="2"/>
                    </a:lnTo>
                    <a:lnTo>
                      <a:pt x="230" y="1"/>
                    </a:lnTo>
                    <a:lnTo>
                      <a:pt x="234" y="0"/>
                    </a:lnTo>
                    <a:close/>
                  </a:path>
                </a:pathLst>
              </a:custGeom>
              <a:solidFill>
                <a:schemeClr val="accent1">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23" name="Freeform 19"/>
              <p:cNvSpPr>
                <a:spLocks/>
              </p:cNvSpPr>
              <p:nvPr/>
            </p:nvSpPr>
            <p:spPr bwMode="auto">
              <a:xfrm>
                <a:off x="2720974" y="5451929"/>
                <a:ext cx="400050" cy="177800"/>
              </a:xfrm>
              <a:custGeom>
                <a:avLst/>
                <a:gdLst>
                  <a:gd name="T0" fmla="*/ 320060638 w 252"/>
                  <a:gd name="T1" fmla="*/ 0 h 112"/>
                  <a:gd name="T2" fmla="*/ 380544388 w 252"/>
                  <a:gd name="T3" fmla="*/ 2520950 h 112"/>
                  <a:gd name="T4" fmla="*/ 441028138 w 252"/>
                  <a:gd name="T5" fmla="*/ 17641888 h 112"/>
                  <a:gd name="T6" fmla="*/ 496471575 w 252"/>
                  <a:gd name="T7" fmla="*/ 40322500 h 112"/>
                  <a:gd name="T8" fmla="*/ 544353750 w 252"/>
                  <a:gd name="T9" fmla="*/ 70564375 h 112"/>
                  <a:gd name="T10" fmla="*/ 582156888 w 252"/>
                  <a:gd name="T11" fmla="*/ 108367513 h 112"/>
                  <a:gd name="T12" fmla="*/ 609877813 w 252"/>
                  <a:gd name="T13" fmla="*/ 158770638 h 112"/>
                  <a:gd name="T14" fmla="*/ 630039063 w 252"/>
                  <a:gd name="T15" fmla="*/ 216733438 h 112"/>
                  <a:gd name="T16" fmla="*/ 635079375 w 252"/>
                  <a:gd name="T17" fmla="*/ 282257500 h 112"/>
                  <a:gd name="T18" fmla="*/ 0 w 252"/>
                  <a:gd name="T19" fmla="*/ 282257500 h 112"/>
                  <a:gd name="T20" fmla="*/ 5040313 w 252"/>
                  <a:gd name="T21" fmla="*/ 216733438 h 112"/>
                  <a:gd name="T22" fmla="*/ 25201563 w 252"/>
                  <a:gd name="T23" fmla="*/ 158770638 h 112"/>
                  <a:gd name="T24" fmla="*/ 55443438 w 252"/>
                  <a:gd name="T25" fmla="*/ 108367513 h 112"/>
                  <a:gd name="T26" fmla="*/ 93246575 w 252"/>
                  <a:gd name="T27" fmla="*/ 70564375 h 112"/>
                  <a:gd name="T28" fmla="*/ 141128750 w 252"/>
                  <a:gd name="T29" fmla="*/ 40322500 h 112"/>
                  <a:gd name="T30" fmla="*/ 194052825 w 252"/>
                  <a:gd name="T31" fmla="*/ 17641888 h 112"/>
                  <a:gd name="T32" fmla="*/ 257055938 w 252"/>
                  <a:gd name="T33" fmla="*/ 2520950 h 112"/>
                  <a:gd name="T34" fmla="*/ 320060638 w 252"/>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2" h="112">
                    <a:moveTo>
                      <a:pt x="127" y="0"/>
                    </a:moveTo>
                    <a:lnTo>
                      <a:pt x="151" y="1"/>
                    </a:lnTo>
                    <a:lnTo>
                      <a:pt x="175" y="7"/>
                    </a:lnTo>
                    <a:lnTo>
                      <a:pt x="197" y="16"/>
                    </a:lnTo>
                    <a:lnTo>
                      <a:pt x="216" y="28"/>
                    </a:lnTo>
                    <a:lnTo>
                      <a:pt x="231" y="43"/>
                    </a:lnTo>
                    <a:lnTo>
                      <a:pt x="242" y="63"/>
                    </a:lnTo>
                    <a:lnTo>
                      <a:pt x="250" y="86"/>
                    </a:lnTo>
                    <a:lnTo>
                      <a:pt x="252" y="112"/>
                    </a:lnTo>
                    <a:lnTo>
                      <a:pt x="0" y="112"/>
                    </a:lnTo>
                    <a:lnTo>
                      <a:pt x="2" y="86"/>
                    </a:lnTo>
                    <a:lnTo>
                      <a:pt x="10" y="63"/>
                    </a:lnTo>
                    <a:lnTo>
                      <a:pt x="22" y="43"/>
                    </a:lnTo>
                    <a:lnTo>
                      <a:pt x="37"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4" name="Freeform 20"/>
              <p:cNvSpPr>
                <a:spLocks/>
              </p:cNvSpPr>
              <p:nvPr/>
            </p:nvSpPr>
            <p:spPr bwMode="auto">
              <a:xfrm>
                <a:off x="2317749" y="5451929"/>
                <a:ext cx="401638" cy="177800"/>
              </a:xfrm>
              <a:custGeom>
                <a:avLst/>
                <a:gdLst>
                  <a:gd name="T0" fmla="*/ 320061036 w 253"/>
                  <a:gd name="T1" fmla="*/ 0 h 112"/>
                  <a:gd name="T2" fmla="*/ 383064227 w 253"/>
                  <a:gd name="T3" fmla="*/ 2520950 h 112"/>
                  <a:gd name="T4" fmla="*/ 443548052 w 253"/>
                  <a:gd name="T5" fmla="*/ 17641888 h 112"/>
                  <a:gd name="T6" fmla="*/ 498991559 w 253"/>
                  <a:gd name="T7" fmla="*/ 40322500 h 112"/>
                  <a:gd name="T8" fmla="*/ 546875381 w 253"/>
                  <a:gd name="T9" fmla="*/ 70564375 h 112"/>
                  <a:gd name="T10" fmla="*/ 582157612 w 253"/>
                  <a:gd name="T11" fmla="*/ 108367513 h 112"/>
                  <a:gd name="T12" fmla="*/ 612399525 w 253"/>
                  <a:gd name="T13" fmla="*/ 158770638 h 112"/>
                  <a:gd name="T14" fmla="*/ 630039847 w 253"/>
                  <a:gd name="T15" fmla="*/ 216733438 h 112"/>
                  <a:gd name="T16" fmla="*/ 637601119 w 253"/>
                  <a:gd name="T17" fmla="*/ 282257500 h 112"/>
                  <a:gd name="T18" fmla="*/ 0 w 253"/>
                  <a:gd name="T19" fmla="*/ 282257500 h 112"/>
                  <a:gd name="T20" fmla="*/ 7561272 w 253"/>
                  <a:gd name="T21" fmla="*/ 216733438 h 112"/>
                  <a:gd name="T22" fmla="*/ 25201594 w 253"/>
                  <a:gd name="T23" fmla="*/ 158770638 h 112"/>
                  <a:gd name="T24" fmla="*/ 57964460 w 253"/>
                  <a:gd name="T25" fmla="*/ 108367513 h 112"/>
                  <a:gd name="T26" fmla="*/ 95766057 w 253"/>
                  <a:gd name="T27" fmla="*/ 70564375 h 112"/>
                  <a:gd name="T28" fmla="*/ 141128926 w 253"/>
                  <a:gd name="T29" fmla="*/ 40322500 h 112"/>
                  <a:gd name="T30" fmla="*/ 194053067 w 253"/>
                  <a:gd name="T31" fmla="*/ 17641888 h 112"/>
                  <a:gd name="T32" fmla="*/ 257056258 w 253"/>
                  <a:gd name="T33" fmla="*/ 2520950 h 112"/>
                  <a:gd name="T34" fmla="*/ 320061036 w 253"/>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3" h="112">
                    <a:moveTo>
                      <a:pt x="127" y="0"/>
                    </a:moveTo>
                    <a:lnTo>
                      <a:pt x="152" y="1"/>
                    </a:lnTo>
                    <a:lnTo>
                      <a:pt x="176" y="7"/>
                    </a:lnTo>
                    <a:lnTo>
                      <a:pt x="198" y="16"/>
                    </a:lnTo>
                    <a:lnTo>
                      <a:pt x="217" y="28"/>
                    </a:lnTo>
                    <a:lnTo>
                      <a:pt x="231" y="43"/>
                    </a:lnTo>
                    <a:lnTo>
                      <a:pt x="243" y="63"/>
                    </a:lnTo>
                    <a:lnTo>
                      <a:pt x="250" y="86"/>
                    </a:lnTo>
                    <a:lnTo>
                      <a:pt x="253" y="112"/>
                    </a:lnTo>
                    <a:lnTo>
                      <a:pt x="0" y="112"/>
                    </a:lnTo>
                    <a:lnTo>
                      <a:pt x="3" y="86"/>
                    </a:lnTo>
                    <a:lnTo>
                      <a:pt x="10" y="63"/>
                    </a:lnTo>
                    <a:lnTo>
                      <a:pt x="23" y="43"/>
                    </a:lnTo>
                    <a:lnTo>
                      <a:pt x="38"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93" name="Rectangle 192"/>
              <p:cNvSpPr/>
              <p:nvPr/>
            </p:nvSpPr>
            <p:spPr>
              <a:xfrm>
                <a:off x="2394171" y="3470835"/>
                <a:ext cx="607438" cy="83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23626" name="Group 193"/>
              <p:cNvGrpSpPr>
                <a:grpSpLocks/>
              </p:cNvGrpSpPr>
              <p:nvPr/>
            </p:nvGrpSpPr>
            <p:grpSpPr bwMode="auto">
              <a:xfrm>
                <a:off x="1989137" y="3386592"/>
                <a:ext cx="1468438" cy="704850"/>
                <a:chOff x="1989137" y="3386592"/>
                <a:chExt cx="1468438" cy="704850"/>
              </a:xfrm>
            </p:grpSpPr>
            <p:sp>
              <p:nvSpPr>
                <p:cNvPr id="23627" name="Freeform 15"/>
                <p:cNvSpPr>
                  <a:spLocks/>
                </p:cNvSpPr>
                <p:nvPr/>
              </p:nvSpPr>
              <p:spPr bwMode="auto">
                <a:xfrm>
                  <a:off x="2216149" y="3807279"/>
                  <a:ext cx="304800" cy="284163"/>
                </a:xfrm>
                <a:custGeom>
                  <a:avLst/>
                  <a:gdLst>
                    <a:gd name="T0" fmla="*/ 201612500 w 192"/>
                    <a:gd name="T1" fmla="*/ 0 h 179"/>
                    <a:gd name="T2" fmla="*/ 252015625 w 192"/>
                    <a:gd name="T3" fmla="*/ 0 h 179"/>
                    <a:gd name="T4" fmla="*/ 304939700 w 192"/>
                    <a:gd name="T5" fmla="*/ 12601597 h 179"/>
                    <a:gd name="T6" fmla="*/ 352821875 w 192"/>
                    <a:gd name="T7" fmla="*/ 37803204 h 179"/>
                    <a:gd name="T8" fmla="*/ 398184688 w 192"/>
                    <a:gd name="T9" fmla="*/ 73085454 h 179"/>
                    <a:gd name="T10" fmla="*/ 430947513 w 192"/>
                    <a:gd name="T11" fmla="*/ 115927391 h 179"/>
                    <a:gd name="T12" fmla="*/ 458668438 w 192"/>
                    <a:gd name="T13" fmla="*/ 168851560 h 179"/>
                    <a:gd name="T14" fmla="*/ 478829688 w 192"/>
                    <a:gd name="T15" fmla="*/ 226814462 h 179"/>
                    <a:gd name="T16" fmla="*/ 483870000 w 192"/>
                    <a:gd name="T17" fmla="*/ 284778951 h 179"/>
                    <a:gd name="T18" fmla="*/ 478829688 w 192"/>
                    <a:gd name="T19" fmla="*/ 337701532 h 179"/>
                    <a:gd name="T20" fmla="*/ 466229700 w 192"/>
                    <a:gd name="T21" fmla="*/ 380545057 h 179"/>
                    <a:gd name="T22" fmla="*/ 443547500 w 192"/>
                    <a:gd name="T23" fmla="*/ 408266031 h 179"/>
                    <a:gd name="T24" fmla="*/ 415826575 w 192"/>
                    <a:gd name="T25" fmla="*/ 430948271 h 179"/>
                    <a:gd name="T26" fmla="*/ 385584700 w 192"/>
                    <a:gd name="T27" fmla="*/ 446069235 h 179"/>
                    <a:gd name="T28" fmla="*/ 350302513 w 192"/>
                    <a:gd name="T29" fmla="*/ 451109556 h 179"/>
                    <a:gd name="T30" fmla="*/ 312499375 w 192"/>
                    <a:gd name="T31" fmla="*/ 451109556 h 179"/>
                    <a:gd name="T32" fmla="*/ 274697825 w 192"/>
                    <a:gd name="T33" fmla="*/ 446069235 h 179"/>
                    <a:gd name="T34" fmla="*/ 236894688 w 192"/>
                    <a:gd name="T35" fmla="*/ 435988592 h 179"/>
                    <a:gd name="T36" fmla="*/ 201612500 w 192"/>
                    <a:gd name="T37" fmla="*/ 423386995 h 179"/>
                    <a:gd name="T38" fmla="*/ 173891575 w 192"/>
                    <a:gd name="T39" fmla="*/ 408266031 h 179"/>
                    <a:gd name="T40" fmla="*/ 148690013 w 192"/>
                    <a:gd name="T41" fmla="*/ 393145067 h 179"/>
                    <a:gd name="T42" fmla="*/ 143649700 w 192"/>
                    <a:gd name="T43" fmla="*/ 388104745 h 179"/>
                    <a:gd name="T44" fmla="*/ 131048125 w 192"/>
                    <a:gd name="T45" fmla="*/ 385585378 h 179"/>
                    <a:gd name="T46" fmla="*/ 110886875 w 192"/>
                    <a:gd name="T47" fmla="*/ 375504736 h 179"/>
                    <a:gd name="T48" fmla="*/ 88206263 w 192"/>
                    <a:gd name="T49" fmla="*/ 360383772 h 179"/>
                    <a:gd name="T50" fmla="*/ 65524063 w 192"/>
                    <a:gd name="T51" fmla="*/ 345262808 h 179"/>
                    <a:gd name="T52" fmla="*/ 40322500 w 192"/>
                    <a:gd name="T53" fmla="*/ 322580568 h 179"/>
                    <a:gd name="T54" fmla="*/ 20161250 w 192"/>
                    <a:gd name="T55" fmla="*/ 294859594 h 179"/>
                    <a:gd name="T56" fmla="*/ 5040313 w 192"/>
                    <a:gd name="T57" fmla="*/ 264617666 h 179"/>
                    <a:gd name="T58" fmla="*/ 0 w 192"/>
                    <a:gd name="T59" fmla="*/ 229335416 h 179"/>
                    <a:gd name="T60" fmla="*/ 2520950 w 192"/>
                    <a:gd name="T61" fmla="*/ 189012845 h 179"/>
                    <a:gd name="T62" fmla="*/ 20161250 w 192"/>
                    <a:gd name="T63" fmla="*/ 143649953 h 179"/>
                    <a:gd name="T64" fmla="*/ 52924075 w 192"/>
                    <a:gd name="T65" fmla="*/ 93246739 h 179"/>
                    <a:gd name="T66" fmla="*/ 98286888 w 192"/>
                    <a:gd name="T67" fmla="*/ 42843525 h 179"/>
                    <a:gd name="T68" fmla="*/ 148690013 w 192"/>
                    <a:gd name="T69" fmla="*/ 15120964 h 179"/>
                    <a:gd name="T70" fmla="*/ 201612500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80" y="0"/>
                      </a:moveTo>
                      <a:lnTo>
                        <a:pt x="100" y="0"/>
                      </a:lnTo>
                      <a:lnTo>
                        <a:pt x="121" y="5"/>
                      </a:lnTo>
                      <a:lnTo>
                        <a:pt x="140" y="15"/>
                      </a:lnTo>
                      <a:lnTo>
                        <a:pt x="158" y="29"/>
                      </a:lnTo>
                      <a:lnTo>
                        <a:pt x="171" y="46"/>
                      </a:lnTo>
                      <a:lnTo>
                        <a:pt x="182" y="67"/>
                      </a:lnTo>
                      <a:lnTo>
                        <a:pt x="190" y="90"/>
                      </a:lnTo>
                      <a:lnTo>
                        <a:pt x="192" y="113"/>
                      </a:lnTo>
                      <a:lnTo>
                        <a:pt x="190" y="134"/>
                      </a:lnTo>
                      <a:lnTo>
                        <a:pt x="185" y="151"/>
                      </a:lnTo>
                      <a:lnTo>
                        <a:pt x="176" y="162"/>
                      </a:lnTo>
                      <a:lnTo>
                        <a:pt x="165" y="171"/>
                      </a:lnTo>
                      <a:lnTo>
                        <a:pt x="153" y="177"/>
                      </a:lnTo>
                      <a:lnTo>
                        <a:pt x="139" y="179"/>
                      </a:lnTo>
                      <a:lnTo>
                        <a:pt x="124" y="179"/>
                      </a:lnTo>
                      <a:lnTo>
                        <a:pt x="109" y="177"/>
                      </a:lnTo>
                      <a:lnTo>
                        <a:pt x="94" y="173"/>
                      </a:lnTo>
                      <a:lnTo>
                        <a:pt x="80" y="168"/>
                      </a:lnTo>
                      <a:lnTo>
                        <a:pt x="69" y="162"/>
                      </a:lnTo>
                      <a:lnTo>
                        <a:pt x="59" y="156"/>
                      </a:lnTo>
                      <a:lnTo>
                        <a:pt x="57" y="154"/>
                      </a:lnTo>
                      <a:lnTo>
                        <a:pt x="52" y="153"/>
                      </a:lnTo>
                      <a:lnTo>
                        <a:pt x="44" y="149"/>
                      </a:lnTo>
                      <a:lnTo>
                        <a:pt x="35" y="143"/>
                      </a:lnTo>
                      <a:lnTo>
                        <a:pt x="26" y="137"/>
                      </a:lnTo>
                      <a:lnTo>
                        <a:pt x="16" y="128"/>
                      </a:lnTo>
                      <a:lnTo>
                        <a:pt x="8" y="117"/>
                      </a:lnTo>
                      <a:lnTo>
                        <a:pt x="2" y="105"/>
                      </a:lnTo>
                      <a:lnTo>
                        <a:pt x="0" y="91"/>
                      </a:lnTo>
                      <a:lnTo>
                        <a:pt x="1" y="75"/>
                      </a:lnTo>
                      <a:lnTo>
                        <a:pt x="8" y="57"/>
                      </a:lnTo>
                      <a:lnTo>
                        <a:pt x="21" y="37"/>
                      </a:lnTo>
                      <a:lnTo>
                        <a:pt x="39" y="17"/>
                      </a:lnTo>
                      <a:lnTo>
                        <a:pt x="59" y="6"/>
                      </a:lnTo>
                      <a:lnTo>
                        <a:pt x="80"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8" name="Freeform 17"/>
                <p:cNvSpPr>
                  <a:spLocks/>
                </p:cNvSpPr>
                <p:nvPr/>
              </p:nvSpPr>
              <p:spPr bwMode="auto">
                <a:xfrm>
                  <a:off x="2924174" y="3807279"/>
                  <a:ext cx="304800" cy="284163"/>
                </a:xfrm>
                <a:custGeom>
                  <a:avLst/>
                  <a:gdLst>
                    <a:gd name="T0" fmla="*/ 231854375 w 192"/>
                    <a:gd name="T1" fmla="*/ 0 h 179"/>
                    <a:gd name="T2" fmla="*/ 282257500 w 192"/>
                    <a:gd name="T3" fmla="*/ 0 h 179"/>
                    <a:gd name="T4" fmla="*/ 335181575 w 192"/>
                    <a:gd name="T5" fmla="*/ 15120964 h 179"/>
                    <a:gd name="T6" fmla="*/ 385584700 w 192"/>
                    <a:gd name="T7" fmla="*/ 42843525 h 179"/>
                    <a:gd name="T8" fmla="*/ 430947513 w 192"/>
                    <a:gd name="T9" fmla="*/ 93246739 h 179"/>
                    <a:gd name="T10" fmla="*/ 463708750 w 192"/>
                    <a:gd name="T11" fmla="*/ 143649953 h 179"/>
                    <a:gd name="T12" fmla="*/ 481350638 w 192"/>
                    <a:gd name="T13" fmla="*/ 189012845 h 179"/>
                    <a:gd name="T14" fmla="*/ 483870000 w 192"/>
                    <a:gd name="T15" fmla="*/ 229335416 h 179"/>
                    <a:gd name="T16" fmla="*/ 478829688 w 192"/>
                    <a:gd name="T17" fmla="*/ 264617666 h 179"/>
                    <a:gd name="T18" fmla="*/ 463708750 w 192"/>
                    <a:gd name="T19" fmla="*/ 294859594 h 179"/>
                    <a:gd name="T20" fmla="*/ 443547500 w 192"/>
                    <a:gd name="T21" fmla="*/ 322580568 h 179"/>
                    <a:gd name="T22" fmla="*/ 418345938 w 192"/>
                    <a:gd name="T23" fmla="*/ 345262808 h 179"/>
                    <a:gd name="T24" fmla="*/ 398184688 w 192"/>
                    <a:gd name="T25" fmla="*/ 360383772 h 179"/>
                    <a:gd name="T26" fmla="*/ 372983125 w 192"/>
                    <a:gd name="T27" fmla="*/ 375504736 h 179"/>
                    <a:gd name="T28" fmla="*/ 352821875 w 192"/>
                    <a:gd name="T29" fmla="*/ 385585378 h 179"/>
                    <a:gd name="T30" fmla="*/ 340221888 w 192"/>
                    <a:gd name="T31" fmla="*/ 388104745 h 179"/>
                    <a:gd name="T32" fmla="*/ 335181575 w 192"/>
                    <a:gd name="T33" fmla="*/ 393145067 h 179"/>
                    <a:gd name="T34" fmla="*/ 309980013 w 192"/>
                    <a:gd name="T35" fmla="*/ 408266031 h 179"/>
                    <a:gd name="T36" fmla="*/ 282257500 w 192"/>
                    <a:gd name="T37" fmla="*/ 423386995 h 179"/>
                    <a:gd name="T38" fmla="*/ 246975313 w 192"/>
                    <a:gd name="T39" fmla="*/ 435988592 h 179"/>
                    <a:gd name="T40" fmla="*/ 209173763 w 192"/>
                    <a:gd name="T41" fmla="*/ 446069235 h 179"/>
                    <a:gd name="T42" fmla="*/ 171370625 w 192"/>
                    <a:gd name="T43" fmla="*/ 451109556 h 179"/>
                    <a:gd name="T44" fmla="*/ 133569075 w 192"/>
                    <a:gd name="T45" fmla="*/ 451109556 h 179"/>
                    <a:gd name="T46" fmla="*/ 100806250 w 192"/>
                    <a:gd name="T47" fmla="*/ 446069235 h 179"/>
                    <a:gd name="T48" fmla="*/ 68045013 w 192"/>
                    <a:gd name="T49" fmla="*/ 430948271 h 179"/>
                    <a:gd name="T50" fmla="*/ 40322500 w 192"/>
                    <a:gd name="T51" fmla="*/ 408266031 h 179"/>
                    <a:gd name="T52" fmla="*/ 17641888 w 192"/>
                    <a:gd name="T53" fmla="*/ 380545057 h 179"/>
                    <a:gd name="T54" fmla="*/ 5040313 w 192"/>
                    <a:gd name="T55" fmla="*/ 337701532 h 179"/>
                    <a:gd name="T56" fmla="*/ 0 w 192"/>
                    <a:gd name="T57" fmla="*/ 284778951 h 179"/>
                    <a:gd name="T58" fmla="*/ 5040313 w 192"/>
                    <a:gd name="T59" fmla="*/ 226814462 h 179"/>
                    <a:gd name="T60" fmla="*/ 25201563 w 192"/>
                    <a:gd name="T61" fmla="*/ 168851560 h 179"/>
                    <a:gd name="T62" fmla="*/ 52924075 w 192"/>
                    <a:gd name="T63" fmla="*/ 115927391 h 179"/>
                    <a:gd name="T64" fmla="*/ 88206263 w 192"/>
                    <a:gd name="T65" fmla="*/ 73085454 h 179"/>
                    <a:gd name="T66" fmla="*/ 131048125 w 192"/>
                    <a:gd name="T67" fmla="*/ 37803204 h 179"/>
                    <a:gd name="T68" fmla="*/ 178931888 w 192"/>
                    <a:gd name="T69" fmla="*/ 12601597 h 179"/>
                    <a:gd name="T70" fmla="*/ 231854375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92" y="0"/>
                      </a:moveTo>
                      <a:lnTo>
                        <a:pt x="112" y="0"/>
                      </a:lnTo>
                      <a:lnTo>
                        <a:pt x="133" y="6"/>
                      </a:lnTo>
                      <a:lnTo>
                        <a:pt x="153" y="17"/>
                      </a:lnTo>
                      <a:lnTo>
                        <a:pt x="171" y="37"/>
                      </a:lnTo>
                      <a:lnTo>
                        <a:pt x="184" y="57"/>
                      </a:lnTo>
                      <a:lnTo>
                        <a:pt x="191" y="75"/>
                      </a:lnTo>
                      <a:lnTo>
                        <a:pt x="192" y="91"/>
                      </a:lnTo>
                      <a:lnTo>
                        <a:pt x="190" y="105"/>
                      </a:lnTo>
                      <a:lnTo>
                        <a:pt x="184" y="117"/>
                      </a:lnTo>
                      <a:lnTo>
                        <a:pt x="176" y="128"/>
                      </a:lnTo>
                      <a:lnTo>
                        <a:pt x="166" y="137"/>
                      </a:lnTo>
                      <a:lnTo>
                        <a:pt x="158" y="143"/>
                      </a:lnTo>
                      <a:lnTo>
                        <a:pt x="148" y="149"/>
                      </a:lnTo>
                      <a:lnTo>
                        <a:pt x="140" y="153"/>
                      </a:lnTo>
                      <a:lnTo>
                        <a:pt x="135" y="154"/>
                      </a:lnTo>
                      <a:lnTo>
                        <a:pt x="133" y="156"/>
                      </a:lnTo>
                      <a:lnTo>
                        <a:pt x="123" y="162"/>
                      </a:lnTo>
                      <a:lnTo>
                        <a:pt x="112" y="168"/>
                      </a:lnTo>
                      <a:lnTo>
                        <a:pt x="98" y="173"/>
                      </a:lnTo>
                      <a:lnTo>
                        <a:pt x="83" y="177"/>
                      </a:lnTo>
                      <a:lnTo>
                        <a:pt x="68" y="179"/>
                      </a:lnTo>
                      <a:lnTo>
                        <a:pt x="53" y="179"/>
                      </a:lnTo>
                      <a:lnTo>
                        <a:pt x="40" y="177"/>
                      </a:lnTo>
                      <a:lnTo>
                        <a:pt x="27" y="171"/>
                      </a:lnTo>
                      <a:lnTo>
                        <a:pt x="16" y="162"/>
                      </a:lnTo>
                      <a:lnTo>
                        <a:pt x="7" y="151"/>
                      </a:lnTo>
                      <a:lnTo>
                        <a:pt x="2" y="134"/>
                      </a:lnTo>
                      <a:lnTo>
                        <a:pt x="0" y="113"/>
                      </a:lnTo>
                      <a:lnTo>
                        <a:pt x="2" y="90"/>
                      </a:lnTo>
                      <a:lnTo>
                        <a:pt x="10" y="67"/>
                      </a:lnTo>
                      <a:lnTo>
                        <a:pt x="21" y="46"/>
                      </a:lnTo>
                      <a:lnTo>
                        <a:pt x="35" y="29"/>
                      </a:lnTo>
                      <a:lnTo>
                        <a:pt x="52" y="15"/>
                      </a:lnTo>
                      <a:lnTo>
                        <a:pt x="71" y="5"/>
                      </a:lnTo>
                      <a:lnTo>
                        <a:pt x="92"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629" name="Group 196"/>
                <p:cNvGrpSpPr>
                  <a:grpSpLocks/>
                </p:cNvGrpSpPr>
                <p:nvPr/>
              </p:nvGrpSpPr>
              <p:grpSpPr bwMode="auto">
                <a:xfrm>
                  <a:off x="1989137" y="3386592"/>
                  <a:ext cx="1468438" cy="630238"/>
                  <a:chOff x="1989137" y="3386592"/>
                  <a:chExt cx="1468438" cy="630238"/>
                </a:xfrm>
              </p:grpSpPr>
              <p:sp>
                <p:nvSpPr>
                  <p:cNvPr id="198" name="Freeform 16"/>
                  <p:cNvSpPr>
                    <a:spLocks/>
                  </p:cNvSpPr>
                  <p:nvPr/>
                </p:nvSpPr>
                <p:spPr bwMode="auto">
                  <a:xfrm>
                    <a:off x="1990071" y="3385921"/>
                    <a:ext cx="424691" cy="630426"/>
                  </a:xfrm>
                  <a:custGeom>
                    <a:avLst/>
                    <a:gdLst/>
                    <a:ahLst/>
                    <a:cxnLst>
                      <a:cxn ang="0">
                        <a:pos x="158" y="0"/>
                      </a:cxn>
                      <a:cxn ang="0">
                        <a:pos x="158" y="5"/>
                      </a:cxn>
                      <a:cxn ang="0">
                        <a:pos x="159" y="16"/>
                      </a:cxn>
                      <a:cxn ang="0">
                        <a:pos x="160" y="36"/>
                      </a:cxn>
                      <a:cxn ang="0">
                        <a:pos x="163" y="60"/>
                      </a:cxn>
                      <a:cxn ang="0">
                        <a:pos x="166" y="87"/>
                      </a:cxn>
                      <a:cxn ang="0">
                        <a:pos x="173" y="118"/>
                      </a:cxn>
                      <a:cxn ang="0">
                        <a:pos x="181" y="149"/>
                      </a:cxn>
                      <a:cxn ang="0">
                        <a:pos x="192" y="180"/>
                      </a:cxn>
                      <a:cxn ang="0">
                        <a:pos x="207" y="210"/>
                      </a:cxn>
                      <a:cxn ang="0">
                        <a:pos x="225" y="238"/>
                      </a:cxn>
                      <a:cxn ang="0">
                        <a:pos x="268" y="272"/>
                      </a:cxn>
                      <a:cxn ang="0">
                        <a:pos x="196" y="332"/>
                      </a:cxn>
                      <a:cxn ang="0">
                        <a:pos x="150" y="317"/>
                      </a:cxn>
                      <a:cxn ang="0">
                        <a:pos x="175" y="350"/>
                      </a:cxn>
                      <a:cxn ang="0">
                        <a:pos x="163" y="397"/>
                      </a:cxn>
                      <a:cxn ang="0">
                        <a:pos x="160" y="396"/>
                      </a:cxn>
                      <a:cxn ang="0">
                        <a:pos x="153" y="391"/>
                      </a:cxn>
                      <a:cxn ang="0">
                        <a:pos x="141" y="382"/>
                      </a:cxn>
                      <a:cxn ang="0">
                        <a:pos x="128" y="370"/>
                      </a:cxn>
                      <a:cxn ang="0">
                        <a:pos x="112" y="355"/>
                      </a:cxn>
                      <a:cxn ang="0">
                        <a:pos x="94" y="335"/>
                      </a:cxn>
                      <a:cxn ang="0">
                        <a:pos x="77" y="311"/>
                      </a:cxn>
                      <a:cxn ang="0">
                        <a:pos x="58" y="284"/>
                      </a:cxn>
                      <a:cxn ang="0">
                        <a:pos x="42" y="253"/>
                      </a:cxn>
                      <a:cxn ang="0">
                        <a:pos x="26" y="216"/>
                      </a:cxn>
                      <a:cxn ang="0">
                        <a:pos x="14" y="177"/>
                      </a:cxn>
                      <a:cxn ang="0">
                        <a:pos x="5" y="132"/>
                      </a:cxn>
                      <a:cxn ang="0">
                        <a:pos x="0" y="82"/>
                      </a:cxn>
                      <a:cxn ang="0">
                        <a:pos x="158" y="0"/>
                      </a:cxn>
                    </a:cxnLst>
                    <a:rect l="0" t="0" r="r" b="b"/>
                    <a:pathLst>
                      <a:path w="268" h="397">
                        <a:moveTo>
                          <a:pt x="158" y="0"/>
                        </a:moveTo>
                        <a:lnTo>
                          <a:pt x="158" y="5"/>
                        </a:lnTo>
                        <a:lnTo>
                          <a:pt x="159" y="16"/>
                        </a:lnTo>
                        <a:lnTo>
                          <a:pt x="160" y="36"/>
                        </a:lnTo>
                        <a:lnTo>
                          <a:pt x="163" y="60"/>
                        </a:lnTo>
                        <a:lnTo>
                          <a:pt x="166" y="87"/>
                        </a:lnTo>
                        <a:lnTo>
                          <a:pt x="173" y="118"/>
                        </a:lnTo>
                        <a:lnTo>
                          <a:pt x="181" y="149"/>
                        </a:lnTo>
                        <a:lnTo>
                          <a:pt x="192" y="180"/>
                        </a:lnTo>
                        <a:lnTo>
                          <a:pt x="207" y="210"/>
                        </a:lnTo>
                        <a:lnTo>
                          <a:pt x="225" y="238"/>
                        </a:lnTo>
                        <a:lnTo>
                          <a:pt x="268" y="272"/>
                        </a:lnTo>
                        <a:lnTo>
                          <a:pt x="196" y="332"/>
                        </a:lnTo>
                        <a:lnTo>
                          <a:pt x="150" y="317"/>
                        </a:lnTo>
                        <a:lnTo>
                          <a:pt x="175" y="350"/>
                        </a:lnTo>
                        <a:lnTo>
                          <a:pt x="163" y="397"/>
                        </a:lnTo>
                        <a:lnTo>
                          <a:pt x="160" y="396"/>
                        </a:lnTo>
                        <a:lnTo>
                          <a:pt x="153" y="391"/>
                        </a:lnTo>
                        <a:lnTo>
                          <a:pt x="141" y="382"/>
                        </a:lnTo>
                        <a:lnTo>
                          <a:pt x="128" y="370"/>
                        </a:lnTo>
                        <a:lnTo>
                          <a:pt x="112" y="355"/>
                        </a:lnTo>
                        <a:lnTo>
                          <a:pt x="94" y="335"/>
                        </a:lnTo>
                        <a:lnTo>
                          <a:pt x="77" y="311"/>
                        </a:lnTo>
                        <a:lnTo>
                          <a:pt x="58" y="284"/>
                        </a:lnTo>
                        <a:lnTo>
                          <a:pt x="42" y="253"/>
                        </a:lnTo>
                        <a:lnTo>
                          <a:pt x="26" y="216"/>
                        </a:lnTo>
                        <a:lnTo>
                          <a:pt x="14" y="177"/>
                        </a:lnTo>
                        <a:lnTo>
                          <a:pt x="5" y="132"/>
                        </a:lnTo>
                        <a:lnTo>
                          <a:pt x="0" y="82"/>
                        </a:lnTo>
                        <a:lnTo>
                          <a:pt x="158"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9" name="Freeform 18"/>
                  <p:cNvSpPr>
                    <a:spLocks/>
                  </p:cNvSpPr>
                  <p:nvPr/>
                </p:nvSpPr>
                <p:spPr bwMode="auto">
                  <a:xfrm>
                    <a:off x="3029923" y="3385921"/>
                    <a:ext cx="427266" cy="630426"/>
                  </a:xfrm>
                  <a:custGeom>
                    <a:avLst/>
                    <a:gdLst/>
                    <a:ahLst/>
                    <a:cxnLst>
                      <a:cxn ang="0">
                        <a:pos x="110" y="0"/>
                      </a:cxn>
                      <a:cxn ang="0">
                        <a:pos x="269" y="82"/>
                      </a:cxn>
                      <a:cxn ang="0">
                        <a:pos x="265" y="132"/>
                      </a:cxn>
                      <a:cxn ang="0">
                        <a:pos x="256" y="177"/>
                      </a:cxn>
                      <a:cxn ang="0">
                        <a:pos x="242" y="216"/>
                      </a:cxn>
                      <a:cxn ang="0">
                        <a:pos x="227" y="253"/>
                      </a:cxn>
                      <a:cxn ang="0">
                        <a:pos x="211" y="284"/>
                      </a:cxn>
                      <a:cxn ang="0">
                        <a:pos x="192" y="311"/>
                      </a:cxn>
                      <a:cxn ang="0">
                        <a:pos x="174" y="335"/>
                      </a:cxn>
                      <a:cxn ang="0">
                        <a:pos x="156" y="355"/>
                      </a:cxn>
                      <a:cxn ang="0">
                        <a:pos x="140" y="370"/>
                      </a:cxn>
                      <a:cxn ang="0">
                        <a:pos x="127" y="382"/>
                      </a:cxn>
                      <a:cxn ang="0">
                        <a:pos x="115" y="391"/>
                      </a:cxn>
                      <a:cxn ang="0">
                        <a:pos x="108" y="396"/>
                      </a:cxn>
                      <a:cxn ang="0">
                        <a:pos x="105" y="397"/>
                      </a:cxn>
                      <a:cxn ang="0">
                        <a:pos x="93" y="350"/>
                      </a:cxn>
                      <a:cxn ang="0">
                        <a:pos x="118" y="317"/>
                      </a:cxn>
                      <a:cxn ang="0">
                        <a:pos x="72" y="332"/>
                      </a:cxn>
                      <a:cxn ang="0">
                        <a:pos x="0" y="272"/>
                      </a:cxn>
                      <a:cxn ang="0">
                        <a:pos x="43" y="238"/>
                      </a:cxn>
                      <a:cxn ang="0">
                        <a:pos x="61" y="210"/>
                      </a:cxn>
                      <a:cxn ang="0">
                        <a:pos x="76" y="180"/>
                      </a:cxn>
                      <a:cxn ang="0">
                        <a:pos x="87" y="149"/>
                      </a:cxn>
                      <a:cxn ang="0">
                        <a:pos x="96" y="118"/>
                      </a:cxn>
                      <a:cxn ang="0">
                        <a:pos x="102" y="87"/>
                      </a:cxn>
                      <a:cxn ang="0">
                        <a:pos x="105" y="60"/>
                      </a:cxn>
                      <a:cxn ang="0">
                        <a:pos x="108" y="36"/>
                      </a:cxn>
                      <a:cxn ang="0">
                        <a:pos x="109" y="16"/>
                      </a:cxn>
                      <a:cxn ang="0">
                        <a:pos x="110" y="5"/>
                      </a:cxn>
                      <a:cxn ang="0">
                        <a:pos x="110" y="0"/>
                      </a:cxn>
                    </a:cxnLst>
                    <a:rect l="0" t="0" r="r" b="b"/>
                    <a:pathLst>
                      <a:path w="269" h="397">
                        <a:moveTo>
                          <a:pt x="110" y="0"/>
                        </a:moveTo>
                        <a:lnTo>
                          <a:pt x="269" y="82"/>
                        </a:lnTo>
                        <a:lnTo>
                          <a:pt x="265" y="132"/>
                        </a:lnTo>
                        <a:lnTo>
                          <a:pt x="256" y="177"/>
                        </a:lnTo>
                        <a:lnTo>
                          <a:pt x="242" y="216"/>
                        </a:lnTo>
                        <a:lnTo>
                          <a:pt x="227" y="253"/>
                        </a:lnTo>
                        <a:lnTo>
                          <a:pt x="211" y="284"/>
                        </a:lnTo>
                        <a:lnTo>
                          <a:pt x="192" y="311"/>
                        </a:lnTo>
                        <a:lnTo>
                          <a:pt x="174" y="335"/>
                        </a:lnTo>
                        <a:lnTo>
                          <a:pt x="156" y="355"/>
                        </a:lnTo>
                        <a:lnTo>
                          <a:pt x="140" y="370"/>
                        </a:lnTo>
                        <a:lnTo>
                          <a:pt x="127" y="382"/>
                        </a:lnTo>
                        <a:lnTo>
                          <a:pt x="115" y="391"/>
                        </a:lnTo>
                        <a:lnTo>
                          <a:pt x="108" y="396"/>
                        </a:lnTo>
                        <a:lnTo>
                          <a:pt x="105" y="397"/>
                        </a:lnTo>
                        <a:lnTo>
                          <a:pt x="93" y="350"/>
                        </a:lnTo>
                        <a:lnTo>
                          <a:pt x="118" y="317"/>
                        </a:lnTo>
                        <a:lnTo>
                          <a:pt x="72" y="332"/>
                        </a:lnTo>
                        <a:lnTo>
                          <a:pt x="0" y="272"/>
                        </a:lnTo>
                        <a:lnTo>
                          <a:pt x="43" y="238"/>
                        </a:lnTo>
                        <a:lnTo>
                          <a:pt x="61" y="210"/>
                        </a:lnTo>
                        <a:lnTo>
                          <a:pt x="76" y="180"/>
                        </a:lnTo>
                        <a:lnTo>
                          <a:pt x="87" y="149"/>
                        </a:lnTo>
                        <a:lnTo>
                          <a:pt x="96" y="118"/>
                        </a:lnTo>
                        <a:lnTo>
                          <a:pt x="102" y="87"/>
                        </a:lnTo>
                        <a:lnTo>
                          <a:pt x="105" y="60"/>
                        </a:lnTo>
                        <a:lnTo>
                          <a:pt x="108" y="36"/>
                        </a:lnTo>
                        <a:lnTo>
                          <a:pt x="109" y="16"/>
                        </a:lnTo>
                        <a:lnTo>
                          <a:pt x="110" y="5"/>
                        </a:lnTo>
                        <a:lnTo>
                          <a:pt x="110"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grpSp>
        </p:grpSp>
        <p:grpSp>
          <p:nvGrpSpPr>
            <p:cNvPr id="23561" name="Group 66"/>
            <p:cNvGrpSpPr>
              <a:grpSpLocks/>
            </p:cNvGrpSpPr>
            <p:nvPr/>
          </p:nvGrpSpPr>
          <p:grpSpPr bwMode="auto">
            <a:xfrm>
              <a:off x="5286159" y="2377966"/>
              <a:ext cx="1219201" cy="3268608"/>
              <a:chOff x="1979612" y="1654629"/>
              <a:chExt cx="1482725" cy="3975100"/>
            </a:xfrm>
          </p:grpSpPr>
          <p:sp>
            <p:nvSpPr>
              <p:cNvPr id="165" name="Freeform 6"/>
              <p:cNvSpPr>
                <a:spLocks/>
              </p:cNvSpPr>
              <p:nvPr/>
            </p:nvSpPr>
            <p:spPr bwMode="auto">
              <a:xfrm>
                <a:off x="1979612" y="2682798"/>
                <a:ext cx="1482561" cy="2923126"/>
              </a:xfrm>
              <a:custGeom>
                <a:avLst/>
                <a:gdLst/>
                <a:ahLst/>
                <a:cxnLst>
                  <a:cxn ang="0">
                    <a:pos x="627" y="2"/>
                  </a:cxn>
                  <a:cxn ang="0">
                    <a:pos x="682" y="7"/>
                  </a:cxn>
                  <a:cxn ang="0">
                    <a:pos x="730" y="22"/>
                  </a:cxn>
                  <a:cxn ang="0">
                    <a:pos x="770" y="52"/>
                  </a:cxn>
                  <a:cxn ang="0">
                    <a:pos x="828" y="112"/>
                  </a:cxn>
                  <a:cxn ang="0">
                    <a:pos x="881" y="196"/>
                  </a:cxn>
                  <a:cxn ang="0">
                    <a:pos x="918" y="301"/>
                  </a:cxn>
                  <a:cxn ang="0">
                    <a:pos x="934" y="420"/>
                  </a:cxn>
                  <a:cxn ang="0">
                    <a:pos x="930" y="529"/>
                  </a:cxn>
                  <a:cxn ang="0">
                    <a:pos x="769" y="491"/>
                  </a:cxn>
                  <a:cxn ang="0">
                    <a:pos x="767" y="419"/>
                  </a:cxn>
                  <a:cxn ang="0">
                    <a:pos x="745" y="343"/>
                  </a:cxn>
                  <a:cxn ang="0">
                    <a:pos x="740" y="396"/>
                  </a:cxn>
                  <a:cxn ang="0">
                    <a:pos x="739" y="475"/>
                  </a:cxn>
                  <a:cxn ang="0">
                    <a:pos x="741" y="1177"/>
                  </a:cxn>
                  <a:cxn ang="0">
                    <a:pos x="702" y="1835"/>
                  </a:cxn>
                  <a:cxn ang="0">
                    <a:pos x="703" y="1837"/>
                  </a:cxn>
                  <a:cxn ang="0">
                    <a:pos x="704" y="1842"/>
                  </a:cxn>
                  <a:cxn ang="0">
                    <a:pos x="479" y="1839"/>
                  </a:cxn>
                  <a:cxn ang="0">
                    <a:pos x="478" y="1836"/>
                  </a:cxn>
                  <a:cxn ang="0">
                    <a:pos x="477" y="1172"/>
                  </a:cxn>
                  <a:cxn ang="0">
                    <a:pos x="451" y="1839"/>
                  </a:cxn>
                  <a:cxn ang="0">
                    <a:pos x="234" y="1842"/>
                  </a:cxn>
                  <a:cxn ang="0">
                    <a:pos x="232" y="1166"/>
                  </a:cxn>
                  <a:cxn ang="0">
                    <a:pos x="206" y="465"/>
                  </a:cxn>
                  <a:cxn ang="0">
                    <a:pos x="201" y="435"/>
                  </a:cxn>
                  <a:cxn ang="0">
                    <a:pos x="197" y="386"/>
                  </a:cxn>
                  <a:cxn ang="0">
                    <a:pos x="188" y="345"/>
                  </a:cxn>
                  <a:cxn ang="0">
                    <a:pos x="167" y="419"/>
                  </a:cxn>
                  <a:cxn ang="0">
                    <a:pos x="165" y="490"/>
                  </a:cxn>
                  <a:cxn ang="0">
                    <a:pos x="5" y="532"/>
                  </a:cxn>
                  <a:cxn ang="0">
                    <a:pos x="0" y="420"/>
                  </a:cxn>
                  <a:cxn ang="0">
                    <a:pos x="13" y="313"/>
                  </a:cxn>
                  <a:cxn ang="0">
                    <a:pos x="46" y="220"/>
                  </a:cxn>
                  <a:cxn ang="0">
                    <a:pos x="90" y="143"/>
                  </a:cxn>
                  <a:cxn ang="0">
                    <a:pos x="143" y="88"/>
                  </a:cxn>
                  <a:cxn ang="0">
                    <a:pos x="197" y="57"/>
                  </a:cxn>
                  <a:cxn ang="0">
                    <a:pos x="249" y="32"/>
                  </a:cxn>
                  <a:cxn ang="0">
                    <a:pos x="297" y="11"/>
                  </a:cxn>
                  <a:cxn ang="0">
                    <a:pos x="329" y="6"/>
                  </a:cxn>
                  <a:cxn ang="0">
                    <a:pos x="341" y="7"/>
                  </a:cxn>
                  <a:cxn ang="0">
                    <a:pos x="407" y="46"/>
                  </a:cxn>
                  <a:cxn ang="0">
                    <a:pos x="463" y="61"/>
                  </a:cxn>
                  <a:cxn ang="0">
                    <a:pos x="508" y="59"/>
                  </a:cxn>
                  <a:cxn ang="0">
                    <a:pos x="544" y="48"/>
                  </a:cxn>
                  <a:cxn ang="0">
                    <a:pos x="570" y="30"/>
                  </a:cxn>
                  <a:cxn ang="0">
                    <a:pos x="587" y="13"/>
                  </a:cxn>
                  <a:cxn ang="0">
                    <a:pos x="596" y="1"/>
                  </a:cxn>
                </a:cxnLst>
                <a:rect l="0" t="0" r="r" b="b"/>
                <a:pathLst>
                  <a:path w="934" h="1842">
                    <a:moveTo>
                      <a:pt x="597" y="0"/>
                    </a:moveTo>
                    <a:lnTo>
                      <a:pt x="627" y="2"/>
                    </a:lnTo>
                    <a:lnTo>
                      <a:pt x="656" y="3"/>
                    </a:lnTo>
                    <a:lnTo>
                      <a:pt x="682" y="7"/>
                    </a:lnTo>
                    <a:lnTo>
                      <a:pt x="707" y="13"/>
                    </a:lnTo>
                    <a:lnTo>
                      <a:pt x="730" y="22"/>
                    </a:lnTo>
                    <a:lnTo>
                      <a:pt x="751" y="35"/>
                    </a:lnTo>
                    <a:lnTo>
                      <a:pt x="770" y="52"/>
                    </a:lnTo>
                    <a:lnTo>
                      <a:pt x="800" y="78"/>
                    </a:lnTo>
                    <a:lnTo>
                      <a:pt x="828" y="112"/>
                    </a:lnTo>
                    <a:lnTo>
                      <a:pt x="856" y="152"/>
                    </a:lnTo>
                    <a:lnTo>
                      <a:pt x="881" y="196"/>
                    </a:lnTo>
                    <a:lnTo>
                      <a:pt x="900" y="246"/>
                    </a:lnTo>
                    <a:lnTo>
                      <a:pt x="918" y="301"/>
                    </a:lnTo>
                    <a:lnTo>
                      <a:pt x="929" y="359"/>
                    </a:lnTo>
                    <a:lnTo>
                      <a:pt x="934" y="420"/>
                    </a:lnTo>
                    <a:lnTo>
                      <a:pt x="934" y="478"/>
                    </a:lnTo>
                    <a:lnTo>
                      <a:pt x="930" y="529"/>
                    </a:lnTo>
                    <a:lnTo>
                      <a:pt x="923" y="576"/>
                    </a:lnTo>
                    <a:lnTo>
                      <a:pt x="769" y="491"/>
                    </a:lnTo>
                    <a:lnTo>
                      <a:pt x="770" y="457"/>
                    </a:lnTo>
                    <a:lnTo>
                      <a:pt x="767" y="419"/>
                    </a:lnTo>
                    <a:lnTo>
                      <a:pt x="759" y="382"/>
                    </a:lnTo>
                    <a:lnTo>
                      <a:pt x="745" y="343"/>
                    </a:lnTo>
                    <a:lnTo>
                      <a:pt x="743" y="366"/>
                    </a:lnTo>
                    <a:lnTo>
                      <a:pt x="740" y="396"/>
                    </a:lnTo>
                    <a:lnTo>
                      <a:pt x="739" y="433"/>
                    </a:lnTo>
                    <a:lnTo>
                      <a:pt x="739" y="475"/>
                    </a:lnTo>
                    <a:lnTo>
                      <a:pt x="702" y="455"/>
                    </a:lnTo>
                    <a:lnTo>
                      <a:pt x="741" y="1177"/>
                    </a:lnTo>
                    <a:lnTo>
                      <a:pt x="702" y="1177"/>
                    </a:lnTo>
                    <a:lnTo>
                      <a:pt x="702" y="1835"/>
                    </a:lnTo>
                    <a:lnTo>
                      <a:pt x="703" y="1836"/>
                    </a:lnTo>
                    <a:lnTo>
                      <a:pt x="703" y="1837"/>
                    </a:lnTo>
                    <a:lnTo>
                      <a:pt x="704" y="1839"/>
                    </a:lnTo>
                    <a:lnTo>
                      <a:pt x="704" y="1842"/>
                    </a:lnTo>
                    <a:lnTo>
                      <a:pt x="479" y="1842"/>
                    </a:lnTo>
                    <a:lnTo>
                      <a:pt x="479" y="1839"/>
                    </a:lnTo>
                    <a:lnTo>
                      <a:pt x="478" y="1837"/>
                    </a:lnTo>
                    <a:lnTo>
                      <a:pt x="478" y="1836"/>
                    </a:lnTo>
                    <a:lnTo>
                      <a:pt x="477" y="1835"/>
                    </a:lnTo>
                    <a:lnTo>
                      <a:pt x="477" y="1172"/>
                    </a:lnTo>
                    <a:lnTo>
                      <a:pt x="451" y="1171"/>
                    </a:lnTo>
                    <a:lnTo>
                      <a:pt x="451" y="1839"/>
                    </a:lnTo>
                    <a:lnTo>
                      <a:pt x="448" y="1842"/>
                    </a:lnTo>
                    <a:lnTo>
                      <a:pt x="234" y="1842"/>
                    </a:lnTo>
                    <a:lnTo>
                      <a:pt x="232" y="1839"/>
                    </a:lnTo>
                    <a:lnTo>
                      <a:pt x="232" y="1166"/>
                    </a:lnTo>
                    <a:lnTo>
                      <a:pt x="195" y="1165"/>
                    </a:lnTo>
                    <a:lnTo>
                      <a:pt x="206" y="465"/>
                    </a:lnTo>
                    <a:lnTo>
                      <a:pt x="201" y="468"/>
                    </a:lnTo>
                    <a:lnTo>
                      <a:pt x="201" y="435"/>
                    </a:lnTo>
                    <a:lnTo>
                      <a:pt x="200" y="408"/>
                    </a:lnTo>
                    <a:lnTo>
                      <a:pt x="197" y="386"/>
                    </a:lnTo>
                    <a:lnTo>
                      <a:pt x="195" y="369"/>
                    </a:lnTo>
                    <a:lnTo>
                      <a:pt x="188" y="345"/>
                    </a:lnTo>
                    <a:lnTo>
                      <a:pt x="175" y="382"/>
                    </a:lnTo>
                    <a:lnTo>
                      <a:pt x="167" y="419"/>
                    </a:lnTo>
                    <a:lnTo>
                      <a:pt x="164" y="455"/>
                    </a:lnTo>
                    <a:lnTo>
                      <a:pt x="165" y="490"/>
                    </a:lnTo>
                    <a:lnTo>
                      <a:pt x="12" y="581"/>
                    </a:lnTo>
                    <a:lnTo>
                      <a:pt x="5" y="532"/>
                    </a:lnTo>
                    <a:lnTo>
                      <a:pt x="1" y="479"/>
                    </a:lnTo>
                    <a:lnTo>
                      <a:pt x="0" y="420"/>
                    </a:lnTo>
                    <a:lnTo>
                      <a:pt x="5" y="366"/>
                    </a:lnTo>
                    <a:lnTo>
                      <a:pt x="13" y="313"/>
                    </a:lnTo>
                    <a:lnTo>
                      <a:pt x="28" y="265"/>
                    </a:lnTo>
                    <a:lnTo>
                      <a:pt x="46" y="220"/>
                    </a:lnTo>
                    <a:lnTo>
                      <a:pt x="67" y="179"/>
                    </a:lnTo>
                    <a:lnTo>
                      <a:pt x="90" y="143"/>
                    </a:lnTo>
                    <a:lnTo>
                      <a:pt x="116" y="113"/>
                    </a:lnTo>
                    <a:lnTo>
                      <a:pt x="143" y="88"/>
                    </a:lnTo>
                    <a:lnTo>
                      <a:pt x="170" y="69"/>
                    </a:lnTo>
                    <a:lnTo>
                      <a:pt x="197" y="57"/>
                    </a:lnTo>
                    <a:lnTo>
                      <a:pt x="223" y="52"/>
                    </a:lnTo>
                    <a:lnTo>
                      <a:pt x="249" y="32"/>
                    </a:lnTo>
                    <a:lnTo>
                      <a:pt x="274" y="20"/>
                    </a:lnTo>
                    <a:lnTo>
                      <a:pt x="297" y="11"/>
                    </a:lnTo>
                    <a:lnTo>
                      <a:pt x="315" y="7"/>
                    </a:lnTo>
                    <a:lnTo>
                      <a:pt x="329" y="6"/>
                    </a:lnTo>
                    <a:lnTo>
                      <a:pt x="338" y="7"/>
                    </a:lnTo>
                    <a:lnTo>
                      <a:pt x="341" y="7"/>
                    </a:lnTo>
                    <a:lnTo>
                      <a:pt x="376" y="30"/>
                    </a:lnTo>
                    <a:lnTo>
                      <a:pt x="407" y="46"/>
                    </a:lnTo>
                    <a:lnTo>
                      <a:pt x="436" y="56"/>
                    </a:lnTo>
                    <a:lnTo>
                      <a:pt x="463" y="61"/>
                    </a:lnTo>
                    <a:lnTo>
                      <a:pt x="487" y="62"/>
                    </a:lnTo>
                    <a:lnTo>
                      <a:pt x="508" y="59"/>
                    </a:lnTo>
                    <a:lnTo>
                      <a:pt x="528" y="55"/>
                    </a:lnTo>
                    <a:lnTo>
                      <a:pt x="544" y="48"/>
                    </a:lnTo>
                    <a:lnTo>
                      <a:pt x="559" y="40"/>
                    </a:lnTo>
                    <a:lnTo>
                      <a:pt x="570" y="30"/>
                    </a:lnTo>
                    <a:lnTo>
                      <a:pt x="580" y="21"/>
                    </a:lnTo>
                    <a:lnTo>
                      <a:pt x="587" y="13"/>
                    </a:lnTo>
                    <a:lnTo>
                      <a:pt x="594" y="6"/>
                    </a:lnTo>
                    <a:lnTo>
                      <a:pt x="596" y="1"/>
                    </a:lnTo>
                    <a:lnTo>
                      <a:pt x="597"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98" name="Freeform 7"/>
              <p:cNvSpPr>
                <a:spLocks/>
              </p:cNvSpPr>
              <p:nvPr/>
            </p:nvSpPr>
            <p:spPr bwMode="auto">
              <a:xfrm>
                <a:off x="2317749" y="1859417"/>
                <a:ext cx="844550" cy="727075"/>
              </a:xfrm>
              <a:custGeom>
                <a:avLst/>
                <a:gdLst>
                  <a:gd name="T0" fmla="*/ 612398763 w 532"/>
                  <a:gd name="T1" fmla="*/ 0 h 458"/>
                  <a:gd name="T2" fmla="*/ 720764688 w 532"/>
                  <a:gd name="T3" fmla="*/ 0 h 458"/>
                  <a:gd name="T4" fmla="*/ 824091888 w 532"/>
                  <a:gd name="T5" fmla="*/ 2520950 h 458"/>
                  <a:gd name="T6" fmla="*/ 909777200 w 532"/>
                  <a:gd name="T7" fmla="*/ 15120938 h 458"/>
                  <a:gd name="T8" fmla="*/ 977820625 w 532"/>
                  <a:gd name="T9" fmla="*/ 30241875 h 458"/>
                  <a:gd name="T10" fmla="*/ 1033264063 w 532"/>
                  <a:gd name="T11" fmla="*/ 57964388 h 458"/>
                  <a:gd name="T12" fmla="*/ 1076107513 w 532"/>
                  <a:gd name="T13" fmla="*/ 95765938 h 458"/>
                  <a:gd name="T14" fmla="*/ 1103828438 w 532"/>
                  <a:gd name="T15" fmla="*/ 143649700 h 458"/>
                  <a:gd name="T16" fmla="*/ 1123989688 w 532"/>
                  <a:gd name="T17" fmla="*/ 206652813 h 458"/>
                  <a:gd name="T18" fmla="*/ 1141631575 w 532"/>
                  <a:gd name="T19" fmla="*/ 284778450 h 458"/>
                  <a:gd name="T20" fmla="*/ 1154231563 w 532"/>
                  <a:gd name="T21" fmla="*/ 352821875 h 458"/>
                  <a:gd name="T22" fmla="*/ 1174392813 w 532"/>
                  <a:gd name="T23" fmla="*/ 410786263 h 458"/>
                  <a:gd name="T24" fmla="*/ 1199594375 w 532"/>
                  <a:gd name="T25" fmla="*/ 453628125 h 458"/>
                  <a:gd name="T26" fmla="*/ 1227316888 w 532"/>
                  <a:gd name="T27" fmla="*/ 486390950 h 458"/>
                  <a:gd name="T28" fmla="*/ 1252518450 w 532"/>
                  <a:gd name="T29" fmla="*/ 511592513 h 458"/>
                  <a:gd name="T30" fmla="*/ 1282760325 w 532"/>
                  <a:gd name="T31" fmla="*/ 526713450 h 458"/>
                  <a:gd name="T32" fmla="*/ 1305440938 w 532"/>
                  <a:gd name="T33" fmla="*/ 531753763 h 458"/>
                  <a:gd name="T34" fmla="*/ 1328123138 w 532"/>
                  <a:gd name="T35" fmla="*/ 536794075 h 458"/>
                  <a:gd name="T36" fmla="*/ 1340723125 w 532"/>
                  <a:gd name="T37" fmla="*/ 531753763 h 458"/>
                  <a:gd name="T38" fmla="*/ 1338203763 w 532"/>
                  <a:gd name="T39" fmla="*/ 541834388 h 458"/>
                  <a:gd name="T40" fmla="*/ 1330642500 w 532"/>
                  <a:gd name="T41" fmla="*/ 567035950 h 458"/>
                  <a:gd name="T42" fmla="*/ 1315521563 w 532"/>
                  <a:gd name="T43" fmla="*/ 604837500 h 458"/>
                  <a:gd name="T44" fmla="*/ 1297881263 w 532"/>
                  <a:gd name="T45" fmla="*/ 652721263 h 458"/>
                  <a:gd name="T46" fmla="*/ 1272679700 w 532"/>
                  <a:gd name="T47" fmla="*/ 708164700 h 458"/>
                  <a:gd name="T48" fmla="*/ 1239916875 w 532"/>
                  <a:gd name="T49" fmla="*/ 771167813 h 458"/>
                  <a:gd name="T50" fmla="*/ 1199594375 w 532"/>
                  <a:gd name="T51" fmla="*/ 836691875 h 458"/>
                  <a:gd name="T52" fmla="*/ 1154231563 w 532"/>
                  <a:gd name="T53" fmla="*/ 902215938 h 458"/>
                  <a:gd name="T54" fmla="*/ 1098788125 w 532"/>
                  <a:gd name="T55" fmla="*/ 965220638 h 458"/>
                  <a:gd name="T56" fmla="*/ 1038304375 w 532"/>
                  <a:gd name="T57" fmla="*/ 1020664075 h 458"/>
                  <a:gd name="T58" fmla="*/ 965220638 w 532"/>
                  <a:gd name="T59" fmla="*/ 1071067200 h 458"/>
                  <a:gd name="T60" fmla="*/ 884575638 w 532"/>
                  <a:gd name="T61" fmla="*/ 1113909063 h 458"/>
                  <a:gd name="T62" fmla="*/ 796369375 w 532"/>
                  <a:gd name="T63" fmla="*/ 1141631575 h 458"/>
                  <a:gd name="T64" fmla="*/ 693043763 w 532"/>
                  <a:gd name="T65" fmla="*/ 1154231563 h 458"/>
                  <a:gd name="T66" fmla="*/ 589716563 w 532"/>
                  <a:gd name="T67" fmla="*/ 1146671888 h 458"/>
                  <a:gd name="T68" fmla="*/ 486390950 w 532"/>
                  <a:gd name="T69" fmla="*/ 1126510638 h 458"/>
                  <a:gd name="T70" fmla="*/ 388104063 w 532"/>
                  <a:gd name="T71" fmla="*/ 1088707500 h 458"/>
                  <a:gd name="T72" fmla="*/ 294859075 w 532"/>
                  <a:gd name="T73" fmla="*/ 1038304375 h 458"/>
                  <a:gd name="T74" fmla="*/ 214214075 w 532"/>
                  <a:gd name="T75" fmla="*/ 977820625 h 458"/>
                  <a:gd name="T76" fmla="*/ 138609388 w 532"/>
                  <a:gd name="T77" fmla="*/ 904736888 h 458"/>
                  <a:gd name="T78" fmla="*/ 78125638 w 532"/>
                  <a:gd name="T79" fmla="*/ 826611250 h 458"/>
                  <a:gd name="T80" fmla="*/ 35282188 w 532"/>
                  <a:gd name="T81" fmla="*/ 738406575 h 458"/>
                  <a:gd name="T82" fmla="*/ 10080625 w 532"/>
                  <a:gd name="T83" fmla="*/ 647680950 h 458"/>
                  <a:gd name="T84" fmla="*/ 0 w 532"/>
                  <a:gd name="T85" fmla="*/ 554434375 h 458"/>
                  <a:gd name="T86" fmla="*/ 17641888 w 532"/>
                  <a:gd name="T87" fmla="*/ 461189388 h 458"/>
                  <a:gd name="T88" fmla="*/ 22682200 w 532"/>
                  <a:gd name="T89" fmla="*/ 456149075 h 458"/>
                  <a:gd name="T90" fmla="*/ 40322500 w 532"/>
                  <a:gd name="T91" fmla="*/ 453628125 h 458"/>
                  <a:gd name="T92" fmla="*/ 63004700 w 532"/>
                  <a:gd name="T93" fmla="*/ 441028138 h 458"/>
                  <a:gd name="T94" fmla="*/ 95765938 w 532"/>
                  <a:gd name="T95" fmla="*/ 423386250 h 458"/>
                  <a:gd name="T96" fmla="*/ 126007813 w 532"/>
                  <a:gd name="T97" fmla="*/ 395665325 h 458"/>
                  <a:gd name="T98" fmla="*/ 153730325 w 532"/>
                  <a:gd name="T99" fmla="*/ 357862188 h 458"/>
                  <a:gd name="T100" fmla="*/ 178931888 w 532"/>
                  <a:gd name="T101" fmla="*/ 309980013 h 458"/>
                  <a:gd name="T102" fmla="*/ 194052825 w 532"/>
                  <a:gd name="T103" fmla="*/ 246975313 h 458"/>
                  <a:gd name="T104" fmla="*/ 214214075 w 532"/>
                  <a:gd name="T105" fmla="*/ 183972200 h 458"/>
                  <a:gd name="T106" fmla="*/ 246975313 w 532"/>
                  <a:gd name="T107" fmla="*/ 131048125 h 458"/>
                  <a:gd name="T108" fmla="*/ 294859075 w 532"/>
                  <a:gd name="T109" fmla="*/ 88206263 h 458"/>
                  <a:gd name="T110" fmla="*/ 355342825 w 532"/>
                  <a:gd name="T111" fmla="*/ 52924075 h 458"/>
                  <a:gd name="T112" fmla="*/ 430947513 w 532"/>
                  <a:gd name="T113" fmla="*/ 27722513 h 458"/>
                  <a:gd name="T114" fmla="*/ 514111875 w 532"/>
                  <a:gd name="T115" fmla="*/ 7561263 h 458"/>
                  <a:gd name="T116" fmla="*/ 612398763 w 532"/>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2" h="458">
                    <a:moveTo>
                      <a:pt x="243" y="0"/>
                    </a:moveTo>
                    <a:lnTo>
                      <a:pt x="286" y="0"/>
                    </a:lnTo>
                    <a:lnTo>
                      <a:pt x="327" y="1"/>
                    </a:lnTo>
                    <a:lnTo>
                      <a:pt x="361" y="6"/>
                    </a:lnTo>
                    <a:lnTo>
                      <a:pt x="388" y="12"/>
                    </a:lnTo>
                    <a:lnTo>
                      <a:pt x="410" y="23"/>
                    </a:lnTo>
                    <a:lnTo>
                      <a:pt x="427" y="38"/>
                    </a:lnTo>
                    <a:lnTo>
                      <a:pt x="438" y="57"/>
                    </a:lnTo>
                    <a:lnTo>
                      <a:pt x="446" y="82"/>
                    </a:lnTo>
                    <a:lnTo>
                      <a:pt x="453" y="113"/>
                    </a:lnTo>
                    <a:lnTo>
                      <a:pt x="458" y="140"/>
                    </a:lnTo>
                    <a:lnTo>
                      <a:pt x="466" y="163"/>
                    </a:lnTo>
                    <a:lnTo>
                      <a:pt x="476" y="180"/>
                    </a:lnTo>
                    <a:lnTo>
                      <a:pt x="487" y="193"/>
                    </a:lnTo>
                    <a:lnTo>
                      <a:pt x="497" y="203"/>
                    </a:lnTo>
                    <a:lnTo>
                      <a:pt x="509" y="209"/>
                    </a:lnTo>
                    <a:lnTo>
                      <a:pt x="518" y="211"/>
                    </a:lnTo>
                    <a:lnTo>
                      <a:pt x="527" y="213"/>
                    </a:lnTo>
                    <a:lnTo>
                      <a:pt x="532" y="211"/>
                    </a:lnTo>
                    <a:lnTo>
                      <a:pt x="531" y="215"/>
                    </a:lnTo>
                    <a:lnTo>
                      <a:pt x="528" y="225"/>
                    </a:lnTo>
                    <a:lnTo>
                      <a:pt x="522" y="240"/>
                    </a:lnTo>
                    <a:lnTo>
                      <a:pt x="515" y="259"/>
                    </a:lnTo>
                    <a:lnTo>
                      <a:pt x="505" y="281"/>
                    </a:lnTo>
                    <a:lnTo>
                      <a:pt x="492" y="306"/>
                    </a:lnTo>
                    <a:lnTo>
                      <a:pt x="476" y="332"/>
                    </a:lnTo>
                    <a:lnTo>
                      <a:pt x="458" y="358"/>
                    </a:lnTo>
                    <a:lnTo>
                      <a:pt x="436" y="383"/>
                    </a:lnTo>
                    <a:lnTo>
                      <a:pt x="412" y="405"/>
                    </a:lnTo>
                    <a:lnTo>
                      <a:pt x="383" y="425"/>
                    </a:lnTo>
                    <a:lnTo>
                      <a:pt x="351" y="442"/>
                    </a:lnTo>
                    <a:lnTo>
                      <a:pt x="316" y="453"/>
                    </a:lnTo>
                    <a:lnTo>
                      <a:pt x="275" y="458"/>
                    </a:lnTo>
                    <a:lnTo>
                      <a:pt x="234" y="455"/>
                    </a:lnTo>
                    <a:lnTo>
                      <a:pt x="193" y="447"/>
                    </a:lnTo>
                    <a:lnTo>
                      <a:pt x="154" y="432"/>
                    </a:lnTo>
                    <a:lnTo>
                      <a:pt x="117" y="412"/>
                    </a:lnTo>
                    <a:lnTo>
                      <a:pt x="85" y="388"/>
                    </a:lnTo>
                    <a:lnTo>
                      <a:pt x="55" y="359"/>
                    </a:lnTo>
                    <a:lnTo>
                      <a:pt x="31" y="328"/>
                    </a:lnTo>
                    <a:lnTo>
                      <a:pt x="14" y="293"/>
                    </a:lnTo>
                    <a:lnTo>
                      <a:pt x="4" y="257"/>
                    </a:lnTo>
                    <a:lnTo>
                      <a:pt x="0" y="220"/>
                    </a:lnTo>
                    <a:lnTo>
                      <a:pt x="7" y="183"/>
                    </a:lnTo>
                    <a:lnTo>
                      <a:pt x="9" y="181"/>
                    </a:lnTo>
                    <a:lnTo>
                      <a:pt x="16" y="180"/>
                    </a:lnTo>
                    <a:lnTo>
                      <a:pt x="25" y="175"/>
                    </a:lnTo>
                    <a:lnTo>
                      <a:pt x="38" y="168"/>
                    </a:lnTo>
                    <a:lnTo>
                      <a:pt x="50" y="157"/>
                    </a:lnTo>
                    <a:lnTo>
                      <a:pt x="61" y="142"/>
                    </a:lnTo>
                    <a:lnTo>
                      <a:pt x="71" y="123"/>
                    </a:lnTo>
                    <a:lnTo>
                      <a:pt x="77" y="98"/>
                    </a:lnTo>
                    <a:lnTo>
                      <a:pt x="85" y="73"/>
                    </a:lnTo>
                    <a:lnTo>
                      <a:pt x="98" y="52"/>
                    </a:lnTo>
                    <a:lnTo>
                      <a:pt x="117" y="35"/>
                    </a:lnTo>
                    <a:lnTo>
                      <a:pt x="141" y="21"/>
                    </a:lnTo>
                    <a:lnTo>
                      <a:pt x="171" y="11"/>
                    </a:lnTo>
                    <a:lnTo>
                      <a:pt x="204" y="3"/>
                    </a:lnTo>
                    <a:lnTo>
                      <a:pt x="243" y="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99" name="Freeform 8"/>
              <p:cNvSpPr>
                <a:spLocks/>
              </p:cNvSpPr>
              <p:nvPr/>
            </p:nvSpPr>
            <p:spPr bwMode="auto">
              <a:xfrm>
                <a:off x="2566987" y="2353129"/>
                <a:ext cx="339725" cy="549275"/>
              </a:xfrm>
              <a:custGeom>
                <a:avLst/>
                <a:gdLst>
                  <a:gd name="T0" fmla="*/ 269657513 w 214"/>
                  <a:gd name="T1" fmla="*/ 0 h 346"/>
                  <a:gd name="T2" fmla="*/ 332660625 w 214"/>
                  <a:gd name="T3" fmla="*/ 5040313 h 346"/>
                  <a:gd name="T4" fmla="*/ 388104063 w 214"/>
                  <a:gd name="T5" fmla="*/ 27722513 h 346"/>
                  <a:gd name="T6" fmla="*/ 438507188 w 214"/>
                  <a:gd name="T7" fmla="*/ 60483750 h 346"/>
                  <a:gd name="T8" fmla="*/ 478829688 w 214"/>
                  <a:gd name="T9" fmla="*/ 100806250 h 346"/>
                  <a:gd name="T10" fmla="*/ 509071563 w 214"/>
                  <a:gd name="T11" fmla="*/ 151209375 h 346"/>
                  <a:gd name="T12" fmla="*/ 531753763 w 214"/>
                  <a:gd name="T13" fmla="*/ 206652813 h 346"/>
                  <a:gd name="T14" fmla="*/ 539313438 w 214"/>
                  <a:gd name="T15" fmla="*/ 269657513 h 346"/>
                  <a:gd name="T16" fmla="*/ 539313438 w 214"/>
                  <a:gd name="T17" fmla="*/ 602318138 h 346"/>
                  <a:gd name="T18" fmla="*/ 529232813 w 214"/>
                  <a:gd name="T19" fmla="*/ 672882513 h 346"/>
                  <a:gd name="T20" fmla="*/ 501511888 w 214"/>
                  <a:gd name="T21" fmla="*/ 735885625 h 346"/>
                  <a:gd name="T22" fmla="*/ 461189388 w 214"/>
                  <a:gd name="T23" fmla="*/ 793850013 h 346"/>
                  <a:gd name="T24" fmla="*/ 403225000 w 214"/>
                  <a:gd name="T25" fmla="*/ 834172513 h 346"/>
                  <a:gd name="T26" fmla="*/ 340221888 w 214"/>
                  <a:gd name="T27" fmla="*/ 861893438 h 346"/>
                  <a:gd name="T28" fmla="*/ 269657513 w 214"/>
                  <a:gd name="T29" fmla="*/ 871974063 h 346"/>
                  <a:gd name="T30" fmla="*/ 196572188 w 214"/>
                  <a:gd name="T31" fmla="*/ 861893438 h 346"/>
                  <a:gd name="T32" fmla="*/ 133569075 w 214"/>
                  <a:gd name="T33" fmla="*/ 834172513 h 346"/>
                  <a:gd name="T34" fmla="*/ 78125638 w 214"/>
                  <a:gd name="T35" fmla="*/ 793850013 h 346"/>
                  <a:gd name="T36" fmla="*/ 37803138 w 214"/>
                  <a:gd name="T37" fmla="*/ 735885625 h 346"/>
                  <a:gd name="T38" fmla="*/ 10080625 w 214"/>
                  <a:gd name="T39" fmla="*/ 672882513 h 346"/>
                  <a:gd name="T40" fmla="*/ 0 w 214"/>
                  <a:gd name="T41" fmla="*/ 602318138 h 346"/>
                  <a:gd name="T42" fmla="*/ 0 w 214"/>
                  <a:gd name="T43" fmla="*/ 269657513 h 346"/>
                  <a:gd name="T44" fmla="*/ 5040313 w 214"/>
                  <a:gd name="T45" fmla="*/ 206652813 h 346"/>
                  <a:gd name="T46" fmla="*/ 27722513 w 214"/>
                  <a:gd name="T47" fmla="*/ 151209375 h 346"/>
                  <a:gd name="T48" fmla="*/ 60483750 w 214"/>
                  <a:gd name="T49" fmla="*/ 100806250 h 346"/>
                  <a:gd name="T50" fmla="*/ 100806250 w 214"/>
                  <a:gd name="T51" fmla="*/ 60483750 h 346"/>
                  <a:gd name="T52" fmla="*/ 151209375 w 214"/>
                  <a:gd name="T53" fmla="*/ 27722513 h 346"/>
                  <a:gd name="T54" fmla="*/ 206652813 w 214"/>
                  <a:gd name="T55" fmla="*/ 5040313 h 346"/>
                  <a:gd name="T56" fmla="*/ 269657513 w 214"/>
                  <a:gd name="T57" fmla="*/ 0 h 3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 h="346">
                    <a:moveTo>
                      <a:pt x="107" y="0"/>
                    </a:moveTo>
                    <a:lnTo>
                      <a:pt x="132" y="2"/>
                    </a:lnTo>
                    <a:lnTo>
                      <a:pt x="154" y="11"/>
                    </a:lnTo>
                    <a:lnTo>
                      <a:pt x="174" y="24"/>
                    </a:lnTo>
                    <a:lnTo>
                      <a:pt x="190" y="40"/>
                    </a:lnTo>
                    <a:lnTo>
                      <a:pt x="202" y="60"/>
                    </a:lnTo>
                    <a:lnTo>
                      <a:pt x="211" y="82"/>
                    </a:lnTo>
                    <a:lnTo>
                      <a:pt x="214" y="107"/>
                    </a:lnTo>
                    <a:lnTo>
                      <a:pt x="214" y="239"/>
                    </a:lnTo>
                    <a:lnTo>
                      <a:pt x="210" y="267"/>
                    </a:lnTo>
                    <a:lnTo>
                      <a:pt x="199" y="292"/>
                    </a:lnTo>
                    <a:lnTo>
                      <a:pt x="183" y="315"/>
                    </a:lnTo>
                    <a:lnTo>
                      <a:pt x="160" y="331"/>
                    </a:lnTo>
                    <a:lnTo>
                      <a:pt x="135" y="342"/>
                    </a:lnTo>
                    <a:lnTo>
                      <a:pt x="107" y="346"/>
                    </a:lnTo>
                    <a:lnTo>
                      <a:pt x="78" y="342"/>
                    </a:lnTo>
                    <a:lnTo>
                      <a:pt x="53" y="331"/>
                    </a:lnTo>
                    <a:lnTo>
                      <a:pt x="31" y="315"/>
                    </a:lnTo>
                    <a:lnTo>
                      <a:pt x="15" y="292"/>
                    </a:lnTo>
                    <a:lnTo>
                      <a:pt x="4" y="267"/>
                    </a:lnTo>
                    <a:lnTo>
                      <a:pt x="0" y="239"/>
                    </a:lnTo>
                    <a:lnTo>
                      <a:pt x="0" y="107"/>
                    </a:lnTo>
                    <a:lnTo>
                      <a:pt x="2" y="82"/>
                    </a:lnTo>
                    <a:lnTo>
                      <a:pt x="11" y="60"/>
                    </a:lnTo>
                    <a:lnTo>
                      <a:pt x="24" y="40"/>
                    </a:lnTo>
                    <a:lnTo>
                      <a:pt x="40" y="24"/>
                    </a:lnTo>
                    <a:lnTo>
                      <a:pt x="60" y="11"/>
                    </a:lnTo>
                    <a:lnTo>
                      <a:pt x="82" y="2"/>
                    </a:lnTo>
                    <a:lnTo>
                      <a:pt x="107"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0" name="Freeform 9"/>
              <p:cNvSpPr>
                <a:spLocks/>
              </p:cNvSpPr>
              <p:nvPr/>
            </p:nvSpPr>
            <p:spPr bwMode="auto">
              <a:xfrm>
                <a:off x="2306637" y="2657929"/>
                <a:ext cx="711200" cy="239713"/>
              </a:xfrm>
              <a:custGeom>
                <a:avLst/>
                <a:gdLst>
                  <a:gd name="T0" fmla="*/ 740925938 w 448"/>
                  <a:gd name="T1" fmla="*/ 0 h 151"/>
                  <a:gd name="T2" fmla="*/ 811490313 w 448"/>
                  <a:gd name="T3" fmla="*/ 0 h 151"/>
                  <a:gd name="T4" fmla="*/ 879535325 w 448"/>
                  <a:gd name="T5" fmla="*/ 7561278 h 151"/>
                  <a:gd name="T6" fmla="*/ 945059388 w 448"/>
                  <a:gd name="T7" fmla="*/ 27722570 h 151"/>
                  <a:gd name="T8" fmla="*/ 1008062500 w 448"/>
                  <a:gd name="T9" fmla="*/ 55443553 h 151"/>
                  <a:gd name="T10" fmla="*/ 1063505938 w 448"/>
                  <a:gd name="T11" fmla="*/ 95766137 h 151"/>
                  <a:gd name="T12" fmla="*/ 1113909063 w 448"/>
                  <a:gd name="T13" fmla="*/ 148690323 h 151"/>
                  <a:gd name="T14" fmla="*/ 1129030000 w 448"/>
                  <a:gd name="T15" fmla="*/ 183972584 h 151"/>
                  <a:gd name="T16" fmla="*/ 1126510638 w 448"/>
                  <a:gd name="T17" fmla="*/ 219254845 h 151"/>
                  <a:gd name="T18" fmla="*/ 1101309075 w 448"/>
                  <a:gd name="T19" fmla="*/ 249496783 h 151"/>
                  <a:gd name="T20" fmla="*/ 1060986575 w 448"/>
                  <a:gd name="T21" fmla="*/ 277217766 h 151"/>
                  <a:gd name="T22" fmla="*/ 1005543138 w 448"/>
                  <a:gd name="T23" fmla="*/ 307459704 h 151"/>
                  <a:gd name="T24" fmla="*/ 934978763 w 448"/>
                  <a:gd name="T25" fmla="*/ 327620996 h 151"/>
                  <a:gd name="T26" fmla="*/ 856853125 w 448"/>
                  <a:gd name="T27" fmla="*/ 350303243 h 151"/>
                  <a:gd name="T28" fmla="*/ 771167813 w 448"/>
                  <a:gd name="T29" fmla="*/ 365424212 h 151"/>
                  <a:gd name="T30" fmla="*/ 675401875 w 448"/>
                  <a:gd name="T31" fmla="*/ 375504858 h 151"/>
                  <a:gd name="T32" fmla="*/ 582156888 w 448"/>
                  <a:gd name="T33" fmla="*/ 380545181 h 151"/>
                  <a:gd name="T34" fmla="*/ 481350638 w 448"/>
                  <a:gd name="T35" fmla="*/ 380545181 h 151"/>
                  <a:gd name="T36" fmla="*/ 388104063 w 448"/>
                  <a:gd name="T37" fmla="*/ 375504858 h 151"/>
                  <a:gd name="T38" fmla="*/ 294859075 w 448"/>
                  <a:gd name="T39" fmla="*/ 362903257 h 151"/>
                  <a:gd name="T40" fmla="*/ 206652813 w 448"/>
                  <a:gd name="T41" fmla="*/ 340222597 h 151"/>
                  <a:gd name="T42" fmla="*/ 126007813 w 448"/>
                  <a:gd name="T43" fmla="*/ 312500027 h 151"/>
                  <a:gd name="T44" fmla="*/ 55443438 w 448"/>
                  <a:gd name="T45" fmla="*/ 277217766 h 151"/>
                  <a:gd name="T46" fmla="*/ 0 w 448"/>
                  <a:gd name="T47" fmla="*/ 234375814 h 151"/>
                  <a:gd name="T48" fmla="*/ 5040313 w 448"/>
                  <a:gd name="T49" fmla="*/ 231854859 h 151"/>
                  <a:gd name="T50" fmla="*/ 22682200 w 448"/>
                  <a:gd name="T51" fmla="*/ 219254845 h 151"/>
                  <a:gd name="T52" fmla="*/ 50403125 w 448"/>
                  <a:gd name="T53" fmla="*/ 201612921 h 151"/>
                  <a:gd name="T54" fmla="*/ 83165950 w 448"/>
                  <a:gd name="T55" fmla="*/ 181451628 h 151"/>
                  <a:gd name="T56" fmla="*/ 126007813 w 448"/>
                  <a:gd name="T57" fmla="*/ 156250013 h 151"/>
                  <a:gd name="T58" fmla="*/ 173891575 w 448"/>
                  <a:gd name="T59" fmla="*/ 131048398 h 151"/>
                  <a:gd name="T60" fmla="*/ 229335013 w 448"/>
                  <a:gd name="T61" fmla="*/ 103327416 h 151"/>
                  <a:gd name="T62" fmla="*/ 284778450 w 448"/>
                  <a:gd name="T63" fmla="*/ 78125800 h 151"/>
                  <a:gd name="T64" fmla="*/ 345262200 w 448"/>
                  <a:gd name="T65" fmla="*/ 55443553 h 151"/>
                  <a:gd name="T66" fmla="*/ 403225000 w 448"/>
                  <a:gd name="T67" fmla="*/ 40322584 h 151"/>
                  <a:gd name="T68" fmla="*/ 463708750 w 448"/>
                  <a:gd name="T69" fmla="*/ 27722570 h 151"/>
                  <a:gd name="T70" fmla="*/ 529232813 w 448"/>
                  <a:gd name="T71" fmla="*/ 17641924 h 151"/>
                  <a:gd name="T72" fmla="*/ 599797188 w 448"/>
                  <a:gd name="T73" fmla="*/ 7561278 h 151"/>
                  <a:gd name="T74" fmla="*/ 670361563 w 448"/>
                  <a:gd name="T75" fmla="*/ 2520955 h 151"/>
                  <a:gd name="T76" fmla="*/ 740925938 w 448"/>
                  <a:gd name="T77" fmla="*/ 0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48" h="151">
                    <a:moveTo>
                      <a:pt x="294" y="0"/>
                    </a:moveTo>
                    <a:lnTo>
                      <a:pt x="322" y="0"/>
                    </a:lnTo>
                    <a:lnTo>
                      <a:pt x="349" y="3"/>
                    </a:lnTo>
                    <a:lnTo>
                      <a:pt x="375" y="11"/>
                    </a:lnTo>
                    <a:lnTo>
                      <a:pt x="400" y="22"/>
                    </a:lnTo>
                    <a:lnTo>
                      <a:pt x="422" y="38"/>
                    </a:lnTo>
                    <a:lnTo>
                      <a:pt x="442" y="59"/>
                    </a:lnTo>
                    <a:lnTo>
                      <a:pt x="448" y="73"/>
                    </a:lnTo>
                    <a:lnTo>
                      <a:pt x="447" y="87"/>
                    </a:lnTo>
                    <a:lnTo>
                      <a:pt x="437" y="99"/>
                    </a:lnTo>
                    <a:lnTo>
                      <a:pt x="421" y="110"/>
                    </a:lnTo>
                    <a:lnTo>
                      <a:pt x="399" y="122"/>
                    </a:lnTo>
                    <a:lnTo>
                      <a:pt x="371" y="130"/>
                    </a:lnTo>
                    <a:lnTo>
                      <a:pt x="340" y="139"/>
                    </a:lnTo>
                    <a:lnTo>
                      <a:pt x="306" y="145"/>
                    </a:lnTo>
                    <a:lnTo>
                      <a:pt x="268" y="149"/>
                    </a:lnTo>
                    <a:lnTo>
                      <a:pt x="231" y="151"/>
                    </a:lnTo>
                    <a:lnTo>
                      <a:pt x="191" y="151"/>
                    </a:lnTo>
                    <a:lnTo>
                      <a:pt x="154" y="149"/>
                    </a:lnTo>
                    <a:lnTo>
                      <a:pt x="117" y="144"/>
                    </a:lnTo>
                    <a:lnTo>
                      <a:pt x="82" y="135"/>
                    </a:lnTo>
                    <a:lnTo>
                      <a:pt x="50" y="124"/>
                    </a:lnTo>
                    <a:lnTo>
                      <a:pt x="22" y="110"/>
                    </a:lnTo>
                    <a:lnTo>
                      <a:pt x="0" y="93"/>
                    </a:lnTo>
                    <a:lnTo>
                      <a:pt x="2" y="92"/>
                    </a:lnTo>
                    <a:lnTo>
                      <a:pt x="9" y="87"/>
                    </a:lnTo>
                    <a:lnTo>
                      <a:pt x="20" y="80"/>
                    </a:lnTo>
                    <a:lnTo>
                      <a:pt x="33" y="72"/>
                    </a:lnTo>
                    <a:lnTo>
                      <a:pt x="50" y="62"/>
                    </a:lnTo>
                    <a:lnTo>
                      <a:pt x="69" y="52"/>
                    </a:lnTo>
                    <a:lnTo>
                      <a:pt x="91" y="41"/>
                    </a:lnTo>
                    <a:lnTo>
                      <a:pt x="113" y="31"/>
                    </a:lnTo>
                    <a:lnTo>
                      <a:pt x="137" y="22"/>
                    </a:lnTo>
                    <a:lnTo>
                      <a:pt x="160" y="16"/>
                    </a:lnTo>
                    <a:lnTo>
                      <a:pt x="184" y="11"/>
                    </a:lnTo>
                    <a:lnTo>
                      <a:pt x="210" y="7"/>
                    </a:lnTo>
                    <a:lnTo>
                      <a:pt x="238" y="3"/>
                    </a:lnTo>
                    <a:lnTo>
                      <a:pt x="266" y="1"/>
                    </a:lnTo>
                    <a:lnTo>
                      <a:pt x="294"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69" name="Freeform 10"/>
              <p:cNvSpPr>
                <a:spLocks/>
              </p:cNvSpPr>
              <p:nvPr/>
            </p:nvSpPr>
            <p:spPr bwMode="auto">
              <a:xfrm>
                <a:off x="2427469" y="1653528"/>
                <a:ext cx="625455" cy="370537"/>
              </a:xfrm>
              <a:custGeom>
                <a:avLst/>
                <a:gdLst/>
                <a:ahLst/>
                <a:cxnLst>
                  <a:cxn ang="0">
                    <a:pos x="59" y="0"/>
                  </a:cxn>
                  <a:cxn ang="0">
                    <a:pos x="334" y="0"/>
                  </a:cxn>
                  <a:cxn ang="0">
                    <a:pos x="341" y="2"/>
                  </a:cxn>
                  <a:cxn ang="0">
                    <a:pos x="351" y="5"/>
                  </a:cxn>
                  <a:cxn ang="0">
                    <a:pos x="361" y="10"/>
                  </a:cxn>
                  <a:cxn ang="0">
                    <a:pos x="371" y="18"/>
                  </a:cxn>
                  <a:cxn ang="0">
                    <a:pos x="381" y="28"/>
                  </a:cxn>
                  <a:cxn ang="0">
                    <a:pos x="389" y="43"/>
                  </a:cxn>
                  <a:cxn ang="0">
                    <a:pos x="392" y="60"/>
                  </a:cxn>
                  <a:cxn ang="0">
                    <a:pos x="394" y="84"/>
                  </a:cxn>
                  <a:cxn ang="0">
                    <a:pos x="385" y="233"/>
                  </a:cxn>
                  <a:cxn ang="0">
                    <a:pos x="331" y="180"/>
                  </a:cxn>
                  <a:cxn ang="0">
                    <a:pos x="69" y="180"/>
                  </a:cxn>
                  <a:cxn ang="0">
                    <a:pos x="10" y="225"/>
                  </a:cxn>
                  <a:cxn ang="0">
                    <a:pos x="1" y="84"/>
                  </a:cxn>
                  <a:cxn ang="0">
                    <a:pos x="1" y="81"/>
                  </a:cxn>
                  <a:cxn ang="0">
                    <a:pos x="0" y="76"/>
                  </a:cxn>
                  <a:cxn ang="0">
                    <a:pos x="0" y="59"/>
                  </a:cxn>
                  <a:cxn ang="0">
                    <a:pos x="5" y="37"/>
                  </a:cxn>
                  <a:cxn ang="0">
                    <a:pos x="10" y="27"/>
                  </a:cxn>
                  <a:cxn ang="0">
                    <a:pos x="17" y="17"/>
                  </a:cxn>
                  <a:cxn ang="0">
                    <a:pos x="28" y="8"/>
                  </a:cxn>
                  <a:cxn ang="0">
                    <a:pos x="42" y="3"/>
                  </a:cxn>
                  <a:cxn ang="0">
                    <a:pos x="59" y="0"/>
                  </a:cxn>
                </a:cxnLst>
                <a:rect l="0" t="0" r="r" b="b"/>
                <a:pathLst>
                  <a:path w="394" h="233">
                    <a:moveTo>
                      <a:pt x="59" y="0"/>
                    </a:moveTo>
                    <a:lnTo>
                      <a:pt x="334" y="0"/>
                    </a:lnTo>
                    <a:lnTo>
                      <a:pt x="341" y="2"/>
                    </a:lnTo>
                    <a:lnTo>
                      <a:pt x="351" y="5"/>
                    </a:lnTo>
                    <a:lnTo>
                      <a:pt x="361" y="10"/>
                    </a:lnTo>
                    <a:lnTo>
                      <a:pt x="371" y="18"/>
                    </a:lnTo>
                    <a:lnTo>
                      <a:pt x="381" y="28"/>
                    </a:lnTo>
                    <a:lnTo>
                      <a:pt x="389" y="43"/>
                    </a:lnTo>
                    <a:lnTo>
                      <a:pt x="392" y="60"/>
                    </a:lnTo>
                    <a:lnTo>
                      <a:pt x="394" y="84"/>
                    </a:lnTo>
                    <a:lnTo>
                      <a:pt x="385" y="233"/>
                    </a:lnTo>
                    <a:lnTo>
                      <a:pt x="331" y="180"/>
                    </a:lnTo>
                    <a:lnTo>
                      <a:pt x="69" y="180"/>
                    </a:lnTo>
                    <a:lnTo>
                      <a:pt x="10" y="225"/>
                    </a:lnTo>
                    <a:lnTo>
                      <a:pt x="1" y="84"/>
                    </a:lnTo>
                    <a:lnTo>
                      <a:pt x="1" y="81"/>
                    </a:lnTo>
                    <a:lnTo>
                      <a:pt x="0" y="76"/>
                    </a:lnTo>
                    <a:lnTo>
                      <a:pt x="0" y="59"/>
                    </a:lnTo>
                    <a:lnTo>
                      <a:pt x="5" y="37"/>
                    </a:lnTo>
                    <a:lnTo>
                      <a:pt x="10" y="27"/>
                    </a:lnTo>
                    <a:lnTo>
                      <a:pt x="17" y="17"/>
                    </a:lnTo>
                    <a:lnTo>
                      <a:pt x="28" y="8"/>
                    </a:lnTo>
                    <a:lnTo>
                      <a:pt x="42" y="3"/>
                    </a:lnTo>
                    <a:lnTo>
                      <a:pt x="59" y="0"/>
                    </a:lnTo>
                    <a:close/>
                  </a:path>
                </a:pathLst>
              </a:custGeom>
              <a:solidFill>
                <a:schemeClr val="bg2">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02" name="Freeform 11"/>
              <p:cNvSpPr>
                <a:spLocks/>
              </p:cNvSpPr>
              <p:nvPr/>
            </p:nvSpPr>
            <p:spPr bwMode="auto">
              <a:xfrm>
                <a:off x="2657474" y="1718129"/>
                <a:ext cx="163513" cy="165100"/>
              </a:xfrm>
              <a:custGeom>
                <a:avLst/>
                <a:gdLst>
                  <a:gd name="T0" fmla="*/ 78125876 w 103"/>
                  <a:gd name="T1" fmla="*/ 0 h 104"/>
                  <a:gd name="T2" fmla="*/ 181451805 w 103"/>
                  <a:gd name="T3" fmla="*/ 0 h 104"/>
                  <a:gd name="T4" fmla="*/ 181451805 w 103"/>
                  <a:gd name="T5" fmla="*/ 78125638 h 104"/>
                  <a:gd name="T6" fmla="*/ 259577681 w 103"/>
                  <a:gd name="T7" fmla="*/ 78125638 h 104"/>
                  <a:gd name="T8" fmla="*/ 259577681 w 103"/>
                  <a:gd name="T9" fmla="*/ 181451250 h 104"/>
                  <a:gd name="T10" fmla="*/ 181451805 w 103"/>
                  <a:gd name="T11" fmla="*/ 181451250 h 104"/>
                  <a:gd name="T12" fmla="*/ 181451805 w 103"/>
                  <a:gd name="T13" fmla="*/ 262096250 h 104"/>
                  <a:gd name="T14" fmla="*/ 78125876 w 103"/>
                  <a:gd name="T15" fmla="*/ 262096250 h 104"/>
                  <a:gd name="T16" fmla="*/ 78125876 w 103"/>
                  <a:gd name="T17" fmla="*/ 181451250 h 104"/>
                  <a:gd name="T18" fmla="*/ 0 w 103"/>
                  <a:gd name="T19" fmla="*/ 181451250 h 104"/>
                  <a:gd name="T20" fmla="*/ 0 w 103"/>
                  <a:gd name="T21" fmla="*/ 78125638 h 104"/>
                  <a:gd name="T22" fmla="*/ 78125876 w 103"/>
                  <a:gd name="T23" fmla="*/ 78125638 h 104"/>
                  <a:gd name="T24" fmla="*/ 78125876 w 103"/>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04">
                    <a:moveTo>
                      <a:pt x="31" y="0"/>
                    </a:moveTo>
                    <a:lnTo>
                      <a:pt x="72" y="0"/>
                    </a:lnTo>
                    <a:lnTo>
                      <a:pt x="72" y="31"/>
                    </a:lnTo>
                    <a:lnTo>
                      <a:pt x="103" y="31"/>
                    </a:lnTo>
                    <a:lnTo>
                      <a:pt x="103" y="72"/>
                    </a:lnTo>
                    <a:lnTo>
                      <a:pt x="72" y="72"/>
                    </a:lnTo>
                    <a:lnTo>
                      <a:pt x="72" y="104"/>
                    </a:lnTo>
                    <a:lnTo>
                      <a:pt x="31" y="104"/>
                    </a:lnTo>
                    <a:lnTo>
                      <a:pt x="31" y="72"/>
                    </a:lnTo>
                    <a:lnTo>
                      <a:pt x="0" y="72"/>
                    </a:lnTo>
                    <a:lnTo>
                      <a:pt x="0" y="31"/>
                    </a:lnTo>
                    <a:lnTo>
                      <a:pt x="31" y="31"/>
                    </a:lnTo>
                    <a:lnTo>
                      <a:pt x="31" y="0"/>
                    </a:lnTo>
                    <a:close/>
                  </a:path>
                </a:pathLst>
              </a:custGeom>
              <a:solidFill>
                <a:srgbClr val="FF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3" name="Freeform 12"/>
              <p:cNvSpPr>
                <a:spLocks/>
              </p:cNvSpPr>
              <p:nvPr/>
            </p:nvSpPr>
            <p:spPr bwMode="auto">
              <a:xfrm>
                <a:off x="2527299" y="2442029"/>
                <a:ext cx="428625" cy="223838"/>
              </a:xfrm>
              <a:custGeom>
                <a:avLst/>
                <a:gdLst>
                  <a:gd name="T0" fmla="*/ 0 w 270"/>
                  <a:gd name="T1" fmla="*/ 0 h 141"/>
                  <a:gd name="T2" fmla="*/ 50403125 w 270"/>
                  <a:gd name="T3" fmla="*/ 83166136 h 141"/>
                  <a:gd name="T4" fmla="*/ 100806250 w 270"/>
                  <a:gd name="T5" fmla="*/ 146169389 h 141"/>
                  <a:gd name="T6" fmla="*/ 153730325 w 270"/>
                  <a:gd name="T7" fmla="*/ 194053258 h 141"/>
                  <a:gd name="T8" fmla="*/ 206652813 w 270"/>
                  <a:gd name="T9" fmla="*/ 221774245 h 141"/>
                  <a:gd name="T10" fmla="*/ 257055938 w 270"/>
                  <a:gd name="T11" fmla="*/ 236895217 h 141"/>
                  <a:gd name="T12" fmla="*/ 309980013 w 270"/>
                  <a:gd name="T13" fmla="*/ 244456496 h 141"/>
                  <a:gd name="T14" fmla="*/ 362902500 w 270"/>
                  <a:gd name="T15" fmla="*/ 236895217 h 141"/>
                  <a:gd name="T16" fmla="*/ 410786263 w 270"/>
                  <a:gd name="T17" fmla="*/ 221774245 h 141"/>
                  <a:gd name="T18" fmla="*/ 456149075 w 270"/>
                  <a:gd name="T19" fmla="*/ 204133906 h 141"/>
                  <a:gd name="T20" fmla="*/ 504031250 w 270"/>
                  <a:gd name="T21" fmla="*/ 178932287 h 141"/>
                  <a:gd name="T22" fmla="*/ 544353750 w 270"/>
                  <a:gd name="T23" fmla="*/ 151209713 h 141"/>
                  <a:gd name="T24" fmla="*/ 579635938 w 270"/>
                  <a:gd name="T25" fmla="*/ 118448402 h 141"/>
                  <a:gd name="T26" fmla="*/ 609877813 w 270"/>
                  <a:gd name="T27" fmla="*/ 90725828 h 141"/>
                  <a:gd name="T28" fmla="*/ 640119688 w 270"/>
                  <a:gd name="T29" fmla="*/ 65524209 h 141"/>
                  <a:gd name="T30" fmla="*/ 657761575 w 270"/>
                  <a:gd name="T31" fmla="*/ 42843546 h 141"/>
                  <a:gd name="T32" fmla="*/ 680442188 w 270"/>
                  <a:gd name="T33" fmla="*/ 22682251 h 141"/>
                  <a:gd name="T34" fmla="*/ 680442188 w 270"/>
                  <a:gd name="T35" fmla="*/ 25201619 h 141"/>
                  <a:gd name="T36" fmla="*/ 662801888 w 270"/>
                  <a:gd name="T37" fmla="*/ 50403238 h 141"/>
                  <a:gd name="T38" fmla="*/ 642640638 w 270"/>
                  <a:gd name="T39" fmla="*/ 83166136 h 141"/>
                  <a:gd name="T40" fmla="*/ 614918125 w 270"/>
                  <a:gd name="T41" fmla="*/ 126008094 h 141"/>
                  <a:gd name="T42" fmla="*/ 579635938 w 270"/>
                  <a:gd name="T43" fmla="*/ 168851640 h 141"/>
                  <a:gd name="T44" fmla="*/ 541834388 w 270"/>
                  <a:gd name="T45" fmla="*/ 216733922 h 141"/>
                  <a:gd name="T46" fmla="*/ 501511888 w 270"/>
                  <a:gd name="T47" fmla="*/ 259577467 h 141"/>
                  <a:gd name="T48" fmla="*/ 461189388 w 270"/>
                  <a:gd name="T49" fmla="*/ 297379102 h 141"/>
                  <a:gd name="T50" fmla="*/ 420866888 w 270"/>
                  <a:gd name="T51" fmla="*/ 325101676 h 141"/>
                  <a:gd name="T52" fmla="*/ 378023438 w 270"/>
                  <a:gd name="T53" fmla="*/ 345262971 h 141"/>
                  <a:gd name="T54" fmla="*/ 317539688 w 270"/>
                  <a:gd name="T55" fmla="*/ 355343619 h 141"/>
                  <a:gd name="T56" fmla="*/ 249496263 w 270"/>
                  <a:gd name="T57" fmla="*/ 345262971 h 141"/>
                  <a:gd name="T58" fmla="*/ 191531875 w 270"/>
                  <a:gd name="T59" fmla="*/ 325101676 h 141"/>
                  <a:gd name="T60" fmla="*/ 138609388 w 270"/>
                  <a:gd name="T61" fmla="*/ 297379102 h 141"/>
                  <a:gd name="T62" fmla="*/ 93246575 w 270"/>
                  <a:gd name="T63" fmla="*/ 259577467 h 141"/>
                  <a:gd name="T64" fmla="*/ 65524063 w 270"/>
                  <a:gd name="T65" fmla="*/ 221774245 h 141"/>
                  <a:gd name="T66" fmla="*/ 55443438 w 270"/>
                  <a:gd name="T67" fmla="*/ 196572627 h 141"/>
                  <a:gd name="T68" fmla="*/ 47883763 w 270"/>
                  <a:gd name="T69" fmla="*/ 166330684 h 141"/>
                  <a:gd name="T70" fmla="*/ 35282188 w 270"/>
                  <a:gd name="T71" fmla="*/ 131048418 h 141"/>
                  <a:gd name="T72" fmla="*/ 25201563 w 270"/>
                  <a:gd name="T73" fmla="*/ 90725828 h 141"/>
                  <a:gd name="T74" fmla="*/ 15120938 w 270"/>
                  <a:gd name="T75" fmla="*/ 55443561 h 141"/>
                  <a:gd name="T76" fmla="*/ 7561263 w 270"/>
                  <a:gd name="T77" fmla="*/ 27722574 h 141"/>
                  <a:gd name="T78" fmla="*/ 2520950 w 270"/>
                  <a:gd name="T79" fmla="*/ 5040324 h 141"/>
                  <a:gd name="T80" fmla="*/ 0 w 270"/>
                  <a:gd name="T81" fmla="*/ 0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0" h="141">
                    <a:moveTo>
                      <a:pt x="0" y="0"/>
                    </a:moveTo>
                    <a:lnTo>
                      <a:pt x="20" y="33"/>
                    </a:lnTo>
                    <a:lnTo>
                      <a:pt x="40" y="58"/>
                    </a:lnTo>
                    <a:lnTo>
                      <a:pt x="61" y="77"/>
                    </a:lnTo>
                    <a:lnTo>
                      <a:pt x="82" y="88"/>
                    </a:lnTo>
                    <a:lnTo>
                      <a:pt x="102" y="94"/>
                    </a:lnTo>
                    <a:lnTo>
                      <a:pt x="123" y="97"/>
                    </a:lnTo>
                    <a:lnTo>
                      <a:pt x="144" y="94"/>
                    </a:lnTo>
                    <a:lnTo>
                      <a:pt x="163" y="88"/>
                    </a:lnTo>
                    <a:lnTo>
                      <a:pt x="181" y="81"/>
                    </a:lnTo>
                    <a:lnTo>
                      <a:pt x="200" y="71"/>
                    </a:lnTo>
                    <a:lnTo>
                      <a:pt x="216" y="60"/>
                    </a:lnTo>
                    <a:lnTo>
                      <a:pt x="230" y="47"/>
                    </a:lnTo>
                    <a:lnTo>
                      <a:pt x="242" y="36"/>
                    </a:lnTo>
                    <a:lnTo>
                      <a:pt x="254" y="26"/>
                    </a:lnTo>
                    <a:lnTo>
                      <a:pt x="261" y="17"/>
                    </a:lnTo>
                    <a:lnTo>
                      <a:pt x="270" y="9"/>
                    </a:lnTo>
                    <a:lnTo>
                      <a:pt x="270" y="10"/>
                    </a:lnTo>
                    <a:lnTo>
                      <a:pt x="263" y="20"/>
                    </a:lnTo>
                    <a:lnTo>
                      <a:pt x="255" y="33"/>
                    </a:lnTo>
                    <a:lnTo>
                      <a:pt x="244" y="50"/>
                    </a:lnTo>
                    <a:lnTo>
                      <a:pt x="230" y="67"/>
                    </a:lnTo>
                    <a:lnTo>
                      <a:pt x="215" y="86"/>
                    </a:lnTo>
                    <a:lnTo>
                      <a:pt x="199" y="103"/>
                    </a:lnTo>
                    <a:lnTo>
                      <a:pt x="183" y="118"/>
                    </a:lnTo>
                    <a:lnTo>
                      <a:pt x="167" y="129"/>
                    </a:lnTo>
                    <a:lnTo>
                      <a:pt x="150" y="137"/>
                    </a:lnTo>
                    <a:lnTo>
                      <a:pt x="126" y="141"/>
                    </a:lnTo>
                    <a:lnTo>
                      <a:pt x="99" y="137"/>
                    </a:lnTo>
                    <a:lnTo>
                      <a:pt x="76" y="129"/>
                    </a:lnTo>
                    <a:lnTo>
                      <a:pt x="55" y="118"/>
                    </a:lnTo>
                    <a:lnTo>
                      <a:pt x="37" y="103"/>
                    </a:lnTo>
                    <a:lnTo>
                      <a:pt x="26" y="88"/>
                    </a:lnTo>
                    <a:lnTo>
                      <a:pt x="22" y="78"/>
                    </a:lnTo>
                    <a:lnTo>
                      <a:pt x="19" y="66"/>
                    </a:lnTo>
                    <a:lnTo>
                      <a:pt x="14" y="52"/>
                    </a:lnTo>
                    <a:lnTo>
                      <a:pt x="10" y="36"/>
                    </a:lnTo>
                    <a:lnTo>
                      <a:pt x="6" y="22"/>
                    </a:lnTo>
                    <a:lnTo>
                      <a:pt x="3" y="11"/>
                    </a:lnTo>
                    <a:lnTo>
                      <a:pt x="1" y="2"/>
                    </a:lnTo>
                    <a:lnTo>
                      <a:pt x="0" y="0"/>
                    </a:lnTo>
                    <a:close/>
                  </a:path>
                </a:pathLst>
              </a:custGeom>
              <a:solidFill>
                <a:srgbClr val="D1995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4" name="Freeform 13"/>
              <p:cNvSpPr>
                <a:spLocks/>
              </p:cNvSpPr>
              <p:nvPr/>
            </p:nvSpPr>
            <p:spPr bwMode="auto">
              <a:xfrm>
                <a:off x="2503487" y="1995942"/>
                <a:ext cx="485775" cy="647700"/>
              </a:xfrm>
              <a:custGeom>
                <a:avLst/>
                <a:gdLst>
                  <a:gd name="T0" fmla="*/ 541834388 w 306"/>
                  <a:gd name="T1" fmla="*/ 0 h 408"/>
                  <a:gd name="T2" fmla="*/ 541834388 w 306"/>
                  <a:gd name="T3" fmla="*/ 47883763 h 408"/>
                  <a:gd name="T4" fmla="*/ 554434375 w 306"/>
                  <a:gd name="T5" fmla="*/ 93246575 h 408"/>
                  <a:gd name="T6" fmla="*/ 577116575 w 306"/>
                  <a:gd name="T7" fmla="*/ 133569075 h 408"/>
                  <a:gd name="T8" fmla="*/ 604837500 w 306"/>
                  <a:gd name="T9" fmla="*/ 171370625 h 408"/>
                  <a:gd name="T10" fmla="*/ 635079375 w 306"/>
                  <a:gd name="T11" fmla="*/ 206652813 h 408"/>
                  <a:gd name="T12" fmla="*/ 670361563 w 306"/>
                  <a:gd name="T13" fmla="*/ 244455950 h 408"/>
                  <a:gd name="T14" fmla="*/ 700603438 w 306"/>
                  <a:gd name="T15" fmla="*/ 282257500 h 408"/>
                  <a:gd name="T16" fmla="*/ 730845313 w 306"/>
                  <a:gd name="T17" fmla="*/ 325100950 h 408"/>
                  <a:gd name="T18" fmla="*/ 756046875 w 306"/>
                  <a:gd name="T19" fmla="*/ 375504075 h 408"/>
                  <a:gd name="T20" fmla="*/ 768648450 w 306"/>
                  <a:gd name="T21" fmla="*/ 430947513 h 408"/>
                  <a:gd name="T22" fmla="*/ 771167813 w 306"/>
                  <a:gd name="T23" fmla="*/ 501511888 h 408"/>
                  <a:gd name="T24" fmla="*/ 763608138 w 306"/>
                  <a:gd name="T25" fmla="*/ 567035950 h 408"/>
                  <a:gd name="T26" fmla="*/ 751006563 w 306"/>
                  <a:gd name="T27" fmla="*/ 630039063 h 408"/>
                  <a:gd name="T28" fmla="*/ 735885625 w 306"/>
                  <a:gd name="T29" fmla="*/ 685482500 h 408"/>
                  <a:gd name="T30" fmla="*/ 718245325 w 306"/>
                  <a:gd name="T31" fmla="*/ 733366263 h 408"/>
                  <a:gd name="T32" fmla="*/ 698084075 w 306"/>
                  <a:gd name="T33" fmla="*/ 773688763 h 408"/>
                  <a:gd name="T34" fmla="*/ 680442188 w 306"/>
                  <a:gd name="T35" fmla="*/ 803930638 h 408"/>
                  <a:gd name="T36" fmla="*/ 667842200 w 306"/>
                  <a:gd name="T37" fmla="*/ 826611250 h 408"/>
                  <a:gd name="T38" fmla="*/ 665321250 w 306"/>
                  <a:gd name="T39" fmla="*/ 834172513 h 408"/>
                  <a:gd name="T40" fmla="*/ 604837500 w 306"/>
                  <a:gd name="T41" fmla="*/ 897175625 h 408"/>
                  <a:gd name="T42" fmla="*/ 551915013 w 306"/>
                  <a:gd name="T43" fmla="*/ 945059388 h 408"/>
                  <a:gd name="T44" fmla="*/ 504031250 w 306"/>
                  <a:gd name="T45" fmla="*/ 982860938 h 408"/>
                  <a:gd name="T46" fmla="*/ 461189388 w 306"/>
                  <a:gd name="T47" fmla="*/ 1013102813 h 408"/>
                  <a:gd name="T48" fmla="*/ 420866888 w 306"/>
                  <a:gd name="T49" fmla="*/ 1025704388 h 408"/>
                  <a:gd name="T50" fmla="*/ 378023438 w 306"/>
                  <a:gd name="T51" fmla="*/ 1028223750 h 408"/>
                  <a:gd name="T52" fmla="*/ 337700938 w 306"/>
                  <a:gd name="T53" fmla="*/ 1025704388 h 408"/>
                  <a:gd name="T54" fmla="*/ 297378438 w 306"/>
                  <a:gd name="T55" fmla="*/ 1008062500 h 408"/>
                  <a:gd name="T56" fmla="*/ 254536575 w 306"/>
                  <a:gd name="T57" fmla="*/ 987901250 h 408"/>
                  <a:gd name="T58" fmla="*/ 206652813 w 306"/>
                  <a:gd name="T59" fmla="*/ 955140013 h 408"/>
                  <a:gd name="T60" fmla="*/ 153730325 w 306"/>
                  <a:gd name="T61" fmla="*/ 917336875 h 408"/>
                  <a:gd name="T62" fmla="*/ 103327200 w 306"/>
                  <a:gd name="T63" fmla="*/ 874495013 h 408"/>
                  <a:gd name="T64" fmla="*/ 65524063 w 306"/>
                  <a:gd name="T65" fmla="*/ 824091888 h 408"/>
                  <a:gd name="T66" fmla="*/ 37803138 w 306"/>
                  <a:gd name="T67" fmla="*/ 768648450 h 408"/>
                  <a:gd name="T68" fmla="*/ 20161250 w 306"/>
                  <a:gd name="T69" fmla="*/ 710684063 h 408"/>
                  <a:gd name="T70" fmla="*/ 7561263 w 306"/>
                  <a:gd name="T71" fmla="*/ 650200313 h 408"/>
                  <a:gd name="T72" fmla="*/ 0 w 306"/>
                  <a:gd name="T73" fmla="*/ 597277825 h 408"/>
                  <a:gd name="T74" fmla="*/ 0 w 306"/>
                  <a:gd name="T75" fmla="*/ 504031250 h 408"/>
                  <a:gd name="T76" fmla="*/ 2520950 w 306"/>
                  <a:gd name="T77" fmla="*/ 468749063 h 408"/>
                  <a:gd name="T78" fmla="*/ 7561263 w 306"/>
                  <a:gd name="T79" fmla="*/ 448587813 h 408"/>
                  <a:gd name="T80" fmla="*/ 7561263 w 306"/>
                  <a:gd name="T81" fmla="*/ 441028138 h 408"/>
                  <a:gd name="T82" fmla="*/ 12601575 w 306"/>
                  <a:gd name="T83" fmla="*/ 441028138 h 408"/>
                  <a:gd name="T84" fmla="*/ 32762825 w 306"/>
                  <a:gd name="T85" fmla="*/ 438507188 h 408"/>
                  <a:gd name="T86" fmla="*/ 60483750 w 306"/>
                  <a:gd name="T87" fmla="*/ 435987825 h 408"/>
                  <a:gd name="T88" fmla="*/ 93246575 w 306"/>
                  <a:gd name="T89" fmla="*/ 428426563 h 408"/>
                  <a:gd name="T90" fmla="*/ 131048125 w 306"/>
                  <a:gd name="T91" fmla="*/ 415826575 h 408"/>
                  <a:gd name="T92" fmla="*/ 176410938 w 306"/>
                  <a:gd name="T93" fmla="*/ 398184688 h 408"/>
                  <a:gd name="T94" fmla="*/ 216733438 w 306"/>
                  <a:gd name="T95" fmla="*/ 367942813 h 408"/>
                  <a:gd name="T96" fmla="*/ 257055938 w 306"/>
                  <a:gd name="T97" fmla="*/ 335181575 h 408"/>
                  <a:gd name="T98" fmla="*/ 294859075 w 306"/>
                  <a:gd name="T99" fmla="*/ 289818763 h 408"/>
                  <a:gd name="T100" fmla="*/ 325100950 w 306"/>
                  <a:gd name="T101" fmla="*/ 234375325 h 408"/>
                  <a:gd name="T102" fmla="*/ 360383138 w 306"/>
                  <a:gd name="T103" fmla="*/ 166330313 h 408"/>
                  <a:gd name="T104" fmla="*/ 398184688 w 306"/>
                  <a:gd name="T105" fmla="*/ 108367513 h 408"/>
                  <a:gd name="T106" fmla="*/ 433466875 w 306"/>
                  <a:gd name="T107" fmla="*/ 68045013 h 408"/>
                  <a:gd name="T108" fmla="*/ 466229700 w 306"/>
                  <a:gd name="T109" fmla="*/ 40322500 h 408"/>
                  <a:gd name="T110" fmla="*/ 498990938 w 306"/>
                  <a:gd name="T111" fmla="*/ 17641888 h 408"/>
                  <a:gd name="T112" fmla="*/ 519152188 w 306"/>
                  <a:gd name="T113" fmla="*/ 5040313 h 408"/>
                  <a:gd name="T114" fmla="*/ 536794075 w 306"/>
                  <a:gd name="T115" fmla="*/ 2520950 h 408"/>
                  <a:gd name="T116" fmla="*/ 541834388 w 306"/>
                  <a:gd name="T117" fmla="*/ 0 h 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6" h="408">
                    <a:moveTo>
                      <a:pt x="215" y="0"/>
                    </a:moveTo>
                    <a:lnTo>
                      <a:pt x="215" y="19"/>
                    </a:lnTo>
                    <a:lnTo>
                      <a:pt x="220" y="37"/>
                    </a:lnTo>
                    <a:lnTo>
                      <a:pt x="229" y="53"/>
                    </a:lnTo>
                    <a:lnTo>
                      <a:pt x="240" y="68"/>
                    </a:lnTo>
                    <a:lnTo>
                      <a:pt x="252" y="82"/>
                    </a:lnTo>
                    <a:lnTo>
                      <a:pt x="266" y="97"/>
                    </a:lnTo>
                    <a:lnTo>
                      <a:pt x="278" y="112"/>
                    </a:lnTo>
                    <a:lnTo>
                      <a:pt x="290" y="129"/>
                    </a:lnTo>
                    <a:lnTo>
                      <a:pt x="300" y="149"/>
                    </a:lnTo>
                    <a:lnTo>
                      <a:pt x="305" y="171"/>
                    </a:lnTo>
                    <a:lnTo>
                      <a:pt x="306" y="199"/>
                    </a:lnTo>
                    <a:lnTo>
                      <a:pt x="303" y="225"/>
                    </a:lnTo>
                    <a:lnTo>
                      <a:pt x="298" y="250"/>
                    </a:lnTo>
                    <a:lnTo>
                      <a:pt x="292" y="272"/>
                    </a:lnTo>
                    <a:lnTo>
                      <a:pt x="285" y="291"/>
                    </a:lnTo>
                    <a:lnTo>
                      <a:pt x="277" y="307"/>
                    </a:lnTo>
                    <a:lnTo>
                      <a:pt x="270" y="319"/>
                    </a:lnTo>
                    <a:lnTo>
                      <a:pt x="265" y="328"/>
                    </a:lnTo>
                    <a:lnTo>
                      <a:pt x="264" y="331"/>
                    </a:lnTo>
                    <a:lnTo>
                      <a:pt x="240" y="356"/>
                    </a:lnTo>
                    <a:lnTo>
                      <a:pt x="219" y="375"/>
                    </a:lnTo>
                    <a:lnTo>
                      <a:pt x="200" y="390"/>
                    </a:lnTo>
                    <a:lnTo>
                      <a:pt x="183" y="402"/>
                    </a:lnTo>
                    <a:lnTo>
                      <a:pt x="167" y="407"/>
                    </a:lnTo>
                    <a:lnTo>
                      <a:pt x="150" y="408"/>
                    </a:lnTo>
                    <a:lnTo>
                      <a:pt x="134" y="407"/>
                    </a:lnTo>
                    <a:lnTo>
                      <a:pt x="118" y="400"/>
                    </a:lnTo>
                    <a:lnTo>
                      <a:pt x="101" y="392"/>
                    </a:lnTo>
                    <a:lnTo>
                      <a:pt x="82" y="379"/>
                    </a:lnTo>
                    <a:lnTo>
                      <a:pt x="61" y="364"/>
                    </a:lnTo>
                    <a:lnTo>
                      <a:pt x="41" y="347"/>
                    </a:lnTo>
                    <a:lnTo>
                      <a:pt x="26" y="327"/>
                    </a:lnTo>
                    <a:lnTo>
                      <a:pt x="15" y="305"/>
                    </a:lnTo>
                    <a:lnTo>
                      <a:pt x="8" y="282"/>
                    </a:lnTo>
                    <a:lnTo>
                      <a:pt x="3" y="258"/>
                    </a:lnTo>
                    <a:lnTo>
                      <a:pt x="0" y="237"/>
                    </a:lnTo>
                    <a:lnTo>
                      <a:pt x="0" y="200"/>
                    </a:lnTo>
                    <a:lnTo>
                      <a:pt x="1" y="186"/>
                    </a:lnTo>
                    <a:lnTo>
                      <a:pt x="3" y="178"/>
                    </a:lnTo>
                    <a:lnTo>
                      <a:pt x="3" y="175"/>
                    </a:lnTo>
                    <a:lnTo>
                      <a:pt x="5" y="175"/>
                    </a:lnTo>
                    <a:lnTo>
                      <a:pt x="13" y="174"/>
                    </a:lnTo>
                    <a:lnTo>
                      <a:pt x="24" y="173"/>
                    </a:lnTo>
                    <a:lnTo>
                      <a:pt x="37" y="170"/>
                    </a:lnTo>
                    <a:lnTo>
                      <a:pt x="52" y="165"/>
                    </a:lnTo>
                    <a:lnTo>
                      <a:pt x="70" y="158"/>
                    </a:lnTo>
                    <a:lnTo>
                      <a:pt x="86" y="146"/>
                    </a:lnTo>
                    <a:lnTo>
                      <a:pt x="102" y="133"/>
                    </a:lnTo>
                    <a:lnTo>
                      <a:pt x="117" y="115"/>
                    </a:lnTo>
                    <a:lnTo>
                      <a:pt x="129" y="93"/>
                    </a:lnTo>
                    <a:lnTo>
                      <a:pt x="143" y="66"/>
                    </a:lnTo>
                    <a:lnTo>
                      <a:pt x="158" y="43"/>
                    </a:lnTo>
                    <a:lnTo>
                      <a:pt x="172" y="27"/>
                    </a:lnTo>
                    <a:lnTo>
                      <a:pt x="185" y="16"/>
                    </a:lnTo>
                    <a:lnTo>
                      <a:pt x="198" y="7"/>
                    </a:lnTo>
                    <a:lnTo>
                      <a:pt x="206" y="2"/>
                    </a:lnTo>
                    <a:lnTo>
                      <a:pt x="213" y="1"/>
                    </a:lnTo>
                    <a:lnTo>
                      <a:pt x="215"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73" name="Freeform 14"/>
              <p:cNvSpPr>
                <a:spLocks/>
              </p:cNvSpPr>
              <p:nvPr/>
            </p:nvSpPr>
            <p:spPr bwMode="auto">
              <a:xfrm>
                <a:off x="2146914" y="2675078"/>
                <a:ext cx="1081034" cy="1906723"/>
              </a:xfrm>
              <a:custGeom>
                <a:avLst/>
                <a:gdLst/>
                <a:ahLst/>
                <a:cxnLst>
                  <a:cxn ang="0">
                    <a:pos x="234" y="0"/>
                  </a:cxn>
                  <a:cxn ang="0">
                    <a:pos x="351" y="264"/>
                  </a:cxn>
                  <a:cxn ang="0">
                    <a:pos x="491" y="5"/>
                  </a:cxn>
                  <a:cxn ang="0">
                    <a:pos x="521" y="2"/>
                  </a:cxn>
                  <a:cxn ang="0">
                    <a:pos x="550" y="3"/>
                  </a:cxn>
                  <a:cxn ang="0">
                    <a:pos x="577" y="8"/>
                  </a:cxn>
                  <a:cxn ang="0">
                    <a:pos x="601" y="16"/>
                  </a:cxn>
                  <a:cxn ang="0">
                    <a:pos x="622" y="25"/>
                  </a:cxn>
                  <a:cxn ang="0">
                    <a:pos x="640" y="33"/>
                  </a:cxn>
                  <a:cxn ang="0">
                    <a:pos x="655" y="42"/>
                  </a:cxn>
                  <a:cxn ang="0">
                    <a:pos x="666" y="50"/>
                  </a:cxn>
                  <a:cxn ang="0">
                    <a:pos x="673" y="55"/>
                  </a:cxn>
                  <a:cxn ang="0">
                    <a:pos x="675" y="57"/>
                  </a:cxn>
                  <a:cxn ang="0">
                    <a:pos x="658" y="74"/>
                  </a:cxn>
                  <a:cxn ang="0">
                    <a:pos x="644" y="97"/>
                  </a:cxn>
                  <a:cxn ang="0">
                    <a:pos x="634" y="122"/>
                  </a:cxn>
                  <a:cxn ang="0">
                    <a:pos x="627" y="149"/>
                  </a:cxn>
                  <a:cxn ang="0">
                    <a:pos x="623" y="179"/>
                  </a:cxn>
                  <a:cxn ang="0">
                    <a:pos x="620" y="210"/>
                  </a:cxn>
                  <a:cxn ang="0">
                    <a:pos x="620" y="240"/>
                  </a:cxn>
                  <a:cxn ang="0">
                    <a:pos x="622" y="270"/>
                  </a:cxn>
                  <a:cxn ang="0">
                    <a:pos x="624" y="299"/>
                  </a:cxn>
                  <a:cxn ang="0">
                    <a:pos x="627" y="325"/>
                  </a:cxn>
                  <a:cxn ang="0">
                    <a:pos x="630" y="348"/>
                  </a:cxn>
                  <a:cxn ang="0">
                    <a:pos x="634" y="368"/>
                  </a:cxn>
                  <a:cxn ang="0">
                    <a:pos x="637" y="383"/>
                  </a:cxn>
                  <a:cxn ang="0">
                    <a:pos x="638" y="392"/>
                  </a:cxn>
                  <a:cxn ang="0">
                    <a:pos x="639" y="396"/>
                  </a:cxn>
                  <a:cxn ang="0">
                    <a:pos x="681" y="1202"/>
                  </a:cxn>
                  <a:cxn ang="0">
                    <a:pos x="0" y="1192"/>
                  </a:cxn>
                  <a:cxn ang="0">
                    <a:pos x="82" y="366"/>
                  </a:cxn>
                  <a:cxn ang="0">
                    <a:pos x="94" y="330"/>
                  </a:cxn>
                  <a:cxn ang="0">
                    <a:pos x="100" y="294"/>
                  </a:cxn>
                  <a:cxn ang="0">
                    <a:pos x="102" y="259"/>
                  </a:cxn>
                  <a:cxn ang="0">
                    <a:pos x="104" y="225"/>
                  </a:cxn>
                  <a:cxn ang="0">
                    <a:pos x="101" y="194"/>
                  </a:cxn>
                  <a:cxn ang="0">
                    <a:pos x="97" y="164"/>
                  </a:cxn>
                  <a:cxn ang="0">
                    <a:pos x="92" y="139"/>
                  </a:cxn>
                  <a:cxn ang="0">
                    <a:pos x="86" y="116"/>
                  </a:cxn>
                  <a:cxn ang="0">
                    <a:pos x="81" y="98"/>
                  </a:cxn>
                  <a:cxn ang="0">
                    <a:pos x="78" y="83"/>
                  </a:cxn>
                  <a:cxn ang="0">
                    <a:pos x="74" y="74"/>
                  </a:cxn>
                  <a:cxn ang="0">
                    <a:pos x="73" y="72"/>
                  </a:cxn>
                  <a:cxn ang="0">
                    <a:pos x="92" y="56"/>
                  </a:cxn>
                  <a:cxn ang="0">
                    <a:pos x="115" y="42"/>
                  </a:cxn>
                  <a:cxn ang="0">
                    <a:pos x="138" y="30"/>
                  </a:cxn>
                  <a:cxn ang="0">
                    <a:pos x="162" y="21"/>
                  </a:cxn>
                  <a:cxn ang="0">
                    <a:pos x="184" y="12"/>
                  </a:cxn>
                  <a:cxn ang="0">
                    <a:pos x="204" y="7"/>
                  </a:cxn>
                  <a:cxn ang="0">
                    <a:pos x="220" y="2"/>
                  </a:cxn>
                  <a:cxn ang="0">
                    <a:pos x="230" y="1"/>
                  </a:cxn>
                  <a:cxn ang="0">
                    <a:pos x="234" y="0"/>
                  </a:cxn>
                </a:cxnLst>
                <a:rect l="0" t="0" r="r" b="b"/>
                <a:pathLst>
                  <a:path w="681" h="1202">
                    <a:moveTo>
                      <a:pt x="234" y="0"/>
                    </a:moveTo>
                    <a:lnTo>
                      <a:pt x="351" y="264"/>
                    </a:lnTo>
                    <a:lnTo>
                      <a:pt x="491" y="5"/>
                    </a:lnTo>
                    <a:lnTo>
                      <a:pt x="521" y="2"/>
                    </a:lnTo>
                    <a:lnTo>
                      <a:pt x="550" y="3"/>
                    </a:lnTo>
                    <a:lnTo>
                      <a:pt x="577" y="8"/>
                    </a:lnTo>
                    <a:lnTo>
                      <a:pt x="601" y="16"/>
                    </a:lnTo>
                    <a:lnTo>
                      <a:pt x="622" y="25"/>
                    </a:lnTo>
                    <a:lnTo>
                      <a:pt x="640" y="33"/>
                    </a:lnTo>
                    <a:lnTo>
                      <a:pt x="655" y="42"/>
                    </a:lnTo>
                    <a:lnTo>
                      <a:pt x="666" y="50"/>
                    </a:lnTo>
                    <a:lnTo>
                      <a:pt x="673" y="55"/>
                    </a:lnTo>
                    <a:lnTo>
                      <a:pt x="675" y="57"/>
                    </a:lnTo>
                    <a:lnTo>
                      <a:pt x="658" y="74"/>
                    </a:lnTo>
                    <a:lnTo>
                      <a:pt x="644" y="97"/>
                    </a:lnTo>
                    <a:lnTo>
                      <a:pt x="634" y="122"/>
                    </a:lnTo>
                    <a:lnTo>
                      <a:pt x="627" y="149"/>
                    </a:lnTo>
                    <a:lnTo>
                      <a:pt x="623" y="179"/>
                    </a:lnTo>
                    <a:lnTo>
                      <a:pt x="620" y="210"/>
                    </a:lnTo>
                    <a:lnTo>
                      <a:pt x="620" y="240"/>
                    </a:lnTo>
                    <a:lnTo>
                      <a:pt x="622" y="270"/>
                    </a:lnTo>
                    <a:lnTo>
                      <a:pt x="624" y="299"/>
                    </a:lnTo>
                    <a:lnTo>
                      <a:pt x="627" y="325"/>
                    </a:lnTo>
                    <a:lnTo>
                      <a:pt x="630" y="348"/>
                    </a:lnTo>
                    <a:lnTo>
                      <a:pt x="634" y="368"/>
                    </a:lnTo>
                    <a:lnTo>
                      <a:pt x="637" y="383"/>
                    </a:lnTo>
                    <a:lnTo>
                      <a:pt x="638" y="392"/>
                    </a:lnTo>
                    <a:lnTo>
                      <a:pt x="639" y="396"/>
                    </a:lnTo>
                    <a:lnTo>
                      <a:pt x="681" y="1202"/>
                    </a:lnTo>
                    <a:lnTo>
                      <a:pt x="0" y="1192"/>
                    </a:lnTo>
                    <a:lnTo>
                      <a:pt x="82" y="366"/>
                    </a:lnTo>
                    <a:lnTo>
                      <a:pt x="94" y="330"/>
                    </a:lnTo>
                    <a:lnTo>
                      <a:pt x="100" y="294"/>
                    </a:lnTo>
                    <a:lnTo>
                      <a:pt x="102" y="259"/>
                    </a:lnTo>
                    <a:lnTo>
                      <a:pt x="104" y="225"/>
                    </a:lnTo>
                    <a:lnTo>
                      <a:pt x="101" y="194"/>
                    </a:lnTo>
                    <a:lnTo>
                      <a:pt x="97" y="164"/>
                    </a:lnTo>
                    <a:lnTo>
                      <a:pt x="92" y="139"/>
                    </a:lnTo>
                    <a:lnTo>
                      <a:pt x="86" y="116"/>
                    </a:lnTo>
                    <a:lnTo>
                      <a:pt x="81" y="98"/>
                    </a:lnTo>
                    <a:lnTo>
                      <a:pt x="78" y="83"/>
                    </a:lnTo>
                    <a:lnTo>
                      <a:pt x="74" y="74"/>
                    </a:lnTo>
                    <a:lnTo>
                      <a:pt x="73" y="72"/>
                    </a:lnTo>
                    <a:lnTo>
                      <a:pt x="92" y="56"/>
                    </a:lnTo>
                    <a:lnTo>
                      <a:pt x="115" y="42"/>
                    </a:lnTo>
                    <a:lnTo>
                      <a:pt x="138" y="30"/>
                    </a:lnTo>
                    <a:lnTo>
                      <a:pt x="162" y="21"/>
                    </a:lnTo>
                    <a:lnTo>
                      <a:pt x="184" y="12"/>
                    </a:lnTo>
                    <a:lnTo>
                      <a:pt x="204" y="7"/>
                    </a:lnTo>
                    <a:lnTo>
                      <a:pt x="220" y="2"/>
                    </a:lnTo>
                    <a:lnTo>
                      <a:pt x="230" y="1"/>
                    </a:lnTo>
                    <a:lnTo>
                      <a:pt x="234" y="0"/>
                    </a:lnTo>
                    <a:close/>
                  </a:path>
                </a:pathLst>
              </a:custGeom>
              <a:solidFill>
                <a:schemeClr val="accent1">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06" name="Freeform 19"/>
              <p:cNvSpPr>
                <a:spLocks/>
              </p:cNvSpPr>
              <p:nvPr/>
            </p:nvSpPr>
            <p:spPr bwMode="auto">
              <a:xfrm>
                <a:off x="2720974" y="5451929"/>
                <a:ext cx="400050" cy="177800"/>
              </a:xfrm>
              <a:custGeom>
                <a:avLst/>
                <a:gdLst>
                  <a:gd name="T0" fmla="*/ 320060638 w 252"/>
                  <a:gd name="T1" fmla="*/ 0 h 112"/>
                  <a:gd name="T2" fmla="*/ 380544388 w 252"/>
                  <a:gd name="T3" fmla="*/ 2520950 h 112"/>
                  <a:gd name="T4" fmla="*/ 441028138 w 252"/>
                  <a:gd name="T5" fmla="*/ 17641888 h 112"/>
                  <a:gd name="T6" fmla="*/ 496471575 w 252"/>
                  <a:gd name="T7" fmla="*/ 40322500 h 112"/>
                  <a:gd name="T8" fmla="*/ 544353750 w 252"/>
                  <a:gd name="T9" fmla="*/ 70564375 h 112"/>
                  <a:gd name="T10" fmla="*/ 582156888 w 252"/>
                  <a:gd name="T11" fmla="*/ 108367513 h 112"/>
                  <a:gd name="T12" fmla="*/ 609877813 w 252"/>
                  <a:gd name="T13" fmla="*/ 158770638 h 112"/>
                  <a:gd name="T14" fmla="*/ 630039063 w 252"/>
                  <a:gd name="T15" fmla="*/ 216733438 h 112"/>
                  <a:gd name="T16" fmla="*/ 635079375 w 252"/>
                  <a:gd name="T17" fmla="*/ 282257500 h 112"/>
                  <a:gd name="T18" fmla="*/ 0 w 252"/>
                  <a:gd name="T19" fmla="*/ 282257500 h 112"/>
                  <a:gd name="T20" fmla="*/ 5040313 w 252"/>
                  <a:gd name="T21" fmla="*/ 216733438 h 112"/>
                  <a:gd name="T22" fmla="*/ 25201563 w 252"/>
                  <a:gd name="T23" fmla="*/ 158770638 h 112"/>
                  <a:gd name="T24" fmla="*/ 55443438 w 252"/>
                  <a:gd name="T25" fmla="*/ 108367513 h 112"/>
                  <a:gd name="T26" fmla="*/ 93246575 w 252"/>
                  <a:gd name="T27" fmla="*/ 70564375 h 112"/>
                  <a:gd name="T28" fmla="*/ 141128750 w 252"/>
                  <a:gd name="T29" fmla="*/ 40322500 h 112"/>
                  <a:gd name="T30" fmla="*/ 194052825 w 252"/>
                  <a:gd name="T31" fmla="*/ 17641888 h 112"/>
                  <a:gd name="T32" fmla="*/ 257055938 w 252"/>
                  <a:gd name="T33" fmla="*/ 2520950 h 112"/>
                  <a:gd name="T34" fmla="*/ 320060638 w 252"/>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2" h="112">
                    <a:moveTo>
                      <a:pt x="127" y="0"/>
                    </a:moveTo>
                    <a:lnTo>
                      <a:pt x="151" y="1"/>
                    </a:lnTo>
                    <a:lnTo>
                      <a:pt x="175" y="7"/>
                    </a:lnTo>
                    <a:lnTo>
                      <a:pt x="197" y="16"/>
                    </a:lnTo>
                    <a:lnTo>
                      <a:pt x="216" y="28"/>
                    </a:lnTo>
                    <a:lnTo>
                      <a:pt x="231" y="43"/>
                    </a:lnTo>
                    <a:lnTo>
                      <a:pt x="242" y="63"/>
                    </a:lnTo>
                    <a:lnTo>
                      <a:pt x="250" y="86"/>
                    </a:lnTo>
                    <a:lnTo>
                      <a:pt x="252" y="112"/>
                    </a:lnTo>
                    <a:lnTo>
                      <a:pt x="0" y="112"/>
                    </a:lnTo>
                    <a:lnTo>
                      <a:pt x="2" y="86"/>
                    </a:lnTo>
                    <a:lnTo>
                      <a:pt x="10" y="63"/>
                    </a:lnTo>
                    <a:lnTo>
                      <a:pt x="22" y="43"/>
                    </a:lnTo>
                    <a:lnTo>
                      <a:pt x="37"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7" name="Freeform 20"/>
              <p:cNvSpPr>
                <a:spLocks/>
              </p:cNvSpPr>
              <p:nvPr/>
            </p:nvSpPr>
            <p:spPr bwMode="auto">
              <a:xfrm>
                <a:off x="2317749" y="5451929"/>
                <a:ext cx="401638" cy="177800"/>
              </a:xfrm>
              <a:custGeom>
                <a:avLst/>
                <a:gdLst>
                  <a:gd name="T0" fmla="*/ 320061036 w 253"/>
                  <a:gd name="T1" fmla="*/ 0 h 112"/>
                  <a:gd name="T2" fmla="*/ 383064227 w 253"/>
                  <a:gd name="T3" fmla="*/ 2520950 h 112"/>
                  <a:gd name="T4" fmla="*/ 443548052 w 253"/>
                  <a:gd name="T5" fmla="*/ 17641888 h 112"/>
                  <a:gd name="T6" fmla="*/ 498991559 w 253"/>
                  <a:gd name="T7" fmla="*/ 40322500 h 112"/>
                  <a:gd name="T8" fmla="*/ 546875381 w 253"/>
                  <a:gd name="T9" fmla="*/ 70564375 h 112"/>
                  <a:gd name="T10" fmla="*/ 582157612 w 253"/>
                  <a:gd name="T11" fmla="*/ 108367513 h 112"/>
                  <a:gd name="T12" fmla="*/ 612399525 w 253"/>
                  <a:gd name="T13" fmla="*/ 158770638 h 112"/>
                  <a:gd name="T14" fmla="*/ 630039847 w 253"/>
                  <a:gd name="T15" fmla="*/ 216733438 h 112"/>
                  <a:gd name="T16" fmla="*/ 637601119 w 253"/>
                  <a:gd name="T17" fmla="*/ 282257500 h 112"/>
                  <a:gd name="T18" fmla="*/ 0 w 253"/>
                  <a:gd name="T19" fmla="*/ 282257500 h 112"/>
                  <a:gd name="T20" fmla="*/ 7561272 w 253"/>
                  <a:gd name="T21" fmla="*/ 216733438 h 112"/>
                  <a:gd name="T22" fmla="*/ 25201594 w 253"/>
                  <a:gd name="T23" fmla="*/ 158770638 h 112"/>
                  <a:gd name="T24" fmla="*/ 57964460 w 253"/>
                  <a:gd name="T25" fmla="*/ 108367513 h 112"/>
                  <a:gd name="T26" fmla="*/ 95766057 w 253"/>
                  <a:gd name="T27" fmla="*/ 70564375 h 112"/>
                  <a:gd name="T28" fmla="*/ 141128926 w 253"/>
                  <a:gd name="T29" fmla="*/ 40322500 h 112"/>
                  <a:gd name="T30" fmla="*/ 194053067 w 253"/>
                  <a:gd name="T31" fmla="*/ 17641888 h 112"/>
                  <a:gd name="T32" fmla="*/ 257056258 w 253"/>
                  <a:gd name="T33" fmla="*/ 2520950 h 112"/>
                  <a:gd name="T34" fmla="*/ 320061036 w 253"/>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3" h="112">
                    <a:moveTo>
                      <a:pt x="127" y="0"/>
                    </a:moveTo>
                    <a:lnTo>
                      <a:pt x="152" y="1"/>
                    </a:lnTo>
                    <a:lnTo>
                      <a:pt x="176" y="7"/>
                    </a:lnTo>
                    <a:lnTo>
                      <a:pt x="198" y="16"/>
                    </a:lnTo>
                    <a:lnTo>
                      <a:pt x="217" y="28"/>
                    </a:lnTo>
                    <a:lnTo>
                      <a:pt x="231" y="43"/>
                    </a:lnTo>
                    <a:lnTo>
                      <a:pt x="243" y="63"/>
                    </a:lnTo>
                    <a:lnTo>
                      <a:pt x="250" y="86"/>
                    </a:lnTo>
                    <a:lnTo>
                      <a:pt x="253" y="112"/>
                    </a:lnTo>
                    <a:lnTo>
                      <a:pt x="0" y="112"/>
                    </a:lnTo>
                    <a:lnTo>
                      <a:pt x="3" y="86"/>
                    </a:lnTo>
                    <a:lnTo>
                      <a:pt x="10" y="63"/>
                    </a:lnTo>
                    <a:lnTo>
                      <a:pt x="23" y="43"/>
                    </a:lnTo>
                    <a:lnTo>
                      <a:pt x="38"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608" name="Group 175"/>
              <p:cNvGrpSpPr>
                <a:grpSpLocks/>
              </p:cNvGrpSpPr>
              <p:nvPr/>
            </p:nvGrpSpPr>
            <p:grpSpPr bwMode="auto">
              <a:xfrm>
                <a:off x="1989137" y="3386592"/>
                <a:ext cx="1468438" cy="704850"/>
                <a:chOff x="1989137" y="3386592"/>
                <a:chExt cx="1468438" cy="704850"/>
              </a:xfrm>
            </p:grpSpPr>
            <p:sp>
              <p:nvSpPr>
                <p:cNvPr id="23609" name="Freeform 15"/>
                <p:cNvSpPr>
                  <a:spLocks/>
                </p:cNvSpPr>
                <p:nvPr/>
              </p:nvSpPr>
              <p:spPr bwMode="auto">
                <a:xfrm>
                  <a:off x="2216149" y="3807279"/>
                  <a:ext cx="304800" cy="284163"/>
                </a:xfrm>
                <a:custGeom>
                  <a:avLst/>
                  <a:gdLst>
                    <a:gd name="T0" fmla="*/ 201612500 w 192"/>
                    <a:gd name="T1" fmla="*/ 0 h 179"/>
                    <a:gd name="T2" fmla="*/ 252015625 w 192"/>
                    <a:gd name="T3" fmla="*/ 0 h 179"/>
                    <a:gd name="T4" fmla="*/ 304939700 w 192"/>
                    <a:gd name="T5" fmla="*/ 12601597 h 179"/>
                    <a:gd name="T6" fmla="*/ 352821875 w 192"/>
                    <a:gd name="T7" fmla="*/ 37803204 h 179"/>
                    <a:gd name="T8" fmla="*/ 398184688 w 192"/>
                    <a:gd name="T9" fmla="*/ 73085454 h 179"/>
                    <a:gd name="T10" fmla="*/ 430947513 w 192"/>
                    <a:gd name="T11" fmla="*/ 115927391 h 179"/>
                    <a:gd name="T12" fmla="*/ 458668438 w 192"/>
                    <a:gd name="T13" fmla="*/ 168851560 h 179"/>
                    <a:gd name="T14" fmla="*/ 478829688 w 192"/>
                    <a:gd name="T15" fmla="*/ 226814462 h 179"/>
                    <a:gd name="T16" fmla="*/ 483870000 w 192"/>
                    <a:gd name="T17" fmla="*/ 284778951 h 179"/>
                    <a:gd name="T18" fmla="*/ 478829688 w 192"/>
                    <a:gd name="T19" fmla="*/ 337701532 h 179"/>
                    <a:gd name="T20" fmla="*/ 466229700 w 192"/>
                    <a:gd name="T21" fmla="*/ 380545057 h 179"/>
                    <a:gd name="T22" fmla="*/ 443547500 w 192"/>
                    <a:gd name="T23" fmla="*/ 408266031 h 179"/>
                    <a:gd name="T24" fmla="*/ 415826575 w 192"/>
                    <a:gd name="T25" fmla="*/ 430948271 h 179"/>
                    <a:gd name="T26" fmla="*/ 385584700 w 192"/>
                    <a:gd name="T27" fmla="*/ 446069235 h 179"/>
                    <a:gd name="T28" fmla="*/ 350302513 w 192"/>
                    <a:gd name="T29" fmla="*/ 451109556 h 179"/>
                    <a:gd name="T30" fmla="*/ 312499375 w 192"/>
                    <a:gd name="T31" fmla="*/ 451109556 h 179"/>
                    <a:gd name="T32" fmla="*/ 274697825 w 192"/>
                    <a:gd name="T33" fmla="*/ 446069235 h 179"/>
                    <a:gd name="T34" fmla="*/ 236894688 w 192"/>
                    <a:gd name="T35" fmla="*/ 435988592 h 179"/>
                    <a:gd name="T36" fmla="*/ 201612500 w 192"/>
                    <a:gd name="T37" fmla="*/ 423386995 h 179"/>
                    <a:gd name="T38" fmla="*/ 173891575 w 192"/>
                    <a:gd name="T39" fmla="*/ 408266031 h 179"/>
                    <a:gd name="T40" fmla="*/ 148690013 w 192"/>
                    <a:gd name="T41" fmla="*/ 393145067 h 179"/>
                    <a:gd name="T42" fmla="*/ 143649700 w 192"/>
                    <a:gd name="T43" fmla="*/ 388104745 h 179"/>
                    <a:gd name="T44" fmla="*/ 131048125 w 192"/>
                    <a:gd name="T45" fmla="*/ 385585378 h 179"/>
                    <a:gd name="T46" fmla="*/ 110886875 w 192"/>
                    <a:gd name="T47" fmla="*/ 375504736 h 179"/>
                    <a:gd name="T48" fmla="*/ 88206263 w 192"/>
                    <a:gd name="T49" fmla="*/ 360383772 h 179"/>
                    <a:gd name="T50" fmla="*/ 65524063 w 192"/>
                    <a:gd name="T51" fmla="*/ 345262808 h 179"/>
                    <a:gd name="T52" fmla="*/ 40322500 w 192"/>
                    <a:gd name="T53" fmla="*/ 322580568 h 179"/>
                    <a:gd name="T54" fmla="*/ 20161250 w 192"/>
                    <a:gd name="T55" fmla="*/ 294859594 h 179"/>
                    <a:gd name="T56" fmla="*/ 5040313 w 192"/>
                    <a:gd name="T57" fmla="*/ 264617666 h 179"/>
                    <a:gd name="T58" fmla="*/ 0 w 192"/>
                    <a:gd name="T59" fmla="*/ 229335416 h 179"/>
                    <a:gd name="T60" fmla="*/ 2520950 w 192"/>
                    <a:gd name="T61" fmla="*/ 189012845 h 179"/>
                    <a:gd name="T62" fmla="*/ 20161250 w 192"/>
                    <a:gd name="T63" fmla="*/ 143649953 h 179"/>
                    <a:gd name="T64" fmla="*/ 52924075 w 192"/>
                    <a:gd name="T65" fmla="*/ 93246739 h 179"/>
                    <a:gd name="T66" fmla="*/ 98286888 w 192"/>
                    <a:gd name="T67" fmla="*/ 42843525 h 179"/>
                    <a:gd name="T68" fmla="*/ 148690013 w 192"/>
                    <a:gd name="T69" fmla="*/ 15120964 h 179"/>
                    <a:gd name="T70" fmla="*/ 201612500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80" y="0"/>
                      </a:moveTo>
                      <a:lnTo>
                        <a:pt x="100" y="0"/>
                      </a:lnTo>
                      <a:lnTo>
                        <a:pt x="121" y="5"/>
                      </a:lnTo>
                      <a:lnTo>
                        <a:pt x="140" y="15"/>
                      </a:lnTo>
                      <a:lnTo>
                        <a:pt x="158" y="29"/>
                      </a:lnTo>
                      <a:lnTo>
                        <a:pt x="171" y="46"/>
                      </a:lnTo>
                      <a:lnTo>
                        <a:pt x="182" y="67"/>
                      </a:lnTo>
                      <a:lnTo>
                        <a:pt x="190" y="90"/>
                      </a:lnTo>
                      <a:lnTo>
                        <a:pt x="192" y="113"/>
                      </a:lnTo>
                      <a:lnTo>
                        <a:pt x="190" y="134"/>
                      </a:lnTo>
                      <a:lnTo>
                        <a:pt x="185" y="151"/>
                      </a:lnTo>
                      <a:lnTo>
                        <a:pt x="176" y="162"/>
                      </a:lnTo>
                      <a:lnTo>
                        <a:pt x="165" y="171"/>
                      </a:lnTo>
                      <a:lnTo>
                        <a:pt x="153" y="177"/>
                      </a:lnTo>
                      <a:lnTo>
                        <a:pt x="139" y="179"/>
                      </a:lnTo>
                      <a:lnTo>
                        <a:pt x="124" y="179"/>
                      </a:lnTo>
                      <a:lnTo>
                        <a:pt x="109" y="177"/>
                      </a:lnTo>
                      <a:lnTo>
                        <a:pt x="94" y="173"/>
                      </a:lnTo>
                      <a:lnTo>
                        <a:pt x="80" y="168"/>
                      </a:lnTo>
                      <a:lnTo>
                        <a:pt x="69" y="162"/>
                      </a:lnTo>
                      <a:lnTo>
                        <a:pt x="59" y="156"/>
                      </a:lnTo>
                      <a:lnTo>
                        <a:pt x="57" y="154"/>
                      </a:lnTo>
                      <a:lnTo>
                        <a:pt x="52" y="153"/>
                      </a:lnTo>
                      <a:lnTo>
                        <a:pt x="44" y="149"/>
                      </a:lnTo>
                      <a:lnTo>
                        <a:pt x="35" y="143"/>
                      </a:lnTo>
                      <a:lnTo>
                        <a:pt x="26" y="137"/>
                      </a:lnTo>
                      <a:lnTo>
                        <a:pt x="16" y="128"/>
                      </a:lnTo>
                      <a:lnTo>
                        <a:pt x="8" y="117"/>
                      </a:lnTo>
                      <a:lnTo>
                        <a:pt x="2" y="105"/>
                      </a:lnTo>
                      <a:lnTo>
                        <a:pt x="0" y="91"/>
                      </a:lnTo>
                      <a:lnTo>
                        <a:pt x="1" y="75"/>
                      </a:lnTo>
                      <a:lnTo>
                        <a:pt x="8" y="57"/>
                      </a:lnTo>
                      <a:lnTo>
                        <a:pt x="21" y="37"/>
                      </a:lnTo>
                      <a:lnTo>
                        <a:pt x="39" y="17"/>
                      </a:lnTo>
                      <a:lnTo>
                        <a:pt x="59" y="6"/>
                      </a:lnTo>
                      <a:lnTo>
                        <a:pt x="80"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10" name="Freeform 17"/>
                <p:cNvSpPr>
                  <a:spLocks/>
                </p:cNvSpPr>
                <p:nvPr/>
              </p:nvSpPr>
              <p:spPr bwMode="auto">
                <a:xfrm>
                  <a:off x="2924174" y="3807279"/>
                  <a:ext cx="304800" cy="284163"/>
                </a:xfrm>
                <a:custGeom>
                  <a:avLst/>
                  <a:gdLst>
                    <a:gd name="T0" fmla="*/ 231854375 w 192"/>
                    <a:gd name="T1" fmla="*/ 0 h 179"/>
                    <a:gd name="T2" fmla="*/ 282257500 w 192"/>
                    <a:gd name="T3" fmla="*/ 0 h 179"/>
                    <a:gd name="T4" fmla="*/ 335181575 w 192"/>
                    <a:gd name="T5" fmla="*/ 15120964 h 179"/>
                    <a:gd name="T6" fmla="*/ 385584700 w 192"/>
                    <a:gd name="T7" fmla="*/ 42843525 h 179"/>
                    <a:gd name="T8" fmla="*/ 430947513 w 192"/>
                    <a:gd name="T9" fmla="*/ 93246739 h 179"/>
                    <a:gd name="T10" fmla="*/ 463708750 w 192"/>
                    <a:gd name="T11" fmla="*/ 143649953 h 179"/>
                    <a:gd name="T12" fmla="*/ 481350638 w 192"/>
                    <a:gd name="T13" fmla="*/ 189012845 h 179"/>
                    <a:gd name="T14" fmla="*/ 483870000 w 192"/>
                    <a:gd name="T15" fmla="*/ 229335416 h 179"/>
                    <a:gd name="T16" fmla="*/ 478829688 w 192"/>
                    <a:gd name="T17" fmla="*/ 264617666 h 179"/>
                    <a:gd name="T18" fmla="*/ 463708750 w 192"/>
                    <a:gd name="T19" fmla="*/ 294859594 h 179"/>
                    <a:gd name="T20" fmla="*/ 443547500 w 192"/>
                    <a:gd name="T21" fmla="*/ 322580568 h 179"/>
                    <a:gd name="T22" fmla="*/ 418345938 w 192"/>
                    <a:gd name="T23" fmla="*/ 345262808 h 179"/>
                    <a:gd name="T24" fmla="*/ 398184688 w 192"/>
                    <a:gd name="T25" fmla="*/ 360383772 h 179"/>
                    <a:gd name="T26" fmla="*/ 372983125 w 192"/>
                    <a:gd name="T27" fmla="*/ 375504736 h 179"/>
                    <a:gd name="T28" fmla="*/ 352821875 w 192"/>
                    <a:gd name="T29" fmla="*/ 385585378 h 179"/>
                    <a:gd name="T30" fmla="*/ 340221888 w 192"/>
                    <a:gd name="T31" fmla="*/ 388104745 h 179"/>
                    <a:gd name="T32" fmla="*/ 335181575 w 192"/>
                    <a:gd name="T33" fmla="*/ 393145067 h 179"/>
                    <a:gd name="T34" fmla="*/ 309980013 w 192"/>
                    <a:gd name="T35" fmla="*/ 408266031 h 179"/>
                    <a:gd name="T36" fmla="*/ 282257500 w 192"/>
                    <a:gd name="T37" fmla="*/ 423386995 h 179"/>
                    <a:gd name="T38" fmla="*/ 246975313 w 192"/>
                    <a:gd name="T39" fmla="*/ 435988592 h 179"/>
                    <a:gd name="T40" fmla="*/ 209173763 w 192"/>
                    <a:gd name="T41" fmla="*/ 446069235 h 179"/>
                    <a:gd name="T42" fmla="*/ 171370625 w 192"/>
                    <a:gd name="T43" fmla="*/ 451109556 h 179"/>
                    <a:gd name="T44" fmla="*/ 133569075 w 192"/>
                    <a:gd name="T45" fmla="*/ 451109556 h 179"/>
                    <a:gd name="T46" fmla="*/ 100806250 w 192"/>
                    <a:gd name="T47" fmla="*/ 446069235 h 179"/>
                    <a:gd name="T48" fmla="*/ 68045013 w 192"/>
                    <a:gd name="T49" fmla="*/ 430948271 h 179"/>
                    <a:gd name="T50" fmla="*/ 40322500 w 192"/>
                    <a:gd name="T51" fmla="*/ 408266031 h 179"/>
                    <a:gd name="T52" fmla="*/ 17641888 w 192"/>
                    <a:gd name="T53" fmla="*/ 380545057 h 179"/>
                    <a:gd name="T54" fmla="*/ 5040313 w 192"/>
                    <a:gd name="T55" fmla="*/ 337701532 h 179"/>
                    <a:gd name="T56" fmla="*/ 0 w 192"/>
                    <a:gd name="T57" fmla="*/ 284778951 h 179"/>
                    <a:gd name="T58" fmla="*/ 5040313 w 192"/>
                    <a:gd name="T59" fmla="*/ 226814462 h 179"/>
                    <a:gd name="T60" fmla="*/ 25201563 w 192"/>
                    <a:gd name="T61" fmla="*/ 168851560 h 179"/>
                    <a:gd name="T62" fmla="*/ 52924075 w 192"/>
                    <a:gd name="T63" fmla="*/ 115927391 h 179"/>
                    <a:gd name="T64" fmla="*/ 88206263 w 192"/>
                    <a:gd name="T65" fmla="*/ 73085454 h 179"/>
                    <a:gd name="T66" fmla="*/ 131048125 w 192"/>
                    <a:gd name="T67" fmla="*/ 37803204 h 179"/>
                    <a:gd name="T68" fmla="*/ 178931888 w 192"/>
                    <a:gd name="T69" fmla="*/ 12601597 h 179"/>
                    <a:gd name="T70" fmla="*/ 231854375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92" y="0"/>
                      </a:moveTo>
                      <a:lnTo>
                        <a:pt x="112" y="0"/>
                      </a:lnTo>
                      <a:lnTo>
                        <a:pt x="133" y="6"/>
                      </a:lnTo>
                      <a:lnTo>
                        <a:pt x="153" y="17"/>
                      </a:lnTo>
                      <a:lnTo>
                        <a:pt x="171" y="37"/>
                      </a:lnTo>
                      <a:lnTo>
                        <a:pt x="184" y="57"/>
                      </a:lnTo>
                      <a:lnTo>
                        <a:pt x="191" y="75"/>
                      </a:lnTo>
                      <a:lnTo>
                        <a:pt x="192" y="91"/>
                      </a:lnTo>
                      <a:lnTo>
                        <a:pt x="190" y="105"/>
                      </a:lnTo>
                      <a:lnTo>
                        <a:pt x="184" y="117"/>
                      </a:lnTo>
                      <a:lnTo>
                        <a:pt x="176" y="128"/>
                      </a:lnTo>
                      <a:lnTo>
                        <a:pt x="166" y="137"/>
                      </a:lnTo>
                      <a:lnTo>
                        <a:pt x="158" y="143"/>
                      </a:lnTo>
                      <a:lnTo>
                        <a:pt x="148" y="149"/>
                      </a:lnTo>
                      <a:lnTo>
                        <a:pt x="140" y="153"/>
                      </a:lnTo>
                      <a:lnTo>
                        <a:pt x="135" y="154"/>
                      </a:lnTo>
                      <a:lnTo>
                        <a:pt x="133" y="156"/>
                      </a:lnTo>
                      <a:lnTo>
                        <a:pt x="123" y="162"/>
                      </a:lnTo>
                      <a:lnTo>
                        <a:pt x="112" y="168"/>
                      </a:lnTo>
                      <a:lnTo>
                        <a:pt x="98" y="173"/>
                      </a:lnTo>
                      <a:lnTo>
                        <a:pt x="83" y="177"/>
                      </a:lnTo>
                      <a:lnTo>
                        <a:pt x="68" y="179"/>
                      </a:lnTo>
                      <a:lnTo>
                        <a:pt x="53" y="179"/>
                      </a:lnTo>
                      <a:lnTo>
                        <a:pt x="40" y="177"/>
                      </a:lnTo>
                      <a:lnTo>
                        <a:pt x="27" y="171"/>
                      </a:lnTo>
                      <a:lnTo>
                        <a:pt x="16" y="162"/>
                      </a:lnTo>
                      <a:lnTo>
                        <a:pt x="7" y="151"/>
                      </a:lnTo>
                      <a:lnTo>
                        <a:pt x="2" y="134"/>
                      </a:lnTo>
                      <a:lnTo>
                        <a:pt x="0" y="113"/>
                      </a:lnTo>
                      <a:lnTo>
                        <a:pt x="2" y="90"/>
                      </a:lnTo>
                      <a:lnTo>
                        <a:pt x="10" y="67"/>
                      </a:lnTo>
                      <a:lnTo>
                        <a:pt x="21" y="46"/>
                      </a:lnTo>
                      <a:lnTo>
                        <a:pt x="35" y="29"/>
                      </a:lnTo>
                      <a:lnTo>
                        <a:pt x="52" y="15"/>
                      </a:lnTo>
                      <a:lnTo>
                        <a:pt x="71" y="5"/>
                      </a:lnTo>
                      <a:lnTo>
                        <a:pt x="92"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611" name="Group 178"/>
                <p:cNvGrpSpPr>
                  <a:grpSpLocks/>
                </p:cNvGrpSpPr>
                <p:nvPr/>
              </p:nvGrpSpPr>
              <p:grpSpPr bwMode="auto">
                <a:xfrm>
                  <a:off x="1989137" y="3386592"/>
                  <a:ext cx="1468438" cy="630238"/>
                  <a:chOff x="1989137" y="3386592"/>
                  <a:chExt cx="1468438" cy="630238"/>
                </a:xfrm>
              </p:grpSpPr>
              <p:sp>
                <p:nvSpPr>
                  <p:cNvPr id="180" name="Freeform 16"/>
                  <p:cNvSpPr>
                    <a:spLocks/>
                  </p:cNvSpPr>
                  <p:nvPr/>
                </p:nvSpPr>
                <p:spPr bwMode="auto">
                  <a:xfrm>
                    <a:off x="1989907" y="3380128"/>
                    <a:ext cx="424691" cy="635574"/>
                  </a:xfrm>
                  <a:custGeom>
                    <a:avLst/>
                    <a:gdLst/>
                    <a:ahLst/>
                    <a:cxnLst>
                      <a:cxn ang="0">
                        <a:pos x="158" y="0"/>
                      </a:cxn>
                      <a:cxn ang="0">
                        <a:pos x="158" y="5"/>
                      </a:cxn>
                      <a:cxn ang="0">
                        <a:pos x="159" y="16"/>
                      </a:cxn>
                      <a:cxn ang="0">
                        <a:pos x="160" y="36"/>
                      </a:cxn>
                      <a:cxn ang="0">
                        <a:pos x="163" y="60"/>
                      </a:cxn>
                      <a:cxn ang="0">
                        <a:pos x="166" y="87"/>
                      </a:cxn>
                      <a:cxn ang="0">
                        <a:pos x="173" y="118"/>
                      </a:cxn>
                      <a:cxn ang="0">
                        <a:pos x="181" y="149"/>
                      </a:cxn>
                      <a:cxn ang="0">
                        <a:pos x="192" y="180"/>
                      </a:cxn>
                      <a:cxn ang="0">
                        <a:pos x="207" y="210"/>
                      </a:cxn>
                      <a:cxn ang="0">
                        <a:pos x="225" y="238"/>
                      </a:cxn>
                      <a:cxn ang="0">
                        <a:pos x="268" y="272"/>
                      </a:cxn>
                      <a:cxn ang="0">
                        <a:pos x="196" y="332"/>
                      </a:cxn>
                      <a:cxn ang="0">
                        <a:pos x="150" y="317"/>
                      </a:cxn>
                      <a:cxn ang="0">
                        <a:pos x="175" y="350"/>
                      </a:cxn>
                      <a:cxn ang="0">
                        <a:pos x="163" y="397"/>
                      </a:cxn>
                      <a:cxn ang="0">
                        <a:pos x="160" y="396"/>
                      </a:cxn>
                      <a:cxn ang="0">
                        <a:pos x="153" y="391"/>
                      </a:cxn>
                      <a:cxn ang="0">
                        <a:pos x="141" y="382"/>
                      </a:cxn>
                      <a:cxn ang="0">
                        <a:pos x="128" y="370"/>
                      </a:cxn>
                      <a:cxn ang="0">
                        <a:pos x="112" y="355"/>
                      </a:cxn>
                      <a:cxn ang="0">
                        <a:pos x="94" y="335"/>
                      </a:cxn>
                      <a:cxn ang="0">
                        <a:pos x="77" y="311"/>
                      </a:cxn>
                      <a:cxn ang="0">
                        <a:pos x="58" y="284"/>
                      </a:cxn>
                      <a:cxn ang="0">
                        <a:pos x="42" y="253"/>
                      </a:cxn>
                      <a:cxn ang="0">
                        <a:pos x="26" y="216"/>
                      </a:cxn>
                      <a:cxn ang="0">
                        <a:pos x="14" y="177"/>
                      </a:cxn>
                      <a:cxn ang="0">
                        <a:pos x="5" y="132"/>
                      </a:cxn>
                      <a:cxn ang="0">
                        <a:pos x="0" y="82"/>
                      </a:cxn>
                      <a:cxn ang="0">
                        <a:pos x="158" y="0"/>
                      </a:cxn>
                    </a:cxnLst>
                    <a:rect l="0" t="0" r="r" b="b"/>
                    <a:pathLst>
                      <a:path w="268" h="397">
                        <a:moveTo>
                          <a:pt x="158" y="0"/>
                        </a:moveTo>
                        <a:lnTo>
                          <a:pt x="158" y="5"/>
                        </a:lnTo>
                        <a:lnTo>
                          <a:pt x="159" y="16"/>
                        </a:lnTo>
                        <a:lnTo>
                          <a:pt x="160" y="36"/>
                        </a:lnTo>
                        <a:lnTo>
                          <a:pt x="163" y="60"/>
                        </a:lnTo>
                        <a:lnTo>
                          <a:pt x="166" y="87"/>
                        </a:lnTo>
                        <a:lnTo>
                          <a:pt x="173" y="118"/>
                        </a:lnTo>
                        <a:lnTo>
                          <a:pt x="181" y="149"/>
                        </a:lnTo>
                        <a:lnTo>
                          <a:pt x="192" y="180"/>
                        </a:lnTo>
                        <a:lnTo>
                          <a:pt x="207" y="210"/>
                        </a:lnTo>
                        <a:lnTo>
                          <a:pt x="225" y="238"/>
                        </a:lnTo>
                        <a:lnTo>
                          <a:pt x="268" y="272"/>
                        </a:lnTo>
                        <a:lnTo>
                          <a:pt x="196" y="332"/>
                        </a:lnTo>
                        <a:lnTo>
                          <a:pt x="150" y="317"/>
                        </a:lnTo>
                        <a:lnTo>
                          <a:pt x="175" y="350"/>
                        </a:lnTo>
                        <a:lnTo>
                          <a:pt x="163" y="397"/>
                        </a:lnTo>
                        <a:lnTo>
                          <a:pt x="160" y="396"/>
                        </a:lnTo>
                        <a:lnTo>
                          <a:pt x="153" y="391"/>
                        </a:lnTo>
                        <a:lnTo>
                          <a:pt x="141" y="382"/>
                        </a:lnTo>
                        <a:lnTo>
                          <a:pt x="128" y="370"/>
                        </a:lnTo>
                        <a:lnTo>
                          <a:pt x="112" y="355"/>
                        </a:lnTo>
                        <a:lnTo>
                          <a:pt x="94" y="335"/>
                        </a:lnTo>
                        <a:lnTo>
                          <a:pt x="77" y="311"/>
                        </a:lnTo>
                        <a:lnTo>
                          <a:pt x="58" y="284"/>
                        </a:lnTo>
                        <a:lnTo>
                          <a:pt x="42" y="253"/>
                        </a:lnTo>
                        <a:lnTo>
                          <a:pt x="26" y="216"/>
                        </a:lnTo>
                        <a:lnTo>
                          <a:pt x="14" y="177"/>
                        </a:lnTo>
                        <a:lnTo>
                          <a:pt x="5" y="132"/>
                        </a:lnTo>
                        <a:lnTo>
                          <a:pt x="0" y="82"/>
                        </a:lnTo>
                        <a:lnTo>
                          <a:pt x="158"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1" name="Freeform 18"/>
                  <p:cNvSpPr>
                    <a:spLocks/>
                  </p:cNvSpPr>
                  <p:nvPr/>
                </p:nvSpPr>
                <p:spPr bwMode="auto">
                  <a:xfrm>
                    <a:off x="3029759" y="3380128"/>
                    <a:ext cx="427266" cy="635574"/>
                  </a:xfrm>
                  <a:custGeom>
                    <a:avLst/>
                    <a:gdLst/>
                    <a:ahLst/>
                    <a:cxnLst>
                      <a:cxn ang="0">
                        <a:pos x="110" y="0"/>
                      </a:cxn>
                      <a:cxn ang="0">
                        <a:pos x="269" y="82"/>
                      </a:cxn>
                      <a:cxn ang="0">
                        <a:pos x="265" y="132"/>
                      </a:cxn>
                      <a:cxn ang="0">
                        <a:pos x="256" y="177"/>
                      </a:cxn>
                      <a:cxn ang="0">
                        <a:pos x="242" y="216"/>
                      </a:cxn>
                      <a:cxn ang="0">
                        <a:pos x="227" y="253"/>
                      </a:cxn>
                      <a:cxn ang="0">
                        <a:pos x="211" y="284"/>
                      </a:cxn>
                      <a:cxn ang="0">
                        <a:pos x="192" y="311"/>
                      </a:cxn>
                      <a:cxn ang="0">
                        <a:pos x="174" y="335"/>
                      </a:cxn>
                      <a:cxn ang="0">
                        <a:pos x="156" y="355"/>
                      </a:cxn>
                      <a:cxn ang="0">
                        <a:pos x="140" y="370"/>
                      </a:cxn>
                      <a:cxn ang="0">
                        <a:pos x="127" y="382"/>
                      </a:cxn>
                      <a:cxn ang="0">
                        <a:pos x="115" y="391"/>
                      </a:cxn>
                      <a:cxn ang="0">
                        <a:pos x="108" y="396"/>
                      </a:cxn>
                      <a:cxn ang="0">
                        <a:pos x="105" y="397"/>
                      </a:cxn>
                      <a:cxn ang="0">
                        <a:pos x="93" y="350"/>
                      </a:cxn>
                      <a:cxn ang="0">
                        <a:pos x="118" y="317"/>
                      </a:cxn>
                      <a:cxn ang="0">
                        <a:pos x="72" y="332"/>
                      </a:cxn>
                      <a:cxn ang="0">
                        <a:pos x="0" y="272"/>
                      </a:cxn>
                      <a:cxn ang="0">
                        <a:pos x="43" y="238"/>
                      </a:cxn>
                      <a:cxn ang="0">
                        <a:pos x="61" y="210"/>
                      </a:cxn>
                      <a:cxn ang="0">
                        <a:pos x="76" y="180"/>
                      </a:cxn>
                      <a:cxn ang="0">
                        <a:pos x="87" y="149"/>
                      </a:cxn>
                      <a:cxn ang="0">
                        <a:pos x="96" y="118"/>
                      </a:cxn>
                      <a:cxn ang="0">
                        <a:pos x="102" y="87"/>
                      </a:cxn>
                      <a:cxn ang="0">
                        <a:pos x="105" y="60"/>
                      </a:cxn>
                      <a:cxn ang="0">
                        <a:pos x="108" y="36"/>
                      </a:cxn>
                      <a:cxn ang="0">
                        <a:pos x="109" y="16"/>
                      </a:cxn>
                      <a:cxn ang="0">
                        <a:pos x="110" y="5"/>
                      </a:cxn>
                      <a:cxn ang="0">
                        <a:pos x="110" y="0"/>
                      </a:cxn>
                    </a:cxnLst>
                    <a:rect l="0" t="0" r="r" b="b"/>
                    <a:pathLst>
                      <a:path w="269" h="397">
                        <a:moveTo>
                          <a:pt x="110" y="0"/>
                        </a:moveTo>
                        <a:lnTo>
                          <a:pt x="269" y="82"/>
                        </a:lnTo>
                        <a:lnTo>
                          <a:pt x="265" y="132"/>
                        </a:lnTo>
                        <a:lnTo>
                          <a:pt x="256" y="177"/>
                        </a:lnTo>
                        <a:lnTo>
                          <a:pt x="242" y="216"/>
                        </a:lnTo>
                        <a:lnTo>
                          <a:pt x="227" y="253"/>
                        </a:lnTo>
                        <a:lnTo>
                          <a:pt x="211" y="284"/>
                        </a:lnTo>
                        <a:lnTo>
                          <a:pt x="192" y="311"/>
                        </a:lnTo>
                        <a:lnTo>
                          <a:pt x="174" y="335"/>
                        </a:lnTo>
                        <a:lnTo>
                          <a:pt x="156" y="355"/>
                        </a:lnTo>
                        <a:lnTo>
                          <a:pt x="140" y="370"/>
                        </a:lnTo>
                        <a:lnTo>
                          <a:pt x="127" y="382"/>
                        </a:lnTo>
                        <a:lnTo>
                          <a:pt x="115" y="391"/>
                        </a:lnTo>
                        <a:lnTo>
                          <a:pt x="108" y="396"/>
                        </a:lnTo>
                        <a:lnTo>
                          <a:pt x="105" y="397"/>
                        </a:lnTo>
                        <a:lnTo>
                          <a:pt x="93" y="350"/>
                        </a:lnTo>
                        <a:lnTo>
                          <a:pt x="118" y="317"/>
                        </a:lnTo>
                        <a:lnTo>
                          <a:pt x="72" y="332"/>
                        </a:lnTo>
                        <a:lnTo>
                          <a:pt x="0" y="272"/>
                        </a:lnTo>
                        <a:lnTo>
                          <a:pt x="43" y="238"/>
                        </a:lnTo>
                        <a:lnTo>
                          <a:pt x="61" y="210"/>
                        </a:lnTo>
                        <a:lnTo>
                          <a:pt x="76" y="180"/>
                        </a:lnTo>
                        <a:lnTo>
                          <a:pt x="87" y="149"/>
                        </a:lnTo>
                        <a:lnTo>
                          <a:pt x="96" y="118"/>
                        </a:lnTo>
                        <a:lnTo>
                          <a:pt x="102" y="87"/>
                        </a:lnTo>
                        <a:lnTo>
                          <a:pt x="105" y="60"/>
                        </a:lnTo>
                        <a:lnTo>
                          <a:pt x="108" y="36"/>
                        </a:lnTo>
                        <a:lnTo>
                          <a:pt x="109" y="16"/>
                        </a:lnTo>
                        <a:lnTo>
                          <a:pt x="110" y="5"/>
                        </a:lnTo>
                        <a:lnTo>
                          <a:pt x="110"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grpSp>
        </p:grpSp>
        <p:grpSp>
          <p:nvGrpSpPr>
            <p:cNvPr id="23562" name="Group 67"/>
            <p:cNvGrpSpPr>
              <a:grpSpLocks/>
            </p:cNvGrpSpPr>
            <p:nvPr/>
          </p:nvGrpSpPr>
          <p:grpSpPr bwMode="auto">
            <a:xfrm>
              <a:off x="5769631" y="2112580"/>
              <a:ext cx="1434497" cy="3532288"/>
              <a:chOff x="4355114" y="2112580"/>
              <a:chExt cx="1434497" cy="3532288"/>
            </a:xfrm>
          </p:grpSpPr>
          <p:grpSp>
            <p:nvGrpSpPr>
              <p:cNvPr id="23563" name="Group 68"/>
              <p:cNvGrpSpPr>
                <a:grpSpLocks/>
              </p:cNvGrpSpPr>
              <p:nvPr/>
            </p:nvGrpSpPr>
            <p:grpSpPr bwMode="auto">
              <a:xfrm>
                <a:off x="4512922" y="2112580"/>
                <a:ext cx="1024284" cy="988964"/>
                <a:chOff x="4413154" y="1795272"/>
                <a:chExt cx="1241345" cy="1198540"/>
              </a:xfrm>
            </p:grpSpPr>
            <p:sp>
              <p:nvSpPr>
                <p:cNvPr id="23595" name="Freeform 12"/>
                <p:cNvSpPr>
                  <a:spLocks/>
                </p:cNvSpPr>
                <p:nvPr/>
              </p:nvSpPr>
              <p:spPr bwMode="auto">
                <a:xfrm>
                  <a:off x="4413154" y="1795272"/>
                  <a:ext cx="1241345" cy="1198540"/>
                </a:xfrm>
                <a:custGeom>
                  <a:avLst/>
                  <a:gdLst>
                    <a:gd name="T0" fmla="*/ 881524743 w 870"/>
                    <a:gd name="T1" fmla="*/ 2036091 h 840"/>
                    <a:gd name="T2" fmla="*/ 1044393488 w 870"/>
                    <a:gd name="T3" fmla="*/ 24430240 h 840"/>
                    <a:gd name="T4" fmla="*/ 1207260805 w 870"/>
                    <a:gd name="T5" fmla="*/ 77362903 h 840"/>
                    <a:gd name="T6" fmla="*/ 1353842247 w 870"/>
                    <a:gd name="T7" fmla="*/ 154724380 h 840"/>
                    <a:gd name="T8" fmla="*/ 1475993449 w 870"/>
                    <a:gd name="T9" fmla="*/ 260589706 h 840"/>
                    <a:gd name="T10" fmla="*/ 1579822684 w 870"/>
                    <a:gd name="T11" fmla="*/ 386811663 h 840"/>
                    <a:gd name="T12" fmla="*/ 1661256343 w 870"/>
                    <a:gd name="T13" fmla="*/ 527286258 h 840"/>
                    <a:gd name="T14" fmla="*/ 1722331944 w 870"/>
                    <a:gd name="T15" fmla="*/ 677939883 h 840"/>
                    <a:gd name="T16" fmla="*/ 1758977304 w 870"/>
                    <a:gd name="T17" fmla="*/ 830628171 h 840"/>
                    <a:gd name="T18" fmla="*/ 1771192424 w 870"/>
                    <a:gd name="T19" fmla="*/ 981281796 h 840"/>
                    <a:gd name="T20" fmla="*/ 1761013395 w 870"/>
                    <a:gd name="T21" fmla="*/ 1123791055 h 840"/>
                    <a:gd name="T22" fmla="*/ 1722331944 w 870"/>
                    <a:gd name="T23" fmla="*/ 1254085195 h 840"/>
                    <a:gd name="T24" fmla="*/ 1649041223 w 870"/>
                    <a:gd name="T25" fmla="*/ 1388451517 h 840"/>
                    <a:gd name="T26" fmla="*/ 1549284170 w 870"/>
                    <a:gd name="T27" fmla="*/ 1502459781 h 840"/>
                    <a:gd name="T28" fmla="*/ 1433241242 w 870"/>
                    <a:gd name="T29" fmla="*/ 1592037804 h 840"/>
                    <a:gd name="T30" fmla="*/ 1300911011 w 870"/>
                    <a:gd name="T31" fmla="*/ 1655149496 h 840"/>
                    <a:gd name="T32" fmla="*/ 1152293478 w 870"/>
                    <a:gd name="T33" fmla="*/ 1695865612 h 840"/>
                    <a:gd name="T34" fmla="*/ 995533007 w 870"/>
                    <a:gd name="T35" fmla="*/ 1710116823 h 840"/>
                    <a:gd name="T36" fmla="*/ 834700354 w 870"/>
                    <a:gd name="T37" fmla="*/ 1697901703 h 840"/>
                    <a:gd name="T38" fmla="*/ 671831609 w 870"/>
                    <a:gd name="T39" fmla="*/ 1657184160 h 840"/>
                    <a:gd name="T40" fmla="*/ 504892109 w 870"/>
                    <a:gd name="T41" fmla="*/ 1587965622 h 840"/>
                    <a:gd name="T42" fmla="*/ 354238485 w 870"/>
                    <a:gd name="T43" fmla="*/ 1488208569 h 840"/>
                    <a:gd name="T44" fmla="*/ 225980437 w 870"/>
                    <a:gd name="T45" fmla="*/ 1368093459 h 840"/>
                    <a:gd name="T46" fmla="*/ 124187293 w 870"/>
                    <a:gd name="T47" fmla="*/ 1229654955 h 840"/>
                    <a:gd name="T48" fmla="*/ 50896572 w 870"/>
                    <a:gd name="T49" fmla="*/ 1079002757 h 840"/>
                    <a:gd name="T50" fmla="*/ 8142938 w 870"/>
                    <a:gd name="T51" fmla="*/ 916134013 h 840"/>
                    <a:gd name="T52" fmla="*/ 2036091 w 870"/>
                    <a:gd name="T53" fmla="*/ 751230604 h 840"/>
                    <a:gd name="T54" fmla="*/ 30538514 w 870"/>
                    <a:gd name="T55" fmla="*/ 584289677 h 840"/>
                    <a:gd name="T56" fmla="*/ 95684870 w 870"/>
                    <a:gd name="T57" fmla="*/ 425493115 h 840"/>
                    <a:gd name="T58" fmla="*/ 185262894 w 870"/>
                    <a:gd name="T59" fmla="*/ 293162884 h 840"/>
                    <a:gd name="T60" fmla="*/ 295198975 w 870"/>
                    <a:gd name="T61" fmla="*/ 183226803 h 840"/>
                    <a:gd name="T62" fmla="*/ 423457024 w 870"/>
                    <a:gd name="T63" fmla="*/ 99757053 h 840"/>
                    <a:gd name="T64" fmla="*/ 568003801 w 870"/>
                    <a:gd name="T65" fmla="*/ 38681452 h 840"/>
                    <a:gd name="T66" fmla="*/ 720692090 w 870"/>
                    <a:gd name="T67" fmla="*/ 8142938 h 8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0" h="840">
                      <a:moveTo>
                        <a:pt x="393" y="0"/>
                      </a:moveTo>
                      <a:lnTo>
                        <a:pt x="433" y="1"/>
                      </a:lnTo>
                      <a:lnTo>
                        <a:pt x="473" y="4"/>
                      </a:lnTo>
                      <a:lnTo>
                        <a:pt x="513" y="12"/>
                      </a:lnTo>
                      <a:lnTo>
                        <a:pt x="553" y="23"/>
                      </a:lnTo>
                      <a:lnTo>
                        <a:pt x="593" y="38"/>
                      </a:lnTo>
                      <a:lnTo>
                        <a:pt x="630" y="55"/>
                      </a:lnTo>
                      <a:lnTo>
                        <a:pt x="665" y="76"/>
                      </a:lnTo>
                      <a:lnTo>
                        <a:pt x="696" y="101"/>
                      </a:lnTo>
                      <a:lnTo>
                        <a:pt x="725" y="128"/>
                      </a:lnTo>
                      <a:lnTo>
                        <a:pt x="752" y="158"/>
                      </a:lnTo>
                      <a:lnTo>
                        <a:pt x="776" y="190"/>
                      </a:lnTo>
                      <a:lnTo>
                        <a:pt x="798" y="224"/>
                      </a:lnTo>
                      <a:lnTo>
                        <a:pt x="816" y="259"/>
                      </a:lnTo>
                      <a:lnTo>
                        <a:pt x="833" y="296"/>
                      </a:lnTo>
                      <a:lnTo>
                        <a:pt x="846" y="333"/>
                      </a:lnTo>
                      <a:lnTo>
                        <a:pt x="857" y="370"/>
                      </a:lnTo>
                      <a:lnTo>
                        <a:pt x="864" y="408"/>
                      </a:lnTo>
                      <a:lnTo>
                        <a:pt x="869" y="446"/>
                      </a:lnTo>
                      <a:lnTo>
                        <a:pt x="870" y="482"/>
                      </a:lnTo>
                      <a:lnTo>
                        <a:pt x="869" y="518"/>
                      </a:lnTo>
                      <a:lnTo>
                        <a:pt x="865" y="552"/>
                      </a:lnTo>
                      <a:lnTo>
                        <a:pt x="857" y="585"/>
                      </a:lnTo>
                      <a:lnTo>
                        <a:pt x="846" y="616"/>
                      </a:lnTo>
                      <a:lnTo>
                        <a:pt x="829" y="650"/>
                      </a:lnTo>
                      <a:lnTo>
                        <a:pt x="810" y="682"/>
                      </a:lnTo>
                      <a:lnTo>
                        <a:pt x="787" y="712"/>
                      </a:lnTo>
                      <a:lnTo>
                        <a:pt x="761" y="738"/>
                      </a:lnTo>
                      <a:lnTo>
                        <a:pt x="734" y="762"/>
                      </a:lnTo>
                      <a:lnTo>
                        <a:pt x="704" y="782"/>
                      </a:lnTo>
                      <a:lnTo>
                        <a:pt x="672" y="799"/>
                      </a:lnTo>
                      <a:lnTo>
                        <a:pt x="639" y="813"/>
                      </a:lnTo>
                      <a:lnTo>
                        <a:pt x="603" y="825"/>
                      </a:lnTo>
                      <a:lnTo>
                        <a:pt x="566" y="833"/>
                      </a:lnTo>
                      <a:lnTo>
                        <a:pt x="529" y="838"/>
                      </a:lnTo>
                      <a:lnTo>
                        <a:pt x="489" y="840"/>
                      </a:lnTo>
                      <a:lnTo>
                        <a:pt x="450" y="838"/>
                      </a:lnTo>
                      <a:lnTo>
                        <a:pt x="410" y="834"/>
                      </a:lnTo>
                      <a:lnTo>
                        <a:pt x="370" y="825"/>
                      </a:lnTo>
                      <a:lnTo>
                        <a:pt x="330" y="814"/>
                      </a:lnTo>
                      <a:lnTo>
                        <a:pt x="289" y="799"/>
                      </a:lnTo>
                      <a:lnTo>
                        <a:pt x="248" y="780"/>
                      </a:lnTo>
                      <a:lnTo>
                        <a:pt x="210" y="757"/>
                      </a:lnTo>
                      <a:lnTo>
                        <a:pt x="174" y="731"/>
                      </a:lnTo>
                      <a:lnTo>
                        <a:pt x="141" y="703"/>
                      </a:lnTo>
                      <a:lnTo>
                        <a:pt x="111" y="672"/>
                      </a:lnTo>
                      <a:lnTo>
                        <a:pt x="84" y="639"/>
                      </a:lnTo>
                      <a:lnTo>
                        <a:pt x="61" y="604"/>
                      </a:lnTo>
                      <a:lnTo>
                        <a:pt x="41" y="568"/>
                      </a:lnTo>
                      <a:lnTo>
                        <a:pt x="25" y="530"/>
                      </a:lnTo>
                      <a:lnTo>
                        <a:pt x="12" y="491"/>
                      </a:lnTo>
                      <a:lnTo>
                        <a:pt x="4" y="450"/>
                      </a:lnTo>
                      <a:lnTo>
                        <a:pt x="0" y="410"/>
                      </a:lnTo>
                      <a:lnTo>
                        <a:pt x="1" y="369"/>
                      </a:lnTo>
                      <a:lnTo>
                        <a:pt x="6" y="328"/>
                      </a:lnTo>
                      <a:lnTo>
                        <a:pt x="15" y="287"/>
                      </a:lnTo>
                      <a:lnTo>
                        <a:pt x="30" y="246"/>
                      </a:lnTo>
                      <a:lnTo>
                        <a:pt x="47" y="209"/>
                      </a:lnTo>
                      <a:lnTo>
                        <a:pt x="67" y="175"/>
                      </a:lnTo>
                      <a:lnTo>
                        <a:pt x="91" y="144"/>
                      </a:lnTo>
                      <a:lnTo>
                        <a:pt x="117" y="116"/>
                      </a:lnTo>
                      <a:lnTo>
                        <a:pt x="145" y="90"/>
                      </a:lnTo>
                      <a:lnTo>
                        <a:pt x="176" y="68"/>
                      </a:lnTo>
                      <a:lnTo>
                        <a:pt x="208" y="49"/>
                      </a:lnTo>
                      <a:lnTo>
                        <a:pt x="243" y="32"/>
                      </a:lnTo>
                      <a:lnTo>
                        <a:pt x="279" y="19"/>
                      </a:lnTo>
                      <a:lnTo>
                        <a:pt x="316" y="10"/>
                      </a:lnTo>
                      <a:lnTo>
                        <a:pt x="354" y="4"/>
                      </a:lnTo>
                      <a:lnTo>
                        <a:pt x="393"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96" name="Freeform 15"/>
                <p:cNvSpPr>
                  <a:spLocks/>
                </p:cNvSpPr>
                <p:nvPr/>
              </p:nvSpPr>
              <p:spPr bwMode="auto">
                <a:xfrm>
                  <a:off x="4413154" y="1820955"/>
                  <a:ext cx="1067271" cy="964539"/>
                </a:xfrm>
                <a:custGeom>
                  <a:avLst/>
                  <a:gdLst>
                    <a:gd name="T0" fmla="*/ 873380106 w 748"/>
                    <a:gd name="T1" fmla="*/ 2036090 h 676"/>
                    <a:gd name="T2" fmla="*/ 1038284890 w 748"/>
                    <a:gd name="T3" fmla="*/ 24430232 h 676"/>
                    <a:gd name="T4" fmla="*/ 1201152157 w 748"/>
                    <a:gd name="T5" fmla="*/ 77362877 h 676"/>
                    <a:gd name="T6" fmla="*/ 1323303320 w 748"/>
                    <a:gd name="T7" fmla="*/ 138438456 h 676"/>
                    <a:gd name="T8" fmla="*/ 1416953497 w 748"/>
                    <a:gd name="T9" fmla="*/ 209693062 h 676"/>
                    <a:gd name="T10" fmla="*/ 1490244195 w 748"/>
                    <a:gd name="T11" fmla="*/ 285019848 h 676"/>
                    <a:gd name="T12" fmla="*/ 1520781272 w 748"/>
                    <a:gd name="T13" fmla="*/ 384775439 h 676"/>
                    <a:gd name="T14" fmla="*/ 1494314949 w 748"/>
                    <a:gd name="T15" fmla="*/ 484532457 h 676"/>
                    <a:gd name="T16" fmla="*/ 1447490574 w 748"/>
                    <a:gd name="T17" fmla="*/ 563931424 h 676"/>
                    <a:gd name="T18" fmla="*/ 1380308148 w 748"/>
                    <a:gd name="T19" fmla="*/ 625007004 h 676"/>
                    <a:gd name="T20" fmla="*/ 1296838424 w 748"/>
                    <a:gd name="T21" fmla="*/ 669795287 h 676"/>
                    <a:gd name="T22" fmla="*/ 1201152157 w 748"/>
                    <a:gd name="T23" fmla="*/ 698297699 h 676"/>
                    <a:gd name="T24" fmla="*/ 1099360472 w 748"/>
                    <a:gd name="T25" fmla="*/ 716619660 h 676"/>
                    <a:gd name="T26" fmla="*/ 993495179 w 748"/>
                    <a:gd name="T27" fmla="*/ 724762595 h 676"/>
                    <a:gd name="T28" fmla="*/ 834698666 w 748"/>
                    <a:gd name="T29" fmla="*/ 722727931 h 676"/>
                    <a:gd name="T30" fmla="*/ 734943072 w 748"/>
                    <a:gd name="T31" fmla="*/ 714583569 h 676"/>
                    <a:gd name="T32" fmla="*/ 645365076 w 748"/>
                    <a:gd name="T33" fmla="*/ 702368453 h 676"/>
                    <a:gd name="T34" fmla="*/ 570038287 w 748"/>
                    <a:gd name="T35" fmla="*/ 688118674 h 676"/>
                    <a:gd name="T36" fmla="*/ 508962706 w 748"/>
                    <a:gd name="T37" fmla="*/ 677938222 h 676"/>
                    <a:gd name="T38" fmla="*/ 470281266 w 748"/>
                    <a:gd name="T39" fmla="*/ 669795287 h 676"/>
                    <a:gd name="T40" fmla="*/ 458066150 w 748"/>
                    <a:gd name="T41" fmla="*/ 665723106 h 676"/>
                    <a:gd name="T42" fmla="*/ 486568564 w 748"/>
                    <a:gd name="T43" fmla="*/ 820448859 h 676"/>
                    <a:gd name="T44" fmla="*/ 488604654 w 748"/>
                    <a:gd name="T45" fmla="*/ 956849798 h 676"/>
                    <a:gd name="T46" fmla="*/ 472317357 w 748"/>
                    <a:gd name="T47" fmla="*/ 1072894113 h 676"/>
                    <a:gd name="T48" fmla="*/ 439744189 w 748"/>
                    <a:gd name="T49" fmla="*/ 1174687221 h 676"/>
                    <a:gd name="T50" fmla="*/ 396990568 w 748"/>
                    <a:gd name="T51" fmla="*/ 1254084761 h 676"/>
                    <a:gd name="T52" fmla="*/ 346095439 w 748"/>
                    <a:gd name="T53" fmla="*/ 1317196432 h 676"/>
                    <a:gd name="T54" fmla="*/ 295198883 w 748"/>
                    <a:gd name="T55" fmla="*/ 1359948624 h 676"/>
                    <a:gd name="T56" fmla="*/ 209693069 w 748"/>
                    <a:gd name="T57" fmla="*/ 1313124251 h 676"/>
                    <a:gd name="T58" fmla="*/ 111972138 w 748"/>
                    <a:gd name="T59" fmla="*/ 1174687221 h 676"/>
                    <a:gd name="T60" fmla="*/ 44788284 w 748"/>
                    <a:gd name="T61" fmla="*/ 1019961468 h 676"/>
                    <a:gd name="T62" fmla="*/ 6106845 w 748"/>
                    <a:gd name="T63" fmla="*/ 857094207 h 676"/>
                    <a:gd name="T64" fmla="*/ 2036091 w 748"/>
                    <a:gd name="T65" fmla="*/ 688118674 h 676"/>
                    <a:gd name="T66" fmla="*/ 30537077 w 748"/>
                    <a:gd name="T67" fmla="*/ 561895333 h 676"/>
                    <a:gd name="T68" fmla="*/ 87541905 w 748"/>
                    <a:gd name="T69" fmla="*/ 425492968 h 676"/>
                    <a:gd name="T70" fmla="*/ 179154564 w 748"/>
                    <a:gd name="T71" fmla="*/ 293162783 h 676"/>
                    <a:gd name="T72" fmla="*/ 289090611 w 748"/>
                    <a:gd name="T73" fmla="*/ 183226739 h 676"/>
                    <a:gd name="T74" fmla="*/ 417350046 w 748"/>
                    <a:gd name="T75" fmla="*/ 99757018 h 676"/>
                    <a:gd name="T76" fmla="*/ 559859262 w 748"/>
                    <a:gd name="T77" fmla="*/ 40717529 h 676"/>
                    <a:gd name="T78" fmla="*/ 714583593 w 748"/>
                    <a:gd name="T79" fmla="*/ 8142935 h 6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8" h="676">
                      <a:moveTo>
                        <a:pt x="389" y="0"/>
                      </a:moveTo>
                      <a:lnTo>
                        <a:pt x="429" y="1"/>
                      </a:lnTo>
                      <a:lnTo>
                        <a:pt x="470" y="4"/>
                      </a:lnTo>
                      <a:lnTo>
                        <a:pt x="510" y="12"/>
                      </a:lnTo>
                      <a:lnTo>
                        <a:pt x="550" y="23"/>
                      </a:lnTo>
                      <a:lnTo>
                        <a:pt x="590" y="38"/>
                      </a:lnTo>
                      <a:lnTo>
                        <a:pt x="622" y="53"/>
                      </a:lnTo>
                      <a:lnTo>
                        <a:pt x="650" y="68"/>
                      </a:lnTo>
                      <a:lnTo>
                        <a:pt x="675" y="85"/>
                      </a:lnTo>
                      <a:lnTo>
                        <a:pt x="696" y="103"/>
                      </a:lnTo>
                      <a:lnTo>
                        <a:pt x="715" y="121"/>
                      </a:lnTo>
                      <a:lnTo>
                        <a:pt x="732" y="140"/>
                      </a:lnTo>
                      <a:lnTo>
                        <a:pt x="748" y="161"/>
                      </a:lnTo>
                      <a:lnTo>
                        <a:pt x="747" y="189"/>
                      </a:lnTo>
                      <a:lnTo>
                        <a:pt x="743" y="215"/>
                      </a:lnTo>
                      <a:lnTo>
                        <a:pt x="734" y="238"/>
                      </a:lnTo>
                      <a:lnTo>
                        <a:pt x="724" y="259"/>
                      </a:lnTo>
                      <a:lnTo>
                        <a:pt x="711" y="277"/>
                      </a:lnTo>
                      <a:lnTo>
                        <a:pt x="695" y="293"/>
                      </a:lnTo>
                      <a:lnTo>
                        <a:pt x="678" y="307"/>
                      </a:lnTo>
                      <a:lnTo>
                        <a:pt x="658" y="319"/>
                      </a:lnTo>
                      <a:lnTo>
                        <a:pt x="637" y="329"/>
                      </a:lnTo>
                      <a:lnTo>
                        <a:pt x="614" y="337"/>
                      </a:lnTo>
                      <a:lnTo>
                        <a:pt x="590" y="343"/>
                      </a:lnTo>
                      <a:lnTo>
                        <a:pt x="566" y="349"/>
                      </a:lnTo>
                      <a:lnTo>
                        <a:pt x="540" y="352"/>
                      </a:lnTo>
                      <a:lnTo>
                        <a:pt x="514" y="355"/>
                      </a:lnTo>
                      <a:lnTo>
                        <a:pt x="488" y="356"/>
                      </a:lnTo>
                      <a:lnTo>
                        <a:pt x="435" y="356"/>
                      </a:lnTo>
                      <a:lnTo>
                        <a:pt x="410" y="355"/>
                      </a:lnTo>
                      <a:lnTo>
                        <a:pt x="385" y="353"/>
                      </a:lnTo>
                      <a:lnTo>
                        <a:pt x="361" y="351"/>
                      </a:lnTo>
                      <a:lnTo>
                        <a:pt x="339" y="347"/>
                      </a:lnTo>
                      <a:lnTo>
                        <a:pt x="317" y="345"/>
                      </a:lnTo>
                      <a:lnTo>
                        <a:pt x="298" y="342"/>
                      </a:lnTo>
                      <a:lnTo>
                        <a:pt x="280" y="338"/>
                      </a:lnTo>
                      <a:lnTo>
                        <a:pt x="264" y="335"/>
                      </a:lnTo>
                      <a:lnTo>
                        <a:pt x="250" y="333"/>
                      </a:lnTo>
                      <a:lnTo>
                        <a:pt x="239" y="330"/>
                      </a:lnTo>
                      <a:lnTo>
                        <a:pt x="231" y="329"/>
                      </a:lnTo>
                      <a:lnTo>
                        <a:pt x="226" y="328"/>
                      </a:lnTo>
                      <a:lnTo>
                        <a:pt x="225" y="327"/>
                      </a:lnTo>
                      <a:lnTo>
                        <a:pt x="233" y="366"/>
                      </a:lnTo>
                      <a:lnTo>
                        <a:pt x="239" y="403"/>
                      </a:lnTo>
                      <a:lnTo>
                        <a:pt x="241" y="437"/>
                      </a:lnTo>
                      <a:lnTo>
                        <a:pt x="240" y="470"/>
                      </a:lnTo>
                      <a:lnTo>
                        <a:pt x="237" y="500"/>
                      </a:lnTo>
                      <a:lnTo>
                        <a:pt x="232" y="527"/>
                      </a:lnTo>
                      <a:lnTo>
                        <a:pt x="225" y="553"/>
                      </a:lnTo>
                      <a:lnTo>
                        <a:pt x="216" y="577"/>
                      </a:lnTo>
                      <a:lnTo>
                        <a:pt x="207" y="597"/>
                      </a:lnTo>
                      <a:lnTo>
                        <a:pt x="195" y="616"/>
                      </a:lnTo>
                      <a:lnTo>
                        <a:pt x="183" y="632"/>
                      </a:lnTo>
                      <a:lnTo>
                        <a:pt x="170" y="647"/>
                      </a:lnTo>
                      <a:lnTo>
                        <a:pt x="158" y="658"/>
                      </a:lnTo>
                      <a:lnTo>
                        <a:pt x="145" y="668"/>
                      </a:lnTo>
                      <a:lnTo>
                        <a:pt x="133" y="676"/>
                      </a:lnTo>
                      <a:lnTo>
                        <a:pt x="103" y="645"/>
                      </a:lnTo>
                      <a:lnTo>
                        <a:pt x="77" y="613"/>
                      </a:lnTo>
                      <a:lnTo>
                        <a:pt x="55" y="577"/>
                      </a:lnTo>
                      <a:lnTo>
                        <a:pt x="37" y="540"/>
                      </a:lnTo>
                      <a:lnTo>
                        <a:pt x="22" y="501"/>
                      </a:lnTo>
                      <a:lnTo>
                        <a:pt x="11" y="461"/>
                      </a:lnTo>
                      <a:lnTo>
                        <a:pt x="3" y="421"/>
                      </a:lnTo>
                      <a:lnTo>
                        <a:pt x="0" y="379"/>
                      </a:lnTo>
                      <a:lnTo>
                        <a:pt x="1" y="338"/>
                      </a:lnTo>
                      <a:lnTo>
                        <a:pt x="7" y="307"/>
                      </a:lnTo>
                      <a:lnTo>
                        <a:pt x="15" y="276"/>
                      </a:lnTo>
                      <a:lnTo>
                        <a:pt x="26" y="246"/>
                      </a:lnTo>
                      <a:lnTo>
                        <a:pt x="43" y="209"/>
                      </a:lnTo>
                      <a:lnTo>
                        <a:pt x="64" y="175"/>
                      </a:lnTo>
                      <a:lnTo>
                        <a:pt x="88" y="144"/>
                      </a:lnTo>
                      <a:lnTo>
                        <a:pt x="114" y="116"/>
                      </a:lnTo>
                      <a:lnTo>
                        <a:pt x="142" y="90"/>
                      </a:lnTo>
                      <a:lnTo>
                        <a:pt x="173" y="68"/>
                      </a:lnTo>
                      <a:lnTo>
                        <a:pt x="205" y="49"/>
                      </a:lnTo>
                      <a:lnTo>
                        <a:pt x="239" y="33"/>
                      </a:lnTo>
                      <a:lnTo>
                        <a:pt x="275" y="20"/>
                      </a:lnTo>
                      <a:lnTo>
                        <a:pt x="312" y="10"/>
                      </a:lnTo>
                      <a:lnTo>
                        <a:pt x="351" y="4"/>
                      </a:lnTo>
                      <a:lnTo>
                        <a:pt x="389" y="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nvGrpSpPr>
              <p:cNvPr id="23564" name="Group 69"/>
              <p:cNvGrpSpPr>
                <a:grpSpLocks/>
              </p:cNvGrpSpPr>
              <p:nvPr/>
            </p:nvGrpSpPr>
            <p:grpSpPr bwMode="auto">
              <a:xfrm>
                <a:off x="4355114" y="3124200"/>
                <a:ext cx="1434497" cy="2520668"/>
                <a:chOff x="4341812" y="3100825"/>
                <a:chExt cx="1572370" cy="2544043"/>
              </a:xfrm>
            </p:grpSpPr>
            <p:sp>
              <p:nvSpPr>
                <p:cNvPr id="23565" name="Freeform 6"/>
                <p:cNvSpPr>
                  <a:spLocks/>
                </p:cNvSpPr>
                <p:nvPr/>
              </p:nvSpPr>
              <p:spPr bwMode="auto">
                <a:xfrm>
                  <a:off x="4812667" y="3132215"/>
                  <a:ext cx="696295" cy="1325528"/>
                </a:xfrm>
                <a:custGeom>
                  <a:avLst/>
                  <a:gdLst>
                    <a:gd name="T0" fmla="*/ 820449535 w 488"/>
                    <a:gd name="T1" fmla="*/ 0 h 929"/>
                    <a:gd name="T2" fmla="*/ 822485627 w 488"/>
                    <a:gd name="T3" fmla="*/ 2036091 h 929"/>
                    <a:gd name="T4" fmla="*/ 832664661 w 488"/>
                    <a:gd name="T5" fmla="*/ 8142937 h 929"/>
                    <a:gd name="T6" fmla="*/ 844879787 w 488"/>
                    <a:gd name="T7" fmla="*/ 16287300 h 929"/>
                    <a:gd name="T8" fmla="*/ 861167097 w 488"/>
                    <a:gd name="T9" fmla="*/ 22394146 h 929"/>
                    <a:gd name="T10" fmla="*/ 879489073 w 488"/>
                    <a:gd name="T11" fmla="*/ 28502419 h 929"/>
                    <a:gd name="T12" fmla="*/ 895776383 w 488"/>
                    <a:gd name="T13" fmla="*/ 34609265 h 929"/>
                    <a:gd name="T14" fmla="*/ 914098359 w 488"/>
                    <a:gd name="T15" fmla="*/ 34609265 h 929"/>
                    <a:gd name="T16" fmla="*/ 993497391 w 488"/>
                    <a:gd name="T17" fmla="*/ 1752868810 h 929"/>
                    <a:gd name="T18" fmla="*/ 221908360 w 488"/>
                    <a:gd name="T19" fmla="*/ 1891307297 h 929"/>
                    <a:gd name="T20" fmla="*/ 0 w 488"/>
                    <a:gd name="T21" fmla="*/ 67182439 h 929"/>
                    <a:gd name="T22" fmla="*/ 36645378 w 488"/>
                    <a:gd name="T23" fmla="*/ 36645356 h 929"/>
                    <a:gd name="T24" fmla="*/ 179154706 w 488"/>
                    <a:gd name="T25" fmla="*/ 36645356 h 929"/>
                    <a:gd name="T26" fmla="*/ 242266428 w 488"/>
                    <a:gd name="T27" fmla="*/ 36645356 h 929"/>
                    <a:gd name="T28" fmla="*/ 313521092 w 488"/>
                    <a:gd name="T29" fmla="*/ 34609265 h 929"/>
                    <a:gd name="T30" fmla="*/ 392920125 w 488"/>
                    <a:gd name="T31" fmla="*/ 30537083 h 929"/>
                    <a:gd name="T32" fmla="*/ 474353822 w 488"/>
                    <a:gd name="T33" fmla="*/ 28502419 h 929"/>
                    <a:gd name="T34" fmla="*/ 557825039 w 488"/>
                    <a:gd name="T35" fmla="*/ 24430237 h 929"/>
                    <a:gd name="T36" fmla="*/ 645365587 w 488"/>
                    <a:gd name="T37" fmla="*/ 18321965 h 929"/>
                    <a:gd name="T38" fmla="*/ 732907561 w 488"/>
                    <a:gd name="T39" fmla="*/ 10179028 h 929"/>
                    <a:gd name="T40" fmla="*/ 820449535 w 488"/>
                    <a:gd name="T41" fmla="*/ 0 h 9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8" h="929">
                      <a:moveTo>
                        <a:pt x="403" y="0"/>
                      </a:moveTo>
                      <a:lnTo>
                        <a:pt x="404" y="1"/>
                      </a:lnTo>
                      <a:lnTo>
                        <a:pt x="409" y="4"/>
                      </a:lnTo>
                      <a:lnTo>
                        <a:pt x="415" y="8"/>
                      </a:lnTo>
                      <a:lnTo>
                        <a:pt x="423" y="11"/>
                      </a:lnTo>
                      <a:lnTo>
                        <a:pt x="432" y="14"/>
                      </a:lnTo>
                      <a:lnTo>
                        <a:pt x="440" y="17"/>
                      </a:lnTo>
                      <a:lnTo>
                        <a:pt x="449" y="17"/>
                      </a:lnTo>
                      <a:lnTo>
                        <a:pt x="488" y="861"/>
                      </a:lnTo>
                      <a:lnTo>
                        <a:pt x="109" y="929"/>
                      </a:lnTo>
                      <a:lnTo>
                        <a:pt x="0" y="33"/>
                      </a:lnTo>
                      <a:lnTo>
                        <a:pt x="18" y="18"/>
                      </a:lnTo>
                      <a:lnTo>
                        <a:pt x="88" y="18"/>
                      </a:lnTo>
                      <a:lnTo>
                        <a:pt x="119" y="18"/>
                      </a:lnTo>
                      <a:lnTo>
                        <a:pt x="154" y="17"/>
                      </a:lnTo>
                      <a:lnTo>
                        <a:pt x="193" y="15"/>
                      </a:lnTo>
                      <a:lnTo>
                        <a:pt x="233" y="14"/>
                      </a:lnTo>
                      <a:lnTo>
                        <a:pt x="274" y="12"/>
                      </a:lnTo>
                      <a:lnTo>
                        <a:pt x="317" y="9"/>
                      </a:lnTo>
                      <a:lnTo>
                        <a:pt x="360" y="5"/>
                      </a:lnTo>
                      <a:lnTo>
                        <a:pt x="40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72" name="Freeform 7"/>
                <p:cNvSpPr>
                  <a:spLocks/>
                </p:cNvSpPr>
                <p:nvPr/>
              </p:nvSpPr>
              <p:spPr bwMode="auto">
                <a:xfrm>
                  <a:off x="4811727" y="3132610"/>
                  <a:ext cx="695956" cy="1323990"/>
                </a:xfrm>
                <a:custGeom>
                  <a:avLst/>
                  <a:gdLst/>
                  <a:ahLst/>
                  <a:cxnLst>
                    <a:cxn ang="0">
                      <a:pos x="403" y="0"/>
                    </a:cxn>
                    <a:cxn ang="0">
                      <a:pos x="404" y="1"/>
                    </a:cxn>
                    <a:cxn ang="0">
                      <a:pos x="409" y="4"/>
                    </a:cxn>
                    <a:cxn ang="0">
                      <a:pos x="415" y="8"/>
                    </a:cxn>
                    <a:cxn ang="0">
                      <a:pos x="423" y="11"/>
                    </a:cxn>
                    <a:cxn ang="0">
                      <a:pos x="432" y="14"/>
                    </a:cxn>
                    <a:cxn ang="0">
                      <a:pos x="440" y="17"/>
                    </a:cxn>
                    <a:cxn ang="0">
                      <a:pos x="449" y="17"/>
                    </a:cxn>
                    <a:cxn ang="0">
                      <a:pos x="488" y="861"/>
                    </a:cxn>
                    <a:cxn ang="0">
                      <a:pos x="109" y="929"/>
                    </a:cxn>
                    <a:cxn ang="0">
                      <a:pos x="0" y="33"/>
                    </a:cxn>
                    <a:cxn ang="0">
                      <a:pos x="18" y="18"/>
                    </a:cxn>
                    <a:cxn ang="0">
                      <a:pos x="88" y="18"/>
                    </a:cxn>
                    <a:cxn ang="0">
                      <a:pos x="119" y="18"/>
                    </a:cxn>
                    <a:cxn ang="0">
                      <a:pos x="154" y="17"/>
                    </a:cxn>
                    <a:cxn ang="0">
                      <a:pos x="193" y="15"/>
                    </a:cxn>
                    <a:cxn ang="0">
                      <a:pos x="233" y="14"/>
                    </a:cxn>
                    <a:cxn ang="0">
                      <a:pos x="274" y="12"/>
                    </a:cxn>
                    <a:cxn ang="0">
                      <a:pos x="317" y="9"/>
                    </a:cxn>
                    <a:cxn ang="0">
                      <a:pos x="360" y="5"/>
                    </a:cxn>
                    <a:cxn ang="0">
                      <a:pos x="403" y="0"/>
                    </a:cxn>
                  </a:cxnLst>
                  <a:rect l="0" t="0" r="r" b="b"/>
                  <a:pathLst>
                    <a:path w="488" h="929">
                      <a:moveTo>
                        <a:pt x="403" y="0"/>
                      </a:moveTo>
                      <a:lnTo>
                        <a:pt x="404" y="1"/>
                      </a:lnTo>
                      <a:lnTo>
                        <a:pt x="409" y="4"/>
                      </a:lnTo>
                      <a:lnTo>
                        <a:pt x="415" y="8"/>
                      </a:lnTo>
                      <a:lnTo>
                        <a:pt x="423" y="11"/>
                      </a:lnTo>
                      <a:lnTo>
                        <a:pt x="432" y="14"/>
                      </a:lnTo>
                      <a:lnTo>
                        <a:pt x="440" y="17"/>
                      </a:lnTo>
                      <a:lnTo>
                        <a:pt x="449" y="17"/>
                      </a:lnTo>
                      <a:lnTo>
                        <a:pt x="488" y="861"/>
                      </a:lnTo>
                      <a:lnTo>
                        <a:pt x="109" y="929"/>
                      </a:lnTo>
                      <a:lnTo>
                        <a:pt x="0" y="33"/>
                      </a:lnTo>
                      <a:lnTo>
                        <a:pt x="18" y="18"/>
                      </a:lnTo>
                      <a:lnTo>
                        <a:pt x="88" y="18"/>
                      </a:lnTo>
                      <a:lnTo>
                        <a:pt x="119" y="18"/>
                      </a:lnTo>
                      <a:lnTo>
                        <a:pt x="154" y="17"/>
                      </a:lnTo>
                      <a:lnTo>
                        <a:pt x="193" y="15"/>
                      </a:lnTo>
                      <a:lnTo>
                        <a:pt x="233" y="14"/>
                      </a:lnTo>
                      <a:lnTo>
                        <a:pt x="274" y="12"/>
                      </a:lnTo>
                      <a:lnTo>
                        <a:pt x="317" y="9"/>
                      </a:lnTo>
                      <a:lnTo>
                        <a:pt x="360" y="5"/>
                      </a:lnTo>
                      <a:lnTo>
                        <a:pt x="403" y="0"/>
                      </a:lnTo>
                      <a:close/>
                    </a:path>
                  </a:pathLst>
                </a:custGeom>
                <a:solidFill>
                  <a:schemeClr val="bg1">
                    <a:lumMod val="95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3" name="Freeform 8"/>
                <p:cNvSpPr>
                  <a:spLocks/>
                </p:cNvSpPr>
                <p:nvPr/>
              </p:nvSpPr>
              <p:spPr bwMode="auto">
                <a:xfrm>
                  <a:off x="4651658" y="4228104"/>
                  <a:ext cx="930260" cy="1381648"/>
                </a:xfrm>
                <a:custGeom>
                  <a:avLst/>
                  <a:gdLst/>
                  <a:ahLst/>
                  <a:cxnLst>
                    <a:cxn ang="0">
                      <a:pos x="652" y="4"/>
                    </a:cxn>
                    <a:cxn ang="0">
                      <a:pos x="651" y="25"/>
                    </a:cxn>
                    <a:cxn ang="0">
                      <a:pos x="649" y="65"/>
                    </a:cxn>
                    <a:cxn ang="0">
                      <a:pos x="645" y="120"/>
                    </a:cxn>
                    <a:cxn ang="0">
                      <a:pos x="641" y="185"/>
                    </a:cxn>
                    <a:cxn ang="0">
                      <a:pos x="635" y="259"/>
                    </a:cxn>
                    <a:cxn ang="0">
                      <a:pos x="620" y="416"/>
                    </a:cxn>
                    <a:cxn ang="0">
                      <a:pos x="611" y="491"/>
                    </a:cxn>
                    <a:cxn ang="0">
                      <a:pos x="594" y="608"/>
                    </a:cxn>
                    <a:cxn ang="0">
                      <a:pos x="575" y="716"/>
                    </a:cxn>
                    <a:cxn ang="0">
                      <a:pos x="561" y="779"/>
                    </a:cxn>
                    <a:cxn ang="0">
                      <a:pos x="550" y="833"/>
                    </a:cxn>
                    <a:cxn ang="0">
                      <a:pos x="541" y="875"/>
                    </a:cxn>
                    <a:cxn ang="0">
                      <a:pos x="534" y="901"/>
                    </a:cxn>
                    <a:cxn ang="0">
                      <a:pos x="532" y="911"/>
                    </a:cxn>
                    <a:cxn ang="0">
                      <a:pos x="149" y="919"/>
                    </a:cxn>
                    <a:cxn ang="0">
                      <a:pos x="148" y="915"/>
                    </a:cxn>
                    <a:cxn ang="0">
                      <a:pos x="143" y="900"/>
                    </a:cxn>
                    <a:cxn ang="0">
                      <a:pos x="134" y="874"/>
                    </a:cxn>
                    <a:cxn ang="0">
                      <a:pos x="124" y="837"/>
                    </a:cxn>
                    <a:cxn ang="0">
                      <a:pos x="110" y="784"/>
                    </a:cxn>
                    <a:cxn ang="0">
                      <a:pos x="87" y="674"/>
                    </a:cxn>
                    <a:cxn ang="0">
                      <a:pos x="69" y="578"/>
                    </a:cxn>
                    <a:cxn ang="0">
                      <a:pos x="50" y="462"/>
                    </a:cxn>
                    <a:cxn ang="0">
                      <a:pos x="30" y="324"/>
                    </a:cxn>
                    <a:cxn ang="0">
                      <a:pos x="11" y="163"/>
                    </a:cxn>
                    <a:cxn ang="0">
                      <a:pos x="3" y="74"/>
                    </a:cxn>
                    <a:cxn ang="0">
                      <a:pos x="25" y="76"/>
                    </a:cxn>
                    <a:cxn ang="0">
                      <a:pos x="66" y="76"/>
                    </a:cxn>
                    <a:cxn ang="0">
                      <a:pos x="192" y="77"/>
                    </a:cxn>
                    <a:cxn ang="0">
                      <a:pos x="268" y="75"/>
                    </a:cxn>
                    <a:cxn ang="0">
                      <a:pos x="350" y="69"/>
                    </a:cxn>
                    <a:cxn ang="0">
                      <a:pos x="433" y="60"/>
                    </a:cxn>
                    <a:cxn ang="0">
                      <a:pos x="513" y="45"/>
                    </a:cxn>
                    <a:cxn ang="0">
                      <a:pos x="588" y="26"/>
                    </a:cxn>
                    <a:cxn ang="0">
                      <a:pos x="652" y="0"/>
                    </a:cxn>
                  </a:cxnLst>
                  <a:rect l="0" t="0" r="r" b="b"/>
                  <a:pathLst>
                    <a:path w="652" h="969">
                      <a:moveTo>
                        <a:pt x="652" y="0"/>
                      </a:moveTo>
                      <a:lnTo>
                        <a:pt x="652" y="4"/>
                      </a:lnTo>
                      <a:lnTo>
                        <a:pt x="652" y="12"/>
                      </a:lnTo>
                      <a:lnTo>
                        <a:pt x="651" y="25"/>
                      </a:lnTo>
                      <a:lnTo>
                        <a:pt x="650" y="43"/>
                      </a:lnTo>
                      <a:lnTo>
                        <a:pt x="649" y="65"/>
                      </a:lnTo>
                      <a:lnTo>
                        <a:pt x="648" y="90"/>
                      </a:lnTo>
                      <a:lnTo>
                        <a:pt x="645" y="120"/>
                      </a:lnTo>
                      <a:lnTo>
                        <a:pt x="643" y="152"/>
                      </a:lnTo>
                      <a:lnTo>
                        <a:pt x="641" y="185"/>
                      </a:lnTo>
                      <a:lnTo>
                        <a:pt x="639" y="221"/>
                      </a:lnTo>
                      <a:lnTo>
                        <a:pt x="635" y="259"/>
                      </a:lnTo>
                      <a:lnTo>
                        <a:pt x="629" y="337"/>
                      </a:lnTo>
                      <a:lnTo>
                        <a:pt x="620" y="416"/>
                      </a:lnTo>
                      <a:lnTo>
                        <a:pt x="616" y="454"/>
                      </a:lnTo>
                      <a:lnTo>
                        <a:pt x="611" y="491"/>
                      </a:lnTo>
                      <a:lnTo>
                        <a:pt x="606" y="531"/>
                      </a:lnTo>
                      <a:lnTo>
                        <a:pt x="594" y="608"/>
                      </a:lnTo>
                      <a:lnTo>
                        <a:pt x="581" y="681"/>
                      </a:lnTo>
                      <a:lnTo>
                        <a:pt x="575" y="716"/>
                      </a:lnTo>
                      <a:lnTo>
                        <a:pt x="568" y="748"/>
                      </a:lnTo>
                      <a:lnTo>
                        <a:pt x="561" y="779"/>
                      </a:lnTo>
                      <a:lnTo>
                        <a:pt x="556" y="807"/>
                      </a:lnTo>
                      <a:lnTo>
                        <a:pt x="550" y="833"/>
                      </a:lnTo>
                      <a:lnTo>
                        <a:pt x="545" y="856"/>
                      </a:lnTo>
                      <a:lnTo>
                        <a:pt x="541" y="875"/>
                      </a:lnTo>
                      <a:lnTo>
                        <a:pt x="537" y="890"/>
                      </a:lnTo>
                      <a:lnTo>
                        <a:pt x="534" y="901"/>
                      </a:lnTo>
                      <a:lnTo>
                        <a:pt x="533" y="909"/>
                      </a:lnTo>
                      <a:lnTo>
                        <a:pt x="532" y="911"/>
                      </a:lnTo>
                      <a:lnTo>
                        <a:pt x="349" y="969"/>
                      </a:lnTo>
                      <a:lnTo>
                        <a:pt x="149" y="919"/>
                      </a:lnTo>
                      <a:lnTo>
                        <a:pt x="148" y="918"/>
                      </a:lnTo>
                      <a:lnTo>
                        <a:pt x="148" y="915"/>
                      </a:lnTo>
                      <a:lnTo>
                        <a:pt x="145" y="909"/>
                      </a:lnTo>
                      <a:lnTo>
                        <a:pt x="143" y="900"/>
                      </a:lnTo>
                      <a:lnTo>
                        <a:pt x="139" y="889"/>
                      </a:lnTo>
                      <a:lnTo>
                        <a:pt x="134" y="874"/>
                      </a:lnTo>
                      <a:lnTo>
                        <a:pt x="129" y="857"/>
                      </a:lnTo>
                      <a:lnTo>
                        <a:pt x="124" y="837"/>
                      </a:lnTo>
                      <a:lnTo>
                        <a:pt x="117" y="812"/>
                      </a:lnTo>
                      <a:lnTo>
                        <a:pt x="110" y="784"/>
                      </a:lnTo>
                      <a:lnTo>
                        <a:pt x="102" y="752"/>
                      </a:lnTo>
                      <a:lnTo>
                        <a:pt x="87" y="674"/>
                      </a:lnTo>
                      <a:lnTo>
                        <a:pt x="78" y="628"/>
                      </a:lnTo>
                      <a:lnTo>
                        <a:pt x="69" y="578"/>
                      </a:lnTo>
                      <a:lnTo>
                        <a:pt x="60" y="522"/>
                      </a:lnTo>
                      <a:lnTo>
                        <a:pt x="50" y="462"/>
                      </a:lnTo>
                      <a:lnTo>
                        <a:pt x="40" y="396"/>
                      </a:lnTo>
                      <a:lnTo>
                        <a:pt x="30" y="324"/>
                      </a:lnTo>
                      <a:lnTo>
                        <a:pt x="21" y="247"/>
                      </a:lnTo>
                      <a:lnTo>
                        <a:pt x="11" y="163"/>
                      </a:lnTo>
                      <a:lnTo>
                        <a:pt x="0" y="74"/>
                      </a:lnTo>
                      <a:lnTo>
                        <a:pt x="3" y="74"/>
                      </a:lnTo>
                      <a:lnTo>
                        <a:pt x="12" y="75"/>
                      </a:lnTo>
                      <a:lnTo>
                        <a:pt x="25" y="76"/>
                      </a:lnTo>
                      <a:lnTo>
                        <a:pt x="43" y="76"/>
                      </a:lnTo>
                      <a:lnTo>
                        <a:pt x="66" y="76"/>
                      </a:lnTo>
                      <a:lnTo>
                        <a:pt x="93" y="77"/>
                      </a:lnTo>
                      <a:lnTo>
                        <a:pt x="192" y="77"/>
                      </a:lnTo>
                      <a:lnTo>
                        <a:pt x="229" y="76"/>
                      </a:lnTo>
                      <a:lnTo>
                        <a:pt x="268" y="75"/>
                      </a:lnTo>
                      <a:lnTo>
                        <a:pt x="308" y="72"/>
                      </a:lnTo>
                      <a:lnTo>
                        <a:pt x="350" y="69"/>
                      </a:lnTo>
                      <a:lnTo>
                        <a:pt x="391" y="65"/>
                      </a:lnTo>
                      <a:lnTo>
                        <a:pt x="433" y="60"/>
                      </a:lnTo>
                      <a:lnTo>
                        <a:pt x="473" y="53"/>
                      </a:lnTo>
                      <a:lnTo>
                        <a:pt x="513" y="45"/>
                      </a:lnTo>
                      <a:lnTo>
                        <a:pt x="551" y="36"/>
                      </a:lnTo>
                      <a:lnTo>
                        <a:pt x="588" y="26"/>
                      </a:lnTo>
                      <a:lnTo>
                        <a:pt x="621" y="14"/>
                      </a:lnTo>
                      <a:lnTo>
                        <a:pt x="652" y="0"/>
                      </a:lnTo>
                      <a:close/>
                    </a:path>
                  </a:pathLst>
                </a:custGeom>
                <a:solidFill>
                  <a:schemeClr val="accent2">
                    <a:lumMod val="75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4" name="Freeform 9"/>
                <p:cNvSpPr>
                  <a:spLocks/>
                </p:cNvSpPr>
                <p:nvPr/>
              </p:nvSpPr>
              <p:spPr bwMode="auto">
                <a:xfrm>
                  <a:off x="5066911" y="4625301"/>
                  <a:ext cx="225026" cy="984451"/>
                </a:xfrm>
                <a:custGeom>
                  <a:avLst/>
                  <a:gdLst/>
                  <a:ahLst/>
                  <a:cxnLst>
                    <a:cxn ang="0">
                      <a:pos x="158" y="0"/>
                    </a:cxn>
                    <a:cxn ang="0">
                      <a:pos x="158" y="2"/>
                    </a:cxn>
                    <a:cxn ang="0">
                      <a:pos x="154" y="6"/>
                    </a:cxn>
                    <a:cxn ang="0">
                      <a:pos x="149" y="12"/>
                    </a:cxn>
                    <a:cxn ang="0">
                      <a:pos x="140" y="19"/>
                    </a:cxn>
                    <a:cxn ang="0">
                      <a:pos x="129" y="27"/>
                    </a:cxn>
                    <a:cxn ang="0">
                      <a:pos x="114" y="36"/>
                    </a:cxn>
                    <a:cxn ang="0">
                      <a:pos x="96" y="42"/>
                    </a:cxn>
                    <a:cxn ang="0">
                      <a:pos x="69" y="690"/>
                    </a:cxn>
                    <a:cxn ang="0">
                      <a:pos x="44" y="687"/>
                    </a:cxn>
                    <a:cxn ang="0">
                      <a:pos x="64" y="47"/>
                    </a:cxn>
                    <a:cxn ang="0">
                      <a:pos x="62" y="47"/>
                    </a:cxn>
                    <a:cxn ang="0">
                      <a:pos x="56" y="45"/>
                    </a:cxn>
                    <a:cxn ang="0">
                      <a:pos x="48" y="44"/>
                    </a:cxn>
                    <a:cxn ang="0">
                      <a:pos x="37" y="40"/>
                    </a:cxn>
                    <a:cxn ang="0">
                      <a:pos x="25" y="36"/>
                    </a:cxn>
                    <a:cxn ang="0">
                      <a:pos x="12" y="30"/>
                    </a:cxn>
                    <a:cxn ang="0">
                      <a:pos x="0" y="22"/>
                    </a:cxn>
                    <a:cxn ang="0">
                      <a:pos x="3" y="22"/>
                    </a:cxn>
                    <a:cxn ang="0">
                      <a:pos x="12" y="22"/>
                    </a:cxn>
                    <a:cxn ang="0">
                      <a:pos x="24" y="22"/>
                    </a:cxn>
                    <a:cxn ang="0">
                      <a:pos x="40" y="20"/>
                    </a:cxn>
                    <a:cxn ang="0">
                      <a:pos x="58" y="19"/>
                    </a:cxn>
                    <a:cxn ang="0">
                      <a:pos x="79" y="17"/>
                    </a:cxn>
                    <a:cxn ang="0">
                      <a:pos x="100" y="13"/>
                    </a:cxn>
                    <a:cxn ang="0">
                      <a:pos x="121" y="10"/>
                    </a:cxn>
                    <a:cxn ang="0">
                      <a:pos x="140" y="6"/>
                    </a:cxn>
                    <a:cxn ang="0">
                      <a:pos x="158" y="0"/>
                    </a:cxn>
                  </a:cxnLst>
                  <a:rect l="0" t="0" r="r" b="b"/>
                  <a:pathLst>
                    <a:path w="158" h="690">
                      <a:moveTo>
                        <a:pt x="158" y="0"/>
                      </a:moveTo>
                      <a:lnTo>
                        <a:pt x="158" y="2"/>
                      </a:lnTo>
                      <a:lnTo>
                        <a:pt x="154" y="6"/>
                      </a:lnTo>
                      <a:lnTo>
                        <a:pt x="149" y="12"/>
                      </a:lnTo>
                      <a:lnTo>
                        <a:pt x="140" y="19"/>
                      </a:lnTo>
                      <a:lnTo>
                        <a:pt x="129" y="27"/>
                      </a:lnTo>
                      <a:lnTo>
                        <a:pt x="114" y="36"/>
                      </a:lnTo>
                      <a:lnTo>
                        <a:pt x="96" y="42"/>
                      </a:lnTo>
                      <a:lnTo>
                        <a:pt x="69" y="690"/>
                      </a:lnTo>
                      <a:lnTo>
                        <a:pt x="44" y="687"/>
                      </a:lnTo>
                      <a:lnTo>
                        <a:pt x="64" y="47"/>
                      </a:lnTo>
                      <a:lnTo>
                        <a:pt x="62" y="47"/>
                      </a:lnTo>
                      <a:lnTo>
                        <a:pt x="56" y="45"/>
                      </a:lnTo>
                      <a:lnTo>
                        <a:pt x="48" y="44"/>
                      </a:lnTo>
                      <a:lnTo>
                        <a:pt x="37" y="40"/>
                      </a:lnTo>
                      <a:lnTo>
                        <a:pt x="25" y="36"/>
                      </a:lnTo>
                      <a:lnTo>
                        <a:pt x="12" y="30"/>
                      </a:lnTo>
                      <a:lnTo>
                        <a:pt x="0" y="22"/>
                      </a:lnTo>
                      <a:lnTo>
                        <a:pt x="3" y="22"/>
                      </a:lnTo>
                      <a:lnTo>
                        <a:pt x="12" y="22"/>
                      </a:lnTo>
                      <a:lnTo>
                        <a:pt x="24" y="22"/>
                      </a:lnTo>
                      <a:lnTo>
                        <a:pt x="40" y="20"/>
                      </a:lnTo>
                      <a:lnTo>
                        <a:pt x="58" y="19"/>
                      </a:lnTo>
                      <a:lnTo>
                        <a:pt x="79" y="17"/>
                      </a:lnTo>
                      <a:lnTo>
                        <a:pt x="100" y="13"/>
                      </a:lnTo>
                      <a:lnTo>
                        <a:pt x="121" y="10"/>
                      </a:lnTo>
                      <a:lnTo>
                        <a:pt x="140" y="6"/>
                      </a:lnTo>
                      <a:lnTo>
                        <a:pt x="158" y="0"/>
                      </a:lnTo>
                      <a:close/>
                    </a:path>
                  </a:pathLst>
                </a:custGeom>
                <a:solidFill>
                  <a:schemeClr val="accent2">
                    <a:lumMod val="5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69" name="Freeform 10"/>
                <p:cNvSpPr>
                  <a:spLocks/>
                </p:cNvSpPr>
                <p:nvPr/>
              </p:nvSpPr>
              <p:spPr bwMode="auto">
                <a:xfrm>
                  <a:off x="4745606" y="5467941"/>
                  <a:ext cx="804734" cy="176927"/>
                </a:xfrm>
                <a:custGeom>
                  <a:avLst/>
                  <a:gdLst>
                    <a:gd name="T0" fmla="*/ 278911673 w 564"/>
                    <a:gd name="T1" fmla="*/ 0 h 124"/>
                    <a:gd name="T2" fmla="*/ 319629216 w 564"/>
                    <a:gd name="T3" fmla="*/ 2036087 h 124"/>
                    <a:gd name="T4" fmla="*/ 366453605 w 564"/>
                    <a:gd name="T5" fmla="*/ 10179010 h 124"/>
                    <a:gd name="T6" fmla="*/ 417350177 w 564"/>
                    <a:gd name="T7" fmla="*/ 24430194 h 124"/>
                    <a:gd name="T8" fmla="*/ 470282840 w 564"/>
                    <a:gd name="T9" fmla="*/ 44788214 h 124"/>
                    <a:gd name="T10" fmla="*/ 529322350 w 564"/>
                    <a:gd name="T11" fmla="*/ 71254496 h 124"/>
                    <a:gd name="T12" fmla="*/ 594468706 w 564"/>
                    <a:gd name="T13" fmla="*/ 105863700 h 124"/>
                    <a:gd name="T14" fmla="*/ 596504797 w 564"/>
                    <a:gd name="T15" fmla="*/ 103827612 h 124"/>
                    <a:gd name="T16" fmla="*/ 602613071 w 564"/>
                    <a:gd name="T17" fmla="*/ 99756865 h 124"/>
                    <a:gd name="T18" fmla="*/ 614828191 w 564"/>
                    <a:gd name="T19" fmla="*/ 93648603 h 124"/>
                    <a:gd name="T20" fmla="*/ 631114066 w 564"/>
                    <a:gd name="T21" fmla="*/ 83469593 h 124"/>
                    <a:gd name="T22" fmla="*/ 649437460 w 564"/>
                    <a:gd name="T23" fmla="*/ 73290583 h 124"/>
                    <a:gd name="T24" fmla="*/ 671831609 w 564"/>
                    <a:gd name="T25" fmla="*/ 61075486 h 124"/>
                    <a:gd name="T26" fmla="*/ 696261850 w 564"/>
                    <a:gd name="T27" fmla="*/ 48860389 h 124"/>
                    <a:gd name="T28" fmla="*/ 724764272 w 564"/>
                    <a:gd name="T29" fmla="*/ 38681379 h 124"/>
                    <a:gd name="T30" fmla="*/ 753265268 w 564"/>
                    <a:gd name="T31" fmla="*/ 26466282 h 124"/>
                    <a:gd name="T32" fmla="*/ 783803782 w 564"/>
                    <a:gd name="T33" fmla="*/ 16287272 h 124"/>
                    <a:gd name="T34" fmla="*/ 816376960 w 564"/>
                    <a:gd name="T35" fmla="*/ 10179010 h 124"/>
                    <a:gd name="T36" fmla="*/ 848951565 w 564"/>
                    <a:gd name="T37" fmla="*/ 2036087 h 124"/>
                    <a:gd name="T38" fmla="*/ 881524743 w 564"/>
                    <a:gd name="T39" fmla="*/ 2036087 h 124"/>
                    <a:gd name="T40" fmla="*/ 916134013 w 564"/>
                    <a:gd name="T41" fmla="*/ 2036087 h 124"/>
                    <a:gd name="T42" fmla="*/ 948707191 w 564"/>
                    <a:gd name="T43" fmla="*/ 6106835 h 124"/>
                    <a:gd name="T44" fmla="*/ 981281796 w 564"/>
                    <a:gd name="T45" fmla="*/ 16287272 h 124"/>
                    <a:gd name="T46" fmla="*/ 1009782792 w 564"/>
                    <a:gd name="T47" fmla="*/ 28502369 h 124"/>
                    <a:gd name="T48" fmla="*/ 1040321305 w 564"/>
                    <a:gd name="T49" fmla="*/ 48860389 h 124"/>
                    <a:gd name="T50" fmla="*/ 1066787637 w 564"/>
                    <a:gd name="T51" fmla="*/ 75326670 h 124"/>
                    <a:gd name="T52" fmla="*/ 1093253968 w 564"/>
                    <a:gd name="T53" fmla="*/ 109935874 h 124"/>
                    <a:gd name="T54" fmla="*/ 1113612026 w 564"/>
                    <a:gd name="T55" fmla="*/ 148617253 h 124"/>
                    <a:gd name="T56" fmla="*/ 1131933993 w 564"/>
                    <a:gd name="T57" fmla="*/ 195441554 h 124"/>
                    <a:gd name="T58" fmla="*/ 1148221296 w 564"/>
                    <a:gd name="T59" fmla="*/ 252444866 h 124"/>
                    <a:gd name="T60" fmla="*/ 0 w 564"/>
                    <a:gd name="T61" fmla="*/ 252444866 h 124"/>
                    <a:gd name="T62" fmla="*/ 0 w 564"/>
                    <a:gd name="T63" fmla="*/ 250408778 h 124"/>
                    <a:gd name="T64" fmla="*/ 2036091 w 564"/>
                    <a:gd name="T65" fmla="*/ 244301943 h 124"/>
                    <a:gd name="T66" fmla="*/ 2036091 w 564"/>
                    <a:gd name="T67" fmla="*/ 234122933 h 124"/>
                    <a:gd name="T68" fmla="*/ 6108274 w 564"/>
                    <a:gd name="T69" fmla="*/ 221907836 h 124"/>
                    <a:gd name="T70" fmla="*/ 12215120 w 564"/>
                    <a:gd name="T71" fmla="*/ 203584477 h 124"/>
                    <a:gd name="T72" fmla="*/ 18323394 w 564"/>
                    <a:gd name="T73" fmla="*/ 185262545 h 124"/>
                    <a:gd name="T74" fmla="*/ 26466332 w 564"/>
                    <a:gd name="T75" fmla="*/ 166939185 h 124"/>
                    <a:gd name="T76" fmla="*/ 36645361 w 564"/>
                    <a:gd name="T77" fmla="*/ 146581166 h 124"/>
                    <a:gd name="T78" fmla="*/ 48860481 w 564"/>
                    <a:gd name="T79" fmla="*/ 126223146 h 124"/>
                    <a:gd name="T80" fmla="*/ 63111692 w 564"/>
                    <a:gd name="T81" fmla="*/ 103827612 h 124"/>
                    <a:gd name="T82" fmla="*/ 79398995 w 564"/>
                    <a:gd name="T83" fmla="*/ 83469593 h 124"/>
                    <a:gd name="T84" fmla="*/ 97720961 w 564"/>
                    <a:gd name="T85" fmla="*/ 65147660 h 124"/>
                    <a:gd name="T86" fmla="*/ 120115111 w 564"/>
                    <a:gd name="T87" fmla="*/ 46824301 h 124"/>
                    <a:gd name="T88" fmla="*/ 144545351 w 564"/>
                    <a:gd name="T89" fmla="*/ 30537029 h 124"/>
                    <a:gd name="T90" fmla="*/ 173047774 w 564"/>
                    <a:gd name="T91" fmla="*/ 18321932 h 124"/>
                    <a:gd name="T92" fmla="*/ 205620952 w 564"/>
                    <a:gd name="T93" fmla="*/ 8142922 h 124"/>
                    <a:gd name="T94" fmla="*/ 240230221 w 564"/>
                    <a:gd name="T95" fmla="*/ 2036087 h 124"/>
                    <a:gd name="T96" fmla="*/ 278911673 w 564"/>
                    <a:gd name="T97" fmla="*/ 0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4" h="124">
                      <a:moveTo>
                        <a:pt x="137" y="0"/>
                      </a:moveTo>
                      <a:lnTo>
                        <a:pt x="157" y="1"/>
                      </a:lnTo>
                      <a:lnTo>
                        <a:pt x="180" y="5"/>
                      </a:lnTo>
                      <a:lnTo>
                        <a:pt x="205" y="12"/>
                      </a:lnTo>
                      <a:lnTo>
                        <a:pt x="231" y="22"/>
                      </a:lnTo>
                      <a:lnTo>
                        <a:pt x="260" y="35"/>
                      </a:lnTo>
                      <a:lnTo>
                        <a:pt x="292" y="52"/>
                      </a:lnTo>
                      <a:lnTo>
                        <a:pt x="293" y="51"/>
                      </a:lnTo>
                      <a:lnTo>
                        <a:pt x="296" y="49"/>
                      </a:lnTo>
                      <a:lnTo>
                        <a:pt x="302" y="46"/>
                      </a:lnTo>
                      <a:lnTo>
                        <a:pt x="310" y="41"/>
                      </a:lnTo>
                      <a:lnTo>
                        <a:pt x="319" y="36"/>
                      </a:lnTo>
                      <a:lnTo>
                        <a:pt x="330" y="30"/>
                      </a:lnTo>
                      <a:lnTo>
                        <a:pt x="342" y="24"/>
                      </a:lnTo>
                      <a:lnTo>
                        <a:pt x="356" y="19"/>
                      </a:lnTo>
                      <a:lnTo>
                        <a:pt x="370" y="13"/>
                      </a:lnTo>
                      <a:lnTo>
                        <a:pt x="385" y="8"/>
                      </a:lnTo>
                      <a:lnTo>
                        <a:pt x="401" y="5"/>
                      </a:lnTo>
                      <a:lnTo>
                        <a:pt x="417" y="1"/>
                      </a:lnTo>
                      <a:lnTo>
                        <a:pt x="433" y="1"/>
                      </a:lnTo>
                      <a:lnTo>
                        <a:pt x="450" y="1"/>
                      </a:lnTo>
                      <a:lnTo>
                        <a:pt x="466" y="3"/>
                      </a:lnTo>
                      <a:lnTo>
                        <a:pt x="482" y="8"/>
                      </a:lnTo>
                      <a:lnTo>
                        <a:pt x="496" y="14"/>
                      </a:lnTo>
                      <a:lnTo>
                        <a:pt x="511" y="24"/>
                      </a:lnTo>
                      <a:lnTo>
                        <a:pt x="524" y="37"/>
                      </a:lnTo>
                      <a:lnTo>
                        <a:pt x="537" y="54"/>
                      </a:lnTo>
                      <a:lnTo>
                        <a:pt x="547" y="73"/>
                      </a:lnTo>
                      <a:lnTo>
                        <a:pt x="556" y="96"/>
                      </a:lnTo>
                      <a:lnTo>
                        <a:pt x="564" y="124"/>
                      </a:lnTo>
                      <a:lnTo>
                        <a:pt x="0" y="124"/>
                      </a:lnTo>
                      <a:lnTo>
                        <a:pt x="0" y="123"/>
                      </a:lnTo>
                      <a:lnTo>
                        <a:pt x="1" y="120"/>
                      </a:lnTo>
                      <a:lnTo>
                        <a:pt x="1" y="115"/>
                      </a:lnTo>
                      <a:lnTo>
                        <a:pt x="3" y="109"/>
                      </a:lnTo>
                      <a:lnTo>
                        <a:pt x="6" y="100"/>
                      </a:lnTo>
                      <a:lnTo>
                        <a:pt x="9" y="91"/>
                      </a:lnTo>
                      <a:lnTo>
                        <a:pt x="13" y="82"/>
                      </a:lnTo>
                      <a:lnTo>
                        <a:pt x="18" y="72"/>
                      </a:lnTo>
                      <a:lnTo>
                        <a:pt x="24" y="62"/>
                      </a:lnTo>
                      <a:lnTo>
                        <a:pt x="31" y="51"/>
                      </a:lnTo>
                      <a:lnTo>
                        <a:pt x="39" y="41"/>
                      </a:lnTo>
                      <a:lnTo>
                        <a:pt x="48" y="32"/>
                      </a:lnTo>
                      <a:lnTo>
                        <a:pt x="59" y="23"/>
                      </a:lnTo>
                      <a:lnTo>
                        <a:pt x="71" y="15"/>
                      </a:lnTo>
                      <a:lnTo>
                        <a:pt x="85" y="9"/>
                      </a:lnTo>
                      <a:lnTo>
                        <a:pt x="101" y="4"/>
                      </a:lnTo>
                      <a:lnTo>
                        <a:pt x="118" y="1"/>
                      </a:lnTo>
                      <a:lnTo>
                        <a:pt x="1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70" name="Freeform 11"/>
                <p:cNvSpPr>
                  <a:spLocks/>
                </p:cNvSpPr>
                <p:nvPr/>
              </p:nvSpPr>
              <p:spPr bwMode="auto">
                <a:xfrm>
                  <a:off x="5605986" y="4158108"/>
                  <a:ext cx="271098" cy="225440"/>
                </a:xfrm>
                <a:custGeom>
                  <a:avLst/>
                  <a:gdLst>
                    <a:gd name="T0" fmla="*/ 384775099 w 190"/>
                    <a:gd name="T1" fmla="*/ 0 h 158"/>
                    <a:gd name="T2" fmla="*/ 386811187 w 190"/>
                    <a:gd name="T3" fmla="*/ 46824459 h 158"/>
                    <a:gd name="T4" fmla="*/ 386811187 w 190"/>
                    <a:gd name="T5" fmla="*/ 91614250 h 158"/>
                    <a:gd name="T6" fmla="*/ 380704348 w 190"/>
                    <a:gd name="T7" fmla="*/ 134366521 h 158"/>
                    <a:gd name="T8" fmla="*/ 368489243 w 190"/>
                    <a:gd name="T9" fmla="*/ 175084124 h 158"/>
                    <a:gd name="T10" fmla="*/ 352201961 w 190"/>
                    <a:gd name="T11" fmla="*/ 211729538 h 158"/>
                    <a:gd name="T12" fmla="*/ 331843928 w 190"/>
                    <a:gd name="T13" fmla="*/ 244302765 h 158"/>
                    <a:gd name="T14" fmla="*/ 307413717 w 190"/>
                    <a:gd name="T15" fmla="*/ 272805229 h 158"/>
                    <a:gd name="T16" fmla="*/ 276875241 w 190"/>
                    <a:gd name="T17" fmla="*/ 295199412 h 158"/>
                    <a:gd name="T18" fmla="*/ 246338192 w 190"/>
                    <a:gd name="T19" fmla="*/ 311486738 h 158"/>
                    <a:gd name="T20" fmla="*/ 207656788 w 190"/>
                    <a:gd name="T21" fmla="*/ 319629688 h 158"/>
                    <a:gd name="T22" fmla="*/ 166939295 w 190"/>
                    <a:gd name="T23" fmla="*/ 321665782 h 158"/>
                    <a:gd name="T24" fmla="*/ 130293979 w 190"/>
                    <a:gd name="T25" fmla="*/ 317593594 h 158"/>
                    <a:gd name="T26" fmla="*/ 99756930 w 190"/>
                    <a:gd name="T27" fmla="*/ 305378456 h 158"/>
                    <a:gd name="T28" fmla="*/ 75326720 w 190"/>
                    <a:gd name="T29" fmla="*/ 289092556 h 158"/>
                    <a:gd name="T30" fmla="*/ 52932598 w 190"/>
                    <a:gd name="T31" fmla="*/ 268733041 h 158"/>
                    <a:gd name="T32" fmla="*/ 36645315 w 190"/>
                    <a:gd name="T33" fmla="*/ 246338859 h 158"/>
                    <a:gd name="T34" fmla="*/ 24430210 w 190"/>
                    <a:gd name="T35" fmla="*/ 225980771 h 158"/>
                    <a:gd name="T36" fmla="*/ 14251194 w 190"/>
                    <a:gd name="T37" fmla="*/ 201550494 h 158"/>
                    <a:gd name="T38" fmla="*/ 8142928 w 190"/>
                    <a:gd name="T39" fmla="*/ 181190979 h 158"/>
                    <a:gd name="T40" fmla="*/ 4072177 w 190"/>
                    <a:gd name="T41" fmla="*/ 162868985 h 158"/>
                    <a:gd name="T42" fmla="*/ 2036089 w 190"/>
                    <a:gd name="T43" fmla="*/ 148617753 h 158"/>
                    <a:gd name="T44" fmla="*/ 0 w 190"/>
                    <a:gd name="T45" fmla="*/ 138438709 h 158"/>
                    <a:gd name="T46" fmla="*/ 0 w 190"/>
                    <a:gd name="T47" fmla="*/ 134366521 h 158"/>
                    <a:gd name="T48" fmla="*/ 384775099 w 190"/>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0" h="158">
                      <a:moveTo>
                        <a:pt x="189" y="0"/>
                      </a:moveTo>
                      <a:lnTo>
                        <a:pt x="190" y="23"/>
                      </a:lnTo>
                      <a:lnTo>
                        <a:pt x="190" y="45"/>
                      </a:lnTo>
                      <a:lnTo>
                        <a:pt x="187" y="66"/>
                      </a:lnTo>
                      <a:lnTo>
                        <a:pt x="181" y="86"/>
                      </a:lnTo>
                      <a:lnTo>
                        <a:pt x="173" y="104"/>
                      </a:lnTo>
                      <a:lnTo>
                        <a:pt x="163" y="120"/>
                      </a:lnTo>
                      <a:lnTo>
                        <a:pt x="151" y="134"/>
                      </a:lnTo>
                      <a:lnTo>
                        <a:pt x="136" y="145"/>
                      </a:lnTo>
                      <a:lnTo>
                        <a:pt x="121" y="153"/>
                      </a:lnTo>
                      <a:lnTo>
                        <a:pt x="102" y="157"/>
                      </a:lnTo>
                      <a:lnTo>
                        <a:pt x="82" y="158"/>
                      </a:lnTo>
                      <a:lnTo>
                        <a:pt x="64" y="156"/>
                      </a:lnTo>
                      <a:lnTo>
                        <a:pt x="49" y="150"/>
                      </a:lnTo>
                      <a:lnTo>
                        <a:pt x="37" y="142"/>
                      </a:lnTo>
                      <a:lnTo>
                        <a:pt x="26" y="132"/>
                      </a:lnTo>
                      <a:lnTo>
                        <a:pt x="18" y="121"/>
                      </a:lnTo>
                      <a:lnTo>
                        <a:pt x="12" y="111"/>
                      </a:lnTo>
                      <a:lnTo>
                        <a:pt x="7" y="99"/>
                      </a:lnTo>
                      <a:lnTo>
                        <a:pt x="4" y="89"/>
                      </a:lnTo>
                      <a:lnTo>
                        <a:pt x="2" y="80"/>
                      </a:lnTo>
                      <a:lnTo>
                        <a:pt x="1" y="73"/>
                      </a:lnTo>
                      <a:lnTo>
                        <a:pt x="0" y="68"/>
                      </a:lnTo>
                      <a:lnTo>
                        <a:pt x="0" y="66"/>
                      </a:lnTo>
                      <a:lnTo>
                        <a:pt x="189"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71" name="Freeform 13"/>
                <p:cNvSpPr>
                  <a:spLocks/>
                </p:cNvSpPr>
                <p:nvPr/>
              </p:nvSpPr>
              <p:spPr bwMode="auto">
                <a:xfrm>
                  <a:off x="5605986" y="4158108"/>
                  <a:ext cx="271098" cy="225440"/>
                </a:xfrm>
                <a:custGeom>
                  <a:avLst/>
                  <a:gdLst>
                    <a:gd name="T0" fmla="*/ 384775099 w 190"/>
                    <a:gd name="T1" fmla="*/ 0 h 158"/>
                    <a:gd name="T2" fmla="*/ 386811187 w 190"/>
                    <a:gd name="T3" fmla="*/ 42753697 h 158"/>
                    <a:gd name="T4" fmla="*/ 386811187 w 190"/>
                    <a:gd name="T5" fmla="*/ 81433779 h 158"/>
                    <a:gd name="T6" fmla="*/ 366453154 w 190"/>
                    <a:gd name="T7" fmla="*/ 91614250 h 158"/>
                    <a:gd name="T8" fmla="*/ 337950767 w 190"/>
                    <a:gd name="T9" fmla="*/ 103829388 h 158"/>
                    <a:gd name="T10" fmla="*/ 305377629 w 190"/>
                    <a:gd name="T11" fmla="*/ 116044527 h 158"/>
                    <a:gd name="T12" fmla="*/ 268732313 w 190"/>
                    <a:gd name="T13" fmla="*/ 130294332 h 158"/>
                    <a:gd name="T14" fmla="*/ 228014820 w 190"/>
                    <a:gd name="T15" fmla="*/ 140474803 h 158"/>
                    <a:gd name="T16" fmla="*/ 183226577 w 190"/>
                    <a:gd name="T17" fmla="*/ 150653847 h 158"/>
                    <a:gd name="T18" fmla="*/ 138438334 w 190"/>
                    <a:gd name="T19" fmla="*/ 154724609 h 158"/>
                    <a:gd name="T20" fmla="*/ 93648664 w 190"/>
                    <a:gd name="T21" fmla="*/ 156760703 h 158"/>
                    <a:gd name="T22" fmla="*/ 93648664 w 190"/>
                    <a:gd name="T23" fmla="*/ 177120218 h 158"/>
                    <a:gd name="T24" fmla="*/ 95684753 w 190"/>
                    <a:gd name="T25" fmla="*/ 189335356 h 158"/>
                    <a:gd name="T26" fmla="*/ 97720841 w 190"/>
                    <a:gd name="T27" fmla="*/ 205621256 h 158"/>
                    <a:gd name="T28" fmla="*/ 103827680 w 190"/>
                    <a:gd name="T29" fmla="*/ 221908582 h 158"/>
                    <a:gd name="T30" fmla="*/ 109935946 w 190"/>
                    <a:gd name="T31" fmla="*/ 240232003 h 158"/>
                    <a:gd name="T32" fmla="*/ 120114963 w 190"/>
                    <a:gd name="T33" fmla="*/ 256517903 h 158"/>
                    <a:gd name="T34" fmla="*/ 134366157 w 190"/>
                    <a:gd name="T35" fmla="*/ 272805229 h 158"/>
                    <a:gd name="T36" fmla="*/ 150653439 w 190"/>
                    <a:gd name="T37" fmla="*/ 285020368 h 158"/>
                    <a:gd name="T38" fmla="*/ 171011472 w 190"/>
                    <a:gd name="T39" fmla="*/ 297235506 h 158"/>
                    <a:gd name="T40" fmla="*/ 195441682 w 190"/>
                    <a:gd name="T41" fmla="*/ 303342362 h 158"/>
                    <a:gd name="T42" fmla="*/ 228014820 w 190"/>
                    <a:gd name="T43" fmla="*/ 305378456 h 158"/>
                    <a:gd name="T44" fmla="*/ 262624047 w 190"/>
                    <a:gd name="T45" fmla="*/ 303342362 h 158"/>
                    <a:gd name="T46" fmla="*/ 232086998 w 190"/>
                    <a:gd name="T47" fmla="*/ 315557500 h 158"/>
                    <a:gd name="T48" fmla="*/ 199512433 w 190"/>
                    <a:gd name="T49" fmla="*/ 319629688 h 158"/>
                    <a:gd name="T50" fmla="*/ 166939295 w 190"/>
                    <a:gd name="T51" fmla="*/ 321665782 h 158"/>
                    <a:gd name="T52" fmla="*/ 130293979 w 190"/>
                    <a:gd name="T53" fmla="*/ 317593594 h 158"/>
                    <a:gd name="T54" fmla="*/ 99756930 w 190"/>
                    <a:gd name="T55" fmla="*/ 305378456 h 158"/>
                    <a:gd name="T56" fmla="*/ 75326720 w 190"/>
                    <a:gd name="T57" fmla="*/ 289092556 h 158"/>
                    <a:gd name="T58" fmla="*/ 52932598 w 190"/>
                    <a:gd name="T59" fmla="*/ 268733041 h 158"/>
                    <a:gd name="T60" fmla="*/ 36645315 w 190"/>
                    <a:gd name="T61" fmla="*/ 246338859 h 158"/>
                    <a:gd name="T62" fmla="*/ 24430210 w 190"/>
                    <a:gd name="T63" fmla="*/ 225980771 h 158"/>
                    <a:gd name="T64" fmla="*/ 14251194 w 190"/>
                    <a:gd name="T65" fmla="*/ 201550494 h 158"/>
                    <a:gd name="T66" fmla="*/ 8142928 w 190"/>
                    <a:gd name="T67" fmla="*/ 181190979 h 158"/>
                    <a:gd name="T68" fmla="*/ 4072177 w 190"/>
                    <a:gd name="T69" fmla="*/ 162868985 h 158"/>
                    <a:gd name="T70" fmla="*/ 2036089 w 190"/>
                    <a:gd name="T71" fmla="*/ 148617753 h 158"/>
                    <a:gd name="T72" fmla="*/ 0 w 190"/>
                    <a:gd name="T73" fmla="*/ 138438709 h 158"/>
                    <a:gd name="T74" fmla="*/ 0 w 190"/>
                    <a:gd name="T75" fmla="*/ 134366521 h 158"/>
                    <a:gd name="T76" fmla="*/ 384775099 w 190"/>
                    <a:gd name="T77" fmla="*/ 0 h 1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0" h="158">
                      <a:moveTo>
                        <a:pt x="189" y="0"/>
                      </a:moveTo>
                      <a:lnTo>
                        <a:pt x="190" y="21"/>
                      </a:lnTo>
                      <a:lnTo>
                        <a:pt x="190" y="40"/>
                      </a:lnTo>
                      <a:lnTo>
                        <a:pt x="180" y="45"/>
                      </a:lnTo>
                      <a:lnTo>
                        <a:pt x="166" y="51"/>
                      </a:lnTo>
                      <a:lnTo>
                        <a:pt x="150" y="57"/>
                      </a:lnTo>
                      <a:lnTo>
                        <a:pt x="132" y="64"/>
                      </a:lnTo>
                      <a:lnTo>
                        <a:pt x="112" y="69"/>
                      </a:lnTo>
                      <a:lnTo>
                        <a:pt x="90" y="74"/>
                      </a:lnTo>
                      <a:lnTo>
                        <a:pt x="68" y="76"/>
                      </a:lnTo>
                      <a:lnTo>
                        <a:pt x="46" y="77"/>
                      </a:lnTo>
                      <a:lnTo>
                        <a:pt x="46" y="87"/>
                      </a:lnTo>
                      <a:lnTo>
                        <a:pt x="47" y="93"/>
                      </a:lnTo>
                      <a:lnTo>
                        <a:pt x="48" y="101"/>
                      </a:lnTo>
                      <a:lnTo>
                        <a:pt x="51" y="109"/>
                      </a:lnTo>
                      <a:lnTo>
                        <a:pt x="54" y="118"/>
                      </a:lnTo>
                      <a:lnTo>
                        <a:pt x="59" y="126"/>
                      </a:lnTo>
                      <a:lnTo>
                        <a:pt x="66" y="134"/>
                      </a:lnTo>
                      <a:lnTo>
                        <a:pt x="74" y="140"/>
                      </a:lnTo>
                      <a:lnTo>
                        <a:pt x="84" y="146"/>
                      </a:lnTo>
                      <a:lnTo>
                        <a:pt x="96" y="149"/>
                      </a:lnTo>
                      <a:lnTo>
                        <a:pt x="112" y="150"/>
                      </a:lnTo>
                      <a:lnTo>
                        <a:pt x="129" y="149"/>
                      </a:lnTo>
                      <a:lnTo>
                        <a:pt x="114" y="155"/>
                      </a:lnTo>
                      <a:lnTo>
                        <a:pt x="98" y="157"/>
                      </a:lnTo>
                      <a:lnTo>
                        <a:pt x="82" y="158"/>
                      </a:lnTo>
                      <a:lnTo>
                        <a:pt x="64" y="156"/>
                      </a:lnTo>
                      <a:lnTo>
                        <a:pt x="49" y="150"/>
                      </a:lnTo>
                      <a:lnTo>
                        <a:pt x="37" y="142"/>
                      </a:lnTo>
                      <a:lnTo>
                        <a:pt x="26" y="132"/>
                      </a:lnTo>
                      <a:lnTo>
                        <a:pt x="18" y="121"/>
                      </a:lnTo>
                      <a:lnTo>
                        <a:pt x="12" y="111"/>
                      </a:lnTo>
                      <a:lnTo>
                        <a:pt x="7" y="99"/>
                      </a:lnTo>
                      <a:lnTo>
                        <a:pt x="4" y="89"/>
                      </a:lnTo>
                      <a:lnTo>
                        <a:pt x="2" y="80"/>
                      </a:lnTo>
                      <a:lnTo>
                        <a:pt x="1" y="73"/>
                      </a:lnTo>
                      <a:lnTo>
                        <a:pt x="0" y="68"/>
                      </a:lnTo>
                      <a:lnTo>
                        <a:pt x="0" y="66"/>
                      </a:lnTo>
                      <a:lnTo>
                        <a:pt x="189" y="0"/>
                      </a:lnTo>
                      <a:close/>
                    </a:path>
                  </a:pathLst>
                </a:custGeom>
                <a:solidFill>
                  <a:srgbClr val="E6934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38" name="Freeform 17"/>
                <p:cNvSpPr>
                  <a:spLocks/>
                </p:cNvSpPr>
                <p:nvPr/>
              </p:nvSpPr>
              <p:spPr bwMode="auto">
                <a:xfrm>
                  <a:off x="4340798" y="3143287"/>
                  <a:ext cx="375816" cy="1298364"/>
                </a:xfrm>
                <a:custGeom>
                  <a:avLst/>
                  <a:gdLst/>
                  <a:ahLst/>
                  <a:cxnLst>
                    <a:cxn ang="0">
                      <a:pos x="189" y="0"/>
                    </a:cxn>
                    <a:cxn ang="0">
                      <a:pos x="261" y="367"/>
                    </a:cxn>
                    <a:cxn ang="0">
                      <a:pos x="261" y="370"/>
                    </a:cxn>
                    <a:cxn ang="0">
                      <a:pos x="260" y="378"/>
                    </a:cxn>
                    <a:cxn ang="0">
                      <a:pos x="259" y="391"/>
                    </a:cxn>
                    <a:cxn ang="0">
                      <a:pos x="257" y="409"/>
                    </a:cxn>
                    <a:cxn ang="0">
                      <a:pos x="256" y="430"/>
                    </a:cxn>
                    <a:cxn ang="0">
                      <a:pos x="254" y="455"/>
                    </a:cxn>
                    <a:cxn ang="0">
                      <a:pos x="252" y="483"/>
                    </a:cxn>
                    <a:cxn ang="0">
                      <a:pos x="251" y="513"/>
                    </a:cxn>
                    <a:cxn ang="0">
                      <a:pos x="250" y="546"/>
                    </a:cxn>
                    <a:cxn ang="0">
                      <a:pos x="248" y="579"/>
                    </a:cxn>
                    <a:cxn ang="0">
                      <a:pos x="248" y="615"/>
                    </a:cxn>
                    <a:cxn ang="0">
                      <a:pos x="248" y="723"/>
                    </a:cxn>
                    <a:cxn ang="0">
                      <a:pos x="249" y="758"/>
                    </a:cxn>
                    <a:cxn ang="0">
                      <a:pos x="252" y="791"/>
                    </a:cxn>
                    <a:cxn ang="0">
                      <a:pos x="254" y="824"/>
                    </a:cxn>
                    <a:cxn ang="0">
                      <a:pos x="258" y="854"/>
                    </a:cxn>
                    <a:cxn ang="0">
                      <a:pos x="263" y="881"/>
                    </a:cxn>
                    <a:cxn ang="0">
                      <a:pos x="261" y="882"/>
                    </a:cxn>
                    <a:cxn ang="0">
                      <a:pos x="254" y="883"/>
                    </a:cxn>
                    <a:cxn ang="0">
                      <a:pos x="243" y="885"/>
                    </a:cxn>
                    <a:cxn ang="0">
                      <a:pos x="229" y="888"/>
                    </a:cxn>
                    <a:cxn ang="0">
                      <a:pos x="211" y="891"/>
                    </a:cxn>
                    <a:cxn ang="0">
                      <a:pos x="189" y="894"/>
                    </a:cxn>
                    <a:cxn ang="0">
                      <a:pos x="165" y="899"/>
                    </a:cxn>
                    <a:cxn ang="0">
                      <a:pos x="139" y="902"/>
                    </a:cxn>
                    <a:cxn ang="0">
                      <a:pos x="109" y="904"/>
                    </a:cxn>
                    <a:cxn ang="0">
                      <a:pos x="78" y="907"/>
                    </a:cxn>
                    <a:cxn ang="0">
                      <a:pos x="46" y="909"/>
                    </a:cxn>
                    <a:cxn ang="0">
                      <a:pos x="11" y="910"/>
                    </a:cxn>
                    <a:cxn ang="0">
                      <a:pos x="11" y="908"/>
                    </a:cxn>
                    <a:cxn ang="0">
                      <a:pos x="10" y="899"/>
                    </a:cxn>
                    <a:cxn ang="0">
                      <a:pos x="9" y="887"/>
                    </a:cxn>
                    <a:cxn ang="0">
                      <a:pos x="7" y="870"/>
                    </a:cxn>
                    <a:cxn ang="0">
                      <a:pos x="5" y="849"/>
                    </a:cxn>
                    <a:cxn ang="0">
                      <a:pos x="3" y="825"/>
                    </a:cxn>
                    <a:cxn ang="0">
                      <a:pos x="2" y="796"/>
                    </a:cxn>
                    <a:cxn ang="0">
                      <a:pos x="0" y="765"/>
                    </a:cxn>
                    <a:cxn ang="0">
                      <a:pos x="0" y="695"/>
                    </a:cxn>
                    <a:cxn ang="0">
                      <a:pos x="1" y="657"/>
                    </a:cxn>
                    <a:cxn ang="0">
                      <a:pos x="2" y="617"/>
                    </a:cxn>
                    <a:cxn ang="0">
                      <a:pos x="6" y="575"/>
                    </a:cxn>
                    <a:cxn ang="0">
                      <a:pos x="10" y="533"/>
                    </a:cxn>
                    <a:cxn ang="0">
                      <a:pos x="16" y="490"/>
                    </a:cxn>
                    <a:cxn ang="0">
                      <a:pos x="24" y="447"/>
                    </a:cxn>
                    <a:cxn ang="0">
                      <a:pos x="34" y="403"/>
                    </a:cxn>
                    <a:cxn ang="0">
                      <a:pos x="45" y="360"/>
                    </a:cxn>
                    <a:cxn ang="0">
                      <a:pos x="59" y="314"/>
                    </a:cxn>
                    <a:cxn ang="0">
                      <a:pos x="73" y="274"/>
                    </a:cxn>
                    <a:cxn ang="0">
                      <a:pos x="85" y="238"/>
                    </a:cxn>
                    <a:cxn ang="0">
                      <a:pos x="98" y="206"/>
                    </a:cxn>
                    <a:cxn ang="0">
                      <a:pos x="109" y="178"/>
                    </a:cxn>
                    <a:cxn ang="0">
                      <a:pos x="120" y="154"/>
                    </a:cxn>
                    <a:cxn ang="0">
                      <a:pos x="130" y="132"/>
                    </a:cxn>
                    <a:cxn ang="0">
                      <a:pos x="139" y="113"/>
                    </a:cxn>
                    <a:cxn ang="0">
                      <a:pos x="148" y="96"/>
                    </a:cxn>
                    <a:cxn ang="0">
                      <a:pos x="156" y="81"/>
                    </a:cxn>
                    <a:cxn ang="0">
                      <a:pos x="170" y="53"/>
                    </a:cxn>
                    <a:cxn ang="0">
                      <a:pos x="175" y="40"/>
                    </a:cxn>
                    <a:cxn ang="0">
                      <a:pos x="180" y="28"/>
                    </a:cxn>
                    <a:cxn ang="0">
                      <a:pos x="185" y="14"/>
                    </a:cxn>
                    <a:cxn ang="0">
                      <a:pos x="189" y="0"/>
                    </a:cxn>
                  </a:cxnLst>
                  <a:rect l="0" t="0" r="r" b="b"/>
                  <a:pathLst>
                    <a:path w="263" h="910">
                      <a:moveTo>
                        <a:pt x="189" y="0"/>
                      </a:moveTo>
                      <a:lnTo>
                        <a:pt x="261" y="367"/>
                      </a:lnTo>
                      <a:lnTo>
                        <a:pt x="261" y="370"/>
                      </a:lnTo>
                      <a:lnTo>
                        <a:pt x="260" y="378"/>
                      </a:lnTo>
                      <a:lnTo>
                        <a:pt x="259" y="391"/>
                      </a:lnTo>
                      <a:lnTo>
                        <a:pt x="257" y="409"/>
                      </a:lnTo>
                      <a:lnTo>
                        <a:pt x="256" y="430"/>
                      </a:lnTo>
                      <a:lnTo>
                        <a:pt x="254" y="455"/>
                      </a:lnTo>
                      <a:lnTo>
                        <a:pt x="252" y="483"/>
                      </a:lnTo>
                      <a:lnTo>
                        <a:pt x="251" y="513"/>
                      </a:lnTo>
                      <a:lnTo>
                        <a:pt x="250" y="546"/>
                      </a:lnTo>
                      <a:lnTo>
                        <a:pt x="248" y="579"/>
                      </a:lnTo>
                      <a:lnTo>
                        <a:pt x="248" y="615"/>
                      </a:lnTo>
                      <a:lnTo>
                        <a:pt x="248" y="723"/>
                      </a:lnTo>
                      <a:lnTo>
                        <a:pt x="249" y="758"/>
                      </a:lnTo>
                      <a:lnTo>
                        <a:pt x="252" y="791"/>
                      </a:lnTo>
                      <a:lnTo>
                        <a:pt x="254" y="824"/>
                      </a:lnTo>
                      <a:lnTo>
                        <a:pt x="258" y="854"/>
                      </a:lnTo>
                      <a:lnTo>
                        <a:pt x="263" y="881"/>
                      </a:lnTo>
                      <a:lnTo>
                        <a:pt x="261" y="882"/>
                      </a:lnTo>
                      <a:lnTo>
                        <a:pt x="254" y="883"/>
                      </a:lnTo>
                      <a:lnTo>
                        <a:pt x="243" y="885"/>
                      </a:lnTo>
                      <a:lnTo>
                        <a:pt x="229" y="888"/>
                      </a:lnTo>
                      <a:lnTo>
                        <a:pt x="211" y="891"/>
                      </a:lnTo>
                      <a:lnTo>
                        <a:pt x="189" y="894"/>
                      </a:lnTo>
                      <a:lnTo>
                        <a:pt x="165" y="899"/>
                      </a:lnTo>
                      <a:lnTo>
                        <a:pt x="139" y="902"/>
                      </a:lnTo>
                      <a:lnTo>
                        <a:pt x="109" y="904"/>
                      </a:lnTo>
                      <a:lnTo>
                        <a:pt x="78" y="907"/>
                      </a:lnTo>
                      <a:lnTo>
                        <a:pt x="46" y="909"/>
                      </a:lnTo>
                      <a:lnTo>
                        <a:pt x="11" y="910"/>
                      </a:lnTo>
                      <a:lnTo>
                        <a:pt x="11" y="908"/>
                      </a:lnTo>
                      <a:lnTo>
                        <a:pt x="10" y="899"/>
                      </a:lnTo>
                      <a:lnTo>
                        <a:pt x="9" y="887"/>
                      </a:lnTo>
                      <a:lnTo>
                        <a:pt x="7" y="870"/>
                      </a:lnTo>
                      <a:lnTo>
                        <a:pt x="5" y="849"/>
                      </a:lnTo>
                      <a:lnTo>
                        <a:pt x="3" y="825"/>
                      </a:lnTo>
                      <a:lnTo>
                        <a:pt x="2" y="796"/>
                      </a:lnTo>
                      <a:lnTo>
                        <a:pt x="0" y="765"/>
                      </a:lnTo>
                      <a:lnTo>
                        <a:pt x="0" y="695"/>
                      </a:lnTo>
                      <a:lnTo>
                        <a:pt x="1" y="657"/>
                      </a:lnTo>
                      <a:lnTo>
                        <a:pt x="2" y="617"/>
                      </a:lnTo>
                      <a:lnTo>
                        <a:pt x="6" y="575"/>
                      </a:lnTo>
                      <a:lnTo>
                        <a:pt x="10" y="533"/>
                      </a:lnTo>
                      <a:lnTo>
                        <a:pt x="16" y="490"/>
                      </a:lnTo>
                      <a:lnTo>
                        <a:pt x="24" y="447"/>
                      </a:lnTo>
                      <a:lnTo>
                        <a:pt x="34" y="403"/>
                      </a:lnTo>
                      <a:lnTo>
                        <a:pt x="45" y="360"/>
                      </a:lnTo>
                      <a:lnTo>
                        <a:pt x="59" y="314"/>
                      </a:lnTo>
                      <a:lnTo>
                        <a:pt x="73" y="274"/>
                      </a:lnTo>
                      <a:lnTo>
                        <a:pt x="85" y="238"/>
                      </a:lnTo>
                      <a:lnTo>
                        <a:pt x="98" y="206"/>
                      </a:lnTo>
                      <a:lnTo>
                        <a:pt x="109" y="178"/>
                      </a:lnTo>
                      <a:lnTo>
                        <a:pt x="120" y="154"/>
                      </a:lnTo>
                      <a:lnTo>
                        <a:pt x="130" y="132"/>
                      </a:lnTo>
                      <a:lnTo>
                        <a:pt x="139" y="113"/>
                      </a:lnTo>
                      <a:lnTo>
                        <a:pt x="148" y="96"/>
                      </a:lnTo>
                      <a:lnTo>
                        <a:pt x="156" y="81"/>
                      </a:lnTo>
                      <a:lnTo>
                        <a:pt x="170" y="53"/>
                      </a:lnTo>
                      <a:lnTo>
                        <a:pt x="175" y="40"/>
                      </a:lnTo>
                      <a:lnTo>
                        <a:pt x="180" y="28"/>
                      </a:lnTo>
                      <a:lnTo>
                        <a:pt x="185" y="14"/>
                      </a:lnTo>
                      <a:lnTo>
                        <a:pt x="189" y="0"/>
                      </a:lnTo>
                      <a:close/>
                    </a:path>
                  </a:pathLst>
                </a:custGeom>
                <a:solidFill>
                  <a:schemeClr val="accent1">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9" name="Freeform 19"/>
                <p:cNvSpPr>
                  <a:spLocks/>
                </p:cNvSpPr>
                <p:nvPr/>
              </p:nvSpPr>
              <p:spPr bwMode="auto">
                <a:xfrm>
                  <a:off x="4651658" y="4313523"/>
                  <a:ext cx="626360" cy="585118"/>
                </a:xfrm>
                <a:custGeom>
                  <a:avLst/>
                  <a:gdLst/>
                  <a:ahLst/>
                  <a:cxnLst>
                    <a:cxn ang="0">
                      <a:pos x="430" y="0"/>
                    </a:cxn>
                    <a:cxn ang="0">
                      <a:pos x="430" y="47"/>
                    </a:cxn>
                    <a:cxn ang="0">
                      <a:pos x="431" y="92"/>
                    </a:cxn>
                    <a:cxn ang="0">
                      <a:pos x="434" y="137"/>
                    </a:cxn>
                    <a:cxn ang="0">
                      <a:pos x="437" y="178"/>
                    </a:cxn>
                    <a:cxn ang="0">
                      <a:pos x="439" y="219"/>
                    </a:cxn>
                    <a:cxn ang="0">
                      <a:pos x="439" y="258"/>
                    </a:cxn>
                    <a:cxn ang="0">
                      <a:pos x="437" y="275"/>
                    </a:cxn>
                    <a:cxn ang="0">
                      <a:pos x="434" y="294"/>
                    </a:cxn>
                    <a:cxn ang="0">
                      <a:pos x="431" y="312"/>
                    </a:cxn>
                    <a:cxn ang="0">
                      <a:pos x="427" y="330"/>
                    </a:cxn>
                    <a:cxn ang="0">
                      <a:pos x="422" y="347"/>
                    </a:cxn>
                    <a:cxn ang="0">
                      <a:pos x="417" y="363"/>
                    </a:cxn>
                    <a:cxn ang="0">
                      <a:pos x="413" y="377"/>
                    </a:cxn>
                    <a:cxn ang="0">
                      <a:pos x="409" y="386"/>
                    </a:cxn>
                    <a:cxn ang="0">
                      <a:pos x="407" y="394"/>
                    </a:cxn>
                    <a:cxn ang="0">
                      <a:pos x="404" y="394"/>
                    </a:cxn>
                    <a:cxn ang="0">
                      <a:pos x="397" y="395"/>
                    </a:cxn>
                    <a:cxn ang="0">
                      <a:pos x="384" y="396"/>
                    </a:cxn>
                    <a:cxn ang="0">
                      <a:pos x="369" y="397"/>
                    </a:cxn>
                    <a:cxn ang="0">
                      <a:pos x="349" y="399"/>
                    </a:cxn>
                    <a:cxn ang="0">
                      <a:pos x="327" y="401"/>
                    </a:cxn>
                    <a:cxn ang="0">
                      <a:pos x="302" y="403"/>
                    </a:cxn>
                    <a:cxn ang="0">
                      <a:pos x="274" y="404"/>
                    </a:cxn>
                    <a:cxn ang="0">
                      <a:pos x="244" y="407"/>
                    </a:cxn>
                    <a:cxn ang="0">
                      <a:pos x="213" y="408"/>
                    </a:cxn>
                    <a:cxn ang="0">
                      <a:pos x="181" y="409"/>
                    </a:cxn>
                    <a:cxn ang="0">
                      <a:pos x="116" y="411"/>
                    </a:cxn>
                    <a:cxn ang="0">
                      <a:pos x="84" y="411"/>
                    </a:cxn>
                    <a:cxn ang="0">
                      <a:pos x="52" y="410"/>
                    </a:cxn>
                    <a:cxn ang="0">
                      <a:pos x="43" y="354"/>
                    </a:cxn>
                    <a:cxn ang="0">
                      <a:pos x="35" y="295"/>
                    </a:cxn>
                    <a:cxn ang="0">
                      <a:pos x="26" y="231"/>
                    </a:cxn>
                    <a:cxn ang="0">
                      <a:pos x="18" y="163"/>
                    </a:cxn>
                    <a:cxn ang="0">
                      <a:pos x="9" y="91"/>
                    </a:cxn>
                    <a:cxn ang="0">
                      <a:pos x="0" y="14"/>
                    </a:cxn>
                    <a:cxn ang="0">
                      <a:pos x="3" y="14"/>
                    </a:cxn>
                    <a:cxn ang="0">
                      <a:pos x="12" y="15"/>
                    </a:cxn>
                    <a:cxn ang="0">
                      <a:pos x="25" y="15"/>
                    </a:cxn>
                    <a:cxn ang="0">
                      <a:pos x="43" y="16"/>
                    </a:cxn>
                    <a:cxn ang="0">
                      <a:pos x="66" y="16"/>
                    </a:cxn>
                    <a:cxn ang="0">
                      <a:pos x="93" y="17"/>
                    </a:cxn>
                    <a:cxn ang="0">
                      <a:pos x="190" y="17"/>
                    </a:cxn>
                    <a:cxn ang="0">
                      <a:pos x="228" y="16"/>
                    </a:cxn>
                    <a:cxn ang="0">
                      <a:pos x="266" y="15"/>
                    </a:cxn>
                    <a:cxn ang="0">
                      <a:pos x="307" y="12"/>
                    </a:cxn>
                    <a:cxn ang="0">
                      <a:pos x="348" y="9"/>
                    </a:cxn>
                    <a:cxn ang="0">
                      <a:pos x="389" y="5"/>
                    </a:cxn>
                    <a:cxn ang="0">
                      <a:pos x="430" y="0"/>
                    </a:cxn>
                  </a:cxnLst>
                  <a:rect l="0" t="0" r="r" b="b"/>
                  <a:pathLst>
                    <a:path w="439" h="411">
                      <a:moveTo>
                        <a:pt x="430" y="0"/>
                      </a:moveTo>
                      <a:lnTo>
                        <a:pt x="430" y="47"/>
                      </a:lnTo>
                      <a:lnTo>
                        <a:pt x="431" y="92"/>
                      </a:lnTo>
                      <a:lnTo>
                        <a:pt x="434" y="137"/>
                      </a:lnTo>
                      <a:lnTo>
                        <a:pt x="437" y="178"/>
                      </a:lnTo>
                      <a:lnTo>
                        <a:pt x="439" y="219"/>
                      </a:lnTo>
                      <a:lnTo>
                        <a:pt x="439" y="258"/>
                      </a:lnTo>
                      <a:lnTo>
                        <a:pt x="437" y="275"/>
                      </a:lnTo>
                      <a:lnTo>
                        <a:pt x="434" y="294"/>
                      </a:lnTo>
                      <a:lnTo>
                        <a:pt x="431" y="312"/>
                      </a:lnTo>
                      <a:lnTo>
                        <a:pt x="427" y="330"/>
                      </a:lnTo>
                      <a:lnTo>
                        <a:pt x="422" y="347"/>
                      </a:lnTo>
                      <a:lnTo>
                        <a:pt x="417" y="363"/>
                      </a:lnTo>
                      <a:lnTo>
                        <a:pt x="413" y="377"/>
                      </a:lnTo>
                      <a:lnTo>
                        <a:pt x="409" y="386"/>
                      </a:lnTo>
                      <a:lnTo>
                        <a:pt x="407" y="394"/>
                      </a:lnTo>
                      <a:lnTo>
                        <a:pt x="404" y="394"/>
                      </a:lnTo>
                      <a:lnTo>
                        <a:pt x="397" y="395"/>
                      </a:lnTo>
                      <a:lnTo>
                        <a:pt x="384" y="396"/>
                      </a:lnTo>
                      <a:lnTo>
                        <a:pt x="369" y="397"/>
                      </a:lnTo>
                      <a:lnTo>
                        <a:pt x="349" y="399"/>
                      </a:lnTo>
                      <a:lnTo>
                        <a:pt x="327" y="401"/>
                      </a:lnTo>
                      <a:lnTo>
                        <a:pt x="302" y="403"/>
                      </a:lnTo>
                      <a:lnTo>
                        <a:pt x="274" y="404"/>
                      </a:lnTo>
                      <a:lnTo>
                        <a:pt x="244" y="407"/>
                      </a:lnTo>
                      <a:lnTo>
                        <a:pt x="213" y="408"/>
                      </a:lnTo>
                      <a:lnTo>
                        <a:pt x="181" y="409"/>
                      </a:lnTo>
                      <a:lnTo>
                        <a:pt x="116" y="411"/>
                      </a:lnTo>
                      <a:lnTo>
                        <a:pt x="84" y="411"/>
                      </a:lnTo>
                      <a:lnTo>
                        <a:pt x="52" y="410"/>
                      </a:lnTo>
                      <a:lnTo>
                        <a:pt x="43" y="354"/>
                      </a:lnTo>
                      <a:lnTo>
                        <a:pt x="35" y="295"/>
                      </a:lnTo>
                      <a:lnTo>
                        <a:pt x="26" y="231"/>
                      </a:lnTo>
                      <a:lnTo>
                        <a:pt x="18" y="163"/>
                      </a:lnTo>
                      <a:lnTo>
                        <a:pt x="9" y="91"/>
                      </a:lnTo>
                      <a:lnTo>
                        <a:pt x="0" y="14"/>
                      </a:lnTo>
                      <a:lnTo>
                        <a:pt x="3" y="14"/>
                      </a:lnTo>
                      <a:lnTo>
                        <a:pt x="12" y="15"/>
                      </a:lnTo>
                      <a:lnTo>
                        <a:pt x="25" y="15"/>
                      </a:lnTo>
                      <a:lnTo>
                        <a:pt x="43" y="16"/>
                      </a:lnTo>
                      <a:lnTo>
                        <a:pt x="66" y="16"/>
                      </a:lnTo>
                      <a:lnTo>
                        <a:pt x="93" y="17"/>
                      </a:lnTo>
                      <a:lnTo>
                        <a:pt x="190" y="17"/>
                      </a:lnTo>
                      <a:lnTo>
                        <a:pt x="228" y="16"/>
                      </a:lnTo>
                      <a:lnTo>
                        <a:pt x="266" y="15"/>
                      </a:lnTo>
                      <a:lnTo>
                        <a:pt x="307" y="12"/>
                      </a:lnTo>
                      <a:lnTo>
                        <a:pt x="348" y="9"/>
                      </a:lnTo>
                      <a:lnTo>
                        <a:pt x="389" y="5"/>
                      </a:lnTo>
                      <a:lnTo>
                        <a:pt x="430" y="0"/>
                      </a:lnTo>
                      <a:close/>
                    </a:path>
                  </a:pathLst>
                </a:custGeom>
                <a:solidFill>
                  <a:schemeClr val="accent2">
                    <a:lumMod val="5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0" name="Freeform 20"/>
                <p:cNvSpPr>
                  <a:spLocks/>
                </p:cNvSpPr>
                <p:nvPr/>
              </p:nvSpPr>
              <p:spPr bwMode="auto">
                <a:xfrm>
                  <a:off x="5206102" y="4228104"/>
                  <a:ext cx="375816" cy="640640"/>
                </a:xfrm>
                <a:custGeom>
                  <a:avLst/>
                  <a:gdLst/>
                  <a:ahLst/>
                  <a:cxnLst>
                    <a:cxn ang="0">
                      <a:pos x="263" y="0"/>
                    </a:cxn>
                    <a:cxn ang="0">
                      <a:pos x="263" y="4"/>
                    </a:cxn>
                    <a:cxn ang="0">
                      <a:pos x="263" y="12"/>
                    </a:cxn>
                    <a:cxn ang="0">
                      <a:pos x="262" y="25"/>
                    </a:cxn>
                    <a:cxn ang="0">
                      <a:pos x="261" y="43"/>
                    </a:cxn>
                    <a:cxn ang="0">
                      <a:pos x="260" y="66"/>
                    </a:cxn>
                    <a:cxn ang="0">
                      <a:pos x="259" y="91"/>
                    </a:cxn>
                    <a:cxn ang="0">
                      <a:pos x="256" y="121"/>
                    </a:cxn>
                    <a:cxn ang="0">
                      <a:pos x="254" y="152"/>
                    </a:cxn>
                    <a:cxn ang="0">
                      <a:pos x="252" y="187"/>
                    </a:cxn>
                    <a:cxn ang="0">
                      <a:pos x="249" y="224"/>
                    </a:cxn>
                    <a:cxn ang="0">
                      <a:pos x="246" y="261"/>
                    </a:cxn>
                    <a:cxn ang="0">
                      <a:pos x="243" y="300"/>
                    </a:cxn>
                    <a:cxn ang="0">
                      <a:pos x="239" y="340"/>
                    </a:cxn>
                    <a:cxn ang="0">
                      <a:pos x="231" y="419"/>
                    </a:cxn>
                    <a:cxn ang="0">
                      <a:pos x="204" y="424"/>
                    </a:cxn>
                    <a:cxn ang="0">
                      <a:pos x="174" y="430"/>
                    </a:cxn>
                    <a:cxn ang="0">
                      <a:pos x="140" y="437"/>
                    </a:cxn>
                    <a:cxn ang="0">
                      <a:pos x="101" y="443"/>
                    </a:cxn>
                    <a:cxn ang="0">
                      <a:pos x="59" y="449"/>
                    </a:cxn>
                    <a:cxn ang="0">
                      <a:pos x="58" y="446"/>
                    </a:cxn>
                    <a:cxn ang="0">
                      <a:pos x="55" y="441"/>
                    </a:cxn>
                    <a:cxn ang="0">
                      <a:pos x="53" y="432"/>
                    </a:cxn>
                    <a:cxn ang="0">
                      <a:pos x="49" y="419"/>
                    </a:cxn>
                    <a:cxn ang="0">
                      <a:pos x="45" y="405"/>
                    </a:cxn>
                    <a:cxn ang="0">
                      <a:pos x="40" y="388"/>
                    </a:cxn>
                    <a:cxn ang="0">
                      <a:pos x="36" y="369"/>
                    </a:cxn>
                    <a:cxn ang="0">
                      <a:pos x="32" y="350"/>
                    </a:cxn>
                    <a:cxn ang="0">
                      <a:pos x="29" y="329"/>
                    </a:cxn>
                    <a:cxn ang="0">
                      <a:pos x="20" y="258"/>
                    </a:cxn>
                    <a:cxn ang="0">
                      <a:pos x="13" y="191"/>
                    </a:cxn>
                    <a:cxn ang="0">
                      <a:pos x="5" y="126"/>
                    </a:cxn>
                    <a:cxn ang="0">
                      <a:pos x="0" y="65"/>
                    </a:cxn>
                    <a:cxn ang="0">
                      <a:pos x="41" y="60"/>
                    </a:cxn>
                    <a:cxn ang="0">
                      <a:pos x="82" y="53"/>
                    </a:cxn>
                    <a:cxn ang="0">
                      <a:pos x="122" y="46"/>
                    </a:cxn>
                    <a:cxn ang="0">
                      <a:pos x="161" y="37"/>
                    </a:cxn>
                    <a:cxn ang="0">
                      <a:pos x="198" y="26"/>
                    </a:cxn>
                    <a:cxn ang="0">
                      <a:pos x="232" y="14"/>
                    </a:cxn>
                    <a:cxn ang="0">
                      <a:pos x="263" y="0"/>
                    </a:cxn>
                  </a:cxnLst>
                  <a:rect l="0" t="0" r="r" b="b"/>
                  <a:pathLst>
                    <a:path w="263" h="449">
                      <a:moveTo>
                        <a:pt x="263" y="0"/>
                      </a:moveTo>
                      <a:lnTo>
                        <a:pt x="263" y="4"/>
                      </a:lnTo>
                      <a:lnTo>
                        <a:pt x="263" y="12"/>
                      </a:lnTo>
                      <a:lnTo>
                        <a:pt x="262" y="25"/>
                      </a:lnTo>
                      <a:lnTo>
                        <a:pt x="261" y="43"/>
                      </a:lnTo>
                      <a:lnTo>
                        <a:pt x="260" y="66"/>
                      </a:lnTo>
                      <a:lnTo>
                        <a:pt x="259" y="91"/>
                      </a:lnTo>
                      <a:lnTo>
                        <a:pt x="256" y="121"/>
                      </a:lnTo>
                      <a:lnTo>
                        <a:pt x="254" y="152"/>
                      </a:lnTo>
                      <a:lnTo>
                        <a:pt x="252" y="187"/>
                      </a:lnTo>
                      <a:lnTo>
                        <a:pt x="249" y="224"/>
                      </a:lnTo>
                      <a:lnTo>
                        <a:pt x="246" y="261"/>
                      </a:lnTo>
                      <a:lnTo>
                        <a:pt x="243" y="300"/>
                      </a:lnTo>
                      <a:lnTo>
                        <a:pt x="239" y="340"/>
                      </a:lnTo>
                      <a:lnTo>
                        <a:pt x="231" y="419"/>
                      </a:lnTo>
                      <a:lnTo>
                        <a:pt x="204" y="424"/>
                      </a:lnTo>
                      <a:lnTo>
                        <a:pt x="174" y="430"/>
                      </a:lnTo>
                      <a:lnTo>
                        <a:pt x="140" y="437"/>
                      </a:lnTo>
                      <a:lnTo>
                        <a:pt x="101" y="443"/>
                      </a:lnTo>
                      <a:lnTo>
                        <a:pt x="59" y="449"/>
                      </a:lnTo>
                      <a:lnTo>
                        <a:pt x="58" y="446"/>
                      </a:lnTo>
                      <a:lnTo>
                        <a:pt x="55" y="441"/>
                      </a:lnTo>
                      <a:lnTo>
                        <a:pt x="53" y="432"/>
                      </a:lnTo>
                      <a:lnTo>
                        <a:pt x="49" y="419"/>
                      </a:lnTo>
                      <a:lnTo>
                        <a:pt x="45" y="405"/>
                      </a:lnTo>
                      <a:lnTo>
                        <a:pt x="40" y="388"/>
                      </a:lnTo>
                      <a:lnTo>
                        <a:pt x="36" y="369"/>
                      </a:lnTo>
                      <a:lnTo>
                        <a:pt x="32" y="350"/>
                      </a:lnTo>
                      <a:lnTo>
                        <a:pt x="29" y="329"/>
                      </a:lnTo>
                      <a:lnTo>
                        <a:pt x="20" y="258"/>
                      </a:lnTo>
                      <a:lnTo>
                        <a:pt x="13" y="191"/>
                      </a:lnTo>
                      <a:lnTo>
                        <a:pt x="5" y="126"/>
                      </a:lnTo>
                      <a:lnTo>
                        <a:pt x="0" y="65"/>
                      </a:lnTo>
                      <a:lnTo>
                        <a:pt x="41" y="60"/>
                      </a:lnTo>
                      <a:lnTo>
                        <a:pt x="82" y="53"/>
                      </a:lnTo>
                      <a:lnTo>
                        <a:pt x="122" y="46"/>
                      </a:lnTo>
                      <a:lnTo>
                        <a:pt x="161" y="37"/>
                      </a:lnTo>
                      <a:lnTo>
                        <a:pt x="198" y="26"/>
                      </a:lnTo>
                      <a:lnTo>
                        <a:pt x="232" y="14"/>
                      </a:lnTo>
                      <a:lnTo>
                        <a:pt x="263" y="0"/>
                      </a:lnTo>
                      <a:close/>
                    </a:path>
                  </a:pathLst>
                </a:custGeom>
                <a:solidFill>
                  <a:schemeClr val="accent2">
                    <a:lumMod val="5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141" name="Group 140"/>
                <p:cNvGrpSpPr/>
                <p:nvPr/>
              </p:nvGrpSpPr>
              <p:grpSpPr>
                <a:xfrm>
                  <a:off x="5010997" y="3145056"/>
                  <a:ext cx="332452" cy="997356"/>
                  <a:chOff x="5010997" y="3145056"/>
                  <a:chExt cx="332452" cy="997356"/>
                </a:xfrm>
                <a:solidFill>
                  <a:schemeClr val="accent3"/>
                </a:solidFill>
              </p:grpSpPr>
              <p:sp>
                <p:nvSpPr>
                  <p:cNvPr id="161" name="Freeform 18"/>
                  <p:cNvSpPr>
                    <a:spLocks/>
                  </p:cNvSpPr>
                  <p:nvPr/>
                </p:nvSpPr>
                <p:spPr bwMode="auto">
                  <a:xfrm>
                    <a:off x="5010997" y="3145056"/>
                    <a:ext cx="242562" cy="149817"/>
                  </a:xfrm>
                  <a:custGeom>
                    <a:avLst/>
                    <a:gdLst/>
                    <a:ahLst/>
                    <a:cxnLst>
                      <a:cxn ang="0">
                        <a:pos x="170" y="0"/>
                      </a:cxn>
                      <a:cxn ang="0">
                        <a:pos x="134" y="102"/>
                      </a:cxn>
                      <a:cxn ang="0">
                        <a:pos x="88" y="105"/>
                      </a:cxn>
                      <a:cxn ang="0">
                        <a:pos x="0" y="9"/>
                      </a:cxn>
                      <a:cxn ang="0">
                        <a:pos x="39" y="7"/>
                      </a:cxn>
                      <a:cxn ang="0">
                        <a:pos x="81" y="5"/>
                      </a:cxn>
                      <a:cxn ang="0">
                        <a:pos x="125" y="3"/>
                      </a:cxn>
                      <a:cxn ang="0">
                        <a:pos x="170" y="0"/>
                      </a:cxn>
                    </a:cxnLst>
                    <a:rect l="0" t="0" r="r" b="b"/>
                    <a:pathLst>
                      <a:path w="170" h="105">
                        <a:moveTo>
                          <a:pt x="170" y="0"/>
                        </a:moveTo>
                        <a:lnTo>
                          <a:pt x="134" y="102"/>
                        </a:lnTo>
                        <a:lnTo>
                          <a:pt x="88" y="105"/>
                        </a:lnTo>
                        <a:lnTo>
                          <a:pt x="0" y="9"/>
                        </a:lnTo>
                        <a:lnTo>
                          <a:pt x="39" y="7"/>
                        </a:lnTo>
                        <a:lnTo>
                          <a:pt x="81" y="5"/>
                        </a:lnTo>
                        <a:lnTo>
                          <a:pt x="125" y="3"/>
                        </a:lnTo>
                        <a:lnTo>
                          <a:pt x="170" y="0"/>
                        </a:lnTo>
                        <a:close/>
                      </a:path>
                    </a:pathLst>
                  </a:custGeom>
                  <a:solidFill>
                    <a:srgbClr val="0070C0"/>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2" name="Freeform 21"/>
                  <p:cNvSpPr>
                    <a:spLocks/>
                  </p:cNvSpPr>
                  <p:nvPr/>
                </p:nvSpPr>
                <p:spPr bwMode="auto">
                  <a:xfrm>
                    <a:off x="5136558" y="3267764"/>
                    <a:ext cx="206891" cy="874648"/>
                  </a:xfrm>
                  <a:custGeom>
                    <a:avLst/>
                    <a:gdLst/>
                    <a:ahLst/>
                    <a:cxnLst>
                      <a:cxn ang="0">
                        <a:pos x="41" y="0"/>
                      </a:cxn>
                      <a:cxn ang="0">
                        <a:pos x="53" y="36"/>
                      </a:cxn>
                      <a:cxn ang="0">
                        <a:pos x="63" y="75"/>
                      </a:cxn>
                      <a:cxn ang="0">
                        <a:pos x="73" y="114"/>
                      </a:cxn>
                      <a:cxn ang="0">
                        <a:pos x="82" y="153"/>
                      </a:cxn>
                      <a:cxn ang="0">
                        <a:pos x="91" y="194"/>
                      </a:cxn>
                      <a:cxn ang="0">
                        <a:pos x="100" y="233"/>
                      </a:cxn>
                      <a:cxn ang="0">
                        <a:pos x="107" y="271"/>
                      </a:cxn>
                      <a:cxn ang="0">
                        <a:pos x="113" y="308"/>
                      </a:cxn>
                      <a:cxn ang="0">
                        <a:pos x="119" y="344"/>
                      </a:cxn>
                      <a:cxn ang="0">
                        <a:pos x="125" y="378"/>
                      </a:cxn>
                      <a:cxn ang="0">
                        <a:pos x="130" y="409"/>
                      </a:cxn>
                      <a:cxn ang="0">
                        <a:pos x="134" y="438"/>
                      </a:cxn>
                      <a:cxn ang="0">
                        <a:pos x="137" y="462"/>
                      </a:cxn>
                      <a:cxn ang="0">
                        <a:pos x="141" y="484"/>
                      </a:cxn>
                      <a:cxn ang="0">
                        <a:pos x="142" y="501"/>
                      </a:cxn>
                      <a:cxn ang="0">
                        <a:pos x="144" y="514"/>
                      </a:cxn>
                      <a:cxn ang="0">
                        <a:pos x="145" y="523"/>
                      </a:cxn>
                      <a:cxn ang="0">
                        <a:pos x="145" y="525"/>
                      </a:cxn>
                      <a:cxn ang="0">
                        <a:pos x="74" y="613"/>
                      </a:cxn>
                      <a:cxn ang="0">
                        <a:pos x="0" y="530"/>
                      </a:cxn>
                      <a:cxn ang="0">
                        <a:pos x="2" y="500"/>
                      </a:cxn>
                      <a:cxn ang="0">
                        <a:pos x="4" y="468"/>
                      </a:cxn>
                      <a:cxn ang="0">
                        <a:pos x="4" y="433"/>
                      </a:cxn>
                      <a:cxn ang="0">
                        <a:pos x="5" y="398"/>
                      </a:cxn>
                      <a:cxn ang="0">
                        <a:pos x="6" y="361"/>
                      </a:cxn>
                      <a:cxn ang="0">
                        <a:pos x="6" y="252"/>
                      </a:cxn>
                      <a:cxn ang="0">
                        <a:pos x="5" y="217"/>
                      </a:cxn>
                      <a:cxn ang="0">
                        <a:pos x="5" y="182"/>
                      </a:cxn>
                      <a:cxn ang="0">
                        <a:pos x="4" y="149"/>
                      </a:cxn>
                      <a:cxn ang="0">
                        <a:pos x="4" y="119"/>
                      </a:cxn>
                      <a:cxn ang="0">
                        <a:pos x="3" y="91"/>
                      </a:cxn>
                      <a:cxn ang="0">
                        <a:pos x="2" y="67"/>
                      </a:cxn>
                      <a:cxn ang="0">
                        <a:pos x="2" y="45"/>
                      </a:cxn>
                      <a:cxn ang="0">
                        <a:pos x="1" y="28"/>
                      </a:cxn>
                      <a:cxn ang="0">
                        <a:pos x="0" y="15"/>
                      </a:cxn>
                      <a:cxn ang="0">
                        <a:pos x="0" y="5"/>
                      </a:cxn>
                      <a:cxn ang="0">
                        <a:pos x="41" y="0"/>
                      </a:cxn>
                    </a:cxnLst>
                    <a:rect l="0" t="0" r="r" b="b"/>
                    <a:pathLst>
                      <a:path w="145" h="613">
                        <a:moveTo>
                          <a:pt x="41" y="0"/>
                        </a:moveTo>
                        <a:lnTo>
                          <a:pt x="53" y="36"/>
                        </a:lnTo>
                        <a:lnTo>
                          <a:pt x="63" y="75"/>
                        </a:lnTo>
                        <a:lnTo>
                          <a:pt x="73" y="114"/>
                        </a:lnTo>
                        <a:lnTo>
                          <a:pt x="82" y="153"/>
                        </a:lnTo>
                        <a:lnTo>
                          <a:pt x="91" y="194"/>
                        </a:lnTo>
                        <a:lnTo>
                          <a:pt x="100" y="233"/>
                        </a:lnTo>
                        <a:lnTo>
                          <a:pt x="107" y="271"/>
                        </a:lnTo>
                        <a:lnTo>
                          <a:pt x="113" y="308"/>
                        </a:lnTo>
                        <a:lnTo>
                          <a:pt x="119" y="344"/>
                        </a:lnTo>
                        <a:lnTo>
                          <a:pt x="125" y="378"/>
                        </a:lnTo>
                        <a:lnTo>
                          <a:pt x="130" y="409"/>
                        </a:lnTo>
                        <a:lnTo>
                          <a:pt x="134" y="438"/>
                        </a:lnTo>
                        <a:lnTo>
                          <a:pt x="137" y="462"/>
                        </a:lnTo>
                        <a:lnTo>
                          <a:pt x="141" y="484"/>
                        </a:lnTo>
                        <a:lnTo>
                          <a:pt x="142" y="501"/>
                        </a:lnTo>
                        <a:lnTo>
                          <a:pt x="144" y="514"/>
                        </a:lnTo>
                        <a:lnTo>
                          <a:pt x="145" y="523"/>
                        </a:lnTo>
                        <a:lnTo>
                          <a:pt x="145" y="525"/>
                        </a:lnTo>
                        <a:lnTo>
                          <a:pt x="74" y="613"/>
                        </a:lnTo>
                        <a:lnTo>
                          <a:pt x="0" y="530"/>
                        </a:lnTo>
                        <a:lnTo>
                          <a:pt x="2" y="500"/>
                        </a:lnTo>
                        <a:lnTo>
                          <a:pt x="4" y="468"/>
                        </a:lnTo>
                        <a:lnTo>
                          <a:pt x="4" y="433"/>
                        </a:lnTo>
                        <a:lnTo>
                          <a:pt x="5" y="398"/>
                        </a:lnTo>
                        <a:lnTo>
                          <a:pt x="6" y="361"/>
                        </a:lnTo>
                        <a:lnTo>
                          <a:pt x="6" y="252"/>
                        </a:lnTo>
                        <a:lnTo>
                          <a:pt x="5" y="217"/>
                        </a:lnTo>
                        <a:lnTo>
                          <a:pt x="5" y="182"/>
                        </a:lnTo>
                        <a:lnTo>
                          <a:pt x="4" y="149"/>
                        </a:lnTo>
                        <a:lnTo>
                          <a:pt x="4" y="119"/>
                        </a:lnTo>
                        <a:lnTo>
                          <a:pt x="3" y="91"/>
                        </a:lnTo>
                        <a:lnTo>
                          <a:pt x="2" y="67"/>
                        </a:lnTo>
                        <a:lnTo>
                          <a:pt x="2" y="45"/>
                        </a:lnTo>
                        <a:lnTo>
                          <a:pt x="1" y="28"/>
                        </a:lnTo>
                        <a:lnTo>
                          <a:pt x="0" y="15"/>
                        </a:lnTo>
                        <a:lnTo>
                          <a:pt x="0" y="5"/>
                        </a:lnTo>
                        <a:lnTo>
                          <a:pt x="41" y="0"/>
                        </a:lnTo>
                        <a:close/>
                      </a:path>
                    </a:pathLst>
                  </a:custGeom>
                  <a:solidFill>
                    <a:srgbClr val="0070C0"/>
                  </a:solid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142" name="Freeform 22"/>
                <p:cNvSpPr>
                  <a:spLocks/>
                </p:cNvSpPr>
                <p:nvPr/>
              </p:nvSpPr>
              <p:spPr bwMode="auto">
                <a:xfrm>
                  <a:off x="4605261" y="3143287"/>
                  <a:ext cx="684356" cy="1725458"/>
                </a:xfrm>
                <a:custGeom>
                  <a:avLst/>
                  <a:gdLst/>
                  <a:ahLst/>
                  <a:cxnLst>
                    <a:cxn ang="0">
                      <a:pos x="5" y="0"/>
                    </a:cxn>
                    <a:cxn ang="0">
                      <a:pos x="22" y="1"/>
                    </a:cxn>
                    <a:cxn ang="0">
                      <a:pos x="52" y="4"/>
                    </a:cxn>
                    <a:cxn ang="0">
                      <a:pos x="89" y="6"/>
                    </a:cxn>
                    <a:cxn ang="0">
                      <a:pos x="127" y="9"/>
                    </a:cxn>
                    <a:cxn ang="0">
                      <a:pos x="162" y="10"/>
                    </a:cxn>
                    <a:cxn ang="0">
                      <a:pos x="169" y="15"/>
                    </a:cxn>
                    <a:cxn ang="0">
                      <a:pos x="186" y="30"/>
                    </a:cxn>
                    <a:cxn ang="0">
                      <a:pos x="212" y="51"/>
                    </a:cxn>
                    <a:cxn ang="0">
                      <a:pos x="244" y="78"/>
                    </a:cxn>
                    <a:cxn ang="0">
                      <a:pos x="280" y="109"/>
                    </a:cxn>
                    <a:cxn ang="0">
                      <a:pos x="334" y="155"/>
                    </a:cxn>
                    <a:cxn ang="0">
                      <a:pos x="380" y="195"/>
                    </a:cxn>
                    <a:cxn ang="0">
                      <a:pos x="403" y="216"/>
                    </a:cxn>
                    <a:cxn ang="0">
                      <a:pos x="416" y="228"/>
                    </a:cxn>
                    <a:cxn ang="0">
                      <a:pos x="439" y="266"/>
                    </a:cxn>
                    <a:cxn ang="0">
                      <a:pos x="455" y="318"/>
                    </a:cxn>
                    <a:cxn ang="0">
                      <a:pos x="467" y="385"/>
                    </a:cxn>
                    <a:cxn ang="0">
                      <a:pos x="474" y="460"/>
                    </a:cxn>
                    <a:cxn ang="0">
                      <a:pos x="477" y="543"/>
                    </a:cxn>
                    <a:cxn ang="0">
                      <a:pos x="478" y="632"/>
                    </a:cxn>
                    <a:cxn ang="0">
                      <a:pos x="475" y="723"/>
                    </a:cxn>
                    <a:cxn ang="0">
                      <a:pos x="471" y="858"/>
                    </a:cxn>
                    <a:cxn ang="0">
                      <a:pos x="466" y="945"/>
                    </a:cxn>
                    <a:cxn ang="0">
                      <a:pos x="462" y="1025"/>
                    </a:cxn>
                    <a:cxn ang="0">
                      <a:pos x="459" y="1081"/>
                    </a:cxn>
                    <a:cxn ang="0">
                      <a:pos x="452" y="1122"/>
                    </a:cxn>
                    <a:cxn ang="0">
                      <a:pos x="443" y="1159"/>
                    </a:cxn>
                    <a:cxn ang="0">
                      <a:pos x="434" y="1187"/>
                    </a:cxn>
                    <a:cxn ang="0">
                      <a:pos x="429" y="1195"/>
                    </a:cxn>
                    <a:cxn ang="0">
                      <a:pos x="407" y="1197"/>
                    </a:cxn>
                    <a:cxn ang="0">
                      <a:pos x="370" y="1201"/>
                    </a:cxn>
                    <a:cxn ang="0">
                      <a:pos x="319" y="1204"/>
                    </a:cxn>
                    <a:cxn ang="0">
                      <a:pos x="258" y="1207"/>
                    </a:cxn>
                    <a:cxn ang="0">
                      <a:pos x="191" y="1210"/>
                    </a:cxn>
                    <a:cxn ang="0">
                      <a:pos x="89" y="1209"/>
                    </a:cxn>
                    <a:cxn ang="0">
                      <a:pos x="23" y="1204"/>
                    </a:cxn>
                    <a:cxn ang="0">
                      <a:pos x="22" y="1192"/>
                    </a:cxn>
                    <a:cxn ang="0">
                      <a:pos x="21" y="1160"/>
                    </a:cxn>
                    <a:cxn ang="0">
                      <a:pos x="19" y="1110"/>
                    </a:cxn>
                    <a:cxn ang="0">
                      <a:pos x="16" y="1045"/>
                    </a:cxn>
                    <a:cxn ang="0">
                      <a:pos x="13" y="970"/>
                    </a:cxn>
                    <a:cxn ang="0">
                      <a:pos x="10" y="885"/>
                    </a:cxn>
                    <a:cxn ang="0">
                      <a:pos x="7" y="795"/>
                    </a:cxn>
                    <a:cxn ang="0">
                      <a:pos x="4" y="705"/>
                    </a:cxn>
                    <a:cxn ang="0">
                      <a:pos x="1" y="570"/>
                    </a:cxn>
                    <a:cxn ang="0">
                      <a:pos x="0" y="382"/>
                    </a:cxn>
                    <a:cxn ang="0">
                      <a:pos x="3" y="328"/>
                    </a:cxn>
                    <a:cxn ang="0">
                      <a:pos x="7" y="235"/>
                    </a:cxn>
                    <a:cxn ang="0">
                      <a:pos x="8" y="155"/>
                    </a:cxn>
                    <a:cxn ang="0">
                      <a:pos x="7" y="89"/>
                    </a:cxn>
                    <a:cxn ang="0">
                      <a:pos x="5" y="41"/>
                    </a:cxn>
                    <a:cxn ang="0">
                      <a:pos x="3" y="10"/>
                    </a:cxn>
                    <a:cxn ang="0">
                      <a:pos x="3" y="0"/>
                    </a:cxn>
                  </a:cxnLst>
                  <a:rect l="0" t="0" r="r" b="b"/>
                  <a:pathLst>
                    <a:path w="478" h="1210">
                      <a:moveTo>
                        <a:pt x="3" y="0"/>
                      </a:moveTo>
                      <a:lnTo>
                        <a:pt x="5" y="0"/>
                      </a:lnTo>
                      <a:lnTo>
                        <a:pt x="12" y="1"/>
                      </a:lnTo>
                      <a:lnTo>
                        <a:pt x="22" y="1"/>
                      </a:lnTo>
                      <a:lnTo>
                        <a:pt x="35" y="3"/>
                      </a:lnTo>
                      <a:lnTo>
                        <a:pt x="52" y="4"/>
                      </a:lnTo>
                      <a:lnTo>
                        <a:pt x="70" y="6"/>
                      </a:lnTo>
                      <a:lnTo>
                        <a:pt x="89" y="6"/>
                      </a:lnTo>
                      <a:lnTo>
                        <a:pt x="107" y="8"/>
                      </a:lnTo>
                      <a:lnTo>
                        <a:pt x="127" y="9"/>
                      </a:lnTo>
                      <a:lnTo>
                        <a:pt x="145" y="10"/>
                      </a:lnTo>
                      <a:lnTo>
                        <a:pt x="162" y="10"/>
                      </a:lnTo>
                      <a:lnTo>
                        <a:pt x="164" y="11"/>
                      </a:lnTo>
                      <a:lnTo>
                        <a:pt x="169" y="15"/>
                      </a:lnTo>
                      <a:lnTo>
                        <a:pt x="176" y="21"/>
                      </a:lnTo>
                      <a:lnTo>
                        <a:pt x="186" y="30"/>
                      </a:lnTo>
                      <a:lnTo>
                        <a:pt x="198" y="40"/>
                      </a:lnTo>
                      <a:lnTo>
                        <a:pt x="212" y="51"/>
                      </a:lnTo>
                      <a:lnTo>
                        <a:pt x="228" y="65"/>
                      </a:lnTo>
                      <a:lnTo>
                        <a:pt x="244" y="78"/>
                      </a:lnTo>
                      <a:lnTo>
                        <a:pt x="262" y="94"/>
                      </a:lnTo>
                      <a:lnTo>
                        <a:pt x="280" y="109"/>
                      </a:lnTo>
                      <a:lnTo>
                        <a:pt x="316" y="140"/>
                      </a:lnTo>
                      <a:lnTo>
                        <a:pt x="334" y="155"/>
                      </a:lnTo>
                      <a:lnTo>
                        <a:pt x="350" y="169"/>
                      </a:lnTo>
                      <a:lnTo>
                        <a:pt x="380" y="195"/>
                      </a:lnTo>
                      <a:lnTo>
                        <a:pt x="392" y="206"/>
                      </a:lnTo>
                      <a:lnTo>
                        <a:pt x="403" y="216"/>
                      </a:lnTo>
                      <a:lnTo>
                        <a:pt x="411" y="223"/>
                      </a:lnTo>
                      <a:lnTo>
                        <a:pt x="416" y="228"/>
                      </a:lnTo>
                      <a:lnTo>
                        <a:pt x="428" y="245"/>
                      </a:lnTo>
                      <a:lnTo>
                        <a:pt x="439" y="266"/>
                      </a:lnTo>
                      <a:lnTo>
                        <a:pt x="448" y="290"/>
                      </a:lnTo>
                      <a:lnTo>
                        <a:pt x="455" y="318"/>
                      </a:lnTo>
                      <a:lnTo>
                        <a:pt x="462" y="350"/>
                      </a:lnTo>
                      <a:lnTo>
                        <a:pt x="467" y="385"/>
                      </a:lnTo>
                      <a:lnTo>
                        <a:pt x="471" y="421"/>
                      </a:lnTo>
                      <a:lnTo>
                        <a:pt x="474" y="460"/>
                      </a:lnTo>
                      <a:lnTo>
                        <a:pt x="476" y="501"/>
                      </a:lnTo>
                      <a:lnTo>
                        <a:pt x="477" y="543"/>
                      </a:lnTo>
                      <a:lnTo>
                        <a:pt x="478" y="588"/>
                      </a:lnTo>
                      <a:lnTo>
                        <a:pt x="478" y="632"/>
                      </a:lnTo>
                      <a:lnTo>
                        <a:pt x="477" y="678"/>
                      </a:lnTo>
                      <a:lnTo>
                        <a:pt x="475" y="723"/>
                      </a:lnTo>
                      <a:lnTo>
                        <a:pt x="472" y="814"/>
                      </a:lnTo>
                      <a:lnTo>
                        <a:pt x="471" y="858"/>
                      </a:lnTo>
                      <a:lnTo>
                        <a:pt x="468" y="903"/>
                      </a:lnTo>
                      <a:lnTo>
                        <a:pt x="466" y="945"/>
                      </a:lnTo>
                      <a:lnTo>
                        <a:pt x="464" y="986"/>
                      </a:lnTo>
                      <a:lnTo>
                        <a:pt x="462" y="1025"/>
                      </a:lnTo>
                      <a:lnTo>
                        <a:pt x="461" y="1061"/>
                      </a:lnTo>
                      <a:lnTo>
                        <a:pt x="459" y="1081"/>
                      </a:lnTo>
                      <a:lnTo>
                        <a:pt x="456" y="1102"/>
                      </a:lnTo>
                      <a:lnTo>
                        <a:pt x="452" y="1122"/>
                      </a:lnTo>
                      <a:lnTo>
                        <a:pt x="448" y="1142"/>
                      </a:lnTo>
                      <a:lnTo>
                        <a:pt x="443" y="1159"/>
                      </a:lnTo>
                      <a:lnTo>
                        <a:pt x="439" y="1174"/>
                      </a:lnTo>
                      <a:lnTo>
                        <a:pt x="434" y="1187"/>
                      </a:lnTo>
                      <a:lnTo>
                        <a:pt x="431" y="1195"/>
                      </a:lnTo>
                      <a:lnTo>
                        <a:pt x="429" y="1195"/>
                      </a:lnTo>
                      <a:lnTo>
                        <a:pt x="421" y="1196"/>
                      </a:lnTo>
                      <a:lnTo>
                        <a:pt x="407" y="1197"/>
                      </a:lnTo>
                      <a:lnTo>
                        <a:pt x="391" y="1199"/>
                      </a:lnTo>
                      <a:lnTo>
                        <a:pt x="370" y="1201"/>
                      </a:lnTo>
                      <a:lnTo>
                        <a:pt x="346" y="1202"/>
                      </a:lnTo>
                      <a:lnTo>
                        <a:pt x="319" y="1204"/>
                      </a:lnTo>
                      <a:lnTo>
                        <a:pt x="289" y="1206"/>
                      </a:lnTo>
                      <a:lnTo>
                        <a:pt x="258" y="1207"/>
                      </a:lnTo>
                      <a:lnTo>
                        <a:pt x="225" y="1209"/>
                      </a:lnTo>
                      <a:lnTo>
                        <a:pt x="191" y="1210"/>
                      </a:lnTo>
                      <a:lnTo>
                        <a:pt x="122" y="1210"/>
                      </a:lnTo>
                      <a:lnTo>
                        <a:pt x="89" y="1209"/>
                      </a:lnTo>
                      <a:lnTo>
                        <a:pt x="55" y="1206"/>
                      </a:lnTo>
                      <a:lnTo>
                        <a:pt x="23" y="1204"/>
                      </a:lnTo>
                      <a:lnTo>
                        <a:pt x="23" y="1201"/>
                      </a:lnTo>
                      <a:lnTo>
                        <a:pt x="22" y="1192"/>
                      </a:lnTo>
                      <a:lnTo>
                        <a:pt x="22" y="1179"/>
                      </a:lnTo>
                      <a:lnTo>
                        <a:pt x="21" y="1160"/>
                      </a:lnTo>
                      <a:lnTo>
                        <a:pt x="20" y="1137"/>
                      </a:lnTo>
                      <a:lnTo>
                        <a:pt x="19" y="1110"/>
                      </a:lnTo>
                      <a:lnTo>
                        <a:pt x="17" y="1079"/>
                      </a:lnTo>
                      <a:lnTo>
                        <a:pt x="16" y="1045"/>
                      </a:lnTo>
                      <a:lnTo>
                        <a:pt x="15" y="1008"/>
                      </a:lnTo>
                      <a:lnTo>
                        <a:pt x="13" y="970"/>
                      </a:lnTo>
                      <a:lnTo>
                        <a:pt x="12" y="928"/>
                      </a:lnTo>
                      <a:lnTo>
                        <a:pt x="10" y="885"/>
                      </a:lnTo>
                      <a:lnTo>
                        <a:pt x="8" y="841"/>
                      </a:lnTo>
                      <a:lnTo>
                        <a:pt x="7" y="795"/>
                      </a:lnTo>
                      <a:lnTo>
                        <a:pt x="5" y="750"/>
                      </a:lnTo>
                      <a:lnTo>
                        <a:pt x="4" y="705"/>
                      </a:lnTo>
                      <a:lnTo>
                        <a:pt x="3" y="659"/>
                      </a:lnTo>
                      <a:lnTo>
                        <a:pt x="1" y="570"/>
                      </a:lnTo>
                      <a:lnTo>
                        <a:pt x="0" y="529"/>
                      </a:lnTo>
                      <a:lnTo>
                        <a:pt x="0" y="382"/>
                      </a:lnTo>
                      <a:lnTo>
                        <a:pt x="2" y="353"/>
                      </a:lnTo>
                      <a:lnTo>
                        <a:pt x="3" y="328"/>
                      </a:lnTo>
                      <a:lnTo>
                        <a:pt x="5" y="280"/>
                      </a:lnTo>
                      <a:lnTo>
                        <a:pt x="7" y="235"/>
                      </a:lnTo>
                      <a:lnTo>
                        <a:pt x="7" y="192"/>
                      </a:lnTo>
                      <a:lnTo>
                        <a:pt x="8" y="155"/>
                      </a:lnTo>
                      <a:lnTo>
                        <a:pt x="7" y="119"/>
                      </a:lnTo>
                      <a:lnTo>
                        <a:pt x="7" y="89"/>
                      </a:lnTo>
                      <a:lnTo>
                        <a:pt x="7" y="63"/>
                      </a:lnTo>
                      <a:lnTo>
                        <a:pt x="5" y="41"/>
                      </a:lnTo>
                      <a:lnTo>
                        <a:pt x="4" y="23"/>
                      </a:lnTo>
                      <a:lnTo>
                        <a:pt x="3" y="10"/>
                      </a:lnTo>
                      <a:lnTo>
                        <a:pt x="3" y="2"/>
                      </a:lnTo>
                      <a:lnTo>
                        <a:pt x="3" y="0"/>
                      </a:lnTo>
                      <a:close/>
                    </a:path>
                  </a:pathLst>
                </a:custGeom>
                <a:solidFill>
                  <a:schemeClr val="accent1">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77" name="Freeform 23"/>
                <p:cNvSpPr>
                  <a:spLocks/>
                </p:cNvSpPr>
                <p:nvPr/>
              </p:nvSpPr>
              <p:spPr bwMode="auto">
                <a:xfrm>
                  <a:off x="4397459" y="4404950"/>
                  <a:ext cx="309623" cy="186915"/>
                </a:xfrm>
                <a:custGeom>
                  <a:avLst/>
                  <a:gdLst>
                    <a:gd name="T0" fmla="*/ 427529436 w 217"/>
                    <a:gd name="T1" fmla="*/ 0 h 131"/>
                    <a:gd name="T2" fmla="*/ 429565528 w 217"/>
                    <a:gd name="T3" fmla="*/ 2036089 h 131"/>
                    <a:gd name="T4" fmla="*/ 431601620 w 217"/>
                    <a:gd name="T5" fmla="*/ 12215109 h 131"/>
                    <a:gd name="T6" fmla="*/ 433637713 w 217"/>
                    <a:gd name="T7" fmla="*/ 22394129 h 131"/>
                    <a:gd name="T8" fmla="*/ 435672378 w 217"/>
                    <a:gd name="T9" fmla="*/ 38681417 h 131"/>
                    <a:gd name="T10" fmla="*/ 439744563 w 217"/>
                    <a:gd name="T11" fmla="*/ 59039457 h 131"/>
                    <a:gd name="T12" fmla="*/ 441780655 w 217"/>
                    <a:gd name="T13" fmla="*/ 83469676 h 131"/>
                    <a:gd name="T14" fmla="*/ 441780655 w 217"/>
                    <a:gd name="T15" fmla="*/ 105863805 h 131"/>
                    <a:gd name="T16" fmla="*/ 439744563 w 217"/>
                    <a:gd name="T17" fmla="*/ 130294023 h 131"/>
                    <a:gd name="T18" fmla="*/ 435672378 w 217"/>
                    <a:gd name="T19" fmla="*/ 154724242 h 131"/>
                    <a:gd name="T20" fmla="*/ 427529436 w 217"/>
                    <a:gd name="T21" fmla="*/ 177118371 h 131"/>
                    <a:gd name="T22" fmla="*/ 415314309 w 217"/>
                    <a:gd name="T23" fmla="*/ 201548590 h 131"/>
                    <a:gd name="T24" fmla="*/ 401063090 w 217"/>
                    <a:gd name="T25" fmla="*/ 221908056 h 131"/>
                    <a:gd name="T26" fmla="*/ 380705021 w 217"/>
                    <a:gd name="T27" fmla="*/ 238193917 h 131"/>
                    <a:gd name="T28" fmla="*/ 354238676 w 217"/>
                    <a:gd name="T29" fmla="*/ 252445116 h 131"/>
                    <a:gd name="T30" fmla="*/ 323701572 w 217"/>
                    <a:gd name="T31" fmla="*/ 260589473 h 131"/>
                    <a:gd name="T32" fmla="*/ 276875731 w 217"/>
                    <a:gd name="T33" fmla="*/ 266696315 h 131"/>
                    <a:gd name="T34" fmla="*/ 234123500 w 217"/>
                    <a:gd name="T35" fmla="*/ 262624136 h 131"/>
                    <a:gd name="T36" fmla="*/ 195442028 w 217"/>
                    <a:gd name="T37" fmla="*/ 252445116 h 131"/>
                    <a:gd name="T38" fmla="*/ 160832740 w 217"/>
                    <a:gd name="T39" fmla="*/ 238193917 h 131"/>
                    <a:gd name="T40" fmla="*/ 130294210 w 217"/>
                    <a:gd name="T41" fmla="*/ 217835878 h 131"/>
                    <a:gd name="T42" fmla="*/ 101793198 w 217"/>
                    <a:gd name="T43" fmla="*/ 195441748 h 131"/>
                    <a:gd name="T44" fmla="*/ 77362945 w 217"/>
                    <a:gd name="T45" fmla="*/ 171011530 h 131"/>
                    <a:gd name="T46" fmla="*/ 54968784 w 217"/>
                    <a:gd name="T47" fmla="*/ 146581311 h 131"/>
                    <a:gd name="T48" fmla="*/ 38681472 w 217"/>
                    <a:gd name="T49" fmla="*/ 122151093 h 131"/>
                    <a:gd name="T50" fmla="*/ 24430253 w 217"/>
                    <a:gd name="T51" fmla="*/ 99756964 h 131"/>
                    <a:gd name="T52" fmla="*/ 0 w 217"/>
                    <a:gd name="T53" fmla="*/ 48860437 h 131"/>
                    <a:gd name="T54" fmla="*/ 4072185 w 217"/>
                    <a:gd name="T55" fmla="*/ 48860437 h 131"/>
                    <a:gd name="T56" fmla="*/ 18323404 w 217"/>
                    <a:gd name="T57" fmla="*/ 48860437 h 131"/>
                    <a:gd name="T58" fmla="*/ 42753657 w 217"/>
                    <a:gd name="T59" fmla="*/ 46824348 h 131"/>
                    <a:gd name="T60" fmla="*/ 71254668 w 217"/>
                    <a:gd name="T61" fmla="*/ 44788258 h 131"/>
                    <a:gd name="T62" fmla="*/ 107900048 w 217"/>
                    <a:gd name="T63" fmla="*/ 40717507 h 131"/>
                    <a:gd name="T64" fmla="*/ 146581521 w 217"/>
                    <a:gd name="T65" fmla="*/ 38681417 h 131"/>
                    <a:gd name="T66" fmla="*/ 189335178 w 217"/>
                    <a:gd name="T67" fmla="*/ 34609238 h 131"/>
                    <a:gd name="T68" fmla="*/ 232087408 w 217"/>
                    <a:gd name="T69" fmla="*/ 30537060 h 131"/>
                    <a:gd name="T70" fmla="*/ 287056192 w 217"/>
                    <a:gd name="T71" fmla="*/ 22394129 h 131"/>
                    <a:gd name="T72" fmla="*/ 331844514 w 217"/>
                    <a:gd name="T73" fmla="*/ 18321950 h 131"/>
                    <a:gd name="T74" fmla="*/ 368489895 w 217"/>
                    <a:gd name="T75" fmla="*/ 12215109 h 131"/>
                    <a:gd name="T76" fmla="*/ 396992333 w 217"/>
                    <a:gd name="T77" fmla="*/ 8142931 h 131"/>
                    <a:gd name="T78" fmla="*/ 415314309 w 217"/>
                    <a:gd name="T79" fmla="*/ 2036089 h 131"/>
                    <a:gd name="T80" fmla="*/ 425493344 w 217"/>
                    <a:gd name="T81" fmla="*/ 2036089 h 131"/>
                    <a:gd name="T82" fmla="*/ 427529436 w 217"/>
                    <a:gd name="T83" fmla="*/ 0 h 1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7" h="131">
                      <a:moveTo>
                        <a:pt x="210" y="0"/>
                      </a:moveTo>
                      <a:lnTo>
                        <a:pt x="211" y="1"/>
                      </a:lnTo>
                      <a:lnTo>
                        <a:pt x="212" y="6"/>
                      </a:lnTo>
                      <a:lnTo>
                        <a:pt x="213" y="11"/>
                      </a:lnTo>
                      <a:lnTo>
                        <a:pt x="214" y="19"/>
                      </a:lnTo>
                      <a:lnTo>
                        <a:pt x="216" y="29"/>
                      </a:lnTo>
                      <a:lnTo>
                        <a:pt x="217" y="41"/>
                      </a:lnTo>
                      <a:lnTo>
                        <a:pt x="217" y="52"/>
                      </a:lnTo>
                      <a:lnTo>
                        <a:pt x="216" y="64"/>
                      </a:lnTo>
                      <a:lnTo>
                        <a:pt x="214" y="76"/>
                      </a:lnTo>
                      <a:lnTo>
                        <a:pt x="210" y="87"/>
                      </a:lnTo>
                      <a:lnTo>
                        <a:pt x="204" y="99"/>
                      </a:lnTo>
                      <a:lnTo>
                        <a:pt x="197" y="109"/>
                      </a:lnTo>
                      <a:lnTo>
                        <a:pt x="187" y="117"/>
                      </a:lnTo>
                      <a:lnTo>
                        <a:pt x="174" y="124"/>
                      </a:lnTo>
                      <a:lnTo>
                        <a:pt x="159" y="128"/>
                      </a:lnTo>
                      <a:lnTo>
                        <a:pt x="136" y="131"/>
                      </a:lnTo>
                      <a:lnTo>
                        <a:pt x="115" y="129"/>
                      </a:lnTo>
                      <a:lnTo>
                        <a:pt x="96" y="124"/>
                      </a:lnTo>
                      <a:lnTo>
                        <a:pt x="79" y="117"/>
                      </a:lnTo>
                      <a:lnTo>
                        <a:pt x="64" y="107"/>
                      </a:lnTo>
                      <a:lnTo>
                        <a:pt x="50" y="96"/>
                      </a:lnTo>
                      <a:lnTo>
                        <a:pt x="38" y="84"/>
                      </a:lnTo>
                      <a:lnTo>
                        <a:pt x="27" y="72"/>
                      </a:lnTo>
                      <a:lnTo>
                        <a:pt x="19" y="60"/>
                      </a:lnTo>
                      <a:lnTo>
                        <a:pt x="12" y="49"/>
                      </a:lnTo>
                      <a:lnTo>
                        <a:pt x="0" y="24"/>
                      </a:lnTo>
                      <a:lnTo>
                        <a:pt x="2" y="24"/>
                      </a:lnTo>
                      <a:lnTo>
                        <a:pt x="9" y="24"/>
                      </a:lnTo>
                      <a:lnTo>
                        <a:pt x="21" y="23"/>
                      </a:lnTo>
                      <a:lnTo>
                        <a:pt x="35" y="22"/>
                      </a:lnTo>
                      <a:lnTo>
                        <a:pt x="53" y="20"/>
                      </a:lnTo>
                      <a:lnTo>
                        <a:pt x="72" y="19"/>
                      </a:lnTo>
                      <a:lnTo>
                        <a:pt x="93" y="17"/>
                      </a:lnTo>
                      <a:lnTo>
                        <a:pt x="114" y="15"/>
                      </a:lnTo>
                      <a:lnTo>
                        <a:pt x="141" y="11"/>
                      </a:lnTo>
                      <a:lnTo>
                        <a:pt x="163" y="9"/>
                      </a:lnTo>
                      <a:lnTo>
                        <a:pt x="181" y="6"/>
                      </a:lnTo>
                      <a:lnTo>
                        <a:pt x="195" y="4"/>
                      </a:lnTo>
                      <a:lnTo>
                        <a:pt x="204" y="1"/>
                      </a:lnTo>
                      <a:lnTo>
                        <a:pt x="209" y="1"/>
                      </a:lnTo>
                      <a:lnTo>
                        <a:pt x="210"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44" name="Freeform 24"/>
                <p:cNvSpPr>
                  <a:spLocks/>
                </p:cNvSpPr>
                <p:nvPr/>
              </p:nvSpPr>
              <p:spPr bwMode="auto">
                <a:xfrm>
                  <a:off x="5187543" y="3100577"/>
                  <a:ext cx="726114" cy="1738270"/>
                </a:xfrm>
                <a:custGeom>
                  <a:avLst/>
                  <a:gdLst/>
                  <a:ahLst/>
                  <a:cxnLst>
                    <a:cxn ang="0">
                      <a:pos x="281" y="1"/>
                    </a:cxn>
                    <a:cxn ang="0">
                      <a:pos x="290" y="16"/>
                    </a:cxn>
                    <a:cxn ang="0">
                      <a:pos x="307" y="42"/>
                    </a:cxn>
                    <a:cxn ang="0">
                      <a:pos x="328" y="79"/>
                    </a:cxn>
                    <a:cxn ang="0">
                      <a:pos x="354" y="125"/>
                    </a:cxn>
                    <a:cxn ang="0">
                      <a:pos x="381" y="178"/>
                    </a:cxn>
                    <a:cxn ang="0">
                      <a:pos x="420" y="270"/>
                    </a:cxn>
                    <a:cxn ang="0">
                      <a:pos x="452" y="370"/>
                    </a:cxn>
                    <a:cxn ang="0">
                      <a:pos x="476" y="475"/>
                    </a:cxn>
                    <a:cxn ang="0">
                      <a:pos x="494" y="579"/>
                    </a:cxn>
                    <a:cxn ang="0">
                      <a:pos x="505" y="676"/>
                    </a:cxn>
                    <a:cxn ang="0">
                      <a:pos x="508" y="763"/>
                    </a:cxn>
                    <a:cxn ang="0">
                      <a:pos x="499" y="766"/>
                    </a:cxn>
                    <a:cxn ang="0">
                      <a:pos x="477" y="771"/>
                    </a:cxn>
                    <a:cxn ang="0">
                      <a:pos x="445" y="780"/>
                    </a:cxn>
                    <a:cxn ang="0">
                      <a:pos x="408" y="789"/>
                    </a:cxn>
                    <a:cxn ang="0">
                      <a:pos x="370" y="797"/>
                    </a:cxn>
                    <a:cxn ang="0">
                      <a:pos x="352" y="811"/>
                    </a:cxn>
                    <a:cxn ang="0">
                      <a:pos x="353" y="860"/>
                    </a:cxn>
                    <a:cxn ang="0">
                      <a:pos x="352" y="909"/>
                    </a:cxn>
                    <a:cxn ang="0">
                      <a:pos x="349" y="967"/>
                    </a:cxn>
                    <a:cxn ang="0">
                      <a:pos x="345" y="1016"/>
                    </a:cxn>
                    <a:cxn ang="0">
                      <a:pos x="339" y="1078"/>
                    </a:cxn>
                    <a:cxn ang="0">
                      <a:pos x="333" y="1117"/>
                    </a:cxn>
                    <a:cxn ang="0">
                      <a:pos x="329" y="1149"/>
                    </a:cxn>
                    <a:cxn ang="0">
                      <a:pos x="326" y="1167"/>
                    </a:cxn>
                    <a:cxn ang="0">
                      <a:pos x="324" y="1170"/>
                    </a:cxn>
                    <a:cxn ang="0">
                      <a:pos x="308" y="1175"/>
                    </a:cxn>
                    <a:cxn ang="0">
                      <a:pos x="275" y="1183"/>
                    </a:cxn>
                    <a:cxn ang="0">
                      <a:pos x="226" y="1194"/>
                    </a:cxn>
                    <a:cxn ang="0">
                      <a:pos x="162" y="1205"/>
                    </a:cxn>
                    <a:cxn ang="0">
                      <a:pos x="82" y="1218"/>
                    </a:cxn>
                    <a:cxn ang="0">
                      <a:pos x="79" y="1209"/>
                    </a:cxn>
                    <a:cxn ang="0">
                      <a:pos x="72" y="1188"/>
                    </a:cxn>
                    <a:cxn ang="0">
                      <a:pos x="63" y="1157"/>
                    </a:cxn>
                    <a:cxn ang="0">
                      <a:pos x="56" y="1118"/>
                    </a:cxn>
                    <a:cxn ang="0">
                      <a:pos x="42" y="1013"/>
                    </a:cxn>
                    <a:cxn ang="0">
                      <a:pos x="26" y="857"/>
                    </a:cxn>
                    <a:cxn ang="0">
                      <a:pos x="13" y="720"/>
                    </a:cxn>
                    <a:cxn ang="0">
                      <a:pos x="6" y="601"/>
                    </a:cxn>
                    <a:cxn ang="0">
                      <a:pos x="2" y="500"/>
                    </a:cxn>
                    <a:cxn ang="0">
                      <a:pos x="0" y="417"/>
                    </a:cxn>
                    <a:cxn ang="0">
                      <a:pos x="1" y="351"/>
                    </a:cxn>
                    <a:cxn ang="0">
                      <a:pos x="3" y="303"/>
                    </a:cxn>
                    <a:cxn ang="0">
                      <a:pos x="5" y="272"/>
                    </a:cxn>
                    <a:cxn ang="0">
                      <a:pos x="8" y="258"/>
                    </a:cxn>
                    <a:cxn ang="0">
                      <a:pos x="20" y="230"/>
                    </a:cxn>
                    <a:cxn ang="0">
                      <a:pos x="38" y="194"/>
                    </a:cxn>
                    <a:cxn ang="0">
                      <a:pos x="59" y="155"/>
                    </a:cxn>
                    <a:cxn ang="0">
                      <a:pos x="93" y="97"/>
                    </a:cxn>
                    <a:cxn ang="0">
                      <a:pos x="113" y="64"/>
                    </a:cxn>
                    <a:cxn ang="0">
                      <a:pos x="129" y="39"/>
                    </a:cxn>
                    <a:cxn ang="0">
                      <a:pos x="138" y="24"/>
                    </a:cxn>
                    <a:cxn ang="0">
                      <a:pos x="280" y="0"/>
                    </a:cxn>
                  </a:cxnLst>
                  <a:rect l="0" t="0" r="r" b="b"/>
                  <a:pathLst>
                    <a:path w="508" h="1218">
                      <a:moveTo>
                        <a:pt x="280" y="0"/>
                      </a:moveTo>
                      <a:lnTo>
                        <a:pt x="281" y="1"/>
                      </a:lnTo>
                      <a:lnTo>
                        <a:pt x="285" y="7"/>
                      </a:lnTo>
                      <a:lnTo>
                        <a:pt x="290" y="16"/>
                      </a:lnTo>
                      <a:lnTo>
                        <a:pt x="298" y="27"/>
                      </a:lnTo>
                      <a:lnTo>
                        <a:pt x="307" y="42"/>
                      </a:lnTo>
                      <a:lnTo>
                        <a:pt x="317" y="59"/>
                      </a:lnTo>
                      <a:lnTo>
                        <a:pt x="328" y="79"/>
                      </a:lnTo>
                      <a:lnTo>
                        <a:pt x="341" y="101"/>
                      </a:lnTo>
                      <a:lnTo>
                        <a:pt x="354" y="125"/>
                      </a:lnTo>
                      <a:lnTo>
                        <a:pt x="367" y="151"/>
                      </a:lnTo>
                      <a:lnTo>
                        <a:pt x="381" y="178"/>
                      </a:lnTo>
                      <a:lnTo>
                        <a:pt x="402" y="222"/>
                      </a:lnTo>
                      <a:lnTo>
                        <a:pt x="420" y="270"/>
                      </a:lnTo>
                      <a:lnTo>
                        <a:pt x="437" y="319"/>
                      </a:lnTo>
                      <a:lnTo>
                        <a:pt x="452" y="370"/>
                      </a:lnTo>
                      <a:lnTo>
                        <a:pt x="465" y="423"/>
                      </a:lnTo>
                      <a:lnTo>
                        <a:pt x="476" y="475"/>
                      </a:lnTo>
                      <a:lnTo>
                        <a:pt x="486" y="528"/>
                      </a:lnTo>
                      <a:lnTo>
                        <a:pt x="494" y="579"/>
                      </a:lnTo>
                      <a:lnTo>
                        <a:pt x="501" y="629"/>
                      </a:lnTo>
                      <a:lnTo>
                        <a:pt x="505" y="676"/>
                      </a:lnTo>
                      <a:lnTo>
                        <a:pt x="508" y="721"/>
                      </a:lnTo>
                      <a:lnTo>
                        <a:pt x="508" y="763"/>
                      </a:lnTo>
                      <a:lnTo>
                        <a:pt x="505" y="764"/>
                      </a:lnTo>
                      <a:lnTo>
                        <a:pt x="499" y="766"/>
                      </a:lnTo>
                      <a:lnTo>
                        <a:pt x="490" y="768"/>
                      </a:lnTo>
                      <a:lnTo>
                        <a:pt x="477" y="771"/>
                      </a:lnTo>
                      <a:lnTo>
                        <a:pt x="462" y="776"/>
                      </a:lnTo>
                      <a:lnTo>
                        <a:pt x="445" y="780"/>
                      </a:lnTo>
                      <a:lnTo>
                        <a:pt x="427" y="785"/>
                      </a:lnTo>
                      <a:lnTo>
                        <a:pt x="408" y="789"/>
                      </a:lnTo>
                      <a:lnTo>
                        <a:pt x="389" y="794"/>
                      </a:lnTo>
                      <a:lnTo>
                        <a:pt x="370" y="797"/>
                      </a:lnTo>
                      <a:lnTo>
                        <a:pt x="352" y="800"/>
                      </a:lnTo>
                      <a:lnTo>
                        <a:pt x="352" y="811"/>
                      </a:lnTo>
                      <a:lnTo>
                        <a:pt x="353" y="823"/>
                      </a:lnTo>
                      <a:lnTo>
                        <a:pt x="353" y="860"/>
                      </a:lnTo>
                      <a:lnTo>
                        <a:pt x="352" y="884"/>
                      </a:lnTo>
                      <a:lnTo>
                        <a:pt x="352" y="909"/>
                      </a:lnTo>
                      <a:lnTo>
                        <a:pt x="350" y="938"/>
                      </a:lnTo>
                      <a:lnTo>
                        <a:pt x="349" y="967"/>
                      </a:lnTo>
                      <a:lnTo>
                        <a:pt x="347" y="998"/>
                      </a:lnTo>
                      <a:lnTo>
                        <a:pt x="345" y="1016"/>
                      </a:lnTo>
                      <a:lnTo>
                        <a:pt x="344" y="1037"/>
                      </a:lnTo>
                      <a:lnTo>
                        <a:pt x="339" y="1078"/>
                      </a:lnTo>
                      <a:lnTo>
                        <a:pt x="335" y="1098"/>
                      </a:lnTo>
                      <a:lnTo>
                        <a:pt x="333" y="1117"/>
                      </a:lnTo>
                      <a:lnTo>
                        <a:pt x="331" y="1134"/>
                      </a:lnTo>
                      <a:lnTo>
                        <a:pt x="329" y="1149"/>
                      </a:lnTo>
                      <a:lnTo>
                        <a:pt x="327" y="1159"/>
                      </a:lnTo>
                      <a:lnTo>
                        <a:pt x="326" y="1167"/>
                      </a:lnTo>
                      <a:lnTo>
                        <a:pt x="326" y="1169"/>
                      </a:lnTo>
                      <a:lnTo>
                        <a:pt x="324" y="1170"/>
                      </a:lnTo>
                      <a:lnTo>
                        <a:pt x="317" y="1172"/>
                      </a:lnTo>
                      <a:lnTo>
                        <a:pt x="308" y="1175"/>
                      </a:lnTo>
                      <a:lnTo>
                        <a:pt x="293" y="1178"/>
                      </a:lnTo>
                      <a:lnTo>
                        <a:pt x="275" y="1183"/>
                      </a:lnTo>
                      <a:lnTo>
                        <a:pt x="253" y="1188"/>
                      </a:lnTo>
                      <a:lnTo>
                        <a:pt x="226" y="1194"/>
                      </a:lnTo>
                      <a:lnTo>
                        <a:pt x="196" y="1200"/>
                      </a:lnTo>
                      <a:lnTo>
                        <a:pt x="162" y="1205"/>
                      </a:lnTo>
                      <a:lnTo>
                        <a:pt x="124" y="1212"/>
                      </a:lnTo>
                      <a:lnTo>
                        <a:pt x="82" y="1218"/>
                      </a:lnTo>
                      <a:lnTo>
                        <a:pt x="81" y="1215"/>
                      </a:lnTo>
                      <a:lnTo>
                        <a:pt x="79" y="1209"/>
                      </a:lnTo>
                      <a:lnTo>
                        <a:pt x="76" y="1200"/>
                      </a:lnTo>
                      <a:lnTo>
                        <a:pt x="72" y="1188"/>
                      </a:lnTo>
                      <a:lnTo>
                        <a:pt x="68" y="1173"/>
                      </a:lnTo>
                      <a:lnTo>
                        <a:pt x="63" y="1157"/>
                      </a:lnTo>
                      <a:lnTo>
                        <a:pt x="59" y="1138"/>
                      </a:lnTo>
                      <a:lnTo>
                        <a:pt x="56" y="1118"/>
                      </a:lnTo>
                      <a:lnTo>
                        <a:pt x="53" y="1098"/>
                      </a:lnTo>
                      <a:lnTo>
                        <a:pt x="42" y="1013"/>
                      </a:lnTo>
                      <a:lnTo>
                        <a:pt x="33" y="933"/>
                      </a:lnTo>
                      <a:lnTo>
                        <a:pt x="26" y="857"/>
                      </a:lnTo>
                      <a:lnTo>
                        <a:pt x="19" y="786"/>
                      </a:lnTo>
                      <a:lnTo>
                        <a:pt x="13" y="720"/>
                      </a:lnTo>
                      <a:lnTo>
                        <a:pt x="9" y="658"/>
                      </a:lnTo>
                      <a:lnTo>
                        <a:pt x="6" y="601"/>
                      </a:lnTo>
                      <a:lnTo>
                        <a:pt x="4" y="548"/>
                      </a:lnTo>
                      <a:lnTo>
                        <a:pt x="2" y="500"/>
                      </a:lnTo>
                      <a:lnTo>
                        <a:pt x="1" y="456"/>
                      </a:lnTo>
                      <a:lnTo>
                        <a:pt x="0" y="417"/>
                      </a:lnTo>
                      <a:lnTo>
                        <a:pt x="0" y="382"/>
                      </a:lnTo>
                      <a:lnTo>
                        <a:pt x="1" y="351"/>
                      </a:lnTo>
                      <a:lnTo>
                        <a:pt x="2" y="325"/>
                      </a:lnTo>
                      <a:lnTo>
                        <a:pt x="3" y="303"/>
                      </a:lnTo>
                      <a:lnTo>
                        <a:pt x="4" y="285"/>
                      </a:lnTo>
                      <a:lnTo>
                        <a:pt x="5" y="272"/>
                      </a:lnTo>
                      <a:lnTo>
                        <a:pt x="7" y="263"/>
                      </a:lnTo>
                      <a:lnTo>
                        <a:pt x="8" y="258"/>
                      </a:lnTo>
                      <a:lnTo>
                        <a:pt x="13" y="245"/>
                      </a:lnTo>
                      <a:lnTo>
                        <a:pt x="20" y="230"/>
                      </a:lnTo>
                      <a:lnTo>
                        <a:pt x="29" y="212"/>
                      </a:lnTo>
                      <a:lnTo>
                        <a:pt x="38" y="194"/>
                      </a:lnTo>
                      <a:lnTo>
                        <a:pt x="49" y="175"/>
                      </a:lnTo>
                      <a:lnTo>
                        <a:pt x="59" y="155"/>
                      </a:lnTo>
                      <a:lnTo>
                        <a:pt x="82" y="116"/>
                      </a:lnTo>
                      <a:lnTo>
                        <a:pt x="93" y="97"/>
                      </a:lnTo>
                      <a:lnTo>
                        <a:pt x="104" y="80"/>
                      </a:lnTo>
                      <a:lnTo>
                        <a:pt x="113" y="64"/>
                      </a:lnTo>
                      <a:lnTo>
                        <a:pt x="122" y="50"/>
                      </a:lnTo>
                      <a:lnTo>
                        <a:pt x="129" y="39"/>
                      </a:lnTo>
                      <a:lnTo>
                        <a:pt x="134" y="30"/>
                      </a:lnTo>
                      <a:lnTo>
                        <a:pt x="138" y="24"/>
                      </a:lnTo>
                      <a:lnTo>
                        <a:pt x="139" y="22"/>
                      </a:lnTo>
                      <a:lnTo>
                        <a:pt x="280" y="0"/>
                      </a:lnTo>
                      <a:close/>
                    </a:path>
                  </a:pathLst>
                </a:custGeom>
                <a:solidFill>
                  <a:schemeClr val="accent1">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79" name="Freeform 25"/>
                <p:cNvSpPr>
                  <a:spLocks/>
                </p:cNvSpPr>
                <p:nvPr/>
              </p:nvSpPr>
              <p:spPr bwMode="auto">
                <a:xfrm>
                  <a:off x="4397459" y="4404950"/>
                  <a:ext cx="303916" cy="186915"/>
                </a:xfrm>
                <a:custGeom>
                  <a:avLst/>
                  <a:gdLst>
                    <a:gd name="T0" fmla="*/ 427529909 w 213"/>
                    <a:gd name="T1" fmla="*/ 0 h 131"/>
                    <a:gd name="T2" fmla="*/ 427529909 w 213"/>
                    <a:gd name="T3" fmla="*/ 2036089 h 131"/>
                    <a:gd name="T4" fmla="*/ 429566004 w 213"/>
                    <a:gd name="T5" fmla="*/ 4072179 h 131"/>
                    <a:gd name="T6" fmla="*/ 431602098 w 213"/>
                    <a:gd name="T7" fmla="*/ 10179020 h 131"/>
                    <a:gd name="T8" fmla="*/ 433638193 w 213"/>
                    <a:gd name="T9" fmla="*/ 18321950 h 131"/>
                    <a:gd name="T10" fmla="*/ 407171818 w 213"/>
                    <a:gd name="T11" fmla="*/ 28502397 h 131"/>
                    <a:gd name="T12" fmla="*/ 372562491 w 213"/>
                    <a:gd name="T13" fmla="*/ 38681417 h 131"/>
                    <a:gd name="T14" fmla="*/ 331844882 w 213"/>
                    <a:gd name="T15" fmla="*/ 50896526 h 131"/>
                    <a:gd name="T16" fmla="*/ 282984321 w 213"/>
                    <a:gd name="T17" fmla="*/ 65147725 h 131"/>
                    <a:gd name="T18" fmla="*/ 228016903 w 213"/>
                    <a:gd name="T19" fmla="*/ 75326745 h 131"/>
                    <a:gd name="T20" fmla="*/ 166941201 w 213"/>
                    <a:gd name="T21" fmla="*/ 85505765 h 131"/>
                    <a:gd name="T22" fmla="*/ 101793311 w 213"/>
                    <a:gd name="T23" fmla="*/ 89577944 h 131"/>
                    <a:gd name="T24" fmla="*/ 103829406 w 213"/>
                    <a:gd name="T25" fmla="*/ 93648695 h 131"/>
                    <a:gd name="T26" fmla="*/ 107900168 w 213"/>
                    <a:gd name="T27" fmla="*/ 101793053 h 131"/>
                    <a:gd name="T28" fmla="*/ 114008451 w 213"/>
                    <a:gd name="T29" fmla="*/ 116042825 h 131"/>
                    <a:gd name="T30" fmla="*/ 124187497 w 213"/>
                    <a:gd name="T31" fmla="*/ 132330113 h 131"/>
                    <a:gd name="T32" fmla="*/ 138438732 w 213"/>
                    <a:gd name="T33" fmla="*/ 152688153 h 131"/>
                    <a:gd name="T34" fmla="*/ 156760729 w 213"/>
                    <a:gd name="T35" fmla="*/ 173047619 h 131"/>
                    <a:gd name="T36" fmla="*/ 179156342 w 213"/>
                    <a:gd name="T37" fmla="*/ 195441748 h 131"/>
                    <a:gd name="T38" fmla="*/ 207657384 w 213"/>
                    <a:gd name="T39" fmla="*/ 213763699 h 131"/>
                    <a:gd name="T40" fmla="*/ 240232043 w 213"/>
                    <a:gd name="T41" fmla="*/ 232087076 h 131"/>
                    <a:gd name="T42" fmla="*/ 280948226 w 213"/>
                    <a:gd name="T43" fmla="*/ 248374364 h 131"/>
                    <a:gd name="T44" fmla="*/ 325738025 w 213"/>
                    <a:gd name="T45" fmla="*/ 260589473 h 131"/>
                    <a:gd name="T46" fmla="*/ 323701930 w 213"/>
                    <a:gd name="T47" fmla="*/ 260589473 h 131"/>
                    <a:gd name="T48" fmla="*/ 323701930 w 213"/>
                    <a:gd name="T49" fmla="*/ 260589473 h 131"/>
                    <a:gd name="T50" fmla="*/ 323701930 w 213"/>
                    <a:gd name="T51" fmla="*/ 260589473 h 131"/>
                    <a:gd name="T52" fmla="*/ 276877464 w 213"/>
                    <a:gd name="T53" fmla="*/ 266696315 h 131"/>
                    <a:gd name="T54" fmla="*/ 234123760 w 213"/>
                    <a:gd name="T55" fmla="*/ 262624136 h 131"/>
                    <a:gd name="T56" fmla="*/ 195442244 w 213"/>
                    <a:gd name="T57" fmla="*/ 252445116 h 131"/>
                    <a:gd name="T58" fmla="*/ 160832918 w 213"/>
                    <a:gd name="T59" fmla="*/ 238193917 h 131"/>
                    <a:gd name="T60" fmla="*/ 130294354 w 213"/>
                    <a:gd name="T61" fmla="*/ 217835878 h 131"/>
                    <a:gd name="T62" fmla="*/ 101793311 w 213"/>
                    <a:gd name="T63" fmla="*/ 195441748 h 131"/>
                    <a:gd name="T64" fmla="*/ 77363031 w 213"/>
                    <a:gd name="T65" fmla="*/ 171011530 h 131"/>
                    <a:gd name="T66" fmla="*/ 54968845 w 213"/>
                    <a:gd name="T67" fmla="*/ 146581311 h 131"/>
                    <a:gd name="T68" fmla="*/ 38681515 w 213"/>
                    <a:gd name="T69" fmla="*/ 122151093 h 131"/>
                    <a:gd name="T70" fmla="*/ 24430281 w 213"/>
                    <a:gd name="T71" fmla="*/ 99756964 h 131"/>
                    <a:gd name="T72" fmla="*/ 0 w 213"/>
                    <a:gd name="T73" fmla="*/ 48860437 h 131"/>
                    <a:gd name="T74" fmla="*/ 4072189 w 213"/>
                    <a:gd name="T75" fmla="*/ 48860437 h 131"/>
                    <a:gd name="T76" fmla="*/ 18323424 w 213"/>
                    <a:gd name="T77" fmla="*/ 48860437 h 131"/>
                    <a:gd name="T78" fmla="*/ 42753704 w 213"/>
                    <a:gd name="T79" fmla="*/ 46824348 h 131"/>
                    <a:gd name="T80" fmla="*/ 71254747 w 213"/>
                    <a:gd name="T81" fmla="*/ 44788258 h 131"/>
                    <a:gd name="T82" fmla="*/ 107900168 w 213"/>
                    <a:gd name="T83" fmla="*/ 40717507 h 131"/>
                    <a:gd name="T84" fmla="*/ 146581683 w 213"/>
                    <a:gd name="T85" fmla="*/ 38681417 h 131"/>
                    <a:gd name="T86" fmla="*/ 189335387 w 213"/>
                    <a:gd name="T87" fmla="*/ 34609238 h 131"/>
                    <a:gd name="T88" fmla="*/ 232087665 w 213"/>
                    <a:gd name="T89" fmla="*/ 30537060 h 131"/>
                    <a:gd name="T90" fmla="*/ 287056510 w 213"/>
                    <a:gd name="T91" fmla="*/ 22394129 h 131"/>
                    <a:gd name="T92" fmla="*/ 331844882 w 213"/>
                    <a:gd name="T93" fmla="*/ 18321950 h 131"/>
                    <a:gd name="T94" fmla="*/ 368490302 w 213"/>
                    <a:gd name="T95" fmla="*/ 12215109 h 131"/>
                    <a:gd name="T96" fmla="*/ 396992772 w 213"/>
                    <a:gd name="T97" fmla="*/ 8142931 h 131"/>
                    <a:gd name="T98" fmla="*/ 415314769 w 213"/>
                    <a:gd name="T99" fmla="*/ 2036089 h 131"/>
                    <a:gd name="T100" fmla="*/ 425495242 w 213"/>
                    <a:gd name="T101" fmla="*/ 2036089 h 131"/>
                    <a:gd name="T102" fmla="*/ 427529909 w 213"/>
                    <a:gd name="T103" fmla="*/ 0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3" h="131">
                      <a:moveTo>
                        <a:pt x="210" y="0"/>
                      </a:moveTo>
                      <a:lnTo>
                        <a:pt x="210" y="1"/>
                      </a:lnTo>
                      <a:lnTo>
                        <a:pt x="211" y="2"/>
                      </a:lnTo>
                      <a:lnTo>
                        <a:pt x="212" y="5"/>
                      </a:lnTo>
                      <a:lnTo>
                        <a:pt x="213" y="9"/>
                      </a:lnTo>
                      <a:lnTo>
                        <a:pt x="200" y="14"/>
                      </a:lnTo>
                      <a:lnTo>
                        <a:pt x="183" y="19"/>
                      </a:lnTo>
                      <a:lnTo>
                        <a:pt x="163" y="25"/>
                      </a:lnTo>
                      <a:lnTo>
                        <a:pt x="139" y="32"/>
                      </a:lnTo>
                      <a:lnTo>
                        <a:pt x="112" y="37"/>
                      </a:lnTo>
                      <a:lnTo>
                        <a:pt x="82" y="42"/>
                      </a:lnTo>
                      <a:lnTo>
                        <a:pt x="50" y="44"/>
                      </a:lnTo>
                      <a:lnTo>
                        <a:pt x="51" y="46"/>
                      </a:lnTo>
                      <a:lnTo>
                        <a:pt x="53" y="50"/>
                      </a:lnTo>
                      <a:lnTo>
                        <a:pt x="56" y="57"/>
                      </a:lnTo>
                      <a:lnTo>
                        <a:pt x="61" y="65"/>
                      </a:lnTo>
                      <a:lnTo>
                        <a:pt x="68" y="75"/>
                      </a:lnTo>
                      <a:lnTo>
                        <a:pt x="77" y="85"/>
                      </a:lnTo>
                      <a:lnTo>
                        <a:pt x="88" y="96"/>
                      </a:lnTo>
                      <a:lnTo>
                        <a:pt x="102" y="105"/>
                      </a:lnTo>
                      <a:lnTo>
                        <a:pt x="118" y="114"/>
                      </a:lnTo>
                      <a:lnTo>
                        <a:pt x="138" y="122"/>
                      </a:lnTo>
                      <a:lnTo>
                        <a:pt x="160" y="128"/>
                      </a:lnTo>
                      <a:lnTo>
                        <a:pt x="159" y="128"/>
                      </a:lnTo>
                      <a:lnTo>
                        <a:pt x="136" y="131"/>
                      </a:lnTo>
                      <a:lnTo>
                        <a:pt x="115" y="129"/>
                      </a:lnTo>
                      <a:lnTo>
                        <a:pt x="96" y="124"/>
                      </a:lnTo>
                      <a:lnTo>
                        <a:pt x="79" y="117"/>
                      </a:lnTo>
                      <a:lnTo>
                        <a:pt x="64" y="107"/>
                      </a:lnTo>
                      <a:lnTo>
                        <a:pt x="50" y="96"/>
                      </a:lnTo>
                      <a:lnTo>
                        <a:pt x="38" y="84"/>
                      </a:lnTo>
                      <a:lnTo>
                        <a:pt x="27" y="72"/>
                      </a:lnTo>
                      <a:lnTo>
                        <a:pt x="19" y="60"/>
                      </a:lnTo>
                      <a:lnTo>
                        <a:pt x="12" y="49"/>
                      </a:lnTo>
                      <a:lnTo>
                        <a:pt x="0" y="24"/>
                      </a:lnTo>
                      <a:lnTo>
                        <a:pt x="2" y="24"/>
                      </a:lnTo>
                      <a:lnTo>
                        <a:pt x="9" y="24"/>
                      </a:lnTo>
                      <a:lnTo>
                        <a:pt x="21" y="23"/>
                      </a:lnTo>
                      <a:lnTo>
                        <a:pt x="35" y="22"/>
                      </a:lnTo>
                      <a:lnTo>
                        <a:pt x="53" y="20"/>
                      </a:lnTo>
                      <a:lnTo>
                        <a:pt x="72" y="19"/>
                      </a:lnTo>
                      <a:lnTo>
                        <a:pt x="93" y="17"/>
                      </a:lnTo>
                      <a:lnTo>
                        <a:pt x="114" y="15"/>
                      </a:lnTo>
                      <a:lnTo>
                        <a:pt x="141" y="11"/>
                      </a:lnTo>
                      <a:lnTo>
                        <a:pt x="163" y="9"/>
                      </a:lnTo>
                      <a:lnTo>
                        <a:pt x="181" y="6"/>
                      </a:lnTo>
                      <a:lnTo>
                        <a:pt x="195" y="4"/>
                      </a:lnTo>
                      <a:lnTo>
                        <a:pt x="204" y="1"/>
                      </a:lnTo>
                      <a:lnTo>
                        <a:pt x="209" y="1"/>
                      </a:lnTo>
                      <a:lnTo>
                        <a:pt x="210"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580" name="Group 145"/>
                <p:cNvGrpSpPr>
                  <a:grpSpLocks/>
                </p:cNvGrpSpPr>
                <p:nvPr/>
              </p:nvGrpSpPr>
              <p:grpSpPr bwMode="auto">
                <a:xfrm>
                  <a:off x="4669984" y="3594509"/>
                  <a:ext cx="1055857" cy="811868"/>
                  <a:chOff x="4669984" y="3594509"/>
                  <a:chExt cx="1055857" cy="811868"/>
                </a:xfrm>
              </p:grpSpPr>
              <p:sp>
                <p:nvSpPr>
                  <p:cNvPr id="159" name="Freeform 26"/>
                  <p:cNvSpPr>
                    <a:spLocks/>
                  </p:cNvSpPr>
                  <p:nvPr/>
                </p:nvSpPr>
                <p:spPr bwMode="auto">
                  <a:xfrm>
                    <a:off x="5595836" y="3593871"/>
                    <a:ext cx="129912" cy="647046"/>
                  </a:xfrm>
                  <a:custGeom>
                    <a:avLst/>
                    <a:gdLst/>
                    <a:ahLst/>
                    <a:cxnLst>
                      <a:cxn ang="0">
                        <a:pos x="0" y="0"/>
                      </a:cxn>
                      <a:cxn ang="0">
                        <a:pos x="3" y="6"/>
                      </a:cxn>
                      <a:cxn ang="0">
                        <a:pos x="6" y="15"/>
                      </a:cxn>
                      <a:cxn ang="0">
                        <a:pos x="11" y="28"/>
                      </a:cxn>
                      <a:cxn ang="0">
                        <a:pos x="17" y="44"/>
                      </a:cxn>
                      <a:cxn ang="0">
                        <a:pos x="23" y="64"/>
                      </a:cxn>
                      <a:cxn ang="0">
                        <a:pos x="31" y="88"/>
                      </a:cxn>
                      <a:cxn ang="0">
                        <a:pos x="38" y="117"/>
                      </a:cxn>
                      <a:cxn ang="0">
                        <a:pos x="46" y="150"/>
                      </a:cxn>
                      <a:cxn ang="0">
                        <a:pos x="55" y="188"/>
                      </a:cxn>
                      <a:cxn ang="0">
                        <a:pos x="63" y="230"/>
                      </a:cxn>
                      <a:cxn ang="0">
                        <a:pos x="71" y="277"/>
                      </a:cxn>
                      <a:cxn ang="0">
                        <a:pos x="78" y="330"/>
                      </a:cxn>
                      <a:cxn ang="0">
                        <a:pos x="85" y="387"/>
                      </a:cxn>
                      <a:cxn ang="0">
                        <a:pos x="91" y="449"/>
                      </a:cxn>
                      <a:cxn ang="0">
                        <a:pos x="67" y="454"/>
                      </a:cxn>
                      <a:cxn ang="0">
                        <a:pos x="67" y="452"/>
                      </a:cxn>
                      <a:cxn ang="0">
                        <a:pos x="66" y="443"/>
                      </a:cxn>
                      <a:cxn ang="0">
                        <a:pos x="65" y="431"/>
                      </a:cxn>
                      <a:cxn ang="0">
                        <a:pos x="64" y="414"/>
                      </a:cxn>
                      <a:cxn ang="0">
                        <a:pos x="63" y="394"/>
                      </a:cxn>
                      <a:cxn ang="0">
                        <a:pos x="61" y="369"/>
                      </a:cxn>
                      <a:cxn ang="0">
                        <a:pos x="59" y="342"/>
                      </a:cxn>
                      <a:cxn ang="0">
                        <a:pos x="55" y="312"/>
                      </a:cxn>
                      <a:cxn ang="0">
                        <a:pos x="52" y="280"/>
                      </a:cxn>
                      <a:cxn ang="0">
                        <a:pos x="48" y="246"/>
                      </a:cxn>
                      <a:cxn ang="0">
                        <a:pos x="43" y="212"/>
                      </a:cxn>
                      <a:cxn ang="0">
                        <a:pos x="38" y="176"/>
                      </a:cxn>
                      <a:cxn ang="0">
                        <a:pos x="25" y="104"/>
                      </a:cxn>
                      <a:cxn ang="0">
                        <a:pos x="18" y="68"/>
                      </a:cxn>
                      <a:cxn ang="0">
                        <a:pos x="9" y="33"/>
                      </a:cxn>
                      <a:cxn ang="0">
                        <a:pos x="0" y="0"/>
                      </a:cxn>
                    </a:cxnLst>
                    <a:rect l="0" t="0" r="r" b="b"/>
                    <a:pathLst>
                      <a:path w="91" h="454">
                        <a:moveTo>
                          <a:pt x="0" y="0"/>
                        </a:moveTo>
                        <a:lnTo>
                          <a:pt x="3" y="6"/>
                        </a:lnTo>
                        <a:lnTo>
                          <a:pt x="6" y="15"/>
                        </a:lnTo>
                        <a:lnTo>
                          <a:pt x="11" y="28"/>
                        </a:lnTo>
                        <a:lnTo>
                          <a:pt x="17" y="44"/>
                        </a:lnTo>
                        <a:lnTo>
                          <a:pt x="23" y="64"/>
                        </a:lnTo>
                        <a:lnTo>
                          <a:pt x="31" y="88"/>
                        </a:lnTo>
                        <a:lnTo>
                          <a:pt x="38" y="117"/>
                        </a:lnTo>
                        <a:lnTo>
                          <a:pt x="46" y="150"/>
                        </a:lnTo>
                        <a:lnTo>
                          <a:pt x="55" y="188"/>
                        </a:lnTo>
                        <a:lnTo>
                          <a:pt x="63" y="230"/>
                        </a:lnTo>
                        <a:lnTo>
                          <a:pt x="71" y="277"/>
                        </a:lnTo>
                        <a:lnTo>
                          <a:pt x="78" y="330"/>
                        </a:lnTo>
                        <a:lnTo>
                          <a:pt x="85" y="387"/>
                        </a:lnTo>
                        <a:lnTo>
                          <a:pt x="91" y="449"/>
                        </a:lnTo>
                        <a:lnTo>
                          <a:pt x="67" y="454"/>
                        </a:lnTo>
                        <a:lnTo>
                          <a:pt x="67" y="452"/>
                        </a:lnTo>
                        <a:lnTo>
                          <a:pt x="66" y="443"/>
                        </a:lnTo>
                        <a:lnTo>
                          <a:pt x="65" y="431"/>
                        </a:lnTo>
                        <a:lnTo>
                          <a:pt x="64" y="414"/>
                        </a:lnTo>
                        <a:lnTo>
                          <a:pt x="63" y="394"/>
                        </a:lnTo>
                        <a:lnTo>
                          <a:pt x="61" y="369"/>
                        </a:lnTo>
                        <a:lnTo>
                          <a:pt x="59" y="342"/>
                        </a:lnTo>
                        <a:lnTo>
                          <a:pt x="55" y="312"/>
                        </a:lnTo>
                        <a:lnTo>
                          <a:pt x="52" y="280"/>
                        </a:lnTo>
                        <a:lnTo>
                          <a:pt x="48" y="246"/>
                        </a:lnTo>
                        <a:lnTo>
                          <a:pt x="43" y="212"/>
                        </a:lnTo>
                        <a:lnTo>
                          <a:pt x="38" y="176"/>
                        </a:lnTo>
                        <a:lnTo>
                          <a:pt x="25" y="104"/>
                        </a:lnTo>
                        <a:lnTo>
                          <a:pt x="18" y="68"/>
                        </a:lnTo>
                        <a:lnTo>
                          <a:pt x="9" y="33"/>
                        </a:lnTo>
                        <a:lnTo>
                          <a:pt x="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0" name="Freeform 27"/>
                  <p:cNvSpPr>
                    <a:spLocks/>
                  </p:cNvSpPr>
                  <p:nvPr/>
                </p:nvSpPr>
                <p:spPr bwMode="auto">
                  <a:xfrm>
                    <a:off x="4670216" y="3653664"/>
                    <a:ext cx="51037" cy="751685"/>
                  </a:xfrm>
                  <a:custGeom>
                    <a:avLst/>
                    <a:gdLst/>
                    <a:ahLst/>
                    <a:cxnLst>
                      <a:cxn ang="0">
                        <a:pos x="36" y="0"/>
                      </a:cxn>
                      <a:cxn ang="0">
                        <a:pos x="31" y="44"/>
                      </a:cxn>
                      <a:cxn ang="0">
                        <a:pos x="27" y="132"/>
                      </a:cxn>
                      <a:cxn ang="0">
                        <a:pos x="25" y="176"/>
                      </a:cxn>
                      <a:cxn ang="0">
                        <a:pos x="24" y="219"/>
                      </a:cxn>
                      <a:cxn ang="0">
                        <a:pos x="24" y="300"/>
                      </a:cxn>
                      <a:cxn ang="0">
                        <a:pos x="25" y="337"/>
                      </a:cxn>
                      <a:cxn ang="0">
                        <a:pos x="26" y="372"/>
                      </a:cxn>
                      <a:cxn ang="0">
                        <a:pos x="27" y="405"/>
                      </a:cxn>
                      <a:cxn ang="0">
                        <a:pos x="28" y="434"/>
                      </a:cxn>
                      <a:cxn ang="0">
                        <a:pos x="29" y="460"/>
                      </a:cxn>
                      <a:cxn ang="0">
                        <a:pos x="31" y="482"/>
                      </a:cxn>
                      <a:cxn ang="0">
                        <a:pos x="31" y="500"/>
                      </a:cxn>
                      <a:cxn ang="0">
                        <a:pos x="32" y="513"/>
                      </a:cxn>
                      <a:cxn ang="0">
                        <a:pos x="33" y="521"/>
                      </a:cxn>
                      <a:cxn ang="0">
                        <a:pos x="33" y="523"/>
                      </a:cxn>
                      <a:cxn ang="0">
                        <a:pos x="9" y="527"/>
                      </a:cxn>
                      <a:cxn ang="0">
                        <a:pos x="4" y="464"/>
                      </a:cxn>
                      <a:cxn ang="0">
                        <a:pos x="2" y="406"/>
                      </a:cxn>
                      <a:cxn ang="0">
                        <a:pos x="0" y="350"/>
                      </a:cxn>
                      <a:cxn ang="0">
                        <a:pos x="0" y="299"/>
                      </a:cxn>
                      <a:cxn ang="0">
                        <a:pos x="2" y="252"/>
                      </a:cxn>
                      <a:cxn ang="0">
                        <a:pos x="4" y="208"/>
                      </a:cxn>
                      <a:cxn ang="0">
                        <a:pos x="8" y="169"/>
                      </a:cxn>
                      <a:cxn ang="0">
                        <a:pos x="11" y="134"/>
                      </a:cxn>
                      <a:cxn ang="0">
                        <a:pos x="15" y="103"/>
                      </a:cxn>
                      <a:cxn ang="0">
                        <a:pos x="19" y="76"/>
                      </a:cxn>
                      <a:cxn ang="0">
                        <a:pos x="23" y="52"/>
                      </a:cxn>
                      <a:cxn ang="0">
                        <a:pos x="27" y="33"/>
                      </a:cxn>
                      <a:cxn ang="0">
                        <a:pos x="31" y="18"/>
                      </a:cxn>
                      <a:cxn ang="0">
                        <a:pos x="33" y="8"/>
                      </a:cxn>
                      <a:cxn ang="0">
                        <a:pos x="35" y="2"/>
                      </a:cxn>
                      <a:cxn ang="0">
                        <a:pos x="36" y="0"/>
                      </a:cxn>
                    </a:cxnLst>
                    <a:rect l="0" t="0" r="r" b="b"/>
                    <a:pathLst>
                      <a:path w="36" h="527">
                        <a:moveTo>
                          <a:pt x="36" y="0"/>
                        </a:moveTo>
                        <a:lnTo>
                          <a:pt x="31" y="44"/>
                        </a:lnTo>
                        <a:lnTo>
                          <a:pt x="27" y="132"/>
                        </a:lnTo>
                        <a:lnTo>
                          <a:pt x="25" y="176"/>
                        </a:lnTo>
                        <a:lnTo>
                          <a:pt x="24" y="219"/>
                        </a:lnTo>
                        <a:lnTo>
                          <a:pt x="24" y="300"/>
                        </a:lnTo>
                        <a:lnTo>
                          <a:pt x="25" y="337"/>
                        </a:lnTo>
                        <a:lnTo>
                          <a:pt x="26" y="372"/>
                        </a:lnTo>
                        <a:lnTo>
                          <a:pt x="27" y="405"/>
                        </a:lnTo>
                        <a:lnTo>
                          <a:pt x="28" y="434"/>
                        </a:lnTo>
                        <a:lnTo>
                          <a:pt x="29" y="460"/>
                        </a:lnTo>
                        <a:lnTo>
                          <a:pt x="31" y="482"/>
                        </a:lnTo>
                        <a:lnTo>
                          <a:pt x="31" y="500"/>
                        </a:lnTo>
                        <a:lnTo>
                          <a:pt x="32" y="513"/>
                        </a:lnTo>
                        <a:lnTo>
                          <a:pt x="33" y="521"/>
                        </a:lnTo>
                        <a:lnTo>
                          <a:pt x="33" y="523"/>
                        </a:lnTo>
                        <a:lnTo>
                          <a:pt x="9" y="527"/>
                        </a:lnTo>
                        <a:lnTo>
                          <a:pt x="4" y="464"/>
                        </a:lnTo>
                        <a:lnTo>
                          <a:pt x="2" y="406"/>
                        </a:lnTo>
                        <a:lnTo>
                          <a:pt x="0" y="350"/>
                        </a:lnTo>
                        <a:lnTo>
                          <a:pt x="0" y="299"/>
                        </a:lnTo>
                        <a:lnTo>
                          <a:pt x="2" y="252"/>
                        </a:lnTo>
                        <a:lnTo>
                          <a:pt x="4" y="208"/>
                        </a:lnTo>
                        <a:lnTo>
                          <a:pt x="8" y="169"/>
                        </a:lnTo>
                        <a:lnTo>
                          <a:pt x="11" y="134"/>
                        </a:lnTo>
                        <a:lnTo>
                          <a:pt x="15" y="103"/>
                        </a:lnTo>
                        <a:lnTo>
                          <a:pt x="19" y="76"/>
                        </a:lnTo>
                        <a:lnTo>
                          <a:pt x="23" y="52"/>
                        </a:lnTo>
                        <a:lnTo>
                          <a:pt x="27" y="33"/>
                        </a:lnTo>
                        <a:lnTo>
                          <a:pt x="31" y="18"/>
                        </a:lnTo>
                        <a:lnTo>
                          <a:pt x="33" y="8"/>
                        </a:lnTo>
                        <a:lnTo>
                          <a:pt x="35" y="2"/>
                        </a:lnTo>
                        <a:lnTo>
                          <a:pt x="36"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23581" name="Group 146"/>
                <p:cNvGrpSpPr>
                  <a:grpSpLocks/>
                </p:cNvGrpSpPr>
                <p:nvPr/>
              </p:nvGrpSpPr>
              <p:grpSpPr bwMode="auto">
                <a:xfrm>
                  <a:off x="4694240" y="3107959"/>
                  <a:ext cx="851819" cy="1697932"/>
                  <a:chOff x="4694240" y="3107959"/>
                  <a:chExt cx="851819" cy="1697932"/>
                </a:xfrm>
              </p:grpSpPr>
              <p:sp>
                <p:nvSpPr>
                  <p:cNvPr id="156" name="Freeform 31"/>
                  <p:cNvSpPr>
                    <a:spLocks/>
                  </p:cNvSpPr>
                  <p:nvPr/>
                </p:nvSpPr>
                <p:spPr bwMode="auto">
                  <a:xfrm>
                    <a:off x="4693416" y="3149694"/>
                    <a:ext cx="573003" cy="1650715"/>
                  </a:xfrm>
                  <a:custGeom>
                    <a:avLst/>
                    <a:gdLst/>
                    <a:ahLst/>
                    <a:cxnLst>
                      <a:cxn ang="0">
                        <a:pos x="0" y="0"/>
                      </a:cxn>
                      <a:cxn ang="0">
                        <a:pos x="5" y="1"/>
                      </a:cxn>
                      <a:cxn ang="0">
                        <a:pos x="15" y="1"/>
                      </a:cxn>
                      <a:cxn ang="0">
                        <a:pos x="113" y="144"/>
                      </a:cxn>
                      <a:cxn ang="0">
                        <a:pos x="173" y="150"/>
                      </a:cxn>
                      <a:cxn ang="0">
                        <a:pos x="148" y="189"/>
                      </a:cxn>
                      <a:cxn ang="0">
                        <a:pos x="362" y="348"/>
                      </a:cxn>
                      <a:cxn ang="0">
                        <a:pos x="362" y="351"/>
                      </a:cxn>
                      <a:cxn ang="0">
                        <a:pos x="363" y="359"/>
                      </a:cxn>
                      <a:cxn ang="0">
                        <a:pos x="364" y="372"/>
                      </a:cxn>
                      <a:cxn ang="0">
                        <a:pos x="365" y="389"/>
                      </a:cxn>
                      <a:cxn ang="0">
                        <a:pos x="367" y="411"/>
                      </a:cxn>
                      <a:cxn ang="0">
                        <a:pos x="369" y="437"/>
                      </a:cxn>
                      <a:cxn ang="0">
                        <a:pos x="371" y="465"/>
                      </a:cxn>
                      <a:cxn ang="0">
                        <a:pos x="373" y="497"/>
                      </a:cxn>
                      <a:cxn ang="0">
                        <a:pos x="376" y="530"/>
                      </a:cxn>
                      <a:cxn ang="0">
                        <a:pos x="378" y="566"/>
                      </a:cxn>
                      <a:cxn ang="0">
                        <a:pos x="381" y="604"/>
                      </a:cxn>
                      <a:cxn ang="0">
                        <a:pos x="383" y="642"/>
                      </a:cxn>
                      <a:cxn ang="0">
                        <a:pos x="391" y="763"/>
                      </a:cxn>
                      <a:cxn ang="0">
                        <a:pos x="393" y="802"/>
                      </a:cxn>
                      <a:cxn ang="0">
                        <a:pos x="395" y="841"/>
                      </a:cxn>
                      <a:cxn ang="0">
                        <a:pos x="397" y="879"/>
                      </a:cxn>
                      <a:cxn ang="0">
                        <a:pos x="398" y="916"/>
                      </a:cxn>
                      <a:cxn ang="0">
                        <a:pos x="400" y="950"/>
                      </a:cxn>
                      <a:cxn ang="0">
                        <a:pos x="401" y="982"/>
                      </a:cxn>
                      <a:cxn ang="0">
                        <a:pos x="401" y="1037"/>
                      </a:cxn>
                      <a:cxn ang="0">
                        <a:pos x="400" y="1056"/>
                      </a:cxn>
                      <a:cxn ang="0">
                        <a:pos x="397" y="1083"/>
                      </a:cxn>
                      <a:cxn ang="0">
                        <a:pos x="392" y="1111"/>
                      </a:cxn>
                      <a:cxn ang="0">
                        <a:pos x="387" y="1137"/>
                      </a:cxn>
                      <a:cxn ang="0">
                        <a:pos x="380" y="1160"/>
                      </a:cxn>
                      <a:cxn ang="0">
                        <a:pos x="379" y="1138"/>
                      </a:cxn>
                      <a:cxn ang="0">
                        <a:pos x="378" y="1110"/>
                      </a:cxn>
                      <a:cxn ang="0">
                        <a:pos x="378" y="1079"/>
                      </a:cxn>
                      <a:cxn ang="0">
                        <a:pos x="377" y="1043"/>
                      </a:cxn>
                      <a:cxn ang="0">
                        <a:pos x="375" y="1003"/>
                      </a:cxn>
                      <a:cxn ang="0">
                        <a:pos x="374" y="961"/>
                      </a:cxn>
                      <a:cxn ang="0">
                        <a:pos x="373" y="915"/>
                      </a:cxn>
                      <a:cxn ang="0">
                        <a:pos x="371" y="868"/>
                      </a:cxn>
                      <a:cxn ang="0">
                        <a:pos x="369" y="820"/>
                      </a:cxn>
                      <a:cxn ang="0">
                        <a:pos x="367" y="771"/>
                      </a:cxn>
                      <a:cxn ang="0">
                        <a:pos x="364" y="721"/>
                      </a:cxn>
                      <a:cxn ang="0">
                        <a:pos x="363" y="672"/>
                      </a:cxn>
                      <a:cxn ang="0">
                        <a:pos x="360" y="623"/>
                      </a:cxn>
                      <a:cxn ang="0">
                        <a:pos x="358" y="577"/>
                      </a:cxn>
                      <a:cxn ang="0">
                        <a:pos x="355" y="532"/>
                      </a:cxn>
                      <a:cxn ang="0">
                        <a:pos x="352" y="489"/>
                      </a:cxn>
                      <a:cxn ang="0">
                        <a:pos x="350" y="450"/>
                      </a:cxn>
                      <a:cxn ang="0">
                        <a:pos x="346" y="415"/>
                      </a:cxn>
                      <a:cxn ang="0">
                        <a:pos x="344" y="383"/>
                      </a:cxn>
                      <a:cxn ang="0">
                        <a:pos x="341" y="356"/>
                      </a:cxn>
                      <a:cxn ang="0">
                        <a:pos x="134" y="194"/>
                      </a:cxn>
                      <a:cxn ang="0">
                        <a:pos x="151" y="161"/>
                      </a:cxn>
                      <a:cxn ang="0">
                        <a:pos x="100" y="156"/>
                      </a:cxn>
                      <a:cxn ang="0">
                        <a:pos x="0" y="0"/>
                      </a:cxn>
                    </a:cxnLst>
                    <a:rect l="0" t="0" r="r" b="b"/>
                    <a:pathLst>
                      <a:path w="401" h="1160">
                        <a:moveTo>
                          <a:pt x="0" y="0"/>
                        </a:moveTo>
                        <a:lnTo>
                          <a:pt x="5" y="1"/>
                        </a:lnTo>
                        <a:lnTo>
                          <a:pt x="15" y="1"/>
                        </a:lnTo>
                        <a:lnTo>
                          <a:pt x="113" y="144"/>
                        </a:lnTo>
                        <a:lnTo>
                          <a:pt x="173" y="150"/>
                        </a:lnTo>
                        <a:lnTo>
                          <a:pt x="148" y="189"/>
                        </a:lnTo>
                        <a:lnTo>
                          <a:pt x="362" y="348"/>
                        </a:lnTo>
                        <a:lnTo>
                          <a:pt x="362" y="351"/>
                        </a:lnTo>
                        <a:lnTo>
                          <a:pt x="363" y="359"/>
                        </a:lnTo>
                        <a:lnTo>
                          <a:pt x="364" y="372"/>
                        </a:lnTo>
                        <a:lnTo>
                          <a:pt x="365" y="389"/>
                        </a:lnTo>
                        <a:lnTo>
                          <a:pt x="367" y="411"/>
                        </a:lnTo>
                        <a:lnTo>
                          <a:pt x="369" y="437"/>
                        </a:lnTo>
                        <a:lnTo>
                          <a:pt x="371" y="465"/>
                        </a:lnTo>
                        <a:lnTo>
                          <a:pt x="373" y="497"/>
                        </a:lnTo>
                        <a:lnTo>
                          <a:pt x="376" y="530"/>
                        </a:lnTo>
                        <a:lnTo>
                          <a:pt x="378" y="566"/>
                        </a:lnTo>
                        <a:lnTo>
                          <a:pt x="381" y="604"/>
                        </a:lnTo>
                        <a:lnTo>
                          <a:pt x="383" y="642"/>
                        </a:lnTo>
                        <a:lnTo>
                          <a:pt x="391" y="763"/>
                        </a:lnTo>
                        <a:lnTo>
                          <a:pt x="393" y="802"/>
                        </a:lnTo>
                        <a:lnTo>
                          <a:pt x="395" y="841"/>
                        </a:lnTo>
                        <a:lnTo>
                          <a:pt x="397" y="879"/>
                        </a:lnTo>
                        <a:lnTo>
                          <a:pt x="398" y="916"/>
                        </a:lnTo>
                        <a:lnTo>
                          <a:pt x="400" y="950"/>
                        </a:lnTo>
                        <a:lnTo>
                          <a:pt x="401" y="982"/>
                        </a:lnTo>
                        <a:lnTo>
                          <a:pt x="401" y="1037"/>
                        </a:lnTo>
                        <a:lnTo>
                          <a:pt x="400" y="1056"/>
                        </a:lnTo>
                        <a:lnTo>
                          <a:pt x="397" y="1083"/>
                        </a:lnTo>
                        <a:lnTo>
                          <a:pt x="392" y="1111"/>
                        </a:lnTo>
                        <a:lnTo>
                          <a:pt x="387" y="1137"/>
                        </a:lnTo>
                        <a:lnTo>
                          <a:pt x="380" y="1160"/>
                        </a:lnTo>
                        <a:lnTo>
                          <a:pt x="379" y="1138"/>
                        </a:lnTo>
                        <a:lnTo>
                          <a:pt x="378" y="1110"/>
                        </a:lnTo>
                        <a:lnTo>
                          <a:pt x="378" y="1079"/>
                        </a:lnTo>
                        <a:lnTo>
                          <a:pt x="377" y="1043"/>
                        </a:lnTo>
                        <a:lnTo>
                          <a:pt x="375" y="1003"/>
                        </a:lnTo>
                        <a:lnTo>
                          <a:pt x="374" y="961"/>
                        </a:lnTo>
                        <a:lnTo>
                          <a:pt x="373" y="915"/>
                        </a:lnTo>
                        <a:lnTo>
                          <a:pt x="371" y="868"/>
                        </a:lnTo>
                        <a:lnTo>
                          <a:pt x="369" y="820"/>
                        </a:lnTo>
                        <a:lnTo>
                          <a:pt x="367" y="771"/>
                        </a:lnTo>
                        <a:lnTo>
                          <a:pt x="364" y="721"/>
                        </a:lnTo>
                        <a:lnTo>
                          <a:pt x="363" y="672"/>
                        </a:lnTo>
                        <a:lnTo>
                          <a:pt x="360" y="623"/>
                        </a:lnTo>
                        <a:lnTo>
                          <a:pt x="358" y="577"/>
                        </a:lnTo>
                        <a:lnTo>
                          <a:pt x="355" y="532"/>
                        </a:lnTo>
                        <a:lnTo>
                          <a:pt x="352" y="489"/>
                        </a:lnTo>
                        <a:lnTo>
                          <a:pt x="350" y="450"/>
                        </a:lnTo>
                        <a:lnTo>
                          <a:pt x="346" y="415"/>
                        </a:lnTo>
                        <a:lnTo>
                          <a:pt x="344" y="383"/>
                        </a:lnTo>
                        <a:lnTo>
                          <a:pt x="341" y="356"/>
                        </a:lnTo>
                        <a:lnTo>
                          <a:pt x="134" y="194"/>
                        </a:lnTo>
                        <a:lnTo>
                          <a:pt x="151" y="161"/>
                        </a:lnTo>
                        <a:lnTo>
                          <a:pt x="100" y="156"/>
                        </a:lnTo>
                        <a:lnTo>
                          <a:pt x="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7" name="Freeform 32"/>
                  <p:cNvSpPr>
                    <a:spLocks/>
                  </p:cNvSpPr>
                  <p:nvPr/>
                </p:nvSpPr>
                <p:spPr bwMode="auto">
                  <a:xfrm>
                    <a:off x="5201463" y="3106985"/>
                    <a:ext cx="338698" cy="555221"/>
                  </a:xfrm>
                  <a:custGeom>
                    <a:avLst/>
                    <a:gdLst/>
                    <a:ahLst/>
                    <a:cxnLst>
                      <a:cxn ang="0">
                        <a:pos x="240" y="0"/>
                      </a:cxn>
                      <a:cxn ang="0">
                        <a:pos x="209" y="158"/>
                      </a:cxn>
                      <a:cxn ang="0">
                        <a:pos x="165" y="166"/>
                      </a:cxn>
                      <a:cxn ang="0">
                        <a:pos x="195" y="189"/>
                      </a:cxn>
                      <a:cxn ang="0">
                        <a:pos x="2" y="389"/>
                      </a:cxn>
                      <a:cxn ang="0">
                        <a:pos x="0" y="370"/>
                      </a:cxn>
                      <a:cxn ang="0">
                        <a:pos x="180" y="192"/>
                      </a:cxn>
                      <a:cxn ang="0">
                        <a:pos x="136" y="161"/>
                      </a:cxn>
                      <a:cxn ang="0">
                        <a:pos x="197" y="148"/>
                      </a:cxn>
                      <a:cxn ang="0">
                        <a:pos x="227" y="2"/>
                      </a:cxn>
                      <a:cxn ang="0">
                        <a:pos x="240" y="0"/>
                      </a:cxn>
                    </a:cxnLst>
                    <a:rect l="0" t="0" r="r" b="b"/>
                    <a:pathLst>
                      <a:path w="240" h="389">
                        <a:moveTo>
                          <a:pt x="240" y="0"/>
                        </a:moveTo>
                        <a:lnTo>
                          <a:pt x="209" y="158"/>
                        </a:lnTo>
                        <a:lnTo>
                          <a:pt x="165" y="166"/>
                        </a:lnTo>
                        <a:lnTo>
                          <a:pt x="195" y="189"/>
                        </a:lnTo>
                        <a:lnTo>
                          <a:pt x="2" y="389"/>
                        </a:lnTo>
                        <a:lnTo>
                          <a:pt x="0" y="370"/>
                        </a:lnTo>
                        <a:lnTo>
                          <a:pt x="180" y="192"/>
                        </a:lnTo>
                        <a:lnTo>
                          <a:pt x="136" y="161"/>
                        </a:lnTo>
                        <a:lnTo>
                          <a:pt x="197" y="148"/>
                        </a:lnTo>
                        <a:lnTo>
                          <a:pt x="227" y="2"/>
                        </a:lnTo>
                        <a:lnTo>
                          <a:pt x="24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8" name="Freeform 33"/>
                  <p:cNvSpPr>
                    <a:spLocks/>
                  </p:cNvSpPr>
                  <p:nvPr/>
                </p:nvSpPr>
                <p:spPr bwMode="auto">
                  <a:xfrm>
                    <a:off x="5168985" y="3437982"/>
                    <a:ext cx="37118" cy="213547"/>
                  </a:xfrm>
                  <a:custGeom>
                    <a:avLst/>
                    <a:gdLst/>
                    <a:ahLst/>
                    <a:cxnLst>
                      <a:cxn ang="0">
                        <a:pos x="0" y="0"/>
                      </a:cxn>
                      <a:cxn ang="0">
                        <a:pos x="22" y="21"/>
                      </a:cxn>
                      <a:cxn ang="0">
                        <a:pos x="27" y="141"/>
                      </a:cxn>
                      <a:cxn ang="0">
                        <a:pos x="9" y="149"/>
                      </a:cxn>
                      <a:cxn ang="0">
                        <a:pos x="0" y="0"/>
                      </a:cxn>
                    </a:cxnLst>
                    <a:rect l="0" t="0" r="r" b="b"/>
                    <a:pathLst>
                      <a:path w="27" h="149">
                        <a:moveTo>
                          <a:pt x="0" y="0"/>
                        </a:moveTo>
                        <a:lnTo>
                          <a:pt x="22" y="21"/>
                        </a:lnTo>
                        <a:lnTo>
                          <a:pt x="27" y="141"/>
                        </a:lnTo>
                        <a:lnTo>
                          <a:pt x="9" y="149"/>
                        </a:lnTo>
                        <a:lnTo>
                          <a:pt x="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23582" name="Freeform 34"/>
                <p:cNvSpPr>
                  <a:spLocks/>
                </p:cNvSpPr>
                <p:nvPr/>
              </p:nvSpPr>
              <p:spPr bwMode="auto">
                <a:xfrm>
                  <a:off x="5404803" y="3106532"/>
                  <a:ext cx="101306" cy="634940"/>
                </a:xfrm>
                <a:custGeom>
                  <a:avLst/>
                  <a:gdLst>
                    <a:gd name="T0" fmla="*/ 126224422 w 71"/>
                    <a:gd name="T1" fmla="*/ 0 h 445"/>
                    <a:gd name="T2" fmla="*/ 132332746 w 71"/>
                    <a:gd name="T3" fmla="*/ 0 h 445"/>
                    <a:gd name="T4" fmla="*/ 134368854 w 71"/>
                    <a:gd name="T5" fmla="*/ 2036088 h 445"/>
                    <a:gd name="T6" fmla="*/ 136404962 w 71"/>
                    <a:gd name="T7" fmla="*/ 4072177 h 445"/>
                    <a:gd name="T8" fmla="*/ 140475751 w 71"/>
                    <a:gd name="T9" fmla="*/ 6106839 h 445"/>
                    <a:gd name="T10" fmla="*/ 140475751 w 71"/>
                    <a:gd name="T11" fmla="*/ 10179016 h 445"/>
                    <a:gd name="T12" fmla="*/ 142511859 w 71"/>
                    <a:gd name="T13" fmla="*/ 10179016 h 445"/>
                    <a:gd name="T14" fmla="*/ 142511859 w 71"/>
                    <a:gd name="T15" fmla="*/ 34609224 h 445"/>
                    <a:gd name="T16" fmla="*/ 144547967 w 71"/>
                    <a:gd name="T17" fmla="*/ 61075521 h 445"/>
                    <a:gd name="T18" fmla="*/ 144547967 w 71"/>
                    <a:gd name="T19" fmla="*/ 142509073 h 445"/>
                    <a:gd name="T20" fmla="*/ 142511859 w 71"/>
                    <a:gd name="T21" fmla="*/ 193405578 h 445"/>
                    <a:gd name="T22" fmla="*/ 140475751 w 71"/>
                    <a:gd name="T23" fmla="*/ 250408921 h 445"/>
                    <a:gd name="T24" fmla="*/ 138439643 w 71"/>
                    <a:gd name="T25" fmla="*/ 313520531 h 445"/>
                    <a:gd name="T26" fmla="*/ 134368854 w 71"/>
                    <a:gd name="T27" fmla="*/ 378668228 h 445"/>
                    <a:gd name="T28" fmla="*/ 128260530 w 71"/>
                    <a:gd name="T29" fmla="*/ 447886676 h 445"/>
                    <a:gd name="T30" fmla="*/ 122153633 w 71"/>
                    <a:gd name="T31" fmla="*/ 517105124 h 445"/>
                    <a:gd name="T32" fmla="*/ 114009202 w 71"/>
                    <a:gd name="T33" fmla="*/ 588359660 h 445"/>
                    <a:gd name="T34" fmla="*/ 103830089 w 71"/>
                    <a:gd name="T35" fmla="*/ 655543446 h 445"/>
                    <a:gd name="T36" fmla="*/ 89578760 w 71"/>
                    <a:gd name="T37" fmla="*/ 724761894 h 445"/>
                    <a:gd name="T38" fmla="*/ 75327432 w 71"/>
                    <a:gd name="T39" fmla="*/ 789909592 h 445"/>
                    <a:gd name="T40" fmla="*/ 57005314 w 71"/>
                    <a:gd name="T41" fmla="*/ 850985112 h 445"/>
                    <a:gd name="T42" fmla="*/ 36645662 w 71"/>
                    <a:gd name="T43" fmla="*/ 905952368 h 445"/>
                    <a:gd name="T44" fmla="*/ 0 w 71"/>
                    <a:gd name="T45" fmla="*/ 899845529 h 445"/>
                    <a:gd name="T46" fmla="*/ 6108324 w 71"/>
                    <a:gd name="T47" fmla="*/ 891701175 h 445"/>
                    <a:gd name="T48" fmla="*/ 16287436 w 71"/>
                    <a:gd name="T49" fmla="*/ 855055863 h 445"/>
                    <a:gd name="T50" fmla="*/ 24430441 w 71"/>
                    <a:gd name="T51" fmla="*/ 828589566 h 445"/>
                    <a:gd name="T52" fmla="*/ 42753986 w 71"/>
                    <a:gd name="T53" fmla="*/ 755298941 h 445"/>
                    <a:gd name="T54" fmla="*/ 52933098 w 71"/>
                    <a:gd name="T55" fmla="*/ 708474613 h 445"/>
                    <a:gd name="T56" fmla="*/ 65148319 w 71"/>
                    <a:gd name="T57" fmla="*/ 651471269 h 445"/>
                    <a:gd name="T58" fmla="*/ 73291324 w 71"/>
                    <a:gd name="T59" fmla="*/ 588359660 h 445"/>
                    <a:gd name="T60" fmla="*/ 83471863 w 71"/>
                    <a:gd name="T61" fmla="*/ 515069035 h 445"/>
                    <a:gd name="T62" fmla="*/ 91614868 w 71"/>
                    <a:gd name="T63" fmla="*/ 433635483 h 445"/>
                    <a:gd name="T64" fmla="*/ 99757873 w 71"/>
                    <a:gd name="T65" fmla="*/ 344059004 h 445"/>
                    <a:gd name="T66" fmla="*/ 105866197 w 71"/>
                    <a:gd name="T67" fmla="*/ 246338171 h 445"/>
                    <a:gd name="T68" fmla="*/ 109938413 w 71"/>
                    <a:gd name="T69" fmla="*/ 136402234 h 445"/>
                    <a:gd name="T70" fmla="*/ 111973094 w 71"/>
                    <a:gd name="T71" fmla="*/ 18321943 h 445"/>
                    <a:gd name="T72" fmla="*/ 111973094 w 71"/>
                    <a:gd name="T73" fmla="*/ 12215104 h 445"/>
                    <a:gd name="T74" fmla="*/ 114009202 w 71"/>
                    <a:gd name="T75" fmla="*/ 10179016 h 445"/>
                    <a:gd name="T76" fmla="*/ 118081417 w 71"/>
                    <a:gd name="T77" fmla="*/ 4072177 h 445"/>
                    <a:gd name="T78" fmla="*/ 122153633 w 71"/>
                    <a:gd name="T79" fmla="*/ 2036088 h 445"/>
                    <a:gd name="T80" fmla="*/ 126224422 w 71"/>
                    <a:gd name="T81" fmla="*/ 0 h 4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 h="445">
                      <a:moveTo>
                        <a:pt x="62" y="0"/>
                      </a:moveTo>
                      <a:lnTo>
                        <a:pt x="65" y="0"/>
                      </a:lnTo>
                      <a:lnTo>
                        <a:pt x="66" y="1"/>
                      </a:lnTo>
                      <a:lnTo>
                        <a:pt x="67" y="2"/>
                      </a:lnTo>
                      <a:lnTo>
                        <a:pt x="69" y="3"/>
                      </a:lnTo>
                      <a:lnTo>
                        <a:pt x="69" y="5"/>
                      </a:lnTo>
                      <a:lnTo>
                        <a:pt x="70" y="5"/>
                      </a:lnTo>
                      <a:lnTo>
                        <a:pt x="70" y="17"/>
                      </a:lnTo>
                      <a:lnTo>
                        <a:pt x="71" y="30"/>
                      </a:lnTo>
                      <a:lnTo>
                        <a:pt x="71" y="70"/>
                      </a:lnTo>
                      <a:lnTo>
                        <a:pt x="70" y="95"/>
                      </a:lnTo>
                      <a:lnTo>
                        <a:pt x="69" y="123"/>
                      </a:lnTo>
                      <a:lnTo>
                        <a:pt x="68" y="154"/>
                      </a:lnTo>
                      <a:lnTo>
                        <a:pt x="66" y="186"/>
                      </a:lnTo>
                      <a:lnTo>
                        <a:pt x="63" y="220"/>
                      </a:lnTo>
                      <a:lnTo>
                        <a:pt x="60" y="254"/>
                      </a:lnTo>
                      <a:lnTo>
                        <a:pt x="56" y="289"/>
                      </a:lnTo>
                      <a:lnTo>
                        <a:pt x="51" y="322"/>
                      </a:lnTo>
                      <a:lnTo>
                        <a:pt x="44" y="356"/>
                      </a:lnTo>
                      <a:lnTo>
                        <a:pt x="37" y="388"/>
                      </a:lnTo>
                      <a:lnTo>
                        <a:pt x="28" y="418"/>
                      </a:lnTo>
                      <a:lnTo>
                        <a:pt x="18" y="445"/>
                      </a:lnTo>
                      <a:lnTo>
                        <a:pt x="0" y="442"/>
                      </a:lnTo>
                      <a:lnTo>
                        <a:pt x="3" y="438"/>
                      </a:lnTo>
                      <a:lnTo>
                        <a:pt x="8" y="420"/>
                      </a:lnTo>
                      <a:lnTo>
                        <a:pt x="12" y="407"/>
                      </a:lnTo>
                      <a:lnTo>
                        <a:pt x="21" y="371"/>
                      </a:lnTo>
                      <a:lnTo>
                        <a:pt x="26" y="348"/>
                      </a:lnTo>
                      <a:lnTo>
                        <a:pt x="32" y="320"/>
                      </a:lnTo>
                      <a:lnTo>
                        <a:pt x="36" y="289"/>
                      </a:lnTo>
                      <a:lnTo>
                        <a:pt x="41" y="253"/>
                      </a:lnTo>
                      <a:lnTo>
                        <a:pt x="45" y="213"/>
                      </a:lnTo>
                      <a:lnTo>
                        <a:pt x="49" y="169"/>
                      </a:lnTo>
                      <a:lnTo>
                        <a:pt x="52" y="121"/>
                      </a:lnTo>
                      <a:lnTo>
                        <a:pt x="54" y="67"/>
                      </a:lnTo>
                      <a:lnTo>
                        <a:pt x="55" y="9"/>
                      </a:lnTo>
                      <a:lnTo>
                        <a:pt x="55" y="6"/>
                      </a:lnTo>
                      <a:lnTo>
                        <a:pt x="56" y="5"/>
                      </a:lnTo>
                      <a:lnTo>
                        <a:pt x="58" y="2"/>
                      </a:lnTo>
                      <a:lnTo>
                        <a:pt x="60" y="1"/>
                      </a:lnTo>
                      <a:lnTo>
                        <a:pt x="62" y="0"/>
                      </a:lnTo>
                      <a:close/>
                    </a:path>
                  </a:pathLst>
                </a:custGeom>
                <a:solidFill>
                  <a:srgbClr val="00000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3" name="Freeform 35"/>
                <p:cNvSpPr>
                  <a:spLocks/>
                </p:cNvSpPr>
                <p:nvPr/>
              </p:nvSpPr>
              <p:spPr bwMode="auto">
                <a:xfrm>
                  <a:off x="5324900" y="3685826"/>
                  <a:ext cx="166940" cy="165513"/>
                </a:xfrm>
                <a:custGeom>
                  <a:avLst/>
                  <a:gdLst>
                    <a:gd name="T0" fmla="*/ 120115470 w 117"/>
                    <a:gd name="T1" fmla="*/ 0 h 116"/>
                    <a:gd name="T2" fmla="*/ 150654076 w 117"/>
                    <a:gd name="T3" fmla="*/ 4072191 h 116"/>
                    <a:gd name="T4" fmla="*/ 179156584 w 117"/>
                    <a:gd name="T5" fmla="*/ 18323431 h 116"/>
                    <a:gd name="T6" fmla="*/ 203586897 w 117"/>
                    <a:gd name="T7" fmla="*/ 34609339 h 116"/>
                    <a:gd name="T8" fmla="*/ 221908919 w 117"/>
                    <a:gd name="T9" fmla="*/ 59039629 h 116"/>
                    <a:gd name="T10" fmla="*/ 232087978 w 117"/>
                    <a:gd name="T11" fmla="*/ 87542109 h 116"/>
                    <a:gd name="T12" fmla="*/ 238196270 w 117"/>
                    <a:gd name="T13" fmla="*/ 120115352 h 116"/>
                    <a:gd name="T14" fmla="*/ 232087978 w 117"/>
                    <a:gd name="T15" fmla="*/ 150653928 h 116"/>
                    <a:gd name="T16" fmla="*/ 221908919 w 117"/>
                    <a:gd name="T17" fmla="*/ 177120313 h 116"/>
                    <a:gd name="T18" fmla="*/ 203586897 w 117"/>
                    <a:gd name="T19" fmla="*/ 203586697 h 116"/>
                    <a:gd name="T20" fmla="*/ 179156584 w 117"/>
                    <a:gd name="T21" fmla="*/ 221908701 h 116"/>
                    <a:gd name="T22" fmla="*/ 150654076 w 117"/>
                    <a:gd name="T23" fmla="*/ 232087751 h 116"/>
                    <a:gd name="T24" fmla="*/ 120115470 w 117"/>
                    <a:gd name="T25" fmla="*/ 236159941 h 116"/>
                    <a:gd name="T26" fmla="*/ 87542195 w 117"/>
                    <a:gd name="T27" fmla="*/ 232087751 h 116"/>
                    <a:gd name="T28" fmla="*/ 59039686 w 117"/>
                    <a:gd name="T29" fmla="*/ 221908701 h 116"/>
                    <a:gd name="T30" fmla="*/ 36645470 w 117"/>
                    <a:gd name="T31" fmla="*/ 203586697 h 116"/>
                    <a:gd name="T32" fmla="*/ 18323449 w 117"/>
                    <a:gd name="T33" fmla="*/ 177120313 h 116"/>
                    <a:gd name="T34" fmla="*/ 6108292 w 117"/>
                    <a:gd name="T35" fmla="*/ 150653928 h 116"/>
                    <a:gd name="T36" fmla="*/ 0 w 117"/>
                    <a:gd name="T37" fmla="*/ 120115352 h 116"/>
                    <a:gd name="T38" fmla="*/ 6108292 w 117"/>
                    <a:gd name="T39" fmla="*/ 87542109 h 116"/>
                    <a:gd name="T40" fmla="*/ 18323449 w 117"/>
                    <a:gd name="T41" fmla="*/ 59039629 h 116"/>
                    <a:gd name="T42" fmla="*/ 36645470 w 117"/>
                    <a:gd name="T43" fmla="*/ 34609339 h 116"/>
                    <a:gd name="T44" fmla="*/ 59039686 w 117"/>
                    <a:gd name="T45" fmla="*/ 18323431 h 116"/>
                    <a:gd name="T46" fmla="*/ 87542195 w 117"/>
                    <a:gd name="T47" fmla="*/ 4072191 h 116"/>
                    <a:gd name="T48" fmla="*/ 120115470 w 117"/>
                    <a:gd name="T49" fmla="*/ 0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116">
                      <a:moveTo>
                        <a:pt x="59" y="0"/>
                      </a:moveTo>
                      <a:lnTo>
                        <a:pt x="74" y="2"/>
                      </a:lnTo>
                      <a:lnTo>
                        <a:pt x="88" y="9"/>
                      </a:lnTo>
                      <a:lnTo>
                        <a:pt x="100" y="17"/>
                      </a:lnTo>
                      <a:lnTo>
                        <a:pt x="109" y="29"/>
                      </a:lnTo>
                      <a:lnTo>
                        <a:pt x="114" y="43"/>
                      </a:lnTo>
                      <a:lnTo>
                        <a:pt x="117" y="59"/>
                      </a:lnTo>
                      <a:lnTo>
                        <a:pt x="114" y="74"/>
                      </a:lnTo>
                      <a:lnTo>
                        <a:pt x="109" y="87"/>
                      </a:lnTo>
                      <a:lnTo>
                        <a:pt x="100" y="100"/>
                      </a:lnTo>
                      <a:lnTo>
                        <a:pt x="88" y="109"/>
                      </a:lnTo>
                      <a:lnTo>
                        <a:pt x="74" y="114"/>
                      </a:lnTo>
                      <a:lnTo>
                        <a:pt x="59" y="116"/>
                      </a:lnTo>
                      <a:lnTo>
                        <a:pt x="43" y="114"/>
                      </a:lnTo>
                      <a:lnTo>
                        <a:pt x="29" y="109"/>
                      </a:lnTo>
                      <a:lnTo>
                        <a:pt x="18" y="100"/>
                      </a:lnTo>
                      <a:lnTo>
                        <a:pt x="9" y="87"/>
                      </a:lnTo>
                      <a:lnTo>
                        <a:pt x="3" y="74"/>
                      </a:lnTo>
                      <a:lnTo>
                        <a:pt x="0" y="59"/>
                      </a:lnTo>
                      <a:lnTo>
                        <a:pt x="3" y="43"/>
                      </a:lnTo>
                      <a:lnTo>
                        <a:pt x="9" y="29"/>
                      </a:lnTo>
                      <a:lnTo>
                        <a:pt x="18" y="17"/>
                      </a:lnTo>
                      <a:lnTo>
                        <a:pt x="29" y="9"/>
                      </a:lnTo>
                      <a:lnTo>
                        <a:pt x="43" y="2"/>
                      </a:lnTo>
                      <a:lnTo>
                        <a:pt x="59" y="0"/>
                      </a:lnTo>
                      <a:close/>
                    </a:path>
                  </a:pathLst>
                </a:custGeom>
                <a:solidFill>
                  <a:srgbClr val="B5C5C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4" name="Freeform 36"/>
                <p:cNvSpPr>
                  <a:spLocks noEditPoints="1"/>
                </p:cNvSpPr>
                <p:nvPr/>
              </p:nvSpPr>
              <p:spPr bwMode="auto">
                <a:xfrm>
                  <a:off x="5316339" y="3675838"/>
                  <a:ext cx="184062" cy="185488"/>
                </a:xfrm>
                <a:custGeom>
                  <a:avLst/>
                  <a:gdLst>
                    <a:gd name="T0" fmla="*/ 132330590 w 129"/>
                    <a:gd name="T1" fmla="*/ 28502371 h 130"/>
                    <a:gd name="T2" fmla="*/ 103829517 w 129"/>
                    <a:gd name="T3" fmla="*/ 32573120 h 130"/>
                    <a:gd name="T4" fmla="*/ 77363113 w 129"/>
                    <a:gd name="T5" fmla="*/ 42752130 h 130"/>
                    <a:gd name="T6" fmla="*/ 57003573 w 129"/>
                    <a:gd name="T7" fmla="*/ 59039404 h 130"/>
                    <a:gd name="T8" fmla="*/ 40717653 w 129"/>
                    <a:gd name="T9" fmla="*/ 79397425 h 130"/>
                    <a:gd name="T10" fmla="*/ 30538597 w 129"/>
                    <a:gd name="T11" fmla="*/ 105863709 h 130"/>
                    <a:gd name="T12" fmla="*/ 26466403 w 129"/>
                    <a:gd name="T13" fmla="*/ 134366080 h 130"/>
                    <a:gd name="T14" fmla="*/ 30538597 w 129"/>
                    <a:gd name="T15" fmla="*/ 160832364 h 130"/>
                    <a:gd name="T16" fmla="*/ 40717653 w 129"/>
                    <a:gd name="T17" fmla="*/ 185262561 h 130"/>
                    <a:gd name="T18" fmla="*/ 57003573 w 129"/>
                    <a:gd name="T19" fmla="*/ 207656670 h 130"/>
                    <a:gd name="T20" fmla="*/ 77363113 w 129"/>
                    <a:gd name="T21" fmla="*/ 221907855 h 130"/>
                    <a:gd name="T22" fmla="*/ 103829517 w 129"/>
                    <a:gd name="T23" fmla="*/ 234122954 h 130"/>
                    <a:gd name="T24" fmla="*/ 132330590 w 129"/>
                    <a:gd name="T25" fmla="*/ 236157614 h 130"/>
                    <a:gd name="T26" fmla="*/ 158796994 w 129"/>
                    <a:gd name="T27" fmla="*/ 234122954 h 130"/>
                    <a:gd name="T28" fmla="*/ 183227300 w 129"/>
                    <a:gd name="T29" fmla="*/ 221907855 h 130"/>
                    <a:gd name="T30" fmla="*/ 205622937 w 129"/>
                    <a:gd name="T31" fmla="*/ 207656670 h 130"/>
                    <a:gd name="T32" fmla="*/ 219872760 w 129"/>
                    <a:gd name="T33" fmla="*/ 185262561 h 130"/>
                    <a:gd name="T34" fmla="*/ 232087914 w 129"/>
                    <a:gd name="T35" fmla="*/ 160832364 h 130"/>
                    <a:gd name="T36" fmla="*/ 234124010 w 129"/>
                    <a:gd name="T37" fmla="*/ 134366080 h 130"/>
                    <a:gd name="T38" fmla="*/ 232087914 w 129"/>
                    <a:gd name="T39" fmla="*/ 105863709 h 130"/>
                    <a:gd name="T40" fmla="*/ 219872760 w 129"/>
                    <a:gd name="T41" fmla="*/ 79397425 h 130"/>
                    <a:gd name="T42" fmla="*/ 205622937 w 129"/>
                    <a:gd name="T43" fmla="*/ 59039404 h 130"/>
                    <a:gd name="T44" fmla="*/ 183227300 w 129"/>
                    <a:gd name="T45" fmla="*/ 42752130 h 130"/>
                    <a:gd name="T46" fmla="*/ 158796994 w 129"/>
                    <a:gd name="T47" fmla="*/ 32573120 h 130"/>
                    <a:gd name="T48" fmla="*/ 132330590 w 129"/>
                    <a:gd name="T49" fmla="*/ 28502371 h 130"/>
                    <a:gd name="T50" fmla="*/ 132330590 w 129"/>
                    <a:gd name="T51" fmla="*/ 0 h 130"/>
                    <a:gd name="T52" fmla="*/ 166941380 w 129"/>
                    <a:gd name="T53" fmla="*/ 6106836 h 130"/>
                    <a:gd name="T54" fmla="*/ 197478550 w 129"/>
                    <a:gd name="T55" fmla="*/ 18321934 h 130"/>
                    <a:gd name="T56" fmla="*/ 223944954 w 129"/>
                    <a:gd name="T57" fmla="*/ 38681382 h 130"/>
                    <a:gd name="T58" fmla="*/ 244303067 w 129"/>
                    <a:gd name="T59" fmla="*/ 65147666 h 130"/>
                    <a:gd name="T60" fmla="*/ 258554317 w 129"/>
                    <a:gd name="T61" fmla="*/ 97720786 h 130"/>
                    <a:gd name="T62" fmla="*/ 262626510 w 129"/>
                    <a:gd name="T63" fmla="*/ 134366080 h 130"/>
                    <a:gd name="T64" fmla="*/ 258554317 w 129"/>
                    <a:gd name="T65" fmla="*/ 168975288 h 130"/>
                    <a:gd name="T66" fmla="*/ 244303067 w 129"/>
                    <a:gd name="T67" fmla="*/ 199512320 h 130"/>
                    <a:gd name="T68" fmla="*/ 223944954 w 129"/>
                    <a:gd name="T69" fmla="*/ 225978604 h 130"/>
                    <a:gd name="T70" fmla="*/ 197478550 w 129"/>
                    <a:gd name="T71" fmla="*/ 246338052 h 130"/>
                    <a:gd name="T72" fmla="*/ 166941380 w 129"/>
                    <a:gd name="T73" fmla="*/ 260587811 h 130"/>
                    <a:gd name="T74" fmla="*/ 132330590 w 129"/>
                    <a:gd name="T75" fmla="*/ 264659986 h 130"/>
                    <a:gd name="T76" fmla="*/ 95685130 w 129"/>
                    <a:gd name="T77" fmla="*/ 260587811 h 130"/>
                    <a:gd name="T78" fmla="*/ 65147960 w 129"/>
                    <a:gd name="T79" fmla="*/ 246338052 h 130"/>
                    <a:gd name="T80" fmla="*/ 38681557 w 129"/>
                    <a:gd name="T81" fmla="*/ 225978604 h 130"/>
                    <a:gd name="T82" fmla="*/ 18323443 w 129"/>
                    <a:gd name="T83" fmla="*/ 199512320 h 130"/>
                    <a:gd name="T84" fmla="*/ 4072193 w 129"/>
                    <a:gd name="T85" fmla="*/ 168975288 h 130"/>
                    <a:gd name="T86" fmla="*/ 0 w 129"/>
                    <a:gd name="T87" fmla="*/ 134366080 h 130"/>
                    <a:gd name="T88" fmla="*/ 4072193 w 129"/>
                    <a:gd name="T89" fmla="*/ 97720786 h 130"/>
                    <a:gd name="T90" fmla="*/ 18323443 w 129"/>
                    <a:gd name="T91" fmla="*/ 65147666 h 130"/>
                    <a:gd name="T92" fmla="*/ 38681557 w 129"/>
                    <a:gd name="T93" fmla="*/ 38681382 h 130"/>
                    <a:gd name="T94" fmla="*/ 65147960 w 129"/>
                    <a:gd name="T95" fmla="*/ 18321934 h 130"/>
                    <a:gd name="T96" fmla="*/ 95685130 w 129"/>
                    <a:gd name="T97" fmla="*/ 6106836 h 130"/>
                    <a:gd name="T98" fmla="*/ 132330590 w 129"/>
                    <a:gd name="T99" fmla="*/ 0 h 1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 h="130">
                      <a:moveTo>
                        <a:pt x="65" y="14"/>
                      </a:moveTo>
                      <a:lnTo>
                        <a:pt x="51" y="16"/>
                      </a:lnTo>
                      <a:lnTo>
                        <a:pt x="38" y="21"/>
                      </a:lnTo>
                      <a:lnTo>
                        <a:pt x="28" y="29"/>
                      </a:lnTo>
                      <a:lnTo>
                        <a:pt x="20" y="39"/>
                      </a:lnTo>
                      <a:lnTo>
                        <a:pt x="15" y="52"/>
                      </a:lnTo>
                      <a:lnTo>
                        <a:pt x="13" y="66"/>
                      </a:lnTo>
                      <a:lnTo>
                        <a:pt x="15" y="79"/>
                      </a:lnTo>
                      <a:lnTo>
                        <a:pt x="20" y="91"/>
                      </a:lnTo>
                      <a:lnTo>
                        <a:pt x="28" y="102"/>
                      </a:lnTo>
                      <a:lnTo>
                        <a:pt x="38" y="109"/>
                      </a:lnTo>
                      <a:lnTo>
                        <a:pt x="51" y="115"/>
                      </a:lnTo>
                      <a:lnTo>
                        <a:pt x="65" y="116"/>
                      </a:lnTo>
                      <a:lnTo>
                        <a:pt x="78" y="115"/>
                      </a:lnTo>
                      <a:lnTo>
                        <a:pt x="90" y="109"/>
                      </a:lnTo>
                      <a:lnTo>
                        <a:pt x="101" y="102"/>
                      </a:lnTo>
                      <a:lnTo>
                        <a:pt x="108" y="91"/>
                      </a:lnTo>
                      <a:lnTo>
                        <a:pt x="114" y="79"/>
                      </a:lnTo>
                      <a:lnTo>
                        <a:pt x="115" y="66"/>
                      </a:lnTo>
                      <a:lnTo>
                        <a:pt x="114" y="52"/>
                      </a:lnTo>
                      <a:lnTo>
                        <a:pt x="108" y="39"/>
                      </a:lnTo>
                      <a:lnTo>
                        <a:pt x="101" y="29"/>
                      </a:lnTo>
                      <a:lnTo>
                        <a:pt x="90" y="21"/>
                      </a:lnTo>
                      <a:lnTo>
                        <a:pt x="78" y="16"/>
                      </a:lnTo>
                      <a:lnTo>
                        <a:pt x="65" y="14"/>
                      </a:lnTo>
                      <a:close/>
                      <a:moveTo>
                        <a:pt x="65" y="0"/>
                      </a:moveTo>
                      <a:lnTo>
                        <a:pt x="82" y="3"/>
                      </a:lnTo>
                      <a:lnTo>
                        <a:pt x="97" y="9"/>
                      </a:lnTo>
                      <a:lnTo>
                        <a:pt x="110" y="19"/>
                      </a:lnTo>
                      <a:lnTo>
                        <a:pt x="120" y="32"/>
                      </a:lnTo>
                      <a:lnTo>
                        <a:pt x="127" y="48"/>
                      </a:lnTo>
                      <a:lnTo>
                        <a:pt x="129" y="66"/>
                      </a:lnTo>
                      <a:lnTo>
                        <a:pt x="127" y="83"/>
                      </a:lnTo>
                      <a:lnTo>
                        <a:pt x="120" y="98"/>
                      </a:lnTo>
                      <a:lnTo>
                        <a:pt x="110" y="111"/>
                      </a:lnTo>
                      <a:lnTo>
                        <a:pt x="97" y="121"/>
                      </a:lnTo>
                      <a:lnTo>
                        <a:pt x="82" y="128"/>
                      </a:lnTo>
                      <a:lnTo>
                        <a:pt x="65" y="130"/>
                      </a:lnTo>
                      <a:lnTo>
                        <a:pt x="47" y="128"/>
                      </a:lnTo>
                      <a:lnTo>
                        <a:pt x="32" y="121"/>
                      </a:lnTo>
                      <a:lnTo>
                        <a:pt x="19" y="111"/>
                      </a:lnTo>
                      <a:lnTo>
                        <a:pt x="9" y="98"/>
                      </a:lnTo>
                      <a:lnTo>
                        <a:pt x="2" y="83"/>
                      </a:lnTo>
                      <a:lnTo>
                        <a:pt x="0" y="66"/>
                      </a:lnTo>
                      <a:lnTo>
                        <a:pt x="2" y="48"/>
                      </a:lnTo>
                      <a:lnTo>
                        <a:pt x="9" y="32"/>
                      </a:lnTo>
                      <a:lnTo>
                        <a:pt x="19" y="19"/>
                      </a:lnTo>
                      <a:lnTo>
                        <a:pt x="32" y="9"/>
                      </a:lnTo>
                      <a:lnTo>
                        <a:pt x="47" y="3"/>
                      </a:lnTo>
                      <a:lnTo>
                        <a:pt x="65" y="0"/>
                      </a:lnTo>
                      <a:close/>
                    </a:path>
                  </a:pathLst>
                </a:custGeom>
                <a:solidFill>
                  <a:srgbClr val="00000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5" name="Freeform 37"/>
                <p:cNvSpPr>
                  <a:spLocks/>
                </p:cNvSpPr>
                <p:nvPr/>
              </p:nvSpPr>
              <p:spPr bwMode="auto">
                <a:xfrm>
                  <a:off x="4714216" y="3143630"/>
                  <a:ext cx="306770" cy="587855"/>
                </a:xfrm>
                <a:custGeom>
                  <a:avLst/>
                  <a:gdLst>
                    <a:gd name="T0" fmla="*/ 18323443 w 215"/>
                    <a:gd name="T1" fmla="*/ 0 h 412"/>
                    <a:gd name="T2" fmla="*/ 28502500 w 215"/>
                    <a:gd name="T3" fmla="*/ 4072180 h 412"/>
                    <a:gd name="T4" fmla="*/ 32573267 w 215"/>
                    <a:gd name="T5" fmla="*/ 12215113 h 412"/>
                    <a:gd name="T6" fmla="*/ 34609363 w 215"/>
                    <a:gd name="T7" fmla="*/ 36645340 h 412"/>
                    <a:gd name="T8" fmla="*/ 42753750 w 215"/>
                    <a:gd name="T9" fmla="*/ 97720906 h 412"/>
                    <a:gd name="T10" fmla="*/ 65147960 w 215"/>
                    <a:gd name="T11" fmla="*/ 193405722 h 412"/>
                    <a:gd name="T12" fmla="*/ 103829517 w 215"/>
                    <a:gd name="T13" fmla="*/ 315556854 h 412"/>
                    <a:gd name="T14" fmla="*/ 168976050 w 215"/>
                    <a:gd name="T15" fmla="*/ 458066033 h 412"/>
                    <a:gd name="T16" fmla="*/ 215801994 w 215"/>
                    <a:gd name="T17" fmla="*/ 535428893 h 412"/>
                    <a:gd name="T18" fmla="*/ 246339164 w 215"/>
                    <a:gd name="T19" fmla="*/ 529320623 h 412"/>
                    <a:gd name="T20" fmla="*/ 291129011 w 215"/>
                    <a:gd name="T21" fmla="*/ 527285959 h 412"/>
                    <a:gd name="T22" fmla="*/ 342025721 w 215"/>
                    <a:gd name="T23" fmla="*/ 535428893 h 412"/>
                    <a:gd name="T24" fmla="*/ 384778044 w 215"/>
                    <a:gd name="T25" fmla="*/ 563931299 h 412"/>
                    <a:gd name="T26" fmla="*/ 409208351 w 215"/>
                    <a:gd name="T27" fmla="*/ 606683482 h 412"/>
                    <a:gd name="T28" fmla="*/ 427531794 w 215"/>
                    <a:gd name="T29" fmla="*/ 673867318 h 412"/>
                    <a:gd name="T30" fmla="*/ 399029294 w 215"/>
                    <a:gd name="T31" fmla="*/ 718655591 h 412"/>
                    <a:gd name="T32" fmla="*/ 382741947 w 215"/>
                    <a:gd name="T33" fmla="*/ 661652205 h 412"/>
                    <a:gd name="T34" fmla="*/ 362383834 w 215"/>
                    <a:gd name="T35" fmla="*/ 614826415 h 412"/>
                    <a:gd name="T36" fmla="*/ 333881334 w 215"/>
                    <a:gd name="T37" fmla="*/ 584289346 h 412"/>
                    <a:gd name="T38" fmla="*/ 291129011 w 215"/>
                    <a:gd name="T39" fmla="*/ 574110322 h 412"/>
                    <a:gd name="T40" fmla="*/ 248375260 w 215"/>
                    <a:gd name="T41" fmla="*/ 580217165 h 412"/>
                    <a:gd name="T42" fmla="*/ 195442454 w 215"/>
                    <a:gd name="T43" fmla="*/ 592432279 h 412"/>
                    <a:gd name="T44" fmla="*/ 144545743 w 215"/>
                    <a:gd name="T45" fmla="*/ 618898595 h 412"/>
                    <a:gd name="T46" fmla="*/ 105865614 w 215"/>
                    <a:gd name="T47" fmla="*/ 655543935 h 412"/>
                    <a:gd name="T48" fmla="*/ 85506073 w 215"/>
                    <a:gd name="T49" fmla="*/ 706440478 h 412"/>
                    <a:gd name="T50" fmla="*/ 89578267 w 215"/>
                    <a:gd name="T51" fmla="*/ 751228751 h 412"/>
                    <a:gd name="T52" fmla="*/ 109936380 w 215"/>
                    <a:gd name="T53" fmla="*/ 818412587 h 412"/>
                    <a:gd name="T54" fmla="*/ 65147960 w 215"/>
                    <a:gd name="T55" fmla="*/ 810268227 h 412"/>
                    <a:gd name="T56" fmla="*/ 46824517 w 215"/>
                    <a:gd name="T57" fmla="*/ 765479954 h 412"/>
                    <a:gd name="T58" fmla="*/ 38681557 w 215"/>
                    <a:gd name="T59" fmla="*/ 714583411 h 412"/>
                    <a:gd name="T60" fmla="*/ 46824517 w 215"/>
                    <a:gd name="T61" fmla="*/ 657580025 h 412"/>
                    <a:gd name="T62" fmla="*/ 77363113 w 215"/>
                    <a:gd name="T63" fmla="*/ 610755662 h 412"/>
                    <a:gd name="T64" fmla="*/ 118080767 w 215"/>
                    <a:gd name="T65" fmla="*/ 576146412 h 412"/>
                    <a:gd name="T66" fmla="*/ 156760897 w 215"/>
                    <a:gd name="T67" fmla="*/ 553750849 h 412"/>
                    <a:gd name="T68" fmla="*/ 164905284 w 215"/>
                    <a:gd name="T69" fmla="*/ 531356713 h 412"/>
                    <a:gd name="T70" fmla="*/ 140474977 w 215"/>
                    <a:gd name="T71" fmla="*/ 488604530 h 412"/>
                    <a:gd name="T72" fmla="*/ 111972477 w 215"/>
                    <a:gd name="T73" fmla="*/ 419386030 h 412"/>
                    <a:gd name="T74" fmla="*/ 75327017 w 215"/>
                    <a:gd name="T75" fmla="*/ 333880238 h 412"/>
                    <a:gd name="T76" fmla="*/ 40717653 w 215"/>
                    <a:gd name="T77" fmla="*/ 234123242 h 412"/>
                    <a:gd name="T78" fmla="*/ 14251250 w 215"/>
                    <a:gd name="T79" fmla="*/ 126223312 h 412"/>
                    <a:gd name="T80" fmla="*/ 0 w 215"/>
                    <a:gd name="T81" fmla="*/ 14251203 h 412"/>
                    <a:gd name="T82" fmla="*/ 0 w 215"/>
                    <a:gd name="T83" fmla="*/ 8142933 h 412"/>
                    <a:gd name="T84" fmla="*/ 12215153 w 215"/>
                    <a:gd name="T85" fmla="*/ 0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412">
                      <a:moveTo>
                        <a:pt x="6" y="0"/>
                      </a:moveTo>
                      <a:lnTo>
                        <a:pt x="9" y="0"/>
                      </a:lnTo>
                      <a:lnTo>
                        <a:pt x="12" y="1"/>
                      </a:lnTo>
                      <a:lnTo>
                        <a:pt x="14" y="2"/>
                      </a:lnTo>
                      <a:lnTo>
                        <a:pt x="15" y="6"/>
                      </a:lnTo>
                      <a:lnTo>
                        <a:pt x="16" y="6"/>
                      </a:lnTo>
                      <a:lnTo>
                        <a:pt x="16" y="10"/>
                      </a:lnTo>
                      <a:lnTo>
                        <a:pt x="17" y="18"/>
                      </a:lnTo>
                      <a:lnTo>
                        <a:pt x="19" y="31"/>
                      </a:lnTo>
                      <a:lnTo>
                        <a:pt x="21" y="48"/>
                      </a:lnTo>
                      <a:lnTo>
                        <a:pt x="26" y="69"/>
                      </a:lnTo>
                      <a:lnTo>
                        <a:pt x="32" y="95"/>
                      </a:lnTo>
                      <a:lnTo>
                        <a:pt x="41" y="123"/>
                      </a:lnTo>
                      <a:lnTo>
                        <a:pt x="51" y="155"/>
                      </a:lnTo>
                      <a:lnTo>
                        <a:pt x="65" y="188"/>
                      </a:lnTo>
                      <a:lnTo>
                        <a:pt x="83" y="225"/>
                      </a:lnTo>
                      <a:lnTo>
                        <a:pt x="104" y="263"/>
                      </a:lnTo>
                      <a:lnTo>
                        <a:pt x="106" y="263"/>
                      </a:lnTo>
                      <a:lnTo>
                        <a:pt x="112" y="261"/>
                      </a:lnTo>
                      <a:lnTo>
                        <a:pt x="121" y="260"/>
                      </a:lnTo>
                      <a:lnTo>
                        <a:pt x="132" y="259"/>
                      </a:lnTo>
                      <a:lnTo>
                        <a:pt x="143" y="259"/>
                      </a:lnTo>
                      <a:lnTo>
                        <a:pt x="155" y="261"/>
                      </a:lnTo>
                      <a:lnTo>
                        <a:pt x="168" y="263"/>
                      </a:lnTo>
                      <a:lnTo>
                        <a:pt x="179" y="269"/>
                      </a:lnTo>
                      <a:lnTo>
                        <a:pt x="189" y="277"/>
                      </a:lnTo>
                      <a:lnTo>
                        <a:pt x="197" y="287"/>
                      </a:lnTo>
                      <a:lnTo>
                        <a:pt x="201" y="298"/>
                      </a:lnTo>
                      <a:lnTo>
                        <a:pt x="206" y="312"/>
                      </a:lnTo>
                      <a:lnTo>
                        <a:pt x="210" y="331"/>
                      </a:lnTo>
                      <a:lnTo>
                        <a:pt x="215" y="352"/>
                      </a:lnTo>
                      <a:lnTo>
                        <a:pt x="196" y="353"/>
                      </a:lnTo>
                      <a:lnTo>
                        <a:pt x="192" y="339"/>
                      </a:lnTo>
                      <a:lnTo>
                        <a:pt x="188" y="325"/>
                      </a:lnTo>
                      <a:lnTo>
                        <a:pt x="184" y="313"/>
                      </a:lnTo>
                      <a:lnTo>
                        <a:pt x="178" y="302"/>
                      </a:lnTo>
                      <a:lnTo>
                        <a:pt x="172" y="293"/>
                      </a:lnTo>
                      <a:lnTo>
                        <a:pt x="164" y="287"/>
                      </a:lnTo>
                      <a:lnTo>
                        <a:pt x="155" y="283"/>
                      </a:lnTo>
                      <a:lnTo>
                        <a:pt x="143" y="282"/>
                      </a:lnTo>
                      <a:lnTo>
                        <a:pt x="133" y="283"/>
                      </a:lnTo>
                      <a:lnTo>
                        <a:pt x="122" y="285"/>
                      </a:lnTo>
                      <a:lnTo>
                        <a:pt x="109" y="287"/>
                      </a:lnTo>
                      <a:lnTo>
                        <a:pt x="96" y="291"/>
                      </a:lnTo>
                      <a:lnTo>
                        <a:pt x="83" y="297"/>
                      </a:lnTo>
                      <a:lnTo>
                        <a:pt x="71" y="304"/>
                      </a:lnTo>
                      <a:lnTo>
                        <a:pt x="60" y="312"/>
                      </a:lnTo>
                      <a:lnTo>
                        <a:pt x="52" y="322"/>
                      </a:lnTo>
                      <a:lnTo>
                        <a:pt x="46" y="333"/>
                      </a:lnTo>
                      <a:lnTo>
                        <a:pt x="42" y="347"/>
                      </a:lnTo>
                      <a:lnTo>
                        <a:pt x="42" y="357"/>
                      </a:lnTo>
                      <a:lnTo>
                        <a:pt x="44" y="369"/>
                      </a:lnTo>
                      <a:lnTo>
                        <a:pt x="48" y="384"/>
                      </a:lnTo>
                      <a:lnTo>
                        <a:pt x="54" y="402"/>
                      </a:lnTo>
                      <a:lnTo>
                        <a:pt x="37" y="412"/>
                      </a:lnTo>
                      <a:lnTo>
                        <a:pt x="32" y="398"/>
                      </a:lnTo>
                      <a:lnTo>
                        <a:pt x="27" y="386"/>
                      </a:lnTo>
                      <a:lnTo>
                        <a:pt x="23" y="376"/>
                      </a:lnTo>
                      <a:lnTo>
                        <a:pt x="21" y="367"/>
                      </a:lnTo>
                      <a:lnTo>
                        <a:pt x="19" y="351"/>
                      </a:lnTo>
                      <a:lnTo>
                        <a:pt x="19" y="336"/>
                      </a:lnTo>
                      <a:lnTo>
                        <a:pt x="23" y="323"/>
                      </a:lnTo>
                      <a:lnTo>
                        <a:pt x="30" y="311"/>
                      </a:lnTo>
                      <a:lnTo>
                        <a:pt x="38" y="300"/>
                      </a:lnTo>
                      <a:lnTo>
                        <a:pt x="48" y="291"/>
                      </a:lnTo>
                      <a:lnTo>
                        <a:pt x="58" y="283"/>
                      </a:lnTo>
                      <a:lnTo>
                        <a:pt x="68" y="277"/>
                      </a:lnTo>
                      <a:lnTo>
                        <a:pt x="77" y="272"/>
                      </a:lnTo>
                      <a:lnTo>
                        <a:pt x="85" y="269"/>
                      </a:lnTo>
                      <a:lnTo>
                        <a:pt x="81" y="261"/>
                      </a:lnTo>
                      <a:lnTo>
                        <a:pt x="76" y="252"/>
                      </a:lnTo>
                      <a:lnTo>
                        <a:pt x="69" y="240"/>
                      </a:lnTo>
                      <a:lnTo>
                        <a:pt x="62" y="224"/>
                      </a:lnTo>
                      <a:lnTo>
                        <a:pt x="55" y="206"/>
                      </a:lnTo>
                      <a:lnTo>
                        <a:pt x="46" y="186"/>
                      </a:lnTo>
                      <a:lnTo>
                        <a:pt x="37" y="164"/>
                      </a:lnTo>
                      <a:lnTo>
                        <a:pt x="28" y="140"/>
                      </a:lnTo>
                      <a:lnTo>
                        <a:pt x="20" y="115"/>
                      </a:lnTo>
                      <a:lnTo>
                        <a:pt x="14" y="89"/>
                      </a:lnTo>
                      <a:lnTo>
                        <a:pt x="7" y="62"/>
                      </a:lnTo>
                      <a:lnTo>
                        <a:pt x="3" y="34"/>
                      </a:lnTo>
                      <a:lnTo>
                        <a:pt x="0" y="7"/>
                      </a:lnTo>
                      <a:lnTo>
                        <a:pt x="0" y="5"/>
                      </a:lnTo>
                      <a:lnTo>
                        <a:pt x="0" y="4"/>
                      </a:lnTo>
                      <a:lnTo>
                        <a:pt x="1" y="2"/>
                      </a:lnTo>
                      <a:lnTo>
                        <a:pt x="6" y="0"/>
                      </a:lnTo>
                      <a:close/>
                    </a:path>
                  </a:pathLst>
                </a:custGeom>
                <a:solidFill>
                  <a:srgbClr val="00000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6" name="Freeform 38"/>
                <p:cNvSpPr>
                  <a:spLocks/>
                </p:cNvSpPr>
                <p:nvPr/>
              </p:nvSpPr>
              <p:spPr bwMode="auto">
                <a:xfrm>
                  <a:off x="4767008" y="3645875"/>
                  <a:ext cx="376684" cy="580721"/>
                </a:xfrm>
                <a:custGeom>
                  <a:avLst/>
                  <a:gdLst>
                    <a:gd name="T0" fmla="*/ 374596543 w 264"/>
                    <a:gd name="T1" fmla="*/ 50896557 h 407"/>
                    <a:gd name="T2" fmla="*/ 394956028 w 264"/>
                    <a:gd name="T3" fmla="*/ 168975543 h 407"/>
                    <a:gd name="T4" fmla="*/ 425493115 w 264"/>
                    <a:gd name="T5" fmla="*/ 358310564 h 407"/>
                    <a:gd name="T6" fmla="*/ 441780417 w 264"/>
                    <a:gd name="T7" fmla="*/ 474353459 h 407"/>
                    <a:gd name="T8" fmla="*/ 451959446 w 264"/>
                    <a:gd name="T9" fmla="*/ 572074392 h 407"/>
                    <a:gd name="T10" fmla="*/ 460102384 w 264"/>
                    <a:gd name="T11" fmla="*/ 637222157 h 407"/>
                    <a:gd name="T12" fmla="*/ 451959446 w 264"/>
                    <a:gd name="T13" fmla="*/ 700333831 h 407"/>
                    <a:gd name="T14" fmla="*/ 468246749 w 264"/>
                    <a:gd name="T15" fmla="*/ 724764064 h 407"/>
                    <a:gd name="T16" fmla="*/ 531358441 w 264"/>
                    <a:gd name="T17" fmla="*/ 706440676 h 407"/>
                    <a:gd name="T18" fmla="*/ 533393105 w 264"/>
                    <a:gd name="T19" fmla="*/ 739013845 h 407"/>
                    <a:gd name="T20" fmla="*/ 500819927 w 264"/>
                    <a:gd name="T21" fmla="*/ 749194297 h 407"/>
                    <a:gd name="T22" fmla="*/ 447887264 w 264"/>
                    <a:gd name="T23" fmla="*/ 757337233 h 407"/>
                    <a:gd name="T24" fmla="*/ 384776999 w 264"/>
                    <a:gd name="T25" fmla="*/ 783803557 h 407"/>
                    <a:gd name="T26" fmla="*/ 315557033 w 264"/>
                    <a:gd name="T27" fmla="*/ 818412816 h 407"/>
                    <a:gd name="T28" fmla="*/ 270768735 w 264"/>
                    <a:gd name="T29" fmla="*/ 793982583 h 407"/>
                    <a:gd name="T30" fmla="*/ 287056037 w 264"/>
                    <a:gd name="T31" fmla="*/ 791946492 h 407"/>
                    <a:gd name="T32" fmla="*/ 323701398 w 264"/>
                    <a:gd name="T33" fmla="*/ 777695285 h 407"/>
                    <a:gd name="T34" fmla="*/ 368489696 w 264"/>
                    <a:gd name="T35" fmla="*/ 751228961 h 407"/>
                    <a:gd name="T36" fmla="*/ 319629216 w 264"/>
                    <a:gd name="T37" fmla="*/ 728834818 h 407"/>
                    <a:gd name="T38" fmla="*/ 272804826 w 264"/>
                    <a:gd name="T39" fmla="*/ 688118714 h 407"/>
                    <a:gd name="T40" fmla="*/ 223944345 w 264"/>
                    <a:gd name="T41" fmla="*/ 612791924 h 407"/>
                    <a:gd name="T42" fmla="*/ 164904836 w 264"/>
                    <a:gd name="T43" fmla="*/ 498783693 h 407"/>
                    <a:gd name="T44" fmla="*/ 101793144 w 264"/>
                    <a:gd name="T45" fmla="*/ 366453500 h 407"/>
                    <a:gd name="T46" fmla="*/ 46824390 w 264"/>
                    <a:gd name="T47" fmla="*/ 236159398 h 407"/>
                    <a:gd name="T48" fmla="*/ 0 w 264"/>
                    <a:gd name="T49" fmla="*/ 122151167 h 407"/>
                    <a:gd name="T50" fmla="*/ 48860481 w 264"/>
                    <a:gd name="T51" fmla="*/ 146581400 h 407"/>
                    <a:gd name="T52" fmla="*/ 89578024 w 264"/>
                    <a:gd name="T53" fmla="*/ 242266243 h 407"/>
                    <a:gd name="T54" fmla="*/ 134366322 w 264"/>
                    <a:gd name="T55" fmla="*/ 344059357 h 407"/>
                    <a:gd name="T56" fmla="*/ 179154620 w 264"/>
                    <a:gd name="T57" fmla="*/ 443816381 h 407"/>
                    <a:gd name="T58" fmla="*/ 221908254 w 264"/>
                    <a:gd name="T59" fmla="*/ 531356861 h 407"/>
                    <a:gd name="T60" fmla="*/ 268732644 w 264"/>
                    <a:gd name="T61" fmla="*/ 620934859 h 407"/>
                    <a:gd name="T62" fmla="*/ 327772153 w 264"/>
                    <a:gd name="T63" fmla="*/ 690153378 h 407"/>
                    <a:gd name="T64" fmla="*/ 399026783 w 264"/>
                    <a:gd name="T65" fmla="*/ 724764064 h 407"/>
                    <a:gd name="T66" fmla="*/ 415314086 w 264"/>
                    <a:gd name="T67" fmla="*/ 706440676 h 407"/>
                    <a:gd name="T68" fmla="*/ 423457024 w 264"/>
                    <a:gd name="T69" fmla="*/ 671831416 h 407"/>
                    <a:gd name="T70" fmla="*/ 421422359 w 264"/>
                    <a:gd name="T71" fmla="*/ 608719742 h 407"/>
                    <a:gd name="T72" fmla="*/ 413277995 w 264"/>
                    <a:gd name="T73" fmla="*/ 525250016 h 407"/>
                    <a:gd name="T74" fmla="*/ 399026783 w 264"/>
                    <a:gd name="T75" fmla="*/ 431601264 h 407"/>
                    <a:gd name="T76" fmla="*/ 382740908 w 264"/>
                    <a:gd name="T77" fmla="*/ 335914995 h 407"/>
                    <a:gd name="T78" fmla="*/ 366453605 w 264"/>
                    <a:gd name="T79" fmla="*/ 246338424 h 407"/>
                    <a:gd name="T80" fmla="*/ 352202394 w 264"/>
                    <a:gd name="T81" fmla="*/ 173047724 h 407"/>
                    <a:gd name="T82" fmla="*/ 337951182 w 264"/>
                    <a:gd name="T83" fmla="*/ 97720933 h 407"/>
                    <a:gd name="T84" fmla="*/ 323701398 w 264"/>
                    <a:gd name="T85" fmla="*/ 2036091 h 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4" h="407">
                      <a:moveTo>
                        <a:pt x="178" y="0"/>
                      </a:moveTo>
                      <a:lnTo>
                        <a:pt x="184" y="25"/>
                      </a:lnTo>
                      <a:lnTo>
                        <a:pt x="189" y="54"/>
                      </a:lnTo>
                      <a:lnTo>
                        <a:pt x="194" y="83"/>
                      </a:lnTo>
                      <a:lnTo>
                        <a:pt x="204" y="146"/>
                      </a:lnTo>
                      <a:lnTo>
                        <a:pt x="209" y="176"/>
                      </a:lnTo>
                      <a:lnTo>
                        <a:pt x="213" y="205"/>
                      </a:lnTo>
                      <a:lnTo>
                        <a:pt x="217" y="233"/>
                      </a:lnTo>
                      <a:lnTo>
                        <a:pt x="219" y="258"/>
                      </a:lnTo>
                      <a:lnTo>
                        <a:pt x="222" y="281"/>
                      </a:lnTo>
                      <a:lnTo>
                        <a:pt x="224" y="299"/>
                      </a:lnTo>
                      <a:lnTo>
                        <a:pt x="226" y="313"/>
                      </a:lnTo>
                      <a:lnTo>
                        <a:pt x="225" y="330"/>
                      </a:lnTo>
                      <a:lnTo>
                        <a:pt x="222" y="344"/>
                      </a:lnTo>
                      <a:lnTo>
                        <a:pt x="216" y="358"/>
                      </a:lnTo>
                      <a:lnTo>
                        <a:pt x="230" y="356"/>
                      </a:lnTo>
                      <a:lnTo>
                        <a:pt x="245" y="353"/>
                      </a:lnTo>
                      <a:lnTo>
                        <a:pt x="261" y="347"/>
                      </a:lnTo>
                      <a:lnTo>
                        <a:pt x="264" y="362"/>
                      </a:lnTo>
                      <a:lnTo>
                        <a:pt x="262" y="363"/>
                      </a:lnTo>
                      <a:lnTo>
                        <a:pt x="256" y="366"/>
                      </a:lnTo>
                      <a:lnTo>
                        <a:pt x="246" y="368"/>
                      </a:lnTo>
                      <a:lnTo>
                        <a:pt x="235" y="371"/>
                      </a:lnTo>
                      <a:lnTo>
                        <a:pt x="220" y="372"/>
                      </a:lnTo>
                      <a:lnTo>
                        <a:pt x="204" y="372"/>
                      </a:lnTo>
                      <a:lnTo>
                        <a:pt x="189" y="385"/>
                      </a:lnTo>
                      <a:lnTo>
                        <a:pt x="172" y="394"/>
                      </a:lnTo>
                      <a:lnTo>
                        <a:pt x="155" y="402"/>
                      </a:lnTo>
                      <a:lnTo>
                        <a:pt x="140" y="407"/>
                      </a:lnTo>
                      <a:lnTo>
                        <a:pt x="133" y="390"/>
                      </a:lnTo>
                      <a:lnTo>
                        <a:pt x="135" y="390"/>
                      </a:lnTo>
                      <a:lnTo>
                        <a:pt x="141" y="389"/>
                      </a:lnTo>
                      <a:lnTo>
                        <a:pt x="149" y="386"/>
                      </a:lnTo>
                      <a:lnTo>
                        <a:pt x="159" y="382"/>
                      </a:lnTo>
                      <a:lnTo>
                        <a:pt x="170" y="376"/>
                      </a:lnTo>
                      <a:lnTo>
                        <a:pt x="181" y="369"/>
                      </a:lnTo>
                      <a:lnTo>
                        <a:pt x="169" y="365"/>
                      </a:lnTo>
                      <a:lnTo>
                        <a:pt x="157" y="358"/>
                      </a:lnTo>
                      <a:lnTo>
                        <a:pt x="145" y="349"/>
                      </a:lnTo>
                      <a:lnTo>
                        <a:pt x="134" y="338"/>
                      </a:lnTo>
                      <a:lnTo>
                        <a:pt x="123" y="324"/>
                      </a:lnTo>
                      <a:lnTo>
                        <a:pt x="110" y="301"/>
                      </a:lnTo>
                      <a:lnTo>
                        <a:pt x="95" y="274"/>
                      </a:lnTo>
                      <a:lnTo>
                        <a:pt x="81" y="245"/>
                      </a:lnTo>
                      <a:lnTo>
                        <a:pt x="66" y="213"/>
                      </a:lnTo>
                      <a:lnTo>
                        <a:pt x="50" y="180"/>
                      </a:lnTo>
                      <a:lnTo>
                        <a:pt x="36" y="147"/>
                      </a:lnTo>
                      <a:lnTo>
                        <a:pt x="23" y="116"/>
                      </a:lnTo>
                      <a:lnTo>
                        <a:pt x="11" y="87"/>
                      </a:lnTo>
                      <a:lnTo>
                        <a:pt x="0" y="60"/>
                      </a:lnTo>
                      <a:lnTo>
                        <a:pt x="17" y="50"/>
                      </a:lnTo>
                      <a:lnTo>
                        <a:pt x="24" y="72"/>
                      </a:lnTo>
                      <a:lnTo>
                        <a:pt x="33" y="95"/>
                      </a:lnTo>
                      <a:lnTo>
                        <a:pt x="44" y="119"/>
                      </a:lnTo>
                      <a:lnTo>
                        <a:pt x="54" y="145"/>
                      </a:lnTo>
                      <a:lnTo>
                        <a:pt x="66" y="169"/>
                      </a:lnTo>
                      <a:lnTo>
                        <a:pt x="77" y="195"/>
                      </a:lnTo>
                      <a:lnTo>
                        <a:pt x="88" y="218"/>
                      </a:lnTo>
                      <a:lnTo>
                        <a:pt x="99" y="240"/>
                      </a:lnTo>
                      <a:lnTo>
                        <a:pt x="109" y="261"/>
                      </a:lnTo>
                      <a:lnTo>
                        <a:pt x="126" y="294"/>
                      </a:lnTo>
                      <a:lnTo>
                        <a:pt x="132" y="305"/>
                      </a:lnTo>
                      <a:lnTo>
                        <a:pt x="146" y="325"/>
                      </a:lnTo>
                      <a:lnTo>
                        <a:pt x="161" y="339"/>
                      </a:lnTo>
                      <a:lnTo>
                        <a:pt x="177" y="350"/>
                      </a:lnTo>
                      <a:lnTo>
                        <a:pt x="196" y="356"/>
                      </a:lnTo>
                      <a:lnTo>
                        <a:pt x="202" y="350"/>
                      </a:lnTo>
                      <a:lnTo>
                        <a:pt x="204" y="347"/>
                      </a:lnTo>
                      <a:lnTo>
                        <a:pt x="207" y="340"/>
                      </a:lnTo>
                      <a:lnTo>
                        <a:pt x="208" y="330"/>
                      </a:lnTo>
                      <a:lnTo>
                        <a:pt x="208" y="316"/>
                      </a:lnTo>
                      <a:lnTo>
                        <a:pt x="207" y="299"/>
                      </a:lnTo>
                      <a:lnTo>
                        <a:pt x="205" y="280"/>
                      </a:lnTo>
                      <a:lnTo>
                        <a:pt x="203" y="258"/>
                      </a:lnTo>
                      <a:lnTo>
                        <a:pt x="200" y="236"/>
                      </a:lnTo>
                      <a:lnTo>
                        <a:pt x="196" y="212"/>
                      </a:lnTo>
                      <a:lnTo>
                        <a:pt x="192" y="189"/>
                      </a:lnTo>
                      <a:lnTo>
                        <a:pt x="188" y="165"/>
                      </a:lnTo>
                      <a:lnTo>
                        <a:pt x="184" y="142"/>
                      </a:lnTo>
                      <a:lnTo>
                        <a:pt x="180" y="121"/>
                      </a:lnTo>
                      <a:lnTo>
                        <a:pt x="177" y="102"/>
                      </a:lnTo>
                      <a:lnTo>
                        <a:pt x="173" y="85"/>
                      </a:lnTo>
                      <a:lnTo>
                        <a:pt x="170" y="71"/>
                      </a:lnTo>
                      <a:lnTo>
                        <a:pt x="166" y="48"/>
                      </a:lnTo>
                      <a:lnTo>
                        <a:pt x="163" y="24"/>
                      </a:lnTo>
                      <a:lnTo>
                        <a:pt x="159" y="1"/>
                      </a:lnTo>
                      <a:lnTo>
                        <a:pt x="178" y="0"/>
                      </a:lnTo>
                      <a:close/>
                    </a:path>
                  </a:pathLst>
                </a:custGeom>
                <a:solidFill>
                  <a:srgbClr val="8CA19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7" name="Freeform 39"/>
                <p:cNvSpPr>
                  <a:spLocks/>
                </p:cNvSpPr>
                <p:nvPr/>
              </p:nvSpPr>
              <p:spPr bwMode="auto">
                <a:xfrm>
                  <a:off x="5130851" y="4112449"/>
                  <a:ext cx="74195" cy="61353"/>
                </a:xfrm>
                <a:custGeom>
                  <a:avLst/>
                  <a:gdLst>
                    <a:gd name="T0" fmla="*/ 81433293 w 52"/>
                    <a:gd name="T1" fmla="*/ 0 h 43"/>
                    <a:gd name="T2" fmla="*/ 91612276 w 52"/>
                    <a:gd name="T3" fmla="*/ 4072127 h 43"/>
                    <a:gd name="T4" fmla="*/ 97720522 w 52"/>
                    <a:gd name="T5" fmla="*/ 10178891 h 43"/>
                    <a:gd name="T6" fmla="*/ 101791260 w 52"/>
                    <a:gd name="T7" fmla="*/ 24429909 h 43"/>
                    <a:gd name="T8" fmla="*/ 105863424 w 52"/>
                    <a:gd name="T9" fmla="*/ 40715563 h 43"/>
                    <a:gd name="T10" fmla="*/ 105863424 w 52"/>
                    <a:gd name="T11" fmla="*/ 61073344 h 43"/>
                    <a:gd name="T12" fmla="*/ 99756604 w 52"/>
                    <a:gd name="T13" fmla="*/ 67181535 h 43"/>
                    <a:gd name="T14" fmla="*/ 91612276 w 52"/>
                    <a:gd name="T15" fmla="*/ 71252235 h 43"/>
                    <a:gd name="T16" fmla="*/ 81433293 w 52"/>
                    <a:gd name="T17" fmla="*/ 75324362 h 43"/>
                    <a:gd name="T18" fmla="*/ 63111408 w 52"/>
                    <a:gd name="T19" fmla="*/ 81432553 h 43"/>
                    <a:gd name="T20" fmla="*/ 44788097 w 52"/>
                    <a:gd name="T21" fmla="*/ 83467189 h 43"/>
                    <a:gd name="T22" fmla="*/ 30536950 w 52"/>
                    <a:gd name="T23" fmla="*/ 87539316 h 43"/>
                    <a:gd name="T24" fmla="*/ 26466213 w 52"/>
                    <a:gd name="T25" fmla="*/ 87539316 h 43"/>
                    <a:gd name="T26" fmla="*/ 20357967 w 52"/>
                    <a:gd name="T27" fmla="*/ 85503253 h 43"/>
                    <a:gd name="T28" fmla="*/ 16287229 w 52"/>
                    <a:gd name="T29" fmla="*/ 83467189 h 43"/>
                    <a:gd name="T30" fmla="*/ 14251147 w 52"/>
                    <a:gd name="T31" fmla="*/ 81432553 h 43"/>
                    <a:gd name="T32" fmla="*/ 14251147 w 52"/>
                    <a:gd name="T33" fmla="*/ 79396489 h 43"/>
                    <a:gd name="T34" fmla="*/ 0 w 52"/>
                    <a:gd name="T35" fmla="*/ 38679499 h 43"/>
                    <a:gd name="T36" fmla="*/ 0 w 52"/>
                    <a:gd name="T37" fmla="*/ 34608799 h 43"/>
                    <a:gd name="T38" fmla="*/ 2036082 w 52"/>
                    <a:gd name="T39" fmla="*/ 30536672 h 43"/>
                    <a:gd name="T40" fmla="*/ 2036082 w 52"/>
                    <a:gd name="T41" fmla="*/ 26465972 h 43"/>
                    <a:gd name="T42" fmla="*/ 6106819 w 52"/>
                    <a:gd name="T43" fmla="*/ 24429909 h 43"/>
                    <a:gd name="T44" fmla="*/ 10178983 w 52"/>
                    <a:gd name="T45" fmla="*/ 22393845 h 43"/>
                    <a:gd name="T46" fmla="*/ 16287229 w 52"/>
                    <a:gd name="T47" fmla="*/ 18321718 h 43"/>
                    <a:gd name="T48" fmla="*/ 24430131 w 52"/>
                    <a:gd name="T49" fmla="*/ 16287081 h 43"/>
                    <a:gd name="T50" fmla="*/ 44788097 w 52"/>
                    <a:gd name="T51" fmla="*/ 6106764 h 43"/>
                    <a:gd name="T52" fmla="*/ 65146064 w 52"/>
                    <a:gd name="T53" fmla="*/ 2036064 h 43"/>
                    <a:gd name="T54" fmla="*/ 81433293 w 52"/>
                    <a:gd name="T55" fmla="*/ 0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 h="43">
                      <a:moveTo>
                        <a:pt x="40" y="0"/>
                      </a:moveTo>
                      <a:lnTo>
                        <a:pt x="45" y="2"/>
                      </a:lnTo>
                      <a:lnTo>
                        <a:pt x="48" y="5"/>
                      </a:lnTo>
                      <a:lnTo>
                        <a:pt x="50" y="12"/>
                      </a:lnTo>
                      <a:lnTo>
                        <a:pt x="52" y="20"/>
                      </a:lnTo>
                      <a:lnTo>
                        <a:pt x="52" y="30"/>
                      </a:lnTo>
                      <a:lnTo>
                        <a:pt x="49" y="33"/>
                      </a:lnTo>
                      <a:lnTo>
                        <a:pt x="45" y="35"/>
                      </a:lnTo>
                      <a:lnTo>
                        <a:pt x="40" y="37"/>
                      </a:lnTo>
                      <a:lnTo>
                        <a:pt x="31" y="40"/>
                      </a:lnTo>
                      <a:lnTo>
                        <a:pt x="22" y="41"/>
                      </a:lnTo>
                      <a:lnTo>
                        <a:pt x="15" y="43"/>
                      </a:lnTo>
                      <a:lnTo>
                        <a:pt x="13" y="43"/>
                      </a:lnTo>
                      <a:lnTo>
                        <a:pt x="10" y="42"/>
                      </a:lnTo>
                      <a:lnTo>
                        <a:pt x="8" y="41"/>
                      </a:lnTo>
                      <a:lnTo>
                        <a:pt x="7" y="40"/>
                      </a:lnTo>
                      <a:lnTo>
                        <a:pt x="7" y="39"/>
                      </a:lnTo>
                      <a:lnTo>
                        <a:pt x="0" y="19"/>
                      </a:lnTo>
                      <a:lnTo>
                        <a:pt x="0" y="17"/>
                      </a:lnTo>
                      <a:lnTo>
                        <a:pt x="1" y="15"/>
                      </a:lnTo>
                      <a:lnTo>
                        <a:pt x="1" y="13"/>
                      </a:lnTo>
                      <a:lnTo>
                        <a:pt x="3" y="12"/>
                      </a:lnTo>
                      <a:lnTo>
                        <a:pt x="5" y="11"/>
                      </a:lnTo>
                      <a:lnTo>
                        <a:pt x="8" y="9"/>
                      </a:lnTo>
                      <a:lnTo>
                        <a:pt x="12" y="8"/>
                      </a:lnTo>
                      <a:lnTo>
                        <a:pt x="22" y="3"/>
                      </a:lnTo>
                      <a:lnTo>
                        <a:pt x="32" y="1"/>
                      </a:lnTo>
                      <a:lnTo>
                        <a:pt x="4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8" name="Freeform 40"/>
                <p:cNvSpPr>
                  <a:spLocks/>
                </p:cNvSpPr>
                <p:nvPr/>
              </p:nvSpPr>
              <p:spPr bwMode="auto">
                <a:xfrm>
                  <a:off x="4909692" y="4189498"/>
                  <a:ext cx="72769" cy="58500"/>
                </a:xfrm>
                <a:custGeom>
                  <a:avLst/>
                  <a:gdLst>
                    <a:gd name="T0" fmla="*/ 75327330 w 51"/>
                    <a:gd name="T1" fmla="*/ 0 h 41"/>
                    <a:gd name="T2" fmla="*/ 83471750 w 51"/>
                    <a:gd name="T3" fmla="*/ 0 h 41"/>
                    <a:gd name="T4" fmla="*/ 89578639 w 51"/>
                    <a:gd name="T5" fmla="*/ 4072171 h 41"/>
                    <a:gd name="T6" fmla="*/ 91614744 w 51"/>
                    <a:gd name="T7" fmla="*/ 8142915 h 41"/>
                    <a:gd name="T8" fmla="*/ 91614744 w 51"/>
                    <a:gd name="T9" fmla="*/ 8142915 h 41"/>
                    <a:gd name="T10" fmla="*/ 91614744 w 51"/>
                    <a:gd name="T11" fmla="*/ 10179000 h 41"/>
                    <a:gd name="T12" fmla="*/ 103829948 w 51"/>
                    <a:gd name="T13" fmla="*/ 52932512 h 41"/>
                    <a:gd name="T14" fmla="*/ 101793843 w 51"/>
                    <a:gd name="T15" fmla="*/ 63111512 h 41"/>
                    <a:gd name="T16" fmla="*/ 99757738 w 51"/>
                    <a:gd name="T17" fmla="*/ 65147598 h 41"/>
                    <a:gd name="T18" fmla="*/ 93650849 w 51"/>
                    <a:gd name="T19" fmla="*/ 67182256 h 41"/>
                    <a:gd name="T20" fmla="*/ 87542534 w 51"/>
                    <a:gd name="T21" fmla="*/ 71254427 h 41"/>
                    <a:gd name="T22" fmla="*/ 79399540 w 51"/>
                    <a:gd name="T23" fmla="*/ 71254427 h 41"/>
                    <a:gd name="T24" fmla="*/ 63112126 w 51"/>
                    <a:gd name="T25" fmla="*/ 77362683 h 41"/>
                    <a:gd name="T26" fmla="*/ 44790033 w 51"/>
                    <a:gd name="T27" fmla="*/ 81433427 h 41"/>
                    <a:gd name="T28" fmla="*/ 30538724 w 51"/>
                    <a:gd name="T29" fmla="*/ 83469512 h 41"/>
                    <a:gd name="T30" fmla="*/ 18323520 w 51"/>
                    <a:gd name="T31" fmla="*/ 83469512 h 41"/>
                    <a:gd name="T32" fmla="*/ 10179099 w 51"/>
                    <a:gd name="T33" fmla="*/ 81433427 h 41"/>
                    <a:gd name="T34" fmla="*/ 4072210 w 51"/>
                    <a:gd name="T35" fmla="*/ 71254427 h 41"/>
                    <a:gd name="T36" fmla="*/ 0 w 51"/>
                    <a:gd name="T37" fmla="*/ 61075427 h 41"/>
                    <a:gd name="T38" fmla="*/ 0 w 51"/>
                    <a:gd name="T39" fmla="*/ 44788171 h 41"/>
                    <a:gd name="T40" fmla="*/ 0 w 51"/>
                    <a:gd name="T41" fmla="*/ 32573085 h 41"/>
                    <a:gd name="T42" fmla="*/ 0 w 51"/>
                    <a:gd name="T43" fmla="*/ 22394085 h 41"/>
                    <a:gd name="T44" fmla="*/ 6108315 w 51"/>
                    <a:gd name="T45" fmla="*/ 16287256 h 41"/>
                    <a:gd name="T46" fmla="*/ 14251309 w 51"/>
                    <a:gd name="T47" fmla="*/ 12215085 h 41"/>
                    <a:gd name="T48" fmla="*/ 26466513 w 51"/>
                    <a:gd name="T49" fmla="*/ 8142915 h 41"/>
                    <a:gd name="T50" fmla="*/ 42753928 w 51"/>
                    <a:gd name="T51" fmla="*/ 6106829 h 41"/>
                    <a:gd name="T52" fmla="*/ 61076020 w 51"/>
                    <a:gd name="T53" fmla="*/ 2036085 h 41"/>
                    <a:gd name="T54" fmla="*/ 75327330 w 51"/>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41">
                      <a:moveTo>
                        <a:pt x="37" y="0"/>
                      </a:moveTo>
                      <a:lnTo>
                        <a:pt x="41" y="0"/>
                      </a:lnTo>
                      <a:lnTo>
                        <a:pt x="44" y="2"/>
                      </a:lnTo>
                      <a:lnTo>
                        <a:pt x="45" y="4"/>
                      </a:lnTo>
                      <a:lnTo>
                        <a:pt x="45" y="5"/>
                      </a:lnTo>
                      <a:lnTo>
                        <a:pt x="51" y="26"/>
                      </a:lnTo>
                      <a:lnTo>
                        <a:pt x="50" y="31"/>
                      </a:lnTo>
                      <a:lnTo>
                        <a:pt x="49" y="32"/>
                      </a:lnTo>
                      <a:lnTo>
                        <a:pt x="46" y="33"/>
                      </a:lnTo>
                      <a:lnTo>
                        <a:pt x="43" y="35"/>
                      </a:lnTo>
                      <a:lnTo>
                        <a:pt x="39" y="35"/>
                      </a:lnTo>
                      <a:lnTo>
                        <a:pt x="31" y="38"/>
                      </a:lnTo>
                      <a:lnTo>
                        <a:pt x="22" y="40"/>
                      </a:lnTo>
                      <a:lnTo>
                        <a:pt x="15" y="41"/>
                      </a:lnTo>
                      <a:lnTo>
                        <a:pt x="9" y="41"/>
                      </a:lnTo>
                      <a:lnTo>
                        <a:pt x="5" y="40"/>
                      </a:lnTo>
                      <a:lnTo>
                        <a:pt x="2" y="35"/>
                      </a:lnTo>
                      <a:lnTo>
                        <a:pt x="0" y="30"/>
                      </a:lnTo>
                      <a:lnTo>
                        <a:pt x="0" y="22"/>
                      </a:lnTo>
                      <a:lnTo>
                        <a:pt x="0" y="16"/>
                      </a:lnTo>
                      <a:lnTo>
                        <a:pt x="0" y="11"/>
                      </a:lnTo>
                      <a:lnTo>
                        <a:pt x="3" y="8"/>
                      </a:lnTo>
                      <a:lnTo>
                        <a:pt x="7" y="6"/>
                      </a:lnTo>
                      <a:lnTo>
                        <a:pt x="13" y="4"/>
                      </a:lnTo>
                      <a:lnTo>
                        <a:pt x="21" y="3"/>
                      </a:lnTo>
                      <a:lnTo>
                        <a:pt x="30" y="1"/>
                      </a:lnTo>
                      <a:lnTo>
                        <a:pt x="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9" name="Freeform 41"/>
                <p:cNvSpPr>
                  <a:spLocks noEditPoints="1"/>
                </p:cNvSpPr>
                <p:nvPr/>
              </p:nvSpPr>
              <p:spPr bwMode="auto">
                <a:xfrm>
                  <a:off x="4982460" y="4116730"/>
                  <a:ext cx="132696" cy="45659"/>
                </a:xfrm>
                <a:custGeom>
                  <a:avLst/>
                  <a:gdLst>
                    <a:gd name="T0" fmla="*/ 6108297 w 93"/>
                    <a:gd name="T1" fmla="*/ 10179103 h 32"/>
                    <a:gd name="T2" fmla="*/ 10179067 w 93"/>
                    <a:gd name="T3" fmla="*/ 10179103 h 32"/>
                    <a:gd name="T4" fmla="*/ 22394234 w 93"/>
                    <a:gd name="T5" fmla="*/ 20358207 h 32"/>
                    <a:gd name="T6" fmla="*/ 38681597 w 93"/>
                    <a:gd name="T7" fmla="*/ 30538737 h 32"/>
                    <a:gd name="T8" fmla="*/ 61075831 w 93"/>
                    <a:gd name="T9" fmla="*/ 40717840 h 32"/>
                    <a:gd name="T10" fmla="*/ 85506163 w 93"/>
                    <a:gd name="T11" fmla="*/ 48860837 h 32"/>
                    <a:gd name="T12" fmla="*/ 116044792 w 93"/>
                    <a:gd name="T13" fmla="*/ 54969155 h 32"/>
                    <a:gd name="T14" fmla="*/ 150654192 w 93"/>
                    <a:gd name="T15" fmla="*/ 54969155 h 32"/>
                    <a:gd name="T16" fmla="*/ 189335789 w 93"/>
                    <a:gd name="T17" fmla="*/ 46824731 h 32"/>
                    <a:gd name="T18" fmla="*/ 185263592 w 93"/>
                    <a:gd name="T19" fmla="*/ 46824731 h 32"/>
                    <a:gd name="T20" fmla="*/ 177120623 w 93"/>
                    <a:gd name="T21" fmla="*/ 50896943 h 32"/>
                    <a:gd name="T22" fmla="*/ 162869358 w 93"/>
                    <a:gd name="T23" fmla="*/ 57005262 h 32"/>
                    <a:gd name="T24" fmla="*/ 144547322 w 93"/>
                    <a:gd name="T25" fmla="*/ 61076047 h 32"/>
                    <a:gd name="T26" fmla="*/ 124187761 w 93"/>
                    <a:gd name="T27" fmla="*/ 65148259 h 32"/>
                    <a:gd name="T28" fmla="*/ 101793527 w 93"/>
                    <a:gd name="T29" fmla="*/ 63112153 h 32"/>
                    <a:gd name="T30" fmla="*/ 77363195 w 93"/>
                    <a:gd name="T31" fmla="*/ 57005262 h 32"/>
                    <a:gd name="T32" fmla="*/ 50896764 w 93"/>
                    <a:gd name="T33" fmla="*/ 46824731 h 32"/>
                    <a:gd name="T34" fmla="*/ 24430332 w 93"/>
                    <a:gd name="T35" fmla="*/ 28502631 h 32"/>
                    <a:gd name="T36" fmla="*/ 6108297 w 93"/>
                    <a:gd name="T37" fmla="*/ 10179103 h 32"/>
                    <a:gd name="T38" fmla="*/ 0 w 93"/>
                    <a:gd name="T39" fmla="*/ 0 h 32"/>
                    <a:gd name="T40" fmla="*/ 6108297 w 93"/>
                    <a:gd name="T41" fmla="*/ 10179103 h 32"/>
                    <a:gd name="T42" fmla="*/ 2036099 w 93"/>
                    <a:gd name="T43" fmla="*/ 4072212 h 32"/>
                    <a:gd name="T44" fmla="*/ 0 w 93"/>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32">
                      <a:moveTo>
                        <a:pt x="3" y="5"/>
                      </a:moveTo>
                      <a:lnTo>
                        <a:pt x="5" y="5"/>
                      </a:lnTo>
                      <a:lnTo>
                        <a:pt x="11" y="10"/>
                      </a:lnTo>
                      <a:lnTo>
                        <a:pt x="19" y="15"/>
                      </a:lnTo>
                      <a:lnTo>
                        <a:pt x="30" y="20"/>
                      </a:lnTo>
                      <a:lnTo>
                        <a:pt x="42" y="24"/>
                      </a:lnTo>
                      <a:lnTo>
                        <a:pt x="57" y="27"/>
                      </a:lnTo>
                      <a:lnTo>
                        <a:pt x="74" y="27"/>
                      </a:lnTo>
                      <a:lnTo>
                        <a:pt x="93" y="23"/>
                      </a:lnTo>
                      <a:lnTo>
                        <a:pt x="91" y="23"/>
                      </a:lnTo>
                      <a:lnTo>
                        <a:pt x="87" y="25"/>
                      </a:lnTo>
                      <a:lnTo>
                        <a:pt x="80" y="28"/>
                      </a:lnTo>
                      <a:lnTo>
                        <a:pt x="71" y="30"/>
                      </a:lnTo>
                      <a:lnTo>
                        <a:pt x="61" y="32"/>
                      </a:lnTo>
                      <a:lnTo>
                        <a:pt x="50" y="31"/>
                      </a:lnTo>
                      <a:lnTo>
                        <a:pt x="38" y="28"/>
                      </a:lnTo>
                      <a:lnTo>
                        <a:pt x="25" y="23"/>
                      </a:lnTo>
                      <a:lnTo>
                        <a:pt x="12" y="14"/>
                      </a:lnTo>
                      <a:lnTo>
                        <a:pt x="3" y="5"/>
                      </a:lnTo>
                      <a:close/>
                      <a:moveTo>
                        <a:pt x="0" y="0"/>
                      </a:moveTo>
                      <a:lnTo>
                        <a:pt x="3" y="5"/>
                      </a:lnTo>
                      <a:lnTo>
                        <a:pt x="1" y="2"/>
                      </a:lnTo>
                      <a:lnTo>
                        <a:pt x="0" y="0"/>
                      </a:lnTo>
                      <a:close/>
                    </a:path>
                  </a:pathLst>
                </a:custGeom>
                <a:solidFill>
                  <a:srgbClr val="E8EFE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grpSp>
      <p:sp>
        <p:nvSpPr>
          <p:cNvPr id="23559" name="TextBox 80"/>
          <p:cNvSpPr txBox="1">
            <a:spLocks noChangeArrowheads="1"/>
          </p:cNvSpPr>
          <p:nvPr/>
        </p:nvSpPr>
        <p:spPr bwMode="auto">
          <a:xfrm>
            <a:off x="4800600" y="6027738"/>
            <a:ext cx="396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a:solidFill>
                  <a:schemeClr val="tx1"/>
                </a:solidFill>
              </a:rPr>
              <a:t>Sources: Physician Perspectives on Care Delivery Reform:  Results from a Survey of Connecticut Physicians.  April 2015.  UConn Health and Yale School of Public Health; and the Robert Graham Center.</a:t>
            </a:r>
          </a:p>
        </p:txBody>
      </p:sp>
    </p:spTree>
    <p:extLst>
      <p:ext uri="{BB962C8B-B14F-4D97-AF65-F5344CB8AC3E}">
        <p14:creationId xmlns:p14="http://schemas.microsoft.com/office/powerpoint/2010/main" val="2426813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r>
              <a:rPr lang="en-US" altLang="en-US" smtClean="0"/>
              <a:t>Health Care Market Profile: Health Plans</a:t>
            </a:r>
          </a:p>
        </p:txBody>
      </p:sp>
      <p:sp>
        <p:nvSpPr>
          <p:cNvPr id="24579"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40279299-EA0C-49F4-98AD-A2110F6DC596}" type="slidenum">
              <a:rPr lang="en-US" altLang="en-US" sz="1400" smtClean="0">
                <a:solidFill>
                  <a:srgbClr val="57768E"/>
                </a:solidFill>
              </a:rPr>
              <a:pPr>
                <a:spcBef>
                  <a:spcPct val="0"/>
                </a:spcBef>
                <a:buClrTx/>
                <a:buFontTx/>
                <a:buNone/>
              </a:pPr>
              <a:t>61</a:t>
            </a:fld>
            <a:endParaRPr lang="en-US" altLang="en-US" sz="1400" smtClean="0">
              <a:solidFill>
                <a:srgbClr val="57768E"/>
              </a:solidFill>
            </a:endParaRPr>
          </a:p>
        </p:txBody>
      </p:sp>
      <p:sp>
        <p:nvSpPr>
          <p:cNvPr id="9" name="Content Placeholder 8"/>
          <p:cNvSpPr>
            <a:spLocks noGrp="1"/>
          </p:cNvSpPr>
          <p:nvPr>
            <p:ph idx="1"/>
          </p:nvPr>
        </p:nvSpPr>
        <p:spPr>
          <a:xfrm>
            <a:off x="4100513" y="1143000"/>
            <a:ext cx="4814887" cy="3167062"/>
          </a:xfrm>
          <a:solidFill>
            <a:schemeClr val="bg1"/>
          </a:solidFill>
        </p:spPr>
        <p:txBody>
          <a:bodyPr/>
          <a:lstStyle/>
          <a:p>
            <a:pPr marL="0" indent="0">
              <a:buFont typeface="Wingdings" pitchFamily="2" charset="2"/>
              <a:buNone/>
              <a:defRPr/>
            </a:pPr>
            <a:r>
              <a:rPr lang="en-US" b="1" u="sng" dirty="0" smtClean="0"/>
              <a:t>Maryland</a:t>
            </a:r>
            <a:r>
              <a:rPr lang="en-US" dirty="0" smtClean="0"/>
              <a:t>:   </a:t>
            </a:r>
          </a:p>
          <a:p>
            <a:pPr>
              <a:defRPr/>
            </a:pPr>
            <a:r>
              <a:rPr lang="en-US" sz="2000" dirty="0" smtClean="0"/>
              <a:t>Commercial market is dominated by CareFirst BCBS with 68% of market </a:t>
            </a:r>
          </a:p>
          <a:p>
            <a:pPr>
              <a:defRPr/>
            </a:pPr>
            <a:r>
              <a:rPr lang="en-US" sz="2000" dirty="0" smtClean="0"/>
              <a:t>Other commercial plans include Aetna, Cigna and </a:t>
            </a:r>
            <a:r>
              <a:rPr lang="en-US" sz="2000" dirty="0" err="1" smtClean="0"/>
              <a:t>UnitedHealthcare</a:t>
            </a:r>
            <a:endParaRPr lang="en-US" sz="2000" dirty="0" smtClean="0"/>
          </a:p>
          <a:p>
            <a:pPr marL="0" indent="0">
              <a:buNone/>
              <a:defRPr/>
            </a:pPr>
            <a:endParaRPr lang="en-US" dirty="0" smtClean="0"/>
          </a:p>
          <a:p>
            <a:pPr marL="0" indent="0">
              <a:buNone/>
              <a:defRPr/>
            </a:pPr>
            <a:endParaRPr lang="en-US" dirty="0"/>
          </a:p>
          <a:p>
            <a:pPr lvl="1">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a:p>
        </p:txBody>
      </p:sp>
      <p:sp>
        <p:nvSpPr>
          <p:cNvPr id="132" name="TextBox 131"/>
          <p:cNvSpPr txBox="1"/>
          <p:nvPr/>
        </p:nvSpPr>
        <p:spPr>
          <a:xfrm>
            <a:off x="613028" y="4310062"/>
            <a:ext cx="7200900" cy="1938338"/>
          </a:xfrm>
          <a:prstGeom prst="rect">
            <a:avLst/>
          </a:prstGeom>
          <a:noFill/>
        </p:spPr>
        <p:txBody>
          <a:bodyPr>
            <a:spAutoFit/>
          </a:bodyPr>
          <a:lstStyle/>
          <a:p>
            <a:pPr>
              <a:defRPr/>
            </a:pPr>
            <a:r>
              <a:rPr lang="en-US" b="1" u="sng" dirty="0">
                <a:solidFill>
                  <a:srgbClr val="25325B"/>
                </a:solidFill>
                <a:latin typeface="Arial" pitchFamily="34" charset="0"/>
              </a:rPr>
              <a:t>Connecticut:</a:t>
            </a:r>
            <a:r>
              <a:rPr lang="en-US" dirty="0">
                <a:solidFill>
                  <a:srgbClr val="25325B"/>
                </a:solidFill>
                <a:latin typeface="Arial" pitchFamily="34" charset="0"/>
              </a:rPr>
              <a:t> Dominated by national plans:</a:t>
            </a:r>
          </a:p>
          <a:p>
            <a:pPr marL="342900" indent="-342900">
              <a:buFont typeface="Wingdings" panose="05000000000000000000" pitchFamily="2" charset="2"/>
              <a:buChar char="§"/>
              <a:defRPr/>
            </a:pPr>
            <a:r>
              <a:rPr lang="en-US" dirty="0">
                <a:solidFill>
                  <a:srgbClr val="25325B"/>
                </a:solidFill>
                <a:latin typeface="Arial" pitchFamily="34" charset="0"/>
              </a:rPr>
              <a:t>Anthem: 44%</a:t>
            </a:r>
          </a:p>
          <a:p>
            <a:pPr marL="342900" indent="-342900">
              <a:buFont typeface="Wingdings" panose="05000000000000000000" pitchFamily="2" charset="2"/>
              <a:buChar char="§"/>
              <a:defRPr/>
            </a:pPr>
            <a:r>
              <a:rPr lang="en-US" dirty="0">
                <a:solidFill>
                  <a:srgbClr val="25325B"/>
                </a:solidFill>
                <a:latin typeface="Arial" pitchFamily="34" charset="0"/>
              </a:rPr>
              <a:t>Cigna: 20%</a:t>
            </a:r>
          </a:p>
          <a:p>
            <a:pPr marL="342900" indent="-342900">
              <a:buFont typeface="Wingdings" panose="05000000000000000000" pitchFamily="2" charset="2"/>
              <a:buChar char="§"/>
              <a:defRPr/>
            </a:pPr>
            <a:r>
              <a:rPr lang="en-US" dirty="0">
                <a:solidFill>
                  <a:srgbClr val="25325B"/>
                </a:solidFill>
                <a:latin typeface="Arial" pitchFamily="34" charset="0"/>
              </a:rPr>
              <a:t>Aetna: 18%</a:t>
            </a:r>
          </a:p>
          <a:p>
            <a:pPr>
              <a:defRPr/>
            </a:pPr>
            <a:endParaRPr lang="en-US" dirty="0">
              <a:latin typeface="Arial" pitchFamily="34" charset="0"/>
            </a:endParaRPr>
          </a:p>
        </p:txBody>
      </p:sp>
      <p:grpSp>
        <p:nvGrpSpPr>
          <p:cNvPr id="65" name="Group 64"/>
          <p:cNvGrpSpPr/>
          <p:nvPr/>
        </p:nvGrpSpPr>
        <p:grpSpPr>
          <a:xfrm>
            <a:off x="626379" y="1125083"/>
            <a:ext cx="2938647" cy="2996580"/>
            <a:chOff x="3656012" y="1066800"/>
            <a:chExt cx="5093850" cy="5029200"/>
          </a:xfrm>
          <a:solidFill>
            <a:schemeClr val="tx2">
              <a:lumMod val="65000"/>
              <a:lumOff val="35000"/>
            </a:schemeClr>
          </a:solidFill>
        </p:grpSpPr>
        <p:grpSp>
          <p:nvGrpSpPr>
            <p:cNvPr id="66" name="Group 107"/>
            <p:cNvGrpSpPr/>
            <p:nvPr/>
          </p:nvGrpSpPr>
          <p:grpSpPr>
            <a:xfrm>
              <a:off x="4322379" y="1828800"/>
              <a:ext cx="3581400" cy="4092029"/>
              <a:chOff x="-3219450" y="1066800"/>
              <a:chExt cx="4064000" cy="4643437"/>
            </a:xfrm>
            <a:grpFill/>
          </p:grpSpPr>
          <p:sp>
            <p:nvSpPr>
              <p:cNvPr id="186" name="Freeform 6"/>
              <p:cNvSpPr>
                <a:spLocks/>
              </p:cNvSpPr>
              <p:nvPr/>
            </p:nvSpPr>
            <p:spPr bwMode="auto">
              <a:xfrm>
                <a:off x="-1054100" y="1376362"/>
                <a:ext cx="1898650" cy="898525"/>
              </a:xfrm>
              <a:custGeom>
                <a:avLst/>
                <a:gdLst/>
                <a:ahLst/>
                <a:cxnLst>
                  <a:cxn ang="0">
                    <a:pos x="360" y="9"/>
                  </a:cxn>
                  <a:cxn ang="0">
                    <a:pos x="555" y="100"/>
                  </a:cxn>
                  <a:cxn ang="0">
                    <a:pos x="734" y="184"/>
                  </a:cxn>
                  <a:cxn ang="0">
                    <a:pos x="877" y="230"/>
                  </a:cxn>
                  <a:cxn ang="0">
                    <a:pos x="996" y="240"/>
                  </a:cxn>
                  <a:cxn ang="0">
                    <a:pos x="1108" y="218"/>
                  </a:cxn>
                  <a:cxn ang="0">
                    <a:pos x="1186" y="207"/>
                  </a:cxn>
                  <a:cxn ang="0">
                    <a:pos x="1194" y="210"/>
                  </a:cxn>
                  <a:cxn ang="0">
                    <a:pos x="1194" y="230"/>
                  </a:cxn>
                  <a:cxn ang="0">
                    <a:pos x="1166" y="275"/>
                  </a:cxn>
                  <a:cxn ang="0">
                    <a:pos x="1109" y="322"/>
                  </a:cxn>
                  <a:cxn ang="0">
                    <a:pos x="1017" y="356"/>
                  </a:cxn>
                  <a:cxn ang="0">
                    <a:pos x="979" y="367"/>
                  </a:cxn>
                  <a:cxn ang="0">
                    <a:pos x="979" y="387"/>
                  </a:cxn>
                  <a:cxn ang="0">
                    <a:pos x="953" y="401"/>
                  </a:cxn>
                  <a:cxn ang="0">
                    <a:pos x="870" y="406"/>
                  </a:cxn>
                  <a:cxn ang="0">
                    <a:pos x="797" y="390"/>
                  </a:cxn>
                  <a:cxn ang="0">
                    <a:pos x="787" y="412"/>
                  </a:cxn>
                  <a:cxn ang="0">
                    <a:pos x="769" y="453"/>
                  </a:cxn>
                  <a:cxn ang="0">
                    <a:pos x="726" y="469"/>
                  </a:cxn>
                  <a:cxn ang="0">
                    <a:pos x="644" y="458"/>
                  </a:cxn>
                  <a:cxn ang="0">
                    <a:pos x="629" y="456"/>
                  </a:cxn>
                  <a:cxn ang="0">
                    <a:pos x="603" y="499"/>
                  </a:cxn>
                  <a:cxn ang="0">
                    <a:pos x="552" y="524"/>
                  </a:cxn>
                  <a:cxn ang="0">
                    <a:pos x="472" y="510"/>
                  </a:cxn>
                  <a:cxn ang="0">
                    <a:pos x="449" y="504"/>
                  </a:cxn>
                  <a:cxn ang="0">
                    <a:pos x="437" y="506"/>
                  </a:cxn>
                  <a:cxn ang="0">
                    <a:pos x="420" y="532"/>
                  </a:cxn>
                  <a:cxn ang="0">
                    <a:pos x="374" y="553"/>
                  </a:cxn>
                  <a:cxn ang="0">
                    <a:pos x="296" y="534"/>
                  </a:cxn>
                  <a:cxn ang="0">
                    <a:pos x="265" y="517"/>
                  </a:cxn>
                  <a:cxn ang="0">
                    <a:pos x="248" y="512"/>
                  </a:cxn>
                  <a:cxn ang="0">
                    <a:pos x="211" y="542"/>
                  </a:cxn>
                  <a:cxn ang="0">
                    <a:pos x="168" y="564"/>
                  </a:cxn>
                  <a:cxn ang="0">
                    <a:pos x="79" y="555"/>
                  </a:cxn>
                  <a:cxn ang="0">
                    <a:pos x="4" y="532"/>
                  </a:cxn>
                  <a:cxn ang="0">
                    <a:pos x="0" y="517"/>
                  </a:cxn>
                  <a:cxn ang="0">
                    <a:pos x="2" y="279"/>
                  </a:cxn>
                  <a:cxn ang="0">
                    <a:pos x="51" y="280"/>
                  </a:cxn>
                  <a:cxn ang="0">
                    <a:pos x="96" y="260"/>
                  </a:cxn>
                  <a:cxn ang="0">
                    <a:pos x="130" y="203"/>
                  </a:cxn>
                  <a:cxn ang="0">
                    <a:pos x="175" y="108"/>
                  </a:cxn>
                  <a:cxn ang="0">
                    <a:pos x="226" y="41"/>
                  </a:cxn>
                  <a:cxn ang="0">
                    <a:pos x="284" y="4"/>
                  </a:cxn>
                </a:cxnLst>
                <a:rect l="0" t="0" r="r" b="b"/>
                <a:pathLst>
                  <a:path w="1196" h="566">
                    <a:moveTo>
                      <a:pt x="316" y="0"/>
                    </a:moveTo>
                    <a:lnTo>
                      <a:pt x="333" y="3"/>
                    </a:lnTo>
                    <a:lnTo>
                      <a:pt x="360" y="9"/>
                    </a:lnTo>
                    <a:lnTo>
                      <a:pt x="385" y="18"/>
                    </a:lnTo>
                    <a:lnTo>
                      <a:pt x="410" y="28"/>
                    </a:lnTo>
                    <a:lnTo>
                      <a:pt x="555" y="100"/>
                    </a:lnTo>
                    <a:lnTo>
                      <a:pt x="614" y="130"/>
                    </a:lnTo>
                    <a:lnTo>
                      <a:pt x="673" y="158"/>
                    </a:lnTo>
                    <a:lnTo>
                      <a:pt x="734" y="184"/>
                    </a:lnTo>
                    <a:lnTo>
                      <a:pt x="795" y="207"/>
                    </a:lnTo>
                    <a:lnTo>
                      <a:pt x="836" y="219"/>
                    </a:lnTo>
                    <a:lnTo>
                      <a:pt x="877" y="230"/>
                    </a:lnTo>
                    <a:lnTo>
                      <a:pt x="919" y="237"/>
                    </a:lnTo>
                    <a:lnTo>
                      <a:pt x="957" y="240"/>
                    </a:lnTo>
                    <a:lnTo>
                      <a:pt x="996" y="240"/>
                    </a:lnTo>
                    <a:lnTo>
                      <a:pt x="1033" y="237"/>
                    </a:lnTo>
                    <a:lnTo>
                      <a:pt x="1070" y="230"/>
                    </a:lnTo>
                    <a:lnTo>
                      <a:pt x="1108" y="218"/>
                    </a:lnTo>
                    <a:lnTo>
                      <a:pt x="1135" y="210"/>
                    </a:lnTo>
                    <a:lnTo>
                      <a:pt x="1164" y="205"/>
                    </a:lnTo>
                    <a:lnTo>
                      <a:pt x="1186" y="207"/>
                    </a:lnTo>
                    <a:lnTo>
                      <a:pt x="1189" y="208"/>
                    </a:lnTo>
                    <a:lnTo>
                      <a:pt x="1192" y="209"/>
                    </a:lnTo>
                    <a:lnTo>
                      <a:pt x="1194" y="210"/>
                    </a:lnTo>
                    <a:lnTo>
                      <a:pt x="1196" y="216"/>
                    </a:lnTo>
                    <a:lnTo>
                      <a:pt x="1196" y="219"/>
                    </a:lnTo>
                    <a:lnTo>
                      <a:pt x="1194" y="230"/>
                    </a:lnTo>
                    <a:lnTo>
                      <a:pt x="1189" y="241"/>
                    </a:lnTo>
                    <a:lnTo>
                      <a:pt x="1179" y="259"/>
                    </a:lnTo>
                    <a:lnTo>
                      <a:pt x="1166" y="275"/>
                    </a:lnTo>
                    <a:lnTo>
                      <a:pt x="1152" y="290"/>
                    </a:lnTo>
                    <a:lnTo>
                      <a:pt x="1136" y="303"/>
                    </a:lnTo>
                    <a:lnTo>
                      <a:pt x="1109" y="322"/>
                    </a:lnTo>
                    <a:lnTo>
                      <a:pt x="1080" y="337"/>
                    </a:lnTo>
                    <a:lnTo>
                      <a:pt x="1049" y="349"/>
                    </a:lnTo>
                    <a:lnTo>
                      <a:pt x="1017" y="356"/>
                    </a:lnTo>
                    <a:lnTo>
                      <a:pt x="994" y="358"/>
                    </a:lnTo>
                    <a:lnTo>
                      <a:pt x="978" y="359"/>
                    </a:lnTo>
                    <a:lnTo>
                      <a:pt x="979" y="367"/>
                    </a:lnTo>
                    <a:lnTo>
                      <a:pt x="979" y="374"/>
                    </a:lnTo>
                    <a:lnTo>
                      <a:pt x="980" y="381"/>
                    </a:lnTo>
                    <a:lnTo>
                      <a:pt x="979" y="387"/>
                    </a:lnTo>
                    <a:lnTo>
                      <a:pt x="975" y="391"/>
                    </a:lnTo>
                    <a:lnTo>
                      <a:pt x="969" y="395"/>
                    </a:lnTo>
                    <a:lnTo>
                      <a:pt x="953" y="401"/>
                    </a:lnTo>
                    <a:lnTo>
                      <a:pt x="936" y="405"/>
                    </a:lnTo>
                    <a:lnTo>
                      <a:pt x="903" y="407"/>
                    </a:lnTo>
                    <a:lnTo>
                      <a:pt x="870" y="406"/>
                    </a:lnTo>
                    <a:lnTo>
                      <a:pt x="838" y="401"/>
                    </a:lnTo>
                    <a:lnTo>
                      <a:pt x="802" y="392"/>
                    </a:lnTo>
                    <a:lnTo>
                      <a:pt x="797" y="390"/>
                    </a:lnTo>
                    <a:lnTo>
                      <a:pt x="790" y="390"/>
                    </a:lnTo>
                    <a:lnTo>
                      <a:pt x="789" y="401"/>
                    </a:lnTo>
                    <a:lnTo>
                      <a:pt x="787" y="412"/>
                    </a:lnTo>
                    <a:lnTo>
                      <a:pt x="783" y="429"/>
                    </a:lnTo>
                    <a:lnTo>
                      <a:pt x="777" y="442"/>
                    </a:lnTo>
                    <a:lnTo>
                      <a:pt x="769" y="453"/>
                    </a:lnTo>
                    <a:lnTo>
                      <a:pt x="758" y="461"/>
                    </a:lnTo>
                    <a:lnTo>
                      <a:pt x="743" y="467"/>
                    </a:lnTo>
                    <a:lnTo>
                      <a:pt x="726" y="469"/>
                    </a:lnTo>
                    <a:lnTo>
                      <a:pt x="698" y="469"/>
                    </a:lnTo>
                    <a:lnTo>
                      <a:pt x="671" y="465"/>
                    </a:lnTo>
                    <a:lnTo>
                      <a:pt x="644" y="458"/>
                    </a:lnTo>
                    <a:lnTo>
                      <a:pt x="637" y="456"/>
                    </a:lnTo>
                    <a:lnTo>
                      <a:pt x="632" y="455"/>
                    </a:lnTo>
                    <a:lnTo>
                      <a:pt x="629" y="456"/>
                    </a:lnTo>
                    <a:lnTo>
                      <a:pt x="626" y="460"/>
                    </a:lnTo>
                    <a:lnTo>
                      <a:pt x="615" y="483"/>
                    </a:lnTo>
                    <a:lnTo>
                      <a:pt x="603" y="499"/>
                    </a:lnTo>
                    <a:lnTo>
                      <a:pt x="589" y="511"/>
                    </a:lnTo>
                    <a:lnTo>
                      <a:pt x="572" y="519"/>
                    </a:lnTo>
                    <a:lnTo>
                      <a:pt x="552" y="524"/>
                    </a:lnTo>
                    <a:lnTo>
                      <a:pt x="531" y="524"/>
                    </a:lnTo>
                    <a:lnTo>
                      <a:pt x="501" y="518"/>
                    </a:lnTo>
                    <a:lnTo>
                      <a:pt x="472" y="510"/>
                    </a:lnTo>
                    <a:lnTo>
                      <a:pt x="465" y="509"/>
                    </a:lnTo>
                    <a:lnTo>
                      <a:pt x="458" y="507"/>
                    </a:lnTo>
                    <a:lnTo>
                      <a:pt x="449" y="504"/>
                    </a:lnTo>
                    <a:lnTo>
                      <a:pt x="443" y="503"/>
                    </a:lnTo>
                    <a:lnTo>
                      <a:pt x="440" y="504"/>
                    </a:lnTo>
                    <a:lnTo>
                      <a:pt x="437" y="506"/>
                    </a:lnTo>
                    <a:lnTo>
                      <a:pt x="434" y="510"/>
                    </a:lnTo>
                    <a:lnTo>
                      <a:pt x="431" y="517"/>
                    </a:lnTo>
                    <a:lnTo>
                      <a:pt x="420" y="532"/>
                    </a:lnTo>
                    <a:lnTo>
                      <a:pt x="407" y="543"/>
                    </a:lnTo>
                    <a:lnTo>
                      <a:pt x="392" y="550"/>
                    </a:lnTo>
                    <a:lnTo>
                      <a:pt x="374" y="553"/>
                    </a:lnTo>
                    <a:lnTo>
                      <a:pt x="354" y="552"/>
                    </a:lnTo>
                    <a:lnTo>
                      <a:pt x="325" y="545"/>
                    </a:lnTo>
                    <a:lnTo>
                      <a:pt x="296" y="534"/>
                    </a:lnTo>
                    <a:lnTo>
                      <a:pt x="269" y="520"/>
                    </a:lnTo>
                    <a:lnTo>
                      <a:pt x="266" y="519"/>
                    </a:lnTo>
                    <a:lnTo>
                      <a:pt x="265" y="517"/>
                    </a:lnTo>
                    <a:lnTo>
                      <a:pt x="262" y="517"/>
                    </a:lnTo>
                    <a:lnTo>
                      <a:pt x="254" y="513"/>
                    </a:lnTo>
                    <a:lnTo>
                      <a:pt x="248" y="512"/>
                    </a:lnTo>
                    <a:lnTo>
                      <a:pt x="242" y="515"/>
                    </a:lnTo>
                    <a:lnTo>
                      <a:pt x="235" y="520"/>
                    </a:lnTo>
                    <a:lnTo>
                      <a:pt x="211" y="542"/>
                    </a:lnTo>
                    <a:lnTo>
                      <a:pt x="198" y="553"/>
                    </a:lnTo>
                    <a:lnTo>
                      <a:pt x="184" y="560"/>
                    </a:lnTo>
                    <a:lnTo>
                      <a:pt x="168" y="564"/>
                    </a:lnTo>
                    <a:lnTo>
                      <a:pt x="151" y="566"/>
                    </a:lnTo>
                    <a:lnTo>
                      <a:pt x="114" y="563"/>
                    </a:lnTo>
                    <a:lnTo>
                      <a:pt x="79" y="555"/>
                    </a:lnTo>
                    <a:lnTo>
                      <a:pt x="45" y="545"/>
                    </a:lnTo>
                    <a:lnTo>
                      <a:pt x="11" y="534"/>
                    </a:lnTo>
                    <a:lnTo>
                      <a:pt x="4" y="532"/>
                    </a:lnTo>
                    <a:lnTo>
                      <a:pt x="2" y="529"/>
                    </a:lnTo>
                    <a:lnTo>
                      <a:pt x="0" y="525"/>
                    </a:lnTo>
                    <a:lnTo>
                      <a:pt x="0" y="517"/>
                    </a:lnTo>
                    <a:lnTo>
                      <a:pt x="2" y="376"/>
                    </a:lnTo>
                    <a:lnTo>
                      <a:pt x="2" y="335"/>
                    </a:lnTo>
                    <a:lnTo>
                      <a:pt x="2" y="279"/>
                    </a:lnTo>
                    <a:lnTo>
                      <a:pt x="17" y="280"/>
                    </a:lnTo>
                    <a:lnTo>
                      <a:pt x="34" y="280"/>
                    </a:lnTo>
                    <a:lnTo>
                      <a:pt x="51" y="280"/>
                    </a:lnTo>
                    <a:lnTo>
                      <a:pt x="68" y="275"/>
                    </a:lnTo>
                    <a:lnTo>
                      <a:pt x="82" y="269"/>
                    </a:lnTo>
                    <a:lnTo>
                      <a:pt x="96" y="260"/>
                    </a:lnTo>
                    <a:lnTo>
                      <a:pt x="105" y="249"/>
                    </a:lnTo>
                    <a:lnTo>
                      <a:pt x="114" y="236"/>
                    </a:lnTo>
                    <a:lnTo>
                      <a:pt x="130" y="203"/>
                    </a:lnTo>
                    <a:lnTo>
                      <a:pt x="145" y="170"/>
                    </a:lnTo>
                    <a:lnTo>
                      <a:pt x="160" y="138"/>
                    </a:lnTo>
                    <a:lnTo>
                      <a:pt x="175" y="108"/>
                    </a:lnTo>
                    <a:lnTo>
                      <a:pt x="193" y="79"/>
                    </a:lnTo>
                    <a:lnTo>
                      <a:pt x="209" y="59"/>
                    </a:lnTo>
                    <a:lnTo>
                      <a:pt x="226" y="41"/>
                    </a:lnTo>
                    <a:lnTo>
                      <a:pt x="246" y="25"/>
                    </a:lnTo>
                    <a:lnTo>
                      <a:pt x="268" y="11"/>
                    </a:lnTo>
                    <a:lnTo>
                      <a:pt x="284" y="4"/>
                    </a:lnTo>
                    <a:lnTo>
                      <a:pt x="300" y="1"/>
                    </a:lnTo>
                    <a:lnTo>
                      <a:pt x="31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7" name="Freeform 7"/>
              <p:cNvSpPr>
                <a:spLocks/>
              </p:cNvSpPr>
              <p:nvPr/>
            </p:nvSpPr>
            <p:spPr bwMode="auto">
              <a:xfrm>
                <a:off x="-3219450" y="1376362"/>
                <a:ext cx="1897062" cy="896938"/>
              </a:xfrm>
              <a:custGeom>
                <a:avLst/>
                <a:gdLst/>
                <a:ahLst/>
                <a:cxnLst>
                  <a:cxn ang="0">
                    <a:pos x="909" y="4"/>
                  </a:cxn>
                  <a:cxn ang="0">
                    <a:pos x="968" y="38"/>
                  </a:cxn>
                  <a:cxn ang="0">
                    <a:pos x="1015" y="99"/>
                  </a:cxn>
                  <a:cxn ang="0">
                    <a:pos x="1079" y="232"/>
                  </a:cxn>
                  <a:cxn ang="0">
                    <a:pos x="1113" y="269"/>
                  </a:cxn>
                  <a:cxn ang="0">
                    <a:pos x="1161" y="280"/>
                  </a:cxn>
                  <a:cxn ang="0">
                    <a:pos x="1191" y="287"/>
                  </a:cxn>
                  <a:cxn ang="0">
                    <a:pos x="1194" y="439"/>
                  </a:cxn>
                  <a:cxn ang="0">
                    <a:pos x="1195" y="525"/>
                  </a:cxn>
                  <a:cxn ang="0">
                    <a:pos x="1184" y="534"/>
                  </a:cxn>
                  <a:cxn ang="0">
                    <a:pos x="1072" y="564"/>
                  </a:cxn>
                  <a:cxn ang="0">
                    <a:pos x="1015" y="562"/>
                  </a:cxn>
                  <a:cxn ang="0">
                    <a:pos x="984" y="542"/>
                  </a:cxn>
                  <a:cxn ang="0">
                    <a:pos x="944" y="512"/>
                  </a:cxn>
                  <a:cxn ang="0">
                    <a:pos x="931" y="518"/>
                  </a:cxn>
                  <a:cxn ang="0">
                    <a:pos x="887" y="540"/>
                  </a:cxn>
                  <a:cxn ang="0">
                    <a:pos x="825" y="553"/>
                  </a:cxn>
                  <a:cxn ang="0">
                    <a:pos x="782" y="538"/>
                  </a:cxn>
                  <a:cxn ang="0">
                    <a:pos x="759" y="506"/>
                  </a:cxn>
                  <a:cxn ang="0">
                    <a:pos x="745" y="505"/>
                  </a:cxn>
                  <a:cxn ang="0">
                    <a:pos x="645" y="524"/>
                  </a:cxn>
                  <a:cxn ang="0">
                    <a:pos x="599" y="506"/>
                  </a:cxn>
                  <a:cxn ang="0">
                    <a:pos x="571" y="463"/>
                  </a:cxn>
                  <a:cxn ang="0">
                    <a:pos x="561" y="454"/>
                  </a:cxn>
                  <a:cxn ang="0">
                    <a:pos x="502" y="468"/>
                  </a:cxn>
                  <a:cxn ang="0">
                    <a:pos x="442" y="463"/>
                  </a:cxn>
                  <a:cxn ang="0">
                    <a:pos x="412" y="430"/>
                  </a:cxn>
                  <a:cxn ang="0">
                    <a:pos x="398" y="391"/>
                  </a:cxn>
                  <a:cxn ang="0">
                    <a:pos x="319" y="406"/>
                  </a:cxn>
                  <a:cxn ang="0">
                    <a:pos x="243" y="402"/>
                  </a:cxn>
                  <a:cxn ang="0">
                    <a:pos x="218" y="389"/>
                  </a:cxn>
                  <a:cxn ang="0">
                    <a:pos x="218" y="360"/>
                  </a:cxn>
                  <a:cxn ang="0">
                    <a:pos x="171" y="354"/>
                  </a:cxn>
                  <a:cxn ang="0">
                    <a:pos x="88" y="323"/>
                  </a:cxn>
                  <a:cxn ang="0">
                    <a:pos x="20" y="264"/>
                  </a:cxn>
                  <a:cxn ang="0">
                    <a:pos x="2" y="233"/>
                  </a:cxn>
                  <a:cxn ang="0">
                    <a:pos x="0" y="225"/>
                  </a:cxn>
                  <a:cxn ang="0">
                    <a:pos x="5" y="208"/>
                  </a:cxn>
                  <a:cxn ang="0">
                    <a:pos x="43" y="206"/>
                  </a:cxn>
                  <a:cxn ang="0">
                    <a:pos x="141" y="233"/>
                  </a:cxn>
                  <a:cxn ang="0">
                    <a:pos x="228" y="240"/>
                  </a:cxn>
                  <a:cxn ang="0">
                    <a:pos x="362" y="218"/>
                  </a:cxn>
                  <a:cxn ang="0">
                    <a:pos x="518" y="161"/>
                  </a:cxn>
                  <a:cxn ang="0">
                    <a:pos x="705" y="67"/>
                  </a:cxn>
                  <a:cxn ang="0">
                    <a:pos x="834" y="10"/>
                  </a:cxn>
                </a:cxnLst>
                <a:rect l="0" t="0" r="r" b="b"/>
                <a:pathLst>
                  <a:path w="1195" h="565">
                    <a:moveTo>
                      <a:pt x="880" y="0"/>
                    </a:moveTo>
                    <a:lnTo>
                      <a:pt x="895" y="0"/>
                    </a:lnTo>
                    <a:lnTo>
                      <a:pt x="909" y="4"/>
                    </a:lnTo>
                    <a:lnTo>
                      <a:pt x="923" y="9"/>
                    </a:lnTo>
                    <a:lnTo>
                      <a:pt x="946" y="22"/>
                    </a:lnTo>
                    <a:lnTo>
                      <a:pt x="968" y="38"/>
                    </a:lnTo>
                    <a:lnTo>
                      <a:pt x="985" y="57"/>
                    </a:lnTo>
                    <a:lnTo>
                      <a:pt x="1001" y="77"/>
                    </a:lnTo>
                    <a:lnTo>
                      <a:pt x="1015" y="99"/>
                    </a:lnTo>
                    <a:lnTo>
                      <a:pt x="1037" y="144"/>
                    </a:lnTo>
                    <a:lnTo>
                      <a:pt x="1057" y="188"/>
                    </a:lnTo>
                    <a:lnTo>
                      <a:pt x="1079" y="232"/>
                    </a:lnTo>
                    <a:lnTo>
                      <a:pt x="1088" y="248"/>
                    </a:lnTo>
                    <a:lnTo>
                      <a:pt x="1100" y="260"/>
                    </a:lnTo>
                    <a:lnTo>
                      <a:pt x="1113" y="269"/>
                    </a:lnTo>
                    <a:lnTo>
                      <a:pt x="1128" y="276"/>
                    </a:lnTo>
                    <a:lnTo>
                      <a:pt x="1144" y="280"/>
                    </a:lnTo>
                    <a:lnTo>
                      <a:pt x="1161" y="280"/>
                    </a:lnTo>
                    <a:lnTo>
                      <a:pt x="1178" y="280"/>
                    </a:lnTo>
                    <a:lnTo>
                      <a:pt x="1189" y="278"/>
                    </a:lnTo>
                    <a:lnTo>
                      <a:pt x="1191" y="287"/>
                    </a:lnTo>
                    <a:lnTo>
                      <a:pt x="1192" y="295"/>
                    </a:lnTo>
                    <a:lnTo>
                      <a:pt x="1192" y="303"/>
                    </a:lnTo>
                    <a:lnTo>
                      <a:pt x="1194" y="439"/>
                    </a:lnTo>
                    <a:lnTo>
                      <a:pt x="1194" y="478"/>
                    </a:lnTo>
                    <a:lnTo>
                      <a:pt x="1195" y="518"/>
                    </a:lnTo>
                    <a:lnTo>
                      <a:pt x="1195" y="525"/>
                    </a:lnTo>
                    <a:lnTo>
                      <a:pt x="1193" y="529"/>
                    </a:lnTo>
                    <a:lnTo>
                      <a:pt x="1191" y="532"/>
                    </a:lnTo>
                    <a:lnTo>
                      <a:pt x="1184" y="534"/>
                    </a:lnTo>
                    <a:lnTo>
                      <a:pt x="1147" y="546"/>
                    </a:lnTo>
                    <a:lnTo>
                      <a:pt x="1110" y="556"/>
                    </a:lnTo>
                    <a:lnTo>
                      <a:pt x="1072" y="564"/>
                    </a:lnTo>
                    <a:lnTo>
                      <a:pt x="1050" y="565"/>
                    </a:lnTo>
                    <a:lnTo>
                      <a:pt x="1028" y="564"/>
                    </a:lnTo>
                    <a:lnTo>
                      <a:pt x="1015" y="562"/>
                    </a:lnTo>
                    <a:lnTo>
                      <a:pt x="1005" y="557"/>
                    </a:lnTo>
                    <a:lnTo>
                      <a:pt x="994" y="550"/>
                    </a:lnTo>
                    <a:lnTo>
                      <a:pt x="984" y="542"/>
                    </a:lnTo>
                    <a:lnTo>
                      <a:pt x="957" y="517"/>
                    </a:lnTo>
                    <a:lnTo>
                      <a:pt x="951" y="513"/>
                    </a:lnTo>
                    <a:lnTo>
                      <a:pt x="944" y="512"/>
                    </a:lnTo>
                    <a:lnTo>
                      <a:pt x="937" y="514"/>
                    </a:lnTo>
                    <a:lnTo>
                      <a:pt x="934" y="516"/>
                    </a:lnTo>
                    <a:lnTo>
                      <a:pt x="931" y="518"/>
                    </a:lnTo>
                    <a:lnTo>
                      <a:pt x="928" y="520"/>
                    </a:lnTo>
                    <a:lnTo>
                      <a:pt x="907" y="531"/>
                    </a:lnTo>
                    <a:lnTo>
                      <a:pt x="887" y="540"/>
                    </a:lnTo>
                    <a:lnTo>
                      <a:pt x="865" y="548"/>
                    </a:lnTo>
                    <a:lnTo>
                      <a:pt x="843" y="552"/>
                    </a:lnTo>
                    <a:lnTo>
                      <a:pt x="825" y="553"/>
                    </a:lnTo>
                    <a:lnTo>
                      <a:pt x="809" y="551"/>
                    </a:lnTo>
                    <a:lnTo>
                      <a:pt x="794" y="547"/>
                    </a:lnTo>
                    <a:lnTo>
                      <a:pt x="782" y="538"/>
                    </a:lnTo>
                    <a:lnTo>
                      <a:pt x="771" y="527"/>
                    </a:lnTo>
                    <a:lnTo>
                      <a:pt x="762" y="512"/>
                    </a:lnTo>
                    <a:lnTo>
                      <a:pt x="759" y="506"/>
                    </a:lnTo>
                    <a:lnTo>
                      <a:pt x="756" y="503"/>
                    </a:lnTo>
                    <a:lnTo>
                      <a:pt x="752" y="503"/>
                    </a:lnTo>
                    <a:lnTo>
                      <a:pt x="745" y="505"/>
                    </a:lnTo>
                    <a:lnTo>
                      <a:pt x="684" y="521"/>
                    </a:lnTo>
                    <a:lnTo>
                      <a:pt x="665" y="525"/>
                    </a:lnTo>
                    <a:lnTo>
                      <a:pt x="645" y="524"/>
                    </a:lnTo>
                    <a:lnTo>
                      <a:pt x="625" y="520"/>
                    </a:lnTo>
                    <a:lnTo>
                      <a:pt x="611" y="514"/>
                    </a:lnTo>
                    <a:lnTo>
                      <a:pt x="599" y="506"/>
                    </a:lnTo>
                    <a:lnTo>
                      <a:pt x="589" y="495"/>
                    </a:lnTo>
                    <a:lnTo>
                      <a:pt x="580" y="483"/>
                    </a:lnTo>
                    <a:lnTo>
                      <a:pt x="571" y="463"/>
                    </a:lnTo>
                    <a:lnTo>
                      <a:pt x="568" y="458"/>
                    </a:lnTo>
                    <a:lnTo>
                      <a:pt x="565" y="455"/>
                    </a:lnTo>
                    <a:lnTo>
                      <a:pt x="561" y="454"/>
                    </a:lnTo>
                    <a:lnTo>
                      <a:pt x="554" y="456"/>
                    </a:lnTo>
                    <a:lnTo>
                      <a:pt x="529" y="463"/>
                    </a:lnTo>
                    <a:lnTo>
                      <a:pt x="502" y="468"/>
                    </a:lnTo>
                    <a:lnTo>
                      <a:pt x="480" y="469"/>
                    </a:lnTo>
                    <a:lnTo>
                      <a:pt x="458" y="468"/>
                    </a:lnTo>
                    <a:lnTo>
                      <a:pt x="442" y="463"/>
                    </a:lnTo>
                    <a:lnTo>
                      <a:pt x="428" y="454"/>
                    </a:lnTo>
                    <a:lnTo>
                      <a:pt x="418" y="444"/>
                    </a:lnTo>
                    <a:lnTo>
                      <a:pt x="412" y="430"/>
                    </a:lnTo>
                    <a:lnTo>
                      <a:pt x="409" y="414"/>
                    </a:lnTo>
                    <a:lnTo>
                      <a:pt x="406" y="390"/>
                    </a:lnTo>
                    <a:lnTo>
                      <a:pt x="398" y="391"/>
                    </a:lnTo>
                    <a:lnTo>
                      <a:pt x="392" y="393"/>
                    </a:lnTo>
                    <a:lnTo>
                      <a:pt x="355" y="402"/>
                    </a:lnTo>
                    <a:lnTo>
                      <a:pt x="319" y="406"/>
                    </a:lnTo>
                    <a:lnTo>
                      <a:pt x="282" y="407"/>
                    </a:lnTo>
                    <a:lnTo>
                      <a:pt x="262" y="406"/>
                    </a:lnTo>
                    <a:lnTo>
                      <a:pt x="243" y="402"/>
                    </a:lnTo>
                    <a:lnTo>
                      <a:pt x="234" y="398"/>
                    </a:lnTo>
                    <a:lnTo>
                      <a:pt x="224" y="393"/>
                    </a:lnTo>
                    <a:lnTo>
                      <a:pt x="218" y="389"/>
                    </a:lnTo>
                    <a:lnTo>
                      <a:pt x="215" y="382"/>
                    </a:lnTo>
                    <a:lnTo>
                      <a:pt x="216" y="375"/>
                    </a:lnTo>
                    <a:lnTo>
                      <a:pt x="218" y="360"/>
                    </a:lnTo>
                    <a:lnTo>
                      <a:pt x="210" y="359"/>
                    </a:lnTo>
                    <a:lnTo>
                      <a:pt x="202" y="358"/>
                    </a:lnTo>
                    <a:lnTo>
                      <a:pt x="171" y="354"/>
                    </a:lnTo>
                    <a:lnTo>
                      <a:pt x="141" y="347"/>
                    </a:lnTo>
                    <a:lnTo>
                      <a:pt x="114" y="336"/>
                    </a:lnTo>
                    <a:lnTo>
                      <a:pt x="88" y="323"/>
                    </a:lnTo>
                    <a:lnTo>
                      <a:pt x="64" y="306"/>
                    </a:lnTo>
                    <a:lnTo>
                      <a:pt x="41" y="286"/>
                    </a:lnTo>
                    <a:lnTo>
                      <a:pt x="20" y="264"/>
                    </a:lnTo>
                    <a:lnTo>
                      <a:pt x="11" y="250"/>
                    </a:lnTo>
                    <a:lnTo>
                      <a:pt x="4" y="236"/>
                    </a:lnTo>
                    <a:lnTo>
                      <a:pt x="2" y="233"/>
                    </a:lnTo>
                    <a:lnTo>
                      <a:pt x="1" y="231"/>
                    </a:lnTo>
                    <a:lnTo>
                      <a:pt x="1" y="228"/>
                    </a:lnTo>
                    <a:lnTo>
                      <a:pt x="0" y="225"/>
                    </a:lnTo>
                    <a:lnTo>
                      <a:pt x="0" y="217"/>
                    </a:lnTo>
                    <a:lnTo>
                      <a:pt x="1" y="211"/>
                    </a:lnTo>
                    <a:lnTo>
                      <a:pt x="5" y="208"/>
                    </a:lnTo>
                    <a:lnTo>
                      <a:pt x="13" y="206"/>
                    </a:lnTo>
                    <a:lnTo>
                      <a:pt x="28" y="205"/>
                    </a:lnTo>
                    <a:lnTo>
                      <a:pt x="43" y="206"/>
                    </a:lnTo>
                    <a:lnTo>
                      <a:pt x="71" y="213"/>
                    </a:lnTo>
                    <a:lnTo>
                      <a:pt x="106" y="224"/>
                    </a:lnTo>
                    <a:lnTo>
                      <a:pt x="141" y="233"/>
                    </a:lnTo>
                    <a:lnTo>
                      <a:pt x="170" y="238"/>
                    </a:lnTo>
                    <a:lnTo>
                      <a:pt x="199" y="240"/>
                    </a:lnTo>
                    <a:lnTo>
                      <a:pt x="228" y="240"/>
                    </a:lnTo>
                    <a:lnTo>
                      <a:pt x="275" y="237"/>
                    </a:lnTo>
                    <a:lnTo>
                      <a:pt x="319" y="229"/>
                    </a:lnTo>
                    <a:lnTo>
                      <a:pt x="362" y="218"/>
                    </a:lnTo>
                    <a:lnTo>
                      <a:pt x="406" y="205"/>
                    </a:lnTo>
                    <a:lnTo>
                      <a:pt x="449" y="190"/>
                    </a:lnTo>
                    <a:lnTo>
                      <a:pt x="518" y="161"/>
                    </a:lnTo>
                    <a:lnTo>
                      <a:pt x="586" y="128"/>
                    </a:lnTo>
                    <a:lnTo>
                      <a:pt x="654" y="93"/>
                    </a:lnTo>
                    <a:lnTo>
                      <a:pt x="705" y="67"/>
                    </a:lnTo>
                    <a:lnTo>
                      <a:pt x="759" y="40"/>
                    </a:lnTo>
                    <a:lnTo>
                      <a:pt x="813" y="17"/>
                    </a:lnTo>
                    <a:lnTo>
                      <a:pt x="834" y="10"/>
                    </a:lnTo>
                    <a:lnTo>
                      <a:pt x="856" y="4"/>
                    </a:lnTo>
                    <a:lnTo>
                      <a:pt x="88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8" name="Freeform 8"/>
              <p:cNvSpPr>
                <a:spLocks/>
              </p:cNvSpPr>
              <p:nvPr/>
            </p:nvSpPr>
            <p:spPr bwMode="auto">
              <a:xfrm>
                <a:off x="-2211388" y="2484437"/>
                <a:ext cx="1643062" cy="1258888"/>
              </a:xfrm>
              <a:custGeom>
                <a:avLst/>
                <a:gdLst/>
                <a:ahLst/>
                <a:cxnLst>
                  <a:cxn ang="0">
                    <a:pos x="411" y="3"/>
                  </a:cxn>
                  <a:cxn ang="0">
                    <a:pos x="459" y="26"/>
                  </a:cxn>
                  <a:cxn ang="0">
                    <a:pos x="500" y="77"/>
                  </a:cxn>
                  <a:cxn ang="0">
                    <a:pos x="508" y="104"/>
                  </a:cxn>
                  <a:cxn ang="0">
                    <a:pos x="493" y="119"/>
                  </a:cxn>
                  <a:cxn ang="0">
                    <a:pos x="435" y="138"/>
                  </a:cxn>
                  <a:cxn ang="0">
                    <a:pos x="370" y="136"/>
                  </a:cxn>
                  <a:cxn ang="0">
                    <a:pos x="325" y="115"/>
                  </a:cxn>
                  <a:cxn ang="0">
                    <a:pos x="229" y="87"/>
                  </a:cxn>
                  <a:cxn ang="0">
                    <a:pos x="136" y="86"/>
                  </a:cxn>
                  <a:cxn ang="0">
                    <a:pos x="98" y="101"/>
                  </a:cxn>
                  <a:cxn ang="0">
                    <a:pos x="82" y="134"/>
                  </a:cxn>
                  <a:cxn ang="0">
                    <a:pos x="95" y="171"/>
                  </a:cxn>
                  <a:cxn ang="0">
                    <a:pos x="141" y="207"/>
                  </a:cxn>
                  <a:cxn ang="0">
                    <a:pos x="242" y="252"/>
                  </a:cxn>
                  <a:cxn ang="0">
                    <a:pos x="380" y="284"/>
                  </a:cxn>
                  <a:cxn ang="0">
                    <a:pos x="520" y="296"/>
                  </a:cxn>
                  <a:cxn ang="0">
                    <a:pos x="644" y="304"/>
                  </a:cxn>
                  <a:cxn ang="0">
                    <a:pos x="785" y="330"/>
                  </a:cxn>
                  <a:cxn ang="0">
                    <a:pos x="899" y="371"/>
                  </a:cxn>
                  <a:cxn ang="0">
                    <a:pos x="972" y="419"/>
                  </a:cxn>
                  <a:cxn ang="0">
                    <a:pos x="1017" y="473"/>
                  </a:cxn>
                  <a:cxn ang="0">
                    <a:pos x="1035" y="554"/>
                  </a:cxn>
                  <a:cxn ang="0">
                    <a:pos x="1008" y="632"/>
                  </a:cxn>
                  <a:cxn ang="0">
                    <a:pos x="962" y="687"/>
                  </a:cxn>
                  <a:cxn ang="0">
                    <a:pos x="868" y="756"/>
                  </a:cxn>
                  <a:cxn ang="0">
                    <a:pos x="794" y="793"/>
                  </a:cxn>
                  <a:cxn ang="0">
                    <a:pos x="723" y="758"/>
                  </a:cxn>
                  <a:cxn ang="0">
                    <a:pos x="715" y="753"/>
                  </a:cxn>
                  <a:cxn ang="0">
                    <a:pos x="716" y="739"/>
                  </a:cxn>
                  <a:cxn ang="0">
                    <a:pos x="758" y="716"/>
                  </a:cxn>
                  <a:cxn ang="0">
                    <a:pos x="828" y="682"/>
                  </a:cxn>
                  <a:cxn ang="0">
                    <a:pos x="879" y="641"/>
                  </a:cxn>
                  <a:cxn ang="0">
                    <a:pos x="906" y="583"/>
                  </a:cxn>
                  <a:cxn ang="0">
                    <a:pos x="891" y="519"/>
                  </a:cxn>
                  <a:cxn ang="0">
                    <a:pos x="838" y="466"/>
                  </a:cxn>
                  <a:cxn ang="0">
                    <a:pos x="736" y="421"/>
                  </a:cxn>
                  <a:cxn ang="0">
                    <a:pos x="595" y="405"/>
                  </a:cxn>
                  <a:cxn ang="0">
                    <a:pos x="412" y="387"/>
                  </a:cxn>
                  <a:cxn ang="0">
                    <a:pos x="276" y="354"/>
                  </a:cxn>
                  <a:cxn ang="0">
                    <a:pos x="138" y="291"/>
                  </a:cxn>
                  <a:cxn ang="0">
                    <a:pos x="63" y="236"/>
                  </a:cxn>
                  <a:cxn ang="0">
                    <a:pos x="16" y="178"/>
                  </a:cxn>
                  <a:cxn ang="0">
                    <a:pos x="0" y="123"/>
                  </a:cxn>
                  <a:cxn ang="0">
                    <a:pos x="20" y="78"/>
                  </a:cxn>
                  <a:cxn ang="0">
                    <a:pos x="76" y="40"/>
                  </a:cxn>
                  <a:cxn ang="0">
                    <a:pos x="161" y="18"/>
                  </a:cxn>
                  <a:cxn ang="0">
                    <a:pos x="361" y="0"/>
                  </a:cxn>
                </a:cxnLst>
                <a:rect l="0" t="0" r="r" b="b"/>
                <a:pathLst>
                  <a:path w="1035" h="793">
                    <a:moveTo>
                      <a:pt x="361" y="0"/>
                    </a:moveTo>
                    <a:lnTo>
                      <a:pt x="386" y="0"/>
                    </a:lnTo>
                    <a:lnTo>
                      <a:pt x="411" y="3"/>
                    </a:lnTo>
                    <a:lnTo>
                      <a:pt x="426" y="7"/>
                    </a:lnTo>
                    <a:lnTo>
                      <a:pt x="440" y="14"/>
                    </a:lnTo>
                    <a:lnTo>
                      <a:pt x="459" y="26"/>
                    </a:lnTo>
                    <a:lnTo>
                      <a:pt x="475" y="41"/>
                    </a:lnTo>
                    <a:lnTo>
                      <a:pt x="488" y="58"/>
                    </a:lnTo>
                    <a:lnTo>
                      <a:pt x="500" y="77"/>
                    </a:lnTo>
                    <a:lnTo>
                      <a:pt x="505" y="88"/>
                    </a:lnTo>
                    <a:lnTo>
                      <a:pt x="508" y="97"/>
                    </a:lnTo>
                    <a:lnTo>
                      <a:pt x="508" y="104"/>
                    </a:lnTo>
                    <a:lnTo>
                      <a:pt x="506" y="110"/>
                    </a:lnTo>
                    <a:lnTo>
                      <a:pt x="500" y="115"/>
                    </a:lnTo>
                    <a:lnTo>
                      <a:pt x="493" y="119"/>
                    </a:lnTo>
                    <a:lnTo>
                      <a:pt x="483" y="124"/>
                    </a:lnTo>
                    <a:lnTo>
                      <a:pt x="459" y="133"/>
                    </a:lnTo>
                    <a:lnTo>
                      <a:pt x="435" y="138"/>
                    </a:lnTo>
                    <a:lnTo>
                      <a:pt x="409" y="141"/>
                    </a:lnTo>
                    <a:lnTo>
                      <a:pt x="384" y="139"/>
                    </a:lnTo>
                    <a:lnTo>
                      <a:pt x="370" y="136"/>
                    </a:lnTo>
                    <a:lnTo>
                      <a:pt x="356" y="132"/>
                    </a:lnTo>
                    <a:lnTo>
                      <a:pt x="341" y="124"/>
                    </a:lnTo>
                    <a:lnTo>
                      <a:pt x="325" y="115"/>
                    </a:lnTo>
                    <a:lnTo>
                      <a:pt x="294" y="101"/>
                    </a:lnTo>
                    <a:lnTo>
                      <a:pt x="262" y="92"/>
                    </a:lnTo>
                    <a:lnTo>
                      <a:pt x="229" y="87"/>
                    </a:lnTo>
                    <a:lnTo>
                      <a:pt x="190" y="86"/>
                    </a:lnTo>
                    <a:lnTo>
                      <a:pt x="151" y="85"/>
                    </a:lnTo>
                    <a:lnTo>
                      <a:pt x="136" y="86"/>
                    </a:lnTo>
                    <a:lnTo>
                      <a:pt x="121" y="89"/>
                    </a:lnTo>
                    <a:lnTo>
                      <a:pt x="108" y="94"/>
                    </a:lnTo>
                    <a:lnTo>
                      <a:pt x="98" y="101"/>
                    </a:lnTo>
                    <a:lnTo>
                      <a:pt x="90" y="111"/>
                    </a:lnTo>
                    <a:lnTo>
                      <a:pt x="85" y="121"/>
                    </a:lnTo>
                    <a:lnTo>
                      <a:pt x="82" y="134"/>
                    </a:lnTo>
                    <a:lnTo>
                      <a:pt x="84" y="146"/>
                    </a:lnTo>
                    <a:lnTo>
                      <a:pt x="88" y="159"/>
                    </a:lnTo>
                    <a:lnTo>
                      <a:pt x="95" y="171"/>
                    </a:lnTo>
                    <a:lnTo>
                      <a:pt x="104" y="181"/>
                    </a:lnTo>
                    <a:lnTo>
                      <a:pt x="114" y="189"/>
                    </a:lnTo>
                    <a:lnTo>
                      <a:pt x="141" y="207"/>
                    </a:lnTo>
                    <a:lnTo>
                      <a:pt x="168" y="222"/>
                    </a:lnTo>
                    <a:lnTo>
                      <a:pt x="197" y="236"/>
                    </a:lnTo>
                    <a:lnTo>
                      <a:pt x="242" y="252"/>
                    </a:lnTo>
                    <a:lnTo>
                      <a:pt x="287" y="265"/>
                    </a:lnTo>
                    <a:lnTo>
                      <a:pt x="333" y="277"/>
                    </a:lnTo>
                    <a:lnTo>
                      <a:pt x="380" y="284"/>
                    </a:lnTo>
                    <a:lnTo>
                      <a:pt x="427" y="291"/>
                    </a:lnTo>
                    <a:lnTo>
                      <a:pt x="473" y="294"/>
                    </a:lnTo>
                    <a:lnTo>
                      <a:pt x="520" y="296"/>
                    </a:lnTo>
                    <a:lnTo>
                      <a:pt x="557" y="297"/>
                    </a:lnTo>
                    <a:lnTo>
                      <a:pt x="595" y="299"/>
                    </a:lnTo>
                    <a:lnTo>
                      <a:pt x="644" y="304"/>
                    </a:lnTo>
                    <a:lnTo>
                      <a:pt x="693" y="311"/>
                    </a:lnTo>
                    <a:lnTo>
                      <a:pt x="739" y="319"/>
                    </a:lnTo>
                    <a:lnTo>
                      <a:pt x="785" y="330"/>
                    </a:lnTo>
                    <a:lnTo>
                      <a:pt x="829" y="344"/>
                    </a:lnTo>
                    <a:lnTo>
                      <a:pt x="873" y="360"/>
                    </a:lnTo>
                    <a:lnTo>
                      <a:pt x="899" y="371"/>
                    </a:lnTo>
                    <a:lnTo>
                      <a:pt x="924" y="385"/>
                    </a:lnTo>
                    <a:lnTo>
                      <a:pt x="949" y="401"/>
                    </a:lnTo>
                    <a:lnTo>
                      <a:pt x="972" y="419"/>
                    </a:lnTo>
                    <a:lnTo>
                      <a:pt x="989" y="434"/>
                    </a:lnTo>
                    <a:lnTo>
                      <a:pt x="1004" y="452"/>
                    </a:lnTo>
                    <a:lnTo>
                      <a:pt x="1017" y="473"/>
                    </a:lnTo>
                    <a:lnTo>
                      <a:pt x="1028" y="500"/>
                    </a:lnTo>
                    <a:lnTo>
                      <a:pt x="1034" y="527"/>
                    </a:lnTo>
                    <a:lnTo>
                      <a:pt x="1035" y="554"/>
                    </a:lnTo>
                    <a:lnTo>
                      <a:pt x="1030" y="582"/>
                    </a:lnTo>
                    <a:lnTo>
                      <a:pt x="1019" y="609"/>
                    </a:lnTo>
                    <a:lnTo>
                      <a:pt x="1008" y="632"/>
                    </a:lnTo>
                    <a:lnTo>
                      <a:pt x="994" y="651"/>
                    </a:lnTo>
                    <a:lnTo>
                      <a:pt x="978" y="670"/>
                    </a:lnTo>
                    <a:lnTo>
                      <a:pt x="962" y="687"/>
                    </a:lnTo>
                    <a:lnTo>
                      <a:pt x="932" y="712"/>
                    </a:lnTo>
                    <a:lnTo>
                      <a:pt x="901" y="735"/>
                    </a:lnTo>
                    <a:lnTo>
                      <a:pt x="868" y="756"/>
                    </a:lnTo>
                    <a:lnTo>
                      <a:pt x="835" y="774"/>
                    </a:lnTo>
                    <a:lnTo>
                      <a:pt x="801" y="791"/>
                    </a:lnTo>
                    <a:lnTo>
                      <a:pt x="794" y="793"/>
                    </a:lnTo>
                    <a:lnTo>
                      <a:pt x="786" y="790"/>
                    </a:lnTo>
                    <a:lnTo>
                      <a:pt x="755" y="774"/>
                    </a:lnTo>
                    <a:lnTo>
                      <a:pt x="723" y="758"/>
                    </a:lnTo>
                    <a:lnTo>
                      <a:pt x="718" y="756"/>
                    </a:lnTo>
                    <a:lnTo>
                      <a:pt x="717" y="754"/>
                    </a:lnTo>
                    <a:lnTo>
                      <a:pt x="715" y="753"/>
                    </a:lnTo>
                    <a:lnTo>
                      <a:pt x="715" y="749"/>
                    </a:lnTo>
                    <a:lnTo>
                      <a:pt x="716" y="743"/>
                    </a:lnTo>
                    <a:lnTo>
                      <a:pt x="716" y="739"/>
                    </a:lnTo>
                    <a:lnTo>
                      <a:pt x="718" y="734"/>
                    </a:lnTo>
                    <a:lnTo>
                      <a:pt x="723" y="730"/>
                    </a:lnTo>
                    <a:lnTo>
                      <a:pt x="758" y="716"/>
                    </a:lnTo>
                    <a:lnTo>
                      <a:pt x="782" y="705"/>
                    </a:lnTo>
                    <a:lnTo>
                      <a:pt x="805" y="695"/>
                    </a:lnTo>
                    <a:lnTo>
                      <a:pt x="828" y="682"/>
                    </a:lnTo>
                    <a:lnTo>
                      <a:pt x="850" y="667"/>
                    </a:lnTo>
                    <a:lnTo>
                      <a:pt x="865" y="655"/>
                    </a:lnTo>
                    <a:lnTo>
                      <a:pt x="879" y="641"/>
                    </a:lnTo>
                    <a:lnTo>
                      <a:pt x="890" y="625"/>
                    </a:lnTo>
                    <a:lnTo>
                      <a:pt x="901" y="604"/>
                    </a:lnTo>
                    <a:lnTo>
                      <a:pt x="906" y="583"/>
                    </a:lnTo>
                    <a:lnTo>
                      <a:pt x="907" y="561"/>
                    </a:lnTo>
                    <a:lnTo>
                      <a:pt x="902" y="540"/>
                    </a:lnTo>
                    <a:lnTo>
                      <a:pt x="891" y="519"/>
                    </a:lnTo>
                    <a:lnTo>
                      <a:pt x="876" y="498"/>
                    </a:lnTo>
                    <a:lnTo>
                      <a:pt x="858" y="481"/>
                    </a:lnTo>
                    <a:lnTo>
                      <a:pt x="838" y="466"/>
                    </a:lnTo>
                    <a:lnTo>
                      <a:pt x="816" y="453"/>
                    </a:lnTo>
                    <a:lnTo>
                      <a:pt x="777" y="435"/>
                    </a:lnTo>
                    <a:lnTo>
                      <a:pt x="736" y="421"/>
                    </a:lnTo>
                    <a:lnTo>
                      <a:pt x="694" y="413"/>
                    </a:lnTo>
                    <a:lnTo>
                      <a:pt x="651" y="409"/>
                    </a:lnTo>
                    <a:lnTo>
                      <a:pt x="595" y="405"/>
                    </a:lnTo>
                    <a:lnTo>
                      <a:pt x="540" y="400"/>
                    </a:lnTo>
                    <a:lnTo>
                      <a:pt x="457" y="393"/>
                    </a:lnTo>
                    <a:lnTo>
                      <a:pt x="412" y="387"/>
                    </a:lnTo>
                    <a:lnTo>
                      <a:pt x="367" y="379"/>
                    </a:lnTo>
                    <a:lnTo>
                      <a:pt x="324" y="368"/>
                    </a:lnTo>
                    <a:lnTo>
                      <a:pt x="276" y="354"/>
                    </a:lnTo>
                    <a:lnTo>
                      <a:pt x="229" y="336"/>
                    </a:lnTo>
                    <a:lnTo>
                      <a:pt x="182" y="316"/>
                    </a:lnTo>
                    <a:lnTo>
                      <a:pt x="138" y="291"/>
                    </a:lnTo>
                    <a:lnTo>
                      <a:pt x="112" y="274"/>
                    </a:lnTo>
                    <a:lnTo>
                      <a:pt x="87" y="256"/>
                    </a:lnTo>
                    <a:lnTo>
                      <a:pt x="63" y="236"/>
                    </a:lnTo>
                    <a:lnTo>
                      <a:pt x="42" y="213"/>
                    </a:lnTo>
                    <a:lnTo>
                      <a:pt x="28" y="197"/>
                    </a:lnTo>
                    <a:lnTo>
                      <a:pt x="16" y="178"/>
                    </a:lnTo>
                    <a:lnTo>
                      <a:pt x="6" y="158"/>
                    </a:lnTo>
                    <a:lnTo>
                      <a:pt x="2" y="141"/>
                    </a:lnTo>
                    <a:lnTo>
                      <a:pt x="0" y="123"/>
                    </a:lnTo>
                    <a:lnTo>
                      <a:pt x="3" y="107"/>
                    </a:lnTo>
                    <a:lnTo>
                      <a:pt x="9" y="92"/>
                    </a:lnTo>
                    <a:lnTo>
                      <a:pt x="20" y="78"/>
                    </a:lnTo>
                    <a:lnTo>
                      <a:pt x="33" y="65"/>
                    </a:lnTo>
                    <a:lnTo>
                      <a:pt x="54" y="51"/>
                    </a:lnTo>
                    <a:lnTo>
                      <a:pt x="76" y="40"/>
                    </a:lnTo>
                    <a:lnTo>
                      <a:pt x="100" y="32"/>
                    </a:lnTo>
                    <a:lnTo>
                      <a:pt x="130" y="24"/>
                    </a:lnTo>
                    <a:lnTo>
                      <a:pt x="161" y="18"/>
                    </a:lnTo>
                    <a:lnTo>
                      <a:pt x="192" y="14"/>
                    </a:lnTo>
                    <a:lnTo>
                      <a:pt x="302" y="3"/>
                    </a:lnTo>
                    <a:lnTo>
                      <a:pt x="36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9" name="Freeform 9"/>
              <p:cNvSpPr>
                <a:spLocks/>
              </p:cNvSpPr>
              <p:nvPr/>
            </p:nvSpPr>
            <p:spPr bwMode="auto">
              <a:xfrm>
                <a:off x="-1373188" y="1066800"/>
                <a:ext cx="366712" cy="1857375"/>
              </a:xfrm>
              <a:custGeom>
                <a:avLst/>
                <a:gdLst/>
                <a:ahLst/>
                <a:cxnLst>
                  <a:cxn ang="0">
                    <a:pos x="114" y="0"/>
                  </a:cxn>
                  <a:cxn ang="0">
                    <a:pos x="136" y="1"/>
                  </a:cxn>
                  <a:cxn ang="0">
                    <a:pos x="156" y="6"/>
                  </a:cxn>
                  <a:cxn ang="0">
                    <a:pos x="174" y="14"/>
                  </a:cxn>
                  <a:cxn ang="0">
                    <a:pos x="190" y="25"/>
                  </a:cxn>
                  <a:cxn ang="0">
                    <a:pos x="204" y="40"/>
                  </a:cxn>
                  <a:cxn ang="0">
                    <a:pos x="215" y="55"/>
                  </a:cxn>
                  <a:cxn ang="0">
                    <a:pos x="224" y="72"/>
                  </a:cxn>
                  <a:cxn ang="0">
                    <a:pos x="229" y="89"/>
                  </a:cxn>
                  <a:cxn ang="0">
                    <a:pos x="231" y="108"/>
                  </a:cxn>
                  <a:cxn ang="0">
                    <a:pos x="230" y="132"/>
                  </a:cxn>
                  <a:cxn ang="0">
                    <a:pos x="225" y="154"/>
                  </a:cxn>
                  <a:cxn ang="0">
                    <a:pos x="215" y="174"/>
                  </a:cxn>
                  <a:cxn ang="0">
                    <a:pos x="202" y="191"/>
                  </a:cxn>
                  <a:cxn ang="0">
                    <a:pos x="185" y="207"/>
                  </a:cxn>
                  <a:cxn ang="0">
                    <a:pos x="179" y="213"/>
                  </a:cxn>
                  <a:cxn ang="0">
                    <a:pos x="176" y="219"/>
                  </a:cxn>
                  <a:cxn ang="0">
                    <a:pos x="175" y="226"/>
                  </a:cxn>
                  <a:cxn ang="0">
                    <a:pos x="174" y="318"/>
                  </a:cxn>
                  <a:cxn ang="0">
                    <a:pos x="173" y="412"/>
                  </a:cxn>
                  <a:cxn ang="0">
                    <a:pos x="171" y="573"/>
                  </a:cxn>
                  <a:cxn ang="0">
                    <a:pos x="168" y="739"/>
                  </a:cxn>
                  <a:cxn ang="0">
                    <a:pos x="166" y="909"/>
                  </a:cxn>
                  <a:cxn ang="0">
                    <a:pos x="163" y="1090"/>
                  </a:cxn>
                  <a:cxn ang="0">
                    <a:pos x="162" y="1162"/>
                  </a:cxn>
                  <a:cxn ang="0">
                    <a:pos x="162" y="1163"/>
                  </a:cxn>
                  <a:cxn ang="0">
                    <a:pos x="161" y="1166"/>
                  </a:cxn>
                  <a:cxn ang="0">
                    <a:pos x="161" y="1170"/>
                  </a:cxn>
                  <a:cxn ang="0">
                    <a:pos x="144" y="1168"/>
                  </a:cxn>
                  <a:cxn ang="0">
                    <a:pos x="83" y="1161"/>
                  </a:cxn>
                  <a:cxn ang="0">
                    <a:pos x="76" y="1160"/>
                  </a:cxn>
                  <a:cxn ang="0">
                    <a:pos x="72" y="1158"/>
                  </a:cxn>
                  <a:cxn ang="0">
                    <a:pos x="70" y="1154"/>
                  </a:cxn>
                  <a:cxn ang="0">
                    <a:pos x="70" y="1146"/>
                  </a:cxn>
                  <a:cxn ang="0">
                    <a:pos x="69" y="1107"/>
                  </a:cxn>
                  <a:cxn ang="0">
                    <a:pos x="69" y="1067"/>
                  </a:cxn>
                  <a:cxn ang="0">
                    <a:pos x="67" y="838"/>
                  </a:cxn>
                  <a:cxn ang="0">
                    <a:pos x="64" y="664"/>
                  </a:cxn>
                  <a:cxn ang="0">
                    <a:pos x="62" y="507"/>
                  </a:cxn>
                  <a:cxn ang="0">
                    <a:pos x="59" y="345"/>
                  </a:cxn>
                  <a:cxn ang="0">
                    <a:pos x="58" y="228"/>
                  </a:cxn>
                  <a:cxn ang="0">
                    <a:pos x="57" y="219"/>
                  </a:cxn>
                  <a:cxn ang="0">
                    <a:pos x="52" y="213"/>
                  </a:cxn>
                  <a:cxn ang="0">
                    <a:pos x="46" y="206"/>
                  </a:cxn>
                  <a:cxn ang="0">
                    <a:pos x="29" y="191"/>
                  </a:cxn>
                  <a:cxn ang="0">
                    <a:pos x="16" y="173"/>
                  </a:cxn>
                  <a:cxn ang="0">
                    <a:pos x="6" y="154"/>
                  </a:cxn>
                  <a:cxn ang="0">
                    <a:pos x="2" y="134"/>
                  </a:cxn>
                  <a:cxn ang="0">
                    <a:pos x="0" y="112"/>
                  </a:cxn>
                  <a:cxn ang="0">
                    <a:pos x="4" y="88"/>
                  </a:cxn>
                  <a:cxn ang="0">
                    <a:pos x="11" y="67"/>
                  </a:cxn>
                  <a:cxn ang="0">
                    <a:pos x="20" y="48"/>
                  </a:cxn>
                  <a:cxn ang="0">
                    <a:pos x="34" y="32"/>
                  </a:cxn>
                  <a:cxn ang="0">
                    <a:pos x="50" y="18"/>
                  </a:cxn>
                  <a:cxn ang="0">
                    <a:pos x="69" y="9"/>
                  </a:cxn>
                  <a:cxn ang="0">
                    <a:pos x="91" y="2"/>
                  </a:cxn>
                  <a:cxn ang="0">
                    <a:pos x="114" y="0"/>
                  </a:cxn>
                </a:cxnLst>
                <a:rect l="0" t="0" r="r" b="b"/>
                <a:pathLst>
                  <a:path w="231" h="1170">
                    <a:moveTo>
                      <a:pt x="114" y="0"/>
                    </a:moveTo>
                    <a:lnTo>
                      <a:pt x="136" y="1"/>
                    </a:lnTo>
                    <a:lnTo>
                      <a:pt x="156" y="6"/>
                    </a:lnTo>
                    <a:lnTo>
                      <a:pt x="174" y="14"/>
                    </a:lnTo>
                    <a:lnTo>
                      <a:pt x="190" y="25"/>
                    </a:lnTo>
                    <a:lnTo>
                      <a:pt x="204" y="40"/>
                    </a:lnTo>
                    <a:lnTo>
                      <a:pt x="215" y="55"/>
                    </a:lnTo>
                    <a:lnTo>
                      <a:pt x="224" y="72"/>
                    </a:lnTo>
                    <a:lnTo>
                      <a:pt x="229" y="89"/>
                    </a:lnTo>
                    <a:lnTo>
                      <a:pt x="231" y="108"/>
                    </a:lnTo>
                    <a:lnTo>
                      <a:pt x="230" y="132"/>
                    </a:lnTo>
                    <a:lnTo>
                      <a:pt x="225" y="154"/>
                    </a:lnTo>
                    <a:lnTo>
                      <a:pt x="215" y="174"/>
                    </a:lnTo>
                    <a:lnTo>
                      <a:pt x="202" y="191"/>
                    </a:lnTo>
                    <a:lnTo>
                      <a:pt x="185" y="207"/>
                    </a:lnTo>
                    <a:lnTo>
                      <a:pt x="179" y="213"/>
                    </a:lnTo>
                    <a:lnTo>
                      <a:pt x="176" y="219"/>
                    </a:lnTo>
                    <a:lnTo>
                      <a:pt x="175" y="226"/>
                    </a:lnTo>
                    <a:lnTo>
                      <a:pt x="174" y="318"/>
                    </a:lnTo>
                    <a:lnTo>
                      <a:pt x="173" y="412"/>
                    </a:lnTo>
                    <a:lnTo>
                      <a:pt x="171" y="573"/>
                    </a:lnTo>
                    <a:lnTo>
                      <a:pt x="168" y="739"/>
                    </a:lnTo>
                    <a:lnTo>
                      <a:pt x="166" y="909"/>
                    </a:lnTo>
                    <a:lnTo>
                      <a:pt x="163" y="1090"/>
                    </a:lnTo>
                    <a:lnTo>
                      <a:pt x="162" y="1162"/>
                    </a:lnTo>
                    <a:lnTo>
                      <a:pt x="162" y="1163"/>
                    </a:lnTo>
                    <a:lnTo>
                      <a:pt x="161" y="1166"/>
                    </a:lnTo>
                    <a:lnTo>
                      <a:pt x="161" y="1170"/>
                    </a:lnTo>
                    <a:lnTo>
                      <a:pt x="144" y="1168"/>
                    </a:lnTo>
                    <a:lnTo>
                      <a:pt x="83" y="1161"/>
                    </a:lnTo>
                    <a:lnTo>
                      <a:pt x="76" y="1160"/>
                    </a:lnTo>
                    <a:lnTo>
                      <a:pt x="72" y="1158"/>
                    </a:lnTo>
                    <a:lnTo>
                      <a:pt x="70" y="1154"/>
                    </a:lnTo>
                    <a:lnTo>
                      <a:pt x="70" y="1146"/>
                    </a:lnTo>
                    <a:lnTo>
                      <a:pt x="69" y="1107"/>
                    </a:lnTo>
                    <a:lnTo>
                      <a:pt x="69" y="1067"/>
                    </a:lnTo>
                    <a:lnTo>
                      <a:pt x="67" y="838"/>
                    </a:lnTo>
                    <a:lnTo>
                      <a:pt x="64" y="664"/>
                    </a:lnTo>
                    <a:lnTo>
                      <a:pt x="62" y="507"/>
                    </a:lnTo>
                    <a:lnTo>
                      <a:pt x="59" y="345"/>
                    </a:lnTo>
                    <a:lnTo>
                      <a:pt x="58" y="228"/>
                    </a:lnTo>
                    <a:lnTo>
                      <a:pt x="57" y="219"/>
                    </a:lnTo>
                    <a:lnTo>
                      <a:pt x="52" y="213"/>
                    </a:lnTo>
                    <a:lnTo>
                      <a:pt x="46" y="206"/>
                    </a:lnTo>
                    <a:lnTo>
                      <a:pt x="29" y="191"/>
                    </a:lnTo>
                    <a:lnTo>
                      <a:pt x="16" y="173"/>
                    </a:lnTo>
                    <a:lnTo>
                      <a:pt x="6" y="154"/>
                    </a:lnTo>
                    <a:lnTo>
                      <a:pt x="2" y="134"/>
                    </a:lnTo>
                    <a:lnTo>
                      <a:pt x="0" y="112"/>
                    </a:lnTo>
                    <a:lnTo>
                      <a:pt x="4" y="88"/>
                    </a:lnTo>
                    <a:lnTo>
                      <a:pt x="11" y="67"/>
                    </a:lnTo>
                    <a:lnTo>
                      <a:pt x="20" y="48"/>
                    </a:lnTo>
                    <a:lnTo>
                      <a:pt x="34" y="32"/>
                    </a:lnTo>
                    <a:lnTo>
                      <a:pt x="50" y="18"/>
                    </a:lnTo>
                    <a:lnTo>
                      <a:pt x="69" y="9"/>
                    </a:lnTo>
                    <a:lnTo>
                      <a:pt x="91" y="2"/>
                    </a:lnTo>
                    <a:lnTo>
                      <a:pt x="11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0" name="Freeform 10"/>
              <p:cNvSpPr>
                <a:spLocks/>
              </p:cNvSpPr>
              <p:nvPr/>
            </p:nvSpPr>
            <p:spPr bwMode="auto">
              <a:xfrm>
                <a:off x="-1808163" y="3128962"/>
                <a:ext cx="1009650" cy="1311275"/>
              </a:xfrm>
              <a:custGeom>
                <a:avLst/>
                <a:gdLst/>
                <a:ahLst/>
                <a:cxnLst>
                  <a:cxn ang="0">
                    <a:pos x="90" y="0"/>
                  </a:cxn>
                  <a:cxn ang="0">
                    <a:pos x="245" y="23"/>
                  </a:cxn>
                  <a:cxn ang="0">
                    <a:pos x="182" y="58"/>
                  </a:cxn>
                  <a:cxn ang="0">
                    <a:pos x="154" y="84"/>
                  </a:cxn>
                  <a:cxn ang="0">
                    <a:pos x="131" y="121"/>
                  </a:cxn>
                  <a:cxn ang="0">
                    <a:pos x="125" y="166"/>
                  </a:cxn>
                  <a:cxn ang="0">
                    <a:pos x="141" y="211"/>
                  </a:cxn>
                  <a:cxn ang="0">
                    <a:pos x="172" y="249"/>
                  </a:cxn>
                  <a:cxn ang="0">
                    <a:pos x="211" y="277"/>
                  </a:cxn>
                  <a:cxn ang="0">
                    <a:pos x="265" y="305"/>
                  </a:cxn>
                  <a:cxn ang="0">
                    <a:pos x="445" y="377"/>
                  </a:cxn>
                  <a:cxn ang="0">
                    <a:pos x="515" y="412"/>
                  </a:cxn>
                  <a:cxn ang="0">
                    <a:pos x="576" y="460"/>
                  </a:cxn>
                  <a:cxn ang="0">
                    <a:pos x="610" y="502"/>
                  </a:cxn>
                  <a:cxn ang="0">
                    <a:pos x="631" y="549"/>
                  </a:cxn>
                  <a:cxn ang="0">
                    <a:pos x="636" y="602"/>
                  </a:cxn>
                  <a:cxn ang="0">
                    <a:pos x="628" y="652"/>
                  </a:cxn>
                  <a:cxn ang="0">
                    <a:pos x="603" y="707"/>
                  </a:cxn>
                  <a:cxn ang="0">
                    <a:pos x="564" y="760"/>
                  </a:cxn>
                  <a:cxn ang="0">
                    <a:pos x="515" y="805"/>
                  </a:cxn>
                  <a:cxn ang="0">
                    <a:pos x="487" y="826"/>
                  </a:cxn>
                  <a:cxn ang="0">
                    <a:pos x="461" y="810"/>
                  </a:cxn>
                  <a:cxn ang="0">
                    <a:pos x="457" y="803"/>
                  </a:cxn>
                  <a:cxn ang="0">
                    <a:pos x="456" y="760"/>
                  </a:cxn>
                  <a:cxn ang="0">
                    <a:pos x="459" y="755"/>
                  </a:cxn>
                  <a:cxn ang="0">
                    <a:pos x="463" y="752"/>
                  </a:cxn>
                  <a:cxn ang="0">
                    <a:pos x="508" y="710"/>
                  </a:cxn>
                  <a:cxn ang="0">
                    <a:pos x="537" y="670"/>
                  </a:cxn>
                  <a:cxn ang="0">
                    <a:pos x="552" y="636"/>
                  </a:cxn>
                  <a:cxn ang="0">
                    <a:pos x="555" y="589"/>
                  </a:cxn>
                  <a:cxn ang="0">
                    <a:pos x="538" y="547"/>
                  </a:cxn>
                  <a:cxn ang="0">
                    <a:pos x="504" y="510"/>
                  </a:cxn>
                  <a:cxn ang="0">
                    <a:pos x="447" y="471"/>
                  </a:cxn>
                  <a:cxn ang="0">
                    <a:pos x="370" y="438"/>
                  </a:cxn>
                  <a:cxn ang="0">
                    <a:pos x="268" y="399"/>
                  </a:cxn>
                  <a:cxn ang="0">
                    <a:pos x="181" y="358"/>
                  </a:cxn>
                  <a:cxn ang="0">
                    <a:pos x="101" y="305"/>
                  </a:cxn>
                  <a:cxn ang="0">
                    <a:pos x="55" y="263"/>
                  </a:cxn>
                  <a:cxn ang="0">
                    <a:pos x="20" y="212"/>
                  </a:cxn>
                  <a:cxn ang="0">
                    <a:pos x="3" y="165"/>
                  </a:cxn>
                  <a:cxn ang="0">
                    <a:pos x="1" y="118"/>
                  </a:cxn>
                  <a:cxn ang="0">
                    <a:pos x="14" y="77"/>
                  </a:cxn>
                  <a:cxn ang="0">
                    <a:pos x="38" y="40"/>
                  </a:cxn>
                  <a:cxn ang="0">
                    <a:pos x="71" y="5"/>
                  </a:cxn>
                  <a:cxn ang="0">
                    <a:pos x="83" y="0"/>
                  </a:cxn>
                </a:cxnLst>
                <a:rect l="0" t="0" r="r" b="b"/>
                <a:pathLst>
                  <a:path w="636" h="826">
                    <a:moveTo>
                      <a:pt x="83" y="0"/>
                    </a:moveTo>
                    <a:lnTo>
                      <a:pt x="90" y="0"/>
                    </a:lnTo>
                    <a:lnTo>
                      <a:pt x="190" y="18"/>
                    </a:lnTo>
                    <a:lnTo>
                      <a:pt x="245" y="23"/>
                    </a:lnTo>
                    <a:lnTo>
                      <a:pt x="212" y="39"/>
                    </a:lnTo>
                    <a:lnTo>
                      <a:pt x="182" y="58"/>
                    </a:lnTo>
                    <a:lnTo>
                      <a:pt x="167" y="70"/>
                    </a:lnTo>
                    <a:lnTo>
                      <a:pt x="154" y="84"/>
                    </a:lnTo>
                    <a:lnTo>
                      <a:pt x="142" y="99"/>
                    </a:lnTo>
                    <a:lnTo>
                      <a:pt x="131" y="121"/>
                    </a:lnTo>
                    <a:lnTo>
                      <a:pt x="126" y="144"/>
                    </a:lnTo>
                    <a:lnTo>
                      <a:pt x="125" y="166"/>
                    </a:lnTo>
                    <a:lnTo>
                      <a:pt x="130" y="189"/>
                    </a:lnTo>
                    <a:lnTo>
                      <a:pt x="141" y="211"/>
                    </a:lnTo>
                    <a:lnTo>
                      <a:pt x="155" y="231"/>
                    </a:lnTo>
                    <a:lnTo>
                      <a:pt x="172" y="249"/>
                    </a:lnTo>
                    <a:lnTo>
                      <a:pt x="190" y="264"/>
                    </a:lnTo>
                    <a:lnTo>
                      <a:pt x="211" y="277"/>
                    </a:lnTo>
                    <a:lnTo>
                      <a:pt x="238" y="292"/>
                    </a:lnTo>
                    <a:lnTo>
                      <a:pt x="265" y="305"/>
                    </a:lnTo>
                    <a:lnTo>
                      <a:pt x="294" y="317"/>
                    </a:lnTo>
                    <a:lnTo>
                      <a:pt x="445" y="377"/>
                    </a:lnTo>
                    <a:lnTo>
                      <a:pt x="481" y="392"/>
                    </a:lnTo>
                    <a:lnTo>
                      <a:pt x="515" y="412"/>
                    </a:lnTo>
                    <a:lnTo>
                      <a:pt x="547" y="434"/>
                    </a:lnTo>
                    <a:lnTo>
                      <a:pt x="576" y="460"/>
                    </a:lnTo>
                    <a:lnTo>
                      <a:pt x="594" y="480"/>
                    </a:lnTo>
                    <a:lnTo>
                      <a:pt x="610" y="502"/>
                    </a:lnTo>
                    <a:lnTo>
                      <a:pt x="622" y="525"/>
                    </a:lnTo>
                    <a:lnTo>
                      <a:pt x="631" y="549"/>
                    </a:lnTo>
                    <a:lnTo>
                      <a:pt x="636" y="576"/>
                    </a:lnTo>
                    <a:lnTo>
                      <a:pt x="636" y="602"/>
                    </a:lnTo>
                    <a:lnTo>
                      <a:pt x="634" y="628"/>
                    </a:lnTo>
                    <a:lnTo>
                      <a:pt x="628" y="652"/>
                    </a:lnTo>
                    <a:lnTo>
                      <a:pt x="618" y="677"/>
                    </a:lnTo>
                    <a:lnTo>
                      <a:pt x="603" y="707"/>
                    </a:lnTo>
                    <a:lnTo>
                      <a:pt x="584" y="735"/>
                    </a:lnTo>
                    <a:lnTo>
                      <a:pt x="564" y="760"/>
                    </a:lnTo>
                    <a:lnTo>
                      <a:pt x="540" y="784"/>
                    </a:lnTo>
                    <a:lnTo>
                      <a:pt x="515" y="805"/>
                    </a:lnTo>
                    <a:lnTo>
                      <a:pt x="501" y="816"/>
                    </a:lnTo>
                    <a:lnTo>
                      <a:pt x="487" y="826"/>
                    </a:lnTo>
                    <a:lnTo>
                      <a:pt x="474" y="818"/>
                    </a:lnTo>
                    <a:lnTo>
                      <a:pt x="461" y="810"/>
                    </a:lnTo>
                    <a:lnTo>
                      <a:pt x="458" y="806"/>
                    </a:lnTo>
                    <a:lnTo>
                      <a:pt x="457" y="803"/>
                    </a:lnTo>
                    <a:lnTo>
                      <a:pt x="456" y="802"/>
                    </a:lnTo>
                    <a:lnTo>
                      <a:pt x="456" y="760"/>
                    </a:lnTo>
                    <a:lnTo>
                      <a:pt x="458" y="757"/>
                    </a:lnTo>
                    <a:lnTo>
                      <a:pt x="459" y="755"/>
                    </a:lnTo>
                    <a:lnTo>
                      <a:pt x="461" y="754"/>
                    </a:lnTo>
                    <a:lnTo>
                      <a:pt x="463" y="752"/>
                    </a:lnTo>
                    <a:lnTo>
                      <a:pt x="486" y="731"/>
                    </a:lnTo>
                    <a:lnTo>
                      <a:pt x="508" y="710"/>
                    </a:lnTo>
                    <a:lnTo>
                      <a:pt x="526" y="686"/>
                    </a:lnTo>
                    <a:lnTo>
                      <a:pt x="537" y="670"/>
                    </a:lnTo>
                    <a:lnTo>
                      <a:pt x="546" y="653"/>
                    </a:lnTo>
                    <a:lnTo>
                      <a:pt x="552" y="636"/>
                    </a:lnTo>
                    <a:lnTo>
                      <a:pt x="556" y="613"/>
                    </a:lnTo>
                    <a:lnTo>
                      <a:pt x="555" y="589"/>
                    </a:lnTo>
                    <a:lnTo>
                      <a:pt x="548" y="568"/>
                    </a:lnTo>
                    <a:lnTo>
                      <a:pt x="538" y="547"/>
                    </a:lnTo>
                    <a:lnTo>
                      <a:pt x="522" y="527"/>
                    </a:lnTo>
                    <a:lnTo>
                      <a:pt x="504" y="510"/>
                    </a:lnTo>
                    <a:lnTo>
                      <a:pt x="484" y="494"/>
                    </a:lnTo>
                    <a:lnTo>
                      <a:pt x="447" y="471"/>
                    </a:lnTo>
                    <a:lnTo>
                      <a:pt x="409" y="453"/>
                    </a:lnTo>
                    <a:lnTo>
                      <a:pt x="370" y="438"/>
                    </a:lnTo>
                    <a:lnTo>
                      <a:pt x="318" y="419"/>
                    </a:lnTo>
                    <a:lnTo>
                      <a:pt x="268" y="399"/>
                    </a:lnTo>
                    <a:lnTo>
                      <a:pt x="223" y="380"/>
                    </a:lnTo>
                    <a:lnTo>
                      <a:pt x="181" y="358"/>
                    </a:lnTo>
                    <a:lnTo>
                      <a:pt x="140" y="333"/>
                    </a:lnTo>
                    <a:lnTo>
                      <a:pt x="101" y="305"/>
                    </a:lnTo>
                    <a:lnTo>
                      <a:pt x="77" y="284"/>
                    </a:lnTo>
                    <a:lnTo>
                      <a:pt x="55" y="263"/>
                    </a:lnTo>
                    <a:lnTo>
                      <a:pt x="36" y="238"/>
                    </a:lnTo>
                    <a:lnTo>
                      <a:pt x="20" y="212"/>
                    </a:lnTo>
                    <a:lnTo>
                      <a:pt x="9" y="189"/>
                    </a:lnTo>
                    <a:lnTo>
                      <a:pt x="3" y="165"/>
                    </a:lnTo>
                    <a:lnTo>
                      <a:pt x="0" y="140"/>
                    </a:lnTo>
                    <a:lnTo>
                      <a:pt x="1" y="118"/>
                    </a:lnTo>
                    <a:lnTo>
                      <a:pt x="6" y="97"/>
                    </a:lnTo>
                    <a:lnTo>
                      <a:pt x="14" y="77"/>
                    </a:lnTo>
                    <a:lnTo>
                      <a:pt x="24" y="58"/>
                    </a:lnTo>
                    <a:lnTo>
                      <a:pt x="38" y="40"/>
                    </a:lnTo>
                    <a:lnTo>
                      <a:pt x="54" y="22"/>
                    </a:lnTo>
                    <a:lnTo>
                      <a:pt x="71" y="5"/>
                    </a:lnTo>
                    <a:lnTo>
                      <a:pt x="77" y="2"/>
                    </a:lnTo>
                    <a:lnTo>
                      <a:pt x="83"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1" name="Freeform 11"/>
              <p:cNvSpPr>
                <a:spLocks/>
              </p:cNvSpPr>
              <p:nvPr/>
            </p:nvSpPr>
            <p:spPr bwMode="auto">
              <a:xfrm>
                <a:off x="-971550" y="2484437"/>
                <a:ext cx="804862" cy="584200"/>
              </a:xfrm>
              <a:custGeom>
                <a:avLst/>
                <a:gdLst/>
                <a:ahLst/>
                <a:cxnLst>
                  <a:cxn ang="0">
                    <a:pos x="161" y="0"/>
                  </a:cxn>
                  <a:cxn ang="0">
                    <a:pos x="228" y="6"/>
                  </a:cxn>
                  <a:cxn ang="0">
                    <a:pos x="297" y="12"/>
                  </a:cxn>
                  <a:cxn ang="0">
                    <a:pos x="366" y="21"/>
                  </a:cxn>
                  <a:cxn ang="0">
                    <a:pos x="432" y="41"/>
                  </a:cxn>
                  <a:cxn ang="0">
                    <a:pos x="475" y="65"/>
                  </a:cxn>
                  <a:cxn ang="0">
                    <a:pos x="499" y="90"/>
                  </a:cxn>
                  <a:cxn ang="0">
                    <a:pos x="507" y="121"/>
                  </a:cxn>
                  <a:cxn ang="0">
                    <a:pos x="503" y="155"/>
                  </a:cxn>
                  <a:cxn ang="0">
                    <a:pos x="480" y="197"/>
                  </a:cxn>
                  <a:cxn ang="0">
                    <a:pos x="440" y="240"/>
                  </a:cxn>
                  <a:cxn ang="0">
                    <a:pos x="385" y="282"/>
                  </a:cxn>
                  <a:cxn ang="0">
                    <a:pos x="316" y="320"/>
                  </a:cxn>
                  <a:cxn ang="0">
                    <a:pos x="234" y="353"/>
                  </a:cxn>
                  <a:cxn ang="0">
                    <a:pos x="185" y="368"/>
                  </a:cxn>
                  <a:cxn ang="0">
                    <a:pos x="172" y="365"/>
                  </a:cxn>
                  <a:cxn ang="0">
                    <a:pos x="93" y="326"/>
                  </a:cxn>
                  <a:cxn ang="0">
                    <a:pos x="10" y="299"/>
                  </a:cxn>
                  <a:cxn ang="0">
                    <a:pos x="7" y="298"/>
                  </a:cxn>
                  <a:cxn ang="0">
                    <a:pos x="5" y="297"/>
                  </a:cxn>
                  <a:cxn ang="0">
                    <a:pos x="95" y="289"/>
                  </a:cxn>
                  <a:cxn ang="0">
                    <a:pos x="194" y="272"/>
                  </a:cxn>
                  <a:cxn ang="0">
                    <a:pos x="290" y="244"/>
                  </a:cxn>
                  <a:cxn ang="0">
                    <a:pos x="364" y="208"/>
                  </a:cxn>
                  <a:cxn ang="0">
                    <a:pos x="404" y="180"/>
                  </a:cxn>
                  <a:cxn ang="0">
                    <a:pos x="421" y="157"/>
                  </a:cxn>
                  <a:cxn ang="0">
                    <a:pos x="425" y="133"/>
                  </a:cxn>
                  <a:cxn ang="0">
                    <a:pos x="420" y="111"/>
                  </a:cxn>
                  <a:cxn ang="0">
                    <a:pos x="405" y="96"/>
                  </a:cxn>
                  <a:cxn ang="0">
                    <a:pos x="380" y="87"/>
                  </a:cxn>
                  <a:cxn ang="0">
                    <a:pos x="323" y="85"/>
                  </a:cxn>
                  <a:cxn ang="0">
                    <a:pos x="244" y="93"/>
                  </a:cxn>
                  <a:cxn ang="0">
                    <a:pos x="197" y="110"/>
                  </a:cxn>
                  <a:cxn ang="0">
                    <a:pos x="155" y="130"/>
                  </a:cxn>
                  <a:cxn ang="0">
                    <a:pos x="123" y="141"/>
                  </a:cxn>
                  <a:cxn ang="0">
                    <a:pos x="81" y="139"/>
                  </a:cxn>
                  <a:cxn ang="0">
                    <a:pos x="31" y="127"/>
                  </a:cxn>
                  <a:cxn ang="0">
                    <a:pos x="3" y="110"/>
                  </a:cxn>
                  <a:cxn ang="0">
                    <a:pos x="1" y="98"/>
                  </a:cxn>
                  <a:cxn ang="0">
                    <a:pos x="6" y="80"/>
                  </a:cxn>
                  <a:cxn ang="0">
                    <a:pos x="34" y="41"/>
                  </a:cxn>
                  <a:cxn ang="0">
                    <a:pos x="72" y="11"/>
                  </a:cxn>
                  <a:cxn ang="0">
                    <a:pos x="93" y="3"/>
                  </a:cxn>
                  <a:cxn ang="0">
                    <a:pos x="133" y="0"/>
                  </a:cxn>
                </a:cxnLst>
                <a:rect l="0" t="0" r="r" b="b"/>
                <a:pathLst>
                  <a:path w="507" h="368">
                    <a:moveTo>
                      <a:pt x="133" y="0"/>
                    </a:moveTo>
                    <a:lnTo>
                      <a:pt x="161" y="0"/>
                    </a:lnTo>
                    <a:lnTo>
                      <a:pt x="195" y="2"/>
                    </a:lnTo>
                    <a:lnTo>
                      <a:pt x="228" y="6"/>
                    </a:lnTo>
                    <a:lnTo>
                      <a:pt x="263" y="8"/>
                    </a:lnTo>
                    <a:lnTo>
                      <a:pt x="297" y="12"/>
                    </a:lnTo>
                    <a:lnTo>
                      <a:pt x="332" y="16"/>
                    </a:lnTo>
                    <a:lnTo>
                      <a:pt x="366" y="21"/>
                    </a:lnTo>
                    <a:lnTo>
                      <a:pt x="399" y="30"/>
                    </a:lnTo>
                    <a:lnTo>
                      <a:pt x="432" y="41"/>
                    </a:lnTo>
                    <a:lnTo>
                      <a:pt x="454" y="52"/>
                    </a:lnTo>
                    <a:lnTo>
                      <a:pt x="475" y="65"/>
                    </a:lnTo>
                    <a:lnTo>
                      <a:pt x="489" y="77"/>
                    </a:lnTo>
                    <a:lnTo>
                      <a:pt x="499" y="90"/>
                    </a:lnTo>
                    <a:lnTo>
                      <a:pt x="505" y="105"/>
                    </a:lnTo>
                    <a:lnTo>
                      <a:pt x="507" y="121"/>
                    </a:lnTo>
                    <a:lnTo>
                      <a:pt x="507" y="137"/>
                    </a:lnTo>
                    <a:lnTo>
                      <a:pt x="503" y="155"/>
                    </a:lnTo>
                    <a:lnTo>
                      <a:pt x="493" y="177"/>
                    </a:lnTo>
                    <a:lnTo>
                      <a:pt x="480" y="197"/>
                    </a:lnTo>
                    <a:lnTo>
                      <a:pt x="465" y="215"/>
                    </a:lnTo>
                    <a:lnTo>
                      <a:pt x="440" y="240"/>
                    </a:lnTo>
                    <a:lnTo>
                      <a:pt x="413" y="261"/>
                    </a:lnTo>
                    <a:lnTo>
                      <a:pt x="385" y="282"/>
                    </a:lnTo>
                    <a:lnTo>
                      <a:pt x="356" y="300"/>
                    </a:lnTo>
                    <a:lnTo>
                      <a:pt x="316" y="320"/>
                    </a:lnTo>
                    <a:lnTo>
                      <a:pt x="276" y="338"/>
                    </a:lnTo>
                    <a:lnTo>
                      <a:pt x="234" y="353"/>
                    </a:lnTo>
                    <a:lnTo>
                      <a:pt x="191" y="366"/>
                    </a:lnTo>
                    <a:lnTo>
                      <a:pt x="185" y="368"/>
                    </a:lnTo>
                    <a:lnTo>
                      <a:pt x="178" y="368"/>
                    </a:lnTo>
                    <a:lnTo>
                      <a:pt x="172" y="365"/>
                    </a:lnTo>
                    <a:lnTo>
                      <a:pt x="133" y="344"/>
                    </a:lnTo>
                    <a:lnTo>
                      <a:pt x="93" y="326"/>
                    </a:lnTo>
                    <a:lnTo>
                      <a:pt x="53" y="311"/>
                    </a:lnTo>
                    <a:lnTo>
                      <a:pt x="10" y="299"/>
                    </a:lnTo>
                    <a:lnTo>
                      <a:pt x="9" y="299"/>
                    </a:lnTo>
                    <a:lnTo>
                      <a:pt x="7" y="298"/>
                    </a:lnTo>
                    <a:lnTo>
                      <a:pt x="5" y="298"/>
                    </a:lnTo>
                    <a:lnTo>
                      <a:pt x="5" y="297"/>
                    </a:lnTo>
                    <a:lnTo>
                      <a:pt x="51" y="293"/>
                    </a:lnTo>
                    <a:lnTo>
                      <a:pt x="95" y="289"/>
                    </a:lnTo>
                    <a:lnTo>
                      <a:pt x="145" y="282"/>
                    </a:lnTo>
                    <a:lnTo>
                      <a:pt x="194" y="272"/>
                    </a:lnTo>
                    <a:lnTo>
                      <a:pt x="243" y="260"/>
                    </a:lnTo>
                    <a:lnTo>
                      <a:pt x="290" y="244"/>
                    </a:lnTo>
                    <a:lnTo>
                      <a:pt x="336" y="224"/>
                    </a:lnTo>
                    <a:lnTo>
                      <a:pt x="364" y="208"/>
                    </a:lnTo>
                    <a:lnTo>
                      <a:pt x="392" y="190"/>
                    </a:lnTo>
                    <a:lnTo>
                      <a:pt x="404" y="180"/>
                    </a:lnTo>
                    <a:lnTo>
                      <a:pt x="414" y="168"/>
                    </a:lnTo>
                    <a:lnTo>
                      <a:pt x="421" y="157"/>
                    </a:lnTo>
                    <a:lnTo>
                      <a:pt x="425" y="145"/>
                    </a:lnTo>
                    <a:lnTo>
                      <a:pt x="425" y="133"/>
                    </a:lnTo>
                    <a:lnTo>
                      <a:pt x="423" y="120"/>
                    </a:lnTo>
                    <a:lnTo>
                      <a:pt x="420" y="111"/>
                    </a:lnTo>
                    <a:lnTo>
                      <a:pt x="413" y="103"/>
                    </a:lnTo>
                    <a:lnTo>
                      <a:pt x="405" y="96"/>
                    </a:lnTo>
                    <a:lnTo>
                      <a:pt x="396" y="92"/>
                    </a:lnTo>
                    <a:lnTo>
                      <a:pt x="380" y="87"/>
                    </a:lnTo>
                    <a:lnTo>
                      <a:pt x="363" y="86"/>
                    </a:lnTo>
                    <a:lnTo>
                      <a:pt x="323" y="85"/>
                    </a:lnTo>
                    <a:lnTo>
                      <a:pt x="283" y="87"/>
                    </a:lnTo>
                    <a:lnTo>
                      <a:pt x="244" y="93"/>
                    </a:lnTo>
                    <a:lnTo>
                      <a:pt x="220" y="100"/>
                    </a:lnTo>
                    <a:lnTo>
                      <a:pt x="197" y="110"/>
                    </a:lnTo>
                    <a:lnTo>
                      <a:pt x="175" y="119"/>
                    </a:lnTo>
                    <a:lnTo>
                      <a:pt x="155" y="130"/>
                    </a:lnTo>
                    <a:lnTo>
                      <a:pt x="139" y="137"/>
                    </a:lnTo>
                    <a:lnTo>
                      <a:pt x="123" y="141"/>
                    </a:lnTo>
                    <a:lnTo>
                      <a:pt x="107" y="141"/>
                    </a:lnTo>
                    <a:lnTo>
                      <a:pt x="81" y="139"/>
                    </a:lnTo>
                    <a:lnTo>
                      <a:pt x="56" y="134"/>
                    </a:lnTo>
                    <a:lnTo>
                      <a:pt x="31" y="127"/>
                    </a:lnTo>
                    <a:lnTo>
                      <a:pt x="7" y="114"/>
                    </a:lnTo>
                    <a:lnTo>
                      <a:pt x="3" y="110"/>
                    </a:lnTo>
                    <a:lnTo>
                      <a:pt x="0" y="104"/>
                    </a:lnTo>
                    <a:lnTo>
                      <a:pt x="1" y="98"/>
                    </a:lnTo>
                    <a:lnTo>
                      <a:pt x="3" y="89"/>
                    </a:lnTo>
                    <a:lnTo>
                      <a:pt x="6" y="80"/>
                    </a:lnTo>
                    <a:lnTo>
                      <a:pt x="19" y="60"/>
                    </a:lnTo>
                    <a:lnTo>
                      <a:pt x="34" y="41"/>
                    </a:lnTo>
                    <a:lnTo>
                      <a:pt x="52" y="25"/>
                    </a:lnTo>
                    <a:lnTo>
                      <a:pt x="72" y="11"/>
                    </a:lnTo>
                    <a:lnTo>
                      <a:pt x="82" y="7"/>
                    </a:lnTo>
                    <a:lnTo>
                      <a:pt x="93" y="3"/>
                    </a:lnTo>
                    <a:lnTo>
                      <a:pt x="103" y="2"/>
                    </a:lnTo>
                    <a:lnTo>
                      <a:pt x="133"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2" name="Freeform 12"/>
              <p:cNvSpPr>
                <a:spLocks/>
              </p:cNvSpPr>
              <p:nvPr/>
            </p:nvSpPr>
            <p:spPr bwMode="auto">
              <a:xfrm>
                <a:off x="-1577975" y="3806825"/>
                <a:ext cx="676275" cy="1195388"/>
              </a:xfrm>
              <a:custGeom>
                <a:avLst/>
                <a:gdLst/>
                <a:ahLst/>
                <a:cxnLst>
                  <a:cxn ang="0">
                    <a:pos x="109" y="1"/>
                  </a:cxn>
                  <a:cxn ang="0">
                    <a:pos x="166" y="23"/>
                  </a:cxn>
                  <a:cxn ang="0">
                    <a:pos x="172" y="26"/>
                  </a:cxn>
                  <a:cxn ang="0">
                    <a:pos x="175" y="30"/>
                  </a:cxn>
                  <a:cxn ang="0">
                    <a:pos x="172" y="55"/>
                  </a:cxn>
                  <a:cxn ang="0">
                    <a:pos x="132" y="85"/>
                  </a:cxn>
                  <a:cxn ang="0">
                    <a:pos x="104" y="115"/>
                  </a:cxn>
                  <a:cxn ang="0">
                    <a:pos x="88" y="146"/>
                  </a:cxn>
                  <a:cxn ang="0">
                    <a:pos x="82" y="186"/>
                  </a:cxn>
                  <a:cxn ang="0">
                    <a:pos x="92" y="225"/>
                  </a:cxn>
                  <a:cxn ang="0">
                    <a:pos x="112" y="262"/>
                  </a:cxn>
                  <a:cxn ang="0">
                    <a:pos x="141" y="295"/>
                  </a:cxn>
                  <a:cxn ang="0">
                    <a:pos x="197" y="343"/>
                  </a:cxn>
                  <a:cxn ang="0">
                    <a:pos x="301" y="412"/>
                  </a:cxn>
                  <a:cxn ang="0">
                    <a:pos x="352" y="448"/>
                  </a:cxn>
                  <a:cxn ang="0">
                    <a:pos x="395" y="494"/>
                  </a:cxn>
                  <a:cxn ang="0">
                    <a:pos x="417" y="536"/>
                  </a:cxn>
                  <a:cxn ang="0">
                    <a:pos x="426" y="582"/>
                  </a:cxn>
                  <a:cxn ang="0">
                    <a:pos x="421" y="620"/>
                  </a:cxn>
                  <a:cxn ang="0">
                    <a:pos x="404" y="662"/>
                  </a:cxn>
                  <a:cxn ang="0">
                    <a:pos x="372" y="707"/>
                  </a:cxn>
                  <a:cxn ang="0">
                    <a:pos x="331" y="746"/>
                  </a:cxn>
                  <a:cxn ang="0">
                    <a:pos x="324" y="751"/>
                  </a:cxn>
                  <a:cxn ang="0">
                    <a:pos x="315" y="747"/>
                  </a:cxn>
                  <a:cxn ang="0">
                    <a:pos x="307" y="735"/>
                  </a:cxn>
                  <a:cxn ang="0">
                    <a:pos x="307" y="711"/>
                  </a:cxn>
                  <a:cxn ang="0">
                    <a:pos x="309" y="682"/>
                  </a:cxn>
                  <a:cxn ang="0">
                    <a:pos x="329" y="661"/>
                  </a:cxn>
                  <a:cxn ang="0">
                    <a:pos x="351" y="629"/>
                  </a:cxn>
                  <a:cxn ang="0">
                    <a:pos x="357" y="596"/>
                  </a:cxn>
                  <a:cxn ang="0">
                    <a:pos x="346" y="563"/>
                  </a:cxn>
                  <a:cxn ang="0">
                    <a:pos x="316" y="520"/>
                  </a:cxn>
                  <a:cxn ang="0">
                    <a:pos x="270" y="478"/>
                  </a:cxn>
                  <a:cxn ang="0">
                    <a:pos x="215" y="440"/>
                  </a:cxn>
                  <a:cxn ang="0">
                    <a:pos x="154" y="402"/>
                  </a:cxn>
                  <a:cxn ang="0">
                    <a:pos x="98" y="358"/>
                  </a:cxn>
                  <a:cxn ang="0">
                    <a:pos x="51" y="304"/>
                  </a:cxn>
                  <a:cxn ang="0">
                    <a:pos x="20" y="255"/>
                  </a:cxn>
                  <a:cxn ang="0">
                    <a:pos x="3" y="199"/>
                  </a:cxn>
                  <a:cxn ang="0">
                    <a:pos x="1" y="144"/>
                  </a:cxn>
                  <a:cxn ang="0">
                    <a:pos x="16" y="92"/>
                  </a:cxn>
                  <a:cxn ang="0">
                    <a:pos x="50" y="44"/>
                  </a:cxn>
                  <a:cxn ang="0">
                    <a:pos x="94" y="3"/>
                  </a:cxn>
                </a:cxnLst>
                <a:rect l="0" t="0" r="r" b="b"/>
                <a:pathLst>
                  <a:path w="426" h="753">
                    <a:moveTo>
                      <a:pt x="101" y="0"/>
                    </a:moveTo>
                    <a:lnTo>
                      <a:pt x="109" y="1"/>
                    </a:lnTo>
                    <a:lnTo>
                      <a:pt x="137" y="12"/>
                    </a:lnTo>
                    <a:lnTo>
                      <a:pt x="166" y="23"/>
                    </a:lnTo>
                    <a:lnTo>
                      <a:pt x="169" y="25"/>
                    </a:lnTo>
                    <a:lnTo>
                      <a:pt x="172" y="26"/>
                    </a:lnTo>
                    <a:lnTo>
                      <a:pt x="173" y="28"/>
                    </a:lnTo>
                    <a:lnTo>
                      <a:pt x="175" y="30"/>
                    </a:lnTo>
                    <a:lnTo>
                      <a:pt x="175" y="50"/>
                    </a:lnTo>
                    <a:lnTo>
                      <a:pt x="172" y="55"/>
                    </a:lnTo>
                    <a:lnTo>
                      <a:pt x="149" y="71"/>
                    </a:lnTo>
                    <a:lnTo>
                      <a:pt x="132" y="85"/>
                    </a:lnTo>
                    <a:lnTo>
                      <a:pt x="116" y="101"/>
                    </a:lnTo>
                    <a:lnTo>
                      <a:pt x="104" y="115"/>
                    </a:lnTo>
                    <a:lnTo>
                      <a:pt x="95" y="130"/>
                    </a:lnTo>
                    <a:lnTo>
                      <a:pt x="88" y="146"/>
                    </a:lnTo>
                    <a:lnTo>
                      <a:pt x="83" y="165"/>
                    </a:lnTo>
                    <a:lnTo>
                      <a:pt x="82" y="186"/>
                    </a:lnTo>
                    <a:lnTo>
                      <a:pt x="85" y="205"/>
                    </a:lnTo>
                    <a:lnTo>
                      <a:pt x="92" y="225"/>
                    </a:lnTo>
                    <a:lnTo>
                      <a:pt x="101" y="244"/>
                    </a:lnTo>
                    <a:lnTo>
                      <a:pt x="112" y="262"/>
                    </a:lnTo>
                    <a:lnTo>
                      <a:pt x="125" y="279"/>
                    </a:lnTo>
                    <a:lnTo>
                      <a:pt x="141" y="295"/>
                    </a:lnTo>
                    <a:lnTo>
                      <a:pt x="168" y="320"/>
                    </a:lnTo>
                    <a:lnTo>
                      <a:pt x="197" y="343"/>
                    </a:lnTo>
                    <a:lnTo>
                      <a:pt x="228" y="366"/>
                    </a:lnTo>
                    <a:lnTo>
                      <a:pt x="301" y="412"/>
                    </a:lnTo>
                    <a:lnTo>
                      <a:pt x="328" y="430"/>
                    </a:lnTo>
                    <a:lnTo>
                      <a:pt x="352" y="448"/>
                    </a:lnTo>
                    <a:lnTo>
                      <a:pt x="375" y="470"/>
                    </a:lnTo>
                    <a:lnTo>
                      <a:pt x="395" y="494"/>
                    </a:lnTo>
                    <a:lnTo>
                      <a:pt x="408" y="515"/>
                    </a:lnTo>
                    <a:lnTo>
                      <a:pt x="417" y="536"/>
                    </a:lnTo>
                    <a:lnTo>
                      <a:pt x="423" y="559"/>
                    </a:lnTo>
                    <a:lnTo>
                      <a:pt x="426" y="582"/>
                    </a:lnTo>
                    <a:lnTo>
                      <a:pt x="425" y="601"/>
                    </a:lnTo>
                    <a:lnTo>
                      <a:pt x="421" y="620"/>
                    </a:lnTo>
                    <a:lnTo>
                      <a:pt x="416" y="637"/>
                    </a:lnTo>
                    <a:lnTo>
                      <a:pt x="404" y="662"/>
                    </a:lnTo>
                    <a:lnTo>
                      <a:pt x="389" y="685"/>
                    </a:lnTo>
                    <a:lnTo>
                      <a:pt x="372" y="707"/>
                    </a:lnTo>
                    <a:lnTo>
                      <a:pt x="352" y="728"/>
                    </a:lnTo>
                    <a:lnTo>
                      <a:pt x="331" y="746"/>
                    </a:lnTo>
                    <a:lnTo>
                      <a:pt x="328" y="748"/>
                    </a:lnTo>
                    <a:lnTo>
                      <a:pt x="324" y="751"/>
                    </a:lnTo>
                    <a:lnTo>
                      <a:pt x="322" y="753"/>
                    </a:lnTo>
                    <a:lnTo>
                      <a:pt x="315" y="747"/>
                    </a:lnTo>
                    <a:lnTo>
                      <a:pt x="309" y="742"/>
                    </a:lnTo>
                    <a:lnTo>
                      <a:pt x="307" y="735"/>
                    </a:lnTo>
                    <a:lnTo>
                      <a:pt x="306" y="727"/>
                    </a:lnTo>
                    <a:lnTo>
                      <a:pt x="307" y="711"/>
                    </a:lnTo>
                    <a:lnTo>
                      <a:pt x="307" y="689"/>
                    </a:lnTo>
                    <a:lnTo>
                      <a:pt x="309" y="682"/>
                    </a:lnTo>
                    <a:lnTo>
                      <a:pt x="315" y="675"/>
                    </a:lnTo>
                    <a:lnTo>
                      <a:pt x="329" y="661"/>
                    </a:lnTo>
                    <a:lnTo>
                      <a:pt x="341" y="645"/>
                    </a:lnTo>
                    <a:lnTo>
                      <a:pt x="351" y="629"/>
                    </a:lnTo>
                    <a:lnTo>
                      <a:pt x="356" y="612"/>
                    </a:lnTo>
                    <a:lnTo>
                      <a:pt x="357" y="596"/>
                    </a:lnTo>
                    <a:lnTo>
                      <a:pt x="354" y="580"/>
                    </a:lnTo>
                    <a:lnTo>
                      <a:pt x="346" y="563"/>
                    </a:lnTo>
                    <a:lnTo>
                      <a:pt x="332" y="541"/>
                    </a:lnTo>
                    <a:lnTo>
                      <a:pt x="316" y="520"/>
                    </a:lnTo>
                    <a:lnTo>
                      <a:pt x="293" y="498"/>
                    </a:lnTo>
                    <a:lnTo>
                      <a:pt x="270" y="478"/>
                    </a:lnTo>
                    <a:lnTo>
                      <a:pt x="244" y="460"/>
                    </a:lnTo>
                    <a:lnTo>
                      <a:pt x="215" y="440"/>
                    </a:lnTo>
                    <a:lnTo>
                      <a:pt x="184" y="422"/>
                    </a:lnTo>
                    <a:lnTo>
                      <a:pt x="154" y="402"/>
                    </a:lnTo>
                    <a:lnTo>
                      <a:pt x="125" y="381"/>
                    </a:lnTo>
                    <a:lnTo>
                      <a:pt x="98" y="358"/>
                    </a:lnTo>
                    <a:lnTo>
                      <a:pt x="73" y="332"/>
                    </a:lnTo>
                    <a:lnTo>
                      <a:pt x="51" y="304"/>
                    </a:lnTo>
                    <a:lnTo>
                      <a:pt x="34" y="280"/>
                    </a:lnTo>
                    <a:lnTo>
                      <a:pt x="20" y="255"/>
                    </a:lnTo>
                    <a:lnTo>
                      <a:pt x="10" y="228"/>
                    </a:lnTo>
                    <a:lnTo>
                      <a:pt x="3" y="199"/>
                    </a:lnTo>
                    <a:lnTo>
                      <a:pt x="0" y="171"/>
                    </a:lnTo>
                    <a:lnTo>
                      <a:pt x="1" y="144"/>
                    </a:lnTo>
                    <a:lnTo>
                      <a:pt x="7" y="118"/>
                    </a:lnTo>
                    <a:lnTo>
                      <a:pt x="16" y="92"/>
                    </a:lnTo>
                    <a:lnTo>
                      <a:pt x="30" y="68"/>
                    </a:lnTo>
                    <a:lnTo>
                      <a:pt x="50" y="44"/>
                    </a:lnTo>
                    <a:lnTo>
                      <a:pt x="71" y="23"/>
                    </a:lnTo>
                    <a:lnTo>
                      <a:pt x="94" y="3"/>
                    </a:lnTo>
                    <a:lnTo>
                      <a:pt x="10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3" name="Freeform 13"/>
              <p:cNvSpPr>
                <a:spLocks/>
              </p:cNvSpPr>
              <p:nvPr/>
            </p:nvSpPr>
            <p:spPr bwMode="auto">
              <a:xfrm>
                <a:off x="-1473200" y="4505325"/>
                <a:ext cx="461962" cy="1039813"/>
              </a:xfrm>
              <a:custGeom>
                <a:avLst/>
                <a:gdLst/>
                <a:ahLst/>
                <a:cxnLst>
                  <a:cxn ang="0">
                    <a:pos x="89" y="1"/>
                  </a:cxn>
                  <a:cxn ang="0">
                    <a:pos x="92" y="3"/>
                  </a:cxn>
                  <a:cxn ang="0">
                    <a:pos x="102" y="9"/>
                  </a:cxn>
                  <a:cxn ang="0">
                    <a:pos x="112" y="15"/>
                  </a:cxn>
                  <a:cxn ang="0">
                    <a:pos x="114" y="22"/>
                  </a:cxn>
                  <a:cxn ang="0">
                    <a:pos x="112" y="77"/>
                  </a:cxn>
                  <a:cxn ang="0">
                    <a:pos x="95" y="97"/>
                  </a:cxn>
                  <a:cxn ang="0">
                    <a:pos x="77" y="126"/>
                  </a:cxn>
                  <a:cxn ang="0">
                    <a:pos x="68" y="165"/>
                  </a:cxn>
                  <a:cxn ang="0">
                    <a:pos x="82" y="203"/>
                  </a:cxn>
                  <a:cxn ang="0">
                    <a:pos x="113" y="238"/>
                  </a:cxn>
                  <a:cxn ang="0">
                    <a:pos x="213" y="320"/>
                  </a:cxn>
                  <a:cxn ang="0">
                    <a:pos x="250" y="357"/>
                  </a:cxn>
                  <a:cxn ang="0">
                    <a:pos x="276" y="401"/>
                  </a:cxn>
                  <a:cxn ang="0">
                    <a:pos x="290" y="453"/>
                  </a:cxn>
                  <a:cxn ang="0">
                    <a:pos x="290" y="508"/>
                  </a:cxn>
                  <a:cxn ang="0">
                    <a:pos x="274" y="582"/>
                  </a:cxn>
                  <a:cxn ang="0">
                    <a:pos x="242" y="649"/>
                  </a:cxn>
                  <a:cxn ang="0">
                    <a:pos x="239" y="653"/>
                  </a:cxn>
                  <a:cxn ang="0">
                    <a:pos x="236" y="655"/>
                  </a:cxn>
                  <a:cxn ang="0">
                    <a:pos x="237" y="561"/>
                  </a:cxn>
                  <a:cxn ang="0">
                    <a:pos x="240" y="508"/>
                  </a:cxn>
                  <a:cxn ang="0">
                    <a:pos x="232" y="453"/>
                  </a:cxn>
                  <a:cxn ang="0">
                    <a:pos x="207" y="401"/>
                  </a:cxn>
                  <a:cxn ang="0">
                    <a:pos x="179" y="373"/>
                  </a:cxn>
                  <a:cxn ang="0">
                    <a:pos x="135" y="338"/>
                  </a:cxn>
                  <a:cxn ang="0">
                    <a:pos x="83" y="297"/>
                  </a:cxn>
                  <a:cxn ang="0">
                    <a:pos x="42" y="251"/>
                  </a:cxn>
                  <a:cxn ang="0">
                    <a:pos x="11" y="201"/>
                  </a:cxn>
                  <a:cxn ang="0">
                    <a:pos x="0" y="147"/>
                  </a:cxn>
                  <a:cxn ang="0">
                    <a:pos x="4" y="107"/>
                  </a:cxn>
                  <a:cxn ang="0">
                    <a:pos x="20" y="69"/>
                  </a:cxn>
                  <a:cxn ang="0">
                    <a:pos x="57" y="23"/>
                  </a:cxn>
                  <a:cxn ang="0">
                    <a:pos x="82" y="2"/>
                  </a:cxn>
                  <a:cxn ang="0">
                    <a:pos x="86" y="0"/>
                  </a:cxn>
                </a:cxnLst>
                <a:rect l="0" t="0" r="r" b="b"/>
                <a:pathLst>
                  <a:path w="291" h="655">
                    <a:moveTo>
                      <a:pt x="86" y="0"/>
                    </a:moveTo>
                    <a:lnTo>
                      <a:pt x="89" y="1"/>
                    </a:lnTo>
                    <a:lnTo>
                      <a:pt x="91" y="3"/>
                    </a:lnTo>
                    <a:lnTo>
                      <a:pt x="92" y="3"/>
                    </a:lnTo>
                    <a:lnTo>
                      <a:pt x="93" y="4"/>
                    </a:lnTo>
                    <a:lnTo>
                      <a:pt x="102" y="9"/>
                    </a:lnTo>
                    <a:lnTo>
                      <a:pt x="108" y="13"/>
                    </a:lnTo>
                    <a:lnTo>
                      <a:pt x="112" y="15"/>
                    </a:lnTo>
                    <a:lnTo>
                      <a:pt x="114" y="18"/>
                    </a:lnTo>
                    <a:lnTo>
                      <a:pt x="114" y="22"/>
                    </a:lnTo>
                    <a:lnTo>
                      <a:pt x="114" y="70"/>
                    </a:lnTo>
                    <a:lnTo>
                      <a:pt x="112" y="77"/>
                    </a:lnTo>
                    <a:lnTo>
                      <a:pt x="106" y="84"/>
                    </a:lnTo>
                    <a:lnTo>
                      <a:pt x="95" y="97"/>
                    </a:lnTo>
                    <a:lnTo>
                      <a:pt x="85" y="111"/>
                    </a:lnTo>
                    <a:lnTo>
                      <a:pt x="77" y="126"/>
                    </a:lnTo>
                    <a:lnTo>
                      <a:pt x="70" y="146"/>
                    </a:lnTo>
                    <a:lnTo>
                      <a:pt x="68" y="165"/>
                    </a:lnTo>
                    <a:lnTo>
                      <a:pt x="73" y="184"/>
                    </a:lnTo>
                    <a:lnTo>
                      <a:pt x="82" y="203"/>
                    </a:lnTo>
                    <a:lnTo>
                      <a:pt x="97" y="221"/>
                    </a:lnTo>
                    <a:lnTo>
                      <a:pt x="113" y="238"/>
                    </a:lnTo>
                    <a:lnTo>
                      <a:pt x="131" y="254"/>
                    </a:lnTo>
                    <a:lnTo>
                      <a:pt x="213" y="320"/>
                    </a:lnTo>
                    <a:lnTo>
                      <a:pt x="233" y="338"/>
                    </a:lnTo>
                    <a:lnTo>
                      <a:pt x="250" y="357"/>
                    </a:lnTo>
                    <a:lnTo>
                      <a:pt x="265" y="378"/>
                    </a:lnTo>
                    <a:lnTo>
                      <a:pt x="276" y="401"/>
                    </a:lnTo>
                    <a:lnTo>
                      <a:pt x="285" y="426"/>
                    </a:lnTo>
                    <a:lnTo>
                      <a:pt x="290" y="453"/>
                    </a:lnTo>
                    <a:lnTo>
                      <a:pt x="291" y="480"/>
                    </a:lnTo>
                    <a:lnTo>
                      <a:pt x="290" y="508"/>
                    </a:lnTo>
                    <a:lnTo>
                      <a:pt x="283" y="545"/>
                    </a:lnTo>
                    <a:lnTo>
                      <a:pt x="274" y="582"/>
                    </a:lnTo>
                    <a:lnTo>
                      <a:pt x="259" y="616"/>
                    </a:lnTo>
                    <a:lnTo>
                      <a:pt x="242" y="649"/>
                    </a:lnTo>
                    <a:lnTo>
                      <a:pt x="241" y="651"/>
                    </a:lnTo>
                    <a:lnTo>
                      <a:pt x="239" y="653"/>
                    </a:lnTo>
                    <a:lnTo>
                      <a:pt x="238" y="655"/>
                    </a:lnTo>
                    <a:lnTo>
                      <a:pt x="236" y="655"/>
                    </a:lnTo>
                    <a:lnTo>
                      <a:pt x="237" y="644"/>
                    </a:lnTo>
                    <a:lnTo>
                      <a:pt x="237" y="561"/>
                    </a:lnTo>
                    <a:lnTo>
                      <a:pt x="239" y="536"/>
                    </a:lnTo>
                    <a:lnTo>
                      <a:pt x="240" y="508"/>
                    </a:lnTo>
                    <a:lnTo>
                      <a:pt x="238" y="480"/>
                    </a:lnTo>
                    <a:lnTo>
                      <a:pt x="232" y="453"/>
                    </a:lnTo>
                    <a:lnTo>
                      <a:pt x="222" y="426"/>
                    </a:lnTo>
                    <a:lnTo>
                      <a:pt x="207" y="401"/>
                    </a:lnTo>
                    <a:lnTo>
                      <a:pt x="194" y="386"/>
                    </a:lnTo>
                    <a:lnTo>
                      <a:pt x="179" y="373"/>
                    </a:lnTo>
                    <a:lnTo>
                      <a:pt x="164" y="361"/>
                    </a:lnTo>
                    <a:lnTo>
                      <a:pt x="135" y="338"/>
                    </a:lnTo>
                    <a:lnTo>
                      <a:pt x="106" y="316"/>
                    </a:lnTo>
                    <a:lnTo>
                      <a:pt x="83" y="297"/>
                    </a:lnTo>
                    <a:lnTo>
                      <a:pt x="61" y="275"/>
                    </a:lnTo>
                    <a:lnTo>
                      <a:pt x="42" y="251"/>
                    </a:lnTo>
                    <a:lnTo>
                      <a:pt x="24" y="226"/>
                    </a:lnTo>
                    <a:lnTo>
                      <a:pt x="11" y="201"/>
                    </a:lnTo>
                    <a:lnTo>
                      <a:pt x="3" y="174"/>
                    </a:lnTo>
                    <a:lnTo>
                      <a:pt x="0" y="147"/>
                    </a:lnTo>
                    <a:lnTo>
                      <a:pt x="1" y="126"/>
                    </a:lnTo>
                    <a:lnTo>
                      <a:pt x="4" y="107"/>
                    </a:lnTo>
                    <a:lnTo>
                      <a:pt x="11" y="88"/>
                    </a:lnTo>
                    <a:lnTo>
                      <a:pt x="20" y="69"/>
                    </a:lnTo>
                    <a:lnTo>
                      <a:pt x="37" y="46"/>
                    </a:lnTo>
                    <a:lnTo>
                      <a:pt x="57" y="23"/>
                    </a:lnTo>
                    <a:lnTo>
                      <a:pt x="79" y="4"/>
                    </a:lnTo>
                    <a:lnTo>
                      <a:pt x="82" y="2"/>
                    </a:lnTo>
                    <a:lnTo>
                      <a:pt x="84" y="1"/>
                    </a:lnTo>
                    <a:lnTo>
                      <a:pt x="8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4" name="Freeform 14"/>
              <p:cNvSpPr>
                <a:spLocks/>
              </p:cNvSpPr>
              <p:nvPr/>
            </p:nvSpPr>
            <p:spPr bwMode="auto">
              <a:xfrm>
                <a:off x="-1255713" y="3181350"/>
                <a:ext cx="134937" cy="481013"/>
              </a:xfrm>
              <a:custGeom>
                <a:avLst/>
                <a:gdLst/>
                <a:ahLst/>
                <a:cxnLst>
                  <a:cxn ang="0">
                    <a:pos x="0" y="0"/>
                  </a:cxn>
                  <a:cxn ang="0">
                    <a:pos x="23" y="1"/>
                  </a:cxn>
                  <a:cxn ang="0">
                    <a:pos x="76" y="4"/>
                  </a:cxn>
                  <a:cxn ang="0">
                    <a:pos x="80" y="5"/>
                  </a:cxn>
                  <a:cxn ang="0">
                    <a:pos x="82" y="6"/>
                  </a:cxn>
                  <a:cxn ang="0">
                    <a:pos x="83" y="8"/>
                  </a:cxn>
                  <a:cxn ang="0">
                    <a:pos x="85" y="11"/>
                  </a:cxn>
                  <a:cxn ang="0">
                    <a:pos x="85" y="14"/>
                  </a:cxn>
                  <a:cxn ang="0">
                    <a:pos x="83" y="133"/>
                  </a:cxn>
                  <a:cxn ang="0">
                    <a:pos x="83" y="171"/>
                  </a:cxn>
                  <a:cxn ang="0">
                    <a:pos x="82" y="209"/>
                  </a:cxn>
                  <a:cxn ang="0">
                    <a:pos x="82" y="303"/>
                  </a:cxn>
                  <a:cxn ang="0">
                    <a:pos x="72" y="299"/>
                  </a:cxn>
                  <a:cxn ang="0">
                    <a:pos x="62" y="296"/>
                  </a:cxn>
                  <a:cxn ang="0">
                    <a:pos x="16" y="278"/>
                  </a:cxn>
                  <a:cxn ang="0">
                    <a:pos x="8" y="274"/>
                  </a:cxn>
                  <a:cxn ang="0">
                    <a:pos x="4" y="272"/>
                  </a:cxn>
                  <a:cxn ang="0">
                    <a:pos x="2" y="267"/>
                  </a:cxn>
                  <a:cxn ang="0">
                    <a:pos x="2" y="259"/>
                  </a:cxn>
                  <a:cxn ang="0">
                    <a:pos x="0" y="36"/>
                  </a:cxn>
                  <a:cxn ang="0">
                    <a:pos x="0" y="0"/>
                  </a:cxn>
                </a:cxnLst>
                <a:rect l="0" t="0" r="r" b="b"/>
                <a:pathLst>
                  <a:path w="85" h="303">
                    <a:moveTo>
                      <a:pt x="0" y="0"/>
                    </a:moveTo>
                    <a:lnTo>
                      <a:pt x="23" y="1"/>
                    </a:lnTo>
                    <a:lnTo>
                      <a:pt x="76" y="4"/>
                    </a:lnTo>
                    <a:lnTo>
                      <a:pt x="80" y="5"/>
                    </a:lnTo>
                    <a:lnTo>
                      <a:pt x="82" y="6"/>
                    </a:lnTo>
                    <a:lnTo>
                      <a:pt x="83" y="8"/>
                    </a:lnTo>
                    <a:lnTo>
                      <a:pt x="85" y="11"/>
                    </a:lnTo>
                    <a:lnTo>
                      <a:pt x="85" y="14"/>
                    </a:lnTo>
                    <a:lnTo>
                      <a:pt x="83" y="133"/>
                    </a:lnTo>
                    <a:lnTo>
                      <a:pt x="83" y="171"/>
                    </a:lnTo>
                    <a:lnTo>
                      <a:pt x="82" y="209"/>
                    </a:lnTo>
                    <a:lnTo>
                      <a:pt x="82" y="303"/>
                    </a:lnTo>
                    <a:lnTo>
                      <a:pt x="72" y="299"/>
                    </a:lnTo>
                    <a:lnTo>
                      <a:pt x="62" y="296"/>
                    </a:lnTo>
                    <a:lnTo>
                      <a:pt x="16" y="278"/>
                    </a:lnTo>
                    <a:lnTo>
                      <a:pt x="8" y="274"/>
                    </a:lnTo>
                    <a:lnTo>
                      <a:pt x="4" y="272"/>
                    </a:lnTo>
                    <a:lnTo>
                      <a:pt x="2" y="267"/>
                    </a:lnTo>
                    <a:lnTo>
                      <a:pt x="2" y="259"/>
                    </a:lnTo>
                    <a:lnTo>
                      <a:pt x="0" y="36"/>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5" name="Freeform 15"/>
              <p:cNvSpPr>
                <a:spLocks/>
              </p:cNvSpPr>
              <p:nvPr/>
            </p:nvSpPr>
            <p:spPr bwMode="auto">
              <a:xfrm>
                <a:off x="-1247775" y="3870325"/>
                <a:ext cx="119062" cy="504825"/>
              </a:xfrm>
              <a:custGeom>
                <a:avLst/>
                <a:gdLst/>
                <a:ahLst/>
                <a:cxnLst>
                  <a:cxn ang="0">
                    <a:pos x="0" y="0"/>
                  </a:cxn>
                  <a:cxn ang="0">
                    <a:pos x="3" y="1"/>
                  </a:cxn>
                  <a:cxn ang="0">
                    <a:pos x="7" y="1"/>
                  </a:cxn>
                  <a:cxn ang="0">
                    <a:pos x="9" y="2"/>
                  </a:cxn>
                  <a:cxn ang="0">
                    <a:pos x="66" y="27"/>
                  </a:cxn>
                  <a:cxn ang="0">
                    <a:pos x="71" y="30"/>
                  </a:cxn>
                  <a:cxn ang="0">
                    <a:pos x="75" y="35"/>
                  </a:cxn>
                  <a:cxn ang="0">
                    <a:pos x="75" y="42"/>
                  </a:cxn>
                  <a:cxn ang="0">
                    <a:pos x="72" y="251"/>
                  </a:cxn>
                  <a:cxn ang="0">
                    <a:pos x="72" y="279"/>
                  </a:cxn>
                  <a:cxn ang="0">
                    <a:pos x="71" y="306"/>
                  </a:cxn>
                  <a:cxn ang="0">
                    <a:pos x="70" y="311"/>
                  </a:cxn>
                  <a:cxn ang="0">
                    <a:pos x="70" y="318"/>
                  </a:cxn>
                  <a:cxn ang="0">
                    <a:pos x="68" y="317"/>
                  </a:cxn>
                  <a:cxn ang="0">
                    <a:pos x="66" y="317"/>
                  </a:cxn>
                  <a:cxn ang="0">
                    <a:pos x="62" y="315"/>
                  </a:cxn>
                  <a:cxn ang="0">
                    <a:pos x="36" y="297"/>
                  </a:cxn>
                  <a:cxn ang="0">
                    <a:pos x="10" y="280"/>
                  </a:cxn>
                  <a:cxn ang="0">
                    <a:pos x="4" y="272"/>
                  </a:cxn>
                  <a:cxn ang="0">
                    <a:pos x="3" y="264"/>
                  </a:cxn>
                  <a:cxn ang="0">
                    <a:pos x="3" y="225"/>
                  </a:cxn>
                  <a:cxn ang="0">
                    <a:pos x="0" y="15"/>
                  </a:cxn>
                  <a:cxn ang="0">
                    <a:pos x="0" y="0"/>
                  </a:cxn>
                </a:cxnLst>
                <a:rect l="0" t="0" r="r" b="b"/>
                <a:pathLst>
                  <a:path w="75" h="318">
                    <a:moveTo>
                      <a:pt x="0" y="0"/>
                    </a:moveTo>
                    <a:lnTo>
                      <a:pt x="3" y="1"/>
                    </a:lnTo>
                    <a:lnTo>
                      <a:pt x="7" y="1"/>
                    </a:lnTo>
                    <a:lnTo>
                      <a:pt x="9" y="2"/>
                    </a:lnTo>
                    <a:lnTo>
                      <a:pt x="66" y="27"/>
                    </a:lnTo>
                    <a:lnTo>
                      <a:pt x="71" y="30"/>
                    </a:lnTo>
                    <a:lnTo>
                      <a:pt x="75" y="35"/>
                    </a:lnTo>
                    <a:lnTo>
                      <a:pt x="75" y="42"/>
                    </a:lnTo>
                    <a:lnTo>
                      <a:pt x="72" y="251"/>
                    </a:lnTo>
                    <a:lnTo>
                      <a:pt x="72" y="279"/>
                    </a:lnTo>
                    <a:lnTo>
                      <a:pt x="71" y="306"/>
                    </a:lnTo>
                    <a:lnTo>
                      <a:pt x="70" y="311"/>
                    </a:lnTo>
                    <a:lnTo>
                      <a:pt x="70" y="318"/>
                    </a:lnTo>
                    <a:lnTo>
                      <a:pt x="68" y="317"/>
                    </a:lnTo>
                    <a:lnTo>
                      <a:pt x="66" y="317"/>
                    </a:lnTo>
                    <a:lnTo>
                      <a:pt x="62" y="315"/>
                    </a:lnTo>
                    <a:lnTo>
                      <a:pt x="36" y="297"/>
                    </a:lnTo>
                    <a:lnTo>
                      <a:pt x="10" y="280"/>
                    </a:lnTo>
                    <a:lnTo>
                      <a:pt x="4" y="272"/>
                    </a:lnTo>
                    <a:lnTo>
                      <a:pt x="3" y="264"/>
                    </a:lnTo>
                    <a:lnTo>
                      <a:pt x="3" y="225"/>
                    </a:lnTo>
                    <a:lnTo>
                      <a:pt x="0" y="15"/>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6" name="Freeform 16"/>
              <p:cNvSpPr>
                <a:spLocks/>
              </p:cNvSpPr>
              <p:nvPr/>
            </p:nvSpPr>
            <p:spPr bwMode="auto">
              <a:xfrm>
                <a:off x="-1365250" y="5075237"/>
                <a:ext cx="239712" cy="635000"/>
              </a:xfrm>
              <a:custGeom>
                <a:avLst/>
                <a:gdLst/>
                <a:ahLst/>
                <a:cxnLst>
                  <a:cxn ang="0">
                    <a:pos x="38" y="0"/>
                  </a:cxn>
                  <a:cxn ang="0">
                    <a:pos x="46" y="3"/>
                  </a:cxn>
                  <a:cxn ang="0">
                    <a:pos x="50" y="9"/>
                  </a:cxn>
                  <a:cxn ang="0">
                    <a:pos x="51" y="16"/>
                  </a:cxn>
                  <a:cxn ang="0">
                    <a:pos x="52" y="76"/>
                  </a:cxn>
                  <a:cxn ang="0">
                    <a:pos x="51" y="137"/>
                  </a:cxn>
                  <a:cxn ang="0">
                    <a:pos x="52" y="170"/>
                  </a:cxn>
                  <a:cxn ang="0">
                    <a:pos x="56" y="203"/>
                  </a:cxn>
                  <a:cxn ang="0">
                    <a:pos x="63" y="234"/>
                  </a:cxn>
                  <a:cxn ang="0">
                    <a:pos x="74" y="265"/>
                  </a:cxn>
                  <a:cxn ang="0">
                    <a:pos x="87" y="295"/>
                  </a:cxn>
                  <a:cxn ang="0">
                    <a:pos x="106" y="330"/>
                  </a:cxn>
                  <a:cxn ang="0">
                    <a:pos x="126" y="363"/>
                  </a:cxn>
                  <a:cxn ang="0">
                    <a:pos x="149" y="395"/>
                  </a:cxn>
                  <a:cxn ang="0">
                    <a:pos x="151" y="400"/>
                  </a:cxn>
                  <a:cxn ang="0">
                    <a:pos x="121" y="375"/>
                  </a:cxn>
                  <a:cxn ang="0">
                    <a:pos x="94" y="348"/>
                  </a:cxn>
                  <a:cxn ang="0">
                    <a:pos x="70" y="318"/>
                  </a:cxn>
                  <a:cxn ang="0">
                    <a:pos x="48" y="287"/>
                  </a:cxn>
                  <a:cxn ang="0">
                    <a:pos x="31" y="254"/>
                  </a:cxn>
                  <a:cxn ang="0">
                    <a:pos x="16" y="217"/>
                  </a:cxn>
                  <a:cxn ang="0">
                    <a:pos x="7" y="179"/>
                  </a:cxn>
                  <a:cxn ang="0">
                    <a:pos x="2" y="151"/>
                  </a:cxn>
                  <a:cxn ang="0">
                    <a:pos x="0" y="121"/>
                  </a:cxn>
                  <a:cxn ang="0">
                    <a:pos x="2" y="92"/>
                  </a:cxn>
                  <a:cxn ang="0">
                    <a:pos x="7" y="64"/>
                  </a:cxn>
                  <a:cxn ang="0">
                    <a:pos x="15" y="43"/>
                  </a:cxn>
                  <a:cxn ang="0">
                    <a:pos x="24" y="24"/>
                  </a:cxn>
                  <a:cxn ang="0">
                    <a:pos x="36" y="5"/>
                  </a:cxn>
                  <a:cxn ang="0">
                    <a:pos x="38" y="0"/>
                  </a:cxn>
                </a:cxnLst>
                <a:rect l="0" t="0" r="r" b="b"/>
                <a:pathLst>
                  <a:path w="151" h="400">
                    <a:moveTo>
                      <a:pt x="38" y="0"/>
                    </a:moveTo>
                    <a:lnTo>
                      <a:pt x="46" y="3"/>
                    </a:lnTo>
                    <a:lnTo>
                      <a:pt x="50" y="9"/>
                    </a:lnTo>
                    <a:lnTo>
                      <a:pt x="51" y="16"/>
                    </a:lnTo>
                    <a:lnTo>
                      <a:pt x="52" y="76"/>
                    </a:lnTo>
                    <a:lnTo>
                      <a:pt x="51" y="137"/>
                    </a:lnTo>
                    <a:lnTo>
                      <a:pt x="52" y="170"/>
                    </a:lnTo>
                    <a:lnTo>
                      <a:pt x="56" y="203"/>
                    </a:lnTo>
                    <a:lnTo>
                      <a:pt x="63" y="234"/>
                    </a:lnTo>
                    <a:lnTo>
                      <a:pt x="74" y="265"/>
                    </a:lnTo>
                    <a:lnTo>
                      <a:pt x="87" y="295"/>
                    </a:lnTo>
                    <a:lnTo>
                      <a:pt x="106" y="330"/>
                    </a:lnTo>
                    <a:lnTo>
                      <a:pt x="126" y="363"/>
                    </a:lnTo>
                    <a:lnTo>
                      <a:pt x="149" y="395"/>
                    </a:lnTo>
                    <a:lnTo>
                      <a:pt x="151" y="400"/>
                    </a:lnTo>
                    <a:lnTo>
                      <a:pt x="121" y="375"/>
                    </a:lnTo>
                    <a:lnTo>
                      <a:pt x="94" y="348"/>
                    </a:lnTo>
                    <a:lnTo>
                      <a:pt x="70" y="318"/>
                    </a:lnTo>
                    <a:lnTo>
                      <a:pt x="48" y="287"/>
                    </a:lnTo>
                    <a:lnTo>
                      <a:pt x="31" y="254"/>
                    </a:lnTo>
                    <a:lnTo>
                      <a:pt x="16" y="217"/>
                    </a:lnTo>
                    <a:lnTo>
                      <a:pt x="7" y="179"/>
                    </a:lnTo>
                    <a:lnTo>
                      <a:pt x="2" y="151"/>
                    </a:lnTo>
                    <a:lnTo>
                      <a:pt x="0" y="121"/>
                    </a:lnTo>
                    <a:lnTo>
                      <a:pt x="2" y="92"/>
                    </a:lnTo>
                    <a:lnTo>
                      <a:pt x="7" y="64"/>
                    </a:lnTo>
                    <a:lnTo>
                      <a:pt x="15" y="43"/>
                    </a:lnTo>
                    <a:lnTo>
                      <a:pt x="24" y="24"/>
                    </a:lnTo>
                    <a:lnTo>
                      <a:pt x="36" y="5"/>
                    </a:lnTo>
                    <a:lnTo>
                      <a:pt x="3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7" name="Freeform 17"/>
              <p:cNvSpPr>
                <a:spLocks/>
              </p:cNvSpPr>
              <p:nvPr/>
            </p:nvSpPr>
            <p:spPr bwMode="auto">
              <a:xfrm>
                <a:off x="-1239838" y="4567237"/>
                <a:ext cx="100012" cy="371475"/>
              </a:xfrm>
              <a:custGeom>
                <a:avLst/>
                <a:gdLst/>
                <a:ahLst/>
                <a:cxnLst>
                  <a:cxn ang="0">
                    <a:pos x="0" y="0"/>
                  </a:cxn>
                  <a:cxn ang="0">
                    <a:pos x="4" y="2"/>
                  </a:cxn>
                  <a:cxn ang="0">
                    <a:pos x="7" y="3"/>
                  </a:cxn>
                  <a:cxn ang="0">
                    <a:pos x="56" y="40"/>
                  </a:cxn>
                  <a:cxn ang="0">
                    <a:pos x="62" y="47"/>
                  </a:cxn>
                  <a:cxn ang="0">
                    <a:pos x="63" y="55"/>
                  </a:cxn>
                  <a:cxn ang="0">
                    <a:pos x="61" y="230"/>
                  </a:cxn>
                  <a:cxn ang="0">
                    <a:pos x="61" y="232"/>
                  </a:cxn>
                  <a:cxn ang="0">
                    <a:pos x="60" y="234"/>
                  </a:cxn>
                  <a:cxn ang="0">
                    <a:pos x="56" y="233"/>
                  </a:cxn>
                  <a:cxn ang="0">
                    <a:pos x="54" y="231"/>
                  </a:cxn>
                  <a:cxn ang="0">
                    <a:pos x="31" y="212"/>
                  </a:cxn>
                  <a:cxn ang="0">
                    <a:pos x="8" y="194"/>
                  </a:cxn>
                  <a:cxn ang="0">
                    <a:pos x="6" y="191"/>
                  </a:cxn>
                  <a:cxn ang="0">
                    <a:pos x="4" y="188"/>
                  </a:cxn>
                  <a:cxn ang="0">
                    <a:pos x="2" y="185"/>
                  </a:cxn>
                  <a:cxn ang="0">
                    <a:pos x="2" y="179"/>
                  </a:cxn>
                  <a:cxn ang="0">
                    <a:pos x="1" y="96"/>
                  </a:cxn>
                  <a:cxn ang="0">
                    <a:pos x="0" y="13"/>
                  </a:cxn>
                  <a:cxn ang="0">
                    <a:pos x="0" y="0"/>
                  </a:cxn>
                </a:cxnLst>
                <a:rect l="0" t="0" r="r" b="b"/>
                <a:pathLst>
                  <a:path w="63" h="234">
                    <a:moveTo>
                      <a:pt x="0" y="0"/>
                    </a:moveTo>
                    <a:lnTo>
                      <a:pt x="4" y="2"/>
                    </a:lnTo>
                    <a:lnTo>
                      <a:pt x="7" y="3"/>
                    </a:lnTo>
                    <a:lnTo>
                      <a:pt x="56" y="40"/>
                    </a:lnTo>
                    <a:lnTo>
                      <a:pt x="62" y="47"/>
                    </a:lnTo>
                    <a:lnTo>
                      <a:pt x="63" y="55"/>
                    </a:lnTo>
                    <a:lnTo>
                      <a:pt x="61" y="230"/>
                    </a:lnTo>
                    <a:lnTo>
                      <a:pt x="61" y="232"/>
                    </a:lnTo>
                    <a:lnTo>
                      <a:pt x="60" y="234"/>
                    </a:lnTo>
                    <a:lnTo>
                      <a:pt x="56" y="233"/>
                    </a:lnTo>
                    <a:lnTo>
                      <a:pt x="54" y="231"/>
                    </a:lnTo>
                    <a:lnTo>
                      <a:pt x="31" y="212"/>
                    </a:lnTo>
                    <a:lnTo>
                      <a:pt x="8" y="194"/>
                    </a:lnTo>
                    <a:lnTo>
                      <a:pt x="6" y="191"/>
                    </a:lnTo>
                    <a:lnTo>
                      <a:pt x="4" y="188"/>
                    </a:lnTo>
                    <a:lnTo>
                      <a:pt x="2" y="185"/>
                    </a:lnTo>
                    <a:lnTo>
                      <a:pt x="2" y="179"/>
                    </a:lnTo>
                    <a:lnTo>
                      <a:pt x="1" y="96"/>
                    </a:lnTo>
                    <a:lnTo>
                      <a:pt x="0" y="13"/>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8" name="Freeform 18"/>
              <p:cNvSpPr>
                <a:spLocks/>
              </p:cNvSpPr>
              <p:nvPr/>
            </p:nvSpPr>
            <p:spPr bwMode="auto">
              <a:xfrm>
                <a:off x="-1231900" y="5130800"/>
                <a:ext cx="84137" cy="439738"/>
              </a:xfrm>
              <a:custGeom>
                <a:avLst/>
                <a:gdLst/>
                <a:ahLst/>
                <a:cxnLst>
                  <a:cxn ang="0">
                    <a:pos x="1" y="0"/>
                  </a:cxn>
                  <a:cxn ang="0">
                    <a:pos x="3" y="2"/>
                  </a:cxn>
                  <a:cxn ang="0">
                    <a:pos x="6" y="3"/>
                  </a:cxn>
                  <a:cxn ang="0">
                    <a:pos x="24" y="21"/>
                  </a:cxn>
                  <a:cxn ang="0">
                    <a:pos x="36" y="38"/>
                  </a:cxn>
                  <a:cxn ang="0">
                    <a:pos x="46" y="58"/>
                  </a:cxn>
                  <a:cxn ang="0">
                    <a:pos x="51" y="79"/>
                  </a:cxn>
                  <a:cxn ang="0">
                    <a:pos x="53" y="102"/>
                  </a:cxn>
                  <a:cxn ang="0">
                    <a:pos x="53" y="226"/>
                  </a:cxn>
                  <a:cxn ang="0">
                    <a:pos x="51" y="275"/>
                  </a:cxn>
                  <a:cxn ang="0">
                    <a:pos x="50" y="276"/>
                  </a:cxn>
                  <a:cxn ang="0">
                    <a:pos x="49" y="276"/>
                  </a:cxn>
                  <a:cxn ang="0">
                    <a:pos x="48" y="277"/>
                  </a:cxn>
                  <a:cxn ang="0">
                    <a:pos x="37" y="254"/>
                  </a:cxn>
                  <a:cxn ang="0">
                    <a:pos x="26" y="230"/>
                  </a:cxn>
                  <a:cxn ang="0">
                    <a:pos x="17" y="209"/>
                  </a:cxn>
                  <a:cxn ang="0">
                    <a:pos x="10" y="187"/>
                  </a:cxn>
                  <a:cxn ang="0">
                    <a:pos x="4" y="164"/>
                  </a:cxn>
                  <a:cxn ang="0">
                    <a:pos x="2" y="140"/>
                  </a:cxn>
                  <a:cxn ang="0">
                    <a:pos x="1" y="115"/>
                  </a:cxn>
                  <a:cxn ang="0">
                    <a:pos x="0" y="8"/>
                  </a:cxn>
                  <a:cxn ang="0">
                    <a:pos x="0" y="4"/>
                  </a:cxn>
                  <a:cxn ang="0">
                    <a:pos x="1" y="0"/>
                  </a:cxn>
                </a:cxnLst>
                <a:rect l="0" t="0" r="r" b="b"/>
                <a:pathLst>
                  <a:path w="53" h="277">
                    <a:moveTo>
                      <a:pt x="1" y="0"/>
                    </a:moveTo>
                    <a:lnTo>
                      <a:pt x="3" y="2"/>
                    </a:lnTo>
                    <a:lnTo>
                      <a:pt x="6" y="3"/>
                    </a:lnTo>
                    <a:lnTo>
                      <a:pt x="24" y="21"/>
                    </a:lnTo>
                    <a:lnTo>
                      <a:pt x="36" y="38"/>
                    </a:lnTo>
                    <a:lnTo>
                      <a:pt x="46" y="58"/>
                    </a:lnTo>
                    <a:lnTo>
                      <a:pt x="51" y="79"/>
                    </a:lnTo>
                    <a:lnTo>
                      <a:pt x="53" y="102"/>
                    </a:lnTo>
                    <a:lnTo>
                      <a:pt x="53" y="226"/>
                    </a:lnTo>
                    <a:lnTo>
                      <a:pt x="51" y="275"/>
                    </a:lnTo>
                    <a:lnTo>
                      <a:pt x="50" y="276"/>
                    </a:lnTo>
                    <a:lnTo>
                      <a:pt x="49" y="276"/>
                    </a:lnTo>
                    <a:lnTo>
                      <a:pt x="48" y="277"/>
                    </a:lnTo>
                    <a:lnTo>
                      <a:pt x="37" y="254"/>
                    </a:lnTo>
                    <a:lnTo>
                      <a:pt x="26" y="230"/>
                    </a:lnTo>
                    <a:lnTo>
                      <a:pt x="17" y="209"/>
                    </a:lnTo>
                    <a:lnTo>
                      <a:pt x="10" y="187"/>
                    </a:lnTo>
                    <a:lnTo>
                      <a:pt x="4" y="164"/>
                    </a:lnTo>
                    <a:lnTo>
                      <a:pt x="2" y="140"/>
                    </a:lnTo>
                    <a:lnTo>
                      <a:pt x="1" y="115"/>
                    </a:lnTo>
                    <a:lnTo>
                      <a:pt x="0" y="8"/>
                    </a:lnTo>
                    <a:lnTo>
                      <a:pt x="0" y="4"/>
                    </a:lnTo>
                    <a:lnTo>
                      <a:pt x="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67" name="Group 61"/>
            <p:cNvGrpSpPr/>
            <p:nvPr/>
          </p:nvGrpSpPr>
          <p:grpSpPr>
            <a:xfrm>
              <a:off x="4494212" y="1524000"/>
              <a:ext cx="756511" cy="759661"/>
              <a:chOff x="1370013" y="461963"/>
              <a:chExt cx="1143001" cy="1147762"/>
            </a:xfrm>
            <a:grpFill/>
          </p:grpSpPr>
          <p:sp>
            <p:nvSpPr>
              <p:cNvPr id="183" name="Freeform 6"/>
              <p:cNvSpPr>
                <a:spLocks/>
              </p:cNvSpPr>
              <p:nvPr/>
            </p:nvSpPr>
            <p:spPr bwMode="auto">
              <a:xfrm>
                <a:off x="1597026" y="622300"/>
                <a:ext cx="755650" cy="757238"/>
              </a:xfrm>
              <a:custGeom>
                <a:avLst/>
                <a:gdLst/>
                <a:ahLst/>
                <a:cxnLst>
                  <a:cxn ang="0">
                    <a:pos x="284" y="0"/>
                  </a:cxn>
                  <a:cxn ang="0">
                    <a:pos x="476" y="193"/>
                  </a:cxn>
                  <a:cxn ang="0">
                    <a:pos x="453" y="216"/>
                  </a:cxn>
                  <a:cxn ang="0">
                    <a:pos x="412" y="176"/>
                  </a:cxn>
                  <a:cxn ang="0">
                    <a:pos x="116" y="472"/>
                  </a:cxn>
                  <a:cxn ang="0">
                    <a:pos x="99" y="455"/>
                  </a:cxn>
                  <a:cxn ang="0">
                    <a:pos x="77" y="477"/>
                  </a:cxn>
                  <a:cxn ang="0">
                    <a:pos x="0" y="400"/>
                  </a:cxn>
                  <a:cxn ang="0">
                    <a:pos x="22" y="378"/>
                  </a:cxn>
                  <a:cxn ang="0">
                    <a:pos x="5" y="361"/>
                  </a:cxn>
                  <a:cxn ang="0">
                    <a:pos x="66" y="300"/>
                  </a:cxn>
                  <a:cxn ang="0">
                    <a:pos x="128" y="361"/>
                  </a:cxn>
                  <a:cxn ang="0">
                    <a:pos x="148" y="341"/>
                  </a:cxn>
                  <a:cxn ang="0">
                    <a:pos x="86" y="280"/>
                  </a:cxn>
                  <a:cxn ang="0">
                    <a:pos x="148" y="218"/>
                  </a:cxn>
                  <a:cxn ang="0">
                    <a:pos x="210" y="278"/>
                  </a:cxn>
                  <a:cxn ang="0">
                    <a:pos x="231" y="258"/>
                  </a:cxn>
                  <a:cxn ang="0">
                    <a:pos x="168" y="198"/>
                  </a:cxn>
                  <a:cxn ang="0">
                    <a:pos x="232" y="134"/>
                  </a:cxn>
                  <a:cxn ang="0">
                    <a:pos x="293" y="196"/>
                  </a:cxn>
                  <a:cxn ang="0">
                    <a:pos x="313" y="176"/>
                  </a:cxn>
                  <a:cxn ang="0">
                    <a:pos x="252" y="113"/>
                  </a:cxn>
                  <a:cxn ang="0">
                    <a:pos x="301" y="64"/>
                  </a:cxn>
                  <a:cxn ang="0">
                    <a:pos x="261" y="24"/>
                  </a:cxn>
                  <a:cxn ang="0">
                    <a:pos x="284" y="0"/>
                  </a:cxn>
                </a:cxnLst>
                <a:rect l="0" t="0" r="r" b="b"/>
                <a:pathLst>
                  <a:path w="476" h="477">
                    <a:moveTo>
                      <a:pt x="284" y="0"/>
                    </a:moveTo>
                    <a:lnTo>
                      <a:pt x="476" y="193"/>
                    </a:lnTo>
                    <a:lnTo>
                      <a:pt x="453" y="216"/>
                    </a:lnTo>
                    <a:lnTo>
                      <a:pt x="412" y="176"/>
                    </a:lnTo>
                    <a:lnTo>
                      <a:pt x="116" y="472"/>
                    </a:lnTo>
                    <a:lnTo>
                      <a:pt x="99" y="455"/>
                    </a:lnTo>
                    <a:lnTo>
                      <a:pt x="77" y="477"/>
                    </a:lnTo>
                    <a:lnTo>
                      <a:pt x="0" y="400"/>
                    </a:lnTo>
                    <a:lnTo>
                      <a:pt x="22" y="378"/>
                    </a:lnTo>
                    <a:lnTo>
                      <a:pt x="5" y="361"/>
                    </a:lnTo>
                    <a:lnTo>
                      <a:pt x="66" y="300"/>
                    </a:lnTo>
                    <a:lnTo>
                      <a:pt x="128" y="361"/>
                    </a:lnTo>
                    <a:lnTo>
                      <a:pt x="148" y="341"/>
                    </a:lnTo>
                    <a:lnTo>
                      <a:pt x="86" y="280"/>
                    </a:lnTo>
                    <a:lnTo>
                      <a:pt x="148" y="218"/>
                    </a:lnTo>
                    <a:lnTo>
                      <a:pt x="210" y="278"/>
                    </a:lnTo>
                    <a:lnTo>
                      <a:pt x="231" y="258"/>
                    </a:lnTo>
                    <a:lnTo>
                      <a:pt x="168" y="198"/>
                    </a:lnTo>
                    <a:lnTo>
                      <a:pt x="232" y="134"/>
                    </a:lnTo>
                    <a:lnTo>
                      <a:pt x="293" y="196"/>
                    </a:lnTo>
                    <a:lnTo>
                      <a:pt x="313" y="176"/>
                    </a:lnTo>
                    <a:lnTo>
                      <a:pt x="252" y="113"/>
                    </a:lnTo>
                    <a:lnTo>
                      <a:pt x="301" y="64"/>
                    </a:lnTo>
                    <a:lnTo>
                      <a:pt x="261" y="24"/>
                    </a:lnTo>
                    <a:lnTo>
                      <a:pt x="28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4" name="Freeform 7"/>
              <p:cNvSpPr>
                <a:spLocks/>
              </p:cNvSpPr>
              <p:nvPr/>
            </p:nvSpPr>
            <p:spPr bwMode="auto">
              <a:xfrm>
                <a:off x="2152651" y="461963"/>
                <a:ext cx="360363" cy="361950"/>
              </a:xfrm>
              <a:custGeom>
                <a:avLst/>
                <a:gdLst/>
                <a:ahLst/>
                <a:cxnLst>
                  <a:cxn ang="0">
                    <a:pos x="62" y="0"/>
                  </a:cxn>
                  <a:cxn ang="0">
                    <a:pos x="227" y="165"/>
                  </a:cxn>
                  <a:cxn ang="0">
                    <a:pos x="207" y="186"/>
                  </a:cxn>
                  <a:cxn ang="0">
                    <a:pos x="168" y="147"/>
                  </a:cxn>
                  <a:cxn ang="0">
                    <a:pos x="88" y="228"/>
                  </a:cxn>
                  <a:cxn ang="0">
                    <a:pos x="0" y="142"/>
                  </a:cxn>
                  <a:cxn ang="0">
                    <a:pos x="83" y="59"/>
                  </a:cxn>
                  <a:cxn ang="0">
                    <a:pos x="44" y="21"/>
                  </a:cxn>
                  <a:cxn ang="0">
                    <a:pos x="62" y="0"/>
                  </a:cxn>
                </a:cxnLst>
                <a:rect l="0" t="0" r="r" b="b"/>
                <a:pathLst>
                  <a:path w="227" h="228">
                    <a:moveTo>
                      <a:pt x="62" y="0"/>
                    </a:moveTo>
                    <a:lnTo>
                      <a:pt x="227" y="165"/>
                    </a:lnTo>
                    <a:lnTo>
                      <a:pt x="207" y="186"/>
                    </a:lnTo>
                    <a:lnTo>
                      <a:pt x="168" y="147"/>
                    </a:lnTo>
                    <a:lnTo>
                      <a:pt x="88" y="228"/>
                    </a:lnTo>
                    <a:lnTo>
                      <a:pt x="0" y="142"/>
                    </a:lnTo>
                    <a:lnTo>
                      <a:pt x="83" y="59"/>
                    </a:lnTo>
                    <a:lnTo>
                      <a:pt x="44" y="21"/>
                    </a:lnTo>
                    <a:lnTo>
                      <a:pt x="6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5" name="Freeform 8"/>
              <p:cNvSpPr>
                <a:spLocks/>
              </p:cNvSpPr>
              <p:nvPr/>
            </p:nvSpPr>
            <p:spPr bwMode="auto">
              <a:xfrm>
                <a:off x="1370013" y="1320800"/>
                <a:ext cx="285750" cy="288925"/>
              </a:xfrm>
              <a:custGeom>
                <a:avLst/>
                <a:gdLst/>
                <a:ahLst/>
                <a:cxnLst>
                  <a:cxn ang="0">
                    <a:pos x="151" y="0"/>
                  </a:cxn>
                  <a:cxn ang="0">
                    <a:pos x="180" y="31"/>
                  </a:cxn>
                  <a:cxn ang="0">
                    <a:pos x="0" y="182"/>
                  </a:cxn>
                  <a:cxn ang="0">
                    <a:pos x="151" y="0"/>
                  </a:cxn>
                </a:cxnLst>
                <a:rect l="0" t="0" r="r" b="b"/>
                <a:pathLst>
                  <a:path w="180" h="182">
                    <a:moveTo>
                      <a:pt x="151" y="0"/>
                    </a:moveTo>
                    <a:lnTo>
                      <a:pt x="180" y="31"/>
                    </a:lnTo>
                    <a:lnTo>
                      <a:pt x="0" y="182"/>
                    </a:lnTo>
                    <a:lnTo>
                      <a:pt x="15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68" name="Group 60"/>
            <p:cNvGrpSpPr/>
            <p:nvPr/>
          </p:nvGrpSpPr>
          <p:grpSpPr>
            <a:xfrm>
              <a:off x="4799012" y="3886200"/>
              <a:ext cx="706703" cy="706703"/>
              <a:chOff x="1495426" y="2405063"/>
              <a:chExt cx="946150" cy="946150"/>
            </a:xfrm>
            <a:grpFill/>
          </p:grpSpPr>
          <p:sp>
            <p:nvSpPr>
              <p:cNvPr id="179" name="Freeform 14"/>
              <p:cNvSpPr>
                <a:spLocks/>
              </p:cNvSpPr>
              <p:nvPr/>
            </p:nvSpPr>
            <p:spPr bwMode="auto">
              <a:xfrm>
                <a:off x="1495426" y="2695575"/>
                <a:ext cx="469900" cy="473075"/>
              </a:xfrm>
              <a:custGeom>
                <a:avLst/>
                <a:gdLst/>
                <a:ahLst/>
                <a:cxnLst>
                  <a:cxn ang="0">
                    <a:pos x="157" y="0"/>
                  </a:cxn>
                  <a:cxn ang="0">
                    <a:pos x="296" y="142"/>
                  </a:cxn>
                  <a:cxn ang="0">
                    <a:pos x="168" y="270"/>
                  </a:cxn>
                  <a:cxn ang="0">
                    <a:pos x="147" y="287"/>
                  </a:cxn>
                  <a:cxn ang="0">
                    <a:pos x="123" y="295"/>
                  </a:cxn>
                  <a:cxn ang="0">
                    <a:pos x="98" y="298"/>
                  </a:cxn>
                  <a:cxn ang="0">
                    <a:pos x="74" y="295"/>
                  </a:cxn>
                  <a:cxn ang="0">
                    <a:pos x="51" y="287"/>
                  </a:cxn>
                  <a:cxn ang="0">
                    <a:pos x="29" y="270"/>
                  </a:cxn>
                  <a:cxn ang="0">
                    <a:pos x="12" y="248"/>
                  </a:cxn>
                  <a:cxn ang="0">
                    <a:pos x="3" y="224"/>
                  </a:cxn>
                  <a:cxn ang="0">
                    <a:pos x="0" y="199"/>
                  </a:cxn>
                  <a:cxn ang="0">
                    <a:pos x="3" y="174"/>
                  </a:cxn>
                  <a:cxn ang="0">
                    <a:pos x="12" y="150"/>
                  </a:cxn>
                  <a:cxn ang="0">
                    <a:pos x="29" y="128"/>
                  </a:cxn>
                  <a:cxn ang="0">
                    <a:pos x="157" y="0"/>
                  </a:cxn>
                </a:cxnLst>
                <a:rect l="0" t="0" r="r" b="b"/>
                <a:pathLst>
                  <a:path w="296" h="298">
                    <a:moveTo>
                      <a:pt x="157" y="0"/>
                    </a:moveTo>
                    <a:lnTo>
                      <a:pt x="296" y="142"/>
                    </a:lnTo>
                    <a:lnTo>
                      <a:pt x="168" y="270"/>
                    </a:lnTo>
                    <a:lnTo>
                      <a:pt x="147" y="287"/>
                    </a:lnTo>
                    <a:lnTo>
                      <a:pt x="123" y="295"/>
                    </a:lnTo>
                    <a:lnTo>
                      <a:pt x="98" y="298"/>
                    </a:lnTo>
                    <a:lnTo>
                      <a:pt x="74" y="295"/>
                    </a:lnTo>
                    <a:lnTo>
                      <a:pt x="51" y="287"/>
                    </a:lnTo>
                    <a:lnTo>
                      <a:pt x="29" y="270"/>
                    </a:lnTo>
                    <a:lnTo>
                      <a:pt x="12" y="248"/>
                    </a:lnTo>
                    <a:lnTo>
                      <a:pt x="3" y="224"/>
                    </a:lnTo>
                    <a:lnTo>
                      <a:pt x="0" y="199"/>
                    </a:lnTo>
                    <a:lnTo>
                      <a:pt x="3" y="174"/>
                    </a:lnTo>
                    <a:lnTo>
                      <a:pt x="12" y="150"/>
                    </a:lnTo>
                    <a:lnTo>
                      <a:pt x="29" y="128"/>
                    </a:lnTo>
                    <a:lnTo>
                      <a:pt x="15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0" name="Freeform 15"/>
              <p:cNvSpPr>
                <a:spLocks/>
              </p:cNvSpPr>
              <p:nvPr/>
            </p:nvSpPr>
            <p:spPr bwMode="auto">
              <a:xfrm>
                <a:off x="1787526" y="2405063"/>
                <a:ext cx="471488" cy="469900"/>
              </a:xfrm>
              <a:custGeom>
                <a:avLst/>
                <a:gdLst/>
                <a:ahLst/>
                <a:cxnLst>
                  <a:cxn ang="0">
                    <a:pos x="198" y="0"/>
                  </a:cxn>
                  <a:cxn ang="0">
                    <a:pos x="223" y="3"/>
                  </a:cxn>
                  <a:cxn ang="0">
                    <a:pos x="247" y="11"/>
                  </a:cxn>
                  <a:cxn ang="0">
                    <a:pos x="269" y="28"/>
                  </a:cxn>
                  <a:cxn ang="0">
                    <a:pos x="286" y="50"/>
                  </a:cxn>
                  <a:cxn ang="0">
                    <a:pos x="294" y="74"/>
                  </a:cxn>
                  <a:cxn ang="0">
                    <a:pos x="297" y="97"/>
                  </a:cxn>
                  <a:cxn ang="0">
                    <a:pos x="294" y="123"/>
                  </a:cxn>
                  <a:cxn ang="0">
                    <a:pos x="286" y="146"/>
                  </a:cxn>
                  <a:cxn ang="0">
                    <a:pos x="269" y="168"/>
                  </a:cxn>
                  <a:cxn ang="0">
                    <a:pos x="141" y="296"/>
                  </a:cxn>
                  <a:cxn ang="0">
                    <a:pos x="0" y="156"/>
                  </a:cxn>
                  <a:cxn ang="0">
                    <a:pos x="127" y="28"/>
                  </a:cxn>
                  <a:cxn ang="0">
                    <a:pos x="149" y="11"/>
                  </a:cxn>
                  <a:cxn ang="0">
                    <a:pos x="173" y="3"/>
                  </a:cxn>
                  <a:cxn ang="0">
                    <a:pos x="198" y="0"/>
                  </a:cxn>
                </a:cxnLst>
                <a:rect l="0" t="0" r="r" b="b"/>
                <a:pathLst>
                  <a:path w="297" h="296">
                    <a:moveTo>
                      <a:pt x="198" y="0"/>
                    </a:moveTo>
                    <a:lnTo>
                      <a:pt x="223" y="3"/>
                    </a:lnTo>
                    <a:lnTo>
                      <a:pt x="247" y="11"/>
                    </a:lnTo>
                    <a:lnTo>
                      <a:pt x="269" y="28"/>
                    </a:lnTo>
                    <a:lnTo>
                      <a:pt x="286" y="50"/>
                    </a:lnTo>
                    <a:lnTo>
                      <a:pt x="294" y="74"/>
                    </a:lnTo>
                    <a:lnTo>
                      <a:pt x="297" y="97"/>
                    </a:lnTo>
                    <a:lnTo>
                      <a:pt x="294" y="123"/>
                    </a:lnTo>
                    <a:lnTo>
                      <a:pt x="286" y="146"/>
                    </a:lnTo>
                    <a:lnTo>
                      <a:pt x="269" y="168"/>
                    </a:lnTo>
                    <a:lnTo>
                      <a:pt x="141" y="296"/>
                    </a:lnTo>
                    <a:lnTo>
                      <a:pt x="0" y="156"/>
                    </a:lnTo>
                    <a:lnTo>
                      <a:pt x="127" y="28"/>
                    </a:lnTo>
                    <a:lnTo>
                      <a:pt x="149" y="11"/>
                    </a:lnTo>
                    <a:lnTo>
                      <a:pt x="173" y="3"/>
                    </a:lnTo>
                    <a:lnTo>
                      <a:pt x="19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1" name="Freeform 16"/>
              <p:cNvSpPr>
                <a:spLocks/>
              </p:cNvSpPr>
              <p:nvPr/>
            </p:nvSpPr>
            <p:spPr bwMode="auto">
              <a:xfrm>
                <a:off x="1989138" y="2987675"/>
                <a:ext cx="363538" cy="363538"/>
              </a:xfrm>
              <a:custGeom>
                <a:avLst/>
                <a:gdLst/>
                <a:ahLst/>
                <a:cxnLst>
                  <a:cxn ang="0">
                    <a:pos x="29" y="0"/>
                  </a:cxn>
                  <a:cxn ang="0">
                    <a:pos x="229" y="200"/>
                  </a:cxn>
                  <a:cxn ang="0">
                    <a:pos x="199" y="217"/>
                  </a:cxn>
                  <a:cxn ang="0">
                    <a:pos x="167" y="227"/>
                  </a:cxn>
                  <a:cxn ang="0">
                    <a:pos x="133" y="229"/>
                  </a:cxn>
                  <a:cxn ang="0">
                    <a:pos x="101" y="222"/>
                  </a:cxn>
                  <a:cxn ang="0">
                    <a:pos x="69" y="209"/>
                  </a:cxn>
                  <a:cxn ang="0">
                    <a:pos x="43" y="187"/>
                  </a:cxn>
                  <a:cxn ang="0">
                    <a:pos x="21" y="160"/>
                  </a:cxn>
                  <a:cxn ang="0">
                    <a:pos x="7" y="128"/>
                  </a:cxn>
                  <a:cxn ang="0">
                    <a:pos x="0" y="96"/>
                  </a:cxn>
                  <a:cxn ang="0">
                    <a:pos x="2" y="62"/>
                  </a:cxn>
                  <a:cxn ang="0">
                    <a:pos x="12" y="30"/>
                  </a:cxn>
                  <a:cxn ang="0">
                    <a:pos x="29" y="0"/>
                  </a:cxn>
                </a:cxnLst>
                <a:rect l="0" t="0" r="r" b="b"/>
                <a:pathLst>
                  <a:path w="229" h="229">
                    <a:moveTo>
                      <a:pt x="29" y="0"/>
                    </a:moveTo>
                    <a:lnTo>
                      <a:pt x="229" y="200"/>
                    </a:lnTo>
                    <a:lnTo>
                      <a:pt x="199" y="217"/>
                    </a:lnTo>
                    <a:lnTo>
                      <a:pt x="167" y="227"/>
                    </a:lnTo>
                    <a:lnTo>
                      <a:pt x="133" y="229"/>
                    </a:lnTo>
                    <a:lnTo>
                      <a:pt x="101" y="222"/>
                    </a:lnTo>
                    <a:lnTo>
                      <a:pt x="69" y="209"/>
                    </a:lnTo>
                    <a:lnTo>
                      <a:pt x="43" y="187"/>
                    </a:lnTo>
                    <a:lnTo>
                      <a:pt x="21" y="160"/>
                    </a:lnTo>
                    <a:lnTo>
                      <a:pt x="7" y="128"/>
                    </a:lnTo>
                    <a:lnTo>
                      <a:pt x="0" y="96"/>
                    </a:lnTo>
                    <a:lnTo>
                      <a:pt x="2" y="62"/>
                    </a:lnTo>
                    <a:lnTo>
                      <a:pt x="12" y="30"/>
                    </a:lnTo>
                    <a:lnTo>
                      <a:pt x="2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2" name="Freeform 17"/>
              <p:cNvSpPr>
                <a:spLocks/>
              </p:cNvSpPr>
              <p:nvPr/>
            </p:nvSpPr>
            <p:spPr bwMode="auto">
              <a:xfrm>
                <a:off x="2081213" y="2898775"/>
                <a:ext cx="360363" cy="363538"/>
              </a:xfrm>
              <a:custGeom>
                <a:avLst/>
                <a:gdLst/>
                <a:ahLst/>
                <a:cxnLst>
                  <a:cxn ang="0">
                    <a:pos x="94" y="0"/>
                  </a:cxn>
                  <a:cxn ang="0">
                    <a:pos x="126" y="7"/>
                  </a:cxn>
                  <a:cxn ang="0">
                    <a:pos x="158" y="20"/>
                  </a:cxn>
                  <a:cxn ang="0">
                    <a:pos x="185" y="42"/>
                  </a:cxn>
                  <a:cxn ang="0">
                    <a:pos x="207" y="69"/>
                  </a:cxn>
                  <a:cxn ang="0">
                    <a:pos x="220" y="101"/>
                  </a:cxn>
                  <a:cxn ang="0">
                    <a:pos x="227" y="133"/>
                  </a:cxn>
                  <a:cxn ang="0">
                    <a:pos x="225" y="167"/>
                  </a:cxn>
                  <a:cxn ang="0">
                    <a:pos x="215" y="199"/>
                  </a:cxn>
                  <a:cxn ang="0">
                    <a:pos x="198" y="229"/>
                  </a:cxn>
                  <a:cxn ang="0">
                    <a:pos x="0" y="29"/>
                  </a:cxn>
                  <a:cxn ang="0">
                    <a:pos x="30" y="12"/>
                  </a:cxn>
                  <a:cxn ang="0">
                    <a:pos x="62" y="2"/>
                  </a:cxn>
                  <a:cxn ang="0">
                    <a:pos x="94" y="0"/>
                  </a:cxn>
                </a:cxnLst>
                <a:rect l="0" t="0" r="r" b="b"/>
                <a:pathLst>
                  <a:path w="227" h="229">
                    <a:moveTo>
                      <a:pt x="94" y="0"/>
                    </a:moveTo>
                    <a:lnTo>
                      <a:pt x="126" y="7"/>
                    </a:lnTo>
                    <a:lnTo>
                      <a:pt x="158" y="20"/>
                    </a:lnTo>
                    <a:lnTo>
                      <a:pt x="185" y="42"/>
                    </a:lnTo>
                    <a:lnTo>
                      <a:pt x="207" y="69"/>
                    </a:lnTo>
                    <a:lnTo>
                      <a:pt x="220" y="101"/>
                    </a:lnTo>
                    <a:lnTo>
                      <a:pt x="227" y="133"/>
                    </a:lnTo>
                    <a:lnTo>
                      <a:pt x="225" y="167"/>
                    </a:lnTo>
                    <a:lnTo>
                      <a:pt x="215" y="199"/>
                    </a:lnTo>
                    <a:lnTo>
                      <a:pt x="198" y="229"/>
                    </a:lnTo>
                    <a:lnTo>
                      <a:pt x="0" y="29"/>
                    </a:lnTo>
                    <a:lnTo>
                      <a:pt x="30" y="12"/>
                    </a:lnTo>
                    <a:lnTo>
                      <a:pt x="62" y="2"/>
                    </a:lnTo>
                    <a:lnTo>
                      <a:pt x="9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69" name="Group 63"/>
            <p:cNvGrpSpPr/>
            <p:nvPr/>
          </p:nvGrpSpPr>
          <p:grpSpPr>
            <a:xfrm>
              <a:off x="3656012" y="2971800"/>
              <a:ext cx="1410930" cy="930166"/>
              <a:chOff x="5454651" y="2500313"/>
              <a:chExt cx="1285875" cy="847725"/>
            </a:xfrm>
            <a:grpFill/>
          </p:grpSpPr>
          <p:sp>
            <p:nvSpPr>
              <p:cNvPr id="175" name="Freeform 21"/>
              <p:cNvSpPr>
                <a:spLocks/>
              </p:cNvSpPr>
              <p:nvPr/>
            </p:nvSpPr>
            <p:spPr bwMode="auto">
              <a:xfrm>
                <a:off x="5591176" y="3168650"/>
                <a:ext cx="182563" cy="179388"/>
              </a:xfrm>
              <a:custGeom>
                <a:avLst/>
                <a:gdLst/>
                <a:ahLst/>
                <a:cxnLst>
                  <a:cxn ang="0">
                    <a:pos x="57" y="0"/>
                  </a:cxn>
                  <a:cxn ang="0">
                    <a:pos x="78" y="4"/>
                  </a:cxn>
                  <a:cxn ang="0">
                    <a:pos x="94" y="14"/>
                  </a:cxn>
                  <a:cxn ang="0">
                    <a:pos x="108" y="29"/>
                  </a:cxn>
                  <a:cxn ang="0">
                    <a:pos x="113" y="43"/>
                  </a:cxn>
                  <a:cxn ang="0">
                    <a:pos x="115" y="58"/>
                  </a:cxn>
                  <a:cxn ang="0">
                    <a:pos x="110" y="80"/>
                  </a:cxn>
                  <a:cxn ang="0">
                    <a:pos x="98" y="96"/>
                  </a:cxn>
                  <a:cxn ang="0">
                    <a:pos x="79" y="108"/>
                  </a:cxn>
                  <a:cxn ang="0">
                    <a:pos x="57" y="113"/>
                  </a:cxn>
                  <a:cxn ang="0">
                    <a:pos x="36" y="108"/>
                  </a:cxn>
                  <a:cxn ang="0">
                    <a:pos x="17" y="96"/>
                  </a:cxn>
                  <a:cxn ang="0">
                    <a:pos x="5" y="80"/>
                  </a:cxn>
                  <a:cxn ang="0">
                    <a:pos x="0" y="58"/>
                  </a:cxn>
                  <a:cxn ang="0">
                    <a:pos x="2" y="43"/>
                  </a:cxn>
                  <a:cxn ang="0">
                    <a:pos x="7" y="29"/>
                  </a:cxn>
                  <a:cxn ang="0">
                    <a:pos x="20" y="14"/>
                  </a:cxn>
                  <a:cxn ang="0">
                    <a:pos x="37" y="4"/>
                  </a:cxn>
                  <a:cxn ang="0">
                    <a:pos x="57" y="0"/>
                  </a:cxn>
                </a:cxnLst>
                <a:rect l="0" t="0" r="r" b="b"/>
                <a:pathLst>
                  <a:path w="115" h="113">
                    <a:moveTo>
                      <a:pt x="57" y="0"/>
                    </a:moveTo>
                    <a:lnTo>
                      <a:pt x="78" y="4"/>
                    </a:lnTo>
                    <a:lnTo>
                      <a:pt x="94" y="14"/>
                    </a:lnTo>
                    <a:lnTo>
                      <a:pt x="108" y="29"/>
                    </a:lnTo>
                    <a:lnTo>
                      <a:pt x="113" y="43"/>
                    </a:lnTo>
                    <a:lnTo>
                      <a:pt x="115" y="58"/>
                    </a:lnTo>
                    <a:lnTo>
                      <a:pt x="110" y="80"/>
                    </a:lnTo>
                    <a:lnTo>
                      <a:pt x="98" y="96"/>
                    </a:lnTo>
                    <a:lnTo>
                      <a:pt x="79" y="108"/>
                    </a:lnTo>
                    <a:lnTo>
                      <a:pt x="57" y="113"/>
                    </a:lnTo>
                    <a:lnTo>
                      <a:pt x="36" y="108"/>
                    </a:lnTo>
                    <a:lnTo>
                      <a:pt x="17" y="96"/>
                    </a:lnTo>
                    <a:lnTo>
                      <a:pt x="5" y="80"/>
                    </a:lnTo>
                    <a:lnTo>
                      <a:pt x="0" y="58"/>
                    </a:lnTo>
                    <a:lnTo>
                      <a:pt x="2" y="43"/>
                    </a:lnTo>
                    <a:lnTo>
                      <a:pt x="7" y="29"/>
                    </a:lnTo>
                    <a:lnTo>
                      <a:pt x="20" y="14"/>
                    </a:lnTo>
                    <a:lnTo>
                      <a:pt x="37" y="4"/>
                    </a:lnTo>
                    <a:lnTo>
                      <a:pt x="5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6" name="Freeform 22"/>
              <p:cNvSpPr>
                <a:spLocks/>
              </p:cNvSpPr>
              <p:nvPr/>
            </p:nvSpPr>
            <p:spPr bwMode="auto">
              <a:xfrm>
                <a:off x="6365876" y="3168650"/>
                <a:ext cx="179388" cy="179388"/>
              </a:xfrm>
              <a:custGeom>
                <a:avLst/>
                <a:gdLst/>
                <a:ahLst/>
                <a:cxnLst>
                  <a:cxn ang="0">
                    <a:pos x="58" y="0"/>
                  </a:cxn>
                  <a:cxn ang="0">
                    <a:pos x="78" y="4"/>
                  </a:cxn>
                  <a:cxn ang="0">
                    <a:pos x="95" y="14"/>
                  </a:cxn>
                  <a:cxn ang="0">
                    <a:pos x="106" y="29"/>
                  </a:cxn>
                  <a:cxn ang="0">
                    <a:pos x="111" y="43"/>
                  </a:cxn>
                  <a:cxn ang="0">
                    <a:pos x="113" y="58"/>
                  </a:cxn>
                  <a:cxn ang="0">
                    <a:pos x="108" y="80"/>
                  </a:cxn>
                  <a:cxn ang="0">
                    <a:pos x="96" y="96"/>
                  </a:cxn>
                  <a:cxn ang="0">
                    <a:pos x="79" y="108"/>
                  </a:cxn>
                  <a:cxn ang="0">
                    <a:pos x="58" y="113"/>
                  </a:cxn>
                  <a:cxn ang="0">
                    <a:pos x="36" y="108"/>
                  </a:cxn>
                  <a:cxn ang="0">
                    <a:pos x="17" y="96"/>
                  </a:cxn>
                  <a:cxn ang="0">
                    <a:pos x="5" y="80"/>
                  </a:cxn>
                  <a:cxn ang="0">
                    <a:pos x="0" y="58"/>
                  </a:cxn>
                  <a:cxn ang="0">
                    <a:pos x="2" y="43"/>
                  </a:cxn>
                  <a:cxn ang="0">
                    <a:pos x="7" y="29"/>
                  </a:cxn>
                  <a:cxn ang="0">
                    <a:pos x="21" y="14"/>
                  </a:cxn>
                  <a:cxn ang="0">
                    <a:pos x="37" y="4"/>
                  </a:cxn>
                  <a:cxn ang="0">
                    <a:pos x="58" y="0"/>
                  </a:cxn>
                </a:cxnLst>
                <a:rect l="0" t="0" r="r" b="b"/>
                <a:pathLst>
                  <a:path w="113" h="113">
                    <a:moveTo>
                      <a:pt x="58" y="0"/>
                    </a:moveTo>
                    <a:lnTo>
                      <a:pt x="78" y="4"/>
                    </a:lnTo>
                    <a:lnTo>
                      <a:pt x="95" y="14"/>
                    </a:lnTo>
                    <a:lnTo>
                      <a:pt x="106" y="29"/>
                    </a:lnTo>
                    <a:lnTo>
                      <a:pt x="111" y="43"/>
                    </a:lnTo>
                    <a:lnTo>
                      <a:pt x="113" y="58"/>
                    </a:lnTo>
                    <a:lnTo>
                      <a:pt x="108" y="80"/>
                    </a:lnTo>
                    <a:lnTo>
                      <a:pt x="96" y="96"/>
                    </a:lnTo>
                    <a:lnTo>
                      <a:pt x="79" y="108"/>
                    </a:lnTo>
                    <a:lnTo>
                      <a:pt x="58" y="113"/>
                    </a:lnTo>
                    <a:lnTo>
                      <a:pt x="36" y="108"/>
                    </a:lnTo>
                    <a:lnTo>
                      <a:pt x="17" y="96"/>
                    </a:lnTo>
                    <a:lnTo>
                      <a:pt x="5" y="80"/>
                    </a:lnTo>
                    <a:lnTo>
                      <a:pt x="0" y="58"/>
                    </a:lnTo>
                    <a:lnTo>
                      <a:pt x="2" y="43"/>
                    </a:lnTo>
                    <a:lnTo>
                      <a:pt x="7" y="29"/>
                    </a:lnTo>
                    <a:lnTo>
                      <a:pt x="21" y="14"/>
                    </a:lnTo>
                    <a:lnTo>
                      <a:pt x="37" y="4"/>
                    </a:lnTo>
                    <a:lnTo>
                      <a:pt x="5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7" name="Freeform 23"/>
              <p:cNvSpPr>
                <a:spLocks noEditPoints="1"/>
              </p:cNvSpPr>
              <p:nvPr/>
            </p:nvSpPr>
            <p:spPr bwMode="auto">
              <a:xfrm>
                <a:off x="5454651" y="2597150"/>
                <a:ext cx="1285875" cy="617538"/>
              </a:xfrm>
              <a:custGeom>
                <a:avLst/>
                <a:gdLst/>
                <a:ahLst/>
                <a:cxnLst>
                  <a:cxn ang="0">
                    <a:pos x="467" y="71"/>
                  </a:cxn>
                  <a:cxn ang="0">
                    <a:pos x="467" y="140"/>
                  </a:cxn>
                  <a:cxn ang="0">
                    <a:pos x="398" y="140"/>
                  </a:cxn>
                  <a:cxn ang="0">
                    <a:pos x="398" y="214"/>
                  </a:cxn>
                  <a:cxn ang="0">
                    <a:pos x="467" y="214"/>
                  </a:cxn>
                  <a:cxn ang="0">
                    <a:pos x="467" y="283"/>
                  </a:cxn>
                  <a:cxn ang="0">
                    <a:pos x="539" y="283"/>
                  </a:cxn>
                  <a:cxn ang="0">
                    <a:pos x="539" y="214"/>
                  </a:cxn>
                  <a:cxn ang="0">
                    <a:pos x="608" y="214"/>
                  </a:cxn>
                  <a:cxn ang="0">
                    <a:pos x="608" y="140"/>
                  </a:cxn>
                  <a:cxn ang="0">
                    <a:pos x="539" y="140"/>
                  </a:cxn>
                  <a:cxn ang="0">
                    <a:pos x="539" y="71"/>
                  </a:cxn>
                  <a:cxn ang="0">
                    <a:pos x="467" y="71"/>
                  </a:cxn>
                  <a:cxn ang="0">
                    <a:pos x="207" y="42"/>
                  </a:cxn>
                  <a:cxn ang="0">
                    <a:pos x="48" y="222"/>
                  </a:cxn>
                  <a:cxn ang="0">
                    <a:pos x="48" y="244"/>
                  </a:cxn>
                  <a:cxn ang="0">
                    <a:pos x="207" y="244"/>
                  </a:cxn>
                  <a:cxn ang="0">
                    <a:pos x="207" y="42"/>
                  </a:cxn>
                  <a:cxn ang="0">
                    <a:pos x="192" y="0"/>
                  </a:cxn>
                  <a:cxn ang="0">
                    <a:pos x="293" y="0"/>
                  </a:cxn>
                  <a:cxn ang="0">
                    <a:pos x="293" y="23"/>
                  </a:cxn>
                  <a:cxn ang="0">
                    <a:pos x="297" y="37"/>
                  </a:cxn>
                  <a:cxn ang="0">
                    <a:pos x="305" y="49"/>
                  </a:cxn>
                  <a:cxn ang="0">
                    <a:pos x="317" y="57"/>
                  </a:cxn>
                  <a:cxn ang="0">
                    <a:pos x="330" y="61"/>
                  </a:cxn>
                  <a:cxn ang="0">
                    <a:pos x="345" y="57"/>
                  </a:cxn>
                  <a:cxn ang="0">
                    <a:pos x="357" y="49"/>
                  </a:cxn>
                  <a:cxn ang="0">
                    <a:pos x="366" y="37"/>
                  </a:cxn>
                  <a:cxn ang="0">
                    <a:pos x="369" y="23"/>
                  </a:cxn>
                  <a:cxn ang="0">
                    <a:pos x="369" y="0"/>
                  </a:cxn>
                  <a:cxn ang="0">
                    <a:pos x="786" y="0"/>
                  </a:cxn>
                  <a:cxn ang="0">
                    <a:pos x="786" y="357"/>
                  </a:cxn>
                  <a:cxn ang="0">
                    <a:pos x="810" y="357"/>
                  </a:cxn>
                  <a:cxn ang="0">
                    <a:pos x="810" y="389"/>
                  </a:cxn>
                  <a:cxn ang="0">
                    <a:pos x="704" y="389"/>
                  </a:cxn>
                  <a:cxn ang="0">
                    <a:pos x="692" y="369"/>
                  </a:cxn>
                  <a:cxn ang="0">
                    <a:pos x="675" y="354"/>
                  </a:cxn>
                  <a:cxn ang="0">
                    <a:pos x="655" y="342"/>
                  </a:cxn>
                  <a:cxn ang="0">
                    <a:pos x="632" y="339"/>
                  </a:cxn>
                  <a:cxn ang="0">
                    <a:pos x="608" y="342"/>
                  </a:cxn>
                  <a:cxn ang="0">
                    <a:pos x="586" y="354"/>
                  </a:cxn>
                  <a:cxn ang="0">
                    <a:pos x="569" y="369"/>
                  </a:cxn>
                  <a:cxn ang="0">
                    <a:pos x="558" y="389"/>
                  </a:cxn>
                  <a:cxn ang="0">
                    <a:pos x="216" y="389"/>
                  </a:cxn>
                  <a:cxn ang="0">
                    <a:pos x="204" y="369"/>
                  </a:cxn>
                  <a:cxn ang="0">
                    <a:pos x="187" y="354"/>
                  </a:cxn>
                  <a:cxn ang="0">
                    <a:pos x="167" y="342"/>
                  </a:cxn>
                  <a:cxn ang="0">
                    <a:pos x="143" y="339"/>
                  </a:cxn>
                  <a:cxn ang="0">
                    <a:pos x="120" y="342"/>
                  </a:cxn>
                  <a:cxn ang="0">
                    <a:pos x="98" y="354"/>
                  </a:cxn>
                  <a:cxn ang="0">
                    <a:pos x="81" y="369"/>
                  </a:cxn>
                  <a:cxn ang="0">
                    <a:pos x="71" y="389"/>
                  </a:cxn>
                  <a:cxn ang="0">
                    <a:pos x="0" y="389"/>
                  </a:cxn>
                  <a:cxn ang="0">
                    <a:pos x="0" y="232"/>
                  </a:cxn>
                  <a:cxn ang="0">
                    <a:pos x="192" y="0"/>
                  </a:cxn>
                </a:cxnLst>
                <a:rect l="0" t="0" r="r" b="b"/>
                <a:pathLst>
                  <a:path w="810" h="389">
                    <a:moveTo>
                      <a:pt x="467" y="71"/>
                    </a:moveTo>
                    <a:lnTo>
                      <a:pt x="467" y="140"/>
                    </a:lnTo>
                    <a:lnTo>
                      <a:pt x="398" y="140"/>
                    </a:lnTo>
                    <a:lnTo>
                      <a:pt x="398" y="214"/>
                    </a:lnTo>
                    <a:lnTo>
                      <a:pt x="467" y="214"/>
                    </a:lnTo>
                    <a:lnTo>
                      <a:pt x="467" y="283"/>
                    </a:lnTo>
                    <a:lnTo>
                      <a:pt x="539" y="283"/>
                    </a:lnTo>
                    <a:lnTo>
                      <a:pt x="539" y="214"/>
                    </a:lnTo>
                    <a:lnTo>
                      <a:pt x="608" y="214"/>
                    </a:lnTo>
                    <a:lnTo>
                      <a:pt x="608" y="140"/>
                    </a:lnTo>
                    <a:lnTo>
                      <a:pt x="539" y="140"/>
                    </a:lnTo>
                    <a:lnTo>
                      <a:pt x="539" y="71"/>
                    </a:lnTo>
                    <a:lnTo>
                      <a:pt x="467" y="71"/>
                    </a:lnTo>
                    <a:close/>
                    <a:moveTo>
                      <a:pt x="207" y="42"/>
                    </a:moveTo>
                    <a:lnTo>
                      <a:pt x="48" y="222"/>
                    </a:lnTo>
                    <a:lnTo>
                      <a:pt x="48" y="244"/>
                    </a:lnTo>
                    <a:lnTo>
                      <a:pt x="207" y="244"/>
                    </a:lnTo>
                    <a:lnTo>
                      <a:pt x="207" y="42"/>
                    </a:lnTo>
                    <a:close/>
                    <a:moveTo>
                      <a:pt x="192" y="0"/>
                    </a:moveTo>
                    <a:lnTo>
                      <a:pt x="293" y="0"/>
                    </a:lnTo>
                    <a:lnTo>
                      <a:pt x="293" y="23"/>
                    </a:lnTo>
                    <a:lnTo>
                      <a:pt x="297" y="37"/>
                    </a:lnTo>
                    <a:lnTo>
                      <a:pt x="305" y="49"/>
                    </a:lnTo>
                    <a:lnTo>
                      <a:pt x="317" y="57"/>
                    </a:lnTo>
                    <a:lnTo>
                      <a:pt x="330" y="61"/>
                    </a:lnTo>
                    <a:lnTo>
                      <a:pt x="345" y="57"/>
                    </a:lnTo>
                    <a:lnTo>
                      <a:pt x="357" y="49"/>
                    </a:lnTo>
                    <a:lnTo>
                      <a:pt x="366" y="37"/>
                    </a:lnTo>
                    <a:lnTo>
                      <a:pt x="369" y="23"/>
                    </a:lnTo>
                    <a:lnTo>
                      <a:pt x="369" y="0"/>
                    </a:lnTo>
                    <a:lnTo>
                      <a:pt x="786" y="0"/>
                    </a:lnTo>
                    <a:lnTo>
                      <a:pt x="786" y="357"/>
                    </a:lnTo>
                    <a:lnTo>
                      <a:pt x="810" y="357"/>
                    </a:lnTo>
                    <a:lnTo>
                      <a:pt x="810" y="389"/>
                    </a:lnTo>
                    <a:lnTo>
                      <a:pt x="704" y="389"/>
                    </a:lnTo>
                    <a:lnTo>
                      <a:pt x="692" y="369"/>
                    </a:lnTo>
                    <a:lnTo>
                      <a:pt x="675" y="354"/>
                    </a:lnTo>
                    <a:lnTo>
                      <a:pt x="655" y="342"/>
                    </a:lnTo>
                    <a:lnTo>
                      <a:pt x="632" y="339"/>
                    </a:lnTo>
                    <a:lnTo>
                      <a:pt x="608" y="342"/>
                    </a:lnTo>
                    <a:lnTo>
                      <a:pt x="586" y="354"/>
                    </a:lnTo>
                    <a:lnTo>
                      <a:pt x="569" y="369"/>
                    </a:lnTo>
                    <a:lnTo>
                      <a:pt x="558" y="389"/>
                    </a:lnTo>
                    <a:lnTo>
                      <a:pt x="216" y="389"/>
                    </a:lnTo>
                    <a:lnTo>
                      <a:pt x="204" y="369"/>
                    </a:lnTo>
                    <a:lnTo>
                      <a:pt x="187" y="354"/>
                    </a:lnTo>
                    <a:lnTo>
                      <a:pt x="167" y="342"/>
                    </a:lnTo>
                    <a:lnTo>
                      <a:pt x="143" y="339"/>
                    </a:lnTo>
                    <a:lnTo>
                      <a:pt x="120" y="342"/>
                    </a:lnTo>
                    <a:lnTo>
                      <a:pt x="98" y="354"/>
                    </a:lnTo>
                    <a:lnTo>
                      <a:pt x="81" y="369"/>
                    </a:lnTo>
                    <a:lnTo>
                      <a:pt x="71" y="389"/>
                    </a:lnTo>
                    <a:lnTo>
                      <a:pt x="0" y="389"/>
                    </a:lnTo>
                    <a:lnTo>
                      <a:pt x="0" y="232"/>
                    </a:lnTo>
                    <a:lnTo>
                      <a:pt x="19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8" name="Freeform 24"/>
              <p:cNvSpPr>
                <a:spLocks/>
              </p:cNvSpPr>
              <p:nvPr/>
            </p:nvSpPr>
            <p:spPr bwMode="auto">
              <a:xfrm>
                <a:off x="5919788" y="2500313"/>
                <a:ext cx="120650" cy="96838"/>
              </a:xfrm>
              <a:custGeom>
                <a:avLst/>
                <a:gdLst/>
                <a:ahLst/>
                <a:cxnLst>
                  <a:cxn ang="0">
                    <a:pos x="37" y="0"/>
                  </a:cxn>
                  <a:cxn ang="0">
                    <a:pos x="52" y="4"/>
                  </a:cxn>
                  <a:cxn ang="0">
                    <a:pos x="64" y="10"/>
                  </a:cxn>
                  <a:cxn ang="0">
                    <a:pos x="73" y="22"/>
                  </a:cxn>
                  <a:cxn ang="0">
                    <a:pos x="76" y="37"/>
                  </a:cxn>
                  <a:cxn ang="0">
                    <a:pos x="76" y="61"/>
                  </a:cxn>
                  <a:cxn ang="0">
                    <a:pos x="0" y="61"/>
                  </a:cxn>
                  <a:cxn ang="0">
                    <a:pos x="0" y="37"/>
                  </a:cxn>
                  <a:cxn ang="0">
                    <a:pos x="4" y="22"/>
                  </a:cxn>
                  <a:cxn ang="0">
                    <a:pos x="12" y="10"/>
                  </a:cxn>
                  <a:cxn ang="0">
                    <a:pos x="24" y="4"/>
                  </a:cxn>
                  <a:cxn ang="0">
                    <a:pos x="37" y="0"/>
                  </a:cxn>
                </a:cxnLst>
                <a:rect l="0" t="0" r="r" b="b"/>
                <a:pathLst>
                  <a:path w="76" h="61">
                    <a:moveTo>
                      <a:pt x="37" y="0"/>
                    </a:moveTo>
                    <a:lnTo>
                      <a:pt x="52" y="4"/>
                    </a:lnTo>
                    <a:lnTo>
                      <a:pt x="64" y="10"/>
                    </a:lnTo>
                    <a:lnTo>
                      <a:pt x="73" y="22"/>
                    </a:lnTo>
                    <a:lnTo>
                      <a:pt x="76" y="37"/>
                    </a:lnTo>
                    <a:lnTo>
                      <a:pt x="76" y="61"/>
                    </a:lnTo>
                    <a:lnTo>
                      <a:pt x="0" y="61"/>
                    </a:lnTo>
                    <a:lnTo>
                      <a:pt x="0" y="37"/>
                    </a:lnTo>
                    <a:lnTo>
                      <a:pt x="4" y="22"/>
                    </a:lnTo>
                    <a:lnTo>
                      <a:pt x="12" y="10"/>
                    </a:lnTo>
                    <a:lnTo>
                      <a:pt x="24" y="4"/>
                    </a:lnTo>
                    <a:lnTo>
                      <a:pt x="3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70" name="Freeform 26"/>
            <p:cNvSpPr>
              <a:spLocks/>
            </p:cNvSpPr>
            <p:nvPr/>
          </p:nvSpPr>
          <p:spPr bwMode="auto">
            <a:xfrm>
              <a:off x="7847012" y="2774764"/>
              <a:ext cx="902850" cy="1089843"/>
            </a:xfrm>
            <a:custGeom>
              <a:avLst/>
              <a:gdLst/>
              <a:ahLst/>
              <a:cxnLst>
                <a:cxn ang="0">
                  <a:pos x="59" y="0"/>
                </a:cxn>
                <a:cxn ang="0">
                  <a:pos x="74" y="6"/>
                </a:cxn>
                <a:cxn ang="0">
                  <a:pos x="77" y="25"/>
                </a:cxn>
                <a:cxn ang="0">
                  <a:pos x="74" y="37"/>
                </a:cxn>
                <a:cxn ang="0">
                  <a:pos x="59" y="45"/>
                </a:cxn>
                <a:cxn ang="0">
                  <a:pos x="44" y="37"/>
                </a:cxn>
                <a:cxn ang="0">
                  <a:pos x="35" y="151"/>
                </a:cxn>
                <a:cxn ang="0">
                  <a:pos x="50" y="210"/>
                </a:cxn>
                <a:cxn ang="0">
                  <a:pos x="93" y="252"/>
                </a:cxn>
                <a:cxn ang="0">
                  <a:pos x="151" y="267"/>
                </a:cxn>
                <a:cxn ang="0">
                  <a:pos x="210" y="252"/>
                </a:cxn>
                <a:cxn ang="0">
                  <a:pos x="252" y="210"/>
                </a:cxn>
                <a:cxn ang="0">
                  <a:pos x="268" y="151"/>
                </a:cxn>
                <a:cxn ang="0">
                  <a:pos x="254" y="37"/>
                </a:cxn>
                <a:cxn ang="0">
                  <a:pos x="241" y="45"/>
                </a:cxn>
                <a:cxn ang="0">
                  <a:pos x="232" y="42"/>
                </a:cxn>
                <a:cxn ang="0">
                  <a:pos x="226" y="11"/>
                </a:cxn>
                <a:cxn ang="0">
                  <a:pos x="232" y="3"/>
                </a:cxn>
                <a:cxn ang="0">
                  <a:pos x="241" y="0"/>
                </a:cxn>
                <a:cxn ang="0">
                  <a:pos x="251" y="3"/>
                </a:cxn>
                <a:cxn ang="0">
                  <a:pos x="254" y="10"/>
                </a:cxn>
                <a:cxn ang="0">
                  <a:pos x="303" y="151"/>
                </a:cxn>
                <a:cxn ang="0">
                  <a:pos x="283" y="224"/>
                </a:cxn>
                <a:cxn ang="0">
                  <a:pos x="232" y="276"/>
                </a:cxn>
                <a:cxn ang="0">
                  <a:pos x="162" y="301"/>
                </a:cxn>
                <a:cxn ang="0">
                  <a:pos x="165" y="456"/>
                </a:cxn>
                <a:cxn ang="0">
                  <a:pos x="195" y="508"/>
                </a:cxn>
                <a:cxn ang="0">
                  <a:pos x="247" y="539"/>
                </a:cxn>
                <a:cxn ang="0">
                  <a:pos x="308" y="539"/>
                </a:cxn>
                <a:cxn ang="0">
                  <a:pos x="360" y="508"/>
                </a:cxn>
                <a:cxn ang="0">
                  <a:pos x="390" y="456"/>
                </a:cxn>
                <a:cxn ang="0">
                  <a:pos x="395" y="360"/>
                </a:cxn>
                <a:cxn ang="0">
                  <a:pos x="358" y="337"/>
                </a:cxn>
                <a:cxn ang="0">
                  <a:pos x="343" y="294"/>
                </a:cxn>
                <a:cxn ang="0">
                  <a:pos x="357" y="256"/>
                </a:cxn>
                <a:cxn ang="0">
                  <a:pos x="389" y="232"/>
                </a:cxn>
                <a:cxn ang="0">
                  <a:pos x="433" y="232"/>
                </a:cxn>
                <a:cxn ang="0">
                  <a:pos x="465" y="256"/>
                </a:cxn>
                <a:cxn ang="0">
                  <a:pos x="478" y="294"/>
                </a:cxn>
                <a:cxn ang="0">
                  <a:pos x="465" y="335"/>
                </a:cxn>
                <a:cxn ang="0">
                  <a:pos x="431" y="358"/>
                </a:cxn>
                <a:cxn ang="0">
                  <a:pos x="427" y="461"/>
                </a:cxn>
                <a:cxn ang="0">
                  <a:pos x="397" y="520"/>
                </a:cxn>
                <a:cxn ang="0">
                  <a:pos x="345" y="562"/>
                </a:cxn>
                <a:cxn ang="0">
                  <a:pos x="278" y="577"/>
                </a:cxn>
                <a:cxn ang="0">
                  <a:pos x="212" y="562"/>
                </a:cxn>
                <a:cxn ang="0">
                  <a:pos x="160" y="520"/>
                </a:cxn>
                <a:cxn ang="0">
                  <a:pos x="130" y="461"/>
                </a:cxn>
                <a:cxn ang="0">
                  <a:pos x="126" y="299"/>
                </a:cxn>
                <a:cxn ang="0">
                  <a:pos x="62" y="274"/>
                </a:cxn>
                <a:cxn ang="0">
                  <a:pos x="17" y="220"/>
                </a:cxn>
                <a:cxn ang="0">
                  <a:pos x="0" y="151"/>
                </a:cxn>
                <a:cxn ang="0">
                  <a:pos x="44" y="10"/>
                </a:cxn>
                <a:cxn ang="0">
                  <a:pos x="56" y="0"/>
                </a:cxn>
              </a:cxnLst>
              <a:rect l="0" t="0" r="r" b="b"/>
              <a:pathLst>
                <a:path w="478" h="577">
                  <a:moveTo>
                    <a:pt x="56" y="0"/>
                  </a:moveTo>
                  <a:lnTo>
                    <a:pt x="59" y="0"/>
                  </a:lnTo>
                  <a:lnTo>
                    <a:pt x="69" y="3"/>
                  </a:lnTo>
                  <a:lnTo>
                    <a:pt x="74" y="6"/>
                  </a:lnTo>
                  <a:lnTo>
                    <a:pt x="77" y="16"/>
                  </a:lnTo>
                  <a:lnTo>
                    <a:pt x="77" y="25"/>
                  </a:lnTo>
                  <a:lnTo>
                    <a:pt x="76" y="32"/>
                  </a:lnTo>
                  <a:lnTo>
                    <a:pt x="74" y="37"/>
                  </a:lnTo>
                  <a:lnTo>
                    <a:pt x="69" y="42"/>
                  </a:lnTo>
                  <a:lnTo>
                    <a:pt x="59" y="45"/>
                  </a:lnTo>
                  <a:lnTo>
                    <a:pt x="45" y="38"/>
                  </a:lnTo>
                  <a:lnTo>
                    <a:pt x="44" y="37"/>
                  </a:lnTo>
                  <a:lnTo>
                    <a:pt x="35" y="37"/>
                  </a:lnTo>
                  <a:lnTo>
                    <a:pt x="35" y="151"/>
                  </a:lnTo>
                  <a:lnTo>
                    <a:pt x="39" y="182"/>
                  </a:lnTo>
                  <a:lnTo>
                    <a:pt x="50" y="210"/>
                  </a:lnTo>
                  <a:lnTo>
                    <a:pt x="69" y="234"/>
                  </a:lnTo>
                  <a:lnTo>
                    <a:pt x="93" y="252"/>
                  </a:lnTo>
                  <a:lnTo>
                    <a:pt x="121" y="264"/>
                  </a:lnTo>
                  <a:lnTo>
                    <a:pt x="151" y="267"/>
                  </a:lnTo>
                  <a:lnTo>
                    <a:pt x="182" y="264"/>
                  </a:lnTo>
                  <a:lnTo>
                    <a:pt x="210" y="252"/>
                  </a:lnTo>
                  <a:lnTo>
                    <a:pt x="234" y="234"/>
                  </a:lnTo>
                  <a:lnTo>
                    <a:pt x="252" y="210"/>
                  </a:lnTo>
                  <a:lnTo>
                    <a:pt x="264" y="182"/>
                  </a:lnTo>
                  <a:lnTo>
                    <a:pt x="268" y="151"/>
                  </a:lnTo>
                  <a:lnTo>
                    <a:pt x="268" y="37"/>
                  </a:lnTo>
                  <a:lnTo>
                    <a:pt x="254" y="37"/>
                  </a:lnTo>
                  <a:lnTo>
                    <a:pt x="251" y="40"/>
                  </a:lnTo>
                  <a:lnTo>
                    <a:pt x="241" y="45"/>
                  </a:lnTo>
                  <a:lnTo>
                    <a:pt x="236" y="43"/>
                  </a:lnTo>
                  <a:lnTo>
                    <a:pt x="232" y="42"/>
                  </a:lnTo>
                  <a:lnTo>
                    <a:pt x="226" y="32"/>
                  </a:lnTo>
                  <a:lnTo>
                    <a:pt x="226" y="11"/>
                  </a:lnTo>
                  <a:lnTo>
                    <a:pt x="229" y="6"/>
                  </a:lnTo>
                  <a:lnTo>
                    <a:pt x="232" y="3"/>
                  </a:lnTo>
                  <a:lnTo>
                    <a:pt x="236" y="1"/>
                  </a:lnTo>
                  <a:lnTo>
                    <a:pt x="241" y="0"/>
                  </a:lnTo>
                  <a:lnTo>
                    <a:pt x="244" y="0"/>
                  </a:lnTo>
                  <a:lnTo>
                    <a:pt x="251" y="3"/>
                  </a:lnTo>
                  <a:lnTo>
                    <a:pt x="252" y="5"/>
                  </a:lnTo>
                  <a:lnTo>
                    <a:pt x="254" y="10"/>
                  </a:lnTo>
                  <a:lnTo>
                    <a:pt x="303" y="10"/>
                  </a:lnTo>
                  <a:lnTo>
                    <a:pt x="303" y="151"/>
                  </a:lnTo>
                  <a:lnTo>
                    <a:pt x="298" y="188"/>
                  </a:lnTo>
                  <a:lnTo>
                    <a:pt x="283" y="224"/>
                  </a:lnTo>
                  <a:lnTo>
                    <a:pt x="261" y="252"/>
                  </a:lnTo>
                  <a:lnTo>
                    <a:pt x="232" y="276"/>
                  </a:lnTo>
                  <a:lnTo>
                    <a:pt x="199" y="293"/>
                  </a:lnTo>
                  <a:lnTo>
                    <a:pt x="162" y="301"/>
                  </a:lnTo>
                  <a:lnTo>
                    <a:pt x="162" y="426"/>
                  </a:lnTo>
                  <a:lnTo>
                    <a:pt x="165" y="456"/>
                  </a:lnTo>
                  <a:lnTo>
                    <a:pt x="177" y="485"/>
                  </a:lnTo>
                  <a:lnTo>
                    <a:pt x="195" y="508"/>
                  </a:lnTo>
                  <a:lnTo>
                    <a:pt x="219" y="527"/>
                  </a:lnTo>
                  <a:lnTo>
                    <a:pt x="247" y="539"/>
                  </a:lnTo>
                  <a:lnTo>
                    <a:pt x="278" y="542"/>
                  </a:lnTo>
                  <a:lnTo>
                    <a:pt x="308" y="539"/>
                  </a:lnTo>
                  <a:lnTo>
                    <a:pt x="337" y="527"/>
                  </a:lnTo>
                  <a:lnTo>
                    <a:pt x="360" y="508"/>
                  </a:lnTo>
                  <a:lnTo>
                    <a:pt x="379" y="485"/>
                  </a:lnTo>
                  <a:lnTo>
                    <a:pt x="390" y="456"/>
                  </a:lnTo>
                  <a:lnTo>
                    <a:pt x="395" y="426"/>
                  </a:lnTo>
                  <a:lnTo>
                    <a:pt x="395" y="360"/>
                  </a:lnTo>
                  <a:lnTo>
                    <a:pt x="375" y="352"/>
                  </a:lnTo>
                  <a:lnTo>
                    <a:pt x="358" y="337"/>
                  </a:lnTo>
                  <a:lnTo>
                    <a:pt x="347" y="318"/>
                  </a:lnTo>
                  <a:lnTo>
                    <a:pt x="343" y="294"/>
                  </a:lnTo>
                  <a:lnTo>
                    <a:pt x="347" y="273"/>
                  </a:lnTo>
                  <a:lnTo>
                    <a:pt x="357" y="256"/>
                  </a:lnTo>
                  <a:lnTo>
                    <a:pt x="370" y="241"/>
                  </a:lnTo>
                  <a:lnTo>
                    <a:pt x="389" y="232"/>
                  </a:lnTo>
                  <a:lnTo>
                    <a:pt x="411" y="229"/>
                  </a:lnTo>
                  <a:lnTo>
                    <a:pt x="433" y="232"/>
                  </a:lnTo>
                  <a:lnTo>
                    <a:pt x="451" y="241"/>
                  </a:lnTo>
                  <a:lnTo>
                    <a:pt x="465" y="256"/>
                  </a:lnTo>
                  <a:lnTo>
                    <a:pt x="475" y="273"/>
                  </a:lnTo>
                  <a:lnTo>
                    <a:pt x="478" y="294"/>
                  </a:lnTo>
                  <a:lnTo>
                    <a:pt x="475" y="316"/>
                  </a:lnTo>
                  <a:lnTo>
                    <a:pt x="465" y="335"/>
                  </a:lnTo>
                  <a:lnTo>
                    <a:pt x="449" y="348"/>
                  </a:lnTo>
                  <a:lnTo>
                    <a:pt x="431" y="358"/>
                  </a:lnTo>
                  <a:lnTo>
                    <a:pt x="431" y="426"/>
                  </a:lnTo>
                  <a:lnTo>
                    <a:pt x="427" y="461"/>
                  </a:lnTo>
                  <a:lnTo>
                    <a:pt x="416" y="493"/>
                  </a:lnTo>
                  <a:lnTo>
                    <a:pt x="397" y="520"/>
                  </a:lnTo>
                  <a:lnTo>
                    <a:pt x="374" y="544"/>
                  </a:lnTo>
                  <a:lnTo>
                    <a:pt x="345" y="562"/>
                  </a:lnTo>
                  <a:lnTo>
                    <a:pt x="313" y="574"/>
                  </a:lnTo>
                  <a:lnTo>
                    <a:pt x="278" y="577"/>
                  </a:lnTo>
                  <a:lnTo>
                    <a:pt x="244" y="574"/>
                  </a:lnTo>
                  <a:lnTo>
                    <a:pt x="212" y="562"/>
                  </a:lnTo>
                  <a:lnTo>
                    <a:pt x="183" y="544"/>
                  </a:lnTo>
                  <a:lnTo>
                    <a:pt x="160" y="520"/>
                  </a:lnTo>
                  <a:lnTo>
                    <a:pt x="141" y="493"/>
                  </a:lnTo>
                  <a:lnTo>
                    <a:pt x="130" y="461"/>
                  </a:lnTo>
                  <a:lnTo>
                    <a:pt x="126" y="426"/>
                  </a:lnTo>
                  <a:lnTo>
                    <a:pt x="126" y="299"/>
                  </a:lnTo>
                  <a:lnTo>
                    <a:pt x="93" y="291"/>
                  </a:lnTo>
                  <a:lnTo>
                    <a:pt x="62" y="274"/>
                  </a:lnTo>
                  <a:lnTo>
                    <a:pt x="37" y="251"/>
                  </a:lnTo>
                  <a:lnTo>
                    <a:pt x="17" y="220"/>
                  </a:lnTo>
                  <a:lnTo>
                    <a:pt x="5" y="188"/>
                  </a:lnTo>
                  <a:lnTo>
                    <a:pt x="0" y="151"/>
                  </a:lnTo>
                  <a:lnTo>
                    <a:pt x="0" y="10"/>
                  </a:lnTo>
                  <a:lnTo>
                    <a:pt x="44" y="10"/>
                  </a:lnTo>
                  <a:lnTo>
                    <a:pt x="45" y="5"/>
                  </a:lnTo>
                  <a:lnTo>
                    <a:pt x="5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71" name="Group 69"/>
            <p:cNvGrpSpPr/>
            <p:nvPr/>
          </p:nvGrpSpPr>
          <p:grpSpPr>
            <a:xfrm>
              <a:off x="7237412" y="4953000"/>
              <a:ext cx="797472" cy="457200"/>
              <a:chOff x="9145588" y="4203700"/>
              <a:chExt cx="963613" cy="552451"/>
            </a:xfrm>
            <a:grpFill/>
          </p:grpSpPr>
          <p:sp>
            <p:nvSpPr>
              <p:cNvPr id="172" name="Freeform 43"/>
              <p:cNvSpPr>
                <a:spLocks/>
              </p:cNvSpPr>
              <p:nvPr/>
            </p:nvSpPr>
            <p:spPr bwMode="auto">
              <a:xfrm>
                <a:off x="9145588" y="4249738"/>
                <a:ext cx="963613" cy="506413"/>
              </a:xfrm>
              <a:custGeom>
                <a:avLst/>
                <a:gdLst/>
                <a:ahLst/>
                <a:cxnLst>
                  <a:cxn ang="0">
                    <a:pos x="0" y="0"/>
                  </a:cxn>
                  <a:cxn ang="0">
                    <a:pos x="57" y="0"/>
                  </a:cxn>
                  <a:cxn ang="0">
                    <a:pos x="57" y="155"/>
                  </a:cxn>
                  <a:cxn ang="0">
                    <a:pos x="550" y="155"/>
                  </a:cxn>
                  <a:cxn ang="0">
                    <a:pos x="550" y="106"/>
                  </a:cxn>
                  <a:cxn ang="0">
                    <a:pos x="607" y="106"/>
                  </a:cxn>
                  <a:cxn ang="0">
                    <a:pos x="607" y="319"/>
                  </a:cxn>
                  <a:cxn ang="0">
                    <a:pos x="550" y="319"/>
                  </a:cxn>
                  <a:cxn ang="0">
                    <a:pos x="550" y="248"/>
                  </a:cxn>
                  <a:cxn ang="0">
                    <a:pos x="57" y="248"/>
                  </a:cxn>
                  <a:cxn ang="0">
                    <a:pos x="57" y="319"/>
                  </a:cxn>
                  <a:cxn ang="0">
                    <a:pos x="0" y="319"/>
                  </a:cxn>
                  <a:cxn ang="0">
                    <a:pos x="0" y="0"/>
                  </a:cxn>
                </a:cxnLst>
                <a:rect l="0" t="0" r="r" b="b"/>
                <a:pathLst>
                  <a:path w="607" h="319">
                    <a:moveTo>
                      <a:pt x="0" y="0"/>
                    </a:moveTo>
                    <a:lnTo>
                      <a:pt x="57" y="0"/>
                    </a:lnTo>
                    <a:lnTo>
                      <a:pt x="57" y="155"/>
                    </a:lnTo>
                    <a:lnTo>
                      <a:pt x="550" y="155"/>
                    </a:lnTo>
                    <a:lnTo>
                      <a:pt x="550" y="106"/>
                    </a:lnTo>
                    <a:lnTo>
                      <a:pt x="607" y="106"/>
                    </a:lnTo>
                    <a:lnTo>
                      <a:pt x="607" y="319"/>
                    </a:lnTo>
                    <a:lnTo>
                      <a:pt x="550" y="319"/>
                    </a:lnTo>
                    <a:lnTo>
                      <a:pt x="550" y="248"/>
                    </a:lnTo>
                    <a:lnTo>
                      <a:pt x="57" y="248"/>
                    </a:lnTo>
                    <a:lnTo>
                      <a:pt x="57" y="319"/>
                    </a:lnTo>
                    <a:lnTo>
                      <a:pt x="0" y="319"/>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3" name="Rectangle 44"/>
              <p:cNvSpPr>
                <a:spLocks noChangeArrowheads="1"/>
              </p:cNvSpPr>
              <p:nvPr/>
            </p:nvSpPr>
            <p:spPr bwMode="auto">
              <a:xfrm>
                <a:off x="9247188" y="4408488"/>
                <a:ext cx="246063" cy="76200"/>
              </a:xfrm>
              <a:prstGeom prst="rect">
                <a:avLst/>
              </a:prstGeom>
              <a:grpFill/>
              <a:ln w="0">
                <a:noFill/>
                <a:prstDash val="solid"/>
                <a:miter lim="800000"/>
                <a:headEnd/>
                <a:tailEnd/>
              </a:ln>
            </p:spPr>
            <p:txBody>
              <a:bodyPr lIns="68598" tIns="34299" rIns="68598" bIns="34299"/>
              <a:lstStyle/>
              <a:p>
                <a:pPr>
                  <a:defRPr/>
                </a:pPr>
                <a:endParaRPr lang="en-US" sz="1800">
                  <a:latin typeface="Arial" pitchFamily="34" charset="0"/>
                </a:endParaRPr>
              </a:p>
            </p:txBody>
          </p:sp>
          <p:sp>
            <p:nvSpPr>
              <p:cNvPr id="174" name="Freeform 45"/>
              <p:cNvSpPr>
                <a:spLocks/>
              </p:cNvSpPr>
              <p:nvPr/>
            </p:nvSpPr>
            <p:spPr bwMode="auto">
              <a:xfrm>
                <a:off x="9650413" y="4203700"/>
                <a:ext cx="246063" cy="249238"/>
              </a:xfrm>
              <a:custGeom>
                <a:avLst/>
                <a:gdLst/>
                <a:ahLst/>
                <a:cxnLst>
                  <a:cxn ang="0">
                    <a:pos x="55" y="0"/>
                  </a:cxn>
                  <a:cxn ang="0">
                    <a:pos x="99" y="0"/>
                  </a:cxn>
                  <a:cxn ang="0">
                    <a:pos x="99" y="58"/>
                  </a:cxn>
                  <a:cxn ang="0">
                    <a:pos x="155" y="58"/>
                  </a:cxn>
                  <a:cxn ang="0">
                    <a:pos x="155" y="93"/>
                  </a:cxn>
                  <a:cxn ang="0">
                    <a:pos x="99" y="93"/>
                  </a:cxn>
                  <a:cxn ang="0">
                    <a:pos x="99" y="157"/>
                  </a:cxn>
                  <a:cxn ang="0">
                    <a:pos x="55" y="157"/>
                  </a:cxn>
                  <a:cxn ang="0">
                    <a:pos x="55" y="93"/>
                  </a:cxn>
                  <a:cxn ang="0">
                    <a:pos x="0" y="93"/>
                  </a:cxn>
                  <a:cxn ang="0">
                    <a:pos x="0" y="58"/>
                  </a:cxn>
                  <a:cxn ang="0">
                    <a:pos x="55" y="58"/>
                  </a:cxn>
                  <a:cxn ang="0">
                    <a:pos x="55" y="0"/>
                  </a:cxn>
                </a:cxnLst>
                <a:rect l="0" t="0" r="r" b="b"/>
                <a:pathLst>
                  <a:path w="155" h="157">
                    <a:moveTo>
                      <a:pt x="55" y="0"/>
                    </a:moveTo>
                    <a:lnTo>
                      <a:pt x="99" y="0"/>
                    </a:lnTo>
                    <a:lnTo>
                      <a:pt x="99" y="58"/>
                    </a:lnTo>
                    <a:lnTo>
                      <a:pt x="155" y="58"/>
                    </a:lnTo>
                    <a:lnTo>
                      <a:pt x="155" y="93"/>
                    </a:lnTo>
                    <a:lnTo>
                      <a:pt x="99" y="93"/>
                    </a:lnTo>
                    <a:lnTo>
                      <a:pt x="99" y="157"/>
                    </a:lnTo>
                    <a:lnTo>
                      <a:pt x="55" y="157"/>
                    </a:lnTo>
                    <a:lnTo>
                      <a:pt x="55" y="93"/>
                    </a:lnTo>
                    <a:lnTo>
                      <a:pt x="0" y="93"/>
                    </a:lnTo>
                    <a:lnTo>
                      <a:pt x="0" y="58"/>
                    </a:lnTo>
                    <a:lnTo>
                      <a:pt x="55" y="58"/>
                    </a:lnTo>
                    <a:lnTo>
                      <a:pt x="55"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72" name="Group 62"/>
            <p:cNvGrpSpPr/>
            <p:nvPr/>
          </p:nvGrpSpPr>
          <p:grpSpPr>
            <a:xfrm>
              <a:off x="6932612" y="1447800"/>
              <a:ext cx="787334" cy="693660"/>
              <a:chOff x="9012238" y="585788"/>
              <a:chExt cx="1054100" cy="928687"/>
            </a:xfrm>
            <a:grpFill/>
          </p:grpSpPr>
          <p:sp>
            <p:nvSpPr>
              <p:cNvPr id="170" name="Freeform 12"/>
              <p:cNvSpPr>
                <a:spLocks/>
              </p:cNvSpPr>
              <p:nvPr/>
            </p:nvSpPr>
            <p:spPr bwMode="auto">
              <a:xfrm>
                <a:off x="9012238" y="585788"/>
                <a:ext cx="1054100" cy="582613"/>
              </a:xfrm>
              <a:custGeom>
                <a:avLst/>
                <a:gdLst/>
                <a:ahLst/>
                <a:cxnLst>
                  <a:cxn ang="0">
                    <a:pos x="166" y="0"/>
                  </a:cxn>
                  <a:cxn ang="0">
                    <a:pos x="197" y="2"/>
                  </a:cxn>
                  <a:cxn ang="0">
                    <a:pos x="225" y="8"/>
                  </a:cxn>
                  <a:cxn ang="0">
                    <a:pos x="250" y="18"/>
                  </a:cxn>
                  <a:cxn ang="0">
                    <a:pos x="276" y="30"/>
                  </a:cxn>
                  <a:cxn ang="0">
                    <a:pos x="296" y="44"/>
                  </a:cxn>
                  <a:cxn ang="0">
                    <a:pos x="313" y="55"/>
                  </a:cxn>
                  <a:cxn ang="0">
                    <a:pos x="326" y="66"/>
                  </a:cxn>
                  <a:cxn ang="0">
                    <a:pos x="336" y="76"/>
                  </a:cxn>
                  <a:cxn ang="0">
                    <a:pos x="340" y="72"/>
                  </a:cxn>
                  <a:cxn ang="0">
                    <a:pos x="348" y="66"/>
                  </a:cxn>
                  <a:cxn ang="0">
                    <a:pos x="361" y="54"/>
                  </a:cxn>
                  <a:cxn ang="0">
                    <a:pos x="378" y="42"/>
                  </a:cxn>
                  <a:cxn ang="0">
                    <a:pos x="402" y="29"/>
                  </a:cxn>
                  <a:cxn ang="0">
                    <a:pos x="429" y="17"/>
                  </a:cxn>
                  <a:cxn ang="0">
                    <a:pos x="459" y="10"/>
                  </a:cxn>
                  <a:cxn ang="0">
                    <a:pos x="491" y="7"/>
                  </a:cxn>
                  <a:cxn ang="0">
                    <a:pos x="528" y="10"/>
                  </a:cxn>
                  <a:cxn ang="0">
                    <a:pos x="567" y="22"/>
                  </a:cxn>
                  <a:cxn ang="0">
                    <a:pos x="602" y="40"/>
                  </a:cxn>
                  <a:cxn ang="0">
                    <a:pos x="629" y="64"/>
                  </a:cxn>
                  <a:cxn ang="0">
                    <a:pos x="648" y="89"/>
                  </a:cxn>
                  <a:cxn ang="0">
                    <a:pos x="659" y="118"/>
                  </a:cxn>
                  <a:cxn ang="0">
                    <a:pos x="664" y="148"/>
                  </a:cxn>
                  <a:cxn ang="0">
                    <a:pos x="663" y="178"/>
                  </a:cxn>
                  <a:cxn ang="0">
                    <a:pos x="656" y="212"/>
                  </a:cxn>
                  <a:cxn ang="0">
                    <a:pos x="644" y="244"/>
                  </a:cxn>
                  <a:cxn ang="0">
                    <a:pos x="627" y="278"/>
                  </a:cxn>
                  <a:cxn ang="0">
                    <a:pos x="427" y="278"/>
                  </a:cxn>
                  <a:cxn ang="0">
                    <a:pos x="382" y="367"/>
                  </a:cxn>
                  <a:cxn ang="0">
                    <a:pos x="255" y="148"/>
                  </a:cxn>
                  <a:cxn ang="0">
                    <a:pos x="188" y="274"/>
                  </a:cxn>
                  <a:cxn ang="0">
                    <a:pos x="33" y="274"/>
                  </a:cxn>
                  <a:cxn ang="0">
                    <a:pos x="21" y="251"/>
                  </a:cxn>
                  <a:cxn ang="0">
                    <a:pos x="11" y="226"/>
                  </a:cxn>
                  <a:cxn ang="0">
                    <a:pos x="3" y="199"/>
                  </a:cxn>
                  <a:cxn ang="0">
                    <a:pos x="0" y="172"/>
                  </a:cxn>
                  <a:cxn ang="0">
                    <a:pos x="0" y="143"/>
                  </a:cxn>
                  <a:cxn ang="0">
                    <a:pos x="6" y="116"/>
                  </a:cxn>
                  <a:cxn ang="0">
                    <a:pos x="18" y="89"/>
                  </a:cxn>
                  <a:cxn ang="0">
                    <a:pos x="37" y="62"/>
                  </a:cxn>
                  <a:cxn ang="0">
                    <a:pos x="65" y="39"/>
                  </a:cxn>
                  <a:cxn ang="0">
                    <a:pos x="102" y="17"/>
                  </a:cxn>
                  <a:cxn ang="0">
                    <a:pos x="134" y="5"/>
                  </a:cxn>
                  <a:cxn ang="0">
                    <a:pos x="166" y="0"/>
                  </a:cxn>
                </a:cxnLst>
                <a:rect l="0" t="0" r="r" b="b"/>
                <a:pathLst>
                  <a:path w="664" h="367">
                    <a:moveTo>
                      <a:pt x="166" y="0"/>
                    </a:moveTo>
                    <a:lnTo>
                      <a:pt x="197" y="2"/>
                    </a:lnTo>
                    <a:lnTo>
                      <a:pt x="225" y="8"/>
                    </a:lnTo>
                    <a:lnTo>
                      <a:pt x="250" y="18"/>
                    </a:lnTo>
                    <a:lnTo>
                      <a:pt x="276" y="30"/>
                    </a:lnTo>
                    <a:lnTo>
                      <a:pt x="296" y="44"/>
                    </a:lnTo>
                    <a:lnTo>
                      <a:pt x="313" y="55"/>
                    </a:lnTo>
                    <a:lnTo>
                      <a:pt x="326" y="66"/>
                    </a:lnTo>
                    <a:lnTo>
                      <a:pt x="336" y="76"/>
                    </a:lnTo>
                    <a:lnTo>
                      <a:pt x="340" y="72"/>
                    </a:lnTo>
                    <a:lnTo>
                      <a:pt x="348" y="66"/>
                    </a:lnTo>
                    <a:lnTo>
                      <a:pt x="361" y="54"/>
                    </a:lnTo>
                    <a:lnTo>
                      <a:pt x="378" y="42"/>
                    </a:lnTo>
                    <a:lnTo>
                      <a:pt x="402" y="29"/>
                    </a:lnTo>
                    <a:lnTo>
                      <a:pt x="429" y="17"/>
                    </a:lnTo>
                    <a:lnTo>
                      <a:pt x="459" y="10"/>
                    </a:lnTo>
                    <a:lnTo>
                      <a:pt x="491" y="7"/>
                    </a:lnTo>
                    <a:lnTo>
                      <a:pt x="528" y="10"/>
                    </a:lnTo>
                    <a:lnTo>
                      <a:pt x="567" y="22"/>
                    </a:lnTo>
                    <a:lnTo>
                      <a:pt x="602" y="40"/>
                    </a:lnTo>
                    <a:lnTo>
                      <a:pt x="629" y="64"/>
                    </a:lnTo>
                    <a:lnTo>
                      <a:pt x="648" y="89"/>
                    </a:lnTo>
                    <a:lnTo>
                      <a:pt x="659" y="118"/>
                    </a:lnTo>
                    <a:lnTo>
                      <a:pt x="664" y="148"/>
                    </a:lnTo>
                    <a:lnTo>
                      <a:pt x="663" y="178"/>
                    </a:lnTo>
                    <a:lnTo>
                      <a:pt x="656" y="212"/>
                    </a:lnTo>
                    <a:lnTo>
                      <a:pt x="644" y="244"/>
                    </a:lnTo>
                    <a:lnTo>
                      <a:pt x="627" y="278"/>
                    </a:lnTo>
                    <a:lnTo>
                      <a:pt x="427" y="278"/>
                    </a:lnTo>
                    <a:lnTo>
                      <a:pt x="382" y="367"/>
                    </a:lnTo>
                    <a:lnTo>
                      <a:pt x="255" y="148"/>
                    </a:lnTo>
                    <a:lnTo>
                      <a:pt x="188" y="274"/>
                    </a:lnTo>
                    <a:lnTo>
                      <a:pt x="33" y="274"/>
                    </a:lnTo>
                    <a:lnTo>
                      <a:pt x="21" y="251"/>
                    </a:lnTo>
                    <a:lnTo>
                      <a:pt x="11" y="226"/>
                    </a:lnTo>
                    <a:lnTo>
                      <a:pt x="3" y="199"/>
                    </a:lnTo>
                    <a:lnTo>
                      <a:pt x="0" y="172"/>
                    </a:lnTo>
                    <a:lnTo>
                      <a:pt x="0" y="143"/>
                    </a:lnTo>
                    <a:lnTo>
                      <a:pt x="6" y="116"/>
                    </a:lnTo>
                    <a:lnTo>
                      <a:pt x="18" y="89"/>
                    </a:lnTo>
                    <a:lnTo>
                      <a:pt x="37" y="62"/>
                    </a:lnTo>
                    <a:lnTo>
                      <a:pt x="65" y="39"/>
                    </a:lnTo>
                    <a:lnTo>
                      <a:pt x="102" y="17"/>
                    </a:lnTo>
                    <a:lnTo>
                      <a:pt x="134" y="5"/>
                    </a:lnTo>
                    <a:lnTo>
                      <a:pt x="16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1" name="Freeform 13"/>
              <p:cNvSpPr>
                <a:spLocks/>
              </p:cNvSpPr>
              <p:nvPr/>
            </p:nvSpPr>
            <p:spPr bwMode="auto">
              <a:xfrm>
                <a:off x="9096376" y="933450"/>
                <a:ext cx="879475" cy="581025"/>
              </a:xfrm>
              <a:custGeom>
                <a:avLst/>
                <a:gdLst/>
                <a:ahLst/>
                <a:cxnLst>
                  <a:cxn ang="0">
                    <a:pos x="204" y="0"/>
                  </a:cxn>
                  <a:cxn ang="0">
                    <a:pos x="330" y="219"/>
                  </a:cxn>
                  <a:cxn ang="0">
                    <a:pos x="394" y="93"/>
                  </a:cxn>
                  <a:cxn ang="0">
                    <a:pos x="554" y="93"/>
                  </a:cxn>
                  <a:cxn ang="0">
                    <a:pos x="521" y="136"/>
                  </a:cxn>
                  <a:cxn ang="0">
                    <a:pos x="482" y="175"/>
                  </a:cxn>
                  <a:cxn ang="0">
                    <a:pos x="276" y="366"/>
                  </a:cxn>
                  <a:cxn ang="0">
                    <a:pos x="37" y="135"/>
                  </a:cxn>
                  <a:cxn ang="0">
                    <a:pos x="34" y="131"/>
                  </a:cxn>
                  <a:cxn ang="0">
                    <a:pos x="27" y="121"/>
                  </a:cxn>
                  <a:cxn ang="0">
                    <a:pos x="16" y="108"/>
                  </a:cxn>
                  <a:cxn ang="0">
                    <a:pos x="0" y="89"/>
                  </a:cxn>
                  <a:cxn ang="0">
                    <a:pos x="155" y="89"/>
                  </a:cxn>
                  <a:cxn ang="0">
                    <a:pos x="204" y="0"/>
                  </a:cxn>
                </a:cxnLst>
                <a:rect l="0" t="0" r="r" b="b"/>
                <a:pathLst>
                  <a:path w="554" h="366">
                    <a:moveTo>
                      <a:pt x="204" y="0"/>
                    </a:moveTo>
                    <a:lnTo>
                      <a:pt x="330" y="219"/>
                    </a:lnTo>
                    <a:lnTo>
                      <a:pt x="394" y="93"/>
                    </a:lnTo>
                    <a:lnTo>
                      <a:pt x="554" y="93"/>
                    </a:lnTo>
                    <a:lnTo>
                      <a:pt x="521" y="136"/>
                    </a:lnTo>
                    <a:lnTo>
                      <a:pt x="482" y="175"/>
                    </a:lnTo>
                    <a:lnTo>
                      <a:pt x="276" y="366"/>
                    </a:lnTo>
                    <a:lnTo>
                      <a:pt x="37" y="135"/>
                    </a:lnTo>
                    <a:lnTo>
                      <a:pt x="34" y="131"/>
                    </a:lnTo>
                    <a:lnTo>
                      <a:pt x="27" y="121"/>
                    </a:lnTo>
                    <a:lnTo>
                      <a:pt x="16" y="108"/>
                    </a:lnTo>
                    <a:lnTo>
                      <a:pt x="0" y="89"/>
                    </a:lnTo>
                    <a:lnTo>
                      <a:pt x="155" y="89"/>
                    </a:lnTo>
                    <a:lnTo>
                      <a:pt x="20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133" name="Freeform 60"/>
            <p:cNvSpPr>
              <a:spLocks noEditPoints="1"/>
            </p:cNvSpPr>
            <p:nvPr/>
          </p:nvSpPr>
          <p:spPr bwMode="auto">
            <a:xfrm>
              <a:off x="5484812" y="1260480"/>
              <a:ext cx="381000" cy="559869"/>
            </a:xfrm>
            <a:custGeom>
              <a:avLst/>
              <a:gdLst/>
              <a:ahLst/>
              <a:cxnLst>
                <a:cxn ang="0">
                  <a:pos x="191" y="292"/>
                </a:cxn>
                <a:cxn ang="0">
                  <a:pos x="191" y="383"/>
                </a:cxn>
                <a:cxn ang="0">
                  <a:pos x="98" y="383"/>
                </a:cxn>
                <a:cxn ang="0">
                  <a:pos x="98" y="482"/>
                </a:cxn>
                <a:cxn ang="0">
                  <a:pos x="191" y="482"/>
                </a:cxn>
                <a:cxn ang="0">
                  <a:pos x="191" y="575"/>
                </a:cxn>
                <a:cxn ang="0">
                  <a:pos x="290" y="575"/>
                </a:cxn>
                <a:cxn ang="0">
                  <a:pos x="290" y="482"/>
                </a:cxn>
                <a:cxn ang="0">
                  <a:pos x="381" y="482"/>
                </a:cxn>
                <a:cxn ang="0">
                  <a:pos x="381" y="383"/>
                </a:cxn>
                <a:cxn ang="0">
                  <a:pos x="290" y="383"/>
                </a:cxn>
                <a:cxn ang="0">
                  <a:pos x="290" y="292"/>
                </a:cxn>
                <a:cxn ang="0">
                  <a:pos x="191" y="292"/>
                </a:cxn>
                <a:cxn ang="0">
                  <a:pos x="238" y="0"/>
                </a:cxn>
                <a:cxn ang="0">
                  <a:pos x="243" y="5"/>
                </a:cxn>
                <a:cxn ang="0">
                  <a:pos x="253" y="17"/>
                </a:cxn>
                <a:cxn ang="0">
                  <a:pos x="266" y="35"/>
                </a:cxn>
                <a:cxn ang="0">
                  <a:pos x="285" y="57"/>
                </a:cxn>
                <a:cxn ang="0">
                  <a:pos x="305" y="86"/>
                </a:cxn>
                <a:cxn ang="0">
                  <a:pos x="327" y="116"/>
                </a:cxn>
                <a:cxn ang="0">
                  <a:pos x="351" y="150"/>
                </a:cxn>
                <a:cxn ang="0">
                  <a:pos x="374" y="187"/>
                </a:cxn>
                <a:cxn ang="0">
                  <a:pos x="398" y="226"/>
                </a:cxn>
                <a:cxn ang="0">
                  <a:pos x="420" y="266"/>
                </a:cxn>
                <a:cxn ang="0">
                  <a:pos x="438" y="307"/>
                </a:cxn>
                <a:cxn ang="0">
                  <a:pos x="453" y="347"/>
                </a:cxn>
                <a:cxn ang="0">
                  <a:pos x="467" y="386"/>
                </a:cxn>
                <a:cxn ang="0">
                  <a:pos x="473" y="425"/>
                </a:cxn>
                <a:cxn ang="0">
                  <a:pos x="475" y="460"/>
                </a:cxn>
                <a:cxn ang="0">
                  <a:pos x="468" y="507"/>
                </a:cxn>
                <a:cxn ang="0">
                  <a:pos x="453" y="553"/>
                </a:cxn>
                <a:cxn ang="0">
                  <a:pos x="431" y="593"/>
                </a:cxn>
                <a:cxn ang="0">
                  <a:pos x="403" y="629"/>
                </a:cxn>
                <a:cxn ang="0">
                  <a:pos x="369" y="657"/>
                </a:cxn>
                <a:cxn ang="0">
                  <a:pos x="329" y="679"/>
                </a:cxn>
                <a:cxn ang="0">
                  <a:pos x="285" y="693"/>
                </a:cxn>
                <a:cxn ang="0">
                  <a:pos x="238" y="698"/>
                </a:cxn>
                <a:cxn ang="0">
                  <a:pos x="191" y="693"/>
                </a:cxn>
                <a:cxn ang="0">
                  <a:pos x="145" y="679"/>
                </a:cxn>
                <a:cxn ang="0">
                  <a:pos x="105" y="657"/>
                </a:cxn>
                <a:cxn ang="0">
                  <a:pos x="69" y="629"/>
                </a:cxn>
                <a:cxn ang="0">
                  <a:pos x="41" y="593"/>
                </a:cxn>
                <a:cxn ang="0">
                  <a:pos x="19" y="553"/>
                </a:cxn>
                <a:cxn ang="0">
                  <a:pos x="5" y="507"/>
                </a:cxn>
                <a:cxn ang="0">
                  <a:pos x="0" y="460"/>
                </a:cxn>
                <a:cxn ang="0">
                  <a:pos x="4" y="428"/>
                </a:cxn>
                <a:cxn ang="0">
                  <a:pos x="11" y="394"/>
                </a:cxn>
                <a:cxn ang="0">
                  <a:pos x="22" y="359"/>
                </a:cxn>
                <a:cxn ang="0">
                  <a:pos x="37" y="322"/>
                </a:cxn>
                <a:cxn ang="0">
                  <a:pos x="56" y="283"/>
                </a:cxn>
                <a:cxn ang="0">
                  <a:pos x="76" y="244"/>
                </a:cxn>
                <a:cxn ang="0">
                  <a:pos x="96" y="207"/>
                </a:cxn>
                <a:cxn ang="0">
                  <a:pos x="118" y="170"/>
                </a:cxn>
                <a:cxn ang="0">
                  <a:pos x="142" y="137"/>
                </a:cxn>
                <a:cxn ang="0">
                  <a:pos x="162" y="105"/>
                </a:cxn>
                <a:cxn ang="0">
                  <a:pos x="182" y="74"/>
                </a:cxn>
                <a:cxn ang="0">
                  <a:pos x="201" y="49"/>
                </a:cxn>
                <a:cxn ang="0">
                  <a:pos x="216" y="29"/>
                </a:cxn>
                <a:cxn ang="0">
                  <a:pos x="228" y="14"/>
                </a:cxn>
                <a:cxn ang="0">
                  <a:pos x="234" y="3"/>
                </a:cxn>
                <a:cxn ang="0">
                  <a:pos x="238" y="0"/>
                </a:cxn>
              </a:cxnLst>
              <a:rect l="0" t="0" r="r" b="b"/>
              <a:pathLst>
                <a:path w="475" h="698">
                  <a:moveTo>
                    <a:pt x="191" y="292"/>
                  </a:moveTo>
                  <a:lnTo>
                    <a:pt x="191" y="383"/>
                  </a:lnTo>
                  <a:lnTo>
                    <a:pt x="98" y="383"/>
                  </a:lnTo>
                  <a:lnTo>
                    <a:pt x="98" y="482"/>
                  </a:lnTo>
                  <a:lnTo>
                    <a:pt x="191" y="482"/>
                  </a:lnTo>
                  <a:lnTo>
                    <a:pt x="191" y="575"/>
                  </a:lnTo>
                  <a:lnTo>
                    <a:pt x="290" y="575"/>
                  </a:lnTo>
                  <a:lnTo>
                    <a:pt x="290" y="482"/>
                  </a:lnTo>
                  <a:lnTo>
                    <a:pt x="381" y="482"/>
                  </a:lnTo>
                  <a:lnTo>
                    <a:pt x="381" y="383"/>
                  </a:lnTo>
                  <a:lnTo>
                    <a:pt x="290" y="383"/>
                  </a:lnTo>
                  <a:lnTo>
                    <a:pt x="290" y="292"/>
                  </a:lnTo>
                  <a:lnTo>
                    <a:pt x="191" y="292"/>
                  </a:lnTo>
                  <a:close/>
                  <a:moveTo>
                    <a:pt x="238" y="0"/>
                  </a:moveTo>
                  <a:lnTo>
                    <a:pt x="243" y="5"/>
                  </a:lnTo>
                  <a:lnTo>
                    <a:pt x="253" y="17"/>
                  </a:lnTo>
                  <a:lnTo>
                    <a:pt x="266" y="35"/>
                  </a:lnTo>
                  <a:lnTo>
                    <a:pt x="285" y="57"/>
                  </a:lnTo>
                  <a:lnTo>
                    <a:pt x="305" y="86"/>
                  </a:lnTo>
                  <a:lnTo>
                    <a:pt x="327" y="116"/>
                  </a:lnTo>
                  <a:lnTo>
                    <a:pt x="351" y="150"/>
                  </a:lnTo>
                  <a:lnTo>
                    <a:pt x="374" y="187"/>
                  </a:lnTo>
                  <a:lnTo>
                    <a:pt x="398" y="226"/>
                  </a:lnTo>
                  <a:lnTo>
                    <a:pt x="420" y="266"/>
                  </a:lnTo>
                  <a:lnTo>
                    <a:pt x="438" y="307"/>
                  </a:lnTo>
                  <a:lnTo>
                    <a:pt x="453" y="347"/>
                  </a:lnTo>
                  <a:lnTo>
                    <a:pt x="467" y="386"/>
                  </a:lnTo>
                  <a:lnTo>
                    <a:pt x="473" y="425"/>
                  </a:lnTo>
                  <a:lnTo>
                    <a:pt x="475" y="460"/>
                  </a:lnTo>
                  <a:lnTo>
                    <a:pt x="468" y="507"/>
                  </a:lnTo>
                  <a:lnTo>
                    <a:pt x="453" y="553"/>
                  </a:lnTo>
                  <a:lnTo>
                    <a:pt x="431" y="593"/>
                  </a:lnTo>
                  <a:lnTo>
                    <a:pt x="403" y="629"/>
                  </a:lnTo>
                  <a:lnTo>
                    <a:pt x="369" y="657"/>
                  </a:lnTo>
                  <a:lnTo>
                    <a:pt x="329" y="679"/>
                  </a:lnTo>
                  <a:lnTo>
                    <a:pt x="285" y="693"/>
                  </a:lnTo>
                  <a:lnTo>
                    <a:pt x="238" y="698"/>
                  </a:lnTo>
                  <a:lnTo>
                    <a:pt x="191" y="693"/>
                  </a:lnTo>
                  <a:lnTo>
                    <a:pt x="145" y="679"/>
                  </a:lnTo>
                  <a:lnTo>
                    <a:pt x="105" y="657"/>
                  </a:lnTo>
                  <a:lnTo>
                    <a:pt x="69" y="629"/>
                  </a:lnTo>
                  <a:lnTo>
                    <a:pt x="41" y="593"/>
                  </a:lnTo>
                  <a:lnTo>
                    <a:pt x="19" y="553"/>
                  </a:lnTo>
                  <a:lnTo>
                    <a:pt x="5" y="507"/>
                  </a:lnTo>
                  <a:lnTo>
                    <a:pt x="0" y="460"/>
                  </a:lnTo>
                  <a:lnTo>
                    <a:pt x="4" y="428"/>
                  </a:lnTo>
                  <a:lnTo>
                    <a:pt x="11" y="394"/>
                  </a:lnTo>
                  <a:lnTo>
                    <a:pt x="22" y="359"/>
                  </a:lnTo>
                  <a:lnTo>
                    <a:pt x="37" y="322"/>
                  </a:lnTo>
                  <a:lnTo>
                    <a:pt x="56" y="283"/>
                  </a:lnTo>
                  <a:lnTo>
                    <a:pt x="76" y="244"/>
                  </a:lnTo>
                  <a:lnTo>
                    <a:pt x="96" y="207"/>
                  </a:lnTo>
                  <a:lnTo>
                    <a:pt x="118" y="170"/>
                  </a:lnTo>
                  <a:lnTo>
                    <a:pt x="142" y="137"/>
                  </a:lnTo>
                  <a:lnTo>
                    <a:pt x="162" y="105"/>
                  </a:lnTo>
                  <a:lnTo>
                    <a:pt x="182" y="74"/>
                  </a:lnTo>
                  <a:lnTo>
                    <a:pt x="201" y="49"/>
                  </a:lnTo>
                  <a:lnTo>
                    <a:pt x="216" y="29"/>
                  </a:lnTo>
                  <a:lnTo>
                    <a:pt x="228" y="14"/>
                  </a:lnTo>
                  <a:lnTo>
                    <a:pt x="234" y="3"/>
                  </a:lnTo>
                  <a:lnTo>
                    <a:pt x="23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4" name="Freeform 9"/>
            <p:cNvSpPr>
              <a:spLocks noEditPoints="1"/>
            </p:cNvSpPr>
            <p:nvPr/>
          </p:nvSpPr>
          <p:spPr bwMode="auto">
            <a:xfrm>
              <a:off x="3884612" y="2438400"/>
              <a:ext cx="418524" cy="433703"/>
            </a:xfrm>
            <a:custGeom>
              <a:avLst/>
              <a:gdLst/>
              <a:ahLst/>
              <a:cxnLst>
                <a:cxn ang="0">
                  <a:pos x="252" y="323"/>
                </a:cxn>
                <a:cxn ang="0">
                  <a:pos x="170" y="399"/>
                </a:cxn>
                <a:cxn ang="0">
                  <a:pos x="252" y="480"/>
                </a:cxn>
                <a:cxn ang="0">
                  <a:pos x="326" y="399"/>
                </a:cxn>
                <a:cxn ang="0">
                  <a:pos x="409" y="323"/>
                </a:cxn>
                <a:cxn ang="0">
                  <a:pos x="326" y="242"/>
                </a:cxn>
                <a:cxn ang="0">
                  <a:pos x="225" y="72"/>
                </a:cxn>
                <a:cxn ang="0">
                  <a:pos x="195" y="86"/>
                </a:cxn>
                <a:cxn ang="0">
                  <a:pos x="181" y="116"/>
                </a:cxn>
                <a:cxn ang="0">
                  <a:pos x="397" y="121"/>
                </a:cxn>
                <a:cxn ang="0">
                  <a:pos x="393" y="99"/>
                </a:cxn>
                <a:cxn ang="0">
                  <a:pos x="370" y="76"/>
                </a:cxn>
                <a:cxn ang="0">
                  <a:pos x="225" y="72"/>
                </a:cxn>
                <a:cxn ang="0">
                  <a:pos x="353" y="0"/>
                </a:cxn>
                <a:cxn ang="0">
                  <a:pos x="412" y="15"/>
                </a:cxn>
                <a:cxn ang="0">
                  <a:pos x="454" y="57"/>
                </a:cxn>
                <a:cxn ang="0">
                  <a:pos x="469" y="116"/>
                </a:cxn>
                <a:cxn ang="0">
                  <a:pos x="488" y="121"/>
                </a:cxn>
                <a:cxn ang="0">
                  <a:pos x="541" y="138"/>
                </a:cxn>
                <a:cxn ang="0">
                  <a:pos x="573" y="183"/>
                </a:cxn>
                <a:cxn ang="0">
                  <a:pos x="579" y="510"/>
                </a:cxn>
                <a:cxn ang="0">
                  <a:pos x="560" y="563"/>
                </a:cxn>
                <a:cxn ang="0">
                  <a:pos x="516" y="595"/>
                </a:cxn>
                <a:cxn ang="0">
                  <a:pos x="90" y="600"/>
                </a:cxn>
                <a:cxn ang="0">
                  <a:pos x="37" y="583"/>
                </a:cxn>
                <a:cxn ang="0">
                  <a:pos x="5" y="539"/>
                </a:cxn>
                <a:cxn ang="0">
                  <a:pos x="0" y="212"/>
                </a:cxn>
                <a:cxn ang="0">
                  <a:pos x="16" y="158"/>
                </a:cxn>
                <a:cxn ang="0">
                  <a:pos x="62" y="126"/>
                </a:cxn>
                <a:cxn ang="0">
                  <a:pos x="109" y="121"/>
                </a:cxn>
                <a:cxn ang="0">
                  <a:pos x="112" y="86"/>
                </a:cxn>
                <a:cxn ang="0">
                  <a:pos x="143" y="34"/>
                </a:cxn>
                <a:cxn ang="0">
                  <a:pos x="195" y="3"/>
                </a:cxn>
              </a:cxnLst>
              <a:rect l="0" t="0" r="r" b="b"/>
              <a:pathLst>
                <a:path w="579" h="600">
                  <a:moveTo>
                    <a:pt x="252" y="242"/>
                  </a:moveTo>
                  <a:lnTo>
                    <a:pt x="252" y="323"/>
                  </a:lnTo>
                  <a:lnTo>
                    <a:pt x="170" y="323"/>
                  </a:lnTo>
                  <a:lnTo>
                    <a:pt x="170" y="399"/>
                  </a:lnTo>
                  <a:lnTo>
                    <a:pt x="252" y="399"/>
                  </a:lnTo>
                  <a:lnTo>
                    <a:pt x="252" y="480"/>
                  </a:lnTo>
                  <a:lnTo>
                    <a:pt x="326" y="480"/>
                  </a:lnTo>
                  <a:lnTo>
                    <a:pt x="326" y="399"/>
                  </a:lnTo>
                  <a:lnTo>
                    <a:pt x="409" y="399"/>
                  </a:lnTo>
                  <a:lnTo>
                    <a:pt x="409" y="323"/>
                  </a:lnTo>
                  <a:lnTo>
                    <a:pt x="326" y="323"/>
                  </a:lnTo>
                  <a:lnTo>
                    <a:pt x="326" y="242"/>
                  </a:lnTo>
                  <a:lnTo>
                    <a:pt x="252" y="242"/>
                  </a:lnTo>
                  <a:close/>
                  <a:moveTo>
                    <a:pt x="225" y="72"/>
                  </a:moveTo>
                  <a:lnTo>
                    <a:pt x="208" y="76"/>
                  </a:lnTo>
                  <a:lnTo>
                    <a:pt x="195" y="86"/>
                  </a:lnTo>
                  <a:lnTo>
                    <a:pt x="185" y="99"/>
                  </a:lnTo>
                  <a:lnTo>
                    <a:pt x="181" y="116"/>
                  </a:lnTo>
                  <a:lnTo>
                    <a:pt x="181" y="121"/>
                  </a:lnTo>
                  <a:lnTo>
                    <a:pt x="397" y="121"/>
                  </a:lnTo>
                  <a:lnTo>
                    <a:pt x="397" y="116"/>
                  </a:lnTo>
                  <a:lnTo>
                    <a:pt x="393" y="99"/>
                  </a:lnTo>
                  <a:lnTo>
                    <a:pt x="383" y="86"/>
                  </a:lnTo>
                  <a:lnTo>
                    <a:pt x="370" y="76"/>
                  </a:lnTo>
                  <a:lnTo>
                    <a:pt x="353" y="72"/>
                  </a:lnTo>
                  <a:lnTo>
                    <a:pt x="225" y="72"/>
                  </a:lnTo>
                  <a:close/>
                  <a:moveTo>
                    <a:pt x="225" y="0"/>
                  </a:moveTo>
                  <a:lnTo>
                    <a:pt x="353" y="0"/>
                  </a:lnTo>
                  <a:lnTo>
                    <a:pt x="383" y="3"/>
                  </a:lnTo>
                  <a:lnTo>
                    <a:pt x="412" y="15"/>
                  </a:lnTo>
                  <a:lnTo>
                    <a:pt x="435" y="34"/>
                  </a:lnTo>
                  <a:lnTo>
                    <a:pt x="454" y="57"/>
                  </a:lnTo>
                  <a:lnTo>
                    <a:pt x="466" y="86"/>
                  </a:lnTo>
                  <a:lnTo>
                    <a:pt x="469" y="116"/>
                  </a:lnTo>
                  <a:lnTo>
                    <a:pt x="469" y="121"/>
                  </a:lnTo>
                  <a:lnTo>
                    <a:pt x="488" y="121"/>
                  </a:lnTo>
                  <a:lnTo>
                    <a:pt x="516" y="126"/>
                  </a:lnTo>
                  <a:lnTo>
                    <a:pt x="541" y="138"/>
                  </a:lnTo>
                  <a:lnTo>
                    <a:pt x="560" y="158"/>
                  </a:lnTo>
                  <a:lnTo>
                    <a:pt x="573" y="183"/>
                  </a:lnTo>
                  <a:lnTo>
                    <a:pt x="579" y="212"/>
                  </a:lnTo>
                  <a:lnTo>
                    <a:pt x="579" y="510"/>
                  </a:lnTo>
                  <a:lnTo>
                    <a:pt x="573" y="539"/>
                  </a:lnTo>
                  <a:lnTo>
                    <a:pt x="560" y="563"/>
                  </a:lnTo>
                  <a:lnTo>
                    <a:pt x="541" y="583"/>
                  </a:lnTo>
                  <a:lnTo>
                    <a:pt x="516" y="595"/>
                  </a:lnTo>
                  <a:lnTo>
                    <a:pt x="488" y="600"/>
                  </a:lnTo>
                  <a:lnTo>
                    <a:pt x="90" y="600"/>
                  </a:lnTo>
                  <a:lnTo>
                    <a:pt x="62" y="595"/>
                  </a:lnTo>
                  <a:lnTo>
                    <a:pt x="37" y="583"/>
                  </a:lnTo>
                  <a:lnTo>
                    <a:pt x="16" y="563"/>
                  </a:lnTo>
                  <a:lnTo>
                    <a:pt x="5" y="539"/>
                  </a:lnTo>
                  <a:lnTo>
                    <a:pt x="0" y="510"/>
                  </a:lnTo>
                  <a:lnTo>
                    <a:pt x="0" y="212"/>
                  </a:lnTo>
                  <a:lnTo>
                    <a:pt x="5" y="183"/>
                  </a:lnTo>
                  <a:lnTo>
                    <a:pt x="16" y="158"/>
                  </a:lnTo>
                  <a:lnTo>
                    <a:pt x="37" y="138"/>
                  </a:lnTo>
                  <a:lnTo>
                    <a:pt x="62" y="126"/>
                  </a:lnTo>
                  <a:lnTo>
                    <a:pt x="90" y="121"/>
                  </a:lnTo>
                  <a:lnTo>
                    <a:pt x="109" y="121"/>
                  </a:lnTo>
                  <a:lnTo>
                    <a:pt x="109" y="116"/>
                  </a:lnTo>
                  <a:lnTo>
                    <a:pt x="112" y="86"/>
                  </a:lnTo>
                  <a:lnTo>
                    <a:pt x="124" y="57"/>
                  </a:lnTo>
                  <a:lnTo>
                    <a:pt x="143" y="34"/>
                  </a:lnTo>
                  <a:lnTo>
                    <a:pt x="166" y="15"/>
                  </a:lnTo>
                  <a:lnTo>
                    <a:pt x="195" y="3"/>
                  </a:lnTo>
                  <a:lnTo>
                    <a:pt x="225"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5" name="Freeform 25"/>
            <p:cNvSpPr>
              <a:spLocks noEditPoints="1"/>
            </p:cNvSpPr>
            <p:nvPr/>
          </p:nvSpPr>
          <p:spPr bwMode="auto">
            <a:xfrm>
              <a:off x="4037012" y="4343400"/>
              <a:ext cx="780195" cy="719959"/>
            </a:xfrm>
            <a:custGeom>
              <a:avLst/>
              <a:gdLst/>
              <a:ahLst/>
              <a:cxnLst>
                <a:cxn ang="0">
                  <a:pos x="199" y="64"/>
                </a:cxn>
                <a:cxn ang="0">
                  <a:pos x="199" y="192"/>
                </a:cxn>
                <a:cxn ang="0">
                  <a:pos x="68" y="448"/>
                </a:cxn>
                <a:cxn ang="0">
                  <a:pos x="204" y="312"/>
                </a:cxn>
                <a:cxn ang="0">
                  <a:pos x="409" y="312"/>
                </a:cxn>
                <a:cxn ang="0">
                  <a:pos x="350" y="197"/>
                </a:cxn>
                <a:cxn ang="0">
                  <a:pos x="345" y="64"/>
                </a:cxn>
                <a:cxn ang="0">
                  <a:pos x="199" y="64"/>
                </a:cxn>
                <a:cxn ang="0">
                  <a:pos x="149" y="0"/>
                </a:cxn>
                <a:cxn ang="0">
                  <a:pos x="396" y="0"/>
                </a:cxn>
                <a:cxn ang="0">
                  <a:pos x="409" y="2"/>
                </a:cxn>
                <a:cxn ang="0">
                  <a:pos x="419" y="8"/>
                </a:cxn>
                <a:cxn ang="0">
                  <a:pos x="428" y="18"/>
                </a:cxn>
                <a:cxn ang="0">
                  <a:pos x="431" y="29"/>
                </a:cxn>
                <a:cxn ang="0">
                  <a:pos x="431" y="34"/>
                </a:cxn>
                <a:cxn ang="0">
                  <a:pos x="428" y="45"/>
                </a:cxn>
                <a:cxn ang="0">
                  <a:pos x="419" y="55"/>
                </a:cxn>
                <a:cxn ang="0">
                  <a:pos x="409" y="62"/>
                </a:cxn>
                <a:cxn ang="0">
                  <a:pos x="396" y="64"/>
                </a:cxn>
                <a:cxn ang="0">
                  <a:pos x="381" y="64"/>
                </a:cxn>
                <a:cxn ang="0">
                  <a:pos x="386" y="189"/>
                </a:cxn>
                <a:cxn ang="0">
                  <a:pos x="544" y="502"/>
                </a:cxn>
                <a:cxn ang="0">
                  <a:pos x="0" y="502"/>
                </a:cxn>
                <a:cxn ang="0">
                  <a:pos x="157" y="184"/>
                </a:cxn>
                <a:cxn ang="0">
                  <a:pos x="157" y="64"/>
                </a:cxn>
                <a:cxn ang="0">
                  <a:pos x="149" y="64"/>
                </a:cxn>
                <a:cxn ang="0">
                  <a:pos x="135" y="61"/>
                </a:cxn>
                <a:cxn ang="0">
                  <a:pos x="125" y="49"/>
                </a:cxn>
                <a:cxn ang="0">
                  <a:pos x="122" y="34"/>
                </a:cxn>
                <a:cxn ang="0">
                  <a:pos x="122" y="29"/>
                </a:cxn>
                <a:cxn ang="0">
                  <a:pos x="125" y="15"/>
                </a:cxn>
                <a:cxn ang="0">
                  <a:pos x="135" y="3"/>
                </a:cxn>
                <a:cxn ang="0">
                  <a:pos x="149" y="0"/>
                </a:cxn>
              </a:cxnLst>
              <a:rect l="0" t="0" r="r" b="b"/>
              <a:pathLst>
                <a:path w="544" h="502">
                  <a:moveTo>
                    <a:pt x="199" y="64"/>
                  </a:moveTo>
                  <a:lnTo>
                    <a:pt x="199" y="192"/>
                  </a:lnTo>
                  <a:lnTo>
                    <a:pt x="68" y="448"/>
                  </a:lnTo>
                  <a:lnTo>
                    <a:pt x="204" y="312"/>
                  </a:lnTo>
                  <a:lnTo>
                    <a:pt x="409" y="312"/>
                  </a:lnTo>
                  <a:lnTo>
                    <a:pt x="350" y="197"/>
                  </a:lnTo>
                  <a:lnTo>
                    <a:pt x="345" y="64"/>
                  </a:lnTo>
                  <a:lnTo>
                    <a:pt x="199" y="64"/>
                  </a:lnTo>
                  <a:close/>
                  <a:moveTo>
                    <a:pt x="149" y="0"/>
                  </a:moveTo>
                  <a:lnTo>
                    <a:pt x="396" y="0"/>
                  </a:lnTo>
                  <a:lnTo>
                    <a:pt x="409" y="2"/>
                  </a:lnTo>
                  <a:lnTo>
                    <a:pt x="419" y="8"/>
                  </a:lnTo>
                  <a:lnTo>
                    <a:pt x="428" y="18"/>
                  </a:lnTo>
                  <a:lnTo>
                    <a:pt x="431" y="29"/>
                  </a:lnTo>
                  <a:lnTo>
                    <a:pt x="431" y="34"/>
                  </a:lnTo>
                  <a:lnTo>
                    <a:pt x="428" y="45"/>
                  </a:lnTo>
                  <a:lnTo>
                    <a:pt x="419" y="55"/>
                  </a:lnTo>
                  <a:lnTo>
                    <a:pt x="409" y="62"/>
                  </a:lnTo>
                  <a:lnTo>
                    <a:pt x="396" y="64"/>
                  </a:lnTo>
                  <a:lnTo>
                    <a:pt x="381" y="64"/>
                  </a:lnTo>
                  <a:lnTo>
                    <a:pt x="386" y="189"/>
                  </a:lnTo>
                  <a:lnTo>
                    <a:pt x="544" y="502"/>
                  </a:lnTo>
                  <a:lnTo>
                    <a:pt x="0" y="502"/>
                  </a:lnTo>
                  <a:lnTo>
                    <a:pt x="157" y="184"/>
                  </a:lnTo>
                  <a:lnTo>
                    <a:pt x="157" y="64"/>
                  </a:lnTo>
                  <a:lnTo>
                    <a:pt x="149" y="64"/>
                  </a:lnTo>
                  <a:lnTo>
                    <a:pt x="135" y="61"/>
                  </a:lnTo>
                  <a:lnTo>
                    <a:pt x="125" y="49"/>
                  </a:lnTo>
                  <a:lnTo>
                    <a:pt x="122" y="34"/>
                  </a:lnTo>
                  <a:lnTo>
                    <a:pt x="122" y="29"/>
                  </a:lnTo>
                  <a:lnTo>
                    <a:pt x="125" y="15"/>
                  </a:lnTo>
                  <a:lnTo>
                    <a:pt x="135" y="3"/>
                  </a:lnTo>
                  <a:lnTo>
                    <a:pt x="14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136" name="Group 67"/>
            <p:cNvGrpSpPr/>
            <p:nvPr/>
          </p:nvGrpSpPr>
          <p:grpSpPr>
            <a:xfrm>
              <a:off x="4799012" y="4724400"/>
              <a:ext cx="806455" cy="1211592"/>
              <a:chOff x="5757863" y="3917950"/>
              <a:chExt cx="669926" cy="1006475"/>
            </a:xfrm>
            <a:grpFill/>
          </p:grpSpPr>
          <p:sp>
            <p:nvSpPr>
              <p:cNvPr id="164" name="Rectangle 32"/>
              <p:cNvSpPr>
                <a:spLocks noChangeArrowheads="1"/>
              </p:cNvSpPr>
              <p:nvPr/>
            </p:nvSpPr>
            <p:spPr bwMode="auto">
              <a:xfrm>
                <a:off x="5757863" y="4541838"/>
                <a:ext cx="357188" cy="90488"/>
              </a:xfrm>
              <a:prstGeom prst="rect">
                <a:avLst/>
              </a:prstGeom>
              <a:grpFill/>
              <a:ln w="0">
                <a:noFill/>
                <a:prstDash val="solid"/>
                <a:miter lim="800000"/>
                <a:headEnd/>
                <a:tailEnd/>
              </a:ln>
            </p:spPr>
            <p:txBody>
              <a:bodyPr lIns="68598" tIns="34299" rIns="68598" bIns="34299"/>
              <a:lstStyle/>
              <a:p>
                <a:pPr>
                  <a:defRPr/>
                </a:pPr>
                <a:endParaRPr lang="en-US" sz="1800">
                  <a:latin typeface="Arial" pitchFamily="34" charset="0"/>
                </a:endParaRPr>
              </a:p>
            </p:txBody>
          </p:sp>
          <p:sp>
            <p:nvSpPr>
              <p:cNvPr id="165" name="Freeform 33"/>
              <p:cNvSpPr>
                <a:spLocks/>
              </p:cNvSpPr>
              <p:nvPr/>
            </p:nvSpPr>
            <p:spPr bwMode="auto">
              <a:xfrm>
                <a:off x="5899151" y="4206875"/>
                <a:ext cx="528638" cy="717550"/>
              </a:xfrm>
              <a:custGeom>
                <a:avLst/>
                <a:gdLst/>
                <a:ahLst/>
                <a:cxnLst>
                  <a:cxn ang="0">
                    <a:pos x="212" y="0"/>
                  </a:cxn>
                  <a:cxn ang="0">
                    <a:pos x="217" y="4"/>
                  </a:cxn>
                  <a:cxn ang="0">
                    <a:pos x="229" y="14"/>
                  </a:cxn>
                  <a:cxn ang="0">
                    <a:pos x="244" y="27"/>
                  </a:cxn>
                  <a:cxn ang="0">
                    <a:pos x="262" y="46"/>
                  </a:cxn>
                  <a:cxn ang="0">
                    <a:pos x="281" y="69"/>
                  </a:cxn>
                  <a:cxn ang="0">
                    <a:pos x="299" y="98"/>
                  </a:cxn>
                  <a:cxn ang="0">
                    <a:pos x="316" y="128"/>
                  </a:cxn>
                  <a:cxn ang="0">
                    <a:pos x="328" y="164"/>
                  </a:cxn>
                  <a:cxn ang="0">
                    <a:pos x="333" y="202"/>
                  </a:cxn>
                  <a:cxn ang="0">
                    <a:pos x="331" y="243"/>
                  </a:cxn>
                  <a:cxn ang="0">
                    <a:pos x="323" y="276"/>
                  </a:cxn>
                  <a:cxn ang="0">
                    <a:pos x="308" y="308"/>
                  </a:cxn>
                  <a:cxn ang="0">
                    <a:pos x="286" y="335"/>
                  </a:cxn>
                  <a:cxn ang="0">
                    <a:pos x="257" y="357"/>
                  </a:cxn>
                  <a:cxn ang="0">
                    <a:pos x="257" y="381"/>
                  </a:cxn>
                  <a:cxn ang="0">
                    <a:pos x="293" y="381"/>
                  </a:cxn>
                  <a:cxn ang="0">
                    <a:pos x="293" y="452"/>
                  </a:cxn>
                  <a:cxn ang="0">
                    <a:pos x="10" y="452"/>
                  </a:cxn>
                  <a:cxn ang="0">
                    <a:pos x="10" y="381"/>
                  </a:cxn>
                  <a:cxn ang="0">
                    <a:pos x="45" y="381"/>
                  </a:cxn>
                  <a:cxn ang="0">
                    <a:pos x="45" y="347"/>
                  </a:cxn>
                  <a:cxn ang="0">
                    <a:pos x="25" y="327"/>
                  </a:cxn>
                  <a:cxn ang="0">
                    <a:pos x="10" y="302"/>
                  </a:cxn>
                  <a:cxn ang="0">
                    <a:pos x="0" y="275"/>
                  </a:cxn>
                  <a:cxn ang="0">
                    <a:pos x="59" y="275"/>
                  </a:cxn>
                  <a:cxn ang="0">
                    <a:pos x="72" y="297"/>
                  </a:cxn>
                  <a:cxn ang="0">
                    <a:pos x="87" y="312"/>
                  </a:cxn>
                  <a:cxn ang="0">
                    <a:pos x="106" y="322"/>
                  </a:cxn>
                  <a:cxn ang="0">
                    <a:pos x="123" y="327"/>
                  </a:cxn>
                  <a:cxn ang="0">
                    <a:pos x="139" y="330"/>
                  </a:cxn>
                  <a:cxn ang="0">
                    <a:pos x="165" y="330"/>
                  </a:cxn>
                  <a:cxn ang="0">
                    <a:pos x="185" y="327"/>
                  </a:cxn>
                  <a:cxn ang="0">
                    <a:pos x="207" y="320"/>
                  </a:cxn>
                  <a:cxn ang="0">
                    <a:pos x="225" y="310"/>
                  </a:cxn>
                  <a:cxn ang="0">
                    <a:pos x="244" y="297"/>
                  </a:cxn>
                  <a:cxn ang="0">
                    <a:pos x="259" y="280"/>
                  </a:cxn>
                  <a:cxn ang="0">
                    <a:pos x="271" y="258"/>
                  </a:cxn>
                  <a:cxn ang="0">
                    <a:pos x="276" y="234"/>
                  </a:cxn>
                  <a:cxn ang="0">
                    <a:pos x="278" y="202"/>
                  </a:cxn>
                  <a:cxn ang="0">
                    <a:pos x="272" y="174"/>
                  </a:cxn>
                  <a:cxn ang="0">
                    <a:pos x="262" y="147"/>
                  </a:cxn>
                  <a:cxn ang="0">
                    <a:pos x="249" y="121"/>
                  </a:cxn>
                  <a:cxn ang="0">
                    <a:pos x="234" y="100"/>
                  </a:cxn>
                  <a:cxn ang="0">
                    <a:pos x="219" y="81"/>
                  </a:cxn>
                  <a:cxn ang="0">
                    <a:pos x="192" y="54"/>
                  </a:cxn>
                  <a:cxn ang="0">
                    <a:pos x="183" y="47"/>
                  </a:cxn>
                  <a:cxn ang="0">
                    <a:pos x="180" y="44"/>
                  </a:cxn>
                  <a:cxn ang="0">
                    <a:pos x="212" y="0"/>
                  </a:cxn>
                </a:cxnLst>
                <a:rect l="0" t="0" r="r" b="b"/>
                <a:pathLst>
                  <a:path w="333" h="452">
                    <a:moveTo>
                      <a:pt x="212" y="0"/>
                    </a:moveTo>
                    <a:lnTo>
                      <a:pt x="217" y="4"/>
                    </a:lnTo>
                    <a:lnTo>
                      <a:pt x="229" y="14"/>
                    </a:lnTo>
                    <a:lnTo>
                      <a:pt x="244" y="27"/>
                    </a:lnTo>
                    <a:lnTo>
                      <a:pt x="262" y="46"/>
                    </a:lnTo>
                    <a:lnTo>
                      <a:pt x="281" y="69"/>
                    </a:lnTo>
                    <a:lnTo>
                      <a:pt x="299" y="98"/>
                    </a:lnTo>
                    <a:lnTo>
                      <a:pt x="316" y="128"/>
                    </a:lnTo>
                    <a:lnTo>
                      <a:pt x="328" y="164"/>
                    </a:lnTo>
                    <a:lnTo>
                      <a:pt x="333" y="202"/>
                    </a:lnTo>
                    <a:lnTo>
                      <a:pt x="331" y="243"/>
                    </a:lnTo>
                    <a:lnTo>
                      <a:pt x="323" y="276"/>
                    </a:lnTo>
                    <a:lnTo>
                      <a:pt x="308" y="308"/>
                    </a:lnTo>
                    <a:lnTo>
                      <a:pt x="286" y="335"/>
                    </a:lnTo>
                    <a:lnTo>
                      <a:pt x="257" y="357"/>
                    </a:lnTo>
                    <a:lnTo>
                      <a:pt x="257" y="381"/>
                    </a:lnTo>
                    <a:lnTo>
                      <a:pt x="293" y="381"/>
                    </a:lnTo>
                    <a:lnTo>
                      <a:pt x="293" y="452"/>
                    </a:lnTo>
                    <a:lnTo>
                      <a:pt x="10" y="452"/>
                    </a:lnTo>
                    <a:lnTo>
                      <a:pt x="10" y="381"/>
                    </a:lnTo>
                    <a:lnTo>
                      <a:pt x="45" y="381"/>
                    </a:lnTo>
                    <a:lnTo>
                      <a:pt x="45" y="347"/>
                    </a:lnTo>
                    <a:lnTo>
                      <a:pt x="25" y="327"/>
                    </a:lnTo>
                    <a:lnTo>
                      <a:pt x="10" y="302"/>
                    </a:lnTo>
                    <a:lnTo>
                      <a:pt x="0" y="275"/>
                    </a:lnTo>
                    <a:lnTo>
                      <a:pt x="59" y="275"/>
                    </a:lnTo>
                    <a:lnTo>
                      <a:pt x="72" y="297"/>
                    </a:lnTo>
                    <a:lnTo>
                      <a:pt x="87" y="312"/>
                    </a:lnTo>
                    <a:lnTo>
                      <a:pt x="106" y="322"/>
                    </a:lnTo>
                    <a:lnTo>
                      <a:pt x="123" y="327"/>
                    </a:lnTo>
                    <a:lnTo>
                      <a:pt x="139" y="330"/>
                    </a:lnTo>
                    <a:lnTo>
                      <a:pt x="165" y="330"/>
                    </a:lnTo>
                    <a:lnTo>
                      <a:pt x="185" y="327"/>
                    </a:lnTo>
                    <a:lnTo>
                      <a:pt x="207" y="320"/>
                    </a:lnTo>
                    <a:lnTo>
                      <a:pt x="225" y="310"/>
                    </a:lnTo>
                    <a:lnTo>
                      <a:pt x="244" y="297"/>
                    </a:lnTo>
                    <a:lnTo>
                      <a:pt x="259" y="280"/>
                    </a:lnTo>
                    <a:lnTo>
                      <a:pt x="271" y="258"/>
                    </a:lnTo>
                    <a:lnTo>
                      <a:pt x="276" y="234"/>
                    </a:lnTo>
                    <a:lnTo>
                      <a:pt x="278" y="202"/>
                    </a:lnTo>
                    <a:lnTo>
                      <a:pt x="272" y="174"/>
                    </a:lnTo>
                    <a:lnTo>
                      <a:pt x="262" y="147"/>
                    </a:lnTo>
                    <a:lnTo>
                      <a:pt x="249" y="121"/>
                    </a:lnTo>
                    <a:lnTo>
                      <a:pt x="234" y="100"/>
                    </a:lnTo>
                    <a:lnTo>
                      <a:pt x="219" y="81"/>
                    </a:lnTo>
                    <a:lnTo>
                      <a:pt x="192" y="54"/>
                    </a:lnTo>
                    <a:lnTo>
                      <a:pt x="183" y="47"/>
                    </a:lnTo>
                    <a:lnTo>
                      <a:pt x="180" y="44"/>
                    </a:lnTo>
                    <a:lnTo>
                      <a:pt x="21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6" name="Freeform 34"/>
              <p:cNvSpPr>
                <a:spLocks/>
              </p:cNvSpPr>
              <p:nvPr/>
            </p:nvSpPr>
            <p:spPr bwMode="auto">
              <a:xfrm>
                <a:off x="5884863" y="4311650"/>
                <a:ext cx="73025" cy="69850"/>
              </a:xfrm>
              <a:custGeom>
                <a:avLst/>
                <a:gdLst/>
                <a:ahLst/>
                <a:cxnLst>
                  <a:cxn ang="0">
                    <a:pos x="17" y="0"/>
                  </a:cxn>
                  <a:cxn ang="0">
                    <a:pos x="46" y="22"/>
                  </a:cxn>
                  <a:cxn ang="0">
                    <a:pos x="29" y="44"/>
                  </a:cxn>
                  <a:cxn ang="0">
                    <a:pos x="0" y="22"/>
                  </a:cxn>
                  <a:cxn ang="0">
                    <a:pos x="17" y="0"/>
                  </a:cxn>
                </a:cxnLst>
                <a:rect l="0" t="0" r="r" b="b"/>
                <a:pathLst>
                  <a:path w="46" h="44">
                    <a:moveTo>
                      <a:pt x="17" y="0"/>
                    </a:moveTo>
                    <a:lnTo>
                      <a:pt x="46" y="22"/>
                    </a:lnTo>
                    <a:lnTo>
                      <a:pt x="29" y="44"/>
                    </a:lnTo>
                    <a:lnTo>
                      <a:pt x="0" y="22"/>
                    </a:lnTo>
                    <a:lnTo>
                      <a:pt x="1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7" name="Freeform 35"/>
              <p:cNvSpPr>
                <a:spLocks/>
              </p:cNvSpPr>
              <p:nvPr/>
            </p:nvSpPr>
            <p:spPr bwMode="auto">
              <a:xfrm>
                <a:off x="5919788" y="4354513"/>
                <a:ext cx="101600" cy="104775"/>
              </a:xfrm>
              <a:custGeom>
                <a:avLst/>
                <a:gdLst/>
                <a:ahLst/>
                <a:cxnLst>
                  <a:cxn ang="0">
                    <a:pos x="31" y="0"/>
                  </a:cxn>
                  <a:cxn ang="0">
                    <a:pos x="64" y="25"/>
                  </a:cxn>
                  <a:cxn ang="0">
                    <a:pos x="34" y="66"/>
                  </a:cxn>
                  <a:cxn ang="0">
                    <a:pos x="0" y="40"/>
                  </a:cxn>
                  <a:cxn ang="0">
                    <a:pos x="31" y="0"/>
                  </a:cxn>
                </a:cxnLst>
                <a:rect l="0" t="0" r="r" b="b"/>
                <a:pathLst>
                  <a:path w="64" h="66">
                    <a:moveTo>
                      <a:pt x="31" y="0"/>
                    </a:moveTo>
                    <a:lnTo>
                      <a:pt x="64" y="25"/>
                    </a:lnTo>
                    <a:lnTo>
                      <a:pt x="34" y="66"/>
                    </a:lnTo>
                    <a:lnTo>
                      <a:pt x="0" y="40"/>
                    </a:lnTo>
                    <a:lnTo>
                      <a:pt x="3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8" name="Freeform 36"/>
              <p:cNvSpPr>
                <a:spLocks/>
              </p:cNvSpPr>
              <p:nvPr/>
            </p:nvSpPr>
            <p:spPr bwMode="auto">
              <a:xfrm>
                <a:off x="5907088" y="4006850"/>
                <a:ext cx="352425" cy="382588"/>
              </a:xfrm>
              <a:custGeom>
                <a:avLst/>
                <a:gdLst/>
                <a:ahLst/>
                <a:cxnLst>
                  <a:cxn ang="0">
                    <a:pos x="131" y="0"/>
                  </a:cxn>
                  <a:cxn ang="0">
                    <a:pos x="222" y="69"/>
                  </a:cxn>
                  <a:cxn ang="0">
                    <a:pos x="92" y="241"/>
                  </a:cxn>
                  <a:cxn ang="0">
                    <a:pos x="0" y="172"/>
                  </a:cxn>
                  <a:cxn ang="0">
                    <a:pos x="131" y="0"/>
                  </a:cxn>
                </a:cxnLst>
                <a:rect l="0" t="0" r="r" b="b"/>
                <a:pathLst>
                  <a:path w="222" h="241">
                    <a:moveTo>
                      <a:pt x="131" y="0"/>
                    </a:moveTo>
                    <a:lnTo>
                      <a:pt x="222" y="69"/>
                    </a:lnTo>
                    <a:lnTo>
                      <a:pt x="92" y="241"/>
                    </a:lnTo>
                    <a:lnTo>
                      <a:pt x="0" y="172"/>
                    </a:lnTo>
                    <a:lnTo>
                      <a:pt x="13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9" name="Freeform 37"/>
              <p:cNvSpPr>
                <a:spLocks/>
              </p:cNvSpPr>
              <p:nvPr/>
            </p:nvSpPr>
            <p:spPr bwMode="auto">
              <a:xfrm>
                <a:off x="6103938" y="3917950"/>
                <a:ext cx="198438" cy="193675"/>
              </a:xfrm>
              <a:custGeom>
                <a:avLst/>
                <a:gdLst/>
                <a:ahLst/>
                <a:cxnLst>
                  <a:cxn ang="0">
                    <a:pos x="48" y="0"/>
                  </a:cxn>
                  <a:cxn ang="0">
                    <a:pos x="100" y="39"/>
                  </a:cxn>
                  <a:cxn ang="0">
                    <a:pos x="91" y="51"/>
                  </a:cxn>
                  <a:cxn ang="0">
                    <a:pos x="80" y="42"/>
                  </a:cxn>
                  <a:cxn ang="0">
                    <a:pos x="63" y="64"/>
                  </a:cxn>
                  <a:cxn ang="0">
                    <a:pos x="125" y="111"/>
                  </a:cxn>
                  <a:cxn ang="0">
                    <a:pos x="118" y="122"/>
                  </a:cxn>
                  <a:cxn ang="0">
                    <a:pos x="0" y="34"/>
                  </a:cxn>
                  <a:cxn ang="0">
                    <a:pos x="9" y="22"/>
                  </a:cxn>
                  <a:cxn ang="0">
                    <a:pos x="34" y="42"/>
                  </a:cxn>
                  <a:cxn ang="0">
                    <a:pos x="51" y="19"/>
                  </a:cxn>
                  <a:cxn ang="0">
                    <a:pos x="39" y="12"/>
                  </a:cxn>
                  <a:cxn ang="0">
                    <a:pos x="48" y="0"/>
                  </a:cxn>
                </a:cxnLst>
                <a:rect l="0" t="0" r="r" b="b"/>
                <a:pathLst>
                  <a:path w="125" h="122">
                    <a:moveTo>
                      <a:pt x="48" y="0"/>
                    </a:moveTo>
                    <a:lnTo>
                      <a:pt x="100" y="39"/>
                    </a:lnTo>
                    <a:lnTo>
                      <a:pt x="91" y="51"/>
                    </a:lnTo>
                    <a:lnTo>
                      <a:pt x="80" y="42"/>
                    </a:lnTo>
                    <a:lnTo>
                      <a:pt x="63" y="64"/>
                    </a:lnTo>
                    <a:lnTo>
                      <a:pt x="125" y="111"/>
                    </a:lnTo>
                    <a:lnTo>
                      <a:pt x="118" y="122"/>
                    </a:lnTo>
                    <a:lnTo>
                      <a:pt x="0" y="34"/>
                    </a:lnTo>
                    <a:lnTo>
                      <a:pt x="9" y="22"/>
                    </a:lnTo>
                    <a:lnTo>
                      <a:pt x="34" y="42"/>
                    </a:lnTo>
                    <a:lnTo>
                      <a:pt x="51" y="19"/>
                    </a:lnTo>
                    <a:lnTo>
                      <a:pt x="39" y="12"/>
                    </a:lnTo>
                    <a:lnTo>
                      <a:pt x="4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37" name="Group 68"/>
            <p:cNvGrpSpPr/>
            <p:nvPr/>
          </p:nvGrpSpPr>
          <p:grpSpPr>
            <a:xfrm>
              <a:off x="6856412" y="3657600"/>
              <a:ext cx="1014233" cy="977198"/>
              <a:chOff x="7334251" y="3890963"/>
              <a:chExt cx="1130300" cy="1089025"/>
            </a:xfrm>
            <a:grpFill/>
          </p:grpSpPr>
          <p:sp>
            <p:nvSpPr>
              <p:cNvPr id="159" name="Freeform 38"/>
              <p:cNvSpPr>
                <a:spLocks/>
              </p:cNvSpPr>
              <p:nvPr/>
            </p:nvSpPr>
            <p:spPr bwMode="auto">
              <a:xfrm>
                <a:off x="7824788" y="4178300"/>
                <a:ext cx="38100" cy="74613"/>
              </a:xfrm>
              <a:custGeom>
                <a:avLst/>
                <a:gdLst/>
                <a:ahLst/>
                <a:cxnLst>
                  <a:cxn ang="0">
                    <a:pos x="22" y="0"/>
                  </a:cxn>
                  <a:cxn ang="0">
                    <a:pos x="24" y="47"/>
                  </a:cxn>
                  <a:cxn ang="0">
                    <a:pos x="10" y="35"/>
                  </a:cxn>
                  <a:cxn ang="0">
                    <a:pos x="2" y="27"/>
                  </a:cxn>
                  <a:cxn ang="0">
                    <a:pos x="0" y="18"/>
                  </a:cxn>
                  <a:cxn ang="0">
                    <a:pos x="2" y="13"/>
                  </a:cxn>
                  <a:cxn ang="0">
                    <a:pos x="5" y="8"/>
                  </a:cxn>
                  <a:cxn ang="0">
                    <a:pos x="9" y="5"/>
                  </a:cxn>
                  <a:cxn ang="0">
                    <a:pos x="15" y="1"/>
                  </a:cxn>
                  <a:cxn ang="0">
                    <a:pos x="22" y="0"/>
                  </a:cxn>
                </a:cxnLst>
                <a:rect l="0" t="0" r="r" b="b"/>
                <a:pathLst>
                  <a:path w="24" h="47">
                    <a:moveTo>
                      <a:pt x="22" y="0"/>
                    </a:moveTo>
                    <a:lnTo>
                      <a:pt x="24" y="47"/>
                    </a:lnTo>
                    <a:lnTo>
                      <a:pt x="10" y="35"/>
                    </a:lnTo>
                    <a:lnTo>
                      <a:pt x="2" y="27"/>
                    </a:lnTo>
                    <a:lnTo>
                      <a:pt x="0" y="18"/>
                    </a:lnTo>
                    <a:lnTo>
                      <a:pt x="2" y="13"/>
                    </a:lnTo>
                    <a:lnTo>
                      <a:pt x="5" y="8"/>
                    </a:lnTo>
                    <a:lnTo>
                      <a:pt x="9" y="5"/>
                    </a:lnTo>
                    <a:lnTo>
                      <a:pt x="15" y="1"/>
                    </a:lnTo>
                    <a:lnTo>
                      <a:pt x="2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0" name="Freeform 39"/>
              <p:cNvSpPr>
                <a:spLocks/>
              </p:cNvSpPr>
              <p:nvPr/>
            </p:nvSpPr>
            <p:spPr bwMode="auto">
              <a:xfrm>
                <a:off x="7847013" y="4468813"/>
                <a:ext cx="31750" cy="85725"/>
              </a:xfrm>
              <a:custGeom>
                <a:avLst/>
                <a:gdLst/>
                <a:ahLst/>
                <a:cxnLst>
                  <a:cxn ang="0">
                    <a:pos x="17" y="0"/>
                  </a:cxn>
                  <a:cxn ang="0">
                    <a:pos x="20" y="54"/>
                  </a:cxn>
                  <a:cxn ang="0">
                    <a:pos x="5" y="39"/>
                  </a:cxn>
                  <a:cxn ang="0">
                    <a:pos x="0" y="27"/>
                  </a:cxn>
                  <a:cxn ang="0">
                    <a:pos x="1" y="17"/>
                  </a:cxn>
                  <a:cxn ang="0">
                    <a:pos x="8" y="9"/>
                  </a:cxn>
                  <a:cxn ang="0">
                    <a:pos x="17" y="0"/>
                  </a:cxn>
                </a:cxnLst>
                <a:rect l="0" t="0" r="r" b="b"/>
                <a:pathLst>
                  <a:path w="20" h="54">
                    <a:moveTo>
                      <a:pt x="17" y="0"/>
                    </a:moveTo>
                    <a:lnTo>
                      <a:pt x="20" y="54"/>
                    </a:lnTo>
                    <a:lnTo>
                      <a:pt x="5" y="39"/>
                    </a:lnTo>
                    <a:lnTo>
                      <a:pt x="0" y="27"/>
                    </a:lnTo>
                    <a:lnTo>
                      <a:pt x="1" y="17"/>
                    </a:lnTo>
                    <a:lnTo>
                      <a:pt x="8" y="9"/>
                    </a:lnTo>
                    <a:lnTo>
                      <a:pt x="1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1" name="Freeform 40"/>
              <p:cNvSpPr>
                <a:spLocks/>
              </p:cNvSpPr>
              <p:nvPr/>
            </p:nvSpPr>
            <p:spPr bwMode="auto">
              <a:xfrm>
                <a:off x="7899401" y="4624388"/>
                <a:ext cx="57150" cy="123825"/>
              </a:xfrm>
              <a:custGeom>
                <a:avLst/>
                <a:gdLst/>
                <a:ahLst/>
                <a:cxnLst>
                  <a:cxn ang="0">
                    <a:pos x="4" y="0"/>
                  </a:cxn>
                  <a:cxn ang="0">
                    <a:pos x="21" y="12"/>
                  </a:cxn>
                  <a:cxn ang="0">
                    <a:pos x="32" y="20"/>
                  </a:cxn>
                  <a:cxn ang="0">
                    <a:pos x="36" y="30"/>
                  </a:cxn>
                  <a:cxn ang="0">
                    <a:pos x="34" y="40"/>
                  </a:cxn>
                  <a:cxn ang="0">
                    <a:pos x="26" y="52"/>
                  </a:cxn>
                  <a:cxn ang="0">
                    <a:pos x="14" y="66"/>
                  </a:cxn>
                  <a:cxn ang="0">
                    <a:pos x="0" y="78"/>
                  </a:cxn>
                  <a:cxn ang="0">
                    <a:pos x="4" y="0"/>
                  </a:cxn>
                </a:cxnLst>
                <a:rect l="0" t="0" r="r" b="b"/>
                <a:pathLst>
                  <a:path w="36" h="78">
                    <a:moveTo>
                      <a:pt x="4" y="0"/>
                    </a:moveTo>
                    <a:lnTo>
                      <a:pt x="21" y="12"/>
                    </a:lnTo>
                    <a:lnTo>
                      <a:pt x="32" y="20"/>
                    </a:lnTo>
                    <a:lnTo>
                      <a:pt x="36" y="30"/>
                    </a:lnTo>
                    <a:lnTo>
                      <a:pt x="34" y="40"/>
                    </a:lnTo>
                    <a:lnTo>
                      <a:pt x="26" y="52"/>
                    </a:lnTo>
                    <a:lnTo>
                      <a:pt x="14" y="66"/>
                    </a:lnTo>
                    <a:lnTo>
                      <a:pt x="0" y="78"/>
                    </a:lnTo>
                    <a:lnTo>
                      <a:pt x="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2" name="Freeform 41"/>
              <p:cNvSpPr>
                <a:spLocks noEditPoints="1"/>
              </p:cNvSpPr>
              <p:nvPr/>
            </p:nvSpPr>
            <p:spPr bwMode="auto">
              <a:xfrm>
                <a:off x="7334251" y="3890963"/>
                <a:ext cx="1130300" cy="1089025"/>
              </a:xfrm>
              <a:custGeom>
                <a:avLst/>
                <a:gdLst/>
                <a:ahLst/>
                <a:cxnLst>
                  <a:cxn ang="0">
                    <a:pos x="330" y="139"/>
                  </a:cxn>
                  <a:cxn ang="0">
                    <a:pos x="319" y="147"/>
                  </a:cxn>
                  <a:cxn ang="0">
                    <a:pos x="308" y="154"/>
                  </a:cxn>
                  <a:cxn ang="0">
                    <a:pos x="279" y="182"/>
                  </a:cxn>
                  <a:cxn ang="0">
                    <a:pos x="277" y="213"/>
                  </a:cxn>
                  <a:cxn ang="0">
                    <a:pos x="311" y="248"/>
                  </a:cxn>
                  <a:cxn ang="0">
                    <a:pos x="338" y="337"/>
                  </a:cxn>
                  <a:cxn ang="0">
                    <a:pos x="306" y="361"/>
                  </a:cxn>
                  <a:cxn ang="0">
                    <a:pos x="291" y="384"/>
                  </a:cxn>
                  <a:cxn ang="0">
                    <a:pos x="298" y="410"/>
                  </a:cxn>
                  <a:cxn ang="0">
                    <a:pos x="331" y="443"/>
                  </a:cxn>
                  <a:cxn ang="0">
                    <a:pos x="343" y="452"/>
                  </a:cxn>
                  <a:cxn ang="0">
                    <a:pos x="330" y="565"/>
                  </a:cxn>
                  <a:cxn ang="0">
                    <a:pos x="331" y="566"/>
                  </a:cxn>
                  <a:cxn ang="0">
                    <a:pos x="338" y="561"/>
                  </a:cxn>
                  <a:cxn ang="0">
                    <a:pos x="348" y="553"/>
                  </a:cxn>
                  <a:cxn ang="0">
                    <a:pos x="356" y="548"/>
                  </a:cxn>
                  <a:cxn ang="0">
                    <a:pos x="388" y="524"/>
                  </a:cxn>
                  <a:cxn ang="0">
                    <a:pos x="409" y="506"/>
                  </a:cxn>
                  <a:cxn ang="0">
                    <a:pos x="417" y="489"/>
                  </a:cxn>
                  <a:cxn ang="0">
                    <a:pos x="409" y="467"/>
                  </a:cxn>
                  <a:cxn ang="0">
                    <a:pos x="377" y="443"/>
                  </a:cxn>
                  <a:cxn ang="0">
                    <a:pos x="363" y="352"/>
                  </a:cxn>
                  <a:cxn ang="0">
                    <a:pos x="390" y="341"/>
                  </a:cxn>
                  <a:cxn ang="0">
                    <a:pos x="415" y="324"/>
                  </a:cxn>
                  <a:cxn ang="0">
                    <a:pos x="424" y="304"/>
                  </a:cxn>
                  <a:cxn ang="0">
                    <a:pos x="395" y="273"/>
                  </a:cxn>
                  <a:cxn ang="0">
                    <a:pos x="372" y="179"/>
                  </a:cxn>
                  <a:cxn ang="0">
                    <a:pos x="402" y="171"/>
                  </a:cxn>
                  <a:cxn ang="0">
                    <a:pos x="419" y="152"/>
                  </a:cxn>
                  <a:cxn ang="0">
                    <a:pos x="409" y="132"/>
                  </a:cxn>
                  <a:cxn ang="0">
                    <a:pos x="373" y="123"/>
                  </a:cxn>
                  <a:cxn ang="0">
                    <a:pos x="326" y="78"/>
                  </a:cxn>
                  <a:cxn ang="0">
                    <a:pos x="462" y="0"/>
                  </a:cxn>
                  <a:cxn ang="0">
                    <a:pos x="609" y="81"/>
                  </a:cxn>
                  <a:cxn ang="0">
                    <a:pos x="577" y="342"/>
                  </a:cxn>
                  <a:cxn ang="0">
                    <a:pos x="609" y="605"/>
                  </a:cxn>
                  <a:cxn ang="0">
                    <a:pos x="462" y="686"/>
                  </a:cxn>
                  <a:cxn ang="0">
                    <a:pos x="250" y="524"/>
                  </a:cxn>
                  <a:cxn ang="0">
                    <a:pos x="0" y="417"/>
                  </a:cxn>
                  <a:cxn ang="0">
                    <a:pos x="0" y="268"/>
                  </a:cxn>
                  <a:cxn ang="0">
                    <a:pos x="250" y="162"/>
                  </a:cxn>
                </a:cxnLst>
                <a:rect l="0" t="0" r="r" b="b"/>
                <a:pathLst>
                  <a:path w="712" h="686">
                    <a:moveTo>
                      <a:pt x="326" y="78"/>
                    </a:moveTo>
                    <a:lnTo>
                      <a:pt x="330" y="139"/>
                    </a:lnTo>
                    <a:lnTo>
                      <a:pt x="324" y="142"/>
                    </a:lnTo>
                    <a:lnTo>
                      <a:pt x="319" y="147"/>
                    </a:lnTo>
                    <a:lnTo>
                      <a:pt x="313" y="150"/>
                    </a:lnTo>
                    <a:lnTo>
                      <a:pt x="308" y="154"/>
                    </a:lnTo>
                    <a:lnTo>
                      <a:pt x="291" y="167"/>
                    </a:lnTo>
                    <a:lnTo>
                      <a:pt x="279" y="182"/>
                    </a:lnTo>
                    <a:lnTo>
                      <a:pt x="274" y="197"/>
                    </a:lnTo>
                    <a:lnTo>
                      <a:pt x="277" y="213"/>
                    </a:lnTo>
                    <a:lnTo>
                      <a:pt x="291" y="231"/>
                    </a:lnTo>
                    <a:lnTo>
                      <a:pt x="311" y="248"/>
                    </a:lnTo>
                    <a:lnTo>
                      <a:pt x="335" y="263"/>
                    </a:lnTo>
                    <a:lnTo>
                      <a:pt x="338" y="337"/>
                    </a:lnTo>
                    <a:lnTo>
                      <a:pt x="321" y="349"/>
                    </a:lnTo>
                    <a:lnTo>
                      <a:pt x="306" y="361"/>
                    </a:lnTo>
                    <a:lnTo>
                      <a:pt x="296" y="373"/>
                    </a:lnTo>
                    <a:lnTo>
                      <a:pt x="291" y="384"/>
                    </a:lnTo>
                    <a:lnTo>
                      <a:pt x="291" y="396"/>
                    </a:lnTo>
                    <a:lnTo>
                      <a:pt x="298" y="410"/>
                    </a:lnTo>
                    <a:lnTo>
                      <a:pt x="309" y="425"/>
                    </a:lnTo>
                    <a:lnTo>
                      <a:pt x="331" y="443"/>
                    </a:lnTo>
                    <a:lnTo>
                      <a:pt x="336" y="445"/>
                    </a:lnTo>
                    <a:lnTo>
                      <a:pt x="343" y="452"/>
                    </a:lnTo>
                    <a:lnTo>
                      <a:pt x="348" y="546"/>
                    </a:lnTo>
                    <a:lnTo>
                      <a:pt x="330" y="565"/>
                    </a:lnTo>
                    <a:lnTo>
                      <a:pt x="328" y="568"/>
                    </a:lnTo>
                    <a:lnTo>
                      <a:pt x="331" y="566"/>
                    </a:lnTo>
                    <a:lnTo>
                      <a:pt x="333" y="563"/>
                    </a:lnTo>
                    <a:lnTo>
                      <a:pt x="338" y="561"/>
                    </a:lnTo>
                    <a:lnTo>
                      <a:pt x="343" y="556"/>
                    </a:lnTo>
                    <a:lnTo>
                      <a:pt x="348" y="553"/>
                    </a:lnTo>
                    <a:lnTo>
                      <a:pt x="351" y="632"/>
                    </a:lnTo>
                    <a:lnTo>
                      <a:pt x="356" y="548"/>
                    </a:lnTo>
                    <a:lnTo>
                      <a:pt x="372" y="536"/>
                    </a:lnTo>
                    <a:lnTo>
                      <a:pt x="388" y="524"/>
                    </a:lnTo>
                    <a:lnTo>
                      <a:pt x="400" y="514"/>
                    </a:lnTo>
                    <a:lnTo>
                      <a:pt x="409" y="506"/>
                    </a:lnTo>
                    <a:lnTo>
                      <a:pt x="415" y="497"/>
                    </a:lnTo>
                    <a:lnTo>
                      <a:pt x="417" y="489"/>
                    </a:lnTo>
                    <a:lnTo>
                      <a:pt x="417" y="479"/>
                    </a:lnTo>
                    <a:lnTo>
                      <a:pt x="409" y="467"/>
                    </a:lnTo>
                    <a:lnTo>
                      <a:pt x="395" y="455"/>
                    </a:lnTo>
                    <a:lnTo>
                      <a:pt x="377" y="443"/>
                    </a:lnTo>
                    <a:lnTo>
                      <a:pt x="360" y="432"/>
                    </a:lnTo>
                    <a:lnTo>
                      <a:pt x="363" y="352"/>
                    </a:lnTo>
                    <a:lnTo>
                      <a:pt x="377" y="347"/>
                    </a:lnTo>
                    <a:lnTo>
                      <a:pt x="390" y="341"/>
                    </a:lnTo>
                    <a:lnTo>
                      <a:pt x="404" y="332"/>
                    </a:lnTo>
                    <a:lnTo>
                      <a:pt x="415" y="324"/>
                    </a:lnTo>
                    <a:lnTo>
                      <a:pt x="422" y="314"/>
                    </a:lnTo>
                    <a:lnTo>
                      <a:pt x="424" y="304"/>
                    </a:lnTo>
                    <a:lnTo>
                      <a:pt x="417" y="292"/>
                    </a:lnTo>
                    <a:lnTo>
                      <a:pt x="395" y="273"/>
                    </a:lnTo>
                    <a:lnTo>
                      <a:pt x="368" y="253"/>
                    </a:lnTo>
                    <a:lnTo>
                      <a:pt x="372" y="179"/>
                    </a:lnTo>
                    <a:lnTo>
                      <a:pt x="388" y="177"/>
                    </a:lnTo>
                    <a:lnTo>
                      <a:pt x="402" y="171"/>
                    </a:lnTo>
                    <a:lnTo>
                      <a:pt x="414" y="162"/>
                    </a:lnTo>
                    <a:lnTo>
                      <a:pt x="419" y="152"/>
                    </a:lnTo>
                    <a:lnTo>
                      <a:pt x="419" y="142"/>
                    </a:lnTo>
                    <a:lnTo>
                      <a:pt x="409" y="132"/>
                    </a:lnTo>
                    <a:lnTo>
                      <a:pt x="392" y="125"/>
                    </a:lnTo>
                    <a:lnTo>
                      <a:pt x="373" y="123"/>
                    </a:lnTo>
                    <a:lnTo>
                      <a:pt x="375" y="78"/>
                    </a:lnTo>
                    <a:lnTo>
                      <a:pt x="326" y="78"/>
                    </a:lnTo>
                    <a:close/>
                    <a:moveTo>
                      <a:pt x="250" y="0"/>
                    </a:moveTo>
                    <a:lnTo>
                      <a:pt x="462" y="0"/>
                    </a:lnTo>
                    <a:lnTo>
                      <a:pt x="462" y="162"/>
                    </a:lnTo>
                    <a:lnTo>
                      <a:pt x="609" y="81"/>
                    </a:lnTo>
                    <a:lnTo>
                      <a:pt x="712" y="268"/>
                    </a:lnTo>
                    <a:lnTo>
                      <a:pt x="577" y="342"/>
                    </a:lnTo>
                    <a:lnTo>
                      <a:pt x="712" y="417"/>
                    </a:lnTo>
                    <a:lnTo>
                      <a:pt x="609" y="605"/>
                    </a:lnTo>
                    <a:lnTo>
                      <a:pt x="462" y="524"/>
                    </a:lnTo>
                    <a:lnTo>
                      <a:pt x="462" y="686"/>
                    </a:lnTo>
                    <a:lnTo>
                      <a:pt x="250" y="686"/>
                    </a:lnTo>
                    <a:lnTo>
                      <a:pt x="250" y="524"/>
                    </a:lnTo>
                    <a:lnTo>
                      <a:pt x="104" y="605"/>
                    </a:lnTo>
                    <a:lnTo>
                      <a:pt x="0" y="417"/>
                    </a:lnTo>
                    <a:lnTo>
                      <a:pt x="134" y="342"/>
                    </a:lnTo>
                    <a:lnTo>
                      <a:pt x="0" y="268"/>
                    </a:lnTo>
                    <a:lnTo>
                      <a:pt x="104" y="81"/>
                    </a:lnTo>
                    <a:lnTo>
                      <a:pt x="250" y="162"/>
                    </a:lnTo>
                    <a:lnTo>
                      <a:pt x="25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3" name="Freeform 42"/>
              <p:cNvSpPr>
                <a:spLocks/>
              </p:cNvSpPr>
              <p:nvPr/>
            </p:nvSpPr>
            <p:spPr bwMode="auto">
              <a:xfrm>
                <a:off x="7913688" y="4343400"/>
                <a:ext cx="31750" cy="58738"/>
              </a:xfrm>
              <a:custGeom>
                <a:avLst/>
                <a:gdLst/>
                <a:ahLst/>
                <a:cxnLst>
                  <a:cxn ang="0">
                    <a:pos x="2" y="0"/>
                  </a:cxn>
                  <a:cxn ang="0">
                    <a:pos x="12" y="9"/>
                  </a:cxn>
                  <a:cxn ang="0">
                    <a:pos x="18" y="17"/>
                  </a:cxn>
                  <a:cxn ang="0">
                    <a:pos x="20" y="24"/>
                  </a:cxn>
                  <a:cxn ang="0">
                    <a:pos x="15" y="29"/>
                  </a:cxn>
                  <a:cxn ang="0">
                    <a:pos x="8" y="34"/>
                  </a:cxn>
                  <a:cxn ang="0">
                    <a:pos x="0" y="37"/>
                  </a:cxn>
                  <a:cxn ang="0">
                    <a:pos x="2" y="0"/>
                  </a:cxn>
                </a:cxnLst>
                <a:rect l="0" t="0" r="r" b="b"/>
                <a:pathLst>
                  <a:path w="20" h="37">
                    <a:moveTo>
                      <a:pt x="2" y="0"/>
                    </a:moveTo>
                    <a:lnTo>
                      <a:pt x="12" y="9"/>
                    </a:lnTo>
                    <a:lnTo>
                      <a:pt x="18" y="17"/>
                    </a:lnTo>
                    <a:lnTo>
                      <a:pt x="20" y="24"/>
                    </a:lnTo>
                    <a:lnTo>
                      <a:pt x="15" y="29"/>
                    </a:lnTo>
                    <a:lnTo>
                      <a:pt x="8" y="34"/>
                    </a:lnTo>
                    <a:lnTo>
                      <a:pt x="0" y="37"/>
                    </a:lnTo>
                    <a:lnTo>
                      <a:pt x="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138" name="Freeform 46"/>
            <p:cNvSpPr>
              <a:spLocks noEditPoints="1"/>
            </p:cNvSpPr>
            <p:nvPr/>
          </p:nvSpPr>
          <p:spPr bwMode="auto">
            <a:xfrm>
              <a:off x="7923212" y="4191000"/>
              <a:ext cx="669269" cy="672835"/>
            </a:xfrm>
            <a:custGeom>
              <a:avLst/>
              <a:gdLst/>
              <a:ahLst/>
              <a:cxnLst>
                <a:cxn ang="0">
                  <a:pos x="449" y="94"/>
                </a:cxn>
                <a:cxn ang="0">
                  <a:pos x="207" y="338"/>
                </a:cxn>
                <a:cxn ang="0">
                  <a:pos x="210" y="352"/>
                </a:cxn>
                <a:cxn ang="0">
                  <a:pos x="217" y="355"/>
                </a:cxn>
                <a:cxn ang="0">
                  <a:pos x="230" y="352"/>
                </a:cxn>
                <a:cxn ang="0">
                  <a:pos x="473" y="109"/>
                </a:cxn>
                <a:cxn ang="0">
                  <a:pos x="469" y="96"/>
                </a:cxn>
                <a:cxn ang="0">
                  <a:pos x="462" y="91"/>
                </a:cxn>
                <a:cxn ang="0">
                  <a:pos x="469" y="0"/>
                </a:cxn>
                <a:cxn ang="0">
                  <a:pos x="516" y="8"/>
                </a:cxn>
                <a:cxn ang="0">
                  <a:pos x="540" y="27"/>
                </a:cxn>
                <a:cxn ang="0">
                  <a:pos x="563" y="72"/>
                </a:cxn>
                <a:cxn ang="0">
                  <a:pos x="557" y="121"/>
                </a:cxn>
                <a:cxn ang="0">
                  <a:pos x="245" y="439"/>
                </a:cxn>
                <a:cxn ang="0">
                  <a:pos x="228" y="444"/>
                </a:cxn>
                <a:cxn ang="0">
                  <a:pos x="190" y="455"/>
                </a:cxn>
                <a:cxn ang="0">
                  <a:pos x="50" y="556"/>
                </a:cxn>
                <a:cxn ang="0">
                  <a:pos x="30" y="566"/>
                </a:cxn>
                <a:cxn ang="0">
                  <a:pos x="5" y="556"/>
                </a:cxn>
                <a:cxn ang="0">
                  <a:pos x="1" y="529"/>
                </a:cxn>
                <a:cxn ang="0">
                  <a:pos x="104" y="421"/>
                </a:cxn>
                <a:cxn ang="0">
                  <a:pos x="119" y="353"/>
                </a:cxn>
                <a:cxn ang="0">
                  <a:pos x="128" y="320"/>
                </a:cxn>
                <a:cxn ang="0">
                  <a:pos x="185" y="313"/>
                </a:cxn>
                <a:cxn ang="0">
                  <a:pos x="173" y="274"/>
                </a:cxn>
                <a:cxn ang="0">
                  <a:pos x="234" y="264"/>
                </a:cxn>
                <a:cxn ang="0">
                  <a:pos x="222" y="225"/>
                </a:cxn>
                <a:cxn ang="0">
                  <a:pos x="281" y="215"/>
                </a:cxn>
                <a:cxn ang="0">
                  <a:pos x="271" y="177"/>
                </a:cxn>
                <a:cxn ang="0">
                  <a:pos x="329" y="166"/>
                </a:cxn>
                <a:cxn ang="0">
                  <a:pos x="318" y="128"/>
                </a:cxn>
                <a:cxn ang="0">
                  <a:pos x="378" y="118"/>
                </a:cxn>
                <a:cxn ang="0">
                  <a:pos x="366" y="79"/>
                </a:cxn>
                <a:cxn ang="0">
                  <a:pos x="427" y="69"/>
                </a:cxn>
                <a:cxn ang="0">
                  <a:pos x="415" y="30"/>
                </a:cxn>
                <a:cxn ang="0">
                  <a:pos x="446" y="8"/>
                </a:cxn>
              </a:cxnLst>
              <a:rect l="0" t="0" r="r" b="b"/>
              <a:pathLst>
                <a:path w="563" h="566">
                  <a:moveTo>
                    <a:pt x="454" y="91"/>
                  </a:moveTo>
                  <a:lnTo>
                    <a:pt x="449" y="94"/>
                  </a:lnTo>
                  <a:lnTo>
                    <a:pt x="210" y="333"/>
                  </a:lnTo>
                  <a:lnTo>
                    <a:pt x="207" y="338"/>
                  </a:lnTo>
                  <a:lnTo>
                    <a:pt x="207" y="347"/>
                  </a:lnTo>
                  <a:lnTo>
                    <a:pt x="210" y="352"/>
                  </a:lnTo>
                  <a:lnTo>
                    <a:pt x="212" y="352"/>
                  </a:lnTo>
                  <a:lnTo>
                    <a:pt x="217" y="355"/>
                  </a:lnTo>
                  <a:lnTo>
                    <a:pt x="225" y="355"/>
                  </a:lnTo>
                  <a:lnTo>
                    <a:pt x="230" y="352"/>
                  </a:lnTo>
                  <a:lnTo>
                    <a:pt x="469" y="114"/>
                  </a:lnTo>
                  <a:lnTo>
                    <a:pt x="473" y="109"/>
                  </a:lnTo>
                  <a:lnTo>
                    <a:pt x="473" y="101"/>
                  </a:lnTo>
                  <a:lnTo>
                    <a:pt x="469" y="96"/>
                  </a:lnTo>
                  <a:lnTo>
                    <a:pt x="467" y="94"/>
                  </a:lnTo>
                  <a:lnTo>
                    <a:pt x="462" y="91"/>
                  </a:lnTo>
                  <a:lnTo>
                    <a:pt x="454" y="91"/>
                  </a:lnTo>
                  <a:close/>
                  <a:moveTo>
                    <a:pt x="469" y="0"/>
                  </a:moveTo>
                  <a:lnTo>
                    <a:pt x="493" y="0"/>
                  </a:lnTo>
                  <a:lnTo>
                    <a:pt x="516" y="8"/>
                  </a:lnTo>
                  <a:lnTo>
                    <a:pt x="538" y="23"/>
                  </a:lnTo>
                  <a:lnTo>
                    <a:pt x="540" y="27"/>
                  </a:lnTo>
                  <a:lnTo>
                    <a:pt x="555" y="48"/>
                  </a:lnTo>
                  <a:lnTo>
                    <a:pt x="563" y="72"/>
                  </a:lnTo>
                  <a:lnTo>
                    <a:pt x="563" y="97"/>
                  </a:lnTo>
                  <a:lnTo>
                    <a:pt x="557" y="121"/>
                  </a:lnTo>
                  <a:lnTo>
                    <a:pt x="542" y="143"/>
                  </a:lnTo>
                  <a:lnTo>
                    <a:pt x="245" y="439"/>
                  </a:lnTo>
                  <a:lnTo>
                    <a:pt x="240" y="441"/>
                  </a:lnTo>
                  <a:lnTo>
                    <a:pt x="228" y="444"/>
                  </a:lnTo>
                  <a:lnTo>
                    <a:pt x="212" y="449"/>
                  </a:lnTo>
                  <a:lnTo>
                    <a:pt x="190" y="455"/>
                  </a:lnTo>
                  <a:lnTo>
                    <a:pt x="143" y="465"/>
                  </a:lnTo>
                  <a:lnTo>
                    <a:pt x="50" y="556"/>
                  </a:lnTo>
                  <a:lnTo>
                    <a:pt x="40" y="562"/>
                  </a:lnTo>
                  <a:lnTo>
                    <a:pt x="30" y="566"/>
                  </a:lnTo>
                  <a:lnTo>
                    <a:pt x="20" y="566"/>
                  </a:lnTo>
                  <a:lnTo>
                    <a:pt x="5" y="556"/>
                  </a:lnTo>
                  <a:lnTo>
                    <a:pt x="0" y="542"/>
                  </a:lnTo>
                  <a:lnTo>
                    <a:pt x="1" y="529"/>
                  </a:lnTo>
                  <a:lnTo>
                    <a:pt x="10" y="515"/>
                  </a:lnTo>
                  <a:lnTo>
                    <a:pt x="104" y="421"/>
                  </a:lnTo>
                  <a:lnTo>
                    <a:pt x="114" y="374"/>
                  </a:lnTo>
                  <a:lnTo>
                    <a:pt x="119" y="353"/>
                  </a:lnTo>
                  <a:lnTo>
                    <a:pt x="122" y="335"/>
                  </a:lnTo>
                  <a:lnTo>
                    <a:pt x="128" y="320"/>
                  </a:lnTo>
                  <a:lnTo>
                    <a:pt x="159" y="288"/>
                  </a:lnTo>
                  <a:lnTo>
                    <a:pt x="185" y="313"/>
                  </a:lnTo>
                  <a:lnTo>
                    <a:pt x="198" y="300"/>
                  </a:lnTo>
                  <a:lnTo>
                    <a:pt x="173" y="274"/>
                  </a:lnTo>
                  <a:lnTo>
                    <a:pt x="208" y="239"/>
                  </a:lnTo>
                  <a:lnTo>
                    <a:pt x="234" y="264"/>
                  </a:lnTo>
                  <a:lnTo>
                    <a:pt x="247" y="251"/>
                  </a:lnTo>
                  <a:lnTo>
                    <a:pt x="222" y="225"/>
                  </a:lnTo>
                  <a:lnTo>
                    <a:pt x="255" y="190"/>
                  </a:lnTo>
                  <a:lnTo>
                    <a:pt x="281" y="215"/>
                  </a:lnTo>
                  <a:lnTo>
                    <a:pt x="296" y="202"/>
                  </a:lnTo>
                  <a:lnTo>
                    <a:pt x="271" y="177"/>
                  </a:lnTo>
                  <a:lnTo>
                    <a:pt x="304" y="141"/>
                  </a:lnTo>
                  <a:lnTo>
                    <a:pt x="329" y="166"/>
                  </a:lnTo>
                  <a:lnTo>
                    <a:pt x="343" y="153"/>
                  </a:lnTo>
                  <a:lnTo>
                    <a:pt x="318" y="128"/>
                  </a:lnTo>
                  <a:lnTo>
                    <a:pt x="353" y="92"/>
                  </a:lnTo>
                  <a:lnTo>
                    <a:pt x="378" y="118"/>
                  </a:lnTo>
                  <a:lnTo>
                    <a:pt x="392" y="104"/>
                  </a:lnTo>
                  <a:lnTo>
                    <a:pt x="366" y="79"/>
                  </a:lnTo>
                  <a:lnTo>
                    <a:pt x="402" y="43"/>
                  </a:lnTo>
                  <a:lnTo>
                    <a:pt x="427" y="69"/>
                  </a:lnTo>
                  <a:lnTo>
                    <a:pt x="441" y="55"/>
                  </a:lnTo>
                  <a:lnTo>
                    <a:pt x="415" y="30"/>
                  </a:lnTo>
                  <a:lnTo>
                    <a:pt x="424" y="23"/>
                  </a:lnTo>
                  <a:lnTo>
                    <a:pt x="446" y="8"/>
                  </a:lnTo>
                  <a:lnTo>
                    <a:pt x="46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9" name="Freeform 59"/>
            <p:cNvSpPr>
              <a:spLocks noEditPoints="1"/>
            </p:cNvSpPr>
            <p:nvPr/>
          </p:nvSpPr>
          <p:spPr bwMode="auto">
            <a:xfrm>
              <a:off x="6094412" y="1066800"/>
              <a:ext cx="699692" cy="692213"/>
            </a:xfrm>
            <a:custGeom>
              <a:avLst/>
              <a:gdLst/>
              <a:ahLst/>
              <a:cxnLst>
                <a:cxn ang="0">
                  <a:pos x="169" y="305"/>
                </a:cxn>
                <a:cxn ang="0">
                  <a:pos x="110" y="333"/>
                </a:cxn>
                <a:cxn ang="0">
                  <a:pos x="69" y="384"/>
                </a:cxn>
                <a:cxn ang="0">
                  <a:pos x="54" y="449"/>
                </a:cxn>
                <a:cxn ang="0">
                  <a:pos x="69" y="513"/>
                </a:cxn>
                <a:cxn ang="0">
                  <a:pos x="110" y="564"/>
                </a:cxn>
                <a:cxn ang="0">
                  <a:pos x="169" y="594"/>
                </a:cxn>
                <a:cxn ang="0">
                  <a:pos x="236" y="594"/>
                </a:cxn>
                <a:cxn ang="0">
                  <a:pos x="295" y="564"/>
                </a:cxn>
                <a:cxn ang="0">
                  <a:pos x="335" y="513"/>
                </a:cxn>
                <a:cxn ang="0">
                  <a:pos x="351" y="449"/>
                </a:cxn>
                <a:cxn ang="0">
                  <a:pos x="335" y="384"/>
                </a:cxn>
                <a:cxn ang="0">
                  <a:pos x="295" y="333"/>
                </a:cxn>
                <a:cxn ang="0">
                  <a:pos x="236" y="305"/>
                </a:cxn>
                <a:cxn ang="0">
                  <a:pos x="251" y="254"/>
                </a:cxn>
                <a:cxn ang="0">
                  <a:pos x="314" y="283"/>
                </a:cxn>
                <a:cxn ang="0">
                  <a:pos x="362" y="331"/>
                </a:cxn>
                <a:cxn ang="0">
                  <a:pos x="470" y="360"/>
                </a:cxn>
                <a:cxn ang="0">
                  <a:pos x="423" y="254"/>
                </a:cxn>
                <a:cxn ang="0">
                  <a:pos x="12" y="0"/>
                </a:cxn>
                <a:cxn ang="0">
                  <a:pos x="216" y="79"/>
                </a:cxn>
                <a:cxn ang="0">
                  <a:pos x="436" y="219"/>
                </a:cxn>
                <a:cxn ang="0">
                  <a:pos x="505" y="360"/>
                </a:cxn>
                <a:cxn ang="0">
                  <a:pos x="553" y="365"/>
                </a:cxn>
                <a:cxn ang="0">
                  <a:pos x="586" y="395"/>
                </a:cxn>
                <a:cxn ang="0">
                  <a:pos x="591" y="505"/>
                </a:cxn>
                <a:cxn ang="0">
                  <a:pos x="628" y="522"/>
                </a:cxn>
                <a:cxn ang="0">
                  <a:pos x="652" y="554"/>
                </a:cxn>
                <a:cxn ang="0">
                  <a:pos x="652" y="599"/>
                </a:cxn>
                <a:cxn ang="0">
                  <a:pos x="627" y="635"/>
                </a:cxn>
                <a:cxn ang="0">
                  <a:pos x="583" y="648"/>
                </a:cxn>
                <a:cxn ang="0">
                  <a:pos x="537" y="633"/>
                </a:cxn>
                <a:cxn ang="0">
                  <a:pos x="512" y="593"/>
                </a:cxn>
                <a:cxn ang="0">
                  <a:pos x="310" y="616"/>
                </a:cxn>
                <a:cxn ang="0">
                  <a:pos x="241" y="645"/>
                </a:cxn>
                <a:cxn ang="0">
                  <a:pos x="162" y="645"/>
                </a:cxn>
                <a:cxn ang="0">
                  <a:pos x="90" y="615"/>
                </a:cxn>
                <a:cxn ang="0">
                  <a:pos x="36" y="561"/>
                </a:cxn>
                <a:cxn ang="0">
                  <a:pos x="4" y="490"/>
                </a:cxn>
                <a:cxn ang="0">
                  <a:pos x="4" y="411"/>
                </a:cxn>
                <a:cxn ang="0">
                  <a:pos x="34" y="340"/>
                </a:cxn>
                <a:cxn ang="0">
                  <a:pos x="85" y="284"/>
                </a:cxn>
                <a:cxn ang="0">
                  <a:pos x="152" y="254"/>
                </a:cxn>
                <a:cxn ang="0">
                  <a:pos x="123" y="62"/>
                </a:cxn>
                <a:cxn ang="0">
                  <a:pos x="12" y="0"/>
                </a:cxn>
              </a:cxnLst>
              <a:rect l="0" t="0" r="r" b="b"/>
              <a:pathLst>
                <a:path w="655" h="648">
                  <a:moveTo>
                    <a:pt x="202" y="301"/>
                  </a:moveTo>
                  <a:lnTo>
                    <a:pt x="169" y="305"/>
                  </a:lnTo>
                  <a:lnTo>
                    <a:pt x="138" y="316"/>
                  </a:lnTo>
                  <a:lnTo>
                    <a:pt x="110" y="333"/>
                  </a:lnTo>
                  <a:lnTo>
                    <a:pt x="88" y="357"/>
                  </a:lnTo>
                  <a:lnTo>
                    <a:pt x="69" y="384"/>
                  </a:lnTo>
                  <a:lnTo>
                    <a:pt x="58" y="416"/>
                  </a:lnTo>
                  <a:lnTo>
                    <a:pt x="54" y="449"/>
                  </a:lnTo>
                  <a:lnTo>
                    <a:pt x="58" y="483"/>
                  </a:lnTo>
                  <a:lnTo>
                    <a:pt x="69" y="513"/>
                  </a:lnTo>
                  <a:lnTo>
                    <a:pt x="88" y="542"/>
                  </a:lnTo>
                  <a:lnTo>
                    <a:pt x="110" y="564"/>
                  </a:lnTo>
                  <a:lnTo>
                    <a:pt x="138" y="583"/>
                  </a:lnTo>
                  <a:lnTo>
                    <a:pt x="169" y="594"/>
                  </a:lnTo>
                  <a:lnTo>
                    <a:pt x="202" y="598"/>
                  </a:lnTo>
                  <a:lnTo>
                    <a:pt x="236" y="594"/>
                  </a:lnTo>
                  <a:lnTo>
                    <a:pt x="268" y="583"/>
                  </a:lnTo>
                  <a:lnTo>
                    <a:pt x="295" y="564"/>
                  </a:lnTo>
                  <a:lnTo>
                    <a:pt x="319" y="542"/>
                  </a:lnTo>
                  <a:lnTo>
                    <a:pt x="335" y="513"/>
                  </a:lnTo>
                  <a:lnTo>
                    <a:pt x="347" y="483"/>
                  </a:lnTo>
                  <a:lnTo>
                    <a:pt x="351" y="449"/>
                  </a:lnTo>
                  <a:lnTo>
                    <a:pt x="347" y="416"/>
                  </a:lnTo>
                  <a:lnTo>
                    <a:pt x="335" y="384"/>
                  </a:lnTo>
                  <a:lnTo>
                    <a:pt x="319" y="357"/>
                  </a:lnTo>
                  <a:lnTo>
                    <a:pt x="295" y="333"/>
                  </a:lnTo>
                  <a:lnTo>
                    <a:pt x="268" y="316"/>
                  </a:lnTo>
                  <a:lnTo>
                    <a:pt x="236" y="305"/>
                  </a:lnTo>
                  <a:lnTo>
                    <a:pt x="202" y="301"/>
                  </a:lnTo>
                  <a:close/>
                  <a:moveTo>
                    <a:pt x="251" y="254"/>
                  </a:moveTo>
                  <a:lnTo>
                    <a:pt x="285" y="266"/>
                  </a:lnTo>
                  <a:lnTo>
                    <a:pt x="314" y="283"/>
                  </a:lnTo>
                  <a:lnTo>
                    <a:pt x="340" y="305"/>
                  </a:lnTo>
                  <a:lnTo>
                    <a:pt x="362" y="331"/>
                  </a:lnTo>
                  <a:lnTo>
                    <a:pt x="381" y="360"/>
                  </a:lnTo>
                  <a:lnTo>
                    <a:pt x="470" y="360"/>
                  </a:lnTo>
                  <a:lnTo>
                    <a:pt x="470" y="298"/>
                  </a:lnTo>
                  <a:lnTo>
                    <a:pt x="423" y="254"/>
                  </a:lnTo>
                  <a:lnTo>
                    <a:pt x="251" y="254"/>
                  </a:lnTo>
                  <a:close/>
                  <a:moveTo>
                    <a:pt x="12" y="0"/>
                  </a:moveTo>
                  <a:lnTo>
                    <a:pt x="152" y="0"/>
                  </a:lnTo>
                  <a:lnTo>
                    <a:pt x="216" y="79"/>
                  </a:lnTo>
                  <a:lnTo>
                    <a:pt x="216" y="219"/>
                  </a:lnTo>
                  <a:lnTo>
                    <a:pt x="436" y="219"/>
                  </a:lnTo>
                  <a:lnTo>
                    <a:pt x="505" y="281"/>
                  </a:lnTo>
                  <a:lnTo>
                    <a:pt x="505" y="360"/>
                  </a:lnTo>
                  <a:lnTo>
                    <a:pt x="527" y="360"/>
                  </a:lnTo>
                  <a:lnTo>
                    <a:pt x="553" y="365"/>
                  </a:lnTo>
                  <a:lnTo>
                    <a:pt x="573" y="377"/>
                  </a:lnTo>
                  <a:lnTo>
                    <a:pt x="586" y="395"/>
                  </a:lnTo>
                  <a:lnTo>
                    <a:pt x="591" y="419"/>
                  </a:lnTo>
                  <a:lnTo>
                    <a:pt x="591" y="505"/>
                  </a:lnTo>
                  <a:lnTo>
                    <a:pt x="611" y="510"/>
                  </a:lnTo>
                  <a:lnTo>
                    <a:pt x="628" y="522"/>
                  </a:lnTo>
                  <a:lnTo>
                    <a:pt x="643" y="537"/>
                  </a:lnTo>
                  <a:lnTo>
                    <a:pt x="652" y="554"/>
                  </a:lnTo>
                  <a:lnTo>
                    <a:pt x="655" y="576"/>
                  </a:lnTo>
                  <a:lnTo>
                    <a:pt x="652" y="599"/>
                  </a:lnTo>
                  <a:lnTo>
                    <a:pt x="642" y="620"/>
                  </a:lnTo>
                  <a:lnTo>
                    <a:pt x="627" y="635"/>
                  </a:lnTo>
                  <a:lnTo>
                    <a:pt x="606" y="645"/>
                  </a:lnTo>
                  <a:lnTo>
                    <a:pt x="583" y="648"/>
                  </a:lnTo>
                  <a:lnTo>
                    <a:pt x="559" y="645"/>
                  </a:lnTo>
                  <a:lnTo>
                    <a:pt x="537" y="633"/>
                  </a:lnTo>
                  <a:lnTo>
                    <a:pt x="522" y="616"/>
                  </a:lnTo>
                  <a:lnTo>
                    <a:pt x="512" y="593"/>
                  </a:lnTo>
                  <a:lnTo>
                    <a:pt x="340" y="593"/>
                  </a:lnTo>
                  <a:lnTo>
                    <a:pt x="310" y="616"/>
                  </a:lnTo>
                  <a:lnTo>
                    <a:pt x="277" y="633"/>
                  </a:lnTo>
                  <a:lnTo>
                    <a:pt x="241" y="645"/>
                  </a:lnTo>
                  <a:lnTo>
                    <a:pt x="202" y="648"/>
                  </a:lnTo>
                  <a:lnTo>
                    <a:pt x="162" y="645"/>
                  </a:lnTo>
                  <a:lnTo>
                    <a:pt x="123" y="633"/>
                  </a:lnTo>
                  <a:lnTo>
                    <a:pt x="90" y="615"/>
                  </a:lnTo>
                  <a:lnTo>
                    <a:pt x="59" y="591"/>
                  </a:lnTo>
                  <a:lnTo>
                    <a:pt x="36" y="561"/>
                  </a:lnTo>
                  <a:lnTo>
                    <a:pt x="16" y="527"/>
                  </a:lnTo>
                  <a:lnTo>
                    <a:pt x="4" y="490"/>
                  </a:lnTo>
                  <a:lnTo>
                    <a:pt x="0" y="449"/>
                  </a:lnTo>
                  <a:lnTo>
                    <a:pt x="4" y="411"/>
                  </a:lnTo>
                  <a:lnTo>
                    <a:pt x="16" y="374"/>
                  </a:lnTo>
                  <a:lnTo>
                    <a:pt x="34" y="340"/>
                  </a:lnTo>
                  <a:lnTo>
                    <a:pt x="58" y="310"/>
                  </a:lnTo>
                  <a:lnTo>
                    <a:pt x="85" y="284"/>
                  </a:lnTo>
                  <a:lnTo>
                    <a:pt x="117" y="266"/>
                  </a:lnTo>
                  <a:lnTo>
                    <a:pt x="152" y="254"/>
                  </a:lnTo>
                  <a:lnTo>
                    <a:pt x="152" y="101"/>
                  </a:lnTo>
                  <a:lnTo>
                    <a:pt x="123" y="62"/>
                  </a:lnTo>
                  <a:lnTo>
                    <a:pt x="12" y="62"/>
                  </a:lnTo>
                  <a:lnTo>
                    <a:pt x="1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0" name="Freeform 11"/>
            <p:cNvSpPr>
              <a:spLocks noEditPoints="1"/>
            </p:cNvSpPr>
            <p:nvPr/>
          </p:nvSpPr>
          <p:spPr bwMode="auto">
            <a:xfrm>
              <a:off x="6551612" y="4596468"/>
              <a:ext cx="432797" cy="737532"/>
            </a:xfrm>
            <a:custGeom>
              <a:avLst/>
              <a:gdLst/>
              <a:ahLst/>
              <a:cxnLst>
                <a:cxn ang="0">
                  <a:pos x="52" y="526"/>
                </a:cxn>
                <a:cxn ang="0">
                  <a:pos x="52" y="570"/>
                </a:cxn>
                <a:cxn ang="0">
                  <a:pos x="313" y="570"/>
                </a:cxn>
                <a:cxn ang="0">
                  <a:pos x="313" y="526"/>
                </a:cxn>
                <a:cxn ang="0">
                  <a:pos x="52" y="526"/>
                </a:cxn>
                <a:cxn ang="0">
                  <a:pos x="160" y="334"/>
                </a:cxn>
                <a:cxn ang="0">
                  <a:pos x="160" y="379"/>
                </a:cxn>
                <a:cxn ang="0">
                  <a:pos x="114" y="379"/>
                </a:cxn>
                <a:cxn ang="0">
                  <a:pos x="114" y="430"/>
                </a:cxn>
                <a:cxn ang="0">
                  <a:pos x="160" y="430"/>
                </a:cxn>
                <a:cxn ang="0">
                  <a:pos x="160" y="475"/>
                </a:cxn>
                <a:cxn ang="0">
                  <a:pos x="210" y="475"/>
                </a:cxn>
                <a:cxn ang="0">
                  <a:pos x="210" y="430"/>
                </a:cxn>
                <a:cxn ang="0">
                  <a:pos x="256" y="430"/>
                </a:cxn>
                <a:cxn ang="0">
                  <a:pos x="256" y="379"/>
                </a:cxn>
                <a:cxn ang="0">
                  <a:pos x="210" y="379"/>
                </a:cxn>
                <a:cxn ang="0">
                  <a:pos x="210" y="334"/>
                </a:cxn>
                <a:cxn ang="0">
                  <a:pos x="160" y="334"/>
                </a:cxn>
                <a:cxn ang="0">
                  <a:pos x="104" y="133"/>
                </a:cxn>
                <a:cxn ang="0">
                  <a:pos x="52" y="224"/>
                </a:cxn>
                <a:cxn ang="0">
                  <a:pos x="52" y="283"/>
                </a:cxn>
                <a:cxn ang="0">
                  <a:pos x="313" y="283"/>
                </a:cxn>
                <a:cxn ang="0">
                  <a:pos x="313" y="224"/>
                </a:cxn>
                <a:cxn ang="0">
                  <a:pos x="259" y="133"/>
                </a:cxn>
                <a:cxn ang="0">
                  <a:pos x="104" y="133"/>
                </a:cxn>
                <a:cxn ang="0">
                  <a:pos x="74" y="0"/>
                </a:cxn>
                <a:cxn ang="0">
                  <a:pos x="291" y="0"/>
                </a:cxn>
                <a:cxn ang="0">
                  <a:pos x="306" y="4"/>
                </a:cxn>
                <a:cxn ang="0">
                  <a:pos x="318" y="15"/>
                </a:cxn>
                <a:cxn ang="0">
                  <a:pos x="321" y="32"/>
                </a:cxn>
                <a:cxn ang="0">
                  <a:pos x="321" y="64"/>
                </a:cxn>
                <a:cxn ang="0">
                  <a:pos x="318" y="78"/>
                </a:cxn>
                <a:cxn ang="0">
                  <a:pos x="310" y="88"/>
                </a:cxn>
                <a:cxn ang="0">
                  <a:pos x="298" y="95"/>
                </a:cxn>
                <a:cxn ang="0">
                  <a:pos x="365" y="211"/>
                </a:cxn>
                <a:cxn ang="0">
                  <a:pos x="365" y="622"/>
                </a:cxn>
                <a:cxn ang="0">
                  <a:pos x="0" y="622"/>
                </a:cxn>
                <a:cxn ang="0">
                  <a:pos x="0" y="211"/>
                </a:cxn>
                <a:cxn ang="0">
                  <a:pos x="66" y="95"/>
                </a:cxn>
                <a:cxn ang="0">
                  <a:pos x="54" y="88"/>
                </a:cxn>
                <a:cxn ang="0">
                  <a:pos x="47" y="78"/>
                </a:cxn>
                <a:cxn ang="0">
                  <a:pos x="44" y="64"/>
                </a:cxn>
                <a:cxn ang="0">
                  <a:pos x="44" y="32"/>
                </a:cxn>
                <a:cxn ang="0">
                  <a:pos x="47" y="15"/>
                </a:cxn>
                <a:cxn ang="0">
                  <a:pos x="59" y="4"/>
                </a:cxn>
                <a:cxn ang="0">
                  <a:pos x="74" y="0"/>
                </a:cxn>
              </a:cxnLst>
              <a:rect l="0" t="0" r="r" b="b"/>
              <a:pathLst>
                <a:path w="365" h="622">
                  <a:moveTo>
                    <a:pt x="52" y="526"/>
                  </a:moveTo>
                  <a:lnTo>
                    <a:pt x="52" y="570"/>
                  </a:lnTo>
                  <a:lnTo>
                    <a:pt x="313" y="570"/>
                  </a:lnTo>
                  <a:lnTo>
                    <a:pt x="313" y="526"/>
                  </a:lnTo>
                  <a:lnTo>
                    <a:pt x="52" y="526"/>
                  </a:lnTo>
                  <a:close/>
                  <a:moveTo>
                    <a:pt x="160" y="334"/>
                  </a:moveTo>
                  <a:lnTo>
                    <a:pt x="160" y="379"/>
                  </a:lnTo>
                  <a:lnTo>
                    <a:pt x="114" y="379"/>
                  </a:lnTo>
                  <a:lnTo>
                    <a:pt x="114" y="430"/>
                  </a:lnTo>
                  <a:lnTo>
                    <a:pt x="160" y="430"/>
                  </a:lnTo>
                  <a:lnTo>
                    <a:pt x="160" y="475"/>
                  </a:lnTo>
                  <a:lnTo>
                    <a:pt x="210" y="475"/>
                  </a:lnTo>
                  <a:lnTo>
                    <a:pt x="210" y="430"/>
                  </a:lnTo>
                  <a:lnTo>
                    <a:pt x="256" y="430"/>
                  </a:lnTo>
                  <a:lnTo>
                    <a:pt x="256" y="379"/>
                  </a:lnTo>
                  <a:lnTo>
                    <a:pt x="210" y="379"/>
                  </a:lnTo>
                  <a:lnTo>
                    <a:pt x="210" y="334"/>
                  </a:lnTo>
                  <a:lnTo>
                    <a:pt x="160" y="334"/>
                  </a:lnTo>
                  <a:close/>
                  <a:moveTo>
                    <a:pt x="104" y="133"/>
                  </a:moveTo>
                  <a:lnTo>
                    <a:pt x="52" y="224"/>
                  </a:lnTo>
                  <a:lnTo>
                    <a:pt x="52" y="283"/>
                  </a:lnTo>
                  <a:lnTo>
                    <a:pt x="313" y="283"/>
                  </a:lnTo>
                  <a:lnTo>
                    <a:pt x="313" y="224"/>
                  </a:lnTo>
                  <a:lnTo>
                    <a:pt x="259" y="133"/>
                  </a:lnTo>
                  <a:lnTo>
                    <a:pt x="104" y="133"/>
                  </a:lnTo>
                  <a:close/>
                  <a:moveTo>
                    <a:pt x="74" y="0"/>
                  </a:moveTo>
                  <a:lnTo>
                    <a:pt x="291" y="0"/>
                  </a:lnTo>
                  <a:lnTo>
                    <a:pt x="306" y="4"/>
                  </a:lnTo>
                  <a:lnTo>
                    <a:pt x="318" y="15"/>
                  </a:lnTo>
                  <a:lnTo>
                    <a:pt x="321" y="32"/>
                  </a:lnTo>
                  <a:lnTo>
                    <a:pt x="321" y="64"/>
                  </a:lnTo>
                  <a:lnTo>
                    <a:pt x="318" y="78"/>
                  </a:lnTo>
                  <a:lnTo>
                    <a:pt x="310" y="88"/>
                  </a:lnTo>
                  <a:lnTo>
                    <a:pt x="298" y="95"/>
                  </a:lnTo>
                  <a:lnTo>
                    <a:pt x="365" y="211"/>
                  </a:lnTo>
                  <a:lnTo>
                    <a:pt x="365" y="622"/>
                  </a:lnTo>
                  <a:lnTo>
                    <a:pt x="0" y="622"/>
                  </a:lnTo>
                  <a:lnTo>
                    <a:pt x="0" y="211"/>
                  </a:lnTo>
                  <a:lnTo>
                    <a:pt x="66" y="95"/>
                  </a:lnTo>
                  <a:lnTo>
                    <a:pt x="54" y="88"/>
                  </a:lnTo>
                  <a:lnTo>
                    <a:pt x="47" y="78"/>
                  </a:lnTo>
                  <a:lnTo>
                    <a:pt x="44" y="64"/>
                  </a:lnTo>
                  <a:lnTo>
                    <a:pt x="44" y="32"/>
                  </a:lnTo>
                  <a:lnTo>
                    <a:pt x="47" y="15"/>
                  </a:lnTo>
                  <a:lnTo>
                    <a:pt x="59" y="4"/>
                  </a:lnTo>
                  <a:lnTo>
                    <a:pt x="7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141" name="Group 64"/>
            <p:cNvGrpSpPr/>
            <p:nvPr/>
          </p:nvGrpSpPr>
          <p:grpSpPr>
            <a:xfrm>
              <a:off x="8075612" y="2057400"/>
              <a:ext cx="412881" cy="538576"/>
              <a:chOff x="3614738" y="2339975"/>
              <a:chExt cx="787400" cy="1027113"/>
            </a:xfrm>
            <a:grpFill/>
          </p:grpSpPr>
          <p:sp>
            <p:nvSpPr>
              <p:cNvPr id="156" name="Freeform 18"/>
              <p:cNvSpPr>
                <a:spLocks/>
              </p:cNvSpPr>
              <p:nvPr/>
            </p:nvSpPr>
            <p:spPr bwMode="auto">
              <a:xfrm>
                <a:off x="3614738" y="3092450"/>
                <a:ext cx="176213" cy="274638"/>
              </a:xfrm>
              <a:custGeom>
                <a:avLst/>
                <a:gdLst/>
                <a:ahLst/>
                <a:cxnLst>
                  <a:cxn ang="0">
                    <a:pos x="52" y="0"/>
                  </a:cxn>
                  <a:cxn ang="0">
                    <a:pos x="55" y="1"/>
                  </a:cxn>
                  <a:cxn ang="0">
                    <a:pos x="74" y="20"/>
                  </a:cxn>
                  <a:cxn ang="0">
                    <a:pos x="86" y="35"/>
                  </a:cxn>
                  <a:cxn ang="0">
                    <a:pos x="96" y="53"/>
                  </a:cxn>
                  <a:cxn ang="0">
                    <a:pos x="106" y="74"/>
                  </a:cxn>
                  <a:cxn ang="0">
                    <a:pos x="111" y="99"/>
                  </a:cxn>
                  <a:cxn ang="0">
                    <a:pos x="111" y="123"/>
                  </a:cxn>
                  <a:cxn ang="0">
                    <a:pos x="104" y="141"/>
                  </a:cxn>
                  <a:cxn ang="0">
                    <a:pos x="94" y="156"/>
                  </a:cxn>
                  <a:cxn ang="0">
                    <a:pos x="82" y="166"/>
                  </a:cxn>
                  <a:cxn ang="0">
                    <a:pos x="67" y="171"/>
                  </a:cxn>
                  <a:cxn ang="0">
                    <a:pos x="54" y="173"/>
                  </a:cxn>
                  <a:cxn ang="0">
                    <a:pos x="42" y="171"/>
                  </a:cxn>
                  <a:cxn ang="0">
                    <a:pos x="28" y="166"/>
                  </a:cxn>
                  <a:cxn ang="0">
                    <a:pos x="17" y="158"/>
                  </a:cxn>
                  <a:cxn ang="0">
                    <a:pos x="8" y="144"/>
                  </a:cxn>
                  <a:cxn ang="0">
                    <a:pos x="1" y="128"/>
                  </a:cxn>
                  <a:cxn ang="0">
                    <a:pos x="0" y="104"/>
                  </a:cxn>
                  <a:cxn ang="0">
                    <a:pos x="3" y="82"/>
                  </a:cxn>
                  <a:cxn ang="0">
                    <a:pos x="12" y="62"/>
                  </a:cxn>
                  <a:cxn ang="0">
                    <a:pos x="22" y="42"/>
                  </a:cxn>
                  <a:cxn ang="0">
                    <a:pos x="32" y="25"/>
                  </a:cxn>
                  <a:cxn ang="0">
                    <a:pos x="42" y="11"/>
                  </a:cxn>
                  <a:cxn ang="0">
                    <a:pos x="49" y="3"/>
                  </a:cxn>
                  <a:cxn ang="0">
                    <a:pos x="52" y="0"/>
                  </a:cxn>
                </a:cxnLst>
                <a:rect l="0" t="0" r="r" b="b"/>
                <a:pathLst>
                  <a:path w="111" h="173">
                    <a:moveTo>
                      <a:pt x="52" y="0"/>
                    </a:moveTo>
                    <a:lnTo>
                      <a:pt x="55" y="1"/>
                    </a:lnTo>
                    <a:lnTo>
                      <a:pt x="74" y="20"/>
                    </a:lnTo>
                    <a:lnTo>
                      <a:pt x="86" y="35"/>
                    </a:lnTo>
                    <a:lnTo>
                      <a:pt x="96" y="53"/>
                    </a:lnTo>
                    <a:lnTo>
                      <a:pt x="106" y="74"/>
                    </a:lnTo>
                    <a:lnTo>
                      <a:pt x="111" y="99"/>
                    </a:lnTo>
                    <a:lnTo>
                      <a:pt x="111" y="123"/>
                    </a:lnTo>
                    <a:lnTo>
                      <a:pt x="104" y="141"/>
                    </a:lnTo>
                    <a:lnTo>
                      <a:pt x="94" y="156"/>
                    </a:lnTo>
                    <a:lnTo>
                      <a:pt x="82" y="166"/>
                    </a:lnTo>
                    <a:lnTo>
                      <a:pt x="67" y="171"/>
                    </a:lnTo>
                    <a:lnTo>
                      <a:pt x="54" y="173"/>
                    </a:lnTo>
                    <a:lnTo>
                      <a:pt x="42" y="171"/>
                    </a:lnTo>
                    <a:lnTo>
                      <a:pt x="28" y="166"/>
                    </a:lnTo>
                    <a:lnTo>
                      <a:pt x="17" y="158"/>
                    </a:lnTo>
                    <a:lnTo>
                      <a:pt x="8" y="144"/>
                    </a:lnTo>
                    <a:lnTo>
                      <a:pt x="1" y="128"/>
                    </a:lnTo>
                    <a:lnTo>
                      <a:pt x="0" y="104"/>
                    </a:lnTo>
                    <a:lnTo>
                      <a:pt x="3" y="82"/>
                    </a:lnTo>
                    <a:lnTo>
                      <a:pt x="12" y="62"/>
                    </a:lnTo>
                    <a:lnTo>
                      <a:pt x="22" y="42"/>
                    </a:lnTo>
                    <a:lnTo>
                      <a:pt x="32" y="25"/>
                    </a:lnTo>
                    <a:lnTo>
                      <a:pt x="42" y="11"/>
                    </a:lnTo>
                    <a:lnTo>
                      <a:pt x="49" y="3"/>
                    </a:lnTo>
                    <a:lnTo>
                      <a:pt x="5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7" name="Freeform 19"/>
              <p:cNvSpPr>
                <a:spLocks/>
              </p:cNvSpPr>
              <p:nvPr/>
            </p:nvSpPr>
            <p:spPr bwMode="auto">
              <a:xfrm>
                <a:off x="3970338" y="2339975"/>
                <a:ext cx="431800" cy="433388"/>
              </a:xfrm>
              <a:custGeom>
                <a:avLst/>
                <a:gdLst/>
                <a:ahLst/>
                <a:cxnLst>
                  <a:cxn ang="0">
                    <a:pos x="176" y="0"/>
                  </a:cxn>
                  <a:cxn ang="0">
                    <a:pos x="203" y="0"/>
                  </a:cxn>
                  <a:cxn ang="0">
                    <a:pos x="227" y="7"/>
                  </a:cxn>
                  <a:cxn ang="0">
                    <a:pos x="249" y="24"/>
                  </a:cxn>
                  <a:cxn ang="0">
                    <a:pos x="266" y="46"/>
                  </a:cxn>
                  <a:cxn ang="0">
                    <a:pos x="272" y="71"/>
                  </a:cxn>
                  <a:cxn ang="0">
                    <a:pos x="272" y="98"/>
                  </a:cxn>
                  <a:cxn ang="0">
                    <a:pos x="266" y="121"/>
                  </a:cxn>
                  <a:cxn ang="0">
                    <a:pos x="249" y="143"/>
                  </a:cxn>
                  <a:cxn ang="0">
                    <a:pos x="198" y="194"/>
                  </a:cxn>
                  <a:cxn ang="0">
                    <a:pos x="193" y="197"/>
                  </a:cxn>
                  <a:cxn ang="0">
                    <a:pos x="213" y="217"/>
                  </a:cxn>
                  <a:cxn ang="0">
                    <a:pos x="220" y="229"/>
                  </a:cxn>
                  <a:cxn ang="0">
                    <a:pos x="223" y="241"/>
                  </a:cxn>
                  <a:cxn ang="0">
                    <a:pos x="220" y="253"/>
                  </a:cxn>
                  <a:cxn ang="0">
                    <a:pos x="213" y="263"/>
                  </a:cxn>
                  <a:cxn ang="0">
                    <a:pos x="203" y="271"/>
                  </a:cxn>
                  <a:cxn ang="0">
                    <a:pos x="191" y="273"/>
                  </a:cxn>
                  <a:cxn ang="0">
                    <a:pos x="180" y="271"/>
                  </a:cxn>
                  <a:cxn ang="0">
                    <a:pos x="170" y="265"/>
                  </a:cxn>
                  <a:cxn ang="0">
                    <a:pos x="8" y="103"/>
                  </a:cxn>
                  <a:cxn ang="0">
                    <a:pos x="1" y="91"/>
                  </a:cxn>
                  <a:cxn ang="0">
                    <a:pos x="0" y="79"/>
                  </a:cxn>
                  <a:cxn ang="0">
                    <a:pos x="1" y="68"/>
                  </a:cxn>
                  <a:cxn ang="0">
                    <a:pos x="8" y="57"/>
                  </a:cxn>
                  <a:cxn ang="0">
                    <a:pos x="20" y="51"/>
                  </a:cxn>
                  <a:cxn ang="0">
                    <a:pos x="32" y="49"/>
                  </a:cxn>
                  <a:cxn ang="0">
                    <a:pos x="43" y="51"/>
                  </a:cxn>
                  <a:cxn ang="0">
                    <a:pos x="53" y="57"/>
                  </a:cxn>
                  <a:cxn ang="0">
                    <a:pos x="75" y="79"/>
                  </a:cxn>
                  <a:cxn ang="0">
                    <a:pos x="79" y="74"/>
                  </a:cxn>
                  <a:cxn ang="0">
                    <a:pos x="129" y="24"/>
                  </a:cxn>
                  <a:cxn ang="0">
                    <a:pos x="151" y="7"/>
                  </a:cxn>
                  <a:cxn ang="0">
                    <a:pos x="176" y="0"/>
                  </a:cxn>
                </a:cxnLst>
                <a:rect l="0" t="0" r="r" b="b"/>
                <a:pathLst>
                  <a:path w="272" h="273">
                    <a:moveTo>
                      <a:pt x="176" y="0"/>
                    </a:moveTo>
                    <a:lnTo>
                      <a:pt x="203" y="0"/>
                    </a:lnTo>
                    <a:lnTo>
                      <a:pt x="227" y="7"/>
                    </a:lnTo>
                    <a:lnTo>
                      <a:pt x="249" y="24"/>
                    </a:lnTo>
                    <a:lnTo>
                      <a:pt x="266" y="46"/>
                    </a:lnTo>
                    <a:lnTo>
                      <a:pt x="272" y="71"/>
                    </a:lnTo>
                    <a:lnTo>
                      <a:pt x="272" y="98"/>
                    </a:lnTo>
                    <a:lnTo>
                      <a:pt x="266" y="121"/>
                    </a:lnTo>
                    <a:lnTo>
                      <a:pt x="249" y="143"/>
                    </a:lnTo>
                    <a:lnTo>
                      <a:pt x="198" y="194"/>
                    </a:lnTo>
                    <a:lnTo>
                      <a:pt x="193" y="197"/>
                    </a:lnTo>
                    <a:lnTo>
                      <a:pt x="213" y="217"/>
                    </a:lnTo>
                    <a:lnTo>
                      <a:pt x="220" y="229"/>
                    </a:lnTo>
                    <a:lnTo>
                      <a:pt x="223" y="241"/>
                    </a:lnTo>
                    <a:lnTo>
                      <a:pt x="220" y="253"/>
                    </a:lnTo>
                    <a:lnTo>
                      <a:pt x="213" y="263"/>
                    </a:lnTo>
                    <a:lnTo>
                      <a:pt x="203" y="271"/>
                    </a:lnTo>
                    <a:lnTo>
                      <a:pt x="191" y="273"/>
                    </a:lnTo>
                    <a:lnTo>
                      <a:pt x="180" y="271"/>
                    </a:lnTo>
                    <a:lnTo>
                      <a:pt x="170" y="265"/>
                    </a:lnTo>
                    <a:lnTo>
                      <a:pt x="8" y="103"/>
                    </a:lnTo>
                    <a:lnTo>
                      <a:pt x="1" y="91"/>
                    </a:lnTo>
                    <a:lnTo>
                      <a:pt x="0" y="79"/>
                    </a:lnTo>
                    <a:lnTo>
                      <a:pt x="1" y="68"/>
                    </a:lnTo>
                    <a:lnTo>
                      <a:pt x="8" y="57"/>
                    </a:lnTo>
                    <a:lnTo>
                      <a:pt x="20" y="51"/>
                    </a:lnTo>
                    <a:lnTo>
                      <a:pt x="32" y="49"/>
                    </a:lnTo>
                    <a:lnTo>
                      <a:pt x="43" y="51"/>
                    </a:lnTo>
                    <a:lnTo>
                      <a:pt x="53" y="57"/>
                    </a:lnTo>
                    <a:lnTo>
                      <a:pt x="75" y="79"/>
                    </a:lnTo>
                    <a:lnTo>
                      <a:pt x="79" y="74"/>
                    </a:lnTo>
                    <a:lnTo>
                      <a:pt x="129" y="24"/>
                    </a:lnTo>
                    <a:lnTo>
                      <a:pt x="151" y="7"/>
                    </a:lnTo>
                    <a:lnTo>
                      <a:pt x="17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8" name="Freeform 20"/>
              <p:cNvSpPr>
                <a:spLocks/>
              </p:cNvSpPr>
              <p:nvPr/>
            </p:nvSpPr>
            <p:spPr bwMode="auto">
              <a:xfrm>
                <a:off x="3686176" y="2566988"/>
                <a:ext cx="484188" cy="484188"/>
              </a:xfrm>
              <a:custGeom>
                <a:avLst/>
                <a:gdLst/>
                <a:ahLst/>
                <a:cxnLst>
                  <a:cxn ang="0">
                    <a:pos x="209" y="0"/>
                  </a:cxn>
                  <a:cxn ang="0">
                    <a:pos x="305" y="98"/>
                  </a:cxn>
                  <a:cxn ang="0">
                    <a:pos x="145" y="258"/>
                  </a:cxn>
                  <a:cxn ang="0">
                    <a:pos x="133" y="268"/>
                  </a:cxn>
                  <a:cxn ang="0">
                    <a:pos x="116" y="278"/>
                  </a:cxn>
                  <a:cxn ang="0">
                    <a:pos x="98" y="288"/>
                  </a:cxn>
                  <a:cxn ang="0">
                    <a:pos x="78" y="297"/>
                  </a:cxn>
                  <a:cxn ang="0">
                    <a:pos x="57" y="302"/>
                  </a:cxn>
                  <a:cxn ang="0">
                    <a:pos x="39" y="305"/>
                  </a:cxn>
                  <a:cxn ang="0">
                    <a:pos x="22" y="302"/>
                  </a:cxn>
                  <a:cxn ang="0">
                    <a:pos x="10" y="295"/>
                  </a:cxn>
                  <a:cxn ang="0">
                    <a:pos x="4" y="283"/>
                  </a:cxn>
                  <a:cxn ang="0">
                    <a:pos x="0" y="267"/>
                  </a:cxn>
                  <a:cxn ang="0">
                    <a:pos x="4" y="248"/>
                  </a:cxn>
                  <a:cxn ang="0">
                    <a:pos x="9" y="228"/>
                  </a:cxn>
                  <a:cxn ang="0">
                    <a:pos x="17" y="208"/>
                  </a:cxn>
                  <a:cxn ang="0">
                    <a:pos x="27" y="189"/>
                  </a:cxn>
                  <a:cxn ang="0">
                    <a:pos x="37" y="174"/>
                  </a:cxn>
                  <a:cxn ang="0">
                    <a:pos x="47" y="162"/>
                  </a:cxn>
                  <a:cxn ang="0">
                    <a:pos x="209" y="0"/>
                  </a:cxn>
                </a:cxnLst>
                <a:rect l="0" t="0" r="r" b="b"/>
                <a:pathLst>
                  <a:path w="305" h="305">
                    <a:moveTo>
                      <a:pt x="209" y="0"/>
                    </a:moveTo>
                    <a:lnTo>
                      <a:pt x="305" y="98"/>
                    </a:lnTo>
                    <a:lnTo>
                      <a:pt x="145" y="258"/>
                    </a:lnTo>
                    <a:lnTo>
                      <a:pt x="133" y="268"/>
                    </a:lnTo>
                    <a:lnTo>
                      <a:pt x="116" y="278"/>
                    </a:lnTo>
                    <a:lnTo>
                      <a:pt x="98" y="288"/>
                    </a:lnTo>
                    <a:lnTo>
                      <a:pt x="78" y="297"/>
                    </a:lnTo>
                    <a:lnTo>
                      <a:pt x="57" y="302"/>
                    </a:lnTo>
                    <a:lnTo>
                      <a:pt x="39" y="305"/>
                    </a:lnTo>
                    <a:lnTo>
                      <a:pt x="22" y="302"/>
                    </a:lnTo>
                    <a:lnTo>
                      <a:pt x="10" y="295"/>
                    </a:lnTo>
                    <a:lnTo>
                      <a:pt x="4" y="283"/>
                    </a:lnTo>
                    <a:lnTo>
                      <a:pt x="0" y="267"/>
                    </a:lnTo>
                    <a:lnTo>
                      <a:pt x="4" y="248"/>
                    </a:lnTo>
                    <a:lnTo>
                      <a:pt x="9" y="228"/>
                    </a:lnTo>
                    <a:lnTo>
                      <a:pt x="17" y="208"/>
                    </a:lnTo>
                    <a:lnTo>
                      <a:pt x="27" y="189"/>
                    </a:lnTo>
                    <a:lnTo>
                      <a:pt x="37" y="174"/>
                    </a:lnTo>
                    <a:lnTo>
                      <a:pt x="47" y="162"/>
                    </a:lnTo>
                    <a:lnTo>
                      <a:pt x="20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42" name="Group 66"/>
            <p:cNvGrpSpPr/>
            <p:nvPr/>
          </p:nvGrpSpPr>
          <p:grpSpPr>
            <a:xfrm>
              <a:off x="3732212" y="4038600"/>
              <a:ext cx="426643" cy="396169"/>
              <a:chOff x="3557588" y="4046538"/>
              <a:chExt cx="933450" cy="866775"/>
            </a:xfrm>
            <a:grpFill/>
          </p:grpSpPr>
          <p:sp>
            <p:nvSpPr>
              <p:cNvPr id="154" name="Freeform 30"/>
              <p:cNvSpPr>
                <a:spLocks noEditPoints="1"/>
              </p:cNvSpPr>
              <p:nvPr/>
            </p:nvSpPr>
            <p:spPr bwMode="auto">
              <a:xfrm>
                <a:off x="3557588" y="4046538"/>
                <a:ext cx="933450" cy="687388"/>
              </a:xfrm>
              <a:custGeom>
                <a:avLst/>
                <a:gdLst/>
                <a:ahLst/>
                <a:cxnLst>
                  <a:cxn ang="0">
                    <a:pos x="329" y="84"/>
                  </a:cxn>
                  <a:cxn ang="0">
                    <a:pos x="244" y="248"/>
                  </a:cxn>
                  <a:cxn ang="0">
                    <a:pos x="221" y="118"/>
                  </a:cxn>
                  <a:cxn ang="0">
                    <a:pos x="179" y="221"/>
                  </a:cxn>
                  <a:cxn ang="0">
                    <a:pos x="122" y="221"/>
                  </a:cxn>
                  <a:cxn ang="0">
                    <a:pos x="122" y="241"/>
                  </a:cxn>
                  <a:cxn ang="0">
                    <a:pos x="199" y="241"/>
                  </a:cxn>
                  <a:cxn ang="0">
                    <a:pos x="209" y="217"/>
                  </a:cxn>
                  <a:cxn ang="0">
                    <a:pos x="231" y="339"/>
                  </a:cxn>
                  <a:cxn ang="0">
                    <a:pos x="315" y="175"/>
                  </a:cxn>
                  <a:cxn ang="0">
                    <a:pos x="344" y="335"/>
                  </a:cxn>
                  <a:cxn ang="0">
                    <a:pos x="391" y="241"/>
                  </a:cxn>
                  <a:cxn ang="0">
                    <a:pos x="446" y="241"/>
                  </a:cxn>
                  <a:cxn ang="0">
                    <a:pos x="446" y="221"/>
                  </a:cxn>
                  <a:cxn ang="0">
                    <a:pos x="374" y="221"/>
                  </a:cxn>
                  <a:cxn ang="0">
                    <a:pos x="357" y="249"/>
                  </a:cxn>
                  <a:cxn ang="0">
                    <a:pos x="329" y="84"/>
                  </a:cxn>
                  <a:cxn ang="0">
                    <a:pos x="46" y="0"/>
                  </a:cxn>
                  <a:cxn ang="0">
                    <a:pos x="542" y="0"/>
                  </a:cxn>
                  <a:cxn ang="0">
                    <a:pos x="561" y="3"/>
                  </a:cxn>
                  <a:cxn ang="0">
                    <a:pos x="574" y="14"/>
                  </a:cxn>
                  <a:cxn ang="0">
                    <a:pos x="584" y="27"/>
                  </a:cxn>
                  <a:cxn ang="0">
                    <a:pos x="588" y="46"/>
                  </a:cxn>
                  <a:cxn ang="0">
                    <a:pos x="588" y="388"/>
                  </a:cxn>
                  <a:cxn ang="0">
                    <a:pos x="584" y="406"/>
                  </a:cxn>
                  <a:cxn ang="0">
                    <a:pos x="574" y="420"/>
                  </a:cxn>
                  <a:cxn ang="0">
                    <a:pos x="561" y="430"/>
                  </a:cxn>
                  <a:cxn ang="0">
                    <a:pos x="542" y="433"/>
                  </a:cxn>
                  <a:cxn ang="0">
                    <a:pos x="46" y="433"/>
                  </a:cxn>
                  <a:cxn ang="0">
                    <a:pos x="27" y="430"/>
                  </a:cxn>
                  <a:cxn ang="0">
                    <a:pos x="14" y="420"/>
                  </a:cxn>
                  <a:cxn ang="0">
                    <a:pos x="4" y="406"/>
                  </a:cxn>
                  <a:cxn ang="0">
                    <a:pos x="0" y="388"/>
                  </a:cxn>
                  <a:cxn ang="0">
                    <a:pos x="0" y="46"/>
                  </a:cxn>
                  <a:cxn ang="0">
                    <a:pos x="4" y="27"/>
                  </a:cxn>
                  <a:cxn ang="0">
                    <a:pos x="14" y="14"/>
                  </a:cxn>
                  <a:cxn ang="0">
                    <a:pos x="27" y="3"/>
                  </a:cxn>
                  <a:cxn ang="0">
                    <a:pos x="46" y="0"/>
                  </a:cxn>
                </a:cxnLst>
                <a:rect l="0" t="0" r="r" b="b"/>
                <a:pathLst>
                  <a:path w="588" h="433">
                    <a:moveTo>
                      <a:pt x="329" y="84"/>
                    </a:moveTo>
                    <a:lnTo>
                      <a:pt x="244" y="248"/>
                    </a:lnTo>
                    <a:lnTo>
                      <a:pt x="221" y="118"/>
                    </a:lnTo>
                    <a:lnTo>
                      <a:pt x="179" y="221"/>
                    </a:lnTo>
                    <a:lnTo>
                      <a:pt x="122" y="221"/>
                    </a:lnTo>
                    <a:lnTo>
                      <a:pt x="122" y="241"/>
                    </a:lnTo>
                    <a:lnTo>
                      <a:pt x="199" y="241"/>
                    </a:lnTo>
                    <a:lnTo>
                      <a:pt x="209" y="217"/>
                    </a:lnTo>
                    <a:lnTo>
                      <a:pt x="231" y="339"/>
                    </a:lnTo>
                    <a:lnTo>
                      <a:pt x="315" y="175"/>
                    </a:lnTo>
                    <a:lnTo>
                      <a:pt x="344" y="335"/>
                    </a:lnTo>
                    <a:lnTo>
                      <a:pt x="391" y="241"/>
                    </a:lnTo>
                    <a:lnTo>
                      <a:pt x="446" y="241"/>
                    </a:lnTo>
                    <a:lnTo>
                      <a:pt x="446" y="221"/>
                    </a:lnTo>
                    <a:lnTo>
                      <a:pt x="374" y="221"/>
                    </a:lnTo>
                    <a:lnTo>
                      <a:pt x="357" y="249"/>
                    </a:lnTo>
                    <a:lnTo>
                      <a:pt x="329" y="84"/>
                    </a:lnTo>
                    <a:close/>
                    <a:moveTo>
                      <a:pt x="46" y="0"/>
                    </a:moveTo>
                    <a:lnTo>
                      <a:pt x="542" y="0"/>
                    </a:lnTo>
                    <a:lnTo>
                      <a:pt x="561" y="3"/>
                    </a:lnTo>
                    <a:lnTo>
                      <a:pt x="574" y="14"/>
                    </a:lnTo>
                    <a:lnTo>
                      <a:pt x="584" y="27"/>
                    </a:lnTo>
                    <a:lnTo>
                      <a:pt x="588" y="46"/>
                    </a:lnTo>
                    <a:lnTo>
                      <a:pt x="588" y="388"/>
                    </a:lnTo>
                    <a:lnTo>
                      <a:pt x="584" y="406"/>
                    </a:lnTo>
                    <a:lnTo>
                      <a:pt x="574" y="420"/>
                    </a:lnTo>
                    <a:lnTo>
                      <a:pt x="561" y="430"/>
                    </a:lnTo>
                    <a:lnTo>
                      <a:pt x="542" y="433"/>
                    </a:lnTo>
                    <a:lnTo>
                      <a:pt x="46" y="433"/>
                    </a:lnTo>
                    <a:lnTo>
                      <a:pt x="27" y="430"/>
                    </a:lnTo>
                    <a:lnTo>
                      <a:pt x="14" y="420"/>
                    </a:lnTo>
                    <a:lnTo>
                      <a:pt x="4" y="406"/>
                    </a:lnTo>
                    <a:lnTo>
                      <a:pt x="0" y="388"/>
                    </a:lnTo>
                    <a:lnTo>
                      <a:pt x="0" y="46"/>
                    </a:lnTo>
                    <a:lnTo>
                      <a:pt x="4" y="27"/>
                    </a:lnTo>
                    <a:lnTo>
                      <a:pt x="14" y="14"/>
                    </a:lnTo>
                    <a:lnTo>
                      <a:pt x="27" y="3"/>
                    </a:lnTo>
                    <a:lnTo>
                      <a:pt x="4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5" name="Freeform 31"/>
              <p:cNvSpPr>
                <a:spLocks/>
              </p:cNvSpPr>
              <p:nvPr/>
            </p:nvSpPr>
            <p:spPr bwMode="auto">
              <a:xfrm>
                <a:off x="3736976" y="4756150"/>
                <a:ext cx="539750" cy="157163"/>
              </a:xfrm>
              <a:custGeom>
                <a:avLst/>
                <a:gdLst/>
                <a:ahLst/>
                <a:cxnLst>
                  <a:cxn ang="0">
                    <a:pos x="78" y="0"/>
                  </a:cxn>
                  <a:cxn ang="0">
                    <a:pos x="254" y="0"/>
                  </a:cxn>
                  <a:cxn ang="0">
                    <a:pos x="254" y="48"/>
                  </a:cxn>
                  <a:cxn ang="0">
                    <a:pos x="340" y="48"/>
                  </a:cxn>
                  <a:cxn ang="0">
                    <a:pos x="340" y="99"/>
                  </a:cxn>
                  <a:cxn ang="0">
                    <a:pos x="0" y="99"/>
                  </a:cxn>
                  <a:cxn ang="0">
                    <a:pos x="0" y="48"/>
                  </a:cxn>
                  <a:cxn ang="0">
                    <a:pos x="78" y="48"/>
                  </a:cxn>
                  <a:cxn ang="0">
                    <a:pos x="78" y="0"/>
                  </a:cxn>
                </a:cxnLst>
                <a:rect l="0" t="0" r="r" b="b"/>
                <a:pathLst>
                  <a:path w="340" h="99">
                    <a:moveTo>
                      <a:pt x="78" y="0"/>
                    </a:moveTo>
                    <a:lnTo>
                      <a:pt x="254" y="0"/>
                    </a:lnTo>
                    <a:lnTo>
                      <a:pt x="254" y="48"/>
                    </a:lnTo>
                    <a:lnTo>
                      <a:pt x="340" y="48"/>
                    </a:lnTo>
                    <a:lnTo>
                      <a:pt x="340" y="99"/>
                    </a:lnTo>
                    <a:lnTo>
                      <a:pt x="0" y="99"/>
                    </a:lnTo>
                    <a:lnTo>
                      <a:pt x="0" y="48"/>
                    </a:lnTo>
                    <a:lnTo>
                      <a:pt x="78" y="48"/>
                    </a:lnTo>
                    <a:lnTo>
                      <a:pt x="7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43" name="Group 71"/>
            <p:cNvGrpSpPr/>
            <p:nvPr/>
          </p:nvGrpSpPr>
          <p:grpSpPr>
            <a:xfrm>
              <a:off x="7161212" y="2819400"/>
              <a:ext cx="610962" cy="673958"/>
              <a:chOff x="7550151" y="5573713"/>
              <a:chExt cx="969963" cy="1069975"/>
            </a:xfrm>
            <a:grpFill/>
          </p:grpSpPr>
          <p:sp>
            <p:nvSpPr>
              <p:cNvPr id="147" name="Freeform 47"/>
              <p:cNvSpPr>
                <a:spLocks/>
              </p:cNvSpPr>
              <p:nvPr/>
            </p:nvSpPr>
            <p:spPr bwMode="auto">
              <a:xfrm>
                <a:off x="7550151" y="5573713"/>
                <a:ext cx="969963" cy="1069975"/>
              </a:xfrm>
              <a:custGeom>
                <a:avLst/>
                <a:gdLst/>
                <a:ahLst/>
                <a:cxnLst>
                  <a:cxn ang="0">
                    <a:pos x="332" y="0"/>
                  </a:cxn>
                  <a:cxn ang="0">
                    <a:pos x="389" y="39"/>
                  </a:cxn>
                  <a:cxn ang="0">
                    <a:pos x="298" y="170"/>
                  </a:cxn>
                  <a:cxn ang="0">
                    <a:pos x="286" y="196"/>
                  </a:cxn>
                  <a:cxn ang="0">
                    <a:pos x="279" y="221"/>
                  </a:cxn>
                  <a:cxn ang="0">
                    <a:pos x="281" y="246"/>
                  </a:cxn>
                  <a:cxn ang="0">
                    <a:pos x="288" y="271"/>
                  </a:cxn>
                  <a:cxn ang="0">
                    <a:pos x="301" y="293"/>
                  </a:cxn>
                  <a:cxn ang="0">
                    <a:pos x="321" y="312"/>
                  </a:cxn>
                  <a:cxn ang="0">
                    <a:pos x="347" y="325"/>
                  </a:cxn>
                  <a:cxn ang="0">
                    <a:pos x="372" y="330"/>
                  </a:cxn>
                  <a:cxn ang="0">
                    <a:pos x="397" y="329"/>
                  </a:cxn>
                  <a:cxn ang="0">
                    <a:pos x="422" y="320"/>
                  </a:cxn>
                  <a:cxn ang="0">
                    <a:pos x="444" y="305"/>
                  </a:cxn>
                  <a:cxn ang="0">
                    <a:pos x="463" y="285"/>
                  </a:cxn>
                  <a:cxn ang="0">
                    <a:pos x="554" y="153"/>
                  </a:cxn>
                  <a:cxn ang="0">
                    <a:pos x="611" y="194"/>
                  </a:cxn>
                  <a:cxn ang="0">
                    <a:pos x="520" y="324"/>
                  </a:cxn>
                  <a:cxn ang="0">
                    <a:pos x="498" y="349"/>
                  </a:cxn>
                  <a:cxn ang="0">
                    <a:pos x="475" y="369"/>
                  </a:cxn>
                  <a:cxn ang="0">
                    <a:pos x="446" y="383"/>
                  </a:cxn>
                  <a:cxn ang="0">
                    <a:pos x="417" y="393"/>
                  </a:cxn>
                  <a:cxn ang="0">
                    <a:pos x="387" y="396"/>
                  </a:cxn>
                  <a:cxn ang="0">
                    <a:pos x="394" y="426"/>
                  </a:cxn>
                  <a:cxn ang="0">
                    <a:pos x="397" y="457"/>
                  </a:cxn>
                  <a:cxn ang="0">
                    <a:pos x="392" y="487"/>
                  </a:cxn>
                  <a:cxn ang="0">
                    <a:pos x="384" y="517"/>
                  </a:cxn>
                  <a:cxn ang="0">
                    <a:pos x="367" y="546"/>
                  </a:cxn>
                  <a:cxn ang="0">
                    <a:pos x="279" y="674"/>
                  </a:cxn>
                  <a:cxn ang="0">
                    <a:pos x="222" y="634"/>
                  </a:cxn>
                  <a:cxn ang="0">
                    <a:pos x="310" y="507"/>
                  </a:cxn>
                  <a:cxn ang="0">
                    <a:pos x="323" y="482"/>
                  </a:cxn>
                  <a:cxn ang="0">
                    <a:pos x="328" y="457"/>
                  </a:cxn>
                  <a:cxn ang="0">
                    <a:pos x="328" y="431"/>
                  </a:cxn>
                  <a:cxn ang="0">
                    <a:pos x="320" y="406"/>
                  </a:cxn>
                  <a:cxn ang="0">
                    <a:pos x="306" y="383"/>
                  </a:cxn>
                  <a:cxn ang="0">
                    <a:pos x="286" y="364"/>
                  </a:cxn>
                  <a:cxn ang="0">
                    <a:pos x="261" y="352"/>
                  </a:cxn>
                  <a:cxn ang="0">
                    <a:pos x="236" y="347"/>
                  </a:cxn>
                  <a:cxn ang="0">
                    <a:pos x="210" y="349"/>
                  </a:cxn>
                  <a:cxn ang="0">
                    <a:pos x="185" y="357"/>
                  </a:cxn>
                  <a:cxn ang="0">
                    <a:pos x="163" y="372"/>
                  </a:cxn>
                  <a:cxn ang="0">
                    <a:pos x="145" y="393"/>
                  </a:cxn>
                  <a:cxn ang="0">
                    <a:pos x="57" y="521"/>
                  </a:cxn>
                  <a:cxn ang="0">
                    <a:pos x="0" y="480"/>
                  </a:cxn>
                  <a:cxn ang="0">
                    <a:pos x="87" y="354"/>
                  </a:cxn>
                  <a:cxn ang="0">
                    <a:pos x="109" y="329"/>
                  </a:cxn>
                  <a:cxn ang="0">
                    <a:pos x="133" y="308"/>
                  </a:cxn>
                  <a:cxn ang="0">
                    <a:pos x="162" y="295"/>
                  </a:cxn>
                  <a:cxn ang="0">
                    <a:pos x="192" y="285"/>
                  </a:cxn>
                  <a:cxn ang="0">
                    <a:pos x="222" y="281"/>
                  </a:cxn>
                  <a:cxn ang="0">
                    <a:pos x="214" y="244"/>
                  </a:cxn>
                  <a:cxn ang="0">
                    <a:pos x="214" y="206"/>
                  </a:cxn>
                  <a:cxn ang="0">
                    <a:pos x="222" y="167"/>
                  </a:cxn>
                  <a:cxn ang="0">
                    <a:pos x="241" y="132"/>
                  </a:cxn>
                  <a:cxn ang="0">
                    <a:pos x="332" y="0"/>
                  </a:cxn>
                </a:cxnLst>
                <a:rect l="0" t="0" r="r" b="b"/>
                <a:pathLst>
                  <a:path w="611" h="674">
                    <a:moveTo>
                      <a:pt x="332" y="0"/>
                    </a:moveTo>
                    <a:lnTo>
                      <a:pt x="389" y="39"/>
                    </a:lnTo>
                    <a:lnTo>
                      <a:pt x="298" y="170"/>
                    </a:lnTo>
                    <a:lnTo>
                      <a:pt x="286" y="196"/>
                    </a:lnTo>
                    <a:lnTo>
                      <a:pt x="279" y="221"/>
                    </a:lnTo>
                    <a:lnTo>
                      <a:pt x="281" y="246"/>
                    </a:lnTo>
                    <a:lnTo>
                      <a:pt x="288" y="271"/>
                    </a:lnTo>
                    <a:lnTo>
                      <a:pt x="301" y="293"/>
                    </a:lnTo>
                    <a:lnTo>
                      <a:pt x="321" y="312"/>
                    </a:lnTo>
                    <a:lnTo>
                      <a:pt x="347" y="325"/>
                    </a:lnTo>
                    <a:lnTo>
                      <a:pt x="372" y="330"/>
                    </a:lnTo>
                    <a:lnTo>
                      <a:pt x="397" y="329"/>
                    </a:lnTo>
                    <a:lnTo>
                      <a:pt x="422" y="320"/>
                    </a:lnTo>
                    <a:lnTo>
                      <a:pt x="444" y="305"/>
                    </a:lnTo>
                    <a:lnTo>
                      <a:pt x="463" y="285"/>
                    </a:lnTo>
                    <a:lnTo>
                      <a:pt x="554" y="153"/>
                    </a:lnTo>
                    <a:lnTo>
                      <a:pt x="611" y="194"/>
                    </a:lnTo>
                    <a:lnTo>
                      <a:pt x="520" y="324"/>
                    </a:lnTo>
                    <a:lnTo>
                      <a:pt x="498" y="349"/>
                    </a:lnTo>
                    <a:lnTo>
                      <a:pt x="475" y="369"/>
                    </a:lnTo>
                    <a:lnTo>
                      <a:pt x="446" y="383"/>
                    </a:lnTo>
                    <a:lnTo>
                      <a:pt x="417" y="393"/>
                    </a:lnTo>
                    <a:lnTo>
                      <a:pt x="387" y="396"/>
                    </a:lnTo>
                    <a:lnTo>
                      <a:pt x="394" y="426"/>
                    </a:lnTo>
                    <a:lnTo>
                      <a:pt x="397" y="457"/>
                    </a:lnTo>
                    <a:lnTo>
                      <a:pt x="392" y="487"/>
                    </a:lnTo>
                    <a:lnTo>
                      <a:pt x="384" y="517"/>
                    </a:lnTo>
                    <a:lnTo>
                      <a:pt x="367" y="546"/>
                    </a:lnTo>
                    <a:lnTo>
                      <a:pt x="279" y="674"/>
                    </a:lnTo>
                    <a:lnTo>
                      <a:pt x="222" y="634"/>
                    </a:lnTo>
                    <a:lnTo>
                      <a:pt x="310" y="507"/>
                    </a:lnTo>
                    <a:lnTo>
                      <a:pt x="323" y="482"/>
                    </a:lnTo>
                    <a:lnTo>
                      <a:pt x="328" y="457"/>
                    </a:lnTo>
                    <a:lnTo>
                      <a:pt x="328" y="431"/>
                    </a:lnTo>
                    <a:lnTo>
                      <a:pt x="320" y="406"/>
                    </a:lnTo>
                    <a:lnTo>
                      <a:pt x="306" y="383"/>
                    </a:lnTo>
                    <a:lnTo>
                      <a:pt x="286" y="364"/>
                    </a:lnTo>
                    <a:lnTo>
                      <a:pt x="261" y="352"/>
                    </a:lnTo>
                    <a:lnTo>
                      <a:pt x="236" y="347"/>
                    </a:lnTo>
                    <a:lnTo>
                      <a:pt x="210" y="349"/>
                    </a:lnTo>
                    <a:lnTo>
                      <a:pt x="185" y="357"/>
                    </a:lnTo>
                    <a:lnTo>
                      <a:pt x="163" y="372"/>
                    </a:lnTo>
                    <a:lnTo>
                      <a:pt x="145" y="393"/>
                    </a:lnTo>
                    <a:lnTo>
                      <a:pt x="57" y="521"/>
                    </a:lnTo>
                    <a:lnTo>
                      <a:pt x="0" y="480"/>
                    </a:lnTo>
                    <a:lnTo>
                      <a:pt x="87" y="354"/>
                    </a:lnTo>
                    <a:lnTo>
                      <a:pt x="109" y="329"/>
                    </a:lnTo>
                    <a:lnTo>
                      <a:pt x="133" y="308"/>
                    </a:lnTo>
                    <a:lnTo>
                      <a:pt x="162" y="295"/>
                    </a:lnTo>
                    <a:lnTo>
                      <a:pt x="192" y="285"/>
                    </a:lnTo>
                    <a:lnTo>
                      <a:pt x="222" y="281"/>
                    </a:lnTo>
                    <a:lnTo>
                      <a:pt x="214" y="244"/>
                    </a:lnTo>
                    <a:lnTo>
                      <a:pt x="214" y="206"/>
                    </a:lnTo>
                    <a:lnTo>
                      <a:pt x="222" y="167"/>
                    </a:lnTo>
                    <a:lnTo>
                      <a:pt x="241" y="132"/>
                    </a:lnTo>
                    <a:lnTo>
                      <a:pt x="33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8" name="Freeform 48"/>
              <p:cNvSpPr>
                <a:spLocks/>
              </p:cNvSpPr>
              <p:nvPr/>
            </p:nvSpPr>
            <p:spPr bwMode="auto">
              <a:xfrm>
                <a:off x="8016876" y="5937250"/>
                <a:ext cx="187325" cy="144463"/>
              </a:xfrm>
              <a:custGeom>
                <a:avLst/>
                <a:gdLst/>
                <a:ahLst/>
                <a:cxnLst>
                  <a:cxn ang="0">
                    <a:pos x="11" y="0"/>
                  </a:cxn>
                  <a:cxn ang="0">
                    <a:pos x="21" y="0"/>
                  </a:cxn>
                  <a:cxn ang="0">
                    <a:pos x="31" y="4"/>
                  </a:cxn>
                  <a:cxn ang="0">
                    <a:pos x="108" y="58"/>
                  </a:cxn>
                  <a:cxn ang="0">
                    <a:pos x="115" y="64"/>
                  </a:cxn>
                  <a:cxn ang="0">
                    <a:pos x="118" y="74"/>
                  </a:cxn>
                  <a:cxn ang="0">
                    <a:pos x="115" y="85"/>
                  </a:cxn>
                  <a:cxn ang="0">
                    <a:pos x="107" y="91"/>
                  </a:cxn>
                  <a:cxn ang="0">
                    <a:pos x="96" y="91"/>
                  </a:cxn>
                  <a:cxn ang="0">
                    <a:pos x="88" y="88"/>
                  </a:cxn>
                  <a:cxn ang="0">
                    <a:pos x="9" y="34"/>
                  </a:cxn>
                  <a:cxn ang="0">
                    <a:pos x="2" y="26"/>
                  </a:cxn>
                  <a:cxn ang="0">
                    <a:pos x="0" y="15"/>
                  </a:cxn>
                  <a:cxn ang="0">
                    <a:pos x="4" y="7"/>
                  </a:cxn>
                  <a:cxn ang="0">
                    <a:pos x="11" y="0"/>
                  </a:cxn>
                </a:cxnLst>
                <a:rect l="0" t="0" r="r" b="b"/>
                <a:pathLst>
                  <a:path w="118" h="91">
                    <a:moveTo>
                      <a:pt x="11" y="0"/>
                    </a:moveTo>
                    <a:lnTo>
                      <a:pt x="21" y="0"/>
                    </a:lnTo>
                    <a:lnTo>
                      <a:pt x="31" y="4"/>
                    </a:lnTo>
                    <a:lnTo>
                      <a:pt x="108" y="58"/>
                    </a:lnTo>
                    <a:lnTo>
                      <a:pt x="115" y="64"/>
                    </a:lnTo>
                    <a:lnTo>
                      <a:pt x="118" y="74"/>
                    </a:lnTo>
                    <a:lnTo>
                      <a:pt x="115" y="85"/>
                    </a:lnTo>
                    <a:lnTo>
                      <a:pt x="107" y="91"/>
                    </a:lnTo>
                    <a:lnTo>
                      <a:pt x="96" y="91"/>
                    </a:lnTo>
                    <a:lnTo>
                      <a:pt x="88" y="88"/>
                    </a:lnTo>
                    <a:lnTo>
                      <a:pt x="9" y="34"/>
                    </a:lnTo>
                    <a:lnTo>
                      <a:pt x="2" y="26"/>
                    </a:lnTo>
                    <a:lnTo>
                      <a:pt x="0" y="15"/>
                    </a:lnTo>
                    <a:lnTo>
                      <a:pt x="4" y="7"/>
                    </a:lnTo>
                    <a:lnTo>
                      <a:pt x="1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9" name="Freeform 49"/>
              <p:cNvSpPr>
                <a:spLocks/>
              </p:cNvSpPr>
              <p:nvPr/>
            </p:nvSpPr>
            <p:spPr bwMode="auto">
              <a:xfrm>
                <a:off x="8034338" y="5826125"/>
                <a:ext cx="255588" cy="196850"/>
              </a:xfrm>
              <a:custGeom>
                <a:avLst/>
                <a:gdLst/>
                <a:ahLst/>
                <a:cxnLst>
                  <a:cxn ang="0">
                    <a:pos x="20" y="0"/>
                  </a:cxn>
                  <a:cxn ang="0">
                    <a:pos x="30" y="3"/>
                  </a:cxn>
                  <a:cxn ang="0">
                    <a:pos x="153" y="89"/>
                  </a:cxn>
                  <a:cxn ang="0">
                    <a:pos x="159" y="97"/>
                  </a:cxn>
                  <a:cxn ang="0">
                    <a:pos x="161" y="107"/>
                  </a:cxn>
                  <a:cxn ang="0">
                    <a:pos x="158" y="116"/>
                  </a:cxn>
                  <a:cxn ang="0">
                    <a:pos x="149" y="122"/>
                  </a:cxn>
                  <a:cxn ang="0">
                    <a:pos x="141" y="124"/>
                  </a:cxn>
                  <a:cxn ang="0">
                    <a:pos x="131" y="121"/>
                  </a:cxn>
                  <a:cxn ang="0">
                    <a:pos x="8" y="35"/>
                  </a:cxn>
                  <a:cxn ang="0">
                    <a:pos x="1" y="26"/>
                  </a:cxn>
                  <a:cxn ang="0">
                    <a:pos x="0" y="16"/>
                  </a:cxn>
                  <a:cxn ang="0">
                    <a:pos x="3" y="8"/>
                  </a:cxn>
                  <a:cxn ang="0">
                    <a:pos x="11" y="1"/>
                  </a:cxn>
                  <a:cxn ang="0">
                    <a:pos x="20" y="0"/>
                  </a:cxn>
                </a:cxnLst>
                <a:rect l="0" t="0" r="r" b="b"/>
                <a:pathLst>
                  <a:path w="161" h="124">
                    <a:moveTo>
                      <a:pt x="20" y="0"/>
                    </a:moveTo>
                    <a:lnTo>
                      <a:pt x="30" y="3"/>
                    </a:lnTo>
                    <a:lnTo>
                      <a:pt x="153" y="89"/>
                    </a:lnTo>
                    <a:lnTo>
                      <a:pt x="159" y="97"/>
                    </a:lnTo>
                    <a:lnTo>
                      <a:pt x="161" y="107"/>
                    </a:lnTo>
                    <a:lnTo>
                      <a:pt x="158" y="116"/>
                    </a:lnTo>
                    <a:lnTo>
                      <a:pt x="149" y="122"/>
                    </a:lnTo>
                    <a:lnTo>
                      <a:pt x="141" y="124"/>
                    </a:lnTo>
                    <a:lnTo>
                      <a:pt x="131" y="121"/>
                    </a:lnTo>
                    <a:lnTo>
                      <a:pt x="8" y="35"/>
                    </a:lnTo>
                    <a:lnTo>
                      <a:pt x="1" y="26"/>
                    </a:lnTo>
                    <a:lnTo>
                      <a:pt x="0" y="16"/>
                    </a:lnTo>
                    <a:lnTo>
                      <a:pt x="3" y="8"/>
                    </a:lnTo>
                    <a:lnTo>
                      <a:pt x="11" y="1"/>
                    </a:lnTo>
                    <a:lnTo>
                      <a:pt x="2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0" name="Freeform 50"/>
              <p:cNvSpPr>
                <a:spLocks/>
              </p:cNvSpPr>
              <p:nvPr/>
            </p:nvSpPr>
            <p:spPr bwMode="auto">
              <a:xfrm>
                <a:off x="8094663" y="5737225"/>
                <a:ext cx="257175" cy="195263"/>
              </a:xfrm>
              <a:custGeom>
                <a:avLst/>
                <a:gdLst/>
                <a:ahLst/>
                <a:cxnLst>
                  <a:cxn ang="0">
                    <a:pos x="12" y="0"/>
                  </a:cxn>
                  <a:cxn ang="0">
                    <a:pos x="22" y="0"/>
                  </a:cxn>
                  <a:cxn ang="0">
                    <a:pos x="31" y="3"/>
                  </a:cxn>
                  <a:cxn ang="0">
                    <a:pos x="153" y="88"/>
                  </a:cxn>
                  <a:cxn ang="0">
                    <a:pos x="160" y="96"/>
                  </a:cxn>
                  <a:cxn ang="0">
                    <a:pos x="162" y="106"/>
                  </a:cxn>
                  <a:cxn ang="0">
                    <a:pos x="159" y="114"/>
                  </a:cxn>
                  <a:cxn ang="0">
                    <a:pos x="155" y="120"/>
                  </a:cxn>
                  <a:cxn ang="0">
                    <a:pos x="145" y="123"/>
                  </a:cxn>
                  <a:cxn ang="0">
                    <a:pos x="138" y="121"/>
                  </a:cxn>
                  <a:cxn ang="0">
                    <a:pos x="133" y="120"/>
                  </a:cxn>
                  <a:cxn ang="0">
                    <a:pos x="9" y="34"/>
                  </a:cxn>
                  <a:cxn ang="0">
                    <a:pos x="2" y="25"/>
                  </a:cxn>
                  <a:cxn ang="0">
                    <a:pos x="0" y="15"/>
                  </a:cxn>
                  <a:cxn ang="0">
                    <a:pos x="4" y="7"/>
                  </a:cxn>
                  <a:cxn ang="0">
                    <a:pos x="12" y="0"/>
                  </a:cxn>
                </a:cxnLst>
                <a:rect l="0" t="0" r="r" b="b"/>
                <a:pathLst>
                  <a:path w="162" h="123">
                    <a:moveTo>
                      <a:pt x="12" y="0"/>
                    </a:moveTo>
                    <a:lnTo>
                      <a:pt x="22" y="0"/>
                    </a:lnTo>
                    <a:lnTo>
                      <a:pt x="31" y="3"/>
                    </a:lnTo>
                    <a:lnTo>
                      <a:pt x="153" y="88"/>
                    </a:lnTo>
                    <a:lnTo>
                      <a:pt x="160" y="96"/>
                    </a:lnTo>
                    <a:lnTo>
                      <a:pt x="162" y="106"/>
                    </a:lnTo>
                    <a:lnTo>
                      <a:pt x="159" y="114"/>
                    </a:lnTo>
                    <a:lnTo>
                      <a:pt x="155" y="120"/>
                    </a:lnTo>
                    <a:lnTo>
                      <a:pt x="145" y="123"/>
                    </a:lnTo>
                    <a:lnTo>
                      <a:pt x="138" y="121"/>
                    </a:lnTo>
                    <a:lnTo>
                      <a:pt x="133" y="120"/>
                    </a:lnTo>
                    <a:lnTo>
                      <a:pt x="9" y="34"/>
                    </a:lnTo>
                    <a:lnTo>
                      <a:pt x="2" y="25"/>
                    </a:lnTo>
                    <a:lnTo>
                      <a:pt x="0" y="15"/>
                    </a:lnTo>
                    <a:lnTo>
                      <a:pt x="4" y="7"/>
                    </a:lnTo>
                    <a:lnTo>
                      <a:pt x="1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1" name="Freeform 51"/>
              <p:cNvSpPr>
                <a:spLocks/>
              </p:cNvSpPr>
              <p:nvPr/>
            </p:nvSpPr>
            <p:spPr bwMode="auto">
              <a:xfrm>
                <a:off x="7848601" y="6159500"/>
                <a:ext cx="187325" cy="144463"/>
              </a:xfrm>
              <a:custGeom>
                <a:avLst/>
                <a:gdLst/>
                <a:ahLst/>
                <a:cxnLst>
                  <a:cxn ang="0">
                    <a:pos x="11" y="0"/>
                  </a:cxn>
                  <a:cxn ang="0">
                    <a:pos x="21" y="0"/>
                  </a:cxn>
                  <a:cxn ang="0">
                    <a:pos x="31" y="3"/>
                  </a:cxn>
                  <a:cxn ang="0">
                    <a:pos x="108" y="57"/>
                  </a:cxn>
                  <a:cxn ang="0">
                    <a:pos x="115" y="66"/>
                  </a:cxn>
                  <a:cxn ang="0">
                    <a:pos x="118" y="74"/>
                  </a:cxn>
                  <a:cxn ang="0">
                    <a:pos x="115" y="84"/>
                  </a:cxn>
                  <a:cxn ang="0">
                    <a:pos x="106" y="91"/>
                  </a:cxn>
                  <a:cxn ang="0">
                    <a:pos x="96" y="91"/>
                  </a:cxn>
                  <a:cxn ang="0">
                    <a:pos x="86" y="88"/>
                  </a:cxn>
                  <a:cxn ang="0">
                    <a:pos x="9" y="34"/>
                  </a:cxn>
                  <a:cxn ang="0">
                    <a:pos x="2" y="25"/>
                  </a:cxn>
                  <a:cxn ang="0">
                    <a:pos x="0" y="17"/>
                  </a:cxn>
                  <a:cxn ang="0">
                    <a:pos x="4" y="7"/>
                  </a:cxn>
                  <a:cxn ang="0">
                    <a:pos x="11" y="0"/>
                  </a:cxn>
                </a:cxnLst>
                <a:rect l="0" t="0" r="r" b="b"/>
                <a:pathLst>
                  <a:path w="118" h="91">
                    <a:moveTo>
                      <a:pt x="11" y="0"/>
                    </a:moveTo>
                    <a:lnTo>
                      <a:pt x="21" y="0"/>
                    </a:lnTo>
                    <a:lnTo>
                      <a:pt x="31" y="3"/>
                    </a:lnTo>
                    <a:lnTo>
                      <a:pt x="108" y="57"/>
                    </a:lnTo>
                    <a:lnTo>
                      <a:pt x="115" y="66"/>
                    </a:lnTo>
                    <a:lnTo>
                      <a:pt x="118" y="74"/>
                    </a:lnTo>
                    <a:lnTo>
                      <a:pt x="115" y="84"/>
                    </a:lnTo>
                    <a:lnTo>
                      <a:pt x="106" y="91"/>
                    </a:lnTo>
                    <a:lnTo>
                      <a:pt x="96" y="91"/>
                    </a:lnTo>
                    <a:lnTo>
                      <a:pt x="86" y="88"/>
                    </a:lnTo>
                    <a:lnTo>
                      <a:pt x="9" y="34"/>
                    </a:lnTo>
                    <a:lnTo>
                      <a:pt x="2" y="25"/>
                    </a:lnTo>
                    <a:lnTo>
                      <a:pt x="0" y="17"/>
                    </a:lnTo>
                    <a:lnTo>
                      <a:pt x="4" y="7"/>
                    </a:lnTo>
                    <a:lnTo>
                      <a:pt x="1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2" name="Freeform 52"/>
              <p:cNvSpPr>
                <a:spLocks/>
              </p:cNvSpPr>
              <p:nvPr/>
            </p:nvSpPr>
            <p:spPr bwMode="auto">
              <a:xfrm>
                <a:off x="7761288" y="6218238"/>
                <a:ext cx="255588" cy="198438"/>
              </a:xfrm>
              <a:custGeom>
                <a:avLst/>
                <a:gdLst/>
                <a:ahLst/>
                <a:cxnLst>
                  <a:cxn ang="0">
                    <a:pos x="22" y="0"/>
                  </a:cxn>
                  <a:cxn ang="0">
                    <a:pos x="30" y="4"/>
                  </a:cxn>
                  <a:cxn ang="0">
                    <a:pos x="153" y="89"/>
                  </a:cxn>
                  <a:cxn ang="0">
                    <a:pos x="160" y="98"/>
                  </a:cxn>
                  <a:cxn ang="0">
                    <a:pos x="161" y="108"/>
                  </a:cxn>
                  <a:cxn ang="0">
                    <a:pos x="158" y="116"/>
                  </a:cxn>
                  <a:cxn ang="0">
                    <a:pos x="155" y="121"/>
                  </a:cxn>
                  <a:cxn ang="0">
                    <a:pos x="145" y="125"/>
                  </a:cxn>
                  <a:cxn ang="0">
                    <a:pos x="138" y="123"/>
                  </a:cxn>
                  <a:cxn ang="0">
                    <a:pos x="133" y="121"/>
                  </a:cxn>
                  <a:cxn ang="0">
                    <a:pos x="8" y="36"/>
                  </a:cxn>
                  <a:cxn ang="0">
                    <a:pos x="2" y="27"/>
                  </a:cxn>
                  <a:cxn ang="0">
                    <a:pos x="0" y="17"/>
                  </a:cxn>
                  <a:cxn ang="0">
                    <a:pos x="3" y="9"/>
                  </a:cxn>
                  <a:cxn ang="0">
                    <a:pos x="12" y="2"/>
                  </a:cxn>
                  <a:cxn ang="0">
                    <a:pos x="22" y="0"/>
                  </a:cxn>
                </a:cxnLst>
                <a:rect l="0" t="0" r="r" b="b"/>
                <a:pathLst>
                  <a:path w="161" h="125">
                    <a:moveTo>
                      <a:pt x="22" y="0"/>
                    </a:moveTo>
                    <a:lnTo>
                      <a:pt x="30" y="4"/>
                    </a:lnTo>
                    <a:lnTo>
                      <a:pt x="153" y="89"/>
                    </a:lnTo>
                    <a:lnTo>
                      <a:pt x="160" y="98"/>
                    </a:lnTo>
                    <a:lnTo>
                      <a:pt x="161" y="108"/>
                    </a:lnTo>
                    <a:lnTo>
                      <a:pt x="158" y="116"/>
                    </a:lnTo>
                    <a:lnTo>
                      <a:pt x="155" y="121"/>
                    </a:lnTo>
                    <a:lnTo>
                      <a:pt x="145" y="125"/>
                    </a:lnTo>
                    <a:lnTo>
                      <a:pt x="138" y="123"/>
                    </a:lnTo>
                    <a:lnTo>
                      <a:pt x="133" y="121"/>
                    </a:lnTo>
                    <a:lnTo>
                      <a:pt x="8" y="36"/>
                    </a:lnTo>
                    <a:lnTo>
                      <a:pt x="2" y="27"/>
                    </a:lnTo>
                    <a:lnTo>
                      <a:pt x="0" y="17"/>
                    </a:lnTo>
                    <a:lnTo>
                      <a:pt x="3" y="9"/>
                    </a:lnTo>
                    <a:lnTo>
                      <a:pt x="12" y="2"/>
                    </a:lnTo>
                    <a:lnTo>
                      <a:pt x="2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3" name="Freeform 53"/>
              <p:cNvSpPr>
                <a:spLocks/>
              </p:cNvSpPr>
              <p:nvPr/>
            </p:nvSpPr>
            <p:spPr bwMode="auto">
              <a:xfrm>
                <a:off x="7705726" y="6300788"/>
                <a:ext cx="255588" cy="195263"/>
              </a:xfrm>
              <a:custGeom>
                <a:avLst/>
                <a:gdLst/>
                <a:ahLst/>
                <a:cxnLst>
                  <a:cxn ang="0">
                    <a:pos x="21" y="0"/>
                  </a:cxn>
                  <a:cxn ang="0">
                    <a:pos x="30" y="4"/>
                  </a:cxn>
                  <a:cxn ang="0">
                    <a:pos x="153" y="90"/>
                  </a:cxn>
                  <a:cxn ang="0">
                    <a:pos x="159" y="96"/>
                  </a:cxn>
                  <a:cxn ang="0">
                    <a:pos x="161" y="107"/>
                  </a:cxn>
                  <a:cxn ang="0">
                    <a:pos x="158" y="117"/>
                  </a:cxn>
                  <a:cxn ang="0">
                    <a:pos x="154" y="122"/>
                  </a:cxn>
                  <a:cxn ang="0">
                    <a:pos x="149" y="123"/>
                  </a:cxn>
                  <a:cxn ang="0">
                    <a:pos x="138" y="123"/>
                  </a:cxn>
                  <a:cxn ang="0">
                    <a:pos x="133" y="120"/>
                  </a:cxn>
                  <a:cxn ang="0">
                    <a:pos x="8" y="34"/>
                  </a:cxn>
                  <a:cxn ang="0">
                    <a:pos x="3" y="31"/>
                  </a:cxn>
                  <a:cxn ang="0">
                    <a:pos x="0" y="21"/>
                  </a:cxn>
                  <a:cxn ang="0">
                    <a:pos x="1" y="14"/>
                  </a:cxn>
                  <a:cxn ang="0">
                    <a:pos x="3" y="9"/>
                  </a:cxn>
                  <a:cxn ang="0">
                    <a:pos x="11" y="2"/>
                  </a:cxn>
                  <a:cxn ang="0">
                    <a:pos x="21" y="0"/>
                  </a:cxn>
                </a:cxnLst>
                <a:rect l="0" t="0" r="r" b="b"/>
                <a:pathLst>
                  <a:path w="161" h="123">
                    <a:moveTo>
                      <a:pt x="21" y="0"/>
                    </a:moveTo>
                    <a:lnTo>
                      <a:pt x="30" y="4"/>
                    </a:lnTo>
                    <a:lnTo>
                      <a:pt x="153" y="90"/>
                    </a:lnTo>
                    <a:lnTo>
                      <a:pt x="159" y="96"/>
                    </a:lnTo>
                    <a:lnTo>
                      <a:pt x="161" y="107"/>
                    </a:lnTo>
                    <a:lnTo>
                      <a:pt x="158" y="117"/>
                    </a:lnTo>
                    <a:lnTo>
                      <a:pt x="154" y="122"/>
                    </a:lnTo>
                    <a:lnTo>
                      <a:pt x="149" y="123"/>
                    </a:lnTo>
                    <a:lnTo>
                      <a:pt x="138" y="123"/>
                    </a:lnTo>
                    <a:lnTo>
                      <a:pt x="133" y="120"/>
                    </a:lnTo>
                    <a:lnTo>
                      <a:pt x="8" y="34"/>
                    </a:lnTo>
                    <a:lnTo>
                      <a:pt x="3" y="31"/>
                    </a:lnTo>
                    <a:lnTo>
                      <a:pt x="0" y="21"/>
                    </a:lnTo>
                    <a:lnTo>
                      <a:pt x="1" y="14"/>
                    </a:lnTo>
                    <a:lnTo>
                      <a:pt x="3" y="9"/>
                    </a:lnTo>
                    <a:lnTo>
                      <a:pt x="11" y="2"/>
                    </a:lnTo>
                    <a:lnTo>
                      <a:pt x="2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44" name="Group 66"/>
            <p:cNvGrpSpPr/>
            <p:nvPr/>
          </p:nvGrpSpPr>
          <p:grpSpPr>
            <a:xfrm>
              <a:off x="6522710" y="5534822"/>
              <a:ext cx="604345" cy="561178"/>
              <a:chOff x="3557588" y="4046538"/>
              <a:chExt cx="933450" cy="866775"/>
            </a:xfrm>
            <a:grpFill/>
          </p:grpSpPr>
          <p:sp>
            <p:nvSpPr>
              <p:cNvPr id="145" name="Freeform 30"/>
              <p:cNvSpPr>
                <a:spLocks noEditPoints="1"/>
              </p:cNvSpPr>
              <p:nvPr/>
            </p:nvSpPr>
            <p:spPr bwMode="auto">
              <a:xfrm>
                <a:off x="3557588" y="4046538"/>
                <a:ext cx="933450" cy="687388"/>
              </a:xfrm>
              <a:custGeom>
                <a:avLst/>
                <a:gdLst/>
                <a:ahLst/>
                <a:cxnLst>
                  <a:cxn ang="0">
                    <a:pos x="329" y="84"/>
                  </a:cxn>
                  <a:cxn ang="0">
                    <a:pos x="244" y="248"/>
                  </a:cxn>
                  <a:cxn ang="0">
                    <a:pos x="221" y="118"/>
                  </a:cxn>
                  <a:cxn ang="0">
                    <a:pos x="179" y="221"/>
                  </a:cxn>
                  <a:cxn ang="0">
                    <a:pos x="122" y="221"/>
                  </a:cxn>
                  <a:cxn ang="0">
                    <a:pos x="122" y="241"/>
                  </a:cxn>
                  <a:cxn ang="0">
                    <a:pos x="199" y="241"/>
                  </a:cxn>
                  <a:cxn ang="0">
                    <a:pos x="209" y="217"/>
                  </a:cxn>
                  <a:cxn ang="0">
                    <a:pos x="231" y="339"/>
                  </a:cxn>
                  <a:cxn ang="0">
                    <a:pos x="315" y="175"/>
                  </a:cxn>
                  <a:cxn ang="0">
                    <a:pos x="344" y="335"/>
                  </a:cxn>
                  <a:cxn ang="0">
                    <a:pos x="391" y="241"/>
                  </a:cxn>
                  <a:cxn ang="0">
                    <a:pos x="446" y="241"/>
                  </a:cxn>
                  <a:cxn ang="0">
                    <a:pos x="446" y="221"/>
                  </a:cxn>
                  <a:cxn ang="0">
                    <a:pos x="374" y="221"/>
                  </a:cxn>
                  <a:cxn ang="0">
                    <a:pos x="357" y="249"/>
                  </a:cxn>
                  <a:cxn ang="0">
                    <a:pos x="329" y="84"/>
                  </a:cxn>
                  <a:cxn ang="0">
                    <a:pos x="46" y="0"/>
                  </a:cxn>
                  <a:cxn ang="0">
                    <a:pos x="542" y="0"/>
                  </a:cxn>
                  <a:cxn ang="0">
                    <a:pos x="561" y="3"/>
                  </a:cxn>
                  <a:cxn ang="0">
                    <a:pos x="574" y="14"/>
                  </a:cxn>
                  <a:cxn ang="0">
                    <a:pos x="584" y="27"/>
                  </a:cxn>
                  <a:cxn ang="0">
                    <a:pos x="588" y="46"/>
                  </a:cxn>
                  <a:cxn ang="0">
                    <a:pos x="588" y="388"/>
                  </a:cxn>
                  <a:cxn ang="0">
                    <a:pos x="584" y="406"/>
                  </a:cxn>
                  <a:cxn ang="0">
                    <a:pos x="574" y="420"/>
                  </a:cxn>
                  <a:cxn ang="0">
                    <a:pos x="561" y="430"/>
                  </a:cxn>
                  <a:cxn ang="0">
                    <a:pos x="542" y="433"/>
                  </a:cxn>
                  <a:cxn ang="0">
                    <a:pos x="46" y="433"/>
                  </a:cxn>
                  <a:cxn ang="0">
                    <a:pos x="27" y="430"/>
                  </a:cxn>
                  <a:cxn ang="0">
                    <a:pos x="14" y="420"/>
                  </a:cxn>
                  <a:cxn ang="0">
                    <a:pos x="4" y="406"/>
                  </a:cxn>
                  <a:cxn ang="0">
                    <a:pos x="0" y="388"/>
                  </a:cxn>
                  <a:cxn ang="0">
                    <a:pos x="0" y="46"/>
                  </a:cxn>
                  <a:cxn ang="0">
                    <a:pos x="4" y="27"/>
                  </a:cxn>
                  <a:cxn ang="0">
                    <a:pos x="14" y="14"/>
                  </a:cxn>
                  <a:cxn ang="0">
                    <a:pos x="27" y="3"/>
                  </a:cxn>
                  <a:cxn ang="0">
                    <a:pos x="46" y="0"/>
                  </a:cxn>
                </a:cxnLst>
                <a:rect l="0" t="0" r="r" b="b"/>
                <a:pathLst>
                  <a:path w="588" h="433">
                    <a:moveTo>
                      <a:pt x="329" y="84"/>
                    </a:moveTo>
                    <a:lnTo>
                      <a:pt x="244" y="248"/>
                    </a:lnTo>
                    <a:lnTo>
                      <a:pt x="221" y="118"/>
                    </a:lnTo>
                    <a:lnTo>
                      <a:pt x="179" y="221"/>
                    </a:lnTo>
                    <a:lnTo>
                      <a:pt x="122" y="221"/>
                    </a:lnTo>
                    <a:lnTo>
                      <a:pt x="122" y="241"/>
                    </a:lnTo>
                    <a:lnTo>
                      <a:pt x="199" y="241"/>
                    </a:lnTo>
                    <a:lnTo>
                      <a:pt x="209" y="217"/>
                    </a:lnTo>
                    <a:lnTo>
                      <a:pt x="231" y="339"/>
                    </a:lnTo>
                    <a:lnTo>
                      <a:pt x="315" y="175"/>
                    </a:lnTo>
                    <a:lnTo>
                      <a:pt x="344" y="335"/>
                    </a:lnTo>
                    <a:lnTo>
                      <a:pt x="391" y="241"/>
                    </a:lnTo>
                    <a:lnTo>
                      <a:pt x="446" y="241"/>
                    </a:lnTo>
                    <a:lnTo>
                      <a:pt x="446" y="221"/>
                    </a:lnTo>
                    <a:lnTo>
                      <a:pt x="374" y="221"/>
                    </a:lnTo>
                    <a:lnTo>
                      <a:pt x="357" y="249"/>
                    </a:lnTo>
                    <a:lnTo>
                      <a:pt x="329" y="84"/>
                    </a:lnTo>
                    <a:close/>
                    <a:moveTo>
                      <a:pt x="46" y="0"/>
                    </a:moveTo>
                    <a:lnTo>
                      <a:pt x="542" y="0"/>
                    </a:lnTo>
                    <a:lnTo>
                      <a:pt x="561" y="3"/>
                    </a:lnTo>
                    <a:lnTo>
                      <a:pt x="574" y="14"/>
                    </a:lnTo>
                    <a:lnTo>
                      <a:pt x="584" y="27"/>
                    </a:lnTo>
                    <a:lnTo>
                      <a:pt x="588" y="46"/>
                    </a:lnTo>
                    <a:lnTo>
                      <a:pt x="588" y="388"/>
                    </a:lnTo>
                    <a:lnTo>
                      <a:pt x="584" y="406"/>
                    </a:lnTo>
                    <a:lnTo>
                      <a:pt x="574" y="420"/>
                    </a:lnTo>
                    <a:lnTo>
                      <a:pt x="561" y="430"/>
                    </a:lnTo>
                    <a:lnTo>
                      <a:pt x="542" y="433"/>
                    </a:lnTo>
                    <a:lnTo>
                      <a:pt x="46" y="433"/>
                    </a:lnTo>
                    <a:lnTo>
                      <a:pt x="27" y="430"/>
                    </a:lnTo>
                    <a:lnTo>
                      <a:pt x="14" y="420"/>
                    </a:lnTo>
                    <a:lnTo>
                      <a:pt x="4" y="406"/>
                    </a:lnTo>
                    <a:lnTo>
                      <a:pt x="0" y="388"/>
                    </a:lnTo>
                    <a:lnTo>
                      <a:pt x="0" y="46"/>
                    </a:lnTo>
                    <a:lnTo>
                      <a:pt x="4" y="27"/>
                    </a:lnTo>
                    <a:lnTo>
                      <a:pt x="14" y="14"/>
                    </a:lnTo>
                    <a:lnTo>
                      <a:pt x="27" y="3"/>
                    </a:lnTo>
                    <a:lnTo>
                      <a:pt x="4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6" name="Freeform 31"/>
              <p:cNvSpPr>
                <a:spLocks/>
              </p:cNvSpPr>
              <p:nvPr/>
            </p:nvSpPr>
            <p:spPr bwMode="auto">
              <a:xfrm>
                <a:off x="3736976" y="4756150"/>
                <a:ext cx="539750" cy="157163"/>
              </a:xfrm>
              <a:custGeom>
                <a:avLst/>
                <a:gdLst/>
                <a:ahLst/>
                <a:cxnLst>
                  <a:cxn ang="0">
                    <a:pos x="78" y="0"/>
                  </a:cxn>
                  <a:cxn ang="0">
                    <a:pos x="254" y="0"/>
                  </a:cxn>
                  <a:cxn ang="0">
                    <a:pos x="254" y="48"/>
                  </a:cxn>
                  <a:cxn ang="0">
                    <a:pos x="340" y="48"/>
                  </a:cxn>
                  <a:cxn ang="0">
                    <a:pos x="340" y="99"/>
                  </a:cxn>
                  <a:cxn ang="0">
                    <a:pos x="0" y="99"/>
                  </a:cxn>
                  <a:cxn ang="0">
                    <a:pos x="0" y="48"/>
                  </a:cxn>
                  <a:cxn ang="0">
                    <a:pos x="78" y="48"/>
                  </a:cxn>
                  <a:cxn ang="0">
                    <a:pos x="78" y="0"/>
                  </a:cxn>
                </a:cxnLst>
                <a:rect l="0" t="0" r="r" b="b"/>
                <a:pathLst>
                  <a:path w="340" h="99">
                    <a:moveTo>
                      <a:pt x="78" y="0"/>
                    </a:moveTo>
                    <a:lnTo>
                      <a:pt x="254" y="0"/>
                    </a:lnTo>
                    <a:lnTo>
                      <a:pt x="254" y="48"/>
                    </a:lnTo>
                    <a:lnTo>
                      <a:pt x="340" y="48"/>
                    </a:lnTo>
                    <a:lnTo>
                      <a:pt x="340" y="99"/>
                    </a:lnTo>
                    <a:lnTo>
                      <a:pt x="0" y="99"/>
                    </a:lnTo>
                    <a:lnTo>
                      <a:pt x="0" y="48"/>
                    </a:lnTo>
                    <a:lnTo>
                      <a:pt x="78" y="48"/>
                    </a:lnTo>
                    <a:lnTo>
                      <a:pt x="7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sp>
        <p:nvSpPr>
          <p:cNvPr id="24583" name="TextBox 1"/>
          <p:cNvSpPr txBox="1">
            <a:spLocks noChangeArrowheads="1"/>
          </p:cNvSpPr>
          <p:nvPr/>
        </p:nvSpPr>
        <p:spPr bwMode="auto">
          <a:xfrm>
            <a:off x="4343400" y="6400800"/>
            <a:ext cx="4114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dirty="0">
                <a:solidFill>
                  <a:schemeClr val="tx1"/>
                </a:solidFill>
              </a:rPr>
              <a:t>Source for </a:t>
            </a:r>
            <a:r>
              <a:rPr lang="en-US" altLang="en-US" sz="1200" dirty="0" smtClean="0">
                <a:solidFill>
                  <a:schemeClr val="tx1"/>
                </a:solidFill>
              </a:rPr>
              <a:t>MD:  </a:t>
            </a:r>
            <a:r>
              <a:rPr lang="en-US" altLang="en-US" sz="1200" dirty="0">
                <a:solidFill>
                  <a:schemeClr val="tx1"/>
                </a:solidFill>
              </a:rPr>
              <a:t>K</a:t>
            </a:r>
            <a:r>
              <a:rPr lang="en-US" altLang="en-US" sz="1200" dirty="0" smtClean="0">
                <a:solidFill>
                  <a:schemeClr val="tx1"/>
                </a:solidFill>
              </a:rPr>
              <a:t>aiser Family Foundation, 2015</a:t>
            </a:r>
            <a:endParaRPr lang="en-US" altLang="en-US" sz="2000" dirty="0">
              <a:solidFill>
                <a:schemeClr val="tx1"/>
              </a:solidFill>
            </a:endParaRPr>
          </a:p>
        </p:txBody>
      </p:sp>
      <p:sp>
        <p:nvSpPr>
          <p:cNvPr id="24584" name="TextBox 80"/>
          <p:cNvSpPr txBox="1">
            <a:spLocks noChangeArrowheads="1"/>
          </p:cNvSpPr>
          <p:nvPr/>
        </p:nvSpPr>
        <p:spPr bwMode="auto">
          <a:xfrm>
            <a:off x="4343400" y="6248400"/>
            <a:ext cx="426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dirty="0">
                <a:solidFill>
                  <a:schemeClr val="tx1"/>
                </a:solidFill>
              </a:rPr>
              <a:t>Source for CT: Division of Insurance, 2015</a:t>
            </a:r>
            <a:endParaRPr lang="en-US" altLang="en-US" sz="2000" dirty="0">
              <a:solidFill>
                <a:schemeClr val="tx1"/>
              </a:solidFill>
            </a:endParaRPr>
          </a:p>
        </p:txBody>
      </p:sp>
    </p:spTree>
    <p:extLst>
      <p:ext uri="{BB962C8B-B14F-4D97-AF65-F5344CB8AC3E}">
        <p14:creationId xmlns:p14="http://schemas.microsoft.com/office/powerpoint/2010/main" val="1928413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28600"/>
            <a:ext cx="9601200" cy="1143000"/>
          </a:xfrm>
        </p:spPr>
        <p:txBody>
          <a:bodyPr/>
          <a:lstStyle/>
          <a:p>
            <a:pPr eaLnBrk="1" hangingPunct="1"/>
            <a:r>
              <a:rPr lang="en-US" altLang="en-US" sz="2800" dirty="0" smtClean="0"/>
              <a:t>Maryland State Government’s Role in Health Reform</a:t>
            </a:r>
            <a:r>
              <a:rPr lang="en-US" altLang="en-US" dirty="0" smtClean="0"/>
              <a:t/>
            </a:r>
            <a:br>
              <a:rPr lang="en-US" altLang="en-US" dirty="0" smtClean="0"/>
            </a:br>
            <a:endParaRPr lang="en-US" altLang="en-US" dirty="0" smtClean="0"/>
          </a:p>
        </p:txBody>
      </p:sp>
      <p:sp>
        <p:nvSpPr>
          <p:cNvPr id="25603" name="Rectangle 3"/>
          <p:cNvSpPr>
            <a:spLocks noGrp="1" noChangeArrowheads="1"/>
          </p:cNvSpPr>
          <p:nvPr>
            <p:ph type="body" idx="1"/>
          </p:nvPr>
        </p:nvSpPr>
        <p:spPr>
          <a:xfrm>
            <a:off x="381000" y="1295400"/>
            <a:ext cx="8382000" cy="4343400"/>
          </a:xfrm>
        </p:spPr>
        <p:txBody>
          <a:bodyPr/>
          <a:lstStyle/>
          <a:p>
            <a:pPr eaLnBrk="1" hangingPunct="1"/>
            <a:r>
              <a:rPr lang="en-US" altLang="en-US" dirty="0" smtClean="0"/>
              <a:t>The state is proactive in managing costs</a:t>
            </a:r>
          </a:p>
          <a:p>
            <a:pPr eaLnBrk="1" hangingPunct="1"/>
            <a:r>
              <a:rPr lang="en-US" altLang="en-US" dirty="0" smtClean="0"/>
              <a:t>It has been setting hospital rates for 40 years under the direction of the Maryland Health Services Cost Review Commission (HSCRC)</a:t>
            </a:r>
          </a:p>
          <a:p>
            <a:pPr eaLnBrk="1" hangingPunct="1"/>
            <a:r>
              <a:rPr lang="en-US" altLang="en-US" dirty="0" smtClean="0"/>
              <a:t>2010</a:t>
            </a:r>
            <a:r>
              <a:rPr lang="en-US" altLang="en-US" dirty="0"/>
              <a:t>:</a:t>
            </a:r>
            <a:r>
              <a:rPr lang="en-US" altLang="en-US" dirty="0" smtClean="0"/>
              <a:t> the legislature </a:t>
            </a:r>
            <a:r>
              <a:rPr lang="en-US" altLang="en-US" dirty="0"/>
              <a:t>initiated a 3-year PCMH pilot, mandating support by all large </a:t>
            </a:r>
            <a:r>
              <a:rPr lang="en-US" altLang="en-US" dirty="0" smtClean="0"/>
              <a:t>payers</a:t>
            </a:r>
          </a:p>
          <a:p>
            <a:pPr eaLnBrk="1" hangingPunct="1"/>
            <a:r>
              <a:rPr lang="en-US" altLang="en-US" dirty="0" smtClean="0"/>
              <a:t>2014</a:t>
            </a:r>
            <a:r>
              <a:rPr lang="en-US" altLang="en-US" dirty="0"/>
              <a:t>:</a:t>
            </a:r>
            <a:r>
              <a:rPr lang="en-US" altLang="en-US" dirty="0" smtClean="0"/>
              <a:t> the state negotiated a 5-year All-Payer Agreement with CMS and implemented Global Hospital Budgets</a:t>
            </a:r>
          </a:p>
          <a:p>
            <a:pPr eaLnBrk="1" hangingPunct="1"/>
            <a:r>
              <a:rPr lang="en-US" altLang="en-US" dirty="0" smtClean="0"/>
              <a:t>The Medicaid program actively manages its 8 MCO contractors relative to quality and cost</a:t>
            </a:r>
            <a:r>
              <a:rPr lang="en-US" altLang="en-US" dirty="0"/>
              <a:t>.</a:t>
            </a:r>
            <a:endParaRPr lang="en-US" altLang="en-US" dirty="0" smtClean="0"/>
          </a:p>
          <a:p>
            <a:pPr marL="0" indent="0" eaLnBrk="1" hangingPunct="1">
              <a:buNone/>
            </a:pPr>
            <a:endParaRPr lang="en-US" altLang="en-US" dirty="0" smtClean="0"/>
          </a:p>
          <a:p>
            <a:pPr eaLnBrk="1" hangingPunct="1"/>
            <a:endParaRPr lang="en-US" altLang="en-US" dirty="0" smtClean="0"/>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62</a:t>
            </a:fld>
            <a:endParaRPr lang="en-US" altLang="en-US"/>
          </a:p>
        </p:txBody>
      </p:sp>
    </p:spTree>
    <p:extLst>
      <p:ext uri="{BB962C8B-B14F-4D97-AF65-F5344CB8AC3E}">
        <p14:creationId xmlns:p14="http://schemas.microsoft.com/office/powerpoint/2010/main" val="756330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76200"/>
            <a:ext cx="8991600" cy="1143000"/>
          </a:xfrm>
        </p:spPr>
        <p:txBody>
          <a:bodyPr/>
          <a:lstStyle/>
          <a:p>
            <a:r>
              <a:rPr lang="en-US" altLang="en-US" dirty="0" smtClean="0"/>
              <a:t>MD Government Oversight of Health Reform</a:t>
            </a:r>
          </a:p>
        </p:txBody>
      </p:sp>
      <p:sp>
        <p:nvSpPr>
          <p:cNvPr id="26627"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C67F9EAF-0711-4E5B-BC3F-C26A82CF1BD6}" type="slidenum">
              <a:rPr lang="en-US" altLang="en-US" sz="1400" smtClean="0">
                <a:solidFill>
                  <a:schemeClr val="tx1"/>
                </a:solidFill>
              </a:rPr>
              <a:pPr>
                <a:spcBef>
                  <a:spcPct val="0"/>
                </a:spcBef>
                <a:buClrTx/>
                <a:buFontTx/>
                <a:buNone/>
              </a:pPr>
              <a:t>63</a:t>
            </a:fld>
            <a:endParaRPr lang="en-US" altLang="en-US" sz="1400" smtClean="0">
              <a:solidFill>
                <a:schemeClr val="tx1"/>
              </a:solidFill>
            </a:endParaRPr>
          </a:p>
        </p:txBody>
      </p:sp>
      <p:sp>
        <p:nvSpPr>
          <p:cNvPr id="26628" name="TextBox 93"/>
          <p:cNvSpPr txBox="1">
            <a:spLocks noChangeArrowheads="1"/>
          </p:cNvSpPr>
          <p:nvPr/>
        </p:nvSpPr>
        <p:spPr bwMode="auto">
          <a:xfrm>
            <a:off x="3886200" y="6472238"/>
            <a:ext cx="533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dirty="0">
                <a:solidFill>
                  <a:schemeClr val="tx1"/>
                </a:solidFill>
              </a:rPr>
              <a:t>Note:  This chart was created based on our assessment of </a:t>
            </a:r>
            <a:r>
              <a:rPr lang="en-US" altLang="en-US" sz="1200" dirty="0" smtClean="0">
                <a:solidFill>
                  <a:schemeClr val="tx1"/>
                </a:solidFill>
              </a:rPr>
              <a:t>Maryland’s </a:t>
            </a:r>
            <a:r>
              <a:rPr lang="en-US" altLang="en-US" sz="1200" dirty="0">
                <a:solidFill>
                  <a:schemeClr val="tx1"/>
                </a:solidFill>
              </a:rPr>
              <a:t>organizational structure; it is not an official representation.</a:t>
            </a:r>
          </a:p>
        </p:txBody>
      </p:sp>
      <p:grpSp>
        <p:nvGrpSpPr>
          <p:cNvPr id="26629" name="Group 1"/>
          <p:cNvGrpSpPr>
            <a:grpSpLocks/>
          </p:cNvGrpSpPr>
          <p:nvPr/>
        </p:nvGrpSpPr>
        <p:grpSpPr bwMode="auto">
          <a:xfrm>
            <a:off x="1087438" y="1066801"/>
            <a:ext cx="7523162" cy="5180011"/>
            <a:chOff x="415002" y="1143000"/>
            <a:chExt cx="7522498" cy="5180011"/>
          </a:xfrm>
        </p:grpSpPr>
        <p:grpSp>
          <p:nvGrpSpPr>
            <p:cNvPr id="26630" name="Group 9"/>
            <p:cNvGrpSpPr>
              <a:grpSpLocks/>
            </p:cNvGrpSpPr>
            <p:nvPr/>
          </p:nvGrpSpPr>
          <p:grpSpPr bwMode="auto">
            <a:xfrm>
              <a:off x="415002" y="1143000"/>
              <a:ext cx="7090736" cy="5180011"/>
              <a:chOff x="1387686" y="1256715"/>
              <a:chExt cx="7090736" cy="5179644"/>
            </a:xfrm>
          </p:grpSpPr>
          <p:grpSp>
            <p:nvGrpSpPr>
              <p:cNvPr id="26646" name="Group 73"/>
              <p:cNvGrpSpPr>
                <a:grpSpLocks/>
              </p:cNvGrpSpPr>
              <p:nvPr/>
            </p:nvGrpSpPr>
            <p:grpSpPr bwMode="auto">
              <a:xfrm>
                <a:off x="1519437" y="1790077"/>
                <a:ext cx="6857394" cy="4571675"/>
                <a:chOff x="1459565" y="1713877"/>
                <a:chExt cx="6857394" cy="4571675"/>
              </a:xfrm>
            </p:grpSpPr>
            <p:grpSp>
              <p:nvGrpSpPr>
                <p:cNvPr id="26654" name="Group 72"/>
                <p:cNvGrpSpPr>
                  <a:grpSpLocks/>
                </p:cNvGrpSpPr>
                <p:nvPr/>
              </p:nvGrpSpPr>
              <p:grpSpPr bwMode="auto">
                <a:xfrm>
                  <a:off x="1459565" y="1713877"/>
                  <a:ext cx="6857394" cy="1295307"/>
                  <a:chOff x="1459565" y="1713877"/>
                  <a:chExt cx="6857394" cy="1295307"/>
                </a:xfrm>
              </p:grpSpPr>
              <p:grpSp>
                <p:nvGrpSpPr>
                  <p:cNvPr id="26659" name="Group 71"/>
                  <p:cNvGrpSpPr>
                    <a:grpSpLocks/>
                  </p:cNvGrpSpPr>
                  <p:nvPr/>
                </p:nvGrpSpPr>
                <p:grpSpPr bwMode="auto">
                  <a:xfrm>
                    <a:off x="1459565" y="2094849"/>
                    <a:ext cx="6857394" cy="914335"/>
                    <a:chOff x="1459565" y="2094849"/>
                    <a:chExt cx="6857394" cy="914335"/>
                  </a:xfrm>
                </p:grpSpPr>
                <p:cxnSp>
                  <p:nvCxnSpPr>
                    <p:cNvPr id="62" name="Straight Connector 61"/>
                    <p:cNvCxnSpPr/>
                    <p:nvPr/>
                  </p:nvCxnSpPr>
                  <p:spPr>
                    <a:xfrm>
                      <a:off x="1459565" y="2094849"/>
                      <a:ext cx="68573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234343" y="2704407"/>
                      <a:ext cx="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582693" y="2932196"/>
                      <a:ext cx="152389"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593695" y="2703613"/>
                      <a:ext cx="152389"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4659682" y="1713877"/>
                    <a:ext cx="0" cy="8048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bwMode="auto">
                <a:xfrm>
                  <a:off x="1599252" y="3085379"/>
                  <a:ext cx="0" cy="10302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656" name="Group 53"/>
                <p:cNvGrpSpPr>
                  <a:grpSpLocks/>
                </p:cNvGrpSpPr>
                <p:nvPr/>
              </p:nvGrpSpPr>
              <p:grpSpPr bwMode="auto">
                <a:xfrm>
                  <a:off x="3070735" y="3313964"/>
                  <a:ext cx="777806" cy="2971588"/>
                  <a:chOff x="151776" y="3313964"/>
                  <a:chExt cx="777806" cy="2971588"/>
                </a:xfrm>
              </p:grpSpPr>
              <p:cxnSp>
                <p:nvCxnSpPr>
                  <p:cNvPr id="49" name="Straight Connector 48"/>
                  <p:cNvCxnSpPr/>
                  <p:nvPr/>
                </p:nvCxnSpPr>
                <p:spPr>
                  <a:xfrm>
                    <a:off x="929582" y="3313964"/>
                    <a:ext cx="0" cy="297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51776" y="4152105"/>
                    <a:ext cx="152386"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Rounded Rectangle 11"/>
              <p:cNvSpPr/>
              <p:nvPr/>
            </p:nvSpPr>
            <p:spPr>
              <a:xfrm>
                <a:off x="3729041" y="1256715"/>
                <a:ext cx="2006423" cy="725437"/>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Governor Hogan  </a:t>
                </a:r>
                <a:endParaRPr lang="en-US" sz="1400" dirty="0">
                  <a:cs typeface="Arial" pitchFamily="34" charset="0"/>
                </a:endParaRPr>
              </a:p>
            </p:txBody>
          </p:sp>
          <p:sp>
            <p:nvSpPr>
              <p:cNvPr id="13" name="Rounded Rectangle 12"/>
              <p:cNvSpPr/>
              <p:nvPr/>
            </p:nvSpPr>
            <p:spPr>
              <a:xfrm>
                <a:off x="1387686" y="2320264"/>
                <a:ext cx="2006423" cy="61273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Maryland Insurance Administration</a:t>
                </a:r>
                <a:endParaRPr lang="en-US" sz="1400" dirty="0">
                  <a:cs typeface="Arial" pitchFamily="34" charset="0"/>
                </a:endParaRPr>
              </a:p>
            </p:txBody>
          </p:sp>
          <p:sp>
            <p:nvSpPr>
              <p:cNvPr id="17" name="Rounded Rectangle 16"/>
              <p:cNvSpPr/>
              <p:nvPr/>
            </p:nvSpPr>
            <p:spPr>
              <a:xfrm>
                <a:off x="1735317" y="3085385"/>
                <a:ext cx="1904832" cy="60955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Commercial </a:t>
                </a:r>
                <a:r>
                  <a:rPr lang="en-US" sz="1400" dirty="0" smtClean="0">
                    <a:cs typeface="Arial" pitchFamily="34" charset="0"/>
                  </a:rPr>
                  <a:t>insurance </a:t>
                </a:r>
                <a:r>
                  <a:rPr lang="en-US" sz="1400" dirty="0">
                    <a:cs typeface="Arial" pitchFamily="34" charset="0"/>
                  </a:rPr>
                  <a:t>r</a:t>
                </a:r>
                <a:r>
                  <a:rPr lang="en-US" sz="1400" dirty="0" smtClean="0">
                    <a:cs typeface="Arial" pitchFamily="34" charset="0"/>
                  </a:rPr>
                  <a:t>ate </a:t>
                </a:r>
                <a:r>
                  <a:rPr lang="en-US" sz="1400" dirty="0">
                    <a:cs typeface="Arial" pitchFamily="34" charset="0"/>
                  </a:rPr>
                  <a:t>r</a:t>
                </a:r>
                <a:r>
                  <a:rPr lang="en-US" sz="1400" dirty="0" smtClean="0">
                    <a:cs typeface="Arial" pitchFamily="34" charset="0"/>
                  </a:rPr>
                  <a:t>eviews</a:t>
                </a:r>
                <a:endParaRPr lang="en-US" sz="1400" dirty="0">
                  <a:cs typeface="Arial" pitchFamily="34" charset="0"/>
                </a:endParaRPr>
              </a:p>
            </p:txBody>
          </p:sp>
          <p:sp>
            <p:nvSpPr>
              <p:cNvPr id="21" name="Rounded Rectangle 20"/>
              <p:cNvSpPr/>
              <p:nvPr/>
            </p:nvSpPr>
            <p:spPr>
              <a:xfrm>
                <a:off x="4033814" y="5980779"/>
                <a:ext cx="1676252" cy="4555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Health Care Commission</a:t>
                </a:r>
                <a:endParaRPr lang="en-US" sz="1200" dirty="0">
                  <a:cs typeface="Arial" pitchFamily="34" charset="0"/>
                </a:endParaRPr>
              </a:p>
            </p:txBody>
          </p:sp>
          <p:sp>
            <p:nvSpPr>
              <p:cNvPr id="23" name="Rounded Rectangle 22"/>
              <p:cNvSpPr/>
              <p:nvPr/>
            </p:nvSpPr>
            <p:spPr>
              <a:xfrm>
                <a:off x="3970320" y="3694942"/>
                <a:ext cx="1676252" cy="43970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Public Health</a:t>
                </a:r>
                <a:endParaRPr lang="en-US" sz="1400" dirty="0">
                  <a:cs typeface="Arial" pitchFamily="34" charset="0"/>
                </a:endParaRPr>
              </a:p>
            </p:txBody>
          </p:sp>
          <p:sp>
            <p:nvSpPr>
              <p:cNvPr id="61" name="Rounded Rectangle 60"/>
              <p:cNvSpPr/>
              <p:nvPr/>
            </p:nvSpPr>
            <p:spPr>
              <a:xfrm>
                <a:off x="3805235" y="2323439"/>
                <a:ext cx="2006423" cy="61273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Dept. of Health and Mental Hygiene</a:t>
                </a:r>
                <a:endParaRPr lang="en-US" sz="1400" dirty="0">
                  <a:cs typeface="Arial" pitchFamily="34" charset="0"/>
                </a:endParaRPr>
              </a:p>
            </p:txBody>
          </p:sp>
          <p:sp>
            <p:nvSpPr>
              <p:cNvPr id="63" name="Rounded Rectangle 62"/>
              <p:cNvSpPr/>
              <p:nvPr/>
            </p:nvSpPr>
            <p:spPr>
              <a:xfrm>
                <a:off x="6471999" y="2320264"/>
                <a:ext cx="2006423" cy="612732"/>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Human Resources</a:t>
                </a:r>
                <a:endParaRPr lang="en-US" sz="1400" dirty="0">
                  <a:cs typeface="Arial" pitchFamily="34" charset="0"/>
                </a:endParaRPr>
              </a:p>
            </p:txBody>
          </p:sp>
        </p:grpSp>
        <p:sp>
          <p:nvSpPr>
            <p:cNvPr id="95" name="Rounded Rectangle 94"/>
            <p:cNvSpPr/>
            <p:nvPr/>
          </p:nvSpPr>
          <p:spPr>
            <a:xfrm>
              <a:off x="3032558" y="4114799"/>
              <a:ext cx="1676252" cy="4381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Behavioral Health</a:t>
              </a:r>
              <a:endParaRPr lang="en-US" sz="1400" dirty="0">
                <a:cs typeface="Arial" pitchFamily="34" charset="0"/>
              </a:endParaRPr>
            </a:p>
          </p:txBody>
        </p:sp>
        <p:sp>
          <p:nvSpPr>
            <p:cNvPr id="47" name="Rounded Rectangle 46"/>
            <p:cNvSpPr/>
            <p:nvPr/>
          </p:nvSpPr>
          <p:spPr>
            <a:xfrm>
              <a:off x="2997636" y="4648199"/>
              <a:ext cx="1828639" cy="4381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Developmental Disabilities</a:t>
              </a:r>
              <a:endParaRPr lang="en-US" sz="1400" dirty="0">
                <a:cs typeface="Arial" pitchFamily="34" charset="0"/>
              </a:endParaRPr>
            </a:p>
          </p:txBody>
        </p:sp>
        <p:sp>
          <p:nvSpPr>
            <p:cNvPr id="5" name="TextBox 4"/>
            <p:cNvSpPr txBox="1"/>
            <p:nvPr/>
          </p:nvSpPr>
          <p:spPr>
            <a:xfrm>
              <a:off x="5067553" y="5178425"/>
              <a:ext cx="2869947" cy="738664"/>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400" dirty="0" smtClean="0">
                  <a:solidFill>
                    <a:srgbClr val="FF0000"/>
                  </a:solidFill>
                </a:rPr>
                <a:t>Central </a:t>
              </a:r>
              <a:r>
                <a:rPr lang="en-US" sz="1400" dirty="0">
                  <a:solidFill>
                    <a:srgbClr val="FF0000"/>
                  </a:solidFill>
                </a:rPr>
                <a:t>agency overseeing </a:t>
              </a:r>
              <a:r>
                <a:rPr lang="en-US" sz="1400" dirty="0" smtClean="0">
                  <a:solidFill>
                    <a:srgbClr val="FF0000"/>
                  </a:solidFill>
                </a:rPr>
                <a:t>many state </a:t>
              </a:r>
              <a:r>
                <a:rPr lang="en-US" sz="1400" dirty="0">
                  <a:solidFill>
                    <a:srgbClr val="FF0000"/>
                  </a:solidFill>
                </a:rPr>
                <a:t>health </a:t>
              </a:r>
              <a:r>
                <a:rPr lang="en-US" sz="1400" dirty="0" smtClean="0">
                  <a:solidFill>
                    <a:srgbClr val="FF0000"/>
                  </a:solidFill>
                </a:rPr>
                <a:t>policy and programs, but not employee benefits </a:t>
              </a:r>
              <a:endParaRPr lang="en-US" sz="1400" dirty="0">
                <a:solidFill>
                  <a:srgbClr val="FF0000"/>
                </a:solidFill>
              </a:endParaRPr>
            </a:p>
          </p:txBody>
        </p:sp>
        <p:sp>
          <p:nvSpPr>
            <p:cNvPr id="53" name="Rounded Rectangle 52"/>
            <p:cNvSpPr/>
            <p:nvPr/>
          </p:nvSpPr>
          <p:spPr>
            <a:xfrm>
              <a:off x="2984937" y="5181599"/>
              <a:ext cx="1752445" cy="58737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cs typeface="Arial" pitchFamily="34" charset="0"/>
                </a:rPr>
                <a:t>Health Services Cost Review Commission</a:t>
              </a:r>
              <a:endParaRPr lang="en-US" sz="1400" dirty="0">
                <a:cs typeface="Arial" pitchFamily="34" charset="0"/>
              </a:endParaRPr>
            </a:p>
          </p:txBody>
        </p:sp>
        <p:cxnSp>
          <p:nvCxnSpPr>
            <p:cNvPr id="69" name="Straight Connector 68"/>
            <p:cNvCxnSpPr>
              <a:stCxn id="13" idx="3"/>
            </p:cNvCxnSpPr>
            <p:nvPr/>
          </p:nvCxnSpPr>
          <p:spPr>
            <a:xfrm>
              <a:off x="2421425" y="2513012"/>
              <a:ext cx="203182"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bwMode="auto">
            <a:xfrm>
              <a:off x="2603971" y="2057399"/>
              <a:ext cx="2319132" cy="839787"/>
            </a:xfrm>
            <a:prstGeom prst="ellipse">
              <a:avLst/>
            </a:prstGeom>
            <a:noFill/>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n-US">
                <a:solidFill>
                  <a:srgbClr val="000000"/>
                </a:solidFill>
              </a:endParaRPr>
            </a:p>
          </p:txBody>
        </p:sp>
        <p:cxnSp>
          <p:nvCxnSpPr>
            <p:cNvPr id="78" name="Straight Connector 77"/>
            <p:cNvCxnSpPr/>
            <p:nvPr/>
          </p:nvCxnSpPr>
          <p:spPr>
            <a:xfrm>
              <a:off x="7937500" y="2667000"/>
              <a:ext cx="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762633" y="3730624"/>
              <a:ext cx="1904832" cy="46037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Market oversight</a:t>
              </a:r>
            </a:p>
          </p:txBody>
        </p:sp>
        <p:cxnSp>
          <p:nvCxnSpPr>
            <p:cNvPr id="44" name="Straight Connector 43"/>
            <p:cNvCxnSpPr/>
            <p:nvPr/>
          </p:nvCxnSpPr>
          <p:spPr bwMode="auto">
            <a:xfrm rot="5400000">
              <a:off x="1214231" y="2818606"/>
              <a:ext cx="1524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0" idx="5"/>
            </p:cNvCxnSpPr>
            <p:nvPr/>
          </p:nvCxnSpPr>
          <p:spPr>
            <a:xfrm>
              <a:off x="4583474" y="2774202"/>
              <a:ext cx="1055529" cy="2559798"/>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1" idx="3"/>
              <a:endCxn id="63" idx="1"/>
            </p:cNvCxnSpPr>
            <p:nvPr/>
          </p:nvCxnSpPr>
          <p:spPr>
            <a:xfrm flipV="1">
              <a:off x="4838974" y="2513012"/>
              <a:ext cx="660342" cy="3175"/>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39" name="Rounded Rectangle 38"/>
          <p:cNvSpPr/>
          <p:nvPr/>
        </p:nvSpPr>
        <p:spPr bwMode="auto">
          <a:xfrm>
            <a:off x="3657600" y="2973388"/>
            <a:ext cx="1676400" cy="4556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cs typeface="Arial" pitchFamily="34" charset="0"/>
              </a:rPr>
              <a:t>Medicaid </a:t>
            </a:r>
            <a:endParaRPr lang="en-US" sz="1200" dirty="0">
              <a:cs typeface="Arial" pitchFamily="34" charset="0"/>
            </a:endParaRPr>
          </a:p>
        </p:txBody>
      </p:sp>
    </p:spTree>
    <p:extLst>
      <p:ext uri="{BB962C8B-B14F-4D97-AF65-F5344CB8AC3E}">
        <p14:creationId xmlns:p14="http://schemas.microsoft.com/office/powerpoint/2010/main" val="3781250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8"/>
          <p:cNvSpPr>
            <a:spLocks noGrp="1"/>
          </p:cNvSpPr>
          <p:nvPr>
            <p:ph type="title"/>
          </p:nvPr>
        </p:nvSpPr>
        <p:spPr>
          <a:xfrm>
            <a:off x="381000" y="0"/>
            <a:ext cx="9448800" cy="1143000"/>
          </a:xfrm>
        </p:spPr>
        <p:txBody>
          <a:bodyPr/>
          <a:lstStyle/>
          <a:p>
            <a:r>
              <a:rPr lang="en-US" altLang="en-US" dirty="0" smtClean="0"/>
              <a:t>Two Principal Cost Containment Strategies</a:t>
            </a:r>
          </a:p>
        </p:txBody>
      </p:sp>
      <p:sp>
        <p:nvSpPr>
          <p:cNvPr id="29699" name="Content Placeholder 9"/>
          <p:cNvSpPr>
            <a:spLocks noGrp="1"/>
          </p:cNvSpPr>
          <p:nvPr>
            <p:ph sz="half" idx="1"/>
          </p:nvPr>
        </p:nvSpPr>
        <p:spPr>
          <a:xfrm>
            <a:off x="304800" y="1447800"/>
            <a:ext cx="4343400" cy="4114800"/>
          </a:xfrm>
        </p:spPr>
        <p:style>
          <a:lnRef idx="3">
            <a:schemeClr val="lt1"/>
          </a:lnRef>
          <a:fillRef idx="1">
            <a:schemeClr val="accent2"/>
          </a:fillRef>
          <a:effectRef idx="1">
            <a:schemeClr val="accent2"/>
          </a:effectRef>
          <a:fontRef idx="minor">
            <a:schemeClr val="lt1"/>
          </a:fontRef>
        </p:style>
        <p:txBody>
          <a:bodyPr/>
          <a:lstStyle/>
          <a:p>
            <a:pPr marL="0" indent="0">
              <a:buFont typeface="Wingdings" pitchFamily="2" charset="2"/>
              <a:buNone/>
            </a:pPr>
            <a:r>
              <a:rPr lang="en-US" altLang="en-US" b="1" dirty="0" smtClean="0"/>
              <a:t>1.</a:t>
            </a:r>
            <a:r>
              <a:rPr lang="en-US" altLang="en-US" dirty="0" smtClean="0"/>
              <a:t> </a:t>
            </a:r>
            <a:r>
              <a:rPr lang="en-US" altLang="en-US" b="1" dirty="0" smtClean="0"/>
              <a:t>Delivery system transformation/payment reform</a:t>
            </a:r>
          </a:p>
          <a:p>
            <a:r>
              <a:rPr lang="en-US" altLang="en-US" sz="2400" dirty="0" smtClean="0"/>
              <a:t>PCMH initiatives in both the commercial and Medicaid markets</a:t>
            </a:r>
          </a:p>
          <a:p>
            <a:r>
              <a:rPr lang="en-US" altLang="en-US" sz="2400" dirty="0" smtClean="0"/>
              <a:t>Considering ACO-like arrangements for Medicaid non-hospital providers</a:t>
            </a:r>
          </a:p>
        </p:txBody>
      </p:sp>
      <p:sp>
        <p:nvSpPr>
          <p:cNvPr id="29700" name="Content Placeholder 10"/>
          <p:cNvSpPr>
            <a:spLocks noGrp="1"/>
          </p:cNvSpPr>
          <p:nvPr>
            <p:ph sz="half" idx="2"/>
          </p:nvPr>
        </p:nvSpPr>
        <p:spPr>
          <a:xfrm>
            <a:off x="4954588" y="1447800"/>
            <a:ext cx="3808412" cy="4114800"/>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n-US" altLang="en-US" b="1" dirty="0"/>
              <a:t>2. </a:t>
            </a:r>
            <a:r>
              <a:rPr lang="en-US" altLang="en-US" b="1" dirty="0" smtClean="0"/>
              <a:t>All-payer limit on rate of per capita health care cost increases</a:t>
            </a:r>
          </a:p>
          <a:p>
            <a:r>
              <a:rPr lang="en-US" altLang="en-US" sz="2400" dirty="0" smtClean="0"/>
              <a:t>Global </a:t>
            </a:r>
            <a:r>
              <a:rPr lang="en-US" altLang="en-US" sz="2400" dirty="0"/>
              <a:t>h</a:t>
            </a:r>
            <a:r>
              <a:rPr lang="en-US" altLang="en-US" sz="2400" dirty="0" smtClean="0"/>
              <a:t>ospital </a:t>
            </a:r>
            <a:r>
              <a:rPr lang="en-US" altLang="en-US" sz="2400" dirty="0"/>
              <a:t>b</a:t>
            </a:r>
            <a:r>
              <a:rPr lang="en-US" altLang="en-US" sz="2400" dirty="0" smtClean="0"/>
              <a:t>udgets beginning 2014 </a:t>
            </a:r>
            <a:endParaRPr lang="en-US" altLang="en-US" sz="2400" dirty="0"/>
          </a:p>
          <a:p>
            <a:r>
              <a:rPr lang="en-US" altLang="en-US" sz="2400" dirty="0" smtClean="0"/>
              <a:t>Total cost of care and incentivizing </a:t>
            </a:r>
            <a:r>
              <a:rPr lang="en-US" altLang="en-US" sz="2400" dirty="0"/>
              <a:t>population-based </a:t>
            </a:r>
            <a:r>
              <a:rPr lang="en-US" altLang="en-US" sz="2400" dirty="0" smtClean="0"/>
              <a:t>care by 2019</a:t>
            </a:r>
            <a:endParaRPr lang="en-US" altLang="en-US" sz="2400" dirty="0"/>
          </a:p>
          <a:p>
            <a:pPr marL="0" indent="0">
              <a:buFont typeface="Wingdings" pitchFamily="2" charset="2"/>
              <a:buNone/>
            </a:pPr>
            <a:endParaRPr lang="en-US" altLang="en-US" sz="2400" dirty="0" smtClean="0"/>
          </a:p>
          <a:p>
            <a:pPr marL="0" indent="0">
              <a:buFont typeface="Wingdings" pitchFamily="2" charset="2"/>
              <a:buNone/>
            </a:pPr>
            <a:r>
              <a:rPr lang="en-US" altLang="en-US" dirty="0" smtClean="0"/>
              <a:t> </a:t>
            </a:r>
          </a:p>
          <a:p>
            <a:pPr marL="0" indent="0">
              <a:buFont typeface="Wingdings" pitchFamily="2" charset="2"/>
              <a:buNone/>
            </a:pPr>
            <a:endParaRPr lang="en-US" altLang="en-US" dirty="0" smtClean="0"/>
          </a:p>
          <a:p>
            <a:pPr marL="0" indent="0">
              <a:buFont typeface="Wingdings" pitchFamily="2" charset="2"/>
              <a:buNone/>
            </a:pPr>
            <a:endParaRPr lang="en-US" altLang="en-US" dirty="0" smtClean="0"/>
          </a:p>
          <a:p>
            <a:pPr marL="0" indent="0">
              <a:buFont typeface="Wingdings" pitchFamily="2" charset="2"/>
              <a:buNone/>
            </a:pPr>
            <a:endParaRPr lang="en-US" altLang="en-US" dirty="0" smtClean="0"/>
          </a:p>
        </p:txBody>
      </p:sp>
      <p:sp>
        <p:nvSpPr>
          <p:cNvPr id="2" name="Slide Number Placeholder 1"/>
          <p:cNvSpPr>
            <a:spLocks noGrp="1"/>
          </p:cNvSpPr>
          <p:nvPr>
            <p:ph type="sldNum" sz="quarter" idx="10"/>
          </p:nvPr>
        </p:nvSpPr>
        <p:spPr/>
        <p:txBody>
          <a:bodyPr/>
          <a:lstStyle/>
          <a:p>
            <a:pPr>
              <a:defRPr/>
            </a:pPr>
            <a:fld id="{A30F95EA-7D6E-4214-8C7C-521D8B4DFE68}" type="slidenum">
              <a:rPr lang="en-US" altLang="en-US" smtClean="0"/>
              <a:pPr>
                <a:defRPr/>
              </a:pPr>
              <a:t>64</a:t>
            </a:fld>
            <a:endParaRPr lang="en-US" altLang="en-US"/>
          </a:p>
        </p:txBody>
      </p:sp>
    </p:spTree>
    <p:extLst>
      <p:ext uri="{BB962C8B-B14F-4D97-AF65-F5344CB8AC3E}">
        <p14:creationId xmlns:p14="http://schemas.microsoft.com/office/powerpoint/2010/main" val="37706615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143000"/>
          </a:xfrm>
        </p:spPr>
        <p:txBody>
          <a:bodyPr/>
          <a:lstStyle/>
          <a:p>
            <a:r>
              <a:rPr lang="en-US" dirty="0" smtClean="0"/>
              <a:t>Strategy #1:  Multi-Payer Patient-Centered Medical Home Program (MMPP)*</a:t>
            </a:r>
            <a:endParaRPr lang="en-US" dirty="0"/>
          </a:p>
        </p:txBody>
      </p:sp>
      <p:sp>
        <p:nvSpPr>
          <p:cNvPr id="6" name="Content Placeholder 5"/>
          <p:cNvSpPr>
            <a:spLocks noGrp="1"/>
          </p:cNvSpPr>
          <p:nvPr>
            <p:ph idx="1"/>
          </p:nvPr>
        </p:nvSpPr>
        <p:spPr>
          <a:xfrm>
            <a:off x="381000" y="1295400"/>
            <a:ext cx="8077200" cy="4495800"/>
          </a:xfrm>
        </p:spPr>
        <p:txBody>
          <a:bodyPr/>
          <a:lstStyle/>
          <a:p>
            <a:r>
              <a:rPr lang="en-US" dirty="0" smtClean="0"/>
              <a:t>Legislatively mandated, all-payer 3-year PCMH pilot initiated in 2011</a:t>
            </a:r>
          </a:p>
          <a:p>
            <a:pPr lvl="1"/>
            <a:r>
              <a:rPr lang="en-US" dirty="0"/>
              <a:t>i</a:t>
            </a:r>
            <a:r>
              <a:rPr lang="en-US" dirty="0" smtClean="0"/>
              <a:t>ncluded 52 primary and multi-specialty practices</a:t>
            </a:r>
          </a:p>
          <a:p>
            <a:pPr lvl="1"/>
            <a:r>
              <a:rPr lang="en-US" dirty="0"/>
              <a:t>c</a:t>
            </a:r>
            <a:r>
              <a:rPr lang="en-US" dirty="0" smtClean="0"/>
              <a:t>overed enrollees of the 4 largest plans </a:t>
            </a:r>
          </a:p>
          <a:p>
            <a:pPr lvl="1"/>
            <a:r>
              <a:rPr lang="en-US" dirty="0" smtClean="0"/>
              <a:t>Medicaid MCOs, state employee health benefit plan, federal employees, TRICARE and Medicare Advantage all participated voluntarily</a:t>
            </a:r>
          </a:p>
          <a:p>
            <a:pPr lvl="1"/>
            <a:endParaRPr lang="en-US" sz="1000" dirty="0" smtClean="0"/>
          </a:p>
          <a:p>
            <a:r>
              <a:rPr lang="en-US" dirty="0" smtClean="0"/>
              <a:t>Payment model supported by plans consisted of:</a:t>
            </a:r>
          </a:p>
          <a:p>
            <a:pPr lvl="1"/>
            <a:r>
              <a:rPr lang="en-US" dirty="0"/>
              <a:t>a</a:t>
            </a:r>
            <a:r>
              <a:rPr lang="en-US" dirty="0" smtClean="0"/>
              <a:t> PMPM payment for the achievement of NCQA recognition and care coordination</a:t>
            </a:r>
          </a:p>
          <a:p>
            <a:pPr lvl="1"/>
            <a:r>
              <a:rPr lang="en-US" dirty="0"/>
              <a:t>a</a:t>
            </a:r>
            <a:r>
              <a:rPr lang="en-US" dirty="0" smtClean="0"/>
              <a:t> shared savings initiative based on total cost of care and quality</a:t>
            </a:r>
          </a:p>
        </p:txBody>
      </p:sp>
      <p:sp>
        <p:nvSpPr>
          <p:cNvPr id="5" name="Slide Number Placeholder 4"/>
          <p:cNvSpPr>
            <a:spLocks noGrp="1"/>
          </p:cNvSpPr>
          <p:nvPr>
            <p:ph type="sldNum" sz="quarter" idx="10"/>
          </p:nvPr>
        </p:nvSpPr>
        <p:spPr/>
        <p:txBody>
          <a:bodyPr/>
          <a:lstStyle/>
          <a:p>
            <a:pPr>
              <a:defRPr/>
            </a:pPr>
            <a:fld id="{A30F95EA-7D6E-4214-8C7C-521D8B4DFE68}" type="slidenum">
              <a:rPr lang="en-US" altLang="en-US" smtClean="0"/>
              <a:pPr>
                <a:defRPr/>
              </a:pPr>
              <a:t>65</a:t>
            </a:fld>
            <a:endParaRPr lang="en-US" altLang="en-US"/>
          </a:p>
        </p:txBody>
      </p:sp>
      <p:sp>
        <p:nvSpPr>
          <p:cNvPr id="3" name="TextBox 2"/>
          <p:cNvSpPr txBox="1"/>
          <p:nvPr/>
        </p:nvSpPr>
        <p:spPr>
          <a:xfrm>
            <a:off x="4267200" y="6477000"/>
            <a:ext cx="4648200" cy="307777"/>
          </a:xfrm>
          <a:prstGeom prst="rect">
            <a:avLst/>
          </a:prstGeom>
          <a:noFill/>
        </p:spPr>
        <p:txBody>
          <a:bodyPr wrap="square" rtlCol="0">
            <a:spAutoFit/>
          </a:bodyPr>
          <a:lstStyle/>
          <a:p>
            <a:r>
              <a:rPr lang="en-US" sz="1400" dirty="0" smtClean="0"/>
              <a:t>*For more detail, see:  http</a:t>
            </a:r>
            <a:r>
              <a:rPr lang="en-US" sz="1400" dirty="0"/>
              <a:t>://mhcc.maryland.gov/pcmh/</a:t>
            </a:r>
          </a:p>
        </p:txBody>
      </p:sp>
    </p:spTree>
    <p:extLst>
      <p:ext uri="{BB962C8B-B14F-4D97-AF65-F5344CB8AC3E}">
        <p14:creationId xmlns:p14="http://schemas.microsoft.com/office/powerpoint/2010/main" val="37364064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Multi-Payer Patient-Centered Medical Home Program </a:t>
            </a:r>
            <a:r>
              <a:rPr lang="en-US" sz="2800" dirty="0" smtClean="0"/>
              <a:t>(cont’d)</a:t>
            </a:r>
            <a:endParaRPr lang="en-US" sz="2800" dirty="0"/>
          </a:p>
        </p:txBody>
      </p:sp>
      <p:sp>
        <p:nvSpPr>
          <p:cNvPr id="3" name="Content Placeholder 2"/>
          <p:cNvSpPr>
            <a:spLocks noGrp="1"/>
          </p:cNvSpPr>
          <p:nvPr>
            <p:ph idx="1"/>
          </p:nvPr>
        </p:nvSpPr>
        <p:spPr/>
        <p:txBody>
          <a:bodyPr/>
          <a:lstStyle/>
          <a:p>
            <a:r>
              <a:rPr lang="en-US" dirty="0" smtClean="0"/>
              <a:t>Primary care practice delivery system expectation included:</a:t>
            </a:r>
          </a:p>
          <a:p>
            <a:pPr lvl="1"/>
            <a:r>
              <a:rPr lang="en-US" dirty="0"/>
              <a:t>t</a:t>
            </a:r>
            <a:r>
              <a:rPr lang="en-US" dirty="0" smtClean="0"/>
              <a:t>eam-based care</a:t>
            </a:r>
          </a:p>
          <a:p>
            <a:pPr lvl="1"/>
            <a:r>
              <a:rPr lang="en-US" dirty="0"/>
              <a:t>c</a:t>
            </a:r>
            <a:r>
              <a:rPr lang="en-US" dirty="0" smtClean="0"/>
              <a:t>hronic disease management</a:t>
            </a:r>
          </a:p>
          <a:p>
            <a:pPr lvl="1"/>
            <a:r>
              <a:rPr lang="en-US" dirty="0"/>
              <a:t>i</a:t>
            </a:r>
            <a:r>
              <a:rPr lang="en-US" dirty="0" smtClean="0"/>
              <a:t>ncreased primary care access </a:t>
            </a:r>
          </a:p>
          <a:p>
            <a:pPr lvl="1"/>
            <a:r>
              <a:rPr lang="en-US" dirty="0" smtClean="0"/>
              <a:t>NCQA recognition</a:t>
            </a:r>
          </a:p>
          <a:p>
            <a:pPr marL="457200" lvl="1" indent="0">
              <a:buNone/>
            </a:pPr>
            <a:endParaRPr lang="en-US" sz="1000" dirty="0" smtClean="0"/>
          </a:p>
          <a:p>
            <a:r>
              <a:rPr lang="en-US" dirty="0" smtClean="0"/>
              <a:t>Technical assistance provided through collaborative learning sessions</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66</a:t>
            </a:fld>
            <a:endParaRPr lang="en-US" altLang="en-US"/>
          </a:p>
        </p:txBody>
      </p:sp>
    </p:spTree>
    <p:extLst>
      <p:ext uri="{BB962C8B-B14F-4D97-AF65-F5344CB8AC3E}">
        <p14:creationId xmlns:p14="http://schemas.microsoft.com/office/powerpoint/2010/main" val="1506087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MMPP Results:  Impact on Costs</a:t>
            </a:r>
            <a:endParaRPr lang="en-US" dirty="0"/>
          </a:p>
        </p:txBody>
      </p:sp>
      <p:sp>
        <p:nvSpPr>
          <p:cNvPr id="3" name="Content Placeholder 2"/>
          <p:cNvSpPr>
            <a:spLocks noGrp="1"/>
          </p:cNvSpPr>
          <p:nvPr>
            <p:ph idx="1"/>
          </p:nvPr>
        </p:nvSpPr>
        <p:spPr/>
        <p:txBody>
          <a:bodyPr/>
          <a:lstStyle/>
          <a:p>
            <a:r>
              <a:rPr lang="en-US" dirty="0" smtClean="0"/>
              <a:t>For Medicaid, in patient payments declined for MMPP practices, while these costs remained stable in the comparison practices</a:t>
            </a:r>
          </a:p>
          <a:p>
            <a:r>
              <a:rPr lang="en-US" dirty="0" smtClean="0"/>
              <a:t>For Medicaid outpatient payments evidenced a smaller increase than comparison practices</a:t>
            </a:r>
          </a:p>
          <a:p>
            <a:r>
              <a:rPr lang="en-US" dirty="0" smtClean="0"/>
              <a:t>Costs for commercially insured patients did show the same results</a:t>
            </a:r>
          </a:p>
          <a:p>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67</a:t>
            </a:fld>
            <a:endParaRPr lang="en-US" altLang="en-US"/>
          </a:p>
        </p:txBody>
      </p:sp>
      <p:sp>
        <p:nvSpPr>
          <p:cNvPr id="5" name="TextBox 4"/>
          <p:cNvSpPr txBox="1"/>
          <p:nvPr/>
        </p:nvSpPr>
        <p:spPr>
          <a:xfrm>
            <a:off x="4495800" y="5638800"/>
            <a:ext cx="4114800" cy="938719"/>
          </a:xfrm>
          <a:prstGeom prst="rect">
            <a:avLst/>
          </a:prstGeom>
          <a:noFill/>
        </p:spPr>
        <p:txBody>
          <a:bodyPr wrap="square" rtlCol="0">
            <a:spAutoFit/>
          </a:bodyPr>
          <a:lstStyle/>
          <a:p>
            <a:r>
              <a:rPr lang="en-US" sz="1100" dirty="0" smtClean="0"/>
              <a:t>Source:  Maryland Health Care Commission. “Evaluation of the Maryland Multi-</a:t>
            </a:r>
            <a:r>
              <a:rPr lang="en-US" sz="1100" dirty="0" err="1"/>
              <a:t>P</a:t>
            </a:r>
            <a:r>
              <a:rPr lang="en-US" sz="1100" dirty="0" err="1" smtClean="0"/>
              <a:t>ayor</a:t>
            </a:r>
            <a:r>
              <a:rPr lang="en-US" sz="1100" dirty="0" smtClean="0"/>
              <a:t> Patient Centered Medical Home Program:  Final Report. “  July 31, 2015. </a:t>
            </a:r>
            <a:r>
              <a:rPr lang="en-US" sz="1100" dirty="0"/>
              <a:t>Available at: http://mhcc.maryland.gov/pcmh/documents/MMPP_Evaluation_Final_Report_073115.pdf</a:t>
            </a:r>
          </a:p>
        </p:txBody>
      </p:sp>
    </p:spTree>
    <p:extLst>
      <p:ext uri="{BB962C8B-B14F-4D97-AF65-F5344CB8AC3E}">
        <p14:creationId xmlns:p14="http://schemas.microsoft.com/office/powerpoint/2010/main" val="3596348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MMPP Results:  </a:t>
            </a:r>
            <a:br>
              <a:rPr lang="en-US" dirty="0" smtClean="0"/>
            </a:br>
            <a:r>
              <a:rPr lang="en-US" dirty="0" smtClean="0"/>
              <a:t>Reduction in Racial Disparities </a:t>
            </a:r>
            <a:endParaRPr lang="en-US" dirty="0"/>
          </a:p>
        </p:txBody>
      </p:sp>
      <p:sp>
        <p:nvSpPr>
          <p:cNvPr id="3" name="Content Placeholder 2"/>
          <p:cNvSpPr>
            <a:spLocks noGrp="1"/>
          </p:cNvSpPr>
          <p:nvPr>
            <p:ph idx="1"/>
          </p:nvPr>
        </p:nvSpPr>
        <p:spPr>
          <a:xfrm>
            <a:off x="381000" y="1295400"/>
            <a:ext cx="8229600" cy="4419600"/>
          </a:xfrm>
        </p:spPr>
        <p:txBody>
          <a:bodyPr/>
          <a:lstStyle/>
          <a:p>
            <a:r>
              <a:rPr lang="en-US" dirty="0" smtClean="0"/>
              <a:t>Example:  Asthma admissions and adolescent well care</a:t>
            </a:r>
          </a:p>
          <a:p>
            <a:pPr lvl="1"/>
            <a:r>
              <a:rPr lang="en-US" dirty="0" smtClean="0"/>
              <a:t>The smaller the disparity ratio, the less disparity</a:t>
            </a:r>
          </a:p>
          <a:p>
            <a:pPr lvl="1"/>
            <a:r>
              <a:rPr lang="en-US" dirty="0" smtClean="0"/>
              <a:t>A ratio 1.4 or below indicates little or no disparity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68</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514600"/>
            <a:ext cx="8001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343400" y="5943600"/>
            <a:ext cx="4114800" cy="769441"/>
          </a:xfrm>
          <a:prstGeom prst="rect">
            <a:avLst/>
          </a:prstGeom>
          <a:noFill/>
        </p:spPr>
        <p:txBody>
          <a:bodyPr wrap="square" rtlCol="0">
            <a:spAutoFit/>
          </a:bodyPr>
          <a:lstStyle/>
          <a:p>
            <a:r>
              <a:rPr lang="en-US" sz="1100" dirty="0" smtClean="0"/>
              <a:t>Source: PowerPoint presentation by the Maryland Health Care Commission, dated 11/19/15.  Available at</a:t>
            </a:r>
            <a:r>
              <a:rPr lang="en-US" sz="1100" dirty="0"/>
              <a:t>:  </a:t>
            </a:r>
            <a:r>
              <a:rPr lang="en-US" sz="1100" dirty="0">
                <a:hlinkClick r:id="rId3"/>
              </a:rPr>
              <a:t>http://</a:t>
            </a:r>
            <a:r>
              <a:rPr lang="en-US" sz="1100" dirty="0" smtClean="0">
                <a:hlinkClick r:id="rId3"/>
              </a:rPr>
              <a:t>mhcc.maryland.gov/pcmh/documents/pcmh_medicaid_brief_prst_111915.pdf</a:t>
            </a:r>
            <a:r>
              <a:rPr lang="en-US" sz="1100" dirty="0" smtClean="0"/>
              <a:t> </a:t>
            </a:r>
            <a:endParaRPr lang="en-US" sz="1100" dirty="0"/>
          </a:p>
        </p:txBody>
      </p:sp>
    </p:spTree>
    <p:extLst>
      <p:ext uri="{BB962C8B-B14F-4D97-AF65-F5344CB8AC3E}">
        <p14:creationId xmlns:p14="http://schemas.microsoft.com/office/powerpoint/2010/main" val="22242992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MMPP Results:  </a:t>
            </a:r>
            <a:br>
              <a:rPr lang="en-US" dirty="0" smtClean="0"/>
            </a:br>
            <a:r>
              <a:rPr lang="en-US" dirty="0" smtClean="0"/>
              <a:t>Improved Patient Satisfaction</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69</a:t>
            </a:fld>
            <a:endParaRPr lang="en-US"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4480"/>
            <a:ext cx="8001000" cy="370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91000" y="5638800"/>
            <a:ext cx="4724400" cy="769441"/>
          </a:xfrm>
          <a:prstGeom prst="rect">
            <a:avLst/>
          </a:prstGeom>
          <a:noFill/>
        </p:spPr>
        <p:txBody>
          <a:bodyPr wrap="square" rtlCol="0">
            <a:spAutoFit/>
          </a:bodyPr>
          <a:lstStyle/>
          <a:p>
            <a:r>
              <a:rPr lang="en-US" sz="1100" dirty="0" smtClean="0"/>
              <a:t>Source: PowerPoint </a:t>
            </a:r>
            <a:r>
              <a:rPr lang="en-US" sz="1100" dirty="0"/>
              <a:t>presentation by the Maryland Health Care Commission, dated 11/19/15.  Available at:  </a:t>
            </a:r>
            <a:r>
              <a:rPr lang="en-US" sz="1100" dirty="0">
                <a:hlinkClick r:id="rId3"/>
              </a:rPr>
              <a:t>http://</a:t>
            </a:r>
            <a:r>
              <a:rPr lang="en-US" sz="1100" dirty="0" smtClean="0">
                <a:hlinkClick r:id="rId3"/>
              </a:rPr>
              <a:t>mhcc.maryland.gov/pcmh/documents/pcmh_medicaid_brief_prst_111915.pdf</a:t>
            </a:r>
            <a:r>
              <a:rPr lang="en-US" sz="1100" dirty="0" smtClean="0"/>
              <a:t> </a:t>
            </a:r>
            <a:endParaRPr lang="en-US" sz="1100" dirty="0"/>
          </a:p>
        </p:txBody>
      </p:sp>
    </p:spTree>
    <p:extLst>
      <p:ext uri="{BB962C8B-B14F-4D97-AF65-F5344CB8AC3E}">
        <p14:creationId xmlns:p14="http://schemas.microsoft.com/office/powerpoint/2010/main" val="4012459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r>
              <a:rPr lang="en-US" altLang="en-US" smtClean="0"/>
              <a:t>Health Care Market Profile: Primary Care</a:t>
            </a:r>
          </a:p>
        </p:txBody>
      </p:sp>
      <p:sp>
        <p:nvSpPr>
          <p:cNvPr id="23555"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FE508C9E-5DF4-4DAC-B6B1-97B97620BE10}" type="slidenum">
              <a:rPr lang="en-US" altLang="en-US" sz="1400" smtClean="0">
                <a:solidFill>
                  <a:srgbClr val="57768E"/>
                </a:solidFill>
              </a:rPr>
              <a:pPr>
                <a:spcBef>
                  <a:spcPct val="0"/>
                </a:spcBef>
                <a:buClrTx/>
                <a:buFontTx/>
                <a:buNone/>
              </a:pPr>
              <a:t>7</a:t>
            </a:fld>
            <a:endParaRPr lang="en-US" altLang="en-US" sz="1400" smtClean="0">
              <a:solidFill>
                <a:srgbClr val="57768E"/>
              </a:solidFill>
            </a:endParaRPr>
          </a:p>
        </p:txBody>
      </p:sp>
      <p:sp>
        <p:nvSpPr>
          <p:cNvPr id="9" name="Content Placeholder 8"/>
          <p:cNvSpPr>
            <a:spLocks noGrp="1"/>
          </p:cNvSpPr>
          <p:nvPr>
            <p:ph idx="1"/>
          </p:nvPr>
        </p:nvSpPr>
        <p:spPr>
          <a:xfrm>
            <a:off x="3276600" y="1143000"/>
            <a:ext cx="5715000" cy="2632075"/>
          </a:xfrm>
          <a:solidFill>
            <a:schemeClr val="bg1"/>
          </a:solidFill>
        </p:spPr>
        <p:txBody>
          <a:bodyPr/>
          <a:lstStyle/>
          <a:p>
            <a:pPr marL="0" indent="0">
              <a:buFont typeface="Wingdings" pitchFamily="2" charset="2"/>
              <a:buNone/>
              <a:defRPr/>
            </a:pPr>
            <a:r>
              <a:rPr lang="en-US" b="1" u="sng" dirty="0" smtClean="0"/>
              <a:t>Oregon</a:t>
            </a:r>
            <a:r>
              <a:rPr lang="en-US" dirty="0" smtClean="0"/>
              <a:t>: ~3000 individual PCPs</a:t>
            </a:r>
          </a:p>
          <a:p>
            <a:pPr>
              <a:defRPr/>
            </a:pPr>
            <a:r>
              <a:rPr lang="en-US" sz="2200" dirty="0" smtClean="0"/>
              <a:t>1333:1 ratio of population to PCPs</a:t>
            </a:r>
          </a:p>
          <a:p>
            <a:pPr>
              <a:defRPr/>
            </a:pPr>
            <a:r>
              <a:rPr lang="en-US" sz="2200" dirty="0" smtClean="0"/>
              <a:t>Approximately 50% of physicians are employed; physicians in rural areas are small, independent practices</a:t>
            </a:r>
          </a:p>
          <a:p>
            <a:pPr>
              <a:defRPr/>
            </a:pPr>
            <a:r>
              <a:rPr lang="en-US" sz="2200" dirty="0" smtClean="0"/>
              <a:t>29 FQHCs </a:t>
            </a:r>
            <a:endParaRPr lang="en-US" sz="2200" dirty="0"/>
          </a:p>
          <a:p>
            <a:pPr lvl="1">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a:p>
        </p:txBody>
      </p:sp>
      <p:sp>
        <p:nvSpPr>
          <p:cNvPr id="132" name="TextBox 131"/>
          <p:cNvSpPr txBox="1"/>
          <p:nvPr/>
        </p:nvSpPr>
        <p:spPr>
          <a:xfrm>
            <a:off x="647700" y="4033838"/>
            <a:ext cx="7200900" cy="1938337"/>
          </a:xfrm>
          <a:prstGeom prst="rect">
            <a:avLst/>
          </a:prstGeom>
          <a:noFill/>
        </p:spPr>
        <p:txBody>
          <a:bodyPr>
            <a:spAutoFit/>
          </a:bodyPr>
          <a:lstStyle/>
          <a:p>
            <a:pPr>
              <a:defRPr/>
            </a:pPr>
            <a:r>
              <a:rPr lang="en-US" b="1" u="sng" dirty="0">
                <a:solidFill>
                  <a:srgbClr val="25325B"/>
                </a:solidFill>
                <a:latin typeface="Arial" pitchFamily="34" charset="0"/>
              </a:rPr>
              <a:t>Connecticut:</a:t>
            </a:r>
            <a:r>
              <a:rPr lang="en-US" dirty="0">
                <a:solidFill>
                  <a:srgbClr val="25325B"/>
                </a:solidFill>
                <a:latin typeface="Arial" pitchFamily="34" charset="0"/>
              </a:rPr>
              <a:t> </a:t>
            </a:r>
            <a:r>
              <a:rPr lang="en-US" dirty="0"/>
              <a:t>~ </a:t>
            </a:r>
            <a:r>
              <a:rPr lang="en-US" dirty="0" smtClean="0">
                <a:solidFill>
                  <a:srgbClr val="25325B"/>
                </a:solidFill>
                <a:latin typeface="Arial" pitchFamily="34" charset="0"/>
              </a:rPr>
              <a:t>3000 </a:t>
            </a:r>
            <a:r>
              <a:rPr lang="en-US" dirty="0">
                <a:solidFill>
                  <a:srgbClr val="25325B"/>
                </a:solidFill>
                <a:latin typeface="Arial" pitchFamily="34" charset="0"/>
              </a:rPr>
              <a:t>individual PCPs</a:t>
            </a:r>
          </a:p>
          <a:p>
            <a:pPr marL="342900" indent="-342900">
              <a:buFont typeface="Wingdings" panose="05000000000000000000" pitchFamily="2" charset="2"/>
              <a:buChar char="§"/>
              <a:defRPr/>
            </a:pPr>
            <a:r>
              <a:rPr lang="en-US" dirty="0" smtClean="0">
                <a:solidFill>
                  <a:srgbClr val="25325B"/>
                </a:solidFill>
                <a:latin typeface="Arial" pitchFamily="34" charset="0"/>
              </a:rPr>
              <a:t>1385:1 </a:t>
            </a:r>
            <a:r>
              <a:rPr lang="en-US" dirty="0">
                <a:solidFill>
                  <a:srgbClr val="25325B"/>
                </a:solidFill>
                <a:latin typeface="Arial" pitchFamily="34" charset="0"/>
              </a:rPr>
              <a:t>ratio of population to PCPs</a:t>
            </a:r>
          </a:p>
          <a:p>
            <a:pPr marL="342900" indent="-342900">
              <a:buFont typeface="Wingdings" panose="05000000000000000000" pitchFamily="2" charset="2"/>
              <a:buChar char="§"/>
              <a:defRPr/>
            </a:pPr>
            <a:r>
              <a:rPr lang="en-US" dirty="0">
                <a:solidFill>
                  <a:srgbClr val="25325B"/>
                </a:solidFill>
                <a:latin typeface="Arial" pitchFamily="34" charset="0"/>
              </a:rPr>
              <a:t>~20% of family medicine and internal medicine physicians are not accepting new patients*</a:t>
            </a:r>
          </a:p>
          <a:p>
            <a:pPr marL="342900" indent="-342900">
              <a:buFont typeface="Wingdings" panose="05000000000000000000" pitchFamily="2" charset="2"/>
              <a:buChar char="§"/>
              <a:defRPr/>
            </a:pPr>
            <a:r>
              <a:rPr lang="en-US" dirty="0">
                <a:solidFill>
                  <a:srgbClr val="25325B"/>
                </a:solidFill>
                <a:latin typeface="Arial" pitchFamily="34" charset="0"/>
              </a:rPr>
              <a:t>16 FQHCs</a:t>
            </a:r>
          </a:p>
        </p:txBody>
      </p:sp>
      <p:grpSp>
        <p:nvGrpSpPr>
          <p:cNvPr id="23558" name="Group 64"/>
          <p:cNvGrpSpPr>
            <a:grpSpLocks/>
          </p:cNvGrpSpPr>
          <p:nvPr/>
        </p:nvGrpSpPr>
        <p:grpSpPr bwMode="auto">
          <a:xfrm>
            <a:off x="620713" y="1225550"/>
            <a:ext cx="2149475" cy="2659063"/>
            <a:chOff x="5286159" y="2112580"/>
            <a:chExt cx="2865654" cy="3544043"/>
          </a:xfrm>
        </p:grpSpPr>
        <p:grpSp>
          <p:nvGrpSpPr>
            <p:cNvPr id="23560" name="Group 65"/>
            <p:cNvGrpSpPr>
              <a:grpSpLocks/>
            </p:cNvGrpSpPr>
            <p:nvPr/>
          </p:nvGrpSpPr>
          <p:grpSpPr bwMode="auto">
            <a:xfrm>
              <a:off x="6932612" y="2388015"/>
              <a:ext cx="1219201" cy="3268608"/>
              <a:chOff x="1979612" y="1654629"/>
              <a:chExt cx="1482725" cy="3975100"/>
            </a:xfrm>
          </p:grpSpPr>
          <p:sp>
            <p:nvSpPr>
              <p:cNvPr id="182" name="Freeform 6"/>
              <p:cNvSpPr>
                <a:spLocks/>
              </p:cNvSpPr>
              <p:nvPr/>
            </p:nvSpPr>
            <p:spPr bwMode="auto">
              <a:xfrm>
                <a:off x="1979776" y="2683443"/>
                <a:ext cx="1482561" cy="2923126"/>
              </a:xfrm>
              <a:custGeom>
                <a:avLst/>
                <a:gdLst/>
                <a:ahLst/>
                <a:cxnLst>
                  <a:cxn ang="0">
                    <a:pos x="627" y="2"/>
                  </a:cxn>
                  <a:cxn ang="0">
                    <a:pos x="682" y="7"/>
                  </a:cxn>
                  <a:cxn ang="0">
                    <a:pos x="730" y="22"/>
                  </a:cxn>
                  <a:cxn ang="0">
                    <a:pos x="770" y="52"/>
                  </a:cxn>
                  <a:cxn ang="0">
                    <a:pos x="828" y="112"/>
                  </a:cxn>
                  <a:cxn ang="0">
                    <a:pos x="881" y="196"/>
                  </a:cxn>
                  <a:cxn ang="0">
                    <a:pos x="918" y="301"/>
                  </a:cxn>
                  <a:cxn ang="0">
                    <a:pos x="934" y="420"/>
                  </a:cxn>
                  <a:cxn ang="0">
                    <a:pos x="930" y="529"/>
                  </a:cxn>
                  <a:cxn ang="0">
                    <a:pos x="769" y="491"/>
                  </a:cxn>
                  <a:cxn ang="0">
                    <a:pos x="767" y="419"/>
                  </a:cxn>
                  <a:cxn ang="0">
                    <a:pos x="745" y="343"/>
                  </a:cxn>
                  <a:cxn ang="0">
                    <a:pos x="740" y="396"/>
                  </a:cxn>
                  <a:cxn ang="0">
                    <a:pos x="739" y="475"/>
                  </a:cxn>
                  <a:cxn ang="0">
                    <a:pos x="741" y="1177"/>
                  </a:cxn>
                  <a:cxn ang="0">
                    <a:pos x="702" y="1835"/>
                  </a:cxn>
                  <a:cxn ang="0">
                    <a:pos x="703" y="1837"/>
                  </a:cxn>
                  <a:cxn ang="0">
                    <a:pos x="704" y="1842"/>
                  </a:cxn>
                  <a:cxn ang="0">
                    <a:pos x="479" y="1839"/>
                  </a:cxn>
                  <a:cxn ang="0">
                    <a:pos x="478" y="1836"/>
                  </a:cxn>
                  <a:cxn ang="0">
                    <a:pos x="477" y="1172"/>
                  </a:cxn>
                  <a:cxn ang="0">
                    <a:pos x="451" y="1839"/>
                  </a:cxn>
                  <a:cxn ang="0">
                    <a:pos x="234" y="1842"/>
                  </a:cxn>
                  <a:cxn ang="0">
                    <a:pos x="232" y="1166"/>
                  </a:cxn>
                  <a:cxn ang="0">
                    <a:pos x="206" y="465"/>
                  </a:cxn>
                  <a:cxn ang="0">
                    <a:pos x="201" y="435"/>
                  </a:cxn>
                  <a:cxn ang="0">
                    <a:pos x="197" y="386"/>
                  </a:cxn>
                  <a:cxn ang="0">
                    <a:pos x="188" y="345"/>
                  </a:cxn>
                  <a:cxn ang="0">
                    <a:pos x="167" y="419"/>
                  </a:cxn>
                  <a:cxn ang="0">
                    <a:pos x="165" y="490"/>
                  </a:cxn>
                  <a:cxn ang="0">
                    <a:pos x="5" y="532"/>
                  </a:cxn>
                  <a:cxn ang="0">
                    <a:pos x="0" y="420"/>
                  </a:cxn>
                  <a:cxn ang="0">
                    <a:pos x="13" y="313"/>
                  </a:cxn>
                  <a:cxn ang="0">
                    <a:pos x="46" y="220"/>
                  </a:cxn>
                  <a:cxn ang="0">
                    <a:pos x="90" y="143"/>
                  </a:cxn>
                  <a:cxn ang="0">
                    <a:pos x="143" y="88"/>
                  </a:cxn>
                  <a:cxn ang="0">
                    <a:pos x="197" y="57"/>
                  </a:cxn>
                  <a:cxn ang="0">
                    <a:pos x="249" y="32"/>
                  </a:cxn>
                  <a:cxn ang="0">
                    <a:pos x="297" y="11"/>
                  </a:cxn>
                  <a:cxn ang="0">
                    <a:pos x="329" y="6"/>
                  </a:cxn>
                  <a:cxn ang="0">
                    <a:pos x="341" y="7"/>
                  </a:cxn>
                  <a:cxn ang="0">
                    <a:pos x="407" y="46"/>
                  </a:cxn>
                  <a:cxn ang="0">
                    <a:pos x="463" y="61"/>
                  </a:cxn>
                  <a:cxn ang="0">
                    <a:pos x="508" y="59"/>
                  </a:cxn>
                  <a:cxn ang="0">
                    <a:pos x="544" y="48"/>
                  </a:cxn>
                  <a:cxn ang="0">
                    <a:pos x="570" y="30"/>
                  </a:cxn>
                  <a:cxn ang="0">
                    <a:pos x="587" y="13"/>
                  </a:cxn>
                  <a:cxn ang="0">
                    <a:pos x="596" y="1"/>
                  </a:cxn>
                </a:cxnLst>
                <a:rect l="0" t="0" r="r" b="b"/>
                <a:pathLst>
                  <a:path w="934" h="1842">
                    <a:moveTo>
                      <a:pt x="597" y="0"/>
                    </a:moveTo>
                    <a:lnTo>
                      <a:pt x="627" y="2"/>
                    </a:lnTo>
                    <a:lnTo>
                      <a:pt x="656" y="3"/>
                    </a:lnTo>
                    <a:lnTo>
                      <a:pt x="682" y="7"/>
                    </a:lnTo>
                    <a:lnTo>
                      <a:pt x="707" y="13"/>
                    </a:lnTo>
                    <a:lnTo>
                      <a:pt x="730" y="22"/>
                    </a:lnTo>
                    <a:lnTo>
                      <a:pt x="751" y="35"/>
                    </a:lnTo>
                    <a:lnTo>
                      <a:pt x="770" y="52"/>
                    </a:lnTo>
                    <a:lnTo>
                      <a:pt x="800" y="78"/>
                    </a:lnTo>
                    <a:lnTo>
                      <a:pt x="828" y="112"/>
                    </a:lnTo>
                    <a:lnTo>
                      <a:pt x="856" y="152"/>
                    </a:lnTo>
                    <a:lnTo>
                      <a:pt x="881" y="196"/>
                    </a:lnTo>
                    <a:lnTo>
                      <a:pt x="900" y="246"/>
                    </a:lnTo>
                    <a:lnTo>
                      <a:pt x="918" y="301"/>
                    </a:lnTo>
                    <a:lnTo>
                      <a:pt x="929" y="359"/>
                    </a:lnTo>
                    <a:lnTo>
                      <a:pt x="934" y="420"/>
                    </a:lnTo>
                    <a:lnTo>
                      <a:pt x="934" y="478"/>
                    </a:lnTo>
                    <a:lnTo>
                      <a:pt x="930" y="529"/>
                    </a:lnTo>
                    <a:lnTo>
                      <a:pt x="923" y="576"/>
                    </a:lnTo>
                    <a:lnTo>
                      <a:pt x="769" y="491"/>
                    </a:lnTo>
                    <a:lnTo>
                      <a:pt x="770" y="457"/>
                    </a:lnTo>
                    <a:lnTo>
                      <a:pt x="767" y="419"/>
                    </a:lnTo>
                    <a:lnTo>
                      <a:pt x="759" y="382"/>
                    </a:lnTo>
                    <a:lnTo>
                      <a:pt x="745" y="343"/>
                    </a:lnTo>
                    <a:lnTo>
                      <a:pt x="743" y="366"/>
                    </a:lnTo>
                    <a:lnTo>
                      <a:pt x="740" y="396"/>
                    </a:lnTo>
                    <a:lnTo>
                      <a:pt x="739" y="433"/>
                    </a:lnTo>
                    <a:lnTo>
                      <a:pt x="739" y="475"/>
                    </a:lnTo>
                    <a:lnTo>
                      <a:pt x="702" y="455"/>
                    </a:lnTo>
                    <a:lnTo>
                      <a:pt x="741" y="1177"/>
                    </a:lnTo>
                    <a:lnTo>
                      <a:pt x="702" y="1177"/>
                    </a:lnTo>
                    <a:lnTo>
                      <a:pt x="702" y="1835"/>
                    </a:lnTo>
                    <a:lnTo>
                      <a:pt x="703" y="1836"/>
                    </a:lnTo>
                    <a:lnTo>
                      <a:pt x="703" y="1837"/>
                    </a:lnTo>
                    <a:lnTo>
                      <a:pt x="704" y="1839"/>
                    </a:lnTo>
                    <a:lnTo>
                      <a:pt x="704" y="1842"/>
                    </a:lnTo>
                    <a:lnTo>
                      <a:pt x="479" y="1842"/>
                    </a:lnTo>
                    <a:lnTo>
                      <a:pt x="479" y="1839"/>
                    </a:lnTo>
                    <a:lnTo>
                      <a:pt x="478" y="1837"/>
                    </a:lnTo>
                    <a:lnTo>
                      <a:pt x="478" y="1836"/>
                    </a:lnTo>
                    <a:lnTo>
                      <a:pt x="477" y="1835"/>
                    </a:lnTo>
                    <a:lnTo>
                      <a:pt x="477" y="1172"/>
                    </a:lnTo>
                    <a:lnTo>
                      <a:pt x="451" y="1171"/>
                    </a:lnTo>
                    <a:lnTo>
                      <a:pt x="451" y="1839"/>
                    </a:lnTo>
                    <a:lnTo>
                      <a:pt x="448" y="1842"/>
                    </a:lnTo>
                    <a:lnTo>
                      <a:pt x="234" y="1842"/>
                    </a:lnTo>
                    <a:lnTo>
                      <a:pt x="232" y="1839"/>
                    </a:lnTo>
                    <a:lnTo>
                      <a:pt x="232" y="1166"/>
                    </a:lnTo>
                    <a:lnTo>
                      <a:pt x="195" y="1165"/>
                    </a:lnTo>
                    <a:lnTo>
                      <a:pt x="206" y="465"/>
                    </a:lnTo>
                    <a:lnTo>
                      <a:pt x="201" y="468"/>
                    </a:lnTo>
                    <a:lnTo>
                      <a:pt x="201" y="435"/>
                    </a:lnTo>
                    <a:lnTo>
                      <a:pt x="200" y="408"/>
                    </a:lnTo>
                    <a:lnTo>
                      <a:pt x="197" y="386"/>
                    </a:lnTo>
                    <a:lnTo>
                      <a:pt x="195" y="369"/>
                    </a:lnTo>
                    <a:lnTo>
                      <a:pt x="188" y="345"/>
                    </a:lnTo>
                    <a:lnTo>
                      <a:pt x="175" y="382"/>
                    </a:lnTo>
                    <a:lnTo>
                      <a:pt x="167" y="419"/>
                    </a:lnTo>
                    <a:lnTo>
                      <a:pt x="164" y="455"/>
                    </a:lnTo>
                    <a:lnTo>
                      <a:pt x="165" y="490"/>
                    </a:lnTo>
                    <a:lnTo>
                      <a:pt x="12" y="581"/>
                    </a:lnTo>
                    <a:lnTo>
                      <a:pt x="5" y="532"/>
                    </a:lnTo>
                    <a:lnTo>
                      <a:pt x="1" y="479"/>
                    </a:lnTo>
                    <a:lnTo>
                      <a:pt x="0" y="420"/>
                    </a:lnTo>
                    <a:lnTo>
                      <a:pt x="5" y="366"/>
                    </a:lnTo>
                    <a:lnTo>
                      <a:pt x="13" y="313"/>
                    </a:lnTo>
                    <a:lnTo>
                      <a:pt x="28" y="265"/>
                    </a:lnTo>
                    <a:lnTo>
                      <a:pt x="46" y="220"/>
                    </a:lnTo>
                    <a:lnTo>
                      <a:pt x="67" y="179"/>
                    </a:lnTo>
                    <a:lnTo>
                      <a:pt x="90" y="143"/>
                    </a:lnTo>
                    <a:lnTo>
                      <a:pt x="116" y="113"/>
                    </a:lnTo>
                    <a:lnTo>
                      <a:pt x="143" y="88"/>
                    </a:lnTo>
                    <a:lnTo>
                      <a:pt x="170" y="69"/>
                    </a:lnTo>
                    <a:lnTo>
                      <a:pt x="197" y="57"/>
                    </a:lnTo>
                    <a:lnTo>
                      <a:pt x="223" y="52"/>
                    </a:lnTo>
                    <a:lnTo>
                      <a:pt x="249" y="32"/>
                    </a:lnTo>
                    <a:lnTo>
                      <a:pt x="274" y="20"/>
                    </a:lnTo>
                    <a:lnTo>
                      <a:pt x="297" y="11"/>
                    </a:lnTo>
                    <a:lnTo>
                      <a:pt x="315" y="7"/>
                    </a:lnTo>
                    <a:lnTo>
                      <a:pt x="329" y="6"/>
                    </a:lnTo>
                    <a:lnTo>
                      <a:pt x="338" y="7"/>
                    </a:lnTo>
                    <a:lnTo>
                      <a:pt x="341" y="7"/>
                    </a:lnTo>
                    <a:lnTo>
                      <a:pt x="376" y="30"/>
                    </a:lnTo>
                    <a:lnTo>
                      <a:pt x="407" y="46"/>
                    </a:lnTo>
                    <a:lnTo>
                      <a:pt x="436" y="56"/>
                    </a:lnTo>
                    <a:lnTo>
                      <a:pt x="463" y="61"/>
                    </a:lnTo>
                    <a:lnTo>
                      <a:pt x="487" y="62"/>
                    </a:lnTo>
                    <a:lnTo>
                      <a:pt x="508" y="59"/>
                    </a:lnTo>
                    <a:lnTo>
                      <a:pt x="528" y="55"/>
                    </a:lnTo>
                    <a:lnTo>
                      <a:pt x="544" y="48"/>
                    </a:lnTo>
                    <a:lnTo>
                      <a:pt x="559" y="40"/>
                    </a:lnTo>
                    <a:lnTo>
                      <a:pt x="570" y="30"/>
                    </a:lnTo>
                    <a:lnTo>
                      <a:pt x="580" y="21"/>
                    </a:lnTo>
                    <a:lnTo>
                      <a:pt x="587" y="13"/>
                    </a:lnTo>
                    <a:lnTo>
                      <a:pt x="594" y="6"/>
                    </a:lnTo>
                    <a:lnTo>
                      <a:pt x="596" y="1"/>
                    </a:lnTo>
                    <a:lnTo>
                      <a:pt x="597"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15" name="Freeform 7"/>
              <p:cNvSpPr>
                <a:spLocks/>
              </p:cNvSpPr>
              <p:nvPr/>
            </p:nvSpPr>
            <p:spPr bwMode="auto">
              <a:xfrm>
                <a:off x="2317749" y="1859417"/>
                <a:ext cx="844550" cy="727075"/>
              </a:xfrm>
              <a:custGeom>
                <a:avLst/>
                <a:gdLst>
                  <a:gd name="T0" fmla="*/ 612398763 w 532"/>
                  <a:gd name="T1" fmla="*/ 0 h 458"/>
                  <a:gd name="T2" fmla="*/ 720764688 w 532"/>
                  <a:gd name="T3" fmla="*/ 0 h 458"/>
                  <a:gd name="T4" fmla="*/ 824091888 w 532"/>
                  <a:gd name="T5" fmla="*/ 2520950 h 458"/>
                  <a:gd name="T6" fmla="*/ 909777200 w 532"/>
                  <a:gd name="T7" fmla="*/ 15120938 h 458"/>
                  <a:gd name="T8" fmla="*/ 977820625 w 532"/>
                  <a:gd name="T9" fmla="*/ 30241875 h 458"/>
                  <a:gd name="T10" fmla="*/ 1033264063 w 532"/>
                  <a:gd name="T11" fmla="*/ 57964388 h 458"/>
                  <a:gd name="T12" fmla="*/ 1076107513 w 532"/>
                  <a:gd name="T13" fmla="*/ 95765938 h 458"/>
                  <a:gd name="T14" fmla="*/ 1103828438 w 532"/>
                  <a:gd name="T15" fmla="*/ 143649700 h 458"/>
                  <a:gd name="T16" fmla="*/ 1123989688 w 532"/>
                  <a:gd name="T17" fmla="*/ 206652813 h 458"/>
                  <a:gd name="T18" fmla="*/ 1141631575 w 532"/>
                  <a:gd name="T19" fmla="*/ 284778450 h 458"/>
                  <a:gd name="T20" fmla="*/ 1154231563 w 532"/>
                  <a:gd name="T21" fmla="*/ 352821875 h 458"/>
                  <a:gd name="T22" fmla="*/ 1174392813 w 532"/>
                  <a:gd name="T23" fmla="*/ 410786263 h 458"/>
                  <a:gd name="T24" fmla="*/ 1199594375 w 532"/>
                  <a:gd name="T25" fmla="*/ 453628125 h 458"/>
                  <a:gd name="T26" fmla="*/ 1227316888 w 532"/>
                  <a:gd name="T27" fmla="*/ 486390950 h 458"/>
                  <a:gd name="T28" fmla="*/ 1252518450 w 532"/>
                  <a:gd name="T29" fmla="*/ 511592513 h 458"/>
                  <a:gd name="T30" fmla="*/ 1282760325 w 532"/>
                  <a:gd name="T31" fmla="*/ 526713450 h 458"/>
                  <a:gd name="T32" fmla="*/ 1305440938 w 532"/>
                  <a:gd name="T33" fmla="*/ 531753763 h 458"/>
                  <a:gd name="T34" fmla="*/ 1328123138 w 532"/>
                  <a:gd name="T35" fmla="*/ 536794075 h 458"/>
                  <a:gd name="T36" fmla="*/ 1340723125 w 532"/>
                  <a:gd name="T37" fmla="*/ 531753763 h 458"/>
                  <a:gd name="T38" fmla="*/ 1338203763 w 532"/>
                  <a:gd name="T39" fmla="*/ 541834388 h 458"/>
                  <a:gd name="T40" fmla="*/ 1330642500 w 532"/>
                  <a:gd name="T41" fmla="*/ 567035950 h 458"/>
                  <a:gd name="T42" fmla="*/ 1315521563 w 532"/>
                  <a:gd name="T43" fmla="*/ 604837500 h 458"/>
                  <a:gd name="T44" fmla="*/ 1297881263 w 532"/>
                  <a:gd name="T45" fmla="*/ 652721263 h 458"/>
                  <a:gd name="T46" fmla="*/ 1272679700 w 532"/>
                  <a:gd name="T47" fmla="*/ 708164700 h 458"/>
                  <a:gd name="T48" fmla="*/ 1239916875 w 532"/>
                  <a:gd name="T49" fmla="*/ 771167813 h 458"/>
                  <a:gd name="T50" fmla="*/ 1199594375 w 532"/>
                  <a:gd name="T51" fmla="*/ 836691875 h 458"/>
                  <a:gd name="T52" fmla="*/ 1154231563 w 532"/>
                  <a:gd name="T53" fmla="*/ 902215938 h 458"/>
                  <a:gd name="T54" fmla="*/ 1098788125 w 532"/>
                  <a:gd name="T55" fmla="*/ 965220638 h 458"/>
                  <a:gd name="T56" fmla="*/ 1038304375 w 532"/>
                  <a:gd name="T57" fmla="*/ 1020664075 h 458"/>
                  <a:gd name="T58" fmla="*/ 965220638 w 532"/>
                  <a:gd name="T59" fmla="*/ 1071067200 h 458"/>
                  <a:gd name="T60" fmla="*/ 884575638 w 532"/>
                  <a:gd name="T61" fmla="*/ 1113909063 h 458"/>
                  <a:gd name="T62" fmla="*/ 796369375 w 532"/>
                  <a:gd name="T63" fmla="*/ 1141631575 h 458"/>
                  <a:gd name="T64" fmla="*/ 693043763 w 532"/>
                  <a:gd name="T65" fmla="*/ 1154231563 h 458"/>
                  <a:gd name="T66" fmla="*/ 589716563 w 532"/>
                  <a:gd name="T67" fmla="*/ 1146671888 h 458"/>
                  <a:gd name="T68" fmla="*/ 486390950 w 532"/>
                  <a:gd name="T69" fmla="*/ 1126510638 h 458"/>
                  <a:gd name="T70" fmla="*/ 388104063 w 532"/>
                  <a:gd name="T71" fmla="*/ 1088707500 h 458"/>
                  <a:gd name="T72" fmla="*/ 294859075 w 532"/>
                  <a:gd name="T73" fmla="*/ 1038304375 h 458"/>
                  <a:gd name="T74" fmla="*/ 214214075 w 532"/>
                  <a:gd name="T75" fmla="*/ 977820625 h 458"/>
                  <a:gd name="T76" fmla="*/ 138609388 w 532"/>
                  <a:gd name="T77" fmla="*/ 904736888 h 458"/>
                  <a:gd name="T78" fmla="*/ 78125638 w 532"/>
                  <a:gd name="T79" fmla="*/ 826611250 h 458"/>
                  <a:gd name="T80" fmla="*/ 35282188 w 532"/>
                  <a:gd name="T81" fmla="*/ 738406575 h 458"/>
                  <a:gd name="T82" fmla="*/ 10080625 w 532"/>
                  <a:gd name="T83" fmla="*/ 647680950 h 458"/>
                  <a:gd name="T84" fmla="*/ 0 w 532"/>
                  <a:gd name="T85" fmla="*/ 554434375 h 458"/>
                  <a:gd name="T86" fmla="*/ 17641888 w 532"/>
                  <a:gd name="T87" fmla="*/ 461189388 h 458"/>
                  <a:gd name="T88" fmla="*/ 22682200 w 532"/>
                  <a:gd name="T89" fmla="*/ 456149075 h 458"/>
                  <a:gd name="T90" fmla="*/ 40322500 w 532"/>
                  <a:gd name="T91" fmla="*/ 453628125 h 458"/>
                  <a:gd name="T92" fmla="*/ 63004700 w 532"/>
                  <a:gd name="T93" fmla="*/ 441028138 h 458"/>
                  <a:gd name="T94" fmla="*/ 95765938 w 532"/>
                  <a:gd name="T95" fmla="*/ 423386250 h 458"/>
                  <a:gd name="T96" fmla="*/ 126007813 w 532"/>
                  <a:gd name="T97" fmla="*/ 395665325 h 458"/>
                  <a:gd name="T98" fmla="*/ 153730325 w 532"/>
                  <a:gd name="T99" fmla="*/ 357862188 h 458"/>
                  <a:gd name="T100" fmla="*/ 178931888 w 532"/>
                  <a:gd name="T101" fmla="*/ 309980013 h 458"/>
                  <a:gd name="T102" fmla="*/ 194052825 w 532"/>
                  <a:gd name="T103" fmla="*/ 246975313 h 458"/>
                  <a:gd name="T104" fmla="*/ 214214075 w 532"/>
                  <a:gd name="T105" fmla="*/ 183972200 h 458"/>
                  <a:gd name="T106" fmla="*/ 246975313 w 532"/>
                  <a:gd name="T107" fmla="*/ 131048125 h 458"/>
                  <a:gd name="T108" fmla="*/ 294859075 w 532"/>
                  <a:gd name="T109" fmla="*/ 88206263 h 458"/>
                  <a:gd name="T110" fmla="*/ 355342825 w 532"/>
                  <a:gd name="T111" fmla="*/ 52924075 h 458"/>
                  <a:gd name="T112" fmla="*/ 430947513 w 532"/>
                  <a:gd name="T113" fmla="*/ 27722513 h 458"/>
                  <a:gd name="T114" fmla="*/ 514111875 w 532"/>
                  <a:gd name="T115" fmla="*/ 7561263 h 458"/>
                  <a:gd name="T116" fmla="*/ 612398763 w 532"/>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2" h="458">
                    <a:moveTo>
                      <a:pt x="243" y="0"/>
                    </a:moveTo>
                    <a:lnTo>
                      <a:pt x="286" y="0"/>
                    </a:lnTo>
                    <a:lnTo>
                      <a:pt x="327" y="1"/>
                    </a:lnTo>
                    <a:lnTo>
                      <a:pt x="361" y="6"/>
                    </a:lnTo>
                    <a:lnTo>
                      <a:pt x="388" y="12"/>
                    </a:lnTo>
                    <a:lnTo>
                      <a:pt x="410" y="23"/>
                    </a:lnTo>
                    <a:lnTo>
                      <a:pt x="427" y="38"/>
                    </a:lnTo>
                    <a:lnTo>
                      <a:pt x="438" y="57"/>
                    </a:lnTo>
                    <a:lnTo>
                      <a:pt x="446" y="82"/>
                    </a:lnTo>
                    <a:lnTo>
                      <a:pt x="453" y="113"/>
                    </a:lnTo>
                    <a:lnTo>
                      <a:pt x="458" y="140"/>
                    </a:lnTo>
                    <a:lnTo>
                      <a:pt x="466" y="163"/>
                    </a:lnTo>
                    <a:lnTo>
                      <a:pt x="476" y="180"/>
                    </a:lnTo>
                    <a:lnTo>
                      <a:pt x="487" y="193"/>
                    </a:lnTo>
                    <a:lnTo>
                      <a:pt x="497" y="203"/>
                    </a:lnTo>
                    <a:lnTo>
                      <a:pt x="509" y="209"/>
                    </a:lnTo>
                    <a:lnTo>
                      <a:pt x="518" y="211"/>
                    </a:lnTo>
                    <a:lnTo>
                      <a:pt x="527" y="213"/>
                    </a:lnTo>
                    <a:lnTo>
                      <a:pt x="532" y="211"/>
                    </a:lnTo>
                    <a:lnTo>
                      <a:pt x="531" y="215"/>
                    </a:lnTo>
                    <a:lnTo>
                      <a:pt x="528" y="225"/>
                    </a:lnTo>
                    <a:lnTo>
                      <a:pt x="522" y="240"/>
                    </a:lnTo>
                    <a:lnTo>
                      <a:pt x="515" y="259"/>
                    </a:lnTo>
                    <a:lnTo>
                      <a:pt x="505" y="281"/>
                    </a:lnTo>
                    <a:lnTo>
                      <a:pt x="492" y="306"/>
                    </a:lnTo>
                    <a:lnTo>
                      <a:pt x="476" y="332"/>
                    </a:lnTo>
                    <a:lnTo>
                      <a:pt x="458" y="358"/>
                    </a:lnTo>
                    <a:lnTo>
                      <a:pt x="436" y="383"/>
                    </a:lnTo>
                    <a:lnTo>
                      <a:pt x="412" y="405"/>
                    </a:lnTo>
                    <a:lnTo>
                      <a:pt x="383" y="425"/>
                    </a:lnTo>
                    <a:lnTo>
                      <a:pt x="351" y="442"/>
                    </a:lnTo>
                    <a:lnTo>
                      <a:pt x="316" y="453"/>
                    </a:lnTo>
                    <a:lnTo>
                      <a:pt x="275" y="458"/>
                    </a:lnTo>
                    <a:lnTo>
                      <a:pt x="234" y="455"/>
                    </a:lnTo>
                    <a:lnTo>
                      <a:pt x="193" y="447"/>
                    </a:lnTo>
                    <a:lnTo>
                      <a:pt x="154" y="432"/>
                    </a:lnTo>
                    <a:lnTo>
                      <a:pt x="117" y="412"/>
                    </a:lnTo>
                    <a:lnTo>
                      <a:pt x="85" y="388"/>
                    </a:lnTo>
                    <a:lnTo>
                      <a:pt x="55" y="359"/>
                    </a:lnTo>
                    <a:lnTo>
                      <a:pt x="31" y="328"/>
                    </a:lnTo>
                    <a:lnTo>
                      <a:pt x="14" y="293"/>
                    </a:lnTo>
                    <a:lnTo>
                      <a:pt x="4" y="257"/>
                    </a:lnTo>
                    <a:lnTo>
                      <a:pt x="0" y="220"/>
                    </a:lnTo>
                    <a:lnTo>
                      <a:pt x="7" y="183"/>
                    </a:lnTo>
                    <a:lnTo>
                      <a:pt x="9" y="181"/>
                    </a:lnTo>
                    <a:lnTo>
                      <a:pt x="16" y="180"/>
                    </a:lnTo>
                    <a:lnTo>
                      <a:pt x="25" y="175"/>
                    </a:lnTo>
                    <a:lnTo>
                      <a:pt x="38" y="168"/>
                    </a:lnTo>
                    <a:lnTo>
                      <a:pt x="50" y="157"/>
                    </a:lnTo>
                    <a:lnTo>
                      <a:pt x="61" y="142"/>
                    </a:lnTo>
                    <a:lnTo>
                      <a:pt x="71" y="123"/>
                    </a:lnTo>
                    <a:lnTo>
                      <a:pt x="77" y="98"/>
                    </a:lnTo>
                    <a:lnTo>
                      <a:pt x="85" y="73"/>
                    </a:lnTo>
                    <a:lnTo>
                      <a:pt x="98" y="52"/>
                    </a:lnTo>
                    <a:lnTo>
                      <a:pt x="117" y="35"/>
                    </a:lnTo>
                    <a:lnTo>
                      <a:pt x="141" y="21"/>
                    </a:lnTo>
                    <a:lnTo>
                      <a:pt x="171" y="11"/>
                    </a:lnTo>
                    <a:lnTo>
                      <a:pt x="204" y="3"/>
                    </a:lnTo>
                    <a:lnTo>
                      <a:pt x="243" y="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16" name="Freeform 8"/>
              <p:cNvSpPr>
                <a:spLocks/>
              </p:cNvSpPr>
              <p:nvPr/>
            </p:nvSpPr>
            <p:spPr bwMode="auto">
              <a:xfrm>
                <a:off x="2566987" y="2353129"/>
                <a:ext cx="339725" cy="549275"/>
              </a:xfrm>
              <a:custGeom>
                <a:avLst/>
                <a:gdLst>
                  <a:gd name="T0" fmla="*/ 269657513 w 214"/>
                  <a:gd name="T1" fmla="*/ 0 h 346"/>
                  <a:gd name="T2" fmla="*/ 332660625 w 214"/>
                  <a:gd name="T3" fmla="*/ 5040313 h 346"/>
                  <a:gd name="T4" fmla="*/ 388104063 w 214"/>
                  <a:gd name="T5" fmla="*/ 27722513 h 346"/>
                  <a:gd name="T6" fmla="*/ 438507188 w 214"/>
                  <a:gd name="T7" fmla="*/ 60483750 h 346"/>
                  <a:gd name="T8" fmla="*/ 478829688 w 214"/>
                  <a:gd name="T9" fmla="*/ 100806250 h 346"/>
                  <a:gd name="T10" fmla="*/ 509071563 w 214"/>
                  <a:gd name="T11" fmla="*/ 151209375 h 346"/>
                  <a:gd name="T12" fmla="*/ 531753763 w 214"/>
                  <a:gd name="T13" fmla="*/ 206652813 h 346"/>
                  <a:gd name="T14" fmla="*/ 539313438 w 214"/>
                  <a:gd name="T15" fmla="*/ 269657513 h 346"/>
                  <a:gd name="T16" fmla="*/ 539313438 w 214"/>
                  <a:gd name="T17" fmla="*/ 602318138 h 346"/>
                  <a:gd name="T18" fmla="*/ 529232813 w 214"/>
                  <a:gd name="T19" fmla="*/ 672882513 h 346"/>
                  <a:gd name="T20" fmla="*/ 501511888 w 214"/>
                  <a:gd name="T21" fmla="*/ 735885625 h 346"/>
                  <a:gd name="T22" fmla="*/ 461189388 w 214"/>
                  <a:gd name="T23" fmla="*/ 793850013 h 346"/>
                  <a:gd name="T24" fmla="*/ 403225000 w 214"/>
                  <a:gd name="T25" fmla="*/ 834172513 h 346"/>
                  <a:gd name="T26" fmla="*/ 340221888 w 214"/>
                  <a:gd name="T27" fmla="*/ 861893438 h 346"/>
                  <a:gd name="T28" fmla="*/ 269657513 w 214"/>
                  <a:gd name="T29" fmla="*/ 871974063 h 346"/>
                  <a:gd name="T30" fmla="*/ 196572188 w 214"/>
                  <a:gd name="T31" fmla="*/ 861893438 h 346"/>
                  <a:gd name="T32" fmla="*/ 133569075 w 214"/>
                  <a:gd name="T33" fmla="*/ 834172513 h 346"/>
                  <a:gd name="T34" fmla="*/ 78125638 w 214"/>
                  <a:gd name="T35" fmla="*/ 793850013 h 346"/>
                  <a:gd name="T36" fmla="*/ 37803138 w 214"/>
                  <a:gd name="T37" fmla="*/ 735885625 h 346"/>
                  <a:gd name="T38" fmla="*/ 10080625 w 214"/>
                  <a:gd name="T39" fmla="*/ 672882513 h 346"/>
                  <a:gd name="T40" fmla="*/ 0 w 214"/>
                  <a:gd name="T41" fmla="*/ 602318138 h 346"/>
                  <a:gd name="T42" fmla="*/ 0 w 214"/>
                  <a:gd name="T43" fmla="*/ 269657513 h 346"/>
                  <a:gd name="T44" fmla="*/ 5040313 w 214"/>
                  <a:gd name="T45" fmla="*/ 206652813 h 346"/>
                  <a:gd name="T46" fmla="*/ 27722513 w 214"/>
                  <a:gd name="T47" fmla="*/ 151209375 h 346"/>
                  <a:gd name="T48" fmla="*/ 60483750 w 214"/>
                  <a:gd name="T49" fmla="*/ 100806250 h 346"/>
                  <a:gd name="T50" fmla="*/ 100806250 w 214"/>
                  <a:gd name="T51" fmla="*/ 60483750 h 346"/>
                  <a:gd name="T52" fmla="*/ 151209375 w 214"/>
                  <a:gd name="T53" fmla="*/ 27722513 h 346"/>
                  <a:gd name="T54" fmla="*/ 206652813 w 214"/>
                  <a:gd name="T55" fmla="*/ 5040313 h 346"/>
                  <a:gd name="T56" fmla="*/ 269657513 w 214"/>
                  <a:gd name="T57" fmla="*/ 0 h 3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 h="346">
                    <a:moveTo>
                      <a:pt x="107" y="0"/>
                    </a:moveTo>
                    <a:lnTo>
                      <a:pt x="132" y="2"/>
                    </a:lnTo>
                    <a:lnTo>
                      <a:pt x="154" y="11"/>
                    </a:lnTo>
                    <a:lnTo>
                      <a:pt x="174" y="24"/>
                    </a:lnTo>
                    <a:lnTo>
                      <a:pt x="190" y="40"/>
                    </a:lnTo>
                    <a:lnTo>
                      <a:pt x="202" y="60"/>
                    </a:lnTo>
                    <a:lnTo>
                      <a:pt x="211" y="82"/>
                    </a:lnTo>
                    <a:lnTo>
                      <a:pt x="214" y="107"/>
                    </a:lnTo>
                    <a:lnTo>
                      <a:pt x="214" y="239"/>
                    </a:lnTo>
                    <a:lnTo>
                      <a:pt x="210" y="267"/>
                    </a:lnTo>
                    <a:lnTo>
                      <a:pt x="199" y="292"/>
                    </a:lnTo>
                    <a:lnTo>
                      <a:pt x="183" y="315"/>
                    </a:lnTo>
                    <a:lnTo>
                      <a:pt x="160" y="331"/>
                    </a:lnTo>
                    <a:lnTo>
                      <a:pt x="135" y="342"/>
                    </a:lnTo>
                    <a:lnTo>
                      <a:pt x="107" y="346"/>
                    </a:lnTo>
                    <a:lnTo>
                      <a:pt x="78" y="342"/>
                    </a:lnTo>
                    <a:lnTo>
                      <a:pt x="53" y="331"/>
                    </a:lnTo>
                    <a:lnTo>
                      <a:pt x="31" y="315"/>
                    </a:lnTo>
                    <a:lnTo>
                      <a:pt x="15" y="292"/>
                    </a:lnTo>
                    <a:lnTo>
                      <a:pt x="4" y="267"/>
                    </a:lnTo>
                    <a:lnTo>
                      <a:pt x="0" y="239"/>
                    </a:lnTo>
                    <a:lnTo>
                      <a:pt x="0" y="107"/>
                    </a:lnTo>
                    <a:lnTo>
                      <a:pt x="2" y="82"/>
                    </a:lnTo>
                    <a:lnTo>
                      <a:pt x="11" y="60"/>
                    </a:lnTo>
                    <a:lnTo>
                      <a:pt x="24" y="40"/>
                    </a:lnTo>
                    <a:lnTo>
                      <a:pt x="40" y="24"/>
                    </a:lnTo>
                    <a:lnTo>
                      <a:pt x="60" y="11"/>
                    </a:lnTo>
                    <a:lnTo>
                      <a:pt x="82" y="2"/>
                    </a:lnTo>
                    <a:lnTo>
                      <a:pt x="107"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17" name="Freeform 9"/>
              <p:cNvSpPr>
                <a:spLocks/>
              </p:cNvSpPr>
              <p:nvPr/>
            </p:nvSpPr>
            <p:spPr bwMode="auto">
              <a:xfrm>
                <a:off x="2306637" y="2657929"/>
                <a:ext cx="711200" cy="239713"/>
              </a:xfrm>
              <a:custGeom>
                <a:avLst/>
                <a:gdLst>
                  <a:gd name="T0" fmla="*/ 740925938 w 448"/>
                  <a:gd name="T1" fmla="*/ 0 h 151"/>
                  <a:gd name="T2" fmla="*/ 811490313 w 448"/>
                  <a:gd name="T3" fmla="*/ 0 h 151"/>
                  <a:gd name="T4" fmla="*/ 879535325 w 448"/>
                  <a:gd name="T5" fmla="*/ 7561278 h 151"/>
                  <a:gd name="T6" fmla="*/ 945059388 w 448"/>
                  <a:gd name="T7" fmla="*/ 27722570 h 151"/>
                  <a:gd name="T8" fmla="*/ 1008062500 w 448"/>
                  <a:gd name="T9" fmla="*/ 55443553 h 151"/>
                  <a:gd name="T10" fmla="*/ 1063505938 w 448"/>
                  <a:gd name="T11" fmla="*/ 95766137 h 151"/>
                  <a:gd name="T12" fmla="*/ 1113909063 w 448"/>
                  <a:gd name="T13" fmla="*/ 148690323 h 151"/>
                  <a:gd name="T14" fmla="*/ 1129030000 w 448"/>
                  <a:gd name="T15" fmla="*/ 183972584 h 151"/>
                  <a:gd name="T16" fmla="*/ 1126510638 w 448"/>
                  <a:gd name="T17" fmla="*/ 219254845 h 151"/>
                  <a:gd name="T18" fmla="*/ 1101309075 w 448"/>
                  <a:gd name="T19" fmla="*/ 249496783 h 151"/>
                  <a:gd name="T20" fmla="*/ 1060986575 w 448"/>
                  <a:gd name="T21" fmla="*/ 277217766 h 151"/>
                  <a:gd name="T22" fmla="*/ 1005543138 w 448"/>
                  <a:gd name="T23" fmla="*/ 307459704 h 151"/>
                  <a:gd name="T24" fmla="*/ 934978763 w 448"/>
                  <a:gd name="T25" fmla="*/ 327620996 h 151"/>
                  <a:gd name="T26" fmla="*/ 856853125 w 448"/>
                  <a:gd name="T27" fmla="*/ 350303243 h 151"/>
                  <a:gd name="T28" fmla="*/ 771167813 w 448"/>
                  <a:gd name="T29" fmla="*/ 365424212 h 151"/>
                  <a:gd name="T30" fmla="*/ 675401875 w 448"/>
                  <a:gd name="T31" fmla="*/ 375504858 h 151"/>
                  <a:gd name="T32" fmla="*/ 582156888 w 448"/>
                  <a:gd name="T33" fmla="*/ 380545181 h 151"/>
                  <a:gd name="T34" fmla="*/ 481350638 w 448"/>
                  <a:gd name="T35" fmla="*/ 380545181 h 151"/>
                  <a:gd name="T36" fmla="*/ 388104063 w 448"/>
                  <a:gd name="T37" fmla="*/ 375504858 h 151"/>
                  <a:gd name="T38" fmla="*/ 294859075 w 448"/>
                  <a:gd name="T39" fmla="*/ 362903257 h 151"/>
                  <a:gd name="T40" fmla="*/ 206652813 w 448"/>
                  <a:gd name="T41" fmla="*/ 340222597 h 151"/>
                  <a:gd name="T42" fmla="*/ 126007813 w 448"/>
                  <a:gd name="T43" fmla="*/ 312500027 h 151"/>
                  <a:gd name="T44" fmla="*/ 55443438 w 448"/>
                  <a:gd name="T45" fmla="*/ 277217766 h 151"/>
                  <a:gd name="T46" fmla="*/ 0 w 448"/>
                  <a:gd name="T47" fmla="*/ 234375814 h 151"/>
                  <a:gd name="T48" fmla="*/ 5040313 w 448"/>
                  <a:gd name="T49" fmla="*/ 231854859 h 151"/>
                  <a:gd name="T50" fmla="*/ 22682200 w 448"/>
                  <a:gd name="T51" fmla="*/ 219254845 h 151"/>
                  <a:gd name="T52" fmla="*/ 50403125 w 448"/>
                  <a:gd name="T53" fmla="*/ 201612921 h 151"/>
                  <a:gd name="T54" fmla="*/ 83165950 w 448"/>
                  <a:gd name="T55" fmla="*/ 181451628 h 151"/>
                  <a:gd name="T56" fmla="*/ 126007813 w 448"/>
                  <a:gd name="T57" fmla="*/ 156250013 h 151"/>
                  <a:gd name="T58" fmla="*/ 173891575 w 448"/>
                  <a:gd name="T59" fmla="*/ 131048398 h 151"/>
                  <a:gd name="T60" fmla="*/ 229335013 w 448"/>
                  <a:gd name="T61" fmla="*/ 103327416 h 151"/>
                  <a:gd name="T62" fmla="*/ 284778450 w 448"/>
                  <a:gd name="T63" fmla="*/ 78125800 h 151"/>
                  <a:gd name="T64" fmla="*/ 345262200 w 448"/>
                  <a:gd name="T65" fmla="*/ 55443553 h 151"/>
                  <a:gd name="T66" fmla="*/ 403225000 w 448"/>
                  <a:gd name="T67" fmla="*/ 40322584 h 151"/>
                  <a:gd name="T68" fmla="*/ 463708750 w 448"/>
                  <a:gd name="T69" fmla="*/ 27722570 h 151"/>
                  <a:gd name="T70" fmla="*/ 529232813 w 448"/>
                  <a:gd name="T71" fmla="*/ 17641924 h 151"/>
                  <a:gd name="T72" fmla="*/ 599797188 w 448"/>
                  <a:gd name="T73" fmla="*/ 7561278 h 151"/>
                  <a:gd name="T74" fmla="*/ 670361563 w 448"/>
                  <a:gd name="T75" fmla="*/ 2520955 h 151"/>
                  <a:gd name="T76" fmla="*/ 740925938 w 448"/>
                  <a:gd name="T77" fmla="*/ 0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48" h="151">
                    <a:moveTo>
                      <a:pt x="294" y="0"/>
                    </a:moveTo>
                    <a:lnTo>
                      <a:pt x="322" y="0"/>
                    </a:lnTo>
                    <a:lnTo>
                      <a:pt x="349" y="3"/>
                    </a:lnTo>
                    <a:lnTo>
                      <a:pt x="375" y="11"/>
                    </a:lnTo>
                    <a:lnTo>
                      <a:pt x="400" y="22"/>
                    </a:lnTo>
                    <a:lnTo>
                      <a:pt x="422" y="38"/>
                    </a:lnTo>
                    <a:lnTo>
                      <a:pt x="442" y="59"/>
                    </a:lnTo>
                    <a:lnTo>
                      <a:pt x="448" y="73"/>
                    </a:lnTo>
                    <a:lnTo>
                      <a:pt x="447" y="87"/>
                    </a:lnTo>
                    <a:lnTo>
                      <a:pt x="437" y="99"/>
                    </a:lnTo>
                    <a:lnTo>
                      <a:pt x="421" y="110"/>
                    </a:lnTo>
                    <a:lnTo>
                      <a:pt x="399" y="122"/>
                    </a:lnTo>
                    <a:lnTo>
                      <a:pt x="371" y="130"/>
                    </a:lnTo>
                    <a:lnTo>
                      <a:pt x="340" y="139"/>
                    </a:lnTo>
                    <a:lnTo>
                      <a:pt x="306" y="145"/>
                    </a:lnTo>
                    <a:lnTo>
                      <a:pt x="268" y="149"/>
                    </a:lnTo>
                    <a:lnTo>
                      <a:pt x="231" y="151"/>
                    </a:lnTo>
                    <a:lnTo>
                      <a:pt x="191" y="151"/>
                    </a:lnTo>
                    <a:lnTo>
                      <a:pt x="154" y="149"/>
                    </a:lnTo>
                    <a:lnTo>
                      <a:pt x="117" y="144"/>
                    </a:lnTo>
                    <a:lnTo>
                      <a:pt x="82" y="135"/>
                    </a:lnTo>
                    <a:lnTo>
                      <a:pt x="50" y="124"/>
                    </a:lnTo>
                    <a:lnTo>
                      <a:pt x="22" y="110"/>
                    </a:lnTo>
                    <a:lnTo>
                      <a:pt x="0" y="93"/>
                    </a:lnTo>
                    <a:lnTo>
                      <a:pt x="2" y="92"/>
                    </a:lnTo>
                    <a:lnTo>
                      <a:pt x="9" y="87"/>
                    </a:lnTo>
                    <a:lnTo>
                      <a:pt x="20" y="80"/>
                    </a:lnTo>
                    <a:lnTo>
                      <a:pt x="33" y="72"/>
                    </a:lnTo>
                    <a:lnTo>
                      <a:pt x="50" y="62"/>
                    </a:lnTo>
                    <a:lnTo>
                      <a:pt x="69" y="52"/>
                    </a:lnTo>
                    <a:lnTo>
                      <a:pt x="91" y="41"/>
                    </a:lnTo>
                    <a:lnTo>
                      <a:pt x="113" y="31"/>
                    </a:lnTo>
                    <a:lnTo>
                      <a:pt x="137" y="22"/>
                    </a:lnTo>
                    <a:lnTo>
                      <a:pt x="160" y="16"/>
                    </a:lnTo>
                    <a:lnTo>
                      <a:pt x="184" y="11"/>
                    </a:lnTo>
                    <a:lnTo>
                      <a:pt x="210" y="7"/>
                    </a:lnTo>
                    <a:lnTo>
                      <a:pt x="238" y="3"/>
                    </a:lnTo>
                    <a:lnTo>
                      <a:pt x="266" y="1"/>
                    </a:lnTo>
                    <a:lnTo>
                      <a:pt x="294"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86" name="Freeform 10"/>
              <p:cNvSpPr>
                <a:spLocks/>
              </p:cNvSpPr>
              <p:nvPr/>
            </p:nvSpPr>
            <p:spPr bwMode="auto">
              <a:xfrm>
                <a:off x="2427633" y="1654174"/>
                <a:ext cx="625455" cy="370537"/>
              </a:xfrm>
              <a:custGeom>
                <a:avLst/>
                <a:gdLst/>
                <a:ahLst/>
                <a:cxnLst>
                  <a:cxn ang="0">
                    <a:pos x="59" y="0"/>
                  </a:cxn>
                  <a:cxn ang="0">
                    <a:pos x="334" y="0"/>
                  </a:cxn>
                  <a:cxn ang="0">
                    <a:pos x="341" y="2"/>
                  </a:cxn>
                  <a:cxn ang="0">
                    <a:pos x="351" y="5"/>
                  </a:cxn>
                  <a:cxn ang="0">
                    <a:pos x="361" y="10"/>
                  </a:cxn>
                  <a:cxn ang="0">
                    <a:pos x="371" y="18"/>
                  </a:cxn>
                  <a:cxn ang="0">
                    <a:pos x="381" y="28"/>
                  </a:cxn>
                  <a:cxn ang="0">
                    <a:pos x="389" y="43"/>
                  </a:cxn>
                  <a:cxn ang="0">
                    <a:pos x="392" y="60"/>
                  </a:cxn>
                  <a:cxn ang="0">
                    <a:pos x="394" y="84"/>
                  </a:cxn>
                  <a:cxn ang="0">
                    <a:pos x="385" y="233"/>
                  </a:cxn>
                  <a:cxn ang="0">
                    <a:pos x="331" y="180"/>
                  </a:cxn>
                  <a:cxn ang="0">
                    <a:pos x="69" y="180"/>
                  </a:cxn>
                  <a:cxn ang="0">
                    <a:pos x="10" y="225"/>
                  </a:cxn>
                  <a:cxn ang="0">
                    <a:pos x="1" y="84"/>
                  </a:cxn>
                  <a:cxn ang="0">
                    <a:pos x="1" y="81"/>
                  </a:cxn>
                  <a:cxn ang="0">
                    <a:pos x="0" y="76"/>
                  </a:cxn>
                  <a:cxn ang="0">
                    <a:pos x="0" y="59"/>
                  </a:cxn>
                  <a:cxn ang="0">
                    <a:pos x="5" y="37"/>
                  </a:cxn>
                  <a:cxn ang="0">
                    <a:pos x="10" y="27"/>
                  </a:cxn>
                  <a:cxn ang="0">
                    <a:pos x="17" y="17"/>
                  </a:cxn>
                  <a:cxn ang="0">
                    <a:pos x="28" y="8"/>
                  </a:cxn>
                  <a:cxn ang="0">
                    <a:pos x="42" y="3"/>
                  </a:cxn>
                  <a:cxn ang="0">
                    <a:pos x="59" y="0"/>
                  </a:cxn>
                </a:cxnLst>
                <a:rect l="0" t="0" r="r" b="b"/>
                <a:pathLst>
                  <a:path w="394" h="233">
                    <a:moveTo>
                      <a:pt x="59" y="0"/>
                    </a:moveTo>
                    <a:lnTo>
                      <a:pt x="334" y="0"/>
                    </a:lnTo>
                    <a:lnTo>
                      <a:pt x="341" y="2"/>
                    </a:lnTo>
                    <a:lnTo>
                      <a:pt x="351" y="5"/>
                    </a:lnTo>
                    <a:lnTo>
                      <a:pt x="361" y="10"/>
                    </a:lnTo>
                    <a:lnTo>
                      <a:pt x="371" y="18"/>
                    </a:lnTo>
                    <a:lnTo>
                      <a:pt x="381" y="28"/>
                    </a:lnTo>
                    <a:lnTo>
                      <a:pt x="389" y="43"/>
                    </a:lnTo>
                    <a:lnTo>
                      <a:pt x="392" y="60"/>
                    </a:lnTo>
                    <a:lnTo>
                      <a:pt x="394" y="84"/>
                    </a:lnTo>
                    <a:lnTo>
                      <a:pt x="385" y="233"/>
                    </a:lnTo>
                    <a:lnTo>
                      <a:pt x="331" y="180"/>
                    </a:lnTo>
                    <a:lnTo>
                      <a:pt x="69" y="180"/>
                    </a:lnTo>
                    <a:lnTo>
                      <a:pt x="10" y="225"/>
                    </a:lnTo>
                    <a:lnTo>
                      <a:pt x="1" y="84"/>
                    </a:lnTo>
                    <a:lnTo>
                      <a:pt x="1" y="81"/>
                    </a:lnTo>
                    <a:lnTo>
                      <a:pt x="0" y="76"/>
                    </a:lnTo>
                    <a:lnTo>
                      <a:pt x="0" y="59"/>
                    </a:lnTo>
                    <a:lnTo>
                      <a:pt x="5" y="37"/>
                    </a:lnTo>
                    <a:lnTo>
                      <a:pt x="10" y="27"/>
                    </a:lnTo>
                    <a:lnTo>
                      <a:pt x="17" y="17"/>
                    </a:lnTo>
                    <a:lnTo>
                      <a:pt x="28" y="8"/>
                    </a:lnTo>
                    <a:lnTo>
                      <a:pt x="42" y="3"/>
                    </a:lnTo>
                    <a:lnTo>
                      <a:pt x="59" y="0"/>
                    </a:lnTo>
                    <a:close/>
                  </a:path>
                </a:pathLst>
              </a:custGeom>
              <a:solidFill>
                <a:schemeClr val="bg2">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19" name="Freeform 11"/>
              <p:cNvSpPr>
                <a:spLocks/>
              </p:cNvSpPr>
              <p:nvPr/>
            </p:nvSpPr>
            <p:spPr bwMode="auto">
              <a:xfrm>
                <a:off x="2657474" y="1718129"/>
                <a:ext cx="163513" cy="165100"/>
              </a:xfrm>
              <a:custGeom>
                <a:avLst/>
                <a:gdLst>
                  <a:gd name="T0" fmla="*/ 78125876 w 103"/>
                  <a:gd name="T1" fmla="*/ 0 h 104"/>
                  <a:gd name="T2" fmla="*/ 181451805 w 103"/>
                  <a:gd name="T3" fmla="*/ 0 h 104"/>
                  <a:gd name="T4" fmla="*/ 181451805 w 103"/>
                  <a:gd name="T5" fmla="*/ 78125638 h 104"/>
                  <a:gd name="T6" fmla="*/ 259577681 w 103"/>
                  <a:gd name="T7" fmla="*/ 78125638 h 104"/>
                  <a:gd name="T8" fmla="*/ 259577681 w 103"/>
                  <a:gd name="T9" fmla="*/ 181451250 h 104"/>
                  <a:gd name="T10" fmla="*/ 181451805 w 103"/>
                  <a:gd name="T11" fmla="*/ 181451250 h 104"/>
                  <a:gd name="T12" fmla="*/ 181451805 w 103"/>
                  <a:gd name="T13" fmla="*/ 262096250 h 104"/>
                  <a:gd name="T14" fmla="*/ 78125876 w 103"/>
                  <a:gd name="T15" fmla="*/ 262096250 h 104"/>
                  <a:gd name="T16" fmla="*/ 78125876 w 103"/>
                  <a:gd name="T17" fmla="*/ 181451250 h 104"/>
                  <a:gd name="T18" fmla="*/ 0 w 103"/>
                  <a:gd name="T19" fmla="*/ 181451250 h 104"/>
                  <a:gd name="T20" fmla="*/ 0 w 103"/>
                  <a:gd name="T21" fmla="*/ 78125638 h 104"/>
                  <a:gd name="T22" fmla="*/ 78125876 w 103"/>
                  <a:gd name="T23" fmla="*/ 78125638 h 104"/>
                  <a:gd name="T24" fmla="*/ 78125876 w 103"/>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04">
                    <a:moveTo>
                      <a:pt x="31" y="0"/>
                    </a:moveTo>
                    <a:lnTo>
                      <a:pt x="72" y="0"/>
                    </a:lnTo>
                    <a:lnTo>
                      <a:pt x="72" y="31"/>
                    </a:lnTo>
                    <a:lnTo>
                      <a:pt x="103" y="31"/>
                    </a:lnTo>
                    <a:lnTo>
                      <a:pt x="103" y="72"/>
                    </a:lnTo>
                    <a:lnTo>
                      <a:pt x="72" y="72"/>
                    </a:lnTo>
                    <a:lnTo>
                      <a:pt x="72" y="104"/>
                    </a:lnTo>
                    <a:lnTo>
                      <a:pt x="31" y="104"/>
                    </a:lnTo>
                    <a:lnTo>
                      <a:pt x="31" y="72"/>
                    </a:lnTo>
                    <a:lnTo>
                      <a:pt x="0" y="72"/>
                    </a:lnTo>
                    <a:lnTo>
                      <a:pt x="0" y="31"/>
                    </a:lnTo>
                    <a:lnTo>
                      <a:pt x="31" y="31"/>
                    </a:lnTo>
                    <a:lnTo>
                      <a:pt x="31" y="0"/>
                    </a:lnTo>
                    <a:close/>
                  </a:path>
                </a:pathLst>
              </a:custGeom>
              <a:solidFill>
                <a:srgbClr val="FF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0" name="Freeform 12"/>
              <p:cNvSpPr>
                <a:spLocks/>
              </p:cNvSpPr>
              <p:nvPr/>
            </p:nvSpPr>
            <p:spPr bwMode="auto">
              <a:xfrm>
                <a:off x="2527299" y="2442029"/>
                <a:ext cx="428625" cy="223838"/>
              </a:xfrm>
              <a:custGeom>
                <a:avLst/>
                <a:gdLst>
                  <a:gd name="T0" fmla="*/ 0 w 270"/>
                  <a:gd name="T1" fmla="*/ 0 h 141"/>
                  <a:gd name="T2" fmla="*/ 50403125 w 270"/>
                  <a:gd name="T3" fmla="*/ 83166136 h 141"/>
                  <a:gd name="T4" fmla="*/ 100806250 w 270"/>
                  <a:gd name="T5" fmla="*/ 146169389 h 141"/>
                  <a:gd name="T6" fmla="*/ 153730325 w 270"/>
                  <a:gd name="T7" fmla="*/ 194053258 h 141"/>
                  <a:gd name="T8" fmla="*/ 206652813 w 270"/>
                  <a:gd name="T9" fmla="*/ 221774245 h 141"/>
                  <a:gd name="T10" fmla="*/ 257055938 w 270"/>
                  <a:gd name="T11" fmla="*/ 236895217 h 141"/>
                  <a:gd name="T12" fmla="*/ 309980013 w 270"/>
                  <a:gd name="T13" fmla="*/ 244456496 h 141"/>
                  <a:gd name="T14" fmla="*/ 362902500 w 270"/>
                  <a:gd name="T15" fmla="*/ 236895217 h 141"/>
                  <a:gd name="T16" fmla="*/ 410786263 w 270"/>
                  <a:gd name="T17" fmla="*/ 221774245 h 141"/>
                  <a:gd name="T18" fmla="*/ 456149075 w 270"/>
                  <a:gd name="T19" fmla="*/ 204133906 h 141"/>
                  <a:gd name="T20" fmla="*/ 504031250 w 270"/>
                  <a:gd name="T21" fmla="*/ 178932287 h 141"/>
                  <a:gd name="T22" fmla="*/ 544353750 w 270"/>
                  <a:gd name="T23" fmla="*/ 151209713 h 141"/>
                  <a:gd name="T24" fmla="*/ 579635938 w 270"/>
                  <a:gd name="T25" fmla="*/ 118448402 h 141"/>
                  <a:gd name="T26" fmla="*/ 609877813 w 270"/>
                  <a:gd name="T27" fmla="*/ 90725828 h 141"/>
                  <a:gd name="T28" fmla="*/ 640119688 w 270"/>
                  <a:gd name="T29" fmla="*/ 65524209 h 141"/>
                  <a:gd name="T30" fmla="*/ 657761575 w 270"/>
                  <a:gd name="T31" fmla="*/ 42843546 h 141"/>
                  <a:gd name="T32" fmla="*/ 680442188 w 270"/>
                  <a:gd name="T33" fmla="*/ 22682251 h 141"/>
                  <a:gd name="T34" fmla="*/ 680442188 w 270"/>
                  <a:gd name="T35" fmla="*/ 25201619 h 141"/>
                  <a:gd name="T36" fmla="*/ 662801888 w 270"/>
                  <a:gd name="T37" fmla="*/ 50403238 h 141"/>
                  <a:gd name="T38" fmla="*/ 642640638 w 270"/>
                  <a:gd name="T39" fmla="*/ 83166136 h 141"/>
                  <a:gd name="T40" fmla="*/ 614918125 w 270"/>
                  <a:gd name="T41" fmla="*/ 126008094 h 141"/>
                  <a:gd name="T42" fmla="*/ 579635938 w 270"/>
                  <a:gd name="T43" fmla="*/ 168851640 h 141"/>
                  <a:gd name="T44" fmla="*/ 541834388 w 270"/>
                  <a:gd name="T45" fmla="*/ 216733922 h 141"/>
                  <a:gd name="T46" fmla="*/ 501511888 w 270"/>
                  <a:gd name="T47" fmla="*/ 259577467 h 141"/>
                  <a:gd name="T48" fmla="*/ 461189388 w 270"/>
                  <a:gd name="T49" fmla="*/ 297379102 h 141"/>
                  <a:gd name="T50" fmla="*/ 420866888 w 270"/>
                  <a:gd name="T51" fmla="*/ 325101676 h 141"/>
                  <a:gd name="T52" fmla="*/ 378023438 w 270"/>
                  <a:gd name="T53" fmla="*/ 345262971 h 141"/>
                  <a:gd name="T54" fmla="*/ 317539688 w 270"/>
                  <a:gd name="T55" fmla="*/ 355343619 h 141"/>
                  <a:gd name="T56" fmla="*/ 249496263 w 270"/>
                  <a:gd name="T57" fmla="*/ 345262971 h 141"/>
                  <a:gd name="T58" fmla="*/ 191531875 w 270"/>
                  <a:gd name="T59" fmla="*/ 325101676 h 141"/>
                  <a:gd name="T60" fmla="*/ 138609388 w 270"/>
                  <a:gd name="T61" fmla="*/ 297379102 h 141"/>
                  <a:gd name="T62" fmla="*/ 93246575 w 270"/>
                  <a:gd name="T63" fmla="*/ 259577467 h 141"/>
                  <a:gd name="T64" fmla="*/ 65524063 w 270"/>
                  <a:gd name="T65" fmla="*/ 221774245 h 141"/>
                  <a:gd name="T66" fmla="*/ 55443438 w 270"/>
                  <a:gd name="T67" fmla="*/ 196572627 h 141"/>
                  <a:gd name="T68" fmla="*/ 47883763 w 270"/>
                  <a:gd name="T69" fmla="*/ 166330684 h 141"/>
                  <a:gd name="T70" fmla="*/ 35282188 w 270"/>
                  <a:gd name="T71" fmla="*/ 131048418 h 141"/>
                  <a:gd name="T72" fmla="*/ 25201563 w 270"/>
                  <a:gd name="T73" fmla="*/ 90725828 h 141"/>
                  <a:gd name="T74" fmla="*/ 15120938 w 270"/>
                  <a:gd name="T75" fmla="*/ 55443561 h 141"/>
                  <a:gd name="T76" fmla="*/ 7561263 w 270"/>
                  <a:gd name="T77" fmla="*/ 27722574 h 141"/>
                  <a:gd name="T78" fmla="*/ 2520950 w 270"/>
                  <a:gd name="T79" fmla="*/ 5040324 h 141"/>
                  <a:gd name="T80" fmla="*/ 0 w 270"/>
                  <a:gd name="T81" fmla="*/ 0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0" h="141">
                    <a:moveTo>
                      <a:pt x="0" y="0"/>
                    </a:moveTo>
                    <a:lnTo>
                      <a:pt x="20" y="33"/>
                    </a:lnTo>
                    <a:lnTo>
                      <a:pt x="40" y="58"/>
                    </a:lnTo>
                    <a:lnTo>
                      <a:pt x="61" y="77"/>
                    </a:lnTo>
                    <a:lnTo>
                      <a:pt x="82" y="88"/>
                    </a:lnTo>
                    <a:lnTo>
                      <a:pt x="102" y="94"/>
                    </a:lnTo>
                    <a:lnTo>
                      <a:pt x="123" y="97"/>
                    </a:lnTo>
                    <a:lnTo>
                      <a:pt x="144" y="94"/>
                    </a:lnTo>
                    <a:lnTo>
                      <a:pt x="163" y="88"/>
                    </a:lnTo>
                    <a:lnTo>
                      <a:pt x="181" y="81"/>
                    </a:lnTo>
                    <a:lnTo>
                      <a:pt x="200" y="71"/>
                    </a:lnTo>
                    <a:lnTo>
                      <a:pt x="216" y="60"/>
                    </a:lnTo>
                    <a:lnTo>
                      <a:pt x="230" y="47"/>
                    </a:lnTo>
                    <a:lnTo>
                      <a:pt x="242" y="36"/>
                    </a:lnTo>
                    <a:lnTo>
                      <a:pt x="254" y="26"/>
                    </a:lnTo>
                    <a:lnTo>
                      <a:pt x="261" y="17"/>
                    </a:lnTo>
                    <a:lnTo>
                      <a:pt x="270" y="9"/>
                    </a:lnTo>
                    <a:lnTo>
                      <a:pt x="270" y="10"/>
                    </a:lnTo>
                    <a:lnTo>
                      <a:pt x="263" y="20"/>
                    </a:lnTo>
                    <a:lnTo>
                      <a:pt x="255" y="33"/>
                    </a:lnTo>
                    <a:lnTo>
                      <a:pt x="244" y="50"/>
                    </a:lnTo>
                    <a:lnTo>
                      <a:pt x="230" y="67"/>
                    </a:lnTo>
                    <a:lnTo>
                      <a:pt x="215" y="86"/>
                    </a:lnTo>
                    <a:lnTo>
                      <a:pt x="199" y="103"/>
                    </a:lnTo>
                    <a:lnTo>
                      <a:pt x="183" y="118"/>
                    </a:lnTo>
                    <a:lnTo>
                      <a:pt x="167" y="129"/>
                    </a:lnTo>
                    <a:lnTo>
                      <a:pt x="150" y="137"/>
                    </a:lnTo>
                    <a:lnTo>
                      <a:pt x="126" y="141"/>
                    </a:lnTo>
                    <a:lnTo>
                      <a:pt x="99" y="137"/>
                    </a:lnTo>
                    <a:lnTo>
                      <a:pt x="76" y="129"/>
                    </a:lnTo>
                    <a:lnTo>
                      <a:pt x="55" y="118"/>
                    </a:lnTo>
                    <a:lnTo>
                      <a:pt x="37" y="103"/>
                    </a:lnTo>
                    <a:lnTo>
                      <a:pt x="26" y="88"/>
                    </a:lnTo>
                    <a:lnTo>
                      <a:pt x="22" y="78"/>
                    </a:lnTo>
                    <a:lnTo>
                      <a:pt x="19" y="66"/>
                    </a:lnTo>
                    <a:lnTo>
                      <a:pt x="14" y="52"/>
                    </a:lnTo>
                    <a:lnTo>
                      <a:pt x="10" y="36"/>
                    </a:lnTo>
                    <a:lnTo>
                      <a:pt x="6" y="22"/>
                    </a:lnTo>
                    <a:lnTo>
                      <a:pt x="3" y="11"/>
                    </a:lnTo>
                    <a:lnTo>
                      <a:pt x="1" y="2"/>
                    </a:lnTo>
                    <a:lnTo>
                      <a:pt x="0" y="0"/>
                    </a:lnTo>
                    <a:close/>
                  </a:path>
                </a:pathLst>
              </a:custGeom>
              <a:solidFill>
                <a:srgbClr val="D1995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1" name="Freeform 13"/>
              <p:cNvSpPr>
                <a:spLocks/>
              </p:cNvSpPr>
              <p:nvPr/>
            </p:nvSpPr>
            <p:spPr bwMode="auto">
              <a:xfrm>
                <a:off x="2503487" y="1995942"/>
                <a:ext cx="485775" cy="647700"/>
              </a:xfrm>
              <a:custGeom>
                <a:avLst/>
                <a:gdLst>
                  <a:gd name="T0" fmla="*/ 541834388 w 306"/>
                  <a:gd name="T1" fmla="*/ 0 h 408"/>
                  <a:gd name="T2" fmla="*/ 541834388 w 306"/>
                  <a:gd name="T3" fmla="*/ 47883763 h 408"/>
                  <a:gd name="T4" fmla="*/ 554434375 w 306"/>
                  <a:gd name="T5" fmla="*/ 93246575 h 408"/>
                  <a:gd name="T6" fmla="*/ 577116575 w 306"/>
                  <a:gd name="T7" fmla="*/ 133569075 h 408"/>
                  <a:gd name="T8" fmla="*/ 604837500 w 306"/>
                  <a:gd name="T9" fmla="*/ 171370625 h 408"/>
                  <a:gd name="T10" fmla="*/ 635079375 w 306"/>
                  <a:gd name="T11" fmla="*/ 206652813 h 408"/>
                  <a:gd name="T12" fmla="*/ 670361563 w 306"/>
                  <a:gd name="T13" fmla="*/ 244455950 h 408"/>
                  <a:gd name="T14" fmla="*/ 700603438 w 306"/>
                  <a:gd name="T15" fmla="*/ 282257500 h 408"/>
                  <a:gd name="T16" fmla="*/ 730845313 w 306"/>
                  <a:gd name="T17" fmla="*/ 325100950 h 408"/>
                  <a:gd name="T18" fmla="*/ 756046875 w 306"/>
                  <a:gd name="T19" fmla="*/ 375504075 h 408"/>
                  <a:gd name="T20" fmla="*/ 768648450 w 306"/>
                  <a:gd name="T21" fmla="*/ 430947513 h 408"/>
                  <a:gd name="T22" fmla="*/ 771167813 w 306"/>
                  <a:gd name="T23" fmla="*/ 501511888 h 408"/>
                  <a:gd name="T24" fmla="*/ 763608138 w 306"/>
                  <a:gd name="T25" fmla="*/ 567035950 h 408"/>
                  <a:gd name="T26" fmla="*/ 751006563 w 306"/>
                  <a:gd name="T27" fmla="*/ 630039063 h 408"/>
                  <a:gd name="T28" fmla="*/ 735885625 w 306"/>
                  <a:gd name="T29" fmla="*/ 685482500 h 408"/>
                  <a:gd name="T30" fmla="*/ 718245325 w 306"/>
                  <a:gd name="T31" fmla="*/ 733366263 h 408"/>
                  <a:gd name="T32" fmla="*/ 698084075 w 306"/>
                  <a:gd name="T33" fmla="*/ 773688763 h 408"/>
                  <a:gd name="T34" fmla="*/ 680442188 w 306"/>
                  <a:gd name="T35" fmla="*/ 803930638 h 408"/>
                  <a:gd name="T36" fmla="*/ 667842200 w 306"/>
                  <a:gd name="T37" fmla="*/ 826611250 h 408"/>
                  <a:gd name="T38" fmla="*/ 665321250 w 306"/>
                  <a:gd name="T39" fmla="*/ 834172513 h 408"/>
                  <a:gd name="T40" fmla="*/ 604837500 w 306"/>
                  <a:gd name="T41" fmla="*/ 897175625 h 408"/>
                  <a:gd name="T42" fmla="*/ 551915013 w 306"/>
                  <a:gd name="T43" fmla="*/ 945059388 h 408"/>
                  <a:gd name="T44" fmla="*/ 504031250 w 306"/>
                  <a:gd name="T45" fmla="*/ 982860938 h 408"/>
                  <a:gd name="T46" fmla="*/ 461189388 w 306"/>
                  <a:gd name="T47" fmla="*/ 1013102813 h 408"/>
                  <a:gd name="T48" fmla="*/ 420866888 w 306"/>
                  <a:gd name="T49" fmla="*/ 1025704388 h 408"/>
                  <a:gd name="T50" fmla="*/ 378023438 w 306"/>
                  <a:gd name="T51" fmla="*/ 1028223750 h 408"/>
                  <a:gd name="T52" fmla="*/ 337700938 w 306"/>
                  <a:gd name="T53" fmla="*/ 1025704388 h 408"/>
                  <a:gd name="T54" fmla="*/ 297378438 w 306"/>
                  <a:gd name="T55" fmla="*/ 1008062500 h 408"/>
                  <a:gd name="T56" fmla="*/ 254536575 w 306"/>
                  <a:gd name="T57" fmla="*/ 987901250 h 408"/>
                  <a:gd name="T58" fmla="*/ 206652813 w 306"/>
                  <a:gd name="T59" fmla="*/ 955140013 h 408"/>
                  <a:gd name="T60" fmla="*/ 153730325 w 306"/>
                  <a:gd name="T61" fmla="*/ 917336875 h 408"/>
                  <a:gd name="T62" fmla="*/ 103327200 w 306"/>
                  <a:gd name="T63" fmla="*/ 874495013 h 408"/>
                  <a:gd name="T64" fmla="*/ 65524063 w 306"/>
                  <a:gd name="T65" fmla="*/ 824091888 h 408"/>
                  <a:gd name="T66" fmla="*/ 37803138 w 306"/>
                  <a:gd name="T67" fmla="*/ 768648450 h 408"/>
                  <a:gd name="T68" fmla="*/ 20161250 w 306"/>
                  <a:gd name="T69" fmla="*/ 710684063 h 408"/>
                  <a:gd name="T70" fmla="*/ 7561263 w 306"/>
                  <a:gd name="T71" fmla="*/ 650200313 h 408"/>
                  <a:gd name="T72" fmla="*/ 0 w 306"/>
                  <a:gd name="T73" fmla="*/ 597277825 h 408"/>
                  <a:gd name="T74" fmla="*/ 0 w 306"/>
                  <a:gd name="T75" fmla="*/ 504031250 h 408"/>
                  <a:gd name="T76" fmla="*/ 2520950 w 306"/>
                  <a:gd name="T77" fmla="*/ 468749063 h 408"/>
                  <a:gd name="T78" fmla="*/ 7561263 w 306"/>
                  <a:gd name="T79" fmla="*/ 448587813 h 408"/>
                  <a:gd name="T80" fmla="*/ 7561263 w 306"/>
                  <a:gd name="T81" fmla="*/ 441028138 h 408"/>
                  <a:gd name="T82" fmla="*/ 12601575 w 306"/>
                  <a:gd name="T83" fmla="*/ 441028138 h 408"/>
                  <a:gd name="T84" fmla="*/ 32762825 w 306"/>
                  <a:gd name="T85" fmla="*/ 438507188 h 408"/>
                  <a:gd name="T86" fmla="*/ 60483750 w 306"/>
                  <a:gd name="T87" fmla="*/ 435987825 h 408"/>
                  <a:gd name="T88" fmla="*/ 93246575 w 306"/>
                  <a:gd name="T89" fmla="*/ 428426563 h 408"/>
                  <a:gd name="T90" fmla="*/ 131048125 w 306"/>
                  <a:gd name="T91" fmla="*/ 415826575 h 408"/>
                  <a:gd name="T92" fmla="*/ 176410938 w 306"/>
                  <a:gd name="T93" fmla="*/ 398184688 h 408"/>
                  <a:gd name="T94" fmla="*/ 216733438 w 306"/>
                  <a:gd name="T95" fmla="*/ 367942813 h 408"/>
                  <a:gd name="T96" fmla="*/ 257055938 w 306"/>
                  <a:gd name="T97" fmla="*/ 335181575 h 408"/>
                  <a:gd name="T98" fmla="*/ 294859075 w 306"/>
                  <a:gd name="T99" fmla="*/ 289818763 h 408"/>
                  <a:gd name="T100" fmla="*/ 325100950 w 306"/>
                  <a:gd name="T101" fmla="*/ 234375325 h 408"/>
                  <a:gd name="T102" fmla="*/ 360383138 w 306"/>
                  <a:gd name="T103" fmla="*/ 166330313 h 408"/>
                  <a:gd name="T104" fmla="*/ 398184688 w 306"/>
                  <a:gd name="T105" fmla="*/ 108367513 h 408"/>
                  <a:gd name="T106" fmla="*/ 433466875 w 306"/>
                  <a:gd name="T107" fmla="*/ 68045013 h 408"/>
                  <a:gd name="T108" fmla="*/ 466229700 w 306"/>
                  <a:gd name="T109" fmla="*/ 40322500 h 408"/>
                  <a:gd name="T110" fmla="*/ 498990938 w 306"/>
                  <a:gd name="T111" fmla="*/ 17641888 h 408"/>
                  <a:gd name="T112" fmla="*/ 519152188 w 306"/>
                  <a:gd name="T113" fmla="*/ 5040313 h 408"/>
                  <a:gd name="T114" fmla="*/ 536794075 w 306"/>
                  <a:gd name="T115" fmla="*/ 2520950 h 408"/>
                  <a:gd name="T116" fmla="*/ 541834388 w 306"/>
                  <a:gd name="T117" fmla="*/ 0 h 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6" h="408">
                    <a:moveTo>
                      <a:pt x="215" y="0"/>
                    </a:moveTo>
                    <a:lnTo>
                      <a:pt x="215" y="19"/>
                    </a:lnTo>
                    <a:lnTo>
                      <a:pt x="220" y="37"/>
                    </a:lnTo>
                    <a:lnTo>
                      <a:pt x="229" y="53"/>
                    </a:lnTo>
                    <a:lnTo>
                      <a:pt x="240" y="68"/>
                    </a:lnTo>
                    <a:lnTo>
                      <a:pt x="252" y="82"/>
                    </a:lnTo>
                    <a:lnTo>
                      <a:pt x="266" y="97"/>
                    </a:lnTo>
                    <a:lnTo>
                      <a:pt x="278" y="112"/>
                    </a:lnTo>
                    <a:lnTo>
                      <a:pt x="290" y="129"/>
                    </a:lnTo>
                    <a:lnTo>
                      <a:pt x="300" y="149"/>
                    </a:lnTo>
                    <a:lnTo>
                      <a:pt x="305" y="171"/>
                    </a:lnTo>
                    <a:lnTo>
                      <a:pt x="306" y="199"/>
                    </a:lnTo>
                    <a:lnTo>
                      <a:pt x="303" y="225"/>
                    </a:lnTo>
                    <a:lnTo>
                      <a:pt x="298" y="250"/>
                    </a:lnTo>
                    <a:lnTo>
                      <a:pt x="292" y="272"/>
                    </a:lnTo>
                    <a:lnTo>
                      <a:pt x="285" y="291"/>
                    </a:lnTo>
                    <a:lnTo>
                      <a:pt x="277" y="307"/>
                    </a:lnTo>
                    <a:lnTo>
                      <a:pt x="270" y="319"/>
                    </a:lnTo>
                    <a:lnTo>
                      <a:pt x="265" y="328"/>
                    </a:lnTo>
                    <a:lnTo>
                      <a:pt x="264" y="331"/>
                    </a:lnTo>
                    <a:lnTo>
                      <a:pt x="240" y="356"/>
                    </a:lnTo>
                    <a:lnTo>
                      <a:pt x="219" y="375"/>
                    </a:lnTo>
                    <a:lnTo>
                      <a:pt x="200" y="390"/>
                    </a:lnTo>
                    <a:lnTo>
                      <a:pt x="183" y="402"/>
                    </a:lnTo>
                    <a:lnTo>
                      <a:pt x="167" y="407"/>
                    </a:lnTo>
                    <a:lnTo>
                      <a:pt x="150" y="408"/>
                    </a:lnTo>
                    <a:lnTo>
                      <a:pt x="134" y="407"/>
                    </a:lnTo>
                    <a:lnTo>
                      <a:pt x="118" y="400"/>
                    </a:lnTo>
                    <a:lnTo>
                      <a:pt x="101" y="392"/>
                    </a:lnTo>
                    <a:lnTo>
                      <a:pt x="82" y="379"/>
                    </a:lnTo>
                    <a:lnTo>
                      <a:pt x="61" y="364"/>
                    </a:lnTo>
                    <a:lnTo>
                      <a:pt x="41" y="347"/>
                    </a:lnTo>
                    <a:lnTo>
                      <a:pt x="26" y="327"/>
                    </a:lnTo>
                    <a:lnTo>
                      <a:pt x="15" y="305"/>
                    </a:lnTo>
                    <a:lnTo>
                      <a:pt x="8" y="282"/>
                    </a:lnTo>
                    <a:lnTo>
                      <a:pt x="3" y="258"/>
                    </a:lnTo>
                    <a:lnTo>
                      <a:pt x="0" y="237"/>
                    </a:lnTo>
                    <a:lnTo>
                      <a:pt x="0" y="200"/>
                    </a:lnTo>
                    <a:lnTo>
                      <a:pt x="1" y="186"/>
                    </a:lnTo>
                    <a:lnTo>
                      <a:pt x="3" y="178"/>
                    </a:lnTo>
                    <a:lnTo>
                      <a:pt x="3" y="175"/>
                    </a:lnTo>
                    <a:lnTo>
                      <a:pt x="5" y="175"/>
                    </a:lnTo>
                    <a:lnTo>
                      <a:pt x="13" y="174"/>
                    </a:lnTo>
                    <a:lnTo>
                      <a:pt x="24" y="173"/>
                    </a:lnTo>
                    <a:lnTo>
                      <a:pt x="37" y="170"/>
                    </a:lnTo>
                    <a:lnTo>
                      <a:pt x="52" y="165"/>
                    </a:lnTo>
                    <a:lnTo>
                      <a:pt x="70" y="158"/>
                    </a:lnTo>
                    <a:lnTo>
                      <a:pt x="86" y="146"/>
                    </a:lnTo>
                    <a:lnTo>
                      <a:pt x="102" y="133"/>
                    </a:lnTo>
                    <a:lnTo>
                      <a:pt x="117" y="115"/>
                    </a:lnTo>
                    <a:lnTo>
                      <a:pt x="129" y="93"/>
                    </a:lnTo>
                    <a:lnTo>
                      <a:pt x="143" y="66"/>
                    </a:lnTo>
                    <a:lnTo>
                      <a:pt x="158" y="43"/>
                    </a:lnTo>
                    <a:lnTo>
                      <a:pt x="172" y="27"/>
                    </a:lnTo>
                    <a:lnTo>
                      <a:pt x="185" y="16"/>
                    </a:lnTo>
                    <a:lnTo>
                      <a:pt x="198" y="7"/>
                    </a:lnTo>
                    <a:lnTo>
                      <a:pt x="206" y="2"/>
                    </a:lnTo>
                    <a:lnTo>
                      <a:pt x="213" y="1"/>
                    </a:lnTo>
                    <a:lnTo>
                      <a:pt x="215"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90" name="Freeform 14"/>
              <p:cNvSpPr>
                <a:spLocks/>
              </p:cNvSpPr>
              <p:nvPr/>
            </p:nvSpPr>
            <p:spPr bwMode="auto">
              <a:xfrm>
                <a:off x="2147078" y="2675725"/>
                <a:ext cx="1081034" cy="1906722"/>
              </a:xfrm>
              <a:custGeom>
                <a:avLst/>
                <a:gdLst/>
                <a:ahLst/>
                <a:cxnLst>
                  <a:cxn ang="0">
                    <a:pos x="234" y="0"/>
                  </a:cxn>
                  <a:cxn ang="0">
                    <a:pos x="351" y="264"/>
                  </a:cxn>
                  <a:cxn ang="0">
                    <a:pos x="491" y="5"/>
                  </a:cxn>
                  <a:cxn ang="0">
                    <a:pos x="521" y="2"/>
                  </a:cxn>
                  <a:cxn ang="0">
                    <a:pos x="550" y="3"/>
                  </a:cxn>
                  <a:cxn ang="0">
                    <a:pos x="577" y="8"/>
                  </a:cxn>
                  <a:cxn ang="0">
                    <a:pos x="601" y="16"/>
                  </a:cxn>
                  <a:cxn ang="0">
                    <a:pos x="622" y="25"/>
                  </a:cxn>
                  <a:cxn ang="0">
                    <a:pos x="640" y="33"/>
                  </a:cxn>
                  <a:cxn ang="0">
                    <a:pos x="655" y="42"/>
                  </a:cxn>
                  <a:cxn ang="0">
                    <a:pos x="666" y="50"/>
                  </a:cxn>
                  <a:cxn ang="0">
                    <a:pos x="673" y="55"/>
                  </a:cxn>
                  <a:cxn ang="0">
                    <a:pos x="675" y="57"/>
                  </a:cxn>
                  <a:cxn ang="0">
                    <a:pos x="658" y="74"/>
                  </a:cxn>
                  <a:cxn ang="0">
                    <a:pos x="644" y="97"/>
                  </a:cxn>
                  <a:cxn ang="0">
                    <a:pos x="634" y="122"/>
                  </a:cxn>
                  <a:cxn ang="0">
                    <a:pos x="627" y="149"/>
                  </a:cxn>
                  <a:cxn ang="0">
                    <a:pos x="623" y="179"/>
                  </a:cxn>
                  <a:cxn ang="0">
                    <a:pos x="620" y="210"/>
                  </a:cxn>
                  <a:cxn ang="0">
                    <a:pos x="620" y="240"/>
                  </a:cxn>
                  <a:cxn ang="0">
                    <a:pos x="622" y="270"/>
                  </a:cxn>
                  <a:cxn ang="0">
                    <a:pos x="624" y="299"/>
                  </a:cxn>
                  <a:cxn ang="0">
                    <a:pos x="627" y="325"/>
                  </a:cxn>
                  <a:cxn ang="0">
                    <a:pos x="630" y="348"/>
                  </a:cxn>
                  <a:cxn ang="0">
                    <a:pos x="634" y="368"/>
                  </a:cxn>
                  <a:cxn ang="0">
                    <a:pos x="637" y="383"/>
                  </a:cxn>
                  <a:cxn ang="0">
                    <a:pos x="638" y="392"/>
                  </a:cxn>
                  <a:cxn ang="0">
                    <a:pos x="639" y="396"/>
                  </a:cxn>
                  <a:cxn ang="0">
                    <a:pos x="681" y="1202"/>
                  </a:cxn>
                  <a:cxn ang="0">
                    <a:pos x="0" y="1192"/>
                  </a:cxn>
                  <a:cxn ang="0">
                    <a:pos x="82" y="366"/>
                  </a:cxn>
                  <a:cxn ang="0">
                    <a:pos x="94" y="330"/>
                  </a:cxn>
                  <a:cxn ang="0">
                    <a:pos x="100" y="294"/>
                  </a:cxn>
                  <a:cxn ang="0">
                    <a:pos x="102" y="259"/>
                  </a:cxn>
                  <a:cxn ang="0">
                    <a:pos x="104" y="225"/>
                  </a:cxn>
                  <a:cxn ang="0">
                    <a:pos x="101" y="194"/>
                  </a:cxn>
                  <a:cxn ang="0">
                    <a:pos x="97" y="164"/>
                  </a:cxn>
                  <a:cxn ang="0">
                    <a:pos x="92" y="139"/>
                  </a:cxn>
                  <a:cxn ang="0">
                    <a:pos x="86" y="116"/>
                  </a:cxn>
                  <a:cxn ang="0">
                    <a:pos x="81" y="98"/>
                  </a:cxn>
                  <a:cxn ang="0">
                    <a:pos x="78" y="83"/>
                  </a:cxn>
                  <a:cxn ang="0">
                    <a:pos x="74" y="74"/>
                  </a:cxn>
                  <a:cxn ang="0">
                    <a:pos x="73" y="72"/>
                  </a:cxn>
                  <a:cxn ang="0">
                    <a:pos x="92" y="56"/>
                  </a:cxn>
                  <a:cxn ang="0">
                    <a:pos x="115" y="42"/>
                  </a:cxn>
                  <a:cxn ang="0">
                    <a:pos x="138" y="30"/>
                  </a:cxn>
                  <a:cxn ang="0">
                    <a:pos x="162" y="21"/>
                  </a:cxn>
                  <a:cxn ang="0">
                    <a:pos x="184" y="12"/>
                  </a:cxn>
                  <a:cxn ang="0">
                    <a:pos x="204" y="7"/>
                  </a:cxn>
                  <a:cxn ang="0">
                    <a:pos x="220" y="2"/>
                  </a:cxn>
                  <a:cxn ang="0">
                    <a:pos x="230" y="1"/>
                  </a:cxn>
                  <a:cxn ang="0">
                    <a:pos x="234" y="0"/>
                  </a:cxn>
                </a:cxnLst>
                <a:rect l="0" t="0" r="r" b="b"/>
                <a:pathLst>
                  <a:path w="681" h="1202">
                    <a:moveTo>
                      <a:pt x="234" y="0"/>
                    </a:moveTo>
                    <a:lnTo>
                      <a:pt x="351" y="264"/>
                    </a:lnTo>
                    <a:lnTo>
                      <a:pt x="491" y="5"/>
                    </a:lnTo>
                    <a:lnTo>
                      <a:pt x="521" y="2"/>
                    </a:lnTo>
                    <a:lnTo>
                      <a:pt x="550" y="3"/>
                    </a:lnTo>
                    <a:lnTo>
                      <a:pt x="577" y="8"/>
                    </a:lnTo>
                    <a:lnTo>
                      <a:pt x="601" y="16"/>
                    </a:lnTo>
                    <a:lnTo>
                      <a:pt x="622" y="25"/>
                    </a:lnTo>
                    <a:lnTo>
                      <a:pt x="640" y="33"/>
                    </a:lnTo>
                    <a:lnTo>
                      <a:pt x="655" y="42"/>
                    </a:lnTo>
                    <a:lnTo>
                      <a:pt x="666" y="50"/>
                    </a:lnTo>
                    <a:lnTo>
                      <a:pt x="673" y="55"/>
                    </a:lnTo>
                    <a:lnTo>
                      <a:pt x="675" y="57"/>
                    </a:lnTo>
                    <a:lnTo>
                      <a:pt x="658" y="74"/>
                    </a:lnTo>
                    <a:lnTo>
                      <a:pt x="644" y="97"/>
                    </a:lnTo>
                    <a:lnTo>
                      <a:pt x="634" y="122"/>
                    </a:lnTo>
                    <a:lnTo>
                      <a:pt x="627" y="149"/>
                    </a:lnTo>
                    <a:lnTo>
                      <a:pt x="623" y="179"/>
                    </a:lnTo>
                    <a:lnTo>
                      <a:pt x="620" y="210"/>
                    </a:lnTo>
                    <a:lnTo>
                      <a:pt x="620" y="240"/>
                    </a:lnTo>
                    <a:lnTo>
                      <a:pt x="622" y="270"/>
                    </a:lnTo>
                    <a:lnTo>
                      <a:pt x="624" y="299"/>
                    </a:lnTo>
                    <a:lnTo>
                      <a:pt x="627" y="325"/>
                    </a:lnTo>
                    <a:lnTo>
                      <a:pt x="630" y="348"/>
                    </a:lnTo>
                    <a:lnTo>
                      <a:pt x="634" y="368"/>
                    </a:lnTo>
                    <a:lnTo>
                      <a:pt x="637" y="383"/>
                    </a:lnTo>
                    <a:lnTo>
                      <a:pt x="638" y="392"/>
                    </a:lnTo>
                    <a:lnTo>
                      <a:pt x="639" y="396"/>
                    </a:lnTo>
                    <a:lnTo>
                      <a:pt x="681" y="1202"/>
                    </a:lnTo>
                    <a:lnTo>
                      <a:pt x="0" y="1192"/>
                    </a:lnTo>
                    <a:lnTo>
                      <a:pt x="82" y="366"/>
                    </a:lnTo>
                    <a:lnTo>
                      <a:pt x="94" y="330"/>
                    </a:lnTo>
                    <a:lnTo>
                      <a:pt x="100" y="294"/>
                    </a:lnTo>
                    <a:lnTo>
                      <a:pt x="102" y="259"/>
                    </a:lnTo>
                    <a:lnTo>
                      <a:pt x="104" y="225"/>
                    </a:lnTo>
                    <a:lnTo>
                      <a:pt x="101" y="194"/>
                    </a:lnTo>
                    <a:lnTo>
                      <a:pt x="97" y="164"/>
                    </a:lnTo>
                    <a:lnTo>
                      <a:pt x="92" y="139"/>
                    </a:lnTo>
                    <a:lnTo>
                      <a:pt x="86" y="116"/>
                    </a:lnTo>
                    <a:lnTo>
                      <a:pt x="81" y="98"/>
                    </a:lnTo>
                    <a:lnTo>
                      <a:pt x="78" y="83"/>
                    </a:lnTo>
                    <a:lnTo>
                      <a:pt x="74" y="74"/>
                    </a:lnTo>
                    <a:lnTo>
                      <a:pt x="73" y="72"/>
                    </a:lnTo>
                    <a:lnTo>
                      <a:pt x="92" y="56"/>
                    </a:lnTo>
                    <a:lnTo>
                      <a:pt x="115" y="42"/>
                    </a:lnTo>
                    <a:lnTo>
                      <a:pt x="138" y="30"/>
                    </a:lnTo>
                    <a:lnTo>
                      <a:pt x="162" y="21"/>
                    </a:lnTo>
                    <a:lnTo>
                      <a:pt x="184" y="12"/>
                    </a:lnTo>
                    <a:lnTo>
                      <a:pt x="204" y="7"/>
                    </a:lnTo>
                    <a:lnTo>
                      <a:pt x="220" y="2"/>
                    </a:lnTo>
                    <a:lnTo>
                      <a:pt x="230" y="1"/>
                    </a:lnTo>
                    <a:lnTo>
                      <a:pt x="234" y="0"/>
                    </a:lnTo>
                    <a:close/>
                  </a:path>
                </a:pathLst>
              </a:custGeom>
              <a:solidFill>
                <a:schemeClr val="accent1">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23" name="Freeform 19"/>
              <p:cNvSpPr>
                <a:spLocks/>
              </p:cNvSpPr>
              <p:nvPr/>
            </p:nvSpPr>
            <p:spPr bwMode="auto">
              <a:xfrm>
                <a:off x="2720974" y="5451929"/>
                <a:ext cx="400050" cy="177800"/>
              </a:xfrm>
              <a:custGeom>
                <a:avLst/>
                <a:gdLst>
                  <a:gd name="T0" fmla="*/ 320060638 w 252"/>
                  <a:gd name="T1" fmla="*/ 0 h 112"/>
                  <a:gd name="T2" fmla="*/ 380544388 w 252"/>
                  <a:gd name="T3" fmla="*/ 2520950 h 112"/>
                  <a:gd name="T4" fmla="*/ 441028138 w 252"/>
                  <a:gd name="T5" fmla="*/ 17641888 h 112"/>
                  <a:gd name="T6" fmla="*/ 496471575 w 252"/>
                  <a:gd name="T7" fmla="*/ 40322500 h 112"/>
                  <a:gd name="T8" fmla="*/ 544353750 w 252"/>
                  <a:gd name="T9" fmla="*/ 70564375 h 112"/>
                  <a:gd name="T10" fmla="*/ 582156888 w 252"/>
                  <a:gd name="T11" fmla="*/ 108367513 h 112"/>
                  <a:gd name="T12" fmla="*/ 609877813 w 252"/>
                  <a:gd name="T13" fmla="*/ 158770638 h 112"/>
                  <a:gd name="T14" fmla="*/ 630039063 w 252"/>
                  <a:gd name="T15" fmla="*/ 216733438 h 112"/>
                  <a:gd name="T16" fmla="*/ 635079375 w 252"/>
                  <a:gd name="T17" fmla="*/ 282257500 h 112"/>
                  <a:gd name="T18" fmla="*/ 0 w 252"/>
                  <a:gd name="T19" fmla="*/ 282257500 h 112"/>
                  <a:gd name="T20" fmla="*/ 5040313 w 252"/>
                  <a:gd name="T21" fmla="*/ 216733438 h 112"/>
                  <a:gd name="T22" fmla="*/ 25201563 w 252"/>
                  <a:gd name="T23" fmla="*/ 158770638 h 112"/>
                  <a:gd name="T24" fmla="*/ 55443438 w 252"/>
                  <a:gd name="T25" fmla="*/ 108367513 h 112"/>
                  <a:gd name="T26" fmla="*/ 93246575 w 252"/>
                  <a:gd name="T27" fmla="*/ 70564375 h 112"/>
                  <a:gd name="T28" fmla="*/ 141128750 w 252"/>
                  <a:gd name="T29" fmla="*/ 40322500 h 112"/>
                  <a:gd name="T30" fmla="*/ 194052825 w 252"/>
                  <a:gd name="T31" fmla="*/ 17641888 h 112"/>
                  <a:gd name="T32" fmla="*/ 257055938 w 252"/>
                  <a:gd name="T33" fmla="*/ 2520950 h 112"/>
                  <a:gd name="T34" fmla="*/ 320060638 w 252"/>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2" h="112">
                    <a:moveTo>
                      <a:pt x="127" y="0"/>
                    </a:moveTo>
                    <a:lnTo>
                      <a:pt x="151" y="1"/>
                    </a:lnTo>
                    <a:lnTo>
                      <a:pt x="175" y="7"/>
                    </a:lnTo>
                    <a:lnTo>
                      <a:pt x="197" y="16"/>
                    </a:lnTo>
                    <a:lnTo>
                      <a:pt x="216" y="28"/>
                    </a:lnTo>
                    <a:lnTo>
                      <a:pt x="231" y="43"/>
                    </a:lnTo>
                    <a:lnTo>
                      <a:pt x="242" y="63"/>
                    </a:lnTo>
                    <a:lnTo>
                      <a:pt x="250" y="86"/>
                    </a:lnTo>
                    <a:lnTo>
                      <a:pt x="252" y="112"/>
                    </a:lnTo>
                    <a:lnTo>
                      <a:pt x="0" y="112"/>
                    </a:lnTo>
                    <a:lnTo>
                      <a:pt x="2" y="86"/>
                    </a:lnTo>
                    <a:lnTo>
                      <a:pt x="10" y="63"/>
                    </a:lnTo>
                    <a:lnTo>
                      <a:pt x="22" y="43"/>
                    </a:lnTo>
                    <a:lnTo>
                      <a:pt x="37"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4" name="Freeform 20"/>
              <p:cNvSpPr>
                <a:spLocks/>
              </p:cNvSpPr>
              <p:nvPr/>
            </p:nvSpPr>
            <p:spPr bwMode="auto">
              <a:xfrm>
                <a:off x="2317749" y="5451929"/>
                <a:ext cx="401638" cy="177800"/>
              </a:xfrm>
              <a:custGeom>
                <a:avLst/>
                <a:gdLst>
                  <a:gd name="T0" fmla="*/ 320061036 w 253"/>
                  <a:gd name="T1" fmla="*/ 0 h 112"/>
                  <a:gd name="T2" fmla="*/ 383064227 w 253"/>
                  <a:gd name="T3" fmla="*/ 2520950 h 112"/>
                  <a:gd name="T4" fmla="*/ 443548052 w 253"/>
                  <a:gd name="T5" fmla="*/ 17641888 h 112"/>
                  <a:gd name="T6" fmla="*/ 498991559 w 253"/>
                  <a:gd name="T7" fmla="*/ 40322500 h 112"/>
                  <a:gd name="T8" fmla="*/ 546875381 w 253"/>
                  <a:gd name="T9" fmla="*/ 70564375 h 112"/>
                  <a:gd name="T10" fmla="*/ 582157612 w 253"/>
                  <a:gd name="T11" fmla="*/ 108367513 h 112"/>
                  <a:gd name="T12" fmla="*/ 612399525 w 253"/>
                  <a:gd name="T13" fmla="*/ 158770638 h 112"/>
                  <a:gd name="T14" fmla="*/ 630039847 w 253"/>
                  <a:gd name="T15" fmla="*/ 216733438 h 112"/>
                  <a:gd name="T16" fmla="*/ 637601119 w 253"/>
                  <a:gd name="T17" fmla="*/ 282257500 h 112"/>
                  <a:gd name="T18" fmla="*/ 0 w 253"/>
                  <a:gd name="T19" fmla="*/ 282257500 h 112"/>
                  <a:gd name="T20" fmla="*/ 7561272 w 253"/>
                  <a:gd name="T21" fmla="*/ 216733438 h 112"/>
                  <a:gd name="T22" fmla="*/ 25201594 w 253"/>
                  <a:gd name="T23" fmla="*/ 158770638 h 112"/>
                  <a:gd name="T24" fmla="*/ 57964460 w 253"/>
                  <a:gd name="T25" fmla="*/ 108367513 h 112"/>
                  <a:gd name="T26" fmla="*/ 95766057 w 253"/>
                  <a:gd name="T27" fmla="*/ 70564375 h 112"/>
                  <a:gd name="T28" fmla="*/ 141128926 w 253"/>
                  <a:gd name="T29" fmla="*/ 40322500 h 112"/>
                  <a:gd name="T30" fmla="*/ 194053067 w 253"/>
                  <a:gd name="T31" fmla="*/ 17641888 h 112"/>
                  <a:gd name="T32" fmla="*/ 257056258 w 253"/>
                  <a:gd name="T33" fmla="*/ 2520950 h 112"/>
                  <a:gd name="T34" fmla="*/ 320061036 w 253"/>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3" h="112">
                    <a:moveTo>
                      <a:pt x="127" y="0"/>
                    </a:moveTo>
                    <a:lnTo>
                      <a:pt x="152" y="1"/>
                    </a:lnTo>
                    <a:lnTo>
                      <a:pt x="176" y="7"/>
                    </a:lnTo>
                    <a:lnTo>
                      <a:pt x="198" y="16"/>
                    </a:lnTo>
                    <a:lnTo>
                      <a:pt x="217" y="28"/>
                    </a:lnTo>
                    <a:lnTo>
                      <a:pt x="231" y="43"/>
                    </a:lnTo>
                    <a:lnTo>
                      <a:pt x="243" y="63"/>
                    </a:lnTo>
                    <a:lnTo>
                      <a:pt x="250" y="86"/>
                    </a:lnTo>
                    <a:lnTo>
                      <a:pt x="253" y="112"/>
                    </a:lnTo>
                    <a:lnTo>
                      <a:pt x="0" y="112"/>
                    </a:lnTo>
                    <a:lnTo>
                      <a:pt x="3" y="86"/>
                    </a:lnTo>
                    <a:lnTo>
                      <a:pt x="10" y="63"/>
                    </a:lnTo>
                    <a:lnTo>
                      <a:pt x="23" y="43"/>
                    </a:lnTo>
                    <a:lnTo>
                      <a:pt x="38"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93" name="Rectangle 192"/>
              <p:cNvSpPr/>
              <p:nvPr/>
            </p:nvSpPr>
            <p:spPr>
              <a:xfrm>
                <a:off x="2394171" y="3470835"/>
                <a:ext cx="607438" cy="831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23626" name="Group 193"/>
              <p:cNvGrpSpPr>
                <a:grpSpLocks/>
              </p:cNvGrpSpPr>
              <p:nvPr/>
            </p:nvGrpSpPr>
            <p:grpSpPr bwMode="auto">
              <a:xfrm>
                <a:off x="1989137" y="3386592"/>
                <a:ext cx="1468438" cy="704850"/>
                <a:chOff x="1989137" y="3386592"/>
                <a:chExt cx="1468438" cy="704850"/>
              </a:xfrm>
            </p:grpSpPr>
            <p:sp>
              <p:nvSpPr>
                <p:cNvPr id="23627" name="Freeform 15"/>
                <p:cNvSpPr>
                  <a:spLocks/>
                </p:cNvSpPr>
                <p:nvPr/>
              </p:nvSpPr>
              <p:spPr bwMode="auto">
                <a:xfrm>
                  <a:off x="2216149" y="3807279"/>
                  <a:ext cx="304800" cy="284163"/>
                </a:xfrm>
                <a:custGeom>
                  <a:avLst/>
                  <a:gdLst>
                    <a:gd name="T0" fmla="*/ 201612500 w 192"/>
                    <a:gd name="T1" fmla="*/ 0 h 179"/>
                    <a:gd name="T2" fmla="*/ 252015625 w 192"/>
                    <a:gd name="T3" fmla="*/ 0 h 179"/>
                    <a:gd name="T4" fmla="*/ 304939700 w 192"/>
                    <a:gd name="T5" fmla="*/ 12601597 h 179"/>
                    <a:gd name="T6" fmla="*/ 352821875 w 192"/>
                    <a:gd name="T7" fmla="*/ 37803204 h 179"/>
                    <a:gd name="T8" fmla="*/ 398184688 w 192"/>
                    <a:gd name="T9" fmla="*/ 73085454 h 179"/>
                    <a:gd name="T10" fmla="*/ 430947513 w 192"/>
                    <a:gd name="T11" fmla="*/ 115927391 h 179"/>
                    <a:gd name="T12" fmla="*/ 458668438 w 192"/>
                    <a:gd name="T13" fmla="*/ 168851560 h 179"/>
                    <a:gd name="T14" fmla="*/ 478829688 w 192"/>
                    <a:gd name="T15" fmla="*/ 226814462 h 179"/>
                    <a:gd name="T16" fmla="*/ 483870000 w 192"/>
                    <a:gd name="T17" fmla="*/ 284778951 h 179"/>
                    <a:gd name="T18" fmla="*/ 478829688 w 192"/>
                    <a:gd name="T19" fmla="*/ 337701532 h 179"/>
                    <a:gd name="T20" fmla="*/ 466229700 w 192"/>
                    <a:gd name="T21" fmla="*/ 380545057 h 179"/>
                    <a:gd name="T22" fmla="*/ 443547500 w 192"/>
                    <a:gd name="T23" fmla="*/ 408266031 h 179"/>
                    <a:gd name="T24" fmla="*/ 415826575 w 192"/>
                    <a:gd name="T25" fmla="*/ 430948271 h 179"/>
                    <a:gd name="T26" fmla="*/ 385584700 w 192"/>
                    <a:gd name="T27" fmla="*/ 446069235 h 179"/>
                    <a:gd name="T28" fmla="*/ 350302513 w 192"/>
                    <a:gd name="T29" fmla="*/ 451109556 h 179"/>
                    <a:gd name="T30" fmla="*/ 312499375 w 192"/>
                    <a:gd name="T31" fmla="*/ 451109556 h 179"/>
                    <a:gd name="T32" fmla="*/ 274697825 w 192"/>
                    <a:gd name="T33" fmla="*/ 446069235 h 179"/>
                    <a:gd name="T34" fmla="*/ 236894688 w 192"/>
                    <a:gd name="T35" fmla="*/ 435988592 h 179"/>
                    <a:gd name="T36" fmla="*/ 201612500 w 192"/>
                    <a:gd name="T37" fmla="*/ 423386995 h 179"/>
                    <a:gd name="T38" fmla="*/ 173891575 w 192"/>
                    <a:gd name="T39" fmla="*/ 408266031 h 179"/>
                    <a:gd name="T40" fmla="*/ 148690013 w 192"/>
                    <a:gd name="T41" fmla="*/ 393145067 h 179"/>
                    <a:gd name="T42" fmla="*/ 143649700 w 192"/>
                    <a:gd name="T43" fmla="*/ 388104745 h 179"/>
                    <a:gd name="T44" fmla="*/ 131048125 w 192"/>
                    <a:gd name="T45" fmla="*/ 385585378 h 179"/>
                    <a:gd name="T46" fmla="*/ 110886875 w 192"/>
                    <a:gd name="T47" fmla="*/ 375504736 h 179"/>
                    <a:gd name="T48" fmla="*/ 88206263 w 192"/>
                    <a:gd name="T49" fmla="*/ 360383772 h 179"/>
                    <a:gd name="T50" fmla="*/ 65524063 w 192"/>
                    <a:gd name="T51" fmla="*/ 345262808 h 179"/>
                    <a:gd name="T52" fmla="*/ 40322500 w 192"/>
                    <a:gd name="T53" fmla="*/ 322580568 h 179"/>
                    <a:gd name="T54" fmla="*/ 20161250 w 192"/>
                    <a:gd name="T55" fmla="*/ 294859594 h 179"/>
                    <a:gd name="T56" fmla="*/ 5040313 w 192"/>
                    <a:gd name="T57" fmla="*/ 264617666 h 179"/>
                    <a:gd name="T58" fmla="*/ 0 w 192"/>
                    <a:gd name="T59" fmla="*/ 229335416 h 179"/>
                    <a:gd name="T60" fmla="*/ 2520950 w 192"/>
                    <a:gd name="T61" fmla="*/ 189012845 h 179"/>
                    <a:gd name="T62" fmla="*/ 20161250 w 192"/>
                    <a:gd name="T63" fmla="*/ 143649953 h 179"/>
                    <a:gd name="T64" fmla="*/ 52924075 w 192"/>
                    <a:gd name="T65" fmla="*/ 93246739 h 179"/>
                    <a:gd name="T66" fmla="*/ 98286888 w 192"/>
                    <a:gd name="T67" fmla="*/ 42843525 h 179"/>
                    <a:gd name="T68" fmla="*/ 148690013 w 192"/>
                    <a:gd name="T69" fmla="*/ 15120964 h 179"/>
                    <a:gd name="T70" fmla="*/ 201612500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80" y="0"/>
                      </a:moveTo>
                      <a:lnTo>
                        <a:pt x="100" y="0"/>
                      </a:lnTo>
                      <a:lnTo>
                        <a:pt x="121" y="5"/>
                      </a:lnTo>
                      <a:lnTo>
                        <a:pt x="140" y="15"/>
                      </a:lnTo>
                      <a:lnTo>
                        <a:pt x="158" y="29"/>
                      </a:lnTo>
                      <a:lnTo>
                        <a:pt x="171" y="46"/>
                      </a:lnTo>
                      <a:lnTo>
                        <a:pt x="182" y="67"/>
                      </a:lnTo>
                      <a:lnTo>
                        <a:pt x="190" y="90"/>
                      </a:lnTo>
                      <a:lnTo>
                        <a:pt x="192" y="113"/>
                      </a:lnTo>
                      <a:lnTo>
                        <a:pt x="190" y="134"/>
                      </a:lnTo>
                      <a:lnTo>
                        <a:pt x="185" y="151"/>
                      </a:lnTo>
                      <a:lnTo>
                        <a:pt x="176" y="162"/>
                      </a:lnTo>
                      <a:lnTo>
                        <a:pt x="165" y="171"/>
                      </a:lnTo>
                      <a:lnTo>
                        <a:pt x="153" y="177"/>
                      </a:lnTo>
                      <a:lnTo>
                        <a:pt x="139" y="179"/>
                      </a:lnTo>
                      <a:lnTo>
                        <a:pt x="124" y="179"/>
                      </a:lnTo>
                      <a:lnTo>
                        <a:pt x="109" y="177"/>
                      </a:lnTo>
                      <a:lnTo>
                        <a:pt x="94" y="173"/>
                      </a:lnTo>
                      <a:lnTo>
                        <a:pt x="80" y="168"/>
                      </a:lnTo>
                      <a:lnTo>
                        <a:pt x="69" y="162"/>
                      </a:lnTo>
                      <a:lnTo>
                        <a:pt x="59" y="156"/>
                      </a:lnTo>
                      <a:lnTo>
                        <a:pt x="57" y="154"/>
                      </a:lnTo>
                      <a:lnTo>
                        <a:pt x="52" y="153"/>
                      </a:lnTo>
                      <a:lnTo>
                        <a:pt x="44" y="149"/>
                      </a:lnTo>
                      <a:lnTo>
                        <a:pt x="35" y="143"/>
                      </a:lnTo>
                      <a:lnTo>
                        <a:pt x="26" y="137"/>
                      </a:lnTo>
                      <a:lnTo>
                        <a:pt x="16" y="128"/>
                      </a:lnTo>
                      <a:lnTo>
                        <a:pt x="8" y="117"/>
                      </a:lnTo>
                      <a:lnTo>
                        <a:pt x="2" y="105"/>
                      </a:lnTo>
                      <a:lnTo>
                        <a:pt x="0" y="91"/>
                      </a:lnTo>
                      <a:lnTo>
                        <a:pt x="1" y="75"/>
                      </a:lnTo>
                      <a:lnTo>
                        <a:pt x="8" y="57"/>
                      </a:lnTo>
                      <a:lnTo>
                        <a:pt x="21" y="37"/>
                      </a:lnTo>
                      <a:lnTo>
                        <a:pt x="39" y="17"/>
                      </a:lnTo>
                      <a:lnTo>
                        <a:pt x="59" y="6"/>
                      </a:lnTo>
                      <a:lnTo>
                        <a:pt x="80"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28" name="Freeform 17"/>
                <p:cNvSpPr>
                  <a:spLocks/>
                </p:cNvSpPr>
                <p:nvPr/>
              </p:nvSpPr>
              <p:spPr bwMode="auto">
                <a:xfrm>
                  <a:off x="2924174" y="3807279"/>
                  <a:ext cx="304800" cy="284163"/>
                </a:xfrm>
                <a:custGeom>
                  <a:avLst/>
                  <a:gdLst>
                    <a:gd name="T0" fmla="*/ 231854375 w 192"/>
                    <a:gd name="T1" fmla="*/ 0 h 179"/>
                    <a:gd name="T2" fmla="*/ 282257500 w 192"/>
                    <a:gd name="T3" fmla="*/ 0 h 179"/>
                    <a:gd name="T4" fmla="*/ 335181575 w 192"/>
                    <a:gd name="T5" fmla="*/ 15120964 h 179"/>
                    <a:gd name="T6" fmla="*/ 385584700 w 192"/>
                    <a:gd name="T7" fmla="*/ 42843525 h 179"/>
                    <a:gd name="T8" fmla="*/ 430947513 w 192"/>
                    <a:gd name="T9" fmla="*/ 93246739 h 179"/>
                    <a:gd name="T10" fmla="*/ 463708750 w 192"/>
                    <a:gd name="T11" fmla="*/ 143649953 h 179"/>
                    <a:gd name="T12" fmla="*/ 481350638 w 192"/>
                    <a:gd name="T13" fmla="*/ 189012845 h 179"/>
                    <a:gd name="T14" fmla="*/ 483870000 w 192"/>
                    <a:gd name="T15" fmla="*/ 229335416 h 179"/>
                    <a:gd name="T16" fmla="*/ 478829688 w 192"/>
                    <a:gd name="T17" fmla="*/ 264617666 h 179"/>
                    <a:gd name="T18" fmla="*/ 463708750 w 192"/>
                    <a:gd name="T19" fmla="*/ 294859594 h 179"/>
                    <a:gd name="T20" fmla="*/ 443547500 w 192"/>
                    <a:gd name="T21" fmla="*/ 322580568 h 179"/>
                    <a:gd name="T22" fmla="*/ 418345938 w 192"/>
                    <a:gd name="T23" fmla="*/ 345262808 h 179"/>
                    <a:gd name="T24" fmla="*/ 398184688 w 192"/>
                    <a:gd name="T25" fmla="*/ 360383772 h 179"/>
                    <a:gd name="T26" fmla="*/ 372983125 w 192"/>
                    <a:gd name="T27" fmla="*/ 375504736 h 179"/>
                    <a:gd name="T28" fmla="*/ 352821875 w 192"/>
                    <a:gd name="T29" fmla="*/ 385585378 h 179"/>
                    <a:gd name="T30" fmla="*/ 340221888 w 192"/>
                    <a:gd name="T31" fmla="*/ 388104745 h 179"/>
                    <a:gd name="T32" fmla="*/ 335181575 w 192"/>
                    <a:gd name="T33" fmla="*/ 393145067 h 179"/>
                    <a:gd name="T34" fmla="*/ 309980013 w 192"/>
                    <a:gd name="T35" fmla="*/ 408266031 h 179"/>
                    <a:gd name="T36" fmla="*/ 282257500 w 192"/>
                    <a:gd name="T37" fmla="*/ 423386995 h 179"/>
                    <a:gd name="T38" fmla="*/ 246975313 w 192"/>
                    <a:gd name="T39" fmla="*/ 435988592 h 179"/>
                    <a:gd name="T40" fmla="*/ 209173763 w 192"/>
                    <a:gd name="T41" fmla="*/ 446069235 h 179"/>
                    <a:gd name="T42" fmla="*/ 171370625 w 192"/>
                    <a:gd name="T43" fmla="*/ 451109556 h 179"/>
                    <a:gd name="T44" fmla="*/ 133569075 w 192"/>
                    <a:gd name="T45" fmla="*/ 451109556 h 179"/>
                    <a:gd name="T46" fmla="*/ 100806250 w 192"/>
                    <a:gd name="T47" fmla="*/ 446069235 h 179"/>
                    <a:gd name="T48" fmla="*/ 68045013 w 192"/>
                    <a:gd name="T49" fmla="*/ 430948271 h 179"/>
                    <a:gd name="T50" fmla="*/ 40322500 w 192"/>
                    <a:gd name="T51" fmla="*/ 408266031 h 179"/>
                    <a:gd name="T52" fmla="*/ 17641888 w 192"/>
                    <a:gd name="T53" fmla="*/ 380545057 h 179"/>
                    <a:gd name="T54" fmla="*/ 5040313 w 192"/>
                    <a:gd name="T55" fmla="*/ 337701532 h 179"/>
                    <a:gd name="T56" fmla="*/ 0 w 192"/>
                    <a:gd name="T57" fmla="*/ 284778951 h 179"/>
                    <a:gd name="T58" fmla="*/ 5040313 w 192"/>
                    <a:gd name="T59" fmla="*/ 226814462 h 179"/>
                    <a:gd name="T60" fmla="*/ 25201563 w 192"/>
                    <a:gd name="T61" fmla="*/ 168851560 h 179"/>
                    <a:gd name="T62" fmla="*/ 52924075 w 192"/>
                    <a:gd name="T63" fmla="*/ 115927391 h 179"/>
                    <a:gd name="T64" fmla="*/ 88206263 w 192"/>
                    <a:gd name="T65" fmla="*/ 73085454 h 179"/>
                    <a:gd name="T66" fmla="*/ 131048125 w 192"/>
                    <a:gd name="T67" fmla="*/ 37803204 h 179"/>
                    <a:gd name="T68" fmla="*/ 178931888 w 192"/>
                    <a:gd name="T69" fmla="*/ 12601597 h 179"/>
                    <a:gd name="T70" fmla="*/ 231854375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92" y="0"/>
                      </a:moveTo>
                      <a:lnTo>
                        <a:pt x="112" y="0"/>
                      </a:lnTo>
                      <a:lnTo>
                        <a:pt x="133" y="6"/>
                      </a:lnTo>
                      <a:lnTo>
                        <a:pt x="153" y="17"/>
                      </a:lnTo>
                      <a:lnTo>
                        <a:pt x="171" y="37"/>
                      </a:lnTo>
                      <a:lnTo>
                        <a:pt x="184" y="57"/>
                      </a:lnTo>
                      <a:lnTo>
                        <a:pt x="191" y="75"/>
                      </a:lnTo>
                      <a:lnTo>
                        <a:pt x="192" y="91"/>
                      </a:lnTo>
                      <a:lnTo>
                        <a:pt x="190" y="105"/>
                      </a:lnTo>
                      <a:lnTo>
                        <a:pt x="184" y="117"/>
                      </a:lnTo>
                      <a:lnTo>
                        <a:pt x="176" y="128"/>
                      </a:lnTo>
                      <a:lnTo>
                        <a:pt x="166" y="137"/>
                      </a:lnTo>
                      <a:lnTo>
                        <a:pt x="158" y="143"/>
                      </a:lnTo>
                      <a:lnTo>
                        <a:pt x="148" y="149"/>
                      </a:lnTo>
                      <a:lnTo>
                        <a:pt x="140" y="153"/>
                      </a:lnTo>
                      <a:lnTo>
                        <a:pt x="135" y="154"/>
                      </a:lnTo>
                      <a:lnTo>
                        <a:pt x="133" y="156"/>
                      </a:lnTo>
                      <a:lnTo>
                        <a:pt x="123" y="162"/>
                      </a:lnTo>
                      <a:lnTo>
                        <a:pt x="112" y="168"/>
                      </a:lnTo>
                      <a:lnTo>
                        <a:pt x="98" y="173"/>
                      </a:lnTo>
                      <a:lnTo>
                        <a:pt x="83" y="177"/>
                      </a:lnTo>
                      <a:lnTo>
                        <a:pt x="68" y="179"/>
                      </a:lnTo>
                      <a:lnTo>
                        <a:pt x="53" y="179"/>
                      </a:lnTo>
                      <a:lnTo>
                        <a:pt x="40" y="177"/>
                      </a:lnTo>
                      <a:lnTo>
                        <a:pt x="27" y="171"/>
                      </a:lnTo>
                      <a:lnTo>
                        <a:pt x="16" y="162"/>
                      </a:lnTo>
                      <a:lnTo>
                        <a:pt x="7" y="151"/>
                      </a:lnTo>
                      <a:lnTo>
                        <a:pt x="2" y="134"/>
                      </a:lnTo>
                      <a:lnTo>
                        <a:pt x="0" y="113"/>
                      </a:lnTo>
                      <a:lnTo>
                        <a:pt x="2" y="90"/>
                      </a:lnTo>
                      <a:lnTo>
                        <a:pt x="10" y="67"/>
                      </a:lnTo>
                      <a:lnTo>
                        <a:pt x="21" y="46"/>
                      </a:lnTo>
                      <a:lnTo>
                        <a:pt x="35" y="29"/>
                      </a:lnTo>
                      <a:lnTo>
                        <a:pt x="52" y="15"/>
                      </a:lnTo>
                      <a:lnTo>
                        <a:pt x="71" y="5"/>
                      </a:lnTo>
                      <a:lnTo>
                        <a:pt x="92"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629" name="Group 196"/>
                <p:cNvGrpSpPr>
                  <a:grpSpLocks/>
                </p:cNvGrpSpPr>
                <p:nvPr/>
              </p:nvGrpSpPr>
              <p:grpSpPr bwMode="auto">
                <a:xfrm>
                  <a:off x="1989137" y="3386592"/>
                  <a:ext cx="1468438" cy="630238"/>
                  <a:chOff x="1989137" y="3386592"/>
                  <a:chExt cx="1468438" cy="630238"/>
                </a:xfrm>
              </p:grpSpPr>
              <p:sp>
                <p:nvSpPr>
                  <p:cNvPr id="198" name="Freeform 16"/>
                  <p:cNvSpPr>
                    <a:spLocks/>
                  </p:cNvSpPr>
                  <p:nvPr/>
                </p:nvSpPr>
                <p:spPr bwMode="auto">
                  <a:xfrm>
                    <a:off x="1990071" y="3385921"/>
                    <a:ext cx="424691" cy="630426"/>
                  </a:xfrm>
                  <a:custGeom>
                    <a:avLst/>
                    <a:gdLst/>
                    <a:ahLst/>
                    <a:cxnLst>
                      <a:cxn ang="0">
                        <a:pos x="158" y="0"/>
                      </a:cxn>
                      <a:cxn ang="0">
                        <a:pos x="158" y="5"/>
                      </a:cxn>
                      <a:cxn ang="0">
                        <a:pos x="159" y="16"/>
                      </a:cxn>
                      <a:cxn ang="0">
                        <a:pos x="160" y="36"/>
                      </a:cxn>
                      <a:cxn ang="0">
                        <a:pos x="163" y="60"/>
                      </a:cxn>
                      <a:cxn ang="0">
                        <a:pos x="166" y="87"/>
                      </a:cxn>
                      <a:cxn ang="0">
                        <a:pos x="173" y="118"/>
                      </a:cxn>
                      <a:cxn ang="0">
                        <a:pos x="181" y="149"/>
                      </a:cxn>
                      <a:cxn ang="0">
                        <a:pos x="192" y="180"/>
                      </a:cxn>
                      <a:cxn ang="0">
                        <a:pos x="207" y="210"/>
                      </a:cxn>
                      <a:cxn ang="0">
                        <a:pos x="225" y="238"/>
                      </a:cxn>
                      <a:cxn ang="0">
                        <a:pos x="268" y="272"/>
                      </a:cxn>
                      <a:cxn ang="0">
                        <a:pos x="196" y="332"/>
                      </a:cxn>
                      <a:cxn ang="0">
                        <a:pos x="150" y="317"/>
                      </a:cxn>
                      <a:cxn ang="0">
                        <a:pos x="175" y="350"/>
                      </a:cxn>
                      <a:cxn ang="0">
                        <a:pos x="163" y="397"/>
                      </a:cxn>
                      <a:cxn ang="0">
                        <a:pos x="160" y="396"/>
                      </a:cxn>
                      <a:cxn ang="0">
                        <a:pos x="153" y="391"/>
                      </a:cxn>
                      <a:cxn ang="0">
                        <a:pos x="141" y="382"/>
                      </a:cxn>
                      <a:cxn ang="0">
                        <a:pos x="128" y="370"/>
                      </a:cxn>
                      <a:cxn ang="0">
                        <a:pos x="112" y="355"/>
                      </a:cxn>
                      <a:cxn ang="0">
                        <a:pos x="94" y="335"/>
                      </a:cxn>
                      <a:cxn ang="0">
                        <a:pos x="77" y="311"/>
                      </a:cxn>
                      <a:cxn ang="0">
                        <a:pos x="58" y="284"/>
                      </a:cxn>
                      <a:cxn ang="0">
                        <a:pos x="42" y="253"/>
                      </a:cxn>
                      <a:cxn ang="0">
                        <a:pos x="26" y="216"/>
                      </a:cxn>
                      <a:cxn ang="0">
                        <a:pos x="14" y="177"/>
                      </a:cxn>
                      <a:cxn ang="0">
                        <a:pos x="5" y="132"/>
                      </a:cxn>
                      <a:cxn ang="0">
                        <a:pos x="0" y="82"/>
                      </a:cxn>
                      <a:cxn ang="0">
                        <a:pos x="158" y="0"/>
                      </a:cxn>
                    </a:cxnLst>
                    <a:rect l="0" t="0" r="r" b="b"/>
                    <a:pathLst>
                      <a:path w="268" h="397">
                        <a:moveTo>
                          <a:pt x="158" y="0"/>
                        </a:moveTo>
                        <a:lnTo>
                          <a:pt x="158" y="5"/>
                        </a:lnTo>
                        <a:lnTo>
                          <a:pt x="159" y="16"/>
                        </a:lnTo>
                        <a:lnTo>
                          <a:pt x="160" y="36"/>
                        </a:lnTo>
                        <a:lnTo>
                          <a:pt x="163" y="60"/>
                        </a:lnTo>
                        <a:lnTo>
                          <a:pt x="166" y="87"/>
                        </a:lnTo>
                        <a:lnTo>
                          <a:pt x="173" y="118"/>
                        </a:lnTo>
                        <a:lnTo>
                          <a:pt x="181" y="149"/>
                        </a:lnTo>
                        <a:lnTo>
                          <a:pt x="192" y="180"/>
                        </a:lnTo>
                        <a:lnTo>
                          <a:pt x="207" y="210"/>
                        </a:lnTo>
                        <a:lnTo>
                          <a:pt x="225" y="238"/>
                        </a:lnTo>
                        <a:lnTo>
                          <a:pt x="268" y="272"/>
                        </a:lnTo>
                        <a:lnTo>
                          <a:pt x="196" y="332"/>
                        </a:lnTo>
                        <a:lnTo>
                          <a:pt x="150" y="317"/>
                        </a:lnTo>
                        <a:lnTo>
                          <a:pt x="175" y="350"/>
                        </a:lnTo>
                        <a:lnTo>
                          <a:pt x="163" y="397"/>
                        </a:lnTo>
                        <a:lnTo>
                          <a:pt x="160" y="396"/>
                        </a:lnTo>
                        <a:lnTo>
                          <a:pt x="153" y="391"/>
                        </a:lnTo>
                        <a:lnTo>
                          <a:pt x="141" y="382"/>
                        </a:lnTo>
                        <a:lnTo>
                          <a:pt x="128" y="370"/>
                        </a:lnTo>
                        <a:lnTo>
                          <a:pt x="112" y="355"/>
                        </a:lnTo>
                        <a:lnTo>
                          <a:pt x="94" y="335"/>
                        </a:lnTo>
                        <a:lnTo>
                          <a:pt x="77" y="311"/>
                        </a:lnTo>
                        <a:lnTo>
                          <a:pt x="58" y="284"/>
                        </a:lnTo>
                        <a:lnTo>
                          <a:pt x="42" y="253"/>
                        </a:lnTo>
                        <a:lnTo>
                          <a:pt x="26" y="216"/>
                        </a:lnTo>
                        <a:lnTo>
                          <a:pt x="14" y="177"/>
                        </a:lnTo>
                        <a:lnTo>
                          <a:pt x="5" y="132"/>
                        </a:lnTo>
                        <a:lnTo>
                          <a:pt x="0" y="82"/>
                        </a:lnTo>
                        <a:lnTo>
                          <a:pt x="158"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9" name="Freeform 18"/>
                  <p:cNvSpPr>
                    <a:spLocks/>
                  </p:cNvSpPr>
                  <p:nvPr/>
                </p:nvSpPr>
                <p:spPr bwMode="auto">
                  <a:xfrm>
                    <a:off x="3029923" y="3385921"/>
                    <a:ext cx="427266" cy="630426"/>
                  </a:xfrm>
                  <a:custGeom>
                    <a:avLst/>
                    <a:gdLst/>
                    <a:ahLst/>
                    <a:cxnLst>
                      <a:cxn ang="0">
                        <a:pos x="110" y="0"/>
                      </a:cxn>
                      <a:cxn ang="0">
                        <a:pos x="269" y="82"/>
                      </a:cxn>
                      <a:cxn ang="0">
                        <a:pos x="265" y="132"/>
                      </a:cxn>
                      <a:cxn ang="0">
                        <a:pos x="256" y="177"/>
                      </a:cxn>
                      <a:cxn ang="0">
                        <a:pos x="242" y="216"/>
                      </a:cxn>
                      <a:cxn ang="0">
                        <a:pos x="227" y="253"/>
                      </a:cxn>
                      <a:cxn ang="0">
                        <a:pos x="211" y="284"/>
                      </a:cxn>
                      <a:cxn ang="0">
                        <a:pos x="192" y="311"/>
                      </a:cxn>
                      <a:cxn ang="0">
                        <a:pos x="174" y="335"/>
                      </a:cxn>
                      <a:cxn ang="0">
                        <a:pos x="156" y="355"/>
                      </a:cxn>
                      <a:cxn ang="0">
                        <a:pos x="140" y="370"/>
                      </a:cxn>
                      <a:cxn ang="0">
                        <a:pos x="127" y="382"/>
                      </a:cxn>
                      <a:cxn ang="0">
                        <a:pos x="115" y="391"/>
                      </a:cxn>
                      <a:cxn ang="0">
                        <a:pos x="108" y="396"/>
                      </a:cxn>
                      <a:cxn ang="0">
                        <a:pos x="105" y="397"/>
                      </a:cxn>
                      <a:cxn ang="0">
                        <a:pos x="93" y="350"/>
                      </a:cxn>
                      <a:cxn ang="0">
                        <a:pos x="118" y="317"/>
                      </a:cxn>
                      <a:cxn ang="0">
                        <a:pos x="72" y="332"/>
                      </a:cxn>
                      <a:cxn ang="0">
                        <a:pos x="0" y="272"/>
                      </a:cxn>
                      <a:cxn ang="0">
                        <a:pos x="43" y="238"/>
                      </a:cxn>
                      <a:cxn ang="0">
                        <a:pos x="61" y="210"/>
                      </a:cxn>
                      <a:cxn ang="0">
                        <a:pos x="76" y="180"/>
                      </a:cxn>
                      <a:cxn ang="0">
                        <a:pos x="87" y="149"/>
                      </a:cxn>
                      <a:cxn ang="0">
                        <a:pos x="96" y="118"/>
                      </a:cxn>
                      <a:cxn ang="0">
                        <a:pos x="102" y="87"/>
                      </a:cxn>
                      <a:cxn ang="0">
                        <a:pos x="105" y="60"/>
                      </a:cxn>
                      <a:cxn ang="0">
                        <a:pos x="108" y="36"/>
                      </a:cxn>
                      <a:cxn ang="0">
                        <a:pos x="109" y="16"/>
                      </a:cxn>
                      <a:cxn ang="0">
                        <a:pos x="110" y="5"/>
                      </a:cxn>
                      <a:cxn ang="0">
                        <a:pos x="110" y="0"/>
                      </a:cxn>
                    </a:cxnLst>
                    <a:rect l="0" t="0" r="r" b="b"/>
                    <a:pathLst>
                      <a:path w="269" h="397">
                        <a:moveTo>
                          <a:pt x="110" y="0"/>
                        </a:moveTo>
                        <a:lnTo>
                          <a:pt x="269" y="82"/>
                        </a:lnTo>
                        <a:lnTo>
                          <a:pt x="265" y="132"/>
                        </a:lnTo>
                        <a:lnTo>
                          <a:pt x="256" y="177"/>
                        </a:lnTo>
                        <a:lnTo>
                          <a:pt x="242" y="216"/>
                        </a:lnTo>
                        <a:lnTo>
                          <a:pt x="227" y="253"/>
                        </a:lnTo>
                        <a:lnTo>
                          <a:pt x="211" y="284"/>
                        </a:lnTo>
                        <a:lnTo>
                          <a:pt x="192" y="311"/>
                        </a:lnTo>
                        <a:lnTo>
                          <a:pt x="174" y="335"/>
                        </a:lnTo>
                        <a:lnTo>
                          <a:pt x="156" y="355"/>
                        </a:lnTo>
                        <a:lnTo>
                          <a:pt x="140" y="370"/>
                        </a:lnTo>
                        <a:lnTo>
                          <a:pt x="127" y="382"/>
                        </a:lnTo>
                        <a:lnTo>
                          <a:pt x="115" y="391"/>
                        </a:lnTo>
                        <a:lnTo>
                          <a:pt x="108" y="396"/>
                        </a:lnTo>
                        <a:lnTo>
                          <a:pt x="105" y="397"/>
                        </a:lnTo>
                        <a:lnTo>
                          <a:pt x="93" y="350"/>
                        </a:lnTo>
                        <a:lnTo>
                          <a:pt x="118" y="317"/>
                        </a:lnTo>
                        <a:lnTo>
                          <a:pt x="72" y="332"/>
                        </a:lnTo>
                        <a:lnTo>
                          <a:pt x="0" y="272"/>
                        </a:lnTo>
                        <a:lnTo>
                          <a:pt x="43" y="238"/>
                        </a:lnTo>
                        <a:lnTo>
                          <a:pt x="61" y="210"/>
                        </a:lnTo>
                        <a:lnTo>
                          <a:pt x="76" y="180"/>
                        </a:lnTo>
                        <a:lnTo>
                          <a:pt x="87" y="149"/>
                        </a:lnTo>
                        <a:lnTo>
                          <a:pt x="96" y="118"/>
                        </a:lnTo>
                        <a:lnTo>
                          <a:pt x="102" y="87"/>
                        </a:lnTo>
                        <a:lnTo>
                          <a:pt x="105" y="60"/>
                        </a:lnTo>
                        <a:lnTo>
                          <a:pt x="108" y="36"/>
                        </a:lnTo>
                        <a:lnTo>
                          <a:pt x="109" y="16"/>
                        </a:lnTo>
                        <a:lnTo>
                          <a:pt x="110" y="5"/>
                        </a:lnTo>
                        <a:lnTo>
                          <a:pt x="110"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grpSp>
        </p:grpSp>
        <p:grpSp>
          <p:nvGrpSpPr>
            <p:cNvPr id="23561" name="Group 66"/>
            <p:cNvGrpSpPr>
              <a:grpSpLocks/>
            </p:cNvGrpSpPr>
            <p:nvPr/>
          </p:nvGrpSpPr>
          <p:grpSpPr bwMode="auto">
            <a:xfrm>
              <a:off x="5286159" y="2377966"/>
              <a:ext cx="1219201" cy="3268608"/>
              <a:chOff x="1979612" y="1654629"/>
              <a:chExt cx="1482725" cy="3975100"/>
            </a:xfrm>
          </p:grpSpPr>
          <p:sp>
            <p:nvSpPr>
              <p:cNvPr id="165" name="Freeform 6"/>
              <p:cNvSpPr>
                <a:spLocks/>
              </p:cNvSpPr>
              <p:nvPr/>
            </p:nvSpPr>
            <p:spPr bwMode="auto">
              <a:xfrm>
                <a:off x="1979612" y="2682798"/>
                <a:ext cx="1482561" cy="2923126"/>
              </a:xfrm>
              <a:custGeom>
                <a:avLst/>
                <a:gdLst/>
                <a:ahLst/>
                <a:cxnLst>
                  <a:cxn ang="0">
                    <a:pos x="627" y="2"/>
                  </a:cxn>
                  <a:cxn ang="0">
                    <a:pos x="682" y="7"/>
                  </a:cxn>
                  <a:cxn ang="0">
                    <a:pos x="730" y="22"/>
                  </a:cxn>
                  <a:cxn ang="0">
                    <a:pos x="770" y="52"/>
                  </a:cxn>
                  <a:cxn ang="0">
                    <a:pos x="828" y="112"/>
                  </a:cxn>
                  <a:cxn ang="0">
                    <a:pos x="881" y="196"/>
                  </a:cxn>
                  <a:cxn ang="0">
                    <a:pos x="918" y="301"/>
                  </a:cxn>
                  <a:cxn ang="0">
                    <a:pos x="934" y="420"/>
                  </a:cxn>
                  <a:cxn ang="0">
                    <a:pos x="930" y="529"/>
                  </a:cxn>
                  <a:cxn ang="0">
                    <a:pos x="769" y="491"/>
                  </a:cxn>
                  <a:cxn ang="0">
                    <a:pos x="767" y="419"/>
                  </a:cxn>
                  <a:cxn ang="0">
                    <a:pos x="745" y="343"/>
                  </a:cxn>
                  <a:cxn ang="0">
                    <a:pos x="740" y="396"/>
                  </a:cxn>
                  <a:cxn ang="0">
                    <a:pos x="739" y="475"/>
                  </a:cxn>
                  <a:cxn ang="0">
                    <a:pos x="741" y="1177"/>
                  </a:cxn>
                  <a:cxn ang="0">
                    <a:pos x="702" y="1835"/>
                  </a:cxn>
                  <a:cxn ang="0">
                    <a:pos x="703" y="1837"/>
                  </a:cxn>
                  <a:cxn ang="0">
                    <a:pos x="704" y="1842"/>
                  </a:cxn>
                  <a:cxn ang="0">
                    <a:pos x="479" y="1839"/>
                  </a:cxn>
                  <a:cxn ang="0">
                    <a:pos x="478" y="1836"/>
                  </a:cxn>
                  <a:cxn ang="0">
                    <a:pos x="477" y="1172"/>
                  </a:cxn>
                  <a:cxn ang="0">
                    <a:pos x="451" y="1839"/>
                  </a:cxn>
                  <a:cxn ang="0">
                    <a:pos x="234" y="1842"/>
                  </a:cxn>
                  <a:cxn ang="0">
                    <a:pos x="232" y="1166"/>
                  </a:cxn>
                  <a:cxn ang="0">
                    <a:pos x="206" y="465"/>
                  </a:cxn>
                  <a:cxn ang="0">
                    <a:pos x="201" y="435"/>
                  </a:cxn>
                  <a:cxn ang="0">
                    <a:pos x="197" y="386"/>
                  </a:cxn>
                  <a:cxn ang="0">
                    <a:pos x="188" y="345"/>
                  </a:cxn>
                  <a:cxn ang="0">
                    <a:pos x="167" y="419"/>
                  </a:cxn>
                  <a:cxn ang="0">
                    <a:pos x="165" y="490"/>
                  </a:cxn>
                  <a:cxn ang="0">
                    <a:pos x="5" y="532"/>
                  </a:cxn>
                  <a:cxn ang="0">
                    <a:pos x="0" y="420"/>
                  </a:cxn>
                  <a:cxn ang="0">
                    <a:pos x="13" y="313"/>
                  </a:cxn>
                  <a:cxn ang="0">
                    <a:pos x="46" y="220"/>
                  </a:cxn>
                  <a:cxn ang="0">
                    <a:pos x="90" y="143"/>
                  </a:cxn>
                  <a:cxn ang="0">
                    <a:pos x="143" y="88"/>
                  </a:cxn>
                  <a:cxn ang="0">
                    <a:pos x="197" y="57"/>
                  </a:cxn>
                  <a:cxn ang="0">
                    <a:pos x="249" y="32"/>
                  </a:cxn>
                  <a:cxn ang="0">
                    <a:pos x="297" y="11"/>
                  </a:cxn>
                  <a:cxn ang="0">
                    <a:pos x="329" y="6"/>
                  </a:cxn>
                  <a:cxn ang="0">
                    <a:pos x="341" y="7"/>
                  </a:cxn>
                  <a:cxn ang="0">
                    <a:pos x="407" y="46"/>
                  </a:cxn>
                  <a:cxn ang="0">
                    <a:pos x="463" y="61"/>
                  </a:cxn>
                  <a:cxn ang="0">
                    <a:pos x="508" y="59"/>
                  </a:cxn>
                  <a:cxn ang="0">
                    <a:pos x="544" y="48"/>
                  </a:cxn>
                  <a:cxn ang="0">
                    <a:pos x="570" y="30"/>
                  </a:cxn>
                  <a:cxn ang="0">
                    <a:pos x="587" y="13"/>
                  </a:cxn>
                  <a:cxn ang="0">
                    <a:pos x="596" y="1"/>
                  </a:cxn>
                </a:cxnLst>
                <a:rect l="0" t="0" r="r" b="b"/>
                <a:pathLst>
                  <a:path w="934" h="1842">
                    <a:moveTo>
                      <a:pt x="597" y="0"/>
                    </a:moveTo>
                    <a:lnTo>
                      <a:pt x="627" y="2"/>
                    </a:lnTo>
                    <a:lnTo>
                      <a:pt x="656" y="3"/>
                    </a:lnTo>
                    <a:lnTo>
                      <a:pt x="682" y="7"/>
                    </a:lnTo>
                    <a:lnTo>
                      <a:pt x="707" y="13"/>
                    </a:lnTo>
                    <a:lnTo>
                      <a:pt x="730" y="22"/>
                    </a:lnTo>
                    <a:lnTo>
                      <a:pt x="751" y="35"/>
                    </a:lnTo>
                    <a:lnTo>
                      <a:pt x="770" y="52"/>
                    </a:lnTo>
                    <a:lnTo>
                      <a:pt x="800" y="78"/>
                    </a:lnTo>
                    <a:lnTo>
                      <a:pt x="828" y="112"/>
                    </a:lnTo>
                    <a:lnTo>
                      <a:pt x="856" y="152"/>
                    </a:lnTo>
                    <a:lnTo>
                      <a:pt x="881" y="196"/>
                    </a:lnTo>
                    <a:lnTo>
                      <a:pt x="900" y="246"/>
                    </a:lnTo>
                    <a:lnTo>
                      <a:pt x="918" y="301"/>
                    </a:lnTo>
                    <a:lnTo>
                      <a:pt x="929" y="359"/>
                    </a:lnTo>
                    <a:lnTo>
                      <a:pt x="934" y="420"/>
                    </a:lnTo>
                    <a:lnTo>
                      <a:pt x="934" y="478"/>
                    </a:lnTo>
                    <a:lnTo>
                      <a:pt x="930" y="529"/>
                    </a:lnTo>
                    <a:lnTo>
                      <a:pt x="923" y="576"/>
                    </a:lnTo>
                    <a:lnTo>
                      <a:pt x="769" y="491"/>
                    </a:lnTo>
                    <a:lnTo>
                      <a:pt x="770" y="457"/>
                    </a:lnTo>
                    <a:lnTo>
                      <a:pt x="767" y="419"/>
                    </a:lnTo>
                    <a:lnTo>
                      <a:pt x="759" y="382"/>
                    </a:lnTo>
                    <a:lnTo>
                      <a:pt x="745" y="343"/>
                    </a:lnTo>
                    <a:lnTo>
                      <a:pt x="743" y="366"/>
                    </a:lnTo>
                    <a:lnTo>
                      <a:pt x="740" y="396"/>
                    </a:lnTo>
                    <a:lnTo>
                      <a:pt x="739" y="433"/>
                    </a:lnTo>
                    <a:lnTo>
                      <a:pt x="739" y="475"/>
                    </a:lnTo>
                    <a:lnTo>
                      <a:pt x="702" y="455"/>
                    </a:lnTo>
                    <a:lnTo>
                      <a:pt x="741" y="1177"/>
                    </a:lnTo>
                    <a:lnTo>
                      <a:pt x="702" y="1177"/>
                    </a:lnTo>
                    <a:lnTo>
                      <a:pt x="702" y="1835"/>
                    </a:lnTo>
                    <a:lnTo>
                      <a:pt x="703" y="1836"/>
                    </a:lnTo>
                    <a:lnTo>
                      <a:pt x="703" y="1837"/>
                    </a:lnTo>
                    <a:lnTo>
                      <a:pt x="704" y="1839"/>
                    </a:lnTo>
                    <a:lnTo>
                      <a:pt x="704" y="1842"/>
                    </a:lnTo>
                    <a:lnTo>
                      <a:pt x="479" y="1842"/>
                    </a:lnTo>
                    <a:lnTo>
                      <a:pt x="479" y="1839"/>
                    </a:lnTo>
                    <a:lnTo>
                      <a:pt x="478" y="1837"/>
                    </a:lnTo>
                    <a:lnTo>
                      <a:pt x="478" y="1836"/>
                    </a:lnTo>
                    <a:lnTo>
                      <a:pt x="477" y="1835"/>
                    </a:lnTo>
                    <a:lnTo>
                      <a:pt x="477" y="1172"/>
                    </a:lnTo>
                    <a:lnTo>
                      <a:pt x="451" y="1171"/>
                    </a:lnTo>
                    <a:lnTo>
                      <a:pt x="451" y="1839"/>
                    </a:lnTo>
                    <a:lnTo>
                      <a:pt x="448" y="1842"/>
                    </a:lnTo>
                    <a:lnTo>
                      <a:pt x="234" y="1842"/>
                    </a:lnTo>
                    <a:lnTo>
                      <a:pt x="232" y="1839"/>
                    </a:lnTo>
                    <a:lnTo>
                      <a:pt x="232" y="1166"/>
                    </a:lnTo>
                    <a:lnTo>
                      <a:pt x="195" y="1165"/>
                    </a:lnTo>
                    <a:lnTo>
                      <a:pt x="206" y="465"/>
                    </a:lnTo>
                    <a:lnTo>
                      <a:pt x="201" y="468"/>
                    </a:lnTo>
                    <a:lnTo>
                      <a:pt x="201" y="435"/>
                    </a:lnTo>
                    <a:lnTo>
                      <a:pt x="200" y="408"/>
                    </a:lnTo>
                    <a:lnTo>
                      <a:pt x="197" y="386"/>
                    </a:lnTo>
                    <a:lnTo>
                      <a:pt x="195" y="369"/>
                    </a:lnTo>
                    <a:lnTo>
                      <a:pt x="188" y="345"/>
                    </a:lnTo>
                    <a:lnTo>
                      <a:pt x="175" y="382"/>
                    </a:lnTo>
                    <a:lnTo>
                      <a:pt x="167" y="419"/>
                    </a:lnTo>
                    <a:lnTo>
                      <a:pt x="164" y="455"/>
                    </a:lnTo>
                    <a:lnTo>
                      <a:pt x="165" y="490"/>
                    </a:lnTo>
                    <a:lnTo>
                      <a:pt x="12" y="581"/>
                    </a:lnTo>
                    <a:lnTo>
                      <a:pt x="5" y="532"/>
                    </a:lnTo>
                    <a:lnTo>
                      <a:pt x="1" y="479"/>
                    </a:lnTo>
                    <a:lnTo>
                      <a:pt x="0" y="420"/>
                    </a:lnTo>
                    <a:lnTo>
                      <a:pt x="5" y="366"/>
                    </a:lnTo>
                    <a:lnTo>
                      <a:pt x="13" y="313"/>
                    </a:lnTo>
                    <a:lnTo>
                      <a:pt x="28" y="265"/>
                    </a:lnTo>
                    <a:lnTo>
                      <a:pt x="46" y="220"/>
                    </a:lnTo>
                    <a:lnTo>
                      <a:pt x="67" y="179"/>
                    </a:lnTo>
                    <a:lnTo>
                      <a:pt x="90" y="143"/>
                    </a:lnTo>
                    <a:lnTo>
                      <a:pt x="116" y="113"/>
                    </a:lnTo>
                    <a:lnTo>
                      <a:pt x="143" y="88"/>
                    </a:lnTo>
                    <a:lnTo>
                      <a:pt x="170" y="69"/>
                    </a:lnTo>
                    <a:lnTo>
                      <a:pt x="197" y="57"/>
                    </a:lnTo>
                    <a:lnTo>
                      <a:pt x="223" y="52"/>
                    </a:lnTo>
                    <a:lnTo>
                      <a:pt x="249" y="32"/>
                    </a:lnTo>
                    <a:lnTo>
                      <a:pt x="274" y="20"/>
                    </a:lnTo>
                    <a:lnTo>
                      <a:pt x="297" y="11"/>
                    </a:lnTo>
                    <a:lnTo>
                      <a:pt x="315" y="7"/>
                    </a:lnTo>
                    <a:lnTo>
                      <a:pt x="329" y="6"/>
                    </a:lnTo>
                    <a:lnTo>
                      <a:pt x="338" y="7"/>
                    </a:lnTo>
                    <a:lnTo>
                      <a:pt x="341" y="7"/>
                    </a:lnTo>
                    <a:lnTo>
                      <a:pt x="376" y="30"/>
                    </a:lnTo>
                    <a:lnTo>
                      <a:pt x="407" y="46"/>
                    </a:lnTo>
                    <a:lnTo>
                      <a:pt x="436" y="56"/>
                    </a:lnTo>
                    <a:lnTo>
                      <a:pt x="463" y="61"/>
                    </a:lnTo>
                    <a:lnTo>
                      <a:pt x="487" y="62"/>
                    </a:lnTo>
                    <a:lnTo>
                      <a:pt x="508" y="59"/>
                    </a:lnTo>
                    <a:lnTo>
                      <a:pt x="528" y="55"/>
                    </a:lnTo>
                    <a:lnTo>
                      <a:pt x="544" y="48"/>
                    </a:lnTo>
                    <a:lnTo>
                      <a:pt x="559" y="40"/>
                    </a:lnTo>
                    <a:lnTo>
                      <a:pt x="570" y="30"/>
                    </a:lnTo>
                    <a:lnTo>
                      <a:pt x="580" y="21"/>
                    </a:lnTo>
                    <a:lnTo>
                      <a:pt x="587" y="13"/>
                    </a:lnTo>
                    <a:lnTo>
                      <a:pt x="594" y="6"/>
                    </a:lnTo>
                    <a:lnTo>
                      <a:pt x="596" y="1"/>
                    </a:lnTo>
                    <a:lnTo>
                      <a:pt x="597"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98" name="Freeform 7"/>
              <p:cNvSpPr>
                <a:spLocks/>
              </p:cNvSpPr>
              <p:nvPr/>
            </p:nvSpPr>
            <p:spPr bwMode="auto">
              <a:xfrm>
                <a:off x="2317749" y="1859417"/>
                <a:ext cx="844550" cy="727075"/>
              </a:xfrm>
              <a:custGeom>
                <a:avLst/>
                <a:gdLst>
                  <a:gd name="T0" fmla="*/ 612398763 w 532"/>
                  <a:gd name="T1" fmla="*/ 0 h 458"/>
                  <a:gd name="T2" fmla="*/ 720764688 w 532"/>
                  <a:gd name="T3" fmla="*/ 0 h 458"/>
                  <a:gd name="T4" fmla="*/ 824091888 w 532"/>
                  <a:gd name="T5" fmla="*/ 2520950 h 458"/>
                  <a:gd name="T6" fmla="*/ 909777200 w 532"/>
                  <a:gd name="T7" fmla="*/ 15120938 h 458"/>
                  <a:gd name="T8" fmla="*/ 977820625 w 532"/>
                  <a:gd name="T9" fmla="*/ 30241875 h 458"/>
                  <a:gd name="T10" fmla="*/ 1033264063 w 532"/>
                  <a:gd name="T11" fmla="*/ 57964388 h 458"/>
                  <a:gd name="T12" fmla="*/ 1076107513 w 532"/>
                  <a:gd name="T13" fmla="*/ 95765938 h 458"/>
                  <a:gd name="T14" fmla="*/ 1103828438 w 532"/>
                  <a:gd name="T15" fmla="*/ 143649700 h 458"/>
                  <a:gd name="T16" fmla="*/ 1123989688 w 532"/>
                  <a:gd name="T17" fmla="*/ 206652813 h 458"/>
                  <a:gd name="T18" fmla="*/ 1141631575 w 532"/>
                  <a:gd name="T19" fmla="*/ 284778450 h 458"/>
                  <a:gd name="T20" fmla="*/ 1154231563 w 532"/>
                  <a:gd name="T21" fmla="*/ 352821875 h 458"/>
                  <a:gd name="T22" fmla="*/ 1174392813 w 532"/>
                  <a:gd name="T23" fmla="*/ 410786263 h 458"/>
                  <a:gd name="T24" fmla="*/ 1199594375 w 532"/>
                  <a:gd name="T25" fmla="*/ 453628125 h 458"/>
                  <a:gd name="T26" fmla="*/ 1227316888 w 532"/>
                  <a:gd name="T27" fmla="*/ 486390950 h 458"/>
                  <a:gd name="T28" fmla="*/ 1252518450 w 532"/>
                  <a:gd name="T29" fmla="*/ 511592513 h 458"/>
                  <a:gd name="T30" fmla="*/ 1282760325 w 532"/>
                  <a:gd name="T31" fmla="*/ 526713450 h 458"/>
                  <a:gd name="T32" fmla="*/ 1305440938 w 532"/>
                  <a:gd name="T33" fmla="*/ 531753763 h 458"/>
                  <a:gd name="T34" fmla="*/ 1328123138 w 532"/>
                  <a:gd name="T35" fmla="*/ 536794075 h 458"/>
                  <a:gd name="T36" fmla="*/ 1340723125 w 532"/>
                  <a:gd name="T37" fmla="*/ 531753763 h 458"/>
                  <a:gd name="T38" fmla="*/ 1338203763 w 532"/>
                  <a:gd name="T39" fmla="*/ 541834388 h 458"/>
                  <a:gd name="T40" fmla="*/ 1330642500 w 532"/>
                  <a:gd name="T41" fmla="*/ 567035950 h 458"/>
                  <a:gd name="T42" fmla="*/ 1315521563 w 532"/>
                  <a:gd name="T43" fmla="*/ 604837500 h 458"/>
                  <a:gd name="T44" fmla="*/ 1297881263 w 532"/>
                  <a:gd name="T45" fmla="*/ 652721263 h 458"/>
                  <a:gd name="T46" fmla="*/ 1272679700 w 532"/>
                  <a:gd name="T47" fmla="*/ 708164700 h 458"/>
                  <a:gd name="T48" fmla="*/ 1239916875 w 532"/>
                  <a:gd name="T49" fmla="*/ 771167813 h 458"/>
                  <a:gd name="T50" fmla="*/ 1199594375 w 532"/>
                  <a:gd name="T51" fmla="*/ 836691875 h 458"/>
                  <a:gd name="T52" fmla="*/ 1154231563 w 532"/>
                  <a:gd name="T53" fmla="*/ 902215938 h 458"/>
                  <a:gd name="T54" fmla="*/ 1098788125 w 532"/>
                  <a:gd name="T55" fmla="*/ 965220638 h 458"/>
                  <a:gd name="T56" fmla="*/ 1038304375 w 532"/>
                  <a:gd name="T57" fmla="*/ 1020664075 h 458"/>
                  <a:gd name="T58" fmla="*/ 965220638 w 532"/>
                  <a:gd name="T59" fmla="*/ 1071067200 h 458"/>
                  <a:gd name="T60" fmla="*/ 884575638 w 532"/>
                  <a:gd name="T61" fmla="*/ 1113909063 h 458"/>
                  <a:gd name="T62" fmla="*/ 796369375 w 532"/>
                  <a:gd name="T63" fmla="*/ 1141631575 h 458"/>
                  <a:gd name="T64" fmla="*/ 693043763 w 532"/>
                  <a:gd name="T65" fmla="*/ 1154231563 h 458"/>
                  <a:gd name="T66" fmla="*/ 589716563 w 532"/>
                  <a:gd name="T67" fmla="*/ 1146671888 h 458"/>
                  <a:gd name="T68" fmla="*/ 486390950 w 532"/>
                  <a:gd name="T69" fmla="*/ 1126510638 h 458"/>
                  <a:gd name="T70" fmla="*/ 388104063 w 532"/>
                  <a:gd name="T71" fmla="*/ 1088707500 h 458"/>
                  <a:gd name="T72" fmla="*/ 294859075 w 532"/>
                  <a:gd name="T73" fmla="*/ 1038304375 h 458"/>
                  <a:gd name="T74" fmla="*/ 214214075 w 532"/>
                  <a:gd name="T75" fmla="*/ 977820625 h 458"/>
                  <a:gd name="T76" fmla="*/ 138609388 w 532"/>
                  <a:gd name="T77" fmla="*/ 904736888 h 458"/>
                  <a:gd name="T78" fmla="*/ 78125638 w 532"/>
                  <a:gd name="T79" fmla="*/ 826611250 h 458"/>
                  <a:gd name="T80" fmla="*/ 35282188 w 532"/>
                  <a:gd name="T81" fmla="*/ 738406575 h 458"/>
                  <a:gd name="T82" fmla="*/ 10080625 w 532"/>
                  <a:gd name="T83" fmla="*/ 647680950 h 458"/>
                  <a:gd name="T84" fmla="*/ 0 w 532"/>
                  <a:gd name="T85" fmla="*/ 554434375 h 458"/>
                  <a:gd name="T86" fmla="*/ 17641888 w 532"/>
                  <a:gd name="T87" fmla="*/ 461189388 h 458"/>
                  <a:gd name="T88" fmla="*/ 22682200 w 532"/>
                  <a:gd name="T89" fmla="*/ 456149075 h 458"/>
                  <a:gd name="T90" fmla="*/ 40322500 w 532"/>
                  <a:gd name="T91" fmla="*/ 453628125 h 458"/>
                  <a:gd name="T92" fmla="*/ 63004700 w 532"/>
                  <a:gd name="T93" fmla="*/ 441028138 h 458"/>
                  <a:gd name="T94" fmla="*/ 95765938 w 532"/>
                  <a:gd name="T95" fmla="*/ 423386250 h 458"/>
                  <a:gd name="T96" fmla="*/ 126007813 w 532"/>
                  <a:gd name="T97" fmla="*/ 395665325 h 458"/>
                  <a:gd name="T98" fmla="*/ 153730325 w 532"/>
                  <a:gd name="T99" fmla="*/ 357862188 h 458"/>
                  <a:gd name="T100" fmla="*/ 178931888 w 532"/>
                  <a:gd name="T101" fmla="*/ 309980013 h 458"/>
                  <a:gd name="T102" fmla="*/ 194052825 w 532"/>
                  <a:gd name="T103" fmla="*/ 246975313 h 458"/>
                  <a:gd name="T104" fmla="*/ 214214075 w 532"/>
                  <a:gd name="T105" fmla="*/ 183972200 h 458"/>
                  <a:gd name="T106" fmla="*/ 246975313 w 532"/>
                  <a:gd name="T107" fmla="*/ 131048125 h 458"/>
                  <a:gd name="T108" fmla="*/ 294859075 w 532"/>
                  <a:gd name="T109" fmla="*/ 88206263 h 458"/>
                  <a:gd name="T110" fmla="*/ 355342825 w 532"/>
                  <a:gd name="T111" fmla="*/ 52924075 h 458"/>
                  <a:gd name="T112" fmla="*/ 430947513 w 532"/>
                  <a:gd name="T113" fmla="*/ 27722513 h 458"/>
                  <a:gd name="T114" fmla="*/ 514111875 w 532"/>
                  <a:gd name="T115" fmla="*/ 7561263 h 458"/>
                  <a:gd name="T116" fmla="*/ 612398763 w 532"/>
                  <a:gd name="T117" fmla="*/ 0 h 4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2" h="458">
                    <a:moveTo>
                      <a:pt x="243" y="0"/>
                    </a:moveTo>
                    <a:lnTo>
                      <a:pt x="286" y="0"/>
                    </a:lnTo>
                    <a:lnTo>
                      <a:pt x="327" y="1"/>
                    </a:lnTo>
                    <a:lnTo>
                      <a:pt x="361" y="6"/>
                    </a:lnTo>
                    <a:lnTo>
                      <a:pt x="388" y="12"/>
                    </a:lnTo>
                    <a:lnTo>
                      <a:pt x="410" y="23"/>
                    </a:lnTo>
                    <a:lnTo>
                      <a:pt x="427" y="38"/>
                    </a:lnTo>
                    <a:lnTo>
                      <a:pt x="438" y="57"/>
                    </a:lnTo>
                    <a:lnTo>
                      <a:pt x="446" y="82"/>
                    </a:lnTo>
                    <a:lnTo>
                      <a:pt x="453" y="113"/>
                    </a:lnTo>
                    <a:lnTo>
                      <a:pt x="458" y="140"/>
                    </a:lnTo>
                    <a:lnTo>
                      <a:pt x="466" y="163"/>
                    </a:lnTo>
                    <a:lnTo>
                      <a:pt x="476" y="180"/>
                    </a:lnTo>
                    <a:lnTo>
                      <a:pt x="487" y="193"/>
                    </a:lnTo>
                    <a:lnTo>
                      <a:pt x="497" y="203"/>
                    </a:lnTo>
                    <a:lnTo>
                      <a:pt x="509" y="209"/>
                    </a:lnTo>
                    <a:lnTo>
                      <a:pt x="518" y="211"/>
                    </a:lnTo>
                    <a:lnTo>
                      <a:pt x="527" y="213"/>
                    </a:lnTo>
                    <a:lnTo>
                      <a:pt x="532" y="211"/>
                    </a:lnTo>
                    <a:lnTo>
                      <a:pt x="531" y="215"/>
                    </a:lnTo>
                    <a:lnTo>
                      <a:pt x="528" y="225"/>
                    </a:lnTo>
                    <a:lnTo>
                      <a:pt x="522" y="240"/>
                    </a:lnTo>
                    <a:lnTo>
                      <a:pt x="515" y="259"/>
                    </a:lnTo>
                    <a:lnTo>
                      <a:pt x="505" y="281"/>
                    </a:lnTo>
                    <a:lnTo>
                      <a:pt x="492" y="306"/>
                    </a:lnTo>
                    <a:lnTo>
                      <a:pt x="476" y="332"/>
                    </a:lnTo>
                    <a:lnTo>
                      <a:pt x="458" y="358"/>
                    </a:lnTo>
                    <a:lnTo>
                      <a:pt x="436" y="383"/>
                    </a:lnTo>
                    <a:lnTo>
                      <a:pt x="412" y="405"/>
                    </a:lnTo>
                    <a:lnTo>
                      <a:pt x="383" y="425"/>
                    </a:lnTo>
                    <a:lnTo>
                      <a:pt x="351" y="442"/>
                    </a:lnTo>
                    <a:lnTo>
                      <a:pt x="316" y="453"/>
                    </a:lnTo>
                    <a:lnTo>
                      <a:pt x="275" y="458"/>
                    </a:lnTo>
                    <a:lnTo>
                      <a:pt x="234" y="455"/>
                    </a:lnTo>
                    <a:lnTo>
                      <a:pt x="193" y="447"/>
                    </a:lnTo>
                    <a:lnTo>
                      <a:pt x="154" y="432"/>
                    </a:lnTo>
                    <a:lnTo>
                      <a:pt x="117" y="412"/>
                    </a:lnTo>
                    <a:lnTo>
                      <a:pt x="85" y="388"/>
                    </a:lnTo>
                    <a:lnTo>
                      <a:pt x="55" y="359"/>
                    </a:lnTo>
                    <a:lnTo>
                      <a:pt x="31" y="328"/>
                    </a:lnTo>
                    <a:lnTo>
                      <a:pt x="14" y="293"/>
                    </a:lnTo>
                    <a:lnTo>
                      <a:pt x="4" y="257"/>
                    </a:lnTo>
                    <a:lnTo>
                      <a:pt x="0" y="220"/>
                    </a:lnTo>
                    <a:lnTo>
                      <a:pt x="7" y="183"/>
                    </a:lnTo>
                    <a:lnTo>
                      <a:pt x="9" y="181"/>
                    </a:lnTo>
                    <a:lnTo>
                      <a:pt x="16" y="180"/>
                    </a:lnTo>
                    <a:lnTo>
                      <a:pt x="25" y="175"/>
                    </a:lnTo>
                    <a:lnTo>
                      <a:pt x="38" y="168"/>
                    </a:lnTo>
                    <a:lnTo>
                      <a:pt x="50" y="157"/>
                    </a:lnTo>
                    <a:lnTo>
                      <a:pt x="61" y="142"/>
                    </a:lnTo>
                    <a:lnTo>
                      <a:pt x="71" y="123"/>
                    </a:lnTo>
                    <a:lnTo>
                      <a:pt x="77" y="98"/>
                    </a:lnTo>
                    <a:lnTo>
                      <a:pt x="85" y="73"/>
                    </a:lnTo>
                    <a:lnTo>
                      <a:pt x="98" y="52"/>
                    </a:lnTo>
                    <a:lnTo>
                      <a:pt x="117" y="35"/>
                    </a:lnTo>
                    <a:lnTo>
                      <a:pt x="141" y="21"/>
                    </a:lnTo>
                    <a:lnTo>
                      <a:pt x="171" y="11"/>
                    </a:lnTo>
                    <a:lnTo>
                      <a:pt x="204" y="3"/>
                    </a:lnTo>
                    <a:lnTo>
                      <a:pt x="243" y="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99" name="Freeform 8"/>
              <p:cNvSpPr>
                <a:spLocks/>
              </p:cNvSpPr>
              <p:nvPr/>
            </p:nvSpPr>
            <p:spPr bwMode="auto">
              <a:xfrm>
                <a:off x="2566987" y="2353129"/>
                <a:ext cx="339725" cy="549275"/>
              </a:xfrm>
              <a:custGeom>
                <a:avLst/>
                <a:gdLst>
                  <a:gd name="T0" fmla="*/ 269657513 w 214"/>
                  <a:gd name="T1" fmla="*/ 0 h 346"/>
                  <a:gd name="T2" fmla="*/ 332660625 w 214"/>
                  <a:gd name="T3" fmla="*/ 5040313 h 346"/>
                  <a:gd name="T4" fmla="*/ 388104063 w 214"/>
                  <a:gd name="T5" fmla="*/ 27722513 h 346"/>
                  <a:gd name="T6" fmla="*/ 438507188 w 214"/>
                  <a:gd name="T7" fmla="*/ 60483750 h 346"/>
                  <a:gd name="T8" fmla="*/ 478829688 w 214"/>
                  <a:gd name="T9" fmla="*/ 100806250 h 346"/>
                  <a:gd name="T10" fmla="*/ 509071563 w 214"/>
                  <a:gd name="T11" fmla="*/ 151209375 h 346"/>
                  <a:gd name="T12" fmla="*/ 531753763 w 214"/>
                  <a:gd name="T13" fmla="*/ 206652813 h 346"/>
                  <a:gd name="T14" fmla="*/ 539313438 w 214"/>
                  <a:gd name="T15" fmla="*/ 269657513 h 346"/>
                  <a:gd name="T16" fmla="*/ 539313438 w 214"/>
                  <a:gd name="T17" fmla="*/ 602318138 h 346"/>
                  <a:gd name="T18" fmla="*/ 529232813 w 214"/>
                  <a:gd name="T19" fmla="*/ 672882513 h 346"/>
                  <a:gd name="T20" fmla="*/ 501511888 w 214"/>
                  <a:gd name="T21" fmla="*/ 735885625 h 346"/>
                  <a:gd name="T22" fmla="*/ 461189388 w 214"/>
                  <a:gd name="T23" fmla="*/ 793850013 h 346"/>
                  <a:gd name="T24" fmla="*/ 403225000 w 214"/>
                  <a:gd name="T25" fmla="*/ 834172513 h 346"/>
                  <a:gd name="T26" fmla="*/ 340221888 w 214"/>
                  <a:gd name="T27" fmla="*/ 861893438 h 346"/>
                  <a:gd name="T28" fmla="*/ 269657513 w 214"/>
                  <a:gd name="T29" fmla="*/ 871974063 h 346"/>
                  <a:gd name="T30" fmla="*/ 196572188 w 214"/>
                  <a:gd name="T31" fmla="*/ 861893438 h 346"/>
                  <a:gd name="T32" fmla="*/ 133569075 w 214"/>
                  <a:gd name="T33" fmla="*/ 834172513 h 346"/>
                  <a:gd name="T34" fmla="*/ 78125638 w 214"/>
                  <a:gd name="T35" fmla="*/ 793850013 h 346"/>
                  <a:gd name="T36" fmla="*/ 37803138 w 214"/>
                  <a:gd name="T37" fmla="*/ 735885625 h 346"/>
                  <a:gd name="T38" fmla="*/ 10080625 w 214"/>
                  <a:gd name="T39" fmla="*/ 672882513 h 346"/>
                  <a:gd name="T40" fmla="*/ 0 w 214"/>
                  <a:gd name="T41" fmla="*/ 602318138 h 346"/>
                  <a:gd name="T42" fmla="*/ 0 w 214"/>
                  <a:gd name="T43" fmla="*/ 269657513 h 346"/>
                  <a:gd name="T44" fmla="*/ 5040313 w 214"/>
                  <a:gd name="T45" fmla="*/ 206652813 h 346"/>
                  <a:gd name="T46" fmla="*/ 27722513 w 214"/>
                  <a:gd name="T47" fmla="*/ 151209375 h 346"/>
                  <a:gd name="T48" fmla="*/ 60483750 w 214"/>
                  <a:gd name="T49" fmla="*/ 100806250 h 346"/>
                  <a:gd name="T50" fmla="*/ 100806250 w 214"/>
                  <a:gd name="T51" fmla="*/ 60483750 h 346"/>
                  <a:gd name="T52" fmla="*/ 151209375 w 214"/>
                  <a:gd name="T53" fmla="*/ 27722513 h 346"/>
                  <a:gd name="T54" fmla="*/ 206652813 w 214"/>
                  <a:gd name="T55" fmla="*/ 5040313 h 346"/>
                  <a:gd name="T56" fmla="*/ 269657513 w 214"/>
                  <a:gd name="T57" fmla="*/ 0 h 3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 h="346">
                    <a:moveTo>
                      <a:pt x="107" y="0"/>
                    </a:moveTo>
                    <a:lnTo>
                      <a:pt x="132" y="2"/>
                    </a:lnTo>
                    <a:lnTo>
                      <a:pt x="154" y="11"/>
                    </a:lnTo>
                    <a:lnTo>
                      <a:pt x="174" y="24"/>
                    </a:lnTo>
                    <a:lnTo>
                      <a:pt x="190" y="40"/>
                    </a:lnTo>
                    <a:lnTo>
                      <a:pt x="202" y="60"/>
                    </a:lnTo>
                    <a:lnTo>
                      <a:pt x="211" y="82"/>
                    </a:lnTo>
                    <a:lnTo>
                      <a:pt x="214" y="107"/>
                    </a:lnTo>
                    <a:lnTo>
                      <a:pt x="214" y="239"/>
                    </a:lnTo>
                    <a:lnTo>
                      <a:pt x="210" y="267"/>
                    </a:lnTo>
                    <a:lnTo>
                      <a:pt x="199" y="292"/>
                    </a:lnTo>
                    <a:lnTo>
                      <a:pt x="183" y="315"/>
                    </a:lnTo>
                    <a:lnTo>
                      <a:pt x="160" y="331"/>
                    </a:lnTo>
                    <a:lnTo>
                      <a:pt x="135" y="342"/>
                    </a:lnTo>
                    <a:lnTo>
                      <a:pt x="107" y="346"/>
                    </a:lnTo>
                    <a:lnTo>
                      <a:pt x="78" y="342"/>
                    </a:lnTo>
                    <a:lnTo>
                      <a:pt x="53" y="331"/>
                    </a:lnTo>
                    <a:lnTo>
                      <a:pt x="31" y="315"/>
                    </a:lnTo>
                    <a:lnTo>
                      <a:pt x="15" y="292"/>
                    </a:lnTo>
                    <a:lnTo>
                      <a:pt x="4" y="267"/>
                    </a:lnTo>
                    <a:lnTo>
                      <a:pt x="0" y="239"/>
                    </a:lnTo>
                    <a:lnTo>
                      <a:pt x="0" y="107"/>
                    </a:lnTo>
                    <a:lnTo>
                      <a:pt x="2" y="82"/>
                    </a:lnTo>
                    <a:lnTo>
                      <a:pt x="11" y="60"/>
                    </a:lnTo>
                    <a:lnTo>
                      <a:pt x="24" y="40"/>
                    </a:lnTo>
                    <a:lnTo>
                      <a:pt x="40" y="24"/>
                    </a:lnTo>
                    <a:lnTo>
                      <a:pt x="60" y="11"/>
                    </a:lnTo>
                    <a:lnTo>
                      <a:pt x="82" y="2"/>
                    </a:lnTo>
                    <a:lnTo>
                      <a:pt x="107"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0" name="Freeform 9"/>
              <p:cNvSpPr>
                <a:spLocks/>
              </p:cNvSpPr>
              <p:nvPr/>
            </p:nvSpPr>
            <p:spPr bwMode="auto">
              <a:xfrm>
                <a:off x="2306637" y="2657929"/>
                <a:ext cx="711200" cy="239713"/>
              </a:xfrm>
              <a:custGeom>
                <a:avLst/>
                <a:gdLst>
                  <a:gd name="T0" fmla="*/ 740925938 w 448"/>
                  <a:gd name="T1" fmla="*/ 0 h 151"/>
                  <a:gd name="T2" fmla="*/ 811490313 w 448"/>
                  <a:gd name="T3" fmla="*/ 0 h 151"/>
                  <a:gd name="T4" fmla="*/ 879535325 w 448"/>
                  <a:gd name="T5" fmla="*/ 7561278 h 151"/>
                  <a:gd name="T6" fmla="*/ 945059388 w 448"/>
                  <a:gd name="T7" fmla="*/ 27722570 h 151"/>
                  <a:gd name="T8" fmla="*/ 1008062500 w 448"/>
                  <a:gd name="T9" fmla="*/ 55443553 h 151"/>
                  <a:gd name="T10" fmla="*/ 1063505938 w 448"/>
                  <a:gd name="T11" fmla="*/ 95766137 h 151"/>
                  <a:gd name="T12" fmla="*/ 1113909063 w 448"/>
                  <a:gd name="T13" fmla="*/ 148690323 h 151"/>
                  <a:gd name="T14" fmla="*/ 1129030000 w 448"/>
                  <a:gd name="T15" fmla="*/ 183972584 h 151"/>
                  <a:gd name="T16" fmla="*/ 1126510638 w 448"/>
                  <a:gd name="T17" fmla="*/ 219254845 h 151"/>
                  <a:gd name="T18" fmla="*/ 1101309075 w 448"/>
                  <a:gd name="T19" fmla="*/ 249496783 h 151"/>
                  <a:gd name="T20" fmla="*/ 1060986575 w 448"/>
                  <a:gd name="T21" fmla="*/ 277217766 h 151"/>
                  <a:gd name="T22" fmla="*/ 1005543138 w 448"/>
                  <a:gd name="T23" fmla="*/ 307459704 h 151"/>
                  <a:gd name="T24" fmla="*/ 934978763 w 448"/>
                  <a:gd name="T25" fmla="*/ 327620996 h 151"/>
                  <a:gd name="T26" fmla="*/ 856853125 w 448"/>
                  <a:gd name="T27" fmla="*/ 350303243 h 151"/>
                  <a:gd name="T28" fmla="*/ 771167813 w 448"/>
                  <a:gd name="T29" fmla="*/ 365424212 h 151"/>
                  <a:gd name="T30" fmla="*/ 675401875 w 448"/>
                  <a:gd name="T31" fmla="*/ 375504858 h 151"/>
                  <a:gd name="T32" fmla="*/ 582156888 w 448"/>
                  <a:gd name="T33" fmla="*/ 380545181 h 151"/>
                  <a:gd name="T34" fmla="*/ 481350638 w 448"/>
                  <a:gd name="T35" fmla="*/ 380545181 h 151"/>
                  <a:gd name="T36" fmla="*/ 388104063 w 448"/>
                  <a:gd name="T37" fmla="*/ 375504858 h 151"/>
                  <a:gd name="T38" fmla="*/ 294859075 w 448"/>
                  <a:gd name="T39" fmla="*/ 362903257 h 151"/>
                  <a:gd name="T40" fmla="*/ 206652813 w 448"/>
                  <a:gd name="T41" fmla="*/ 340222597 h 151"/>
                  <a:gd name="T42" fmla="*/ 126007813 w 448"/>
                  <a:gd name="T43" fmla="*/ 312500027 h 151"/>
                  <a:gd name="T44" fmla="*/ 55443438 w 448"/>
                  <a:gd name="T45" fmla="*/ 277217766 h 151"/>
                  <a:gd name="T46" fmla="*/ 0 w 448"/>
                  <a:gd name="T47" fmla="*/ 234375814 h 151"/>
                  <a:gd name="T48" fmla="*/ 5040313 w 448"/>
                  <a:gd name="T49" fmla="*/ 231854859 h 151"/>
                  <a:gd name="T50" fmla="*/ 22682200 w 448"/>
                  <a:gd name="T51" fmla="*/ 219254845 h 151"/>
                  <a:gd name="T52" fmla="*/ 50403125 w 448"/>
                  <a:gd name="T53" fmla="*/ 201612921 h 151"/>
                  <a:gd name="T54" fmla="*/ 83165950 w 448"/>
                  <a:gd name="T55" fmla="*/ 181451628 h 151"/>
                  <a:gd name="T56" fmla="*/ 126007813 w 448"/>
                  <a:gd name="T57" fmla="*/ 156250013 h 151"/>
                  <a:gd name="T58" fmla="*/ 173891575 w 448"/>
                  <a:gd name="T59" fmla="*/ 131048398 h 151"/>
                  <a:gd name="T60" fmla="*/ 229335013 w 448"/>
                  <a:gd name="T61" fmla="*/ 103327416 h 151"/>
                  <a:gd name="T62" fmla="*/ 284778450 w 448"/>
                  <a:gd name="T63" fmla="*/ 78125800 h 151"/>
                  <a:gd name="T64" fmla="*/ 345262200 w 448"/>
                  <a:gd name="T65" fmla="*/ 55443553 h 151"/>
                  <a:gd name="T66" fmla="*/ 403225000 w 448"/>
                  <a:gd name="T67" fmla="*/ 40322584 h 151"/>
                  <a:gd name="T68" fmla="*/ 463708750 w 448"/>
                  <a:gd name="T69" fmla="*/ 27722570 h 151"/>
                  <a:gd name="T70" fmla="*/ 529232813 w 448"/>
                  <a:gd name="T71" fmla="*/ 17641924 h 151"/>
                  <a:gd name="T72" fmla="*/ 599797188 w 448"/>
                  <a:gd name="T73" fmla="*/ 7561278 h 151"/>
                  <a:gd name="T74" fmla="*/ 670361563 w 448"/>
                  <a:gd name="T75" fmla="*/ 2520955 h 151"/>
                  <a:gd name="T76" fmla="*/ 740925938 w 448"/>
                  <a:gd name="T77" fmla="*/ 0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48" h="151">
                    <a:moveTo>
                      <a:pt x="294" y="0"/>
                    </a:moveTo>
                    <a:lnTo>
                      <a:pt x="322" y="0"/>
                    </a:lnTo>
                    <a:lnTo>
                      <a:pt x="349" y="3"/>
                    </a:lnTo>
                    <a:lnTo>
                      <a:pt x="375" y="11"/>
                    </a:lnTo>
                    <a:lnTo>
                      <a:pt x="400" y="22"/>
                    </a:lnTo>
                    <a:lnTo>
                      <a:pt x="422" y="38"/>
                    </a:lnTo>
                    <a:lnTo>
                      <a:pt x="442" y="59"/>
                    </a:lnTo>
                    <a:lnTo>
                      <a:pt x="448" y="73"/>
                    </a:lnTo>
                    <a:lnTo>
                      <a:pt x="447" y="87"/>
                    </a:lnTo>
                    <a:lnTo>
                      <a:pt x="437" y="99"/>
                    </a:lnTo>
                    <a:lnTo>
                      <a:pt x="421" y="110"/>
                    </a:lnTo>
                    <a:lnTo>
                      <a:pt x="399" y="122"/>
                    </a:lnTo>
                    <a:lnTo>
                      <a:pt x="371" y="130"/>
                    </a:lnTo>
                    <a:lnTo>
                      <a:pt x="340" y="139"/>
                    </a:lnTo>
                    <a:lnTo>
                      <a:pt x="306" y="145"/>
                    </a:lnTo>
                    <a:lnTo>
                      <a:pt x="268" y="149"/>
                    </a:lnTo>
                    <a:lnTo>
                      <a:pt x="231" y="151"/>
                    </a:lnTo>
                    <a:lnTo>
                      <a:pt x="191" y="151"/>
                    </a:lnTo>
                    <a:lnTo>
                      <a:pt x="154" y="149"/>
                    </a:lnTo>
                    <a:lnTo>
                      <a:pt x="117" y="144"/>
                    </a:lnTo>
                    <a:lnTo>
                      <a:pt x="82" y="135"/>
                    </a:lnTo>
                    <a:lnTo>
                      <a:pt x="50" y="124"/>
                    </a:lnTo>
                    <a:lnTo>
                      <a:pt x="22" y="110"/>
                    </a:lnTo>
                    <a:lnTo>
                      <a:pt x="0" y="93"/>
                    </a:lnTo>
                    <a:lnTo>
                      <a:pt x="2" y="92"/>
                    </a:lnTo>
                    <a:lnTo>
                      <a:pt x="9" y="87"/>
                    </a:lnTo>
                    <a:lnTo>
                      <a:pt x="20" y="80"/>
                    </a:lnTo>
                    <a:lnTo>
                      <a:pt x="33" y="72"/>
                    </a:lnTo>
                    <a:lnTo>
                      <a:pt x="50" y="62"/>
                    </a:lnTo>
                    <a:lnTo>
                      <a:pt x="69" y="52"/>
                    </a:lnTo>
                    <a:lnTo>
                      <a:pt x="91" y="41"/>
                    </a:lnTo>
                    <a:lnTo>
                      <a:pt x="113" y="31"/>
                    </a:lnTo>
                    <a:lnTo>
                      <a:pt x="137" y="22"/>
                    </a:lnTo>
                    <a:lnTo>
                      <a:pt x="160" y="16"/>
                    </a:lnTo>
                    <a:lnTo>
                      <a:pt x="184" y="11"/>
                    </a:lnTo>
                    <a:lnTo>
                      <a:pt x="210" y="7"/>
                    </a:lnTo>
                    <a:lnTo>
                      <a:pt x="238" y="3"/>
                    </a:lnTo>
                    <a:lnTo>
                      <a:pt x="266" y="1"/>
                    </a:lnTo>
                    <a:lnTo>
                      <a:pt x="294"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69" name="Freeform 10"/>
              <p:cNvSpPr>
                <a:spLocks/>
              </p:cNvSpPr>
              <p:nvPr/>
            </p:nvSpPr>
            <p:spPr bwMode="auto">
              <a:xfrm>
                <a:off x="2427469" y="1653528"/>
                <a:ext cx="625455" cy="370537"/>
              </a:xfrm>
              <a:custGeom>
                <a:avLst/>
                <a:gdLst/>
                <a:ahLst/>
                <a:cxnLst>
                  <a:cxn ang="0">
                    <a:pos x="59" y="0"/>
                  </a:cxn>
                  <a:cxn ang="0">
                    <a:pos x="334" y="0"/>
                  </a:cxn>
                  <a:cxn ang="0">
                    <a:pos x="341" y="2"/>
                  </a:cxn>
                  <a:cxn ang="0">
                    <a:pos x="351" y="5"/>
                  </a:cxn>
                  <a:cxn ang="0">
                    <a:pos x="361" y="10"/>
                  </a:cxn>
                  <a:cxn ang="0">
                    <a:pos x="371" y="18"/>
                  </a:cxn>
                  <a:cxn ang="0">
                    <a:pos x="381" y="28"/>
                  </a:cxn>
                  <a:cxn ang="0">
                    <a:pos x="389" y="43"/>
                  </a:cxn>
                  <a:cxn ang="0">
                    <a:pos x="392" y="60"/>
                  </a:cxn>
                  <a:cxn ang="0">
                    <a:pos x="394" y="84"/>
                  </a:cxn>
                  <a:cxn ang="0">
                    <a:pos x="385" y="233"/>
                  </a:cxn>
                  <a:cxn ang="0">
                    <a:pos x="331" y="180"/>
                  </a:cxn>
                  <a:cxn ang="0">
                    <a:pos x="69" y="180"/>
                  </a:cxn>
                  <a:cxn ang="0">
                    <a:pos x="10" y="225"/>
                  </a:cxn>
                  <a:cxn ang="0">
                    <a:pos x="1" y="84"/>
                  </a:cxn>
                  <a:cxn ang="0">
                    <a:pos x="1" y="81"/>
                  </a:cxn>
                  <a:cxn ang="0">
                    <a:pos x="0" y="76"/>
                  </a:cxn>
                  <a:cxn ang="0">
                    <a:pos x="0" y="59"/>
                  </a:cxn>
                  <a:cxn ang="0">
                    <a:pos x="5" y="37"/>
                  </a:cxn>
                  <a:cxn ang="0">
                    <a:pos x="10" y="27"/>
                  </a:cxn>
                  <a:cxn ang="0">
                    <a:pos x="17" y="17"/>
                  </a:cxn>
                  <a:cxn ang="0">
                    <a:pos x="28" y="8"/>
                  </a:cxn>
                  <a:cxn ang="0">
                    <a:pos x="42" y="3"/>
                  </a:cxn>
                  <a:cxn ang="0">
                    <a:pos x="59" y="0"/>
                  </a:cxn>
                </a:cxnLst>
                <a:rect l="0" t="0" r="r" b="b"/>
                <a:pathLst>
                  <a:path w="394" h="233">
                    <a:moveTo>
                      <a:pt x="59" y="0"/>
                    </a:moveTo>
                    <a:lnTo>
                      <a:pt x="334" y="0"/>
                    </a:lnTo>
                    <a:lnTo>
                      <a:pt x="341" y="2"/>
                    </a:lnTo>
                    <a:lnTo>
                      <a:pt x="351" y="5"/>
                    </a:lnTo>
                    <a:lnTo>
                      <a:pt x="361" y="10"/>
                    </a:lnTo>
                    <a:lnTo>
                      <a:pt x="371" y="18"/>
                    </a:lnTo>
                    <a:lnTo>
                      <a:pt x="381" y="28"/>
                    </a:lnTo>
                    <a:lnTo>
                      <a:pt x="389" y="43"/>
                    </a:lnTo>
                    <a:lnTo>
                      <a:pt x="392" y="60"/>
                    </a:lnTo>
                    <a:lnTo>
                      <a:pt x="394" y="84"/>
                    </a:lnTo>
                    <a:lnTo>
                      <a:pt x="385" y="233"/>
                    </a:lnTo>
                    <a:lnTo>
                      <a:pt x="331" y="180"/>
                    </a:lnTo>
                    <a:lnTo>
                      <a:pt x="69" y="180"/>
                    </a:lnTo>
                    <a:lnTo>
                      <a:pt x="10" y="225"/>
                    </a:lnTo>
                    <a:lnTo>
                      <a:pt x="1" y="84"/>
                    </a:lnTo>
                    <a:lnTo>
                      <a:pt x="1" y="81"/>
                    </a:lnTo>
                    <a:lnTo>
                      <a:pt x="0" y="76"/>
                    </a:lnTo>
                    <a:lnTo>
                      <a:pt x="0" y="59"/>
                    </a:lnTo>
                    <a:lnTo>
                      <a:pt x="5" y="37"/>
                    </a:lnTo>
                    <a:lnTo>
                      <a:pt x="10" y="27"/>
                    </a:lnTo>
                    <a:lnTo>
                      <a:pt x="17" y="17"/>
                    </a:lnTo>
                    <a:lnTo>
                      <a:pt x="28" y="8"/>
                    </a:lnTo>
                    <a:lnTo>
                      <a:pt x="42" y="3"/>
                    </a:lnTo>
                    <a:lnTo>
                      <a:pt x="59" y="0"/>
                    </a:lnTo>
                    <a:close/>
                  </a:path>
                </a:pathLst>
              </a:custGeom>
              <a:solidFill>
                <a:schemeClr val="bg2">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02" name="Freeform 11"/>
              <p:cNvSpPr>
                <a:spLocks/>
              </p:cNvSpPr>
              <p:nvPr/>
            </p:nvSpPr>
            <p:spPr bwMode="auto">
              <a:xfrm>
                <a:off x="2657474" y="1718129"/>
                <a:ext cx="163513" cy="165100"/>
              </a:xfrm>
              <a:custGeom>
                <a:avLst/>
                <a:gdLst>
                  <a:gd name="T0" fmla="*/ 78125876 w 103"/>
                  <a:gd name="T1" fmla="*/ 0 h 104"/>
                  <a:gd name="T2" fmla="*/ 181451805 w 103"/>
                  <a:gd name="T3" fmla="*/ 0 h 104"/>
                  <a:gd name="T4" fmla="*/ 181451805 w 103"/>
                  <a:gd name="T5" fmla="*/ 78125638 h 104"/>
                  <a:gd name="T6" fmla="*/ 259577681 w 103"/>
                  <a:gd name="T7" fmla="*/ 78125638 h 104"/>
                  <a:gd name="T8" fmla="*/ 259577681 w 103"/>
                  <a:gd name="T9" fmla="*/ 181451250 h 104"/>
                  <a:gd name="T10" fmla="*/ 181451805 w 103"/>
                  <a:gd name="T11" fmla="*/ 181451250 h 104"/>
                  <a:gd name="T12" fmla="*/ 181451805 w 103"/>
                  <a:gd name="T13" fmla="*/ 262096250 h 104"/>
                  <a:gd name="T14" fmla="*/ 78125876 w 103"/>
                  <a:gd name="T15" fmla="*/ 262096250 h 104"/>
                  <a:gd name="T16" fmla="*/ 78125876 w 103"/>
                  <a:gd name="T17" fmla="*/ 181451250 h 104"/>
                  <a:gd name="T18" fmla="*/ 0 w 103"/>
                  <a:gd name="T19" fmla="*/ 181451250 h 104"/>
                  <a:gd name="T20" fmla="*/ 0 w 103"/>
                  <a:gd name="T21" fmla="*/ 78125638 h 104"/>
                  <a:gd name="T22" fmla="*/ 78125876 w 103"/>
                  <a:gd name="T23" fmla="*/ 78125638 h 104"/>
                  <a:gd name="T24" fmla="*/ 78125876 w 103"/>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104">
                    <a:moveTo>
                      <a:pt x="31" y="0"/>
                    </a:moveTo>
                    <a:lnTo>
                      <a:pt x="72" y="0"/>
                    </a:lnTo>
                    <a:lnTo>
                      <a:pt x="72" y="31"/>
                    </a:lnTo>
                    <a:lnTo>
                      <a:pt x="103" y="31"/>
                    </a:lnTo>
                    <a:lnTo>
                      <a:pt x="103" y="72"/>
                    </a:lnTo>
                    <a:lnTo>
                      <a:pt x="72" y="72"/>
                    </a:lnTo>
                    <a:lnTo>
                      <a:pt x="72" y="104"/>
                    </a:lnTo>
                    <a:lnTo>
                      <a:pt x="31" y="104"/>
                    </a:lnTo>
                    <a:lnTo>
                      <a:pt x="31" y="72"/>
                    </a:lnTo>
                    <a:lnTo>
                      <a:pt x="0" y="72"/>
                    </a:lnTo>
                    <a:lnTo>
                      <a:pt x="0" y="31"/>
                    </a:lnTo>
                    <a:lnTo>
                      <a:pt x="31" y="31"/>
                    </a:lnTo>
                    <a:lnTo>
                      <a:pt x="31" y="0"/>
                    </a:lnTo>
                    <a:close/>
                  </a:path>
                </a:pathLst>
              </a:custGeom>
              <a:solidFill>
                <a:srgbClr val="FF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3" name="Freeform 12"/>
              <p:cNvSpPr>
                <a:spLocks/>
              </p:cNvSpPr>
              <p:nvPr/>
            </p:nvSpPr>
            <p:spPr bwMode="auto">
              <a:xfrm>
                <a:off x="2527299" y="2442029"/>
                <a:ext cx="428625" cy="223838"/>
              </a:xfrm>
              <a:custGeom>
                <a:avLst/>
                <a:gdLst>
                  <a:gd name="T0" fmla="*/ 0 w 270"/>
                  <a:gd name="T1" fmla="*/ 0 h 141"/>
                  <a:gd name="T2" fmla="*/ 50403125 w 270"/>
                  <a:gd name="T3" fmla="*/ 83166136 h 141"/>
                  <a:gd name="T4" fmla="*/ 100806250 w 270"/>
                  <a:gd name="T5" fmla="*/ 146169389 h 141"/>
                  <a:gd name="T6" fmla="*/ 153730325 w 270"/>
                  <a:gd name="T7" fmla="*/ 194053258 h 141"/>
                  <a:gd name="T8" fmla="*/ 206652813 w 270"/>
                  <a:gd name="T9" fmla="*/ 221774245 h 141"/>
                  <a:gd name="T10" fmla="*/ 257055938 w 270"/>
                  <a:gd name="T11" fmla="*/ 236895217 h 141"/>
                  <a:gd name="T12" fmla="*/ 309980013 w 270"/>
                  <a:gd name="T13" fmla="*/ 244456496 h 141"/>
                  <a:gd name="T14" fmla="*/ 362902500 w 270"/>
                  <a:gd name="T15" fmla="*/ 236895217 h 141"/>
                  <a:gd name="T16" fmla="*/ 410786263 w 270"/>
                  <a:gd name="T17" fmla="*/ 221774245 h 141"/>
                  <a:gd name="T18" fmla="*/ 456149075 w 270"/>
                  <a:gd name="T19" fmla="*/ 204133906 h 141"/>
                  <a:gd name="T20" fmla="*/ 504031250 w 270"/>
                  <a:gd name="T21" fmla="*/ 178932287 h 141"/>
                  <a:gd name="T22" fmla="*/ 544353750 w 270"/>
                  <a:gd name="T23" fmla="*/ 151209713 h 141"/>
                  <a:gd name="T24" fmla="*/ 579635938 w 270"/>
                  <a:gd name="T25" fmla="*/ 118448402 h 141"/>
                  <a:gd name="T26" fmla="*/ 609877813 w 270"/>
                  <a:gd name="T27" fmla="*/ 90725828 h 141"/>
                  <a:gd name="T28" fmla="*/ 640119688 w 270"/>
                  <a:gd name="T29" fmla="*/ 65524209 h 141"/>
                  <a:gd name="T30" fmla="*/ 657761575 w 270"/>
                  <a:gd name="T31" fmla="*/ 42843546 h 141"/>
                  <a:gd name="T32" fmla="*/ 680442188 w 270"/>
                  <a:gd name="T33" fmla="*/ 22682251 h 141"/>
                  <a:gd name="T34" fmla="*/ 680442188 w 270"/>
                  <a:gd name="T35" fmla="*/ 25201619 h 141"/>
                  <a:gd name="T36" fmla="*/ 662801888 w 270"/>
                  <a:gd name="T37" fmla="*/ 50403238 h 141"/>
                  <a:gd name="T38" fmla="*/ 642640638 w 270"/>
                  <a:gd name="T39" fmla="*/ 83166136 h 141"/>
                  <a:gd name="T40" fmla="*/ 614918125 w 270"/>
                  <a:gd name="T41" fmla="*/ 126008094 h 141"/>
                  <a:gd name="T42" fmla="*/ 579635938 w 270"/>
                  <a:gd name="T43" fmla="*/ 168851640 h 141"/>
                  <a:gd name="T44" fmla="*/ 541834388 w 270"/>
                  <a:gd name="T45" fmla="*/ 216733922 h 141"/>
                  <a:gd name="T46" fmla="*/ 501511888 w 270"/>
                  <a:gd name="T47" fmla="*/ 259577467 h 141"/>
                  <a:gd name="T48" fmla="*/ 461189388 w 270"/>
                  <a:gd name="T49" fmla="*/ 297379102 h 141"/>
                  <a:gd name="T50" fmla="*/ 420866888 w 270"/>
                  <a:gd name="T51" fmla="*/ 325101676 h 141"/>
                  <a:gd name="T52" fmla="*/ 378023438 w 270"/>
                  <a:gd name="T53" fmla="*/ 345262971 h 141"/>
                  <a:gd name="T54" fmla="*/ 317539688 w 270"/>
                  <a:gd name="T55" fmla="*/ 355343619 h 141"/>
                  <a:gd name="T56" fmla="*/ 249496263 w 270"/>
                  <a:gd name="T57" fmla="*/ 345262971 h 141"/>
                  <a:gd name="T58" fmla="*/ 191531875 w 270"/>
                  <a:gd name="T59" fmla="*/ 325101676 h 141"/>
                  <a:gd name="T60" fmla="*/ 138609388 w 270"/>
                  <a:gd name="T61" fmla="*/ 297379102 h 141"/>
                  <a:gd name="T62" fmla="*/ 93246575 w 270"/>
                  <a:gd name="T63" fmla="*/ 259577467 h 141"/>
                  <a:gd name="T64" fmla="*/ 65524063 w 270"/>
                  <a:gd name="T65" fmla="*/ 221774245 h 141"/>
                  <a:gd name="T66" fmla="*/ 55443438 w 270"/>
                  <a:gd name="T67" fmla="*/ 196572627 h 141"/>
                  <a:gd name="T68" fmla="*/ 47883763 w 270"/>
                  <a:gd name="T69" fmla="*/ 166330684 h 141"/>
                  <a:gd name="T70" fmla="*/ 35282188 w 270"/>
                  <a:gd name="T71" fmla="*/ 131048418 h 141"/>
                  <a:gd name="T72" fmla="*/ 25201563 w 270"/>
                  <a:gd name="T73" fmla="*/ 90725828 h 141"/>
                  <a:gd name="T74" fmla="*/ 15120938 w 270"/>
                  <a:gd name="T75" fmla="*/ 55443561 h 141"/>
                  <a:gd name="T76" fmla="*/ 7561263 w 270"/>
                  <a:gd name="T77" fmla="*/ 27722574 h 141"/>
                  <a:gd name="T78" fmla="*/ 2520950 w 270"/>
                  <a:gd name="T79" fmla="*/ 5040324 h 141"/>
                  <a:gd name="T80" fmla="*/ 0 w 270"/>
                  <a:gd name="T81" fmla="*/ 0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0" h="141">
                    <a:moveTo>
                      <a:pt x="0" y="0"/>
                    </a:moveTo>
                    <a:lnTo>
                      <a:pt x="20" y="33"/>
                    </a:lnTo>
                    <a:lnTo>
                      <a:pt x="40" y="58"/>
                    </a:lnTo>
                    <a:lnTo>
                      <a:pt x="61" y="77"/>
                    </a:lnTo>
                    <a:lnTo>
                      <a:pt x="82" y="88"/>
                    </a:lnTo>
                    <a:lnTo>
                      <a:pt x="102" y="94"/>
                    </a:lnTo>
                    <a:lnTo>
                      <a:pt x="123" y="97"/>
                    </a:lnTo>
                    <a:lnTo>
                      <a:pt x="144" y="94"/>
                    </a:lnTo>
                    <a:lnTo>
                      <a:pt x="163" y="88"/>
                    </a:lnTo>
                    <a:lnTo>
                      <a:pt x="181" y="81"/>
                    </a:lnTo>
                    <a:lnTo>
                      <a:pt x="200" y="71"/>
                    </a:lnTo>
                    <a:lnTo>
                      <a:pt x="216" y="60"/>
                    </a:lnTo>
                    <a:lnTo>
                      <a:pt x="230" y="47"/>
                    </a:lnTo>
                    <a:lnTo>
                      <a:pt x="242" y="36"/>
                    </a:lnTo>
                    <a:lnTo>
                      <a:pt x="254" y="26"/>
                    </a:lnTo>
                    <a:lnTo>
                      <a:pt x="261" y="17"/>
                    </a:lnTo>
                    <a:lnTo>
                      <a:pt x="270" y="9"/>
                    </a:lnTo>
                    <a:lnTo>
                      <a:pt x="270" y="10"/>
                    </a:lnTo>
                    <a:lnTo>
                      <a:pt x="263" y="20"/>
                    </a:lnTo>
                    <a:lnTo>
                      <a:pt x="255" y="33"/>
                    </a:lnTo>
                    <a:lnTo>
                      <a:pt x="244" y="50"/>
                    </a:lnTo>
                    <a:lnTo>
                      <a:pt x="230" y="67"/>
                    </a:lnTo>
                    <a:lnTo>
                      <a:pt x="215" y="86"/>
                    </a:lnTo>
                    <a:lnTo>
                      <a:pt x="199" y="103"/>
                    </a:lnTo>
                    <a:lnTo>
                      <a:pt x="183" y="118"/>
                    </a:lnTo>
                    <a:lnTo>
                      <a:pt x="167" y="129"/>
                    </a:lnTo>
                    <a:lnTo>
                      <a:pt x="150" y="137"/>
                    </a:lnTo>
                    <a:lnTo>
                      <a:pt x="126" y="141"/>
                    </a:lnTo>
                    <a:lnTo>
                      <a:pt x="99" y="137"/>
                    </a:lnTo>
                    <a:lnTo>
                      <a:pt x="76" y="129"/>
                    </a:lnTo>
                    <a:lnTo>
                      <a:pt x="55" y="118"/>
                    </a:lnTo>
                    <a:lnTo>
                      <a:pt x="37" y="103"/>
                    </a:lnTo>
                    <a:lnTo>
                      <a:pt x="26" y="88"/>
                    </a:lnTo>
                    <a:lnTo>
                      <a:pt x="22" y="78"/>
                    </a:lnTo>
                    <a:lnTo>
                      <a:pt x="19" y="66"/>
                    </a:lnTo>
                    <a:lnTo>
                      <a:pt x="14" y="52"/>
                    </a:lnTo>
                    <a:lnTo>
                      <a:pt x="10" y="36"/>
                    </a:lnTo>
                    <a:lnTo>
                      <a:pt x="6" y="22"/>
                    </a:lnTo>
                    <a:lnTo>
                      <a:pt x="3" y="11"/>
                    </a:lnTo>
                    <a:lnTo>
                      <a:pt x="1" y="2"/>
                    </a:lnTo>
                    <a:lnTo>
                      <a:pt x="0" y="0"/>
                    </a:lnTo>
                    <a:close/>
                  </a:path>
                </a:pathLst>
              </a:custGeom>
              <a:solidFill>
                <a:srgbClr val="D1995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4" name="Freeform 13"/>
              <p:cNvSpPr>
                <a:spLocks/>
              </p:cNvSpPr>
              <p:nvPr/>
            </p:nvSpPr>
            <p:spPr bwMode="auto">
              <a:xfrm>
                <a:off x="2503487" y="1995942"/>
                <a:ext cx="485775" cy="647700"/>
              </a:xfrm>
              <a:custGeom>
                <a:avLst/>
                <a:gdLst>
                  <a:gd name="T0" fmla="*/ 541834388 w 306"/>
                  <a:gd name="T1" fmla="*/ 0 h 408"/>
                  <a:gd name="T2" fmla="*/ 541834388 w 306"/>
                  <a:gd name="T3" fmla="*/ 47883763 h 408"/>
                  <a:gd name="T4" fmla="*/ 554434375 w 306"/>
                  <a:gd name="T5" fmla="*/ 93246575 h 408"/>
                  <a:gd name="T6" fmla="*/ 577116575 w 306"/>
                  <a:gd name="T7" fmla="*/ 133569075 h 408"/>
                  <a:gd name="T8" fmla="*/ 604837500 w 306"/>
                  <a:gd name="T9" fmla="*/ 171370625 h 408"/>
                  <a:gd name="T10" fmla="*/ 635079375 w 306"/>
                  <a:gd name="T11" fmla="*/ 206652813 h 408"/>
                  <a:gd name="T12" fmla="*/ 670361563 w 306"/>
                  <a:gd name="T13" fmla="*/ 244455950 h 408"/>
                  <a:gd name="T14" fmla="*/ 700603438 w 306"/>
                  <a:gd name="T15" fmla="*/ 282257500 h 408"/>
                  <a:gd name="T16" fmla="*/ 730845313 w 306"/>
                  <a:gd name="T17" fmla="*/ 325100950 h 408"/>
                  <a:gd name="T18" fmla="*/ 756046875 w 306"/>
                  <a:gd name="T19" fmla="*/ 375504075 h 408"/>
                  <a:gd name="T20" fmla="*/ 768648450 w 306"/>
                  <a:gd name="T21" fmla="*/ 430947513 h 408"/>
                  <a:gd name="T22" fmla="*/ 771167813 w 306"/>
                  <a:gd name="T23" fmla="*/ 501511888 h 408"/>
                  <a:gd name="T24" fmla="*/ 763608138 w 306"/>
                  <a:gd name="T25" fmla="*/ 567035950 h 408"/>
                  <a:gd name="T26" fmla="*/ 751006563 w 306"/>
                  <a:gd name="T27" fmla="*/ 630039063 h 408"/>
                  <a:gd name="T28" fmla="*/ 735885625 w 306"/>
                  <a:gd name="T29" fmla="*/ 685482500 h 408"/>
                  <a:gd name="T30" fmla="*/ 718245325 w 306"/>
                  <a:gd name="T31" fmla="*/ 733366263 h 408"/>
                  <a:gd name="T32" fmla="*/ 698084075 w 306"/>
                  <a:gd name="T33" fmla="*/ 773688763 h 408"/>
                  <a:gd name="T34" fmla="*/ 680442188 w 306"/>
                  <a:gd name="T35" fmla="*/ 803930638 h 408"/>
                  <a:gd name="T36" fmla="*/ 667842200 w 306"/>
                  <a:gd name="T37" fmla="*/ 826611250 h 408"/>
                  <a:gd name="T38" fmla="*/ 665321250 w 306"/>
                  <a:gd name="T39" fmla="*/ 834172513 h 408"/>
                  <a:gd name="T40" fmla="*/ 604837500 w 306"/>
                  <a:gd name="T41" fmla="*/ 897175625 h 408"/>
                  <a:gd name="T42" fmla="*/ 551915013 w 306"/>
                  <a:gd name="T43" fmla="*/ 945059388 h 408"/>
                  <a:gd name="T44" fmla="*/ 504031250 w 306"/>
                  <a:gd name="T45" fmla="*/ 982860938 h 408"/>
                  <a:gd name="T46" fmla="*/ 461189388 w 306"/>
                  <a:gd name="T47" fmla="*/ 1013102813 h 408"/>
                  <a:gd name="T48" fmla="*/ 420866888 w 306"/>
                  <a:gd name="T49" fmla="*/ 1025704388 h 408"/>
                  <a:gd name="T50" fmla="*/ 378023438 w 306"/>
                  <a:gd name="T51" fmla="*/ 1028223750 h 408"/>
                  <a:gd name="T52" fmla="*/ 337700938 w 306"/>
                  <a:gd name="T53" fmla="*/ 1025704388 h 408"/>
                  <a:gd name="T54" fmla="*/ 297378438 w 306"/>
                  <a:gd name="T55" fmla="*/ 1008062500 h 408"/>
                  <a:gd name="T56" fmla="*/ 254536575 w 306"/>
                  <a:gd name="T57" fmla="*/ 987901250 h 408"/>
                  <a:gd name="T58" fmla="*/ 206652813 w 306"/>
                  <a:gd name="T59" fmla="*/ 955140013 h 408"/>
                  <a:gd name="T60" fmla="*/ 153730325 w 306"/>
                  <a:gd name="T61" fmla="*/ 917336875 h 408"/>
                  <a:gd name="T62" fmla="*/ 103327200 w 306"/>
                  <a:gd name="T63" fmla="*/ 874495013 h 408"/>
                  <a:gd name="T64" fmla="*/ 65524063 w 306"/>
                  <a:gd name="T65" fmla="*/ 824091888 h 408"/>
                  <a:gd name="T66" fmla="*/ 37803138 w 306"/>
                  <a:gd name="T67" fmla="*/ 768648450 h 408"/>
                  <a:gd name="T68" fmla="*/ 20161250 w 306"/>
                  <a:gd name="T69" fmla="*/ 710684063 h 408"/>
                  <a:gd name="T70" fmla="*/ 7561263 w 306"/>
                  <a:gd name="T71" fmla="*/ 650200313 h 408"/>
                  <a:gd name="T72" fmla="*/ 0 w 306"/>
                  <a:gd name="T73" fmla="*/ 597277825 h 408"/>
                  <a:gd name="T74" fmla="*/ 0 w 306"/>
                  <a:gd name="T75" fmla="*/ 504031250 h 408"/>
                  <a:gd name="T76" fmla="*/ 2520950 w 306"/>
                  <a:gd name="T77" fmla="*/ 468749063 h 408"/>
                  <a:gd name="T78" fmla="*/ 7561263 w 306"/>
                  <a:gd name="T79" fmla="*/ 448587813 h 408"/>
                  <a:gd name="T80" fmla="*/ 7561263 w 306"/>
                  <a:gd name="T81" fmla="*/ 441028138 h 408"/>
                  <a:gd name="T82" fmla="*/ 12601575 w 306"/>
                  <a:gd name="T83" fmla="*/ 441028138 h 408"/>
                  <a:gd name="T84" fmla="*/ 32762825 w 306"/>
                  <a:gd name="T85" fmla="*/ 438507188 h 408"/>
                  <a:gd name="T86" fmla="*/ 60483750 w 306"/>
                  <a:gd name="T87" fmla="*/ 435987825 h 408"/>
                  <a:gd name="T88" fmla="*/ 93246575 w 306"/>
                  <a:gd name="T89" fmla="*/ 428426563 h 408"/>
                  <a:gd name="T90" fmla="*/ 131048125 w 306"/>
                  <a:gd name="T91" fmla="*/ 415826575 h 408"/>
                  <a:gd name="T92" fmla="*/ 176410938 w 306"/>
                  <a:gd name="T93" fmla="*/ 398184688 h 408"/>
                  <a:gd name="T94" fmla="*/ 216733438 w 306"/>
                  <a:gd name="T95" fmla="*/ 367942813 h 408"/>
                  <a:gd name="T96" fmla="*/ 257055938 w 306"/>
                  <a:gd name="T97" fmla="*/ 335181575 h 408"/>
                  <a:gd name="T98" fmla="*/ 294859075 w 306"/>
                  <a:gd name="T99" fmla="*/ 289818763 h 408"/>
                  <a:gd name="T100" fmla="*/ 325100950 w 306"/>
                  <a:gd name="T101" fmla="*/ 234375325 h 408"/>
                  <a:gd name="T102" fmla="*/ 360383138 w 306"/>
                  <a:gd name="T103" fmla="*/ 166330313 h 408"/>
                  <a:gd name="T104" fmla="*/ 398184688 w 306"/>
                  <a:gd name="T105" fmla="*/ 108367513 h 408"/>
                  <a:gd name="T106" fmla="*/ 433466875 w 306"/>
                  <a:gd name="T107" fmla="*/ 68045013 h 408"/>
                  <a:gd name="T108" fmla="*/ 466229700 w 306"/>
                  <a:gd name="T109" fmla="*/ 40322500 h 408"/>
                  <a:gd name="T110" fmla="*/ 498990938 w 306"/>
                  <a:gd name="T111" fmla="*/ 17641888 h 408"/>
                  <a:gd name="T112" fmla="*/ 519152188 w 306"/>
                  <a:gd name="T113" fmla="*/ 5040313 h 408"/>
                  <a:gd name="T114" fmla="*/ 536794075 w 306"/>
                  <a:gd name="T115" fmla="*/ 2520950 h 408"/>
                  <a:gd name="T116" fmla="*/ 541834388 w 306"/>
                  <a:gd name="T117" fmla="*/ 0 h 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6" h="408">
                    <a:moveTo>
                      <a:pt x="215" y="0"/>
                    </a:moveTo>
                    <a:lnTo>
                      <a:pt x="215" y="19"/>
                    </a:lnTo>
                    <a:lnTo>
                      <a:pt x="220" y="37"/>
                    </a:lnTo>
                    <a:lnTo>
                      <a:pt x="229" y="53"/>
                    </a:lnTo>
                    <a:lnTo>
                      <a:pt x="240" y="68"/>
                    </a:lnTo>
                    <a:lnTo>
                      <a:pt x="252" y="82"/>
                    </a:lnTo>
                    <a:lnTo>
                      <a:pt x="266" y="97"/>
                    </a:lnTo>
                    <a:lnTo>
                      <a:pt x="278" y="112"/>
                    </a:lnTo>
                    <a:lnTo>
                      <a:pt x="290" y="129"/>
                    </a:lnTo>
                    <a:lnTo>
                      <a:pt x="300" y="149"/>
                    </a:lnTo>
                    <a:lnTo>
                      <a:pt x="305" y="171"/>
                    </a:lnTo>
                    <a:lnTo>
                      <a:pt x="306" y="199"/>
                    </a:lnTo>
                    <a:lnTo>
                      <a:pt x="303" y="225"/>
                    </a:lnTo>
                    <a:lnTo>
                      <a:pt x="298" y="250"/>
                    </a:lnTo>
                    <a:lnTo>
                      <a:pt x="292" y="272"/>
                    </a:lnTo>
                    <a:lnTo>
                      <a:pt x="285" y="291"/>
                    </a:lnTo>
                    <a:lnTo>
                      <a:pt x="277" y="307"/>
                    </a:lnTo>
                    <a:lnTo>
                      <a:pt x="270" y="319"/>
                    </a:lnTo>
                    <a:lnTo>
                      <a:pt x="265" y="328"/>
                    </a:lnTo>
                    <a:lnTo>
                      <a:pt x="264" y="331"/>
                    </a:lnTo>
                    <a:lnTo>
                      <a:pt x="240" y="356"/>
                    </a:lnTo>
                    <a:lnTo>
                      <a:pt x="219" y="375"/>
                    </a:lnTo>
                    <a:lnTo>
                      <a:pt x="200" y="390"/>
                    </a:lnTo>
                    <a:lnTo>
                      <a:pt x="183" y="402"/>
                    </a:lnTo>
                    <a:lnTo>
                      <a:pt x="167" y="407"/>
                    </a:lnTo>
                    <a:lnTo>
                      <a:pt x="150" y="408"/>
                    </a:lnTo>
                    <a:lnTo>
                      <a:pt x="134" y="407"/>
                    </a:lnTo>
                    <a:lnTo>
                      <a:pt x="118" y="400"/>
                    </a:lnTo>
                    <a:lnTo>
                      <a:pt x="101" y="392"/>
                    </a:lnTo>
                    <a:lnTo>
                      <a:pt x="82" y="379"/>
                    </a:lnTo>
                    <a:lnTo>
                      <a:pt x="61" y="364"/>
                    </a:lnTo>
                    <a:lnTo>
                      <a:pt x="41" y="347"/>
                    </a:lnTo>
                    <a:lnTo>
                      <a:pt x="26" y="327"/>
                    </a:lnTo>
                    <a:lnTo>
                      <a:pt x="15" y="305"/>
                    </a:lnTo>
                    <a:lnTo>
                      <a:pt x="8" y="282"/>
                    </a:lnTo>
                    <a:lnTo>
                      <a:pt x="3" y="258"/>
                    </a:lnTo>
                    <a:lnTo>
                      <a:pt x="0" y="237"/>
                    </a:lnTo>
                    <a:lnTo>
                      <a:pt x="0" y="200"/>
                    </a:lnTo>
                    <a:lnTo>
                      <a:pt x="1" y="186"/>
                    </a:lnTo>
                    <a:lnTo>
                      <a:pt x="3" y="178"/>
                    </a:lnTo>
                    <a:lnTo>
                      <a:pt x="3" y="175"/>
                    </a:lnTo>
                    <a:lnTo>
                      <a:pt x="5" y="175"/>
                    </a:lnTo>
                    <a:lnTo>
                      <a:pt x="13" y="174"/>
                    </a:lnTo>
                    <a:lnTo>
                      <a:pt x="24" y="173"/>
                    </a:lnTo>
                    <a:lnTo>
                      <a:pt x="37" y="170"/>
                    </a:lnTo>
                    <a:lnTo>
                      <a:pt x="52" y="165"/>
                    </a:lnTo>
                    <a:lnTo>
                      <a:pt x="70" y="158"/>
                    </a:lnTo>
                    <a:lnTo>
                      <a:pt x="86" y="146"/>
                    </a:lnTo>
                    <a:lnTo>
                      <a:pt x="102" y="133"/>
                    </a:lnTo>
                    <a:lnTo>
                      <a:pt x="117" y="115"/>
                    </a:lnTo>
                    <a:lnTo>
                      <a:pt x="129" y="93"/>
                    </a:lnTo>
                    <a:lnTo>
                      <a:pt x="143" y="66"/>
                    </a:lnTo>
                    <a:lnTo>
                      <a:pt x="158" y="43"/>
                    </a:lnTo>
                    <a:lnTo>
                      <a:pt x="172" y="27"/>
                    </a:lnTo>
                    <a:lnTo>
                      <a:pt x="185" y="16"/>
                    </a:lnTo>
                    <a:lnTo>
                      <a:pt x="198" y="7"/>
                    </a:lnTo>
                    <a:lnTo>
                      <a:pt x="206" y="2"/>
                    </a:lnTo>
                    <a:lnTo>
                      <a:pt x="213" y="1"/>
                    </a:lnTo>
                    <a:lnTo>
                      <a:pt x="215"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73" name="Freeform 14"/>
              <p:cNvSpPr>
                <a:spLocks/>
              </p:cNvSpPr>
              <p:nvPr/>
            </p:nvSpPr>
            <p:spPr bwMode="auto">
              <a:xfrm>
                <a:off x="2146914" y="2675078"/>
                <a:ext cx="1081034" cy="1906723"/>
              </a:xfrm>
              <a:custGeom>
                <a:avLst/>
                <a:gdLst/>
                <a:ahLst/>
                <a:cxnLst>
                  <a:cxn ang="0">
                    <a:pos x="234" y="0"/>
                  </a:cxn>
                  <a:cxn ang="0">
                    <a:pos x="351" y="264"/>
                  </a:cxn>
                  <a:cxn ang="0">
                    <a:pos x="491" y="5"/>
                  </a:cxn>
                  <a:cxn ang="0">
                    <a:pos x="521" y="2"/>
                  </a:cxn>
                  <a:cxn ang="0">
                    <a:pos x="550" y="3"/>
                  </a:cxn>
                  <a:cxn ang="0">
                    <a:pos x="577" y="8"/>
                  </a:cxn>
                  <a:cxn ang="0">
                    <a:pos x="601" y="16"/>
                  </a:cxn>
                  <a:cxn ang="0">
                    <a:pos x="622" y="25"/>
                  </a:cxn>
                  <a:cxn ang="0">
                    <a:pos x="640" y="33"/>
                  </a:cxn>
                  <a:cxn ang="0">
                    <a:pos x="655" y="42"/>
                  </a:cxn>
                  <a:cxn ang="0">
                    <a:pos x="666" y="50"/>
                  </a:cxn>
                  <a:cxn ang="0">
                    <a:pos x="673" y="55"/>
                  </a:cxn>
                  <a:cxn ang="0">
                    <a:pos x="675" y="57"/>
                  </a:cxn>
                  <a:cxn ang="0">
                    <a:pos x="658" y="74"/>
                  </a:cxn>
                  <a:cxn ang="0">
                    <a:pos x="644" y="97"/>
                  </a:cxn>
                  <a:cxn ang="0">
                    <a:pos x="634" y="122"/>
                  </a:cxn>
                  <a:cxn ang="0">
                    <a:pos x="627" y="149"/>
                  </a:cxn>
                  <a:cxn ang="0">
                    <a:pos x="623" y="179"/>
                  </a:cxn>
                  <a:cxn ang="0">
                    <a:pos x="620" y="210"/>
                  </a:cxn>
                  <a:cxn ang="0">
                    <a:pos x="620" y="240"/>
                  </a:cxn>
                  <a:cxn ang="0">
                    <a:pos x="622" y="270"/>
                  </a:cxn>
                  <a:cxn ang="0">
                    <a:pos x="624" y="299"/>
                  </a:cxn>
                  <a:cxn ang="0">
                    <a:pos x="627" y="325"/>
                  </a:cxn>
                  <a:cxn ang="0">
                    <a:pos x="630" y="348"/>
                  </a:cxn>
                  <a:cxn ang="0">
                    <a:pos x="634" y="368"/>
                  </a:cxn>
                  <a:cxn ang="0">
                    <a:pos x="637" y="383"/>
                  </a:cxn>
                  <a:cxn ang="0">
                    <a:pos x="638" y="392"/>
                  </a:cxn>
                  <a:cxn ang="0">
                    <a:pos x="639" y="396"/>
                  </a:cxn>
                  <a:cxn ang="0">
                    <a:pos x="681" y="1202"/>
                  </a:cxn>
                  <a:cxn ang="0">
                    <a:pos x="0" y="1192"/>
                  </a:cxn>
                  <a:cxn ang="0">
                    <a:pos x="82" y="366"/>
                  </a:cxn>
                  <a:cxn ang="0">
                    <a:pos x="94" y="330"/>
                  </a:cxn>
                  <a:cxn ang="0">
                    <a:pos x="100" y="294"/>
                  </a:cxn>
                  <a:cxn ang="0">
                    <a:pos x="102" y="259"/>
                  </a:cxn>
                  <a:cxn ang="0">
                    <a:pos x="104" y="225"/>
                  </a:cxn>
                  <a:cxn ang="0">
                    <a:pos x="101" y="194"/>
                  </a:cxn>
                  <a:cxn ang="0">
                    <a:pos x="97" y="164"/>
                  </a:cxn>
                  <a:cxn ang="0">
                    <a:pos x="92" y="139"/>
                  </a:cxn>
                  <a:cxn ang="0">
                    <a:pos x="86" y="116"/>
                  </a:cxn>
                  <a:cxn ang="0">
                    <a:pos x="81" y="98"/>
                  </a:cxn>
                  <a:cxn ang="0">
                    <a:pos x="78" y="83"/>
                  </a:cxn>
                  <a:cxn ang="0">
                    <a:pos x="74" y="74"/>
                  </a:cxn>
                  <a:cxn ang="0">
                    <a:pos x="73" y="72"/>
                  </a:cxn>
                  <a:cxn ang="0">
                    <a:pos x="92" y="56"/>
                  </a:cxn>
                  <a:cxn ang="0">
                    <a:pos x="115" y="42"/>
                  </a:cxn>
                  <a:cxn ang="0">
                    <a:pos x="138" y="30"/>
                  </a:cxn>
                  <a:cxn ang="0">
                    <a:pos x="162" y="21"/>
                  </a:cxn>
                  <a:cxn ang="0">
                    <a:pos x="184" y="12"/>
                  </a:cxn>
                  <a:cxn ang="0">
                    <a:pos x="204" y="7"/>
                  </a:cxn>
                  <a:cxn ang="0">
                    <a:pos x="220" y="2"/>
                  </a:cxn>
                  <a:cxn ang="0">
                    <a:pos x="230" y="1"/>
                  </a:cxn>
                  <a:cxn ang="0">
                    <a:pos x="234" y="0"/>
                  </a:cxn>
                </a:cxnLst>
                <a:rect l="0" t="0" r="r" b="b"/>
                <a:pathLst>
                  <a:path w="681" h="1202">
                    <a:moveTo>
                      <a:pt x="234" y="0"/>
                    </a:moveTo>
                    <a:lnTo>
                      <a:pt x="351" y="264"/>
                    </a:lnTo>
                    <a:lnTo>
                      <a:pt x="491" y="5"/>
                    </a:lnTo>
                    <a:lnTo>
                      <a:pt x="521" y="2"/>
                    </a:lnTo>
                    <a:lnTo>
                      <a:pt x="550" y="3"/>
                    </a:lnTo>
                    <a:lnTo>
                      <a:pt x="577" y="8"/>
                    </a:lnTo>
                    <a:lnTo>
                      <a:pt x="601" y="16"/>
                    </a:lnTo>
                    <a:lnTo>
                      <a:pt x="622" y="25"/>
                    </a:lnTo>
                    <a:lnTo>
                      <a:pt x="640" y="33"/>
                    </a:lnTo>
                    <a:lnTo>
                      <a:pt x="655" y="42"/>
                    </a:lnTo>
                    <a:lnTo>
                      <a:pt x="666" y="50"/>
                    </a:lnTo>
                    <a:lnTo>
                      <a:pt x="673" y="55"/>
                    </a:lnTo>
                    <a:lnTo>
                      <a:pt x="675" y="57"/>
                    </a:lnTo>
                    <a:lnTo>
                      <a:pt x="658" y="74"/>
                    </a:lnTo>
                    <a:lnTo>
                      <a:pt x="644" y="97"/>
                    </a:lnTo>
                    <a:lnTo>
                      <a:pt x="634" y="122"/>
                    </a:lnTo>
                    <a:lnTo>
                      <a:pt x="627" y="149"/>
                    </a:lnTo>
                    <a:lnTo>
                      <a:pt x="623" y="179"/>
                    </a:lnTo>
                    <a:lnTo>
                      <a:pt x="620" y="210"/>
                    </a:lnTo>
                    <a:lnTo>
                      <a:pt x="620" y="240"/>
                    </a:lnTo>
                    <a:lnTo>
                      <a:pt x="622" y="270"/>
                    </a:lnTo>
                    <a:lnTo>
                      <a:pt x="624" y="299"/>
                    </a:lnTo>
                    <a:lnTo>
                      <a:pt x="627" y="325"/>
                    </a:lnTo>
                    <a:lnTo>
                      <a:pt x="630" y="348"/>
                    </a:lnTo>
                    <a:lnTo>
                      <a:pt x="634" y="368"/>
                    </a:lnTo>
                    <a:lnTo>
                      <a:pt x="637" y="383"/>
                    </a:lnTo>
                    <a:lnTo>
                      <a:pt x="638" y="392"/>
                    </a:lnTo>
                    <a:lnTo>
                      <a:pt x="639" y="396"/>
                    </a:lnTo>
                    <a:lnTo>
                      <a:pt x="681" y="1202"/>
                    </a:lnTo>
                    <a:lnTo>
                      <a:pt x="0" y="1192"/>
                    </a:lnTo>
                    <a:lnTo>
                      <a:pt x="82" y="366"/>
                    </a:lnTo>
                    <a:lnTo>
                      <a:pt x="94" y="330"/>
                    </a:lnTo>
                    <a:lnTo>
                      <a:pt x="100" y="294"/>
                    </a:lnTo>
                    <a:lnTo>
                      <a:pt x="102" y="259"/>
                    </a:lnTo>
                    <a:lnTo>
                      <a:pt x="104" y="225"/>
                    </a:lnTo>
                    <a:lnTo>
                      <a:pt x="101" y="194"/>
                    </a:lnTo>
                    <a:lnTo>
                      <a:pt x="97" y="164"/>
                    </a:lnTo>
                    <a:lnTo>
                      <a:pt x="92" y="139"/>
                    </a:lnTo>
                    <a:lnTo>
                      <a:pt x="86" y="116"/>
                    </a:lnTo>
                    <a:lnTo>
                      <a:pt x="81" y="98"/>
                    </a:lnTo>
                    <a:lnTo>
                      <a:pt x="78" y="83"/>
                    </a:lnTo>
                    <a:lnTo>
                      <a:pt x="74" y="74"/>
                    </a:lnTo>
                    <a:lnTo>
                      <a:pt x="73" y="72"/>
                    </a:lnTo>
                    <a:lnTo>
                      <a:pt x="92" y="56"/>
                    </a:lnTo>
                    <a:lnTo>
                      <a:pt x="115" y="42"/>
                    </a:lnTo>
                    <a:lnTo>
                      <a:pt x="138" y="30"/>
                    </a:lnTo>
                    <a:lnTo>
                      <a:pt x="162" y="21"/>
                    </a:lnTo>
                    <a:lnTo>
                      <a:pt x="184" y="12"/>
                    </a:lnTo>
                    <a:lnTo>
                      <a:pt x="204" y="7"/>
                    </a:lnTo>
                    <a:lnTo>
                      <a:pt x="220" y="2"/>
                    </a:lnTo>
                    <a:lnTo>
                      <a:pt x="230" y="1"/>
                    </a:lnTo>
                    <a:lnTo>
                      <a:pt x="234" y="0"/>
                    </a:lnTo>
                    <a:close/>
                  </a:path>
                </a:pathLst>
              </a:custGeom>
              <a:solidFill>
                <a:schemeClr val="accent1">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606" name="Freeform 19"/>
              <p:cNvSpPr>
                <a:spLocks/>
              </p:cNvSpPr>
              <p:nvPr/>
            </p:nvSpPr>
            <p:spPr bwMode="auto">
              <a:xfrm>
                <a:off x="2720974" y="5451929"/>
                <a:ext cx="400050" cy="177800"/>
              </a:xfrm>
              <a:custGeom>
                <a:avLst/>
                <a:gdLst>
                  <a:gd name="T0" fmla="*/ 320060638 w 252"/>
                  <a:gd name="T1" fmla="*/ 0 h 112"/>
                  <a:gd name="T2" fmla="*/ 380544388 w 252"/>
                  <a:gd name="T3" fmla="*/ 2520950 h 112"/>
                  <a:gd name="T4" fmla="*/ 441028138 w 252"/>
                  <a:gd name="T5" fmla="*/ 17641888 h 112"/>
                  <a:gd name="T6" fmla="*/ 496471575 w 252"/>
                  <a:gd name="T7" fmla="*/ 40322500 h 112"/>
                  <a:gd name="T8" fmla="*/ 544353750 w 252"/>
                  <a:gd name="T9" fmla="*/ 70564375 h 112"/>
                  <a:gd name="T10" fmla="*/ 582156888 w 252"/>
                  <a:gd name="T11" fmla="*/ 108367513 h 112"/>
                  <a:gd name="T12" fmla="*/ 609877813 w 252"/>
                  <a:gd name="T13" fmla="*/ 158770638 h 112"/>
                  <a:gd name="T14" fmla="*/ 630039063 w 252"/>
                  <a:gd name="T15" fmla="*/ 216733438 h 112"/>
                  <a:gd name="T16" fmla="*/ 635079375 w 252"/>
                  <a:gd name="T17" fmla="*/ 282257500 h 112"/>
                  <a:gd name="T18" fmla="*/ 0 w 252"/>
                  <a:gd name="T19" fmla="*/ 282257500 h 112"/>
                  <a:gd name="T20" fmla="*/ 5040313 w 252"/>
                  <a:gd name="T21" fmla="*/ 216733438 h 112"/>
                  <a:gd name="T22" fmla="*/ 25201563 w 252"/>
                  <a:gd name="T23" fmla="*/ 158770638 h 112"/>
                  <a:gd name="T24" fmla="*/ 55443438 w 252"/>
                  <a:gd name="T25" fmla="*/ 108367513 h 112"/>
                  <a:gd name="T26" fmla="*/ 93246575 w 252"/>
                  <a:gd name="T27" fmla="*/ 70564375 h 112"/>
                  <a:gd name="T28" fmla="*/ 141128750 w 252"/>
                  <a:gd name="T29" fmla="*/ 40322500 h 112"/>
                  <a:gd name="T30" fmla="*/ 194052825 w 252"/>
                  <a:gd name="T31" fmla="*/ 17641888 h 112"/>
                  <a:gd name="T32" fmla="*/ 257055938 w 252"/>
                  <a:gd name="T33" fmla="*/ 2520950 h 112"/>
                  <a:gd name="T34" fmla="*/ 320060638 w 252"/>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2" h="112">
                    <a:moveTo>
                      <a:pt x="127" y="0"/>
                    </a:moveTo>
                    <a:lnTo>
                      <a:pt x="151" y="1"/>
                    </a:lnTo>
                    <a:lnTo>
                      <a:pt x="175" y="7"/>
                    </a:lnTo>
                    <a:lnTo>
                      <a:pt x="197" y="16"/>
                    </a:lnTo>
                    <a:lnTo>
                      <a:pt x="216" y="28"/>
                    </a:lnTo>
                    <a:lnTo>
                      <a:pt x="231" y="43"/>
                    </a:lnTo>
                    <a:lnTo>
                      <a:pt x="242" y="63"/>
                    </a:lnTo>
                    <a:lnTo>
                      <a:pt x="250" y="86"/>
                    </a:lnTo>
                    <a:lnTo>
                      <a:pt x="252" y="112"/>
                    </a:lnTo>
                    <a:lnTo>
                      <a:pt x="0" y="112"/>
                    </a:lnTo>
                    <a:lnTo>
                      <a:pt x="2" y="86"/>
                    </a:lnTo>
                    <a:lnTo>
                      <a:pt x="10" y="63"/>
                    </a:lnTo>
                    <a:lnTo>
                      <a:pt x="22" y="43"/>
                    </a:lnTo>
                    <a:lnTo>
                      <a:pt x="37"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07" name="Freeform 20"/>
              <p:cNvSpPr>
                <a:spLocks/>
              </p:cNvSpPr>
              <p:nvPr/>
            </p:nvSpPr>
            <p:spPr bwMode="auto">
              <a:xfrm>
                <a:off x="2317749" y="5451929"/>
                <a:ext cx="401638" cy="177800"/>
              </a:xfrm>
              <a:custGeom>
                <a:avLst/>
                <a:gdLst>
                  <a:gd name="T0" fmla="*/ 320061036 w 253"/>
                  <a:gd name="T1" fmla="*/ 0 h 112"/>
                  <a:gd name="T2" fmla="*/ 383064227 w 253"/>
                  <a:gd name="T3" fmla="*/ 2520950 h 112"/>
                  <a:gd name="T4" fmla="*/ 443548052 w 253"/>
                  <a:gd name="T5" fmla="*/ 17641888 h 112"/>
                  <a:gd name="T6" fmla="*/ 498991559 w 253"/>
                  <a:gd name="T7" fmla="*/ 40322500 h 112"/>
                  <a:gd name="T8" fmla="*/ 546875381 w 253"/>
                  <a:gd name="T9" fmla="*/ 70564375 h 112"/>
                  <a:gd name="T10" fmla="*/ 582157612 w 253"/>
                  <a:gd name="T11" fmla="*/ 108367513 h 112"/>
                  <a:gd name="T12" fmla="*/ 612399525 w 253"/>
                  <a:gd name="T13" fmla="*/ 158770638 h 112"/>
                  <a:gd name="T14" fmla="*/ 630039847 w 253"/>
                  <a:gd name="T15" fmla="*/ 216733438 h 112"/>
                  <a:gd name="T16" fmla="*/ 637601119 w 253"/>
                  <a:gd name="T17" fmla="*/ 282257500 h 112"/>
                  <a:gd name="T18" fmla="*/ 0 w 253"/>
                  <a:gd name="T19" fmla="*/ 282257500 h 112"/>
                  <a:gd name="T20" fmla="*/ 7561272 w 253"/>
                  <a:gd name="T21" fmla="*/ 216733438 h 112"/>
                  <a:gd name="T22" fmla="*/ 25201594 w 253"/>
                  <a:gd name="T23" fmla="*/ 158770638 h 112"/>
                  <a:gd name="T24" fmla="*/ 57964460 w 253"/>
                  <a:gd name="T25" fmla="*/ 108367513 h 112"/>
                  <a:gd name="T26" fmla="*/ 95766057 w 253"/>
                  <a:gd name="T27" fmla="*/ 70564375 h 112"/>
                  <a:gd name="T28" fmla="*/ 141128926 w 253"/>
                  <a:gd name="T29" fmla="*/ 40322500 h 112"/>
                  <a:gd name="T30" fmla="*/ 194053067 w 253"/>
                  <a:gd name="T31" fmla="*/ 17641888 h 112"/>
                  <a:gd name="T32" fmla="*/ 257056258 w 253"/>
                  <a:gd name="T33" fmla="*/ 2520950 h 112"/>
                  <a:gd name="T34" fmla="*/ 320061036 w 253"/>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3" h="112">
                    <a:moveTo>
                      <a:pt x="127" y="0"/>
                    </a:moveTo>
                    <a:lnTo>
                      <a:pt x="152" y="1"/>
                    </a:lnTo>
                    <a:lnTo>
                      <a:pt x="176" y="7"/>
                    </a:lnTo>
                    <a:lnTo>
                      <a:pt x="198" y="16"/>
                    </a:lnTo>
                    <a:lnTo>
                      <a:pt x="217" y="28"/>
                    </a:lnTo>
                    <a:lnTo>
                      <a:pt x="231" y="43"/>
                    </a:lnTo>
                    <a:lnTo>
                      <a:pt x="243" y="63"/>
                    </a:lnTo>
                    <a:lnTo>
                      <a:pt x="250" y="86"/>
                    </a:lnTo>
                    <a:lnTo>
                      <a:pt x="253" y="112"/>
                    </a:lnTo>
                    <a:lnTo>
                      <a:pt x="0" y="112"/>
                    </a:lnTo>
                    <a:lnTo>
                      <a:pt x="3" y="86"/>
                    </a:lnTo>
                    <a:lnTo>
                      <a:pt x="10" y="63"/>
                    </a:lnTo>
                    <a:lnTo>
                      <a:pt x="23" y="43"/>
                    </a:lnTo>
                    <a:lnTo>
                      <a:pt x="38" y="28"/>
                    </a:lnTo>
                    <a:lnTo>
                      <a:pt x="56" y="16"/>
                    </a:lnTo>
                    <a:lnTo>
                      <a:pt x="77" y="7"/>
                    </a:lnTo>
                    <a:lnTo>
                      <a:pt x="102" y="1"/>
                    </a:lnTo>
                    <a:lnTo>
                      <a:pt x="12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608" name="Group 175"/>
              <p:cNvGrpSpPr>
                <a:grpSpLocks/>
              </p:cNvGrpSpPr>
              <p:nvPr/>
            </p:nvGrpSpPr>
            <p:grpSpPr bwMode="auto">
              <a:xfrm>
                <a:off x="1989137" y="3386592"/>
                <a:ext cx="1468438" cy="704850"/>
                <a:chOff x="1989137" y="3386592"/>
                <a:chExt cx="1468438" cy="704850"/>
              </a:xfrm>
            </p:grpSpPr>
            <p:sp>
              <p:nvSpPr>
                <p:cNvPr id="23609" name="Freeform 15"/>
                <p:cNvSpPr>
                  <a:spLocks/>
                </p:cNvSpPr>
                <p:nvPr/>
              </p:nvSpPr>
              <p:spPr bwMode="auto">
                <a:xfrm>
                  <a:off x="2216149" y="3807279"/>
                  <a:ext cx="304800" cy="284163"/>
                </a:xfrm>
                <a:custGeom>
                  <a:avLst/>
                  <a:gdLst>
                    <a:gd name="T0" fmla="*/ 201612500 w 192"/>
                    <a:gd name="T1" fmla="*/ 0 h 179"/>
                    <a:gd name="T2" fmla="*/ 252015625 w 192"/>
                    <a:gd name="T3" fmla="*/ 0 h 179"/>
                    <a:gd name="T4" fmla="*/ 304939700 w 192"/>
                    <a:gd name="T5" fmla="*/ 12601597 h 179"/>
                    <a:gd name="T6" fmla="*/ 352821875 w 192"/>
                    <a:gd name="T7" fmla="*/ 37803204 h 179"/>
                    <a:gd name="T8" fmla="*/ 398184688 w 192"/>
                    <a:gd name="T9" fmla="*/ 73085454 h 179"/>
                    <a:gd name="T10" fmla="*/ 430947513 w 192"/>
                    <a:gd name="T11" fmla="*/ 115927391 h 179"/>
                    <a:gd name="T12" fmla="*/ 458668438 w 192"/>
                    <a:gd name="T13" fmla="*/ 168851560 h 179"/>
                    <a:gd name="T14" fmla="*/ 478829688 w 192"/>
                    <a:gd name="T15" fmla="*/ 226814462 h 179"/>
                    <a:gd name="T16" fmla="*/ 483870000 w 192"/>
                    <a:gd name="T17" fmla="*/ 284778951 h 179"/>
                    <a:gd name="T18" fmla="*/ 478829688 w 192"/>
                    <a:gd name="T19" fmla="*/ 337701532 h 179"/>
                    <a:gd name="T20" fmla="*/ 466229700 w 192"/>
                    <a:gd name="T21" fmla="*/ 380545057 h 179"/>
                    <a:gd name="T22" fmla="*/ 443547500 w 192"/>
                    <a:gd name="T23" fmla="*/ 408266031 h 179"/>
                    <a:gd name="T24" fmla="*/ 415826575 w 192"/>
                    <a:gd name="T25" fmla="*/ 430948271 h 179"/>
                    <a:gd name="T26" fmla="*/ 385584700 w 192"/>
                    <a:gd name="T27" fmla="*/ 446069235 h 179"/>
                    <a:gd name="T28" fmla="*/ 350302513 w 192"/>
                    <a:gd name="T29" fmla="*/ 451109556 h 179"/>
                    <a:gd name="T30" fmla="*/ 312499375 w 192"/>
                    <a:gd name="T31" fmla="*/ 451109556 h 179"/>
                    <a:gd name="T32" fmla="*/ 274697825 w 192"/>
                    <a:gd name="T33" fmla="*/ 446069235 h 179"/>
                    <a:gd name="T34" fmla="*/ 236894688 w 192"/>
                    <a:gd name="T35" fmla="*/ 435988592 h 179"/>
                    <a:gd name="T36" fmla="*/ 201612500 w 192"/>
                    <a:gd name="T37" fmla="*/ 423386995 h 179"/>
                    <a:gd name="T38" fmla="*/ 173891575 w 192"/>
                    <a:gd name="T39" fmla="*/ 408266031 h 179"/>
                    <a:gd name="T40" fmla="*/ 148690013 w 192"/>
                    <a:gd name="T41" fmla="*/ 393145067 h 179"/>
                    <a:gd name="T42" fmla="*/ 143649700 w 192"/>
                    <a:gd name="T43" fmla="*/ 388104745 h 179"/>
                    <a:gd name="T44" fmla="*/ 131048125 w 192"/>
                    <a:gd name="T45" fmla="*/ 385585378 h 179"/>
                    <a:gd name="T46" fmla="*/ 110886875 w 192"/>
                    <a:gd name="T47" fmla="*/ 375504736 h 179"/>
                    <a:gd name="T48" fmla="*/ 88206263 w 192"/>
                    <a:gd name="T49" fmla="*/ 360383772 h 179"/>
                    <a:gd name="T50" fmla="*/ 65524063 w 192"/>
                    <a:gd name="T51" fmla="*/ 345262808 h 179"/>
                    <a:gd name="T52" fmla="*/ 40322500 w 192"/>
                    <a:gd name="T53" fmla="*/ 322580568 h 179"/>
                    <a:gd name="T54" fmla="*/ 20161250 w 192"/>
                    <a:gd name="T55" fmla="*/ 294859594 h 179"/>
                    <a:gd name="T56" fmla="*/ 5040313 w 192"/>
                    <a:gd name="T57" fmla="*/ 264617666 h 179"/>
                    <a:gd name="T58" fmla="*/ 0 w 192"/>
                    <a:gd name="T59" fmla="*/ 229335416 h 179"/>
                    <a:gd name="T60" fmla="*/ 2520950 w 192"/>
                    <a:gd name="T61" fmla="*/ 189012845 h 179"/>
                    <a:gd name="T62" fmla="*/ 20161250 w 192"/>
                    <a:gd name="T63" fmla="*/ 143649953 h 179"/>
                    <a:gd name="T64" fmla="*/ 52924075 w 192"/>
                    <a:gd name="T65" fmla="*/ 93246739 h 179"/>
                    <a:gd name="T66" fmla="*/ 98286888 w 192"/>
                    <a:gd name="T67" fmla="*/ 42843525 h 179"/>
                    <a:gd name="T68" fmla="*/ 148690013 w 192"/>
                    <a:gd name="T69" fmla="*/ 15120964 h 179"/>
                    <a:gd name="T70" fmla="*/ 201612500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80" y="0"/>
                      </a:moveTo>
                      <a:lnTo>
                        <a:pt x="100" y="0"/>
                      </a:lnTo>
                      <a:lnTo>
                        <a:pt x="121" y="5"/>
                      </a:lnTo>
                      <a:lnTo>
                        <a:pt x="140" y="15"/>
                      </a:lnTo>
                      <a:lnTo>
                        <a:pt x="158" y="29"/>
                      </a:lnTo>
                      <a:lnTo>
                        <a:pt x="171" y="46"/>
                      </a:lnTo>
                      <a:lnTo>
                        <a:pt x="182" y="67"/>
                      </a:lnTo>
                      <a:lnTo>
                        <a:pt x="190" y="90"/>
                      </a:lnTo>
                      <a:lnTo>
                        <a:pt x="192" y="113"/>
                      </a:lnTo>
                      <a:lnTo>
                        <a:pt x="190" y="134"/>
                      </a:lnTo>
                      <a:lnTo>
                        <a:pt x="185" y="151"/>
                      </a:lnTo>
                      <a:lnTo>
                        <a:pt x="176" y="162"/>
                      </a:lnTo>
                      <a:lnTo>
                        <a:pt x="165" y="171"/>
                      </a:lnTo>
                      <a:lnTo>
                        <a:pt x="153" y="177"/>
                      </a:lnTo>
                      <a:lnTo>
                        <a:pt x="139" y="179"/>
                      </a:lnTo>
                      <a:lnTo>
                        <a:pt x="124" y="179"/>
                      </a:lnTo>
                      <a:lnTo>
                        <a:pt x="109" y="177"/>
                      </a:lnTo>
                      <a:lnTo>
                        <a:pt x="94" y="173"/>
                      </a:lnTo>
                      <a:lnTo>
                        <a:pt x="80" y="168"/>
                      </a:lnTo>
                      <a:lnTo>
                        <a:pt x="69" y="162"/>
                      </a:lnTo>
                      <a:lnTo>
                        <a:pt x="59" y="156"/>
                      </a:lnTo>
                      <a:lnTo>
                        <a:pt x="57" y="154"/>
                      </a:lnTo>
                      <a:lnTo>
                        <a:pt x="52" y="153"/>
                      </a:lnTo>
                      <a:lnTo>
                        <a:pt x="44" y="149"/>
                      </a:lnTo>
                      <a:lnTo>
                        <a:pt x="35" y="143"/>
                      </a:lnTo>
                      <a:lnTo>
                        <a:pt x="26" y="137"/>
                      </a:lnTo>
                      <a:lnTo>
                        <a:pt x="16" y="128"/>
                      </a:lnTo>
                      <a:lnTo>
                        <a:pt x="8" y="117"/>
                      </a:lnTo>
                      <a:lnTo>
                        <a:pt x="2" y="105"/>
                      </a:lnTo>
                      <a:lnTo>
                        <a:pt x="0" y="91"/>
                      </a:lnTo>
                      <a:lnTo>
                        <a:pt x="1" y="75"/>
                      </a:lnTo>
                      <a:lnTo>
                        <a:pt x="8" y="57"/>
                      </a:lnTo>
                      <a:lnTo>
                        <a:pt x="21" y="37"/>
                      </a:lnTo>
                      <a:lnTo>
                        <a:pt x="39" y="17"/>
                      </a:lnTo>
                      <a:lnTo>
                        <a:pt x="59" y="6"/>
                      </a:lnTo>
                      <a:lnTo>
                        <a:pt x="80"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610" name="Freeform 17"/>
                <p:cNvSpPr>
                  <a:spLocks/>
                </p:cNvSpPr>
                <p:nvPr/>
              </p:nvSpPr>
              <p:spPr bwMode="auto">
                <a:xfrm>
                  <a:off x="2924174" y="3807279"/>
                  <a:ext cx="304800" cy="284163"/>
                </a:xfrm>
                <a:custGeom>
                  <a:avLst/>
                  <a:gdLst>
                    <a:gd name="T0" fmla="*/ 231854375 w 192"/>
                    <a:gd name="T1" fmla="*/ 0 h 179"/>
                    <a:gd name="T2" fmla="*/ 282257500 w 192"/>
                    <a:gd name="T3" fmla="*/ 0 h 179"/>
                    <a:gd name="T4" fmla="*/ 335181575 w 192"/>
                    <a:gd name="T5" fmla="*/ 15120964 h 179"/>
                    <a:gd name="T6" fmla="*/ 385584700 w 192"/>
                    <a:gd name="T7" fmla="*/ 42843525 h 179"/>
                    <a:gd name="T8" fmla="*/ 430947513 w 192"/>
                    <a:gd name="T9" fmla="*/ 93246739 h 179"/>
                    <a:gd name="T10" fmla="*/ 463708750 w 192"/>
                    <a:gd name="T11" fmla="*/ 143649953 h 179"/>
                    <a:gd name="T12" fmla="*/ 481350638 w 192"/>
                    <a:gd name="T13" fmla="*/ 189012845 h 179"/>
                    <a:gd name="T14" fmla="*/ 483870000 w 192"/>
                    <a:gd name="T15" fmla="*/ 229335416 h 179"/>
                    <a:gd name="T16" fmla="*/ 478829688 w 192"/>
                    <a:gd name="T17" fmla="*/ 264617666 h 179"/>
                    <a:gd name="T18" fmla="*/ 463708750 w 192"/>
                    <a:gd name="T19" fmla="*/ 294859594 h 179"/>
                    <a:gd name="T20" fmla="*/ 443547500 w 192"/>
                    <a:gd name="T21" fmla="*/ 322580568 h 179"/>
                    <a:gd name="T22" fmla="*/ 418345938 w 192"/>
                    <a:gd name="T23" fmla="*/ 345262808 h 179"/>
                    <a:gd name="T24" fmla="*/ 398184688 w 192"/>
                    <a:gd name="T25" fmla="*/ 360383772 h 179"/>
                    <a:gd name="T26" fmla="*/ 372983125 w 192"/>
                    <a:gd name="T27" fmla="*/ 375504736 h 179"/>
                    <a:gd name="T28" fmla="*/ 352821875 w 192"/>
                    <a:gd name="T29" fmla="*/ 385585378 h 179"/>
                    <a:gd name="T30" fmla="*/ 340221888 w 192"/>
                    <a:gd name="T31" fmla="*/ 388104745 h 179"/>
                    <a:gd name="T32" fmla="*/ 335181575 w 192"/>
                    <a:gd name="T33" fmla="*/ 393145067 h 179"/>
                    <a:gd name="T34" fmla="*/ 309980013 w 192"/>
                    <a:gd name="T35" fmla="*/ 408266031 h 179"/>
                    <a:gd name="T36" fmla="*/ 282257500 w 192"/>
                    <a:gd name="T37" fmla="*/ 423386995 h 179"/>
                    <a:gd name="T38" fmla="*/ 246975313 w 192"/>
                    <a:gd name="T39" fmla="*/ 435988592 h 179"/>
                    <a:gd name="T40" fmla="*/ 209173763 w 192"/>
                    <a:gd name="T41" fmla="*/ 446069235 h 179"/>
                    <a:gd name="T42" fmla="*/ 171370625 w 192"/>
                    <a:gd name="T43" fmla="*/ 451109556 h 179"/>
                    <a:gd name="T44" fmla="*/ 133569075 w 192"/>
                    <a:gd name="T45" fmla="*/ 451109556 h 179"/>
                    <a:gd name="T46" fmla="*/ 100806250 w 192"/>
                    <a:gd name="T47" fmla="*/ 446069235 h 179"/>
                    <a:gd name="T48" fmla="*/ 68045013 w 192"/>
                    <a:gd name="T49" fmla="*/ 430948271 h 179"/>
                    <a:gd name="T50" fmla="*/ 40322500 w 192"/>
                    <a:gd name="T51" fmla="*/ 408266031 h 179"/>
                    <a:gd name="T52" fmla="*/ 17641888 w 192"/>
                    <a:gd name="T53" fmla="*/ 380545057 h 179"/>
                    <a:gd name="T54" fmla="*/ 5040313 w 192"/>
                    <a:gd name="T55" fmla="*/ 337701532 h 179"/>
                    <a:gd name="T56" fmla="*/ 0 w 192"/>
                    <a:gd name="T57" fmla="*/ 284778951 h 179"/>
                    <a:gd name="T58" fmla="*/ 5040313 w 192"/>
                    <a:gd name="T59" fmla="*/ 226814462 h 179"/>
                    <a:gd name="T60" fmla="*/ 25201563 w 192"/>
                    <a:gd name="T61" fmla="*/ 168851560 h 179"/>
                    <a:gd name="T62" fmla="*/ 52924075 w 192"/>
                    <a:gd name="T63" fmla="*/ 115927391 h 179"/>
                    <a:gd name="T64" fmla="*/ 88206263 w 192"/>
                    <a:gd name="T65" fmla="*/ 73085454 h 179"/>
                    <a:gd name="T66" fmla="*/ 131048125 w 192"/>
                    <a:gd name="T67" fmla="*/ 37803204 h 179"/>
                    <a:gd name="T68" fmla="*/ 178931888 w 192"/>
                    <a:gd name="T69" fmla="*/ 12601597 h 179"/>
                    <a:gd name="T70" fmla="*/ 231854375 w 192"/>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 h="179">
                      <a:moveTo>
                        <a:pt x="92" y="0"/>
                      </a:moveTo>
                      <a:lnTo>
                        <a:pt x="112" y="0"/>
                      </a:lnTo>
                      <a:lnTo>
                        <a:pt x="133" y="6"/>
                      </a:lnTo>
                      <a:lnTo>
                        <a:pt x="153" y="17"/>
                      </a:lnTo>
                      <a:lnTo>
                        <a:pt x="171" y="37"/>
                      </a:lnTo>
                      <a:lnTo>
                        <a:pt x="184" y="57"/>
                      </a:lnTo>
                      <a:lnTo>
                        <a:pt x="191" y="75"/>
                      </a:lnTo>
                      <a:lnTo>
                        <a:pt x="192" y="91"/>
                      </a:lnTo>
                      <a:lnTo>
                        <a:pt x="190" y="105"/>
                      </a:lnTo>
                      <a:lnTo>
                        <a:pt x="184" y="117"/>
                      </a:lnTo>
                      <a:lnTo>
                        <a:pt x="176" y="128"/>
                      </a:lnTo>
                      <a:lnTo>
                        <a:pt x="166" y="137"/>
                      </a:lnTo>
                      <a:lnTo>
                        <a:pt x="158" y="143"/>
                      </a:lnTo>
                      <a:lnTo>
                        <a:pt x="148" y="149"/>
                      </a:lnTo>
                      <a:lnTo>
                        <a:pt x="140" y="153"/>
                      </a:lnTo>
                      <a:lnTo>
                        <a:pt x="135" y="154"/>
                      </a:lnTo>
                      <a:lnTo>
                        <a:pt x="133" y="156"/>
                      </a:lnTo>
                      <a:lnTo>
                        <a:pt x="123" y="162"/>
                      </a:lnTo>
                      <a:lnTo>
                        <a:pt x="112" y="168"/>
                      </a:lnTo>
                      <a:lnTo>
                        <a:pt x="98" y="173"/>
                      </a:lnTo>
                      <a:lnTo>
                        <a:pt x="83" y="177"/>
                      </a:lnTo>
                      <a:lnTo>
                        <a:pt x="68" y="179"/>
                      </a:lnTo>
                      <a:lnTo>
                        <a:pt x="53" y="179"/>
                      </a:lnTo>
                      <a:lnTo>
                        <a:pt x="40" y="177"/>
                      </a:lnTo>
                      <a:lnTo>
                        <a:pt x="27" y="171"/>
                      </a:lnTo>
                      <a:lnTo>
                        <a:pt x="16" y="162"/>
                      </a:lnTo>
                      <a:lnTo>
                        <a:pt x="7" y="151"/>
                      </a:lnTo>
                      <a:lnTo>
                        <a:pt x="2" y="134"/>
                      </a:lnTo>
                      <a:lnTo>
                        <a:pt x="0" y="113"/>
                      </a:lnTo>
                      <a:lnTo>
                        <a:pt x="2" y="90"/>
                      </a:lnTo>
                      <a:lnTo>
                        <a:pt x="10" y="67"/>
                      </a:lnTo>
                      <a:lnTo>
                        <a:pt x="21" y="46"/>
                      </a:lnTo>
                      <a:lnTo>
                        <a:pt x="35" y="29"/>
                      </a:lnTo>
                      <a:lnTo>
                        <a:pt x="52" y="15"/>
                      </a:lnTo>
                      <a:lnTo>
                        <a:pt x="71" y="5"/>
                      </a:lnTo>
                      <a:lnTo>
                        <a:pt x="92" y="0"/>
                      </a:lnTo>
                      <a:close/>
                    </a:path>
                  </a:pathLst>
                </a:custGeom>
                <a:solidFill>
                  <a:srgbClr val="FFBF87"/>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611" name="Group 178"/>
                <p:cNvGrpSpPr>
                  <a:grpSpLocks/>
                </p:cNvGrpSpPr>
                <p:nvPr/>
              </p:nvGrpSpPr>
              <p:grpSpPr bwMode="auto">
                <a:xfrm>
                  <a:off x="1989137" y="3386592"/>
                  <a:ext cx="1468438" cy="630238"/>
                  <a:chOff x="1989137" y="3386592"/>
                  <a:chExt cx="1468438" cy="630238"/>
                </a:xfrm>
              </p:grpSpPr>
              <p:sp>
                <p:nvSpPr>
                  <p:cNvPr id="180" name="Freeform 16"/>
                  <p:cNvSpPr>
                    <a:spLocks/>
                  </p:cNvSpPr>
                  <p:nvPr/>
                </p:nvSpPr>
                <p:spPr bwMode="auto">
                  <a:xfrm>
                    <a:off x="1989907" y="3380128"/>
                    <a:ext cx="424691" cy="635574"/>
                  </a:xfrm>
                  <a:custGeom>
                    <a:avLst/>
                    <a:gdLst/>
                    <a:ahLst/>
                    <a:cxnLst>
                      <a:cxn ang="0">
                        <a:pos x="158" y="0"/>
                      </a:cxn>
                      <a:cxn ang="0">
                        <a:pos x="158" y="5"/>
                      </a:cxn>
                      <a:cxn ang="0">
                        <a:pos x="159" y="16"/>
                      </a:cxn>
                      <a:cxn ang="0">
                        <a:pos x="160" y="36"/>
                      </a:cxn>
                      <a:cxn ang="0">
                        <a:pos x="163" y="60"/>
                      </a:cxn>
                      <a:cxn ang="0">
                        <a:pos x="166" y="87"/>
                      </a:cxn>
                      <a:cxn ang="0">
                        <a:pos x="173" y="118"/>
                      </a:cxn>
                      <a:cxn ang="0">
                        <a:pos x="181" y="149"/>
                      </a:cxn>
                      <a:cxn ang="0">
                        <a:pos x="192" y="180"/>
                      </a:cxn>
                      <a:cxn ang="0">
                        <a:pos x="207" y="210"/>
                      </a:cxn>
                      <a:cxn ang="0">
                        <a:pos x="225" y="238"/>
                      </a:cxn>
                      <a:cxn ang="0">
                        <a:pos x="268" y="272"/>
                      </a:cxn>
                      <a:cxn ang="0">
                        <a:pos x="196" y="332"/>
                      </a:cxn>
                      <a:cxn ang="0">
                        <a:pos x="150" y="317"/>
                      </a:cxn>
                      <a:cxn ang="0">
                        <a:pos x="175" y="350"/>
                      </a:cxn>
                      <a:cxn ang="0">
                        <a:pos x="163" y="397"/>
                      </a:cxn>
                      <a:cxn ang="0">
                        <a:pos x="160" y="396"/>
                      </a:cxn>
                      <a:cxn ang="0">
                        <a:pos x="153" y="391"/>
                      </a:cxn>
                      <a:cxn ang="0">
                        <a:pos x="141" y="382"/>
                      </a:cxn>
                      <a:cxn ang="0">
                        <a:pos x="128" y="370"/>
                      </a:cxn>
                      <a:cxn ang="0">
                        <a:pos x="112" y="355"/>
                      </a:cxn>
                      <a:cxn ang="0">
                        <a:pos x="94" y="335"/>
                      </a:cxn>
                      <a:cxn ang="0">
                        <a:pos x="77" y="311"/>
                      </a:cxn>
                      <a:cxn ang="0">
                        <a:pos x="58" y="284"/>
                      </a:cxn>
                      <a:cxn ang="0">
                        <a:pos x="42" y="253"/>
                      </a:cxn>
                      <a:cxn ang="0">
                        <a:pos x="26" y="216"/>
                      </a:cxn>
                      <a:cxn ang="0">
                        <a:pos x="14" y="177"/>
                      </a:cxn>
                      <a:cxn ang="0">
                        <a:pos x="5" y="132"/>
                      </a:cxn>
                      <a:cxn ang="0">
                        <a:pos x="0" y="82"/>
                      </a:cxn>
                      <a:cxn ang="0">
                        <a:pos x="158" y="0"/>
                      </a:cxn>
                    </a:cxnLst>
                    <a:rect l="0" t="0" r="r" b="b"/>
                    <a:pathLst>
                      <a:path w="268" h="397">
                        <a:moveTo>
                          <a:pt x="158" y="0"/>
                        </a:moveTo>
                        <a:lnTo>
                          <a:pt x="158" y="5"/>
                        </a:lnTo>
                        <a:lnTo>
                          <a:pt x="159" y="16"/>
                        </a:lnTo>
                        <a:lnTo>
                          <a:pt x="160" y="36"/>
                        </a:lnTo>
                        <a:lnTo>
                          <a:pt x="163" y="60"/>
                        </a:lnTo>
                        <a:lnTo>
                          <a:pt x="166" y="87"/>
                        </a:lnTo>
                        <a:lnTo>
                          <a:pt x="173" y="118"/>
                        </a:lnTo>
                        <a:lnTo>
                          <a:pt x="181" y="149"/>
                        </a:lnTo>
                        <a:lnTo>
                          <a:pt x="192" y="180"/>
                        </a:lnTo>
                        <a:lnTo>
                          <a:pt x="207" y="210"/>
                        </a:lnTo>
                        <a:lnTo>
                          <a:pt x="225" y="238"/>
                        </a:lnTo>
                        <a:lnTo>
                          <a:pt x="268" y="272"/>
                        </a:lnTo>
                        <a:lnTo>
                          <a:pt x="196" y="332"/>
                        </a:lnTo>
                        <a:lnTo>
                          <a:pt x="150" y="317"/>
                        </a:lnTo>
                        <a:lnTo>
                          <a:pt x="175" y="350"/>
                        </a:lnTo>
                        <a:lnTo>
                          <a:pt x="163" y="397"/>
                        </a:lnTo>
                        <a:lnTo>
                          <a:pt x="160" y="396"/>
                        </a:lnTo>
                        <a:lnTo>
                          <a:pt x="153" y="391"/>
                        </a:lnTo>
                        <a:lnTo>
                          <a:pt x="141" y="382"/>
                        </a:lnTo>
                        <a:lnTo>
                          <a:pt x="128" y="370"/>
                        </a:lnTo>
                        <a:lnTo>
                          <a:pt x="112" y="355"/>
                        </a:lnTo>
                        <a:lnTo>
                          <a:pt x="94" y="335"/>
                        </a:lnTo>
                        <a:lnTo>
                          <a:pt x="77" y="311"/>
                        </a:lnTo>
                        <a:lnTo>
                          <a:pt x="58" y="284"/>
                        </a:lnTo>
                        <a:lnTo>
                          <a:pt x="42" y="253"/>
                        </a:lnTo>
                        <a:lnTo>
                          <a:pt x="26" y="216"/>
                        </a:lnTo>
                        <a:lnTo>
                          <a:pt x="14" y="177"/>
                        </a:lnTo>
                        <a:lnTo>
                          <a:pt x="5" y="132"/>
                        </a:lnTo>
                        <a:lnTo>
                          <a:pt x="0" y="82"/>
                        </a:lnTo>
                        <a:lnTo>
                          <a:pt x="158"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1" name="Freeform 18"/>
                  <p:cNvSpPr>
                    <a:spLocks/>
                  </p:cNvSpPr>
                  <p:nvPr/>
                </p:nvSpPr>
                <p:spPr bwMode="auto">
                  <a:xfrm>
                    <a:off x="3029759" y="3380128"/>
                    <a:ext cx="427266" cy="635574"/>
                  </a:xfrm>
                  <a:custGeom>
                    <a:avLst/>
                    <a:gdLst/>
                    <a:ahLst/>
                    <a:cxnLst>
                      <a:cxn ang="0">
                        <a:pos x="110" y="0"/>
                      </a:cxn>
                      <a:cxn ang="0">
                        <a:pos x="269" y="82"/>
                      </a:cxn>
                      <a:cxn ang="0">
                        <a:pos x="265" y="132"/>
                      </a:cxn>
                      <a:cxn ang="0">
                        <a:pos x="256" y="177"/>
                      </a:cxn>
                      <a:cxn ang="0">
                        <a:pos x="242" y="216"/>
                      </a:cxn>
                      <a:cxn ang="0">
                        <a:pos x="227" y="253"/>
                      </a:cxn>
                      <a:cxn ang="0">
                        <a:pos x="211" y="284"/>
                      </a:cxn>
                      <a:cxn ang="0">
                        <a:pos x="192" y="311"/>
                      </a:cxn>
                      <a:cxn ang="0">
                        <a:pos x="174" y="335"/>
                      </a:cxn>
                      <a:cxn ang="0">
                        <a:pos x="156" y="355"/>
                      </a:cxn>
                      <a:cxn ang="0">
                        <a:pos x="140" y="370"/>
                      </a:cxn>
                      <a:cxn ang="0">
                        <a:pos x="127" y="382"/>
                      </a:cxn>
                      <a:cxn ang="0">
                        <a:pos x="115" y="391"/>
                      </a:cxn>
                      <a:cxn ang="0">
                        <a:pos x="108" y="396"/>
                      </a:cxn>
                      <a:cxn ang="0">
                        <a:pos x="105" y="397"/>
                      </a:cxn>
                      <a:cxn ang="0">
                        <a:pos x="93" y="350"/>
                      </a:cxn>
                      <a:cxn ang="0">
                        <a:pos x="118" y="317"/>
                      </a:cxn>
                      <a:cxn ang="0">
                        <a:pos x="72" y="332"/>
                      </a:cxn>
                      <a:cxn ang="0">
                        <a:pos x="0" y="272"/>
                      </a:cxn>
                      <a:cxn ang="0">
                        <a:pos x="43" y="238"/>
                      </a:cxn>
                      <a:cxn ang="0">
                        <a:pos x="61" y="210"/>
                      </a:cxn>
                      <a:cxn ang="0">
                        <a:pos x="76" y="180"/>
                      </a:cxn>
                      <a:cxn ang="0">
                        <a:pos x="87" y="149"/>
                      </a:cxn>
                      <a:cxn ang="0">
                        <a:pos x="96" y="118"/>
                      </a:cxn>
                      <a:cxn ang="0">
                        <a:pos x="102" y="87"/>
                      </a:cxn>
                      <a:cxn ang="0">
                        <a:pos x="105" y="60"/>
                      </a:cxn>
                      <a:cxn ang="0">
                        <a:pos x="108" y="36"/>
                      </a:cxn>
                      <a:cxn ang="0">
                        <a:pos x="109" y="16"/>
                      </a:cxn>
                      <a:cxn ang="0">
                        <a:pos x="110" y="5"/>
                      </a:cxn>
                      <a:cxn ang="0">
                        <a:pos x="110" y="0"/>
                      </a:cxn>
                    </a:cxnLst>
                    <a:rect l="0" t="0" r="r" b="b"/>
                    <a:pathLst>
                      <a:path w="269" h="397">
                        <a:moveTo>
                          <a:pt x="110" y="0"/>
                        </a:moveTo>
                        <a:lnTo>
                          <a:pt x="269" y="82"/>
                        </a:lnTo>
                        <a:lnTo>
                          <a:pt x="265" y="132"/>
                        </a:lnTo>
                        <a:lnTo>
                          <a:pt x="256" y="177"/>
                        </a:lnTo>
                        <a:lnTo>
                          <a:pt x="242" y="216"/>
                        </a:lnTo>
                        <a:lnTo>
                          <a:pt x="227" y="253"/>
                        </a:lnTo>
                        <a:lnTo>
                          <a:pt x="211" y="284"/>
                        </a:lnTo>
                        <a:lnTo>
                          <a:pt x="192" y="311"/>
                        </a:lnTo>
                        <a:lnTo>
                          <a:pt x="174" y="335"/>
                        </a:lnTo>
                        <a:lnTo>
                          <a:pt x="156" y="355"/>
                        </a:lnTo>
                        <a:lnTo>
                          <a:pt x="140" y="370"/>
                        </a:lnTo>
                        <a:lnTo>
                          <a:pt x="127" y="382"/>
                        </a:lnTo>
                        <a:lnTo>
                          <a:pt x="115" y="391"/>
                        </a:lnTo>
                        <a:lnTo>
                          <a:pt x="108" y="396"/>
                        </a:lnTo>
                        <a:lnTo>
                          <a:pt x="105" y="397"/>
                        </a:lnTo>
                        <a:lnTo>
                          <a:pt x="93" y="350"/>
                        </a:lnTo>
                        <a:lnTo>
                          <a:pt x="118" y="317"/>
                        </a:lnTo>
                        <a:lnTo>
                          <a:pt x="72" y="332"/>
                        </a:lnTo>
                        <a:lnTo>
                          <a:pt x="0" y="272"/>
                        </a:lnTo>
                        <a:lnTo>
                          <a:pt x="43" y="238"/>
                        </a:lnTo>
                        <a:lnTo>
                          <a:pt x="61" y="210"/>
                        </a:lnTo>
                        <a:lnTo>
                          <a:pt x="76" y="180"/>
                        </a:lnTo>
                        <a:lnTo>
                          <a:pt x="87" y="149"/>
                        </a:lnTo>
                        <a:lnTo>
                          <a:pt x="96" y="118"/>
                        </a:lnTo>
                        <a:lnTo>
                          <a:pt x="102" y="87"/>
                        </a:lnTo>
                        <a:lnTo>
                          <a:pt x="105" y="60"/>
                        </a:lnTo>
                        <a:lnTo>
                          <a:pt x="108" y="36"/>
                        </a:lnTo>
                        <a:lnTo>
                          <a:pt x="109" y="16"/>
                        </a:lnTo>
                        <a:lnTo>
                          <a:pt x="110" y="5"/>
                        </a:lnTo>
                        <a:lnTo>
                          <a:pt x="110" y="0"/>
                        </a:lnTo>
                        <a:close/>
                      </a:path>
                    </a:pathLst>
                  </a:custGeom>
                  <a:solidFill>
                    <a:schemeClr val="accent2">
                      <a:lumMod val="60000"/>
                      <a:lumOff val="4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grpSp>
        </p:grpSp>
        <p:grpSp>
          <p:nvGrpSpPr>
            <p:cNvPr id="23562" name="Group 67"/>
            <p:cNvGrpSpPr>
              <a:grpSpLocks/>
            </p:cNvGrpSpPr>
            <p:nvPr/>
          </p:nvGrpSpPr>
          <p:grpSpPr bwMode="auto">
            <a:xfrm>
              <a:off x="5769631" y="2112580"/>
              <a:ext cx="1434497" cy="3532288"/>
              <a:chOff x="4355114" y="2112580"/>
              <a:chExt cx="1434497" cy="3532288"/>
            </a:xfrm>
          </p:grpSpPr>
          <p:grpSp>
            <p:nvGrpSpPr>
              <p:cNvPr id="23563" name="Group 68"/>
              <p:cNvGrpSpPr>
                <a:grpSpLocks/>
              </p:cNvGrpSpPr>
              <p:nvPr/>
            </p:nvGrpSpPr>
            <p:grpSpPr bwMode="auto">
              <a:xfrm>
                <a:off x="4512922" y="2112580"/>
                <a:ext cx="1024284" cy="988964"/>
                <a:chOff x="4413154" y="1795272"/>
                <a:chExt cx="1241345" cy="1198540"/>
              </a:xfrm>
            </p:grpSpPr>
            <p:sp>
              <p:nvSpPr>
                <p:cNvPr id="23595" name="Freeform 12"/>
                <p:cNvSpPr>
                  <a:spLocks/>
                </p:cNvSpPr>
                <p:nvPr/>
              </p:nvSpPr>
              <p:spPr bwMode="auto">
                <a:xfrm>
                  <a:off x="4413154" y="1795272"/>
                  <a:ext cx="1241345" cy="1198540"/>
                </a:xfrm>
                <a:custGeom>
                  <a:avLst/>
                  <a:gdLst>
                    <a:gd name="T0" fmla="*/ 881524743 w 870"/>
                    <a:gd name="T1" fmla="*/ 2036091 h 840"/>
                    <a:gd name="T2" fmla="*/ 1044393488 w 870"/>
                    <a:gd name="T3" fmla="*/ 24430240 h 840"/>
                    <a:gd name="T4" fmla="*/ 1207260805 w 870"/>
                    <a:gd name="T5" fmla="*/ 77362903 h 840"/>
                    <a:gd name="T6" fmla="*/ 1353842247 w 870"/>
                    <a:gd name="T7" fmla="*/ 154724380 h 840"/>
                    <a:gd name="T8" fmla="*/ 1475993449 w 870"/>
                    <a:gd name="T9" fmla="*/ 260589706 h 840"/>
                    <a:gd name="T10" fmla="*/ 1579822684 w 870"/>
                    <a:gd name="T11" fmla="*/ 386811663 h 840"/>
                    <a:gd name="T12" fmla="*/ 1661256343 w 870"/>
                    <a:gd name="T13" fmla="*/ 527286258 h 840"/>
                    <a:gd name="T14" fmla="*/ 1722331944 w 870"/>
                    <a:gd name="T15" fmla="*/ 677939883 h 840"/>
                    <a:gd name="T16" fmla="*/ 1758977304 w 870"/>
                    <a:gd name="T17" fmla="*/ 830628171 h 840"/>
                    <a:gd name="T18" fmla="*/ 1771192424 w 870"/>
                    <a:gd name="T19" fmla="*/ 981281796 h 840"/>
                    <a:gd name="T20" fmla="*/ 1761013395 w 870"/>
                    <a:gd name="T21" fmla="*/ 1123791055 h 840"/>
                    <a:gd name="T22" fmla="*/ 1722331944 w 870"/>
                    <a:gd name="T23" fmla="*/ 1254085195 h 840"/>
                    <a:gd name="T24" fmla="*/ 1649041223 w 870"/>
                    <a:gd name="T25" fmla="*/ 1388451517 h 840"/>
                    <a:gd name="T26" fmla="*/ 1549284170 w 870"/>
                    <a:gd name="T27" fmla="*/ 1502459781 h 840"/>
                    <a:gd name="T28" fmla="*/ 1433241242 w 870"/>
                    <a:gd name="T29" fmla="*/ 1592037804 h 840"/>
                    <a:gd name="T30" fmla="*/ 1300911011 w 870"/>
                    <a:gd name="T31" fmla="*/ 1655149496 h 840"/>
                    <a:gd name="T32" fmla="*/ 1152293478 w 870"/>
                    <a:gd name="T33" fmla="*/ 1695865612 h 840"/>
                    <a:gd name="T34" fmla="*/ 995533007 w 870"/>
                    <a:gd name="T35" fmla="*/ 1710116823 h 840"/>
                    <a:gd name="T36" fmla="*/ 834700354 w 870"/>
                    <a:gd name="T37" fmla="*/ 1697901703 h 840"/>
                    <a:gd name="T38" fmla="*/ 671831609 w 870"/>
                    <a:gd name="T39" fmla="*/ 1657184160 h 840"/>
                    <a:gd name="T40" fmla="*/ 504892109 w 870"/>
                    <a:gd name="T41" fmla="*/ 1587965622 h 840"/>
                    <a:gd name="T42" fmla="*/ 354238485 w 870"/>
                    <a:gd name="T43" fmla="*/ 1488208569 h 840"/>
                    <a:gd name="T44" fmla="*/ 225980437 w 870"/>
                    <a:gd name="T45" fmla="*/ 1368093459 h 840"/>
                    <a:gd name="T46" fmla="*/ 124187293 w 870"/>
                    <a:gd name="T47" fmla="*/ 1229654955 h 840"/>
                    <a:gd name="T48" fmla="*/ 50896572 w 870"/>
                    <a:gd name="T49" fmla="*/ 1079002757 h 840"/>
                    <a:gd name="T50" fmla="*/ 8142938 w 870"/>
                    <a:gd name="T51" fmla="*/ 916134013 h 840"/>
                    <a:gd name="T52" fmla="*/ 2036091 w 870"/>
                    <a:gd name="T53" fmla="*/ 751230604 h 840"/>
                    <a:gd name="T54" fmla="*/ 30538514 w 870"/>
                    <a:gd name="T55" fmla="*/ 584289677 h 840"/>
                    <a:gd name="T56" fmla="*/ 95684870 w 870"/>
                    <a:gd name="T57" fmla="*/ 425493115 h 840"/>
                    <a:gd name="T58" fmla="*/ 185262894 w 870"/>
                    <a:gd name="T59" fmla="*/ 293162884 h 840"/>
                    <a:gd name="T60" fmla="*/ 295198975 w 870"/>
                    <a:gd name="T61" fmla="*/ 183226803 h 840"/>
                    <a:gd name="T62" fmla="*/ 423457024 w 870"/>
                    <a:gd name="T63" fmla="*/ 99757053 h 840"/>
                    <a:gd name="T64" fmla="*/ 568003801 w 870"/>
                    <a:gd name="T65" fmla="*/ 38681452 h 840"/>
                    <a:gd name="T66" fmla="*/ 720692090 w 870"/>
                    <a:gd name="T67" fmla="*/ 8142938 h 8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0" h="840">
                      <a:moveTo>
                        <a:pt x="393" y="0"/>
                      </a:moveTo>
                      <a:lnTo>
                        <a:pt x="433" y="1"/>
                      </a:lnTo>
                      <a:lnTo>
                        <a:pt x="473" y="4"/>
                      </a:lnTo>
                      <a:lnTo>
                        <a:pt x="513" y="12"/>
                      </a:lnTo>
                      <a:lnTo>
                        <a:pt x="553" y="23"/>
                      </a:lnTo>
                      <a:lnTo>
                        <a:pt x="593" y="38"/>
                      </a:lnTo>
                      <a:lnTo>
                        <a:pt x="630" y="55"/>
                      </a:lnTo>
                      <a:lnTo>
                        <a:pt x="665" y="76"/>
                      </a:lnTo>
                      <a:lnTo>
                        <a:pt x="696" y="101"/>
                      </a:lnTo>
                      <a:lnTo>
                        <a:pt x="725" y="128"/>
                      </a:lnTo>
                      <a:lnTo>
                        <a:pt x="752" y="158"/>
                      </a:lnTo>
                      <a:lnTo>
                        <a:pt x="776" y="190"/>
                      </a:lnTo>
                      <a:lnTo>
                        <a:pt x="798" y="224"/>
                      </a:lnTo>
                      <a:lnTo>
                        <a:pt x="816" y="259"/>
                      </a:lnTo>
                      <a:lnTo>
                        <a:pt x="833" y="296"/>
                      </a:lnTo>
                      <a:lnTo>
                        <a:pt x="846" y="333"/>
                      </a:lnTo>
                      <a:lnTo>
                        <a:pt x="857" y="370"/>
                      </a:lnTo>
                      <a:lnTo>
                        <a:pt x="864" y="408"/>
                      </a:lnTo>
                      <a:lnTo>
                        <a:pt x="869" y="446"/>
                      </a:lnTo>
                      <a:lnTo>
                        <a:pt x="870" y="482"/>
                      </a:lnTo>
                      <a:lnTo>
                        <a:pt x="869" y="518"/>
                      </a:lnTo>
                      <a:lnTo>
                        <a:pt x="865" y="552"/>
                      </a:lnTo>
                      <a:lnTo>
                        <a:pt x="857" y="585"/>
                      </a:lnTo>
                      <a:lnTo>
                        <a:pt x="846" y="616"/>
                      </a:lnTo>
                      <a:lnTo>
                        <a:pt x="829" y="650"/>
                      </a:lnTo>
                      <a:lnTo>
                        <a:pt x="810" y="682"/>
                      </a:lnTo>
                      <a:lnTo>
                        <a:pt x="787" y="712"/>
                      </a:lnTo>
                      <a:lnTo>
                        <a:pt x="761" y="738"/>
                      </a:lnTo>
                      <a:lnTo>
                        <a:pt x="734" y="762"/>
                      </a:lnTo>
                      <a:lnTo>
                        <a:pt x="704" y="782"/>
                      </a:lnTo>
                      <a:lnTo>
                        <a:pt x="672" y="799"/>
                      </a:lnTo>
                      <a:lnTo>
                        <a:pt x="639" y="813"/>
                      </a:lnTo>
                      <a:lnTo>
                        <a:pt x="603" y="825"/>
                      </a:lnTo>
                      <a:lnTo>
                        <a:pt x="566" y="833"/>
                      </a:lnTo>
                      <a:lnTo>
                        <a:pt x="529" y="838"/>
                      </a:lnTo>
                      <a:lnTo>
                        <a:pt x="489" y="840"/>
                      </a:lnTo>
                      <a:lnTo>
                        <a:pt x="450" y="838"/>
                      </a:lnTo>
                      <a:lnTo>
                        <a:pt x="410" y="834"/>
                      </a:lnTo>
                      <a:lnTo>
                        <a:pt x="370" y="825"/>
                      </a:lnTo>
                      <a:lnTo>
                        <a:pt x="330" y="814"/>
                      </a:lnTo>
                      <a:lnTo>
                        <a:pt x="289" y="799"/>
                      </a:lnTo>
                      <a:lnTo>
                        <a:pt x="248" y="780"/>
                      </a:lnTo>
                      <a:lnTo>
                        <a:pt x="210" y="757"/>
                      </a:lnTo>
                      <a:lnTo>
                        <a:pt x="174" y="731"/>
                      </a:lnTo>
                      <a:lnTo>
                        <a:pt x="141" y="703"/>
                      </a:lnTo>
                      <a:lnTo>
                        <a:pt x="111" y="672"/>
                      </a:lnTo>
                      <a:lnTo>
                        <a:pt x="84" y="639"/>
                      </a:lnTo>
                      <a:lnTo>
                        <a:pt x="61" y="604"/>
                      </a:lnTo>
                      <a:lnTo>
                        <a:pt x="41" y="568"/>
                      </a:lnTo>
                      <a:lnTo>
                        <a:pt x="25" y="530"/>
                      </a:lnTo>
                      <a:lnTo>
                        <a:pt x="12" y="491"/>
                      </a:lnTo>
                      <a:lnTo>
                        <a:pt x="4" y="450"/>
                      </a:lnTo>
                      <a:lnTo>
                        <a:pt x="0" y="410"/>
                      </a:lnTo>
                      <a:lnTo>
                        <a:pt x="1" y="369"/>
                      </a:lnTo>
                      <a:lnTo>
                        <a:pt x="6" y="328"/>
                      </a:lnTo>
                      <a:lnTo>
                        <a:pt x="15" y="287"/>
                      </a:lnTo>
                      <a:lnTo>
                        <a:pt x="30" y="246"/>
                      </a:lnTo>
                      <a:lnTo>
                        <a:pt x="47" y="209"/>
                      </a:lnTo>
                      <a:lnTo>
                        <a:pt x="67" y="175"/>
                      </a:lnTo>
                      <a:lnTo>
                        <a:pt x="91" y="144"/>
                      </a:lnTo>
                      <a:lnTo>
                        <a:pt x="117" y="116"/>
                      </a:lnTo>
                      <a:lnTo>
                        <a:pt x="145" y="90"/>
                      </a:lnTo>
                      <a:lnTo>
                        <a:pt x="176" y="68"/>
                      </a:lnTo>
                      <a:lnTo>
                        <a:pt x="208" y="49"/>
                      </a:lnTo>
                      <a:lnTo>
                        <a:pt x="243" y="32"/>
                      </a:lnTo>
                      <a:lnTo>
                        <a:pt x="279" y="19"/>
                      </a:lnTo>
                      <a:lnTo>
                        <a:pt x="316" y="10"/>
                      </a:lnTo>
                      <a:lnTo>
                        <a:pt x="354" y="4"/>
                      </a:lnTo>
                      <a:lnTo>
                        <a:pt x="393"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96" name="Freeform 15"/>
                <p:cNvSpPr>
                  <a:spLocks/>
                </p:cNvSpPr>
                <p:nvPr/>
              </p:nvSpPr>
              <p:spPr bwMode="auto">
                <a:xfrm>
                  <a:off x="4413154" y="1820955"/>
                  <a:ext cx="1067271" cy="964539"/>
                </a:xfrm>
                <a:custGeom>
                  <a:avLst/>
                  <a:gdLst>
                    <a:gd name="T0" fmla="*/ 873380106 w 748"/>
                    <a:gd name="T1" fmla="*/ 2036090 h 676"/>
                    <a:gd name="T2" fmla="*/ 1038284890 w 748"/>
                    <a:gd name="T3" fmla="*/ 24430232 h 676"/>
                    <a:gd name="T4" fmla="*/ 1201152157 w 748"/>
                    <a:gd name="T5" fmla="*/ 77362877 h 676"/>
                    <a:gd name="T6" fmla="*/ 1323303320 w 748"/>
                    <a:gd name="T7" fmla="*/ 138438456 h 676"/>
                    <a:gd name="T8" fmla="*/ 1416953497 w 748"/>
                    <a:gd name="T9" fmla="*/ 209693062 h 676"/>
                    <a:gd name="T10" fmla="*/ 1490244195 w 748"/>
                    <a:gd name="T11" fmla="*/ 285019848 h 676"/>
                    <a:gd name="T12" fmla="*/ 1520781272 w 748"/>
                    <a:gd name="T13" fmla="*/ 384775439 h 676"/>
                    <a:gd name="T14" fmla="*/ 1494314949 w 748"/>
                    <a:gd name="T15" fmla="*/ 484532457 h 676"/>
                    <a:gd name="T16" fmla="*/ 1447490574 w 748"/>
                    <a:gd name="T17" fmla="*/ 563931424 h 676"/>
                    <a:gd name="T18" fmla="*/ 1380308148 w 748"/>
                    <a:gd name="T19" fmla="*/ 625007004 h 676"/>
                    <a:gd name="T20" fmla="*/ 1296838424 w 748"/>
                    <a:gd name="T21" fmla="*/ 669795287 h 676"/>
                    <a:gd name="T22" fmla="*/ 1201152157 w 748"/>
                    <a:gd name="T23" fmla="*/ 698297699 h 676"/>
                    <a:gd name="T24" fmla="*/ 1099360472 w 748"/>
                    <a:gd name="T25" fmla="*/ 716619660 h 676"/>
                    <a:gd name="T26" fmla="*/ 993495179 w 748"/>
                    <a:gd name="T27" fmla="*/ 724762595 h 676"/>
                    <a:gd name="T28" fmla="*/ 834698666 w 748"/>
                    <a:gd name="T29" fmla="*/ 722727931 h 676"/>
                    <a:gd name="T30" fmla="*/ 734943072 w 748"/>
                    <a:gd name="T31" fmla="*/ 714583569 h 676"/>
                    <a:gd name="T32" fmla="*/ 645365076 w 748"/>
                    <a:gd name="T33" fmla="*/ 702368453 h 676"/>
                    <a:gd name="T34" fmla="*/ 570038287 w 748"/>
                    <a:gd name="T35" fmla="*/ 688118674 h 676"/>
                    <a:gd name="T36" fmla="*/ 508962706 w 748"/>
                    <a:gd name="T37" fmla="*/ 677938222 h 676"/>
                    <a:gd name="T38" fmla="*/ 470281266 w 748"/>
                    <a:gd name="T39" fmla="*/ 669795287 h 676"/>
                    <a:gd name="T40" fmla="*/ 458066150 w 748"/>
                    <a:gd name="T41" fmla="*/ 665723106 h 676"/>
                    <a:gd name="T42" fmla="*/ 486568564 w 748"/>
                    <a:gd name="T43" fmla="*/ 820448859 h 676"/>
                    <a:gd name="T44" fmla="*/ 488604654 w 748"/>
                    <a:gd name="T45" fmla="*/ 956849798 h 676"/>
                    <a:gd name="T46" fmla="*/ 472317357 w 748"/>
                    <a:gd name="T47" fmla="*/ 1072894113 h 676"/>
                    <a:gd name="T48" fmla="*/ 439744189 w 748"/>
                    <a:gd name="T49" fmla="*/ 1174687221 h 676"/>
                    <a:gd name="T50" fmla="*/ 396990568 w 748"/>
                    <a:gd name="T51" fmla="*/ 1254084761 h 676"/>
                    <a:gd name="T52" fmla="*/ 346095439 w 748"/>
                    <a:gd name="T53" fmla="*/ 1317196432 h 676"/>
                    <a:gd name="T54" fmla="*/ 295198883 w 748"/>
                    <a:gd name="T55" fmla="*/ 1359948624 h 676"/>
                    <a:gd name="T56" fmla="*/ 209693069 w 748"/>
                    <a:gd name="T57" fmla="*/ 1313124251 h 676"/>
                    <a:gd name="T58" fmla="*/ 111972138 w 748"/>
                    <a:gd name="T59" fmla="*/ 1174687221 h 676"/>
                    <a:gd name="T60" fmla="*/ 44788284 w 748"/>
                    <a:gd name="T61" fmla="*/ 1019961468 h 676"/>
                    <a:gd name="T62" fmla="*/ 6106845 w 748"/>
                    <a:gd name="T63" fmla="*/ 857094207 h 676"/>
                    <a:gd name="T64" fmla="*/ 2036091 w 748"/>
                    <a:gd name="T65" fmla="*/ 688118674 h 676"/>
                    <a:gd name="T66" fmla="*/ 30537077 w 748"/>
                    <a:gd name="T67" fmla="*/ 561895333 h 676"/>
                    <a:gd name="T68" fmla="*/ 87541905 w 748"/>
                    <a:gd name="T69" fmla="*/ 425492968 h 676"/>
                    <a:gd name="T70" fmla="*/ 179154564 w 748"/>
                    <a:gd name="T71" fmla="*/ 293162783 h 676"/>
                    <a:gd name="T72" fmla="*/ 289090611 w 748"/>
                    <a:gd name="T73" fmla="*/ 183226739 h 676"/>
                    <a:gd name="T74" fmla="*/ 417350046 w 748"/>
                    <a:gd name="T75" fmla="*/ 99757018 h 676"/>
                    <a:gd name="T76" fmla="*/ 559859262 w 748"/>
                    <a:gd name="T77" fmla="*/ 40717529 h 676"/>
                    <a:gd name="T78" fmla="*/ 714583593 w 748"/>
                    <a:gd name="T79" fmla="*/ 8142935 h 6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8" h="676">
                      <a:moveTo>
                        <a:pt x="389" y="0"/>
                      </a:moveTo>
                      <a:lnTo>
                        <a:pt x="429" y="1"/>
                      </a:lnTo>
                      <a:lnTo>
                        <a:pt x="470" y="4"/>
                      </a:lnTo>
                      <a:lnTo>
                        <a:pt x="510" y="12"/>
                      </a:lnTo>
                      <a:lnTo>
                        <a:pt x="550" y="23"/>
                      </a:lnTo>
                      <a:lnTo>
                        <a:pt x="590" y="38"/>
                      </a:lnTo>
                      <a:lnTo>
                        <a:pt x="622" y="53"/>
                      </a:lnTo>
                      <a:lnTo>
                        <a:pt x="650" y="68"/>
                      </a:lnTo>
                      <a:lnTo>
                        <a:pt x="675" y="85"/>
                      </a:lnTo>
                      <a:lnTo>
                        <a:pt x="696" y="103"/>
                      </a:lnTo>
                      <a:lnTo>
                        <a:pt x="715" y="121"/>
                      </a:lnTo>
                      <a:lnTo>
                        <a:pt x="732" y="140"/>
                      </a:lnTo>
                      <a:lnTo>
                        <a:pt x="748" y="161"/>
                      </a:lnTo>
                      <a:lnTo>
                        <a:pt x="747" y="189"/>
                      </a:lnTo>
                      <a:lnTo>
                        <a:pt x="743" y="215"/>
                      </a:lnTo>
                      <a:lnTo>
                        <a:pt x="734" y="238"/>
                      </a:lnTo>
                      <a:lnTo>
                        <a:pt x="724" y="259"/>
                      </a:lnTo>
                      <a:lnTo>
                        <a:pt x="711" y="277"/>
                      </a:lnTo>
                      <a:lnTo>
                        <a:pt x="695" y="293"/>
                      </a:lnTo>
                      <a:lnTo>
                        <a:pt x="678" y="307"/>
                      </a:lnTo>
                      <a:lnTo>
                        <a:pt x="658" y="319"/>
                      </a:lnTo>
                      <a:lnTo>
                        <a:pt x="637" y="329"/>
                      </a:lnTo>
                      <a:lnTo>
                        <a:pt x="614" y="337"/>
                      </a:lnTo>
                      <a:lnTo>
                        <a:pt x="590" y="343"/>
                      </a:lnTo>
                      <a:lnTo>
                        <a:pt x="566" y="349"/>
                      </a:lnTo>
                      <a:lnTo>
                        <a:pt x="540" y="352"/>
                      </a:lnTo>
                      <a:lnTo>
                        <a:pt x="514" y="355"/>
                      </a:lnTo>
                      <a:lnTo>
                        <a:pt x="488" y="356"/>
                      </a:lnTo>
                      <a:lnTo>
                        <a:pt x="435" y="356"/>
                      </a:lnTo>
                      <a:lnTo>
                        <a:pt x="410" y="355"/>
                      </a:lnTo>
                      <a:lnTo>
                        <a:pt x="385" y="353"/>
                      </a:lnTo>
                      <a:lnTo>
                        <a:pt x="361" y="351"/>
                      </a:lnTo>
                      <a:lnTo>
                        <a:pt x="339" y="347"/>
                      </a:lnTo>
                      <a:lnTo>
                        <a:pt x="317" y="345"/>
                      </a:lnTo>
                      <a:lnTo>
                        <a:pt x="298" y="342"/>
                      </a:lnTo>
                      <a:lnTo>
                        <a:pt x="280" y="338"/>
                      </a:lnTo>
                      <a:lnTo>
                        <a:pt x="264" y="335"/>
                      </a:lnTo>
                      <a:lnTo>
                        <a:pt x="250" y="333"/>
                      </a:lnTo>
                      <a:lnTo>
                        <a:pt x="239" y="330"/>
                      </a:lnTo>
                      <a:lnTo>
                        <a:pt x="231" y="329"/>
                      </a:lnTo>
                      <a:lnTo>
                        <a:pt x="226" y="328"/>
                      </a:lnTo>
                      <a:lnTo>
                        <a:pt x="225" y="327"/>
                      </a:lnTo>
                      <a:lnTo>
                        <a:pt x="233" y="366"/>
                      </a:lnTo>
                      <a:lnTo>
                        <a:pt x="239" y="403"/>
                      </a:lnTo>
                      <a:lnTo>
                        <a:pt x="241" y="437"/>
                      </a:lnTo>
                      <a:lnTo>
                        <a:pt x="240" y="470"/>
                      </a:lnTo>
                      <a:lnTo>
                        <a:pt x="237" y="500"/>
                      </a:lnTo>
                      <a:lnTo>
                        <a:pt x="232" y="527"/>
                      </a:lnTo>
                      <a:lnTo>
                        <a:pt x="225" y="553"/>
                      </a:lnTo>
                      <a:lnTo>
                        <a:pt x="216" y="577"/>
                      </a:lnTo>
                      <a:lnTo>
                        <a:pt x="207" y="597"/>
                      </a:lnTo>
                      <a:lnTo>
                        <a:pt x="195" y="616"/>
                      </a:lnTo>
                      <a:lnTo>
                        <a:pt x="183" y="632"/>
                      </a:lnTo>
                      <a:lnTo>
                        <a:pt x="170" y="647"/>
                      </a:lnTo>
                      <a:lnTo>
                        <a:pt x="158" y="658"/>
                      </a:lnTo>
                      <a:lnTo>
                        <a:pt x="145" y="668"/>
                      </a:lnTo>
                      <a:lnTo>
                        <a:pt x="133" y="676"/>
                      </a:lnTo>
                      <a:lnTo>
                        <a:pt x="103" y="645"/>
                      </a:lnTo>
                      <a:lnTo>
                        <a:pt x="77" y="613"/>
                      </a:lnTo>
                      <a:lnTo>
                        <a:pt x="55" y="577"/>
                      </a:lnTo>
                      <a:lnTo>
                        <a:pt x="37" y="540"/>
                      </a:lnTo>
                      <a:lnTo>
                        <a:pt x="22" y="501"/>
                      </a:lnTo>
                      <a:lnTo>
                        <a:pt x="11" y="461"/>
                      </a:lnTo>
                      <a:lnTo>
                        <a:pt x="3" y="421"/>
                      </a:lnTo>
                      <a:lnTo>
                        <a:pt x="0" y="379"/>
                      </a:lnTo>
                      <a:lnTo>
                        <a:pt x="1" y="338"/>
                      </a:lnTo>
                      <a:lnTo>
                        <a:pt x="7" y="307"/>
                      </a:lnTo>
                      <a:lnTo>
                        <a:pt x="15" y="276"/>
                      </a:lnTo>
                      <a:lnTo>
                        <a:pt x="26" y="246"/>
                      </a:lnTo>
                      <a:lnTo>
                        <a:pt x="43" y="209"/>
                      </a:lnTo>
                      <a:lnTo>
                        <a:pt x="64" y="175"/>
                      </a:lnTo>
                      <a:lnTo>
                        <a:pt x="88" y="144"/>
                      </a:lnTo>
                      <a:lnTo>
                        <a:pt x="114" y="116"/>
                      </a:lnTo>
                      <a:lnTo>
                        <a:pt x="142" y="90"/>
                      </a:lnTo>
                      <a:lnTo>
                        <a:pt x="173" y="68"/>
                      </a:lnTo>
                      <a:lnTo>
                        <a:pt x="205" y="49"/>
                      </a:lnTo>
                      <a:lnTo>
                        <a:pt x="239" y="33"/>
                      </a:lnTo>
                      <a:lnTo>
                        <a:pt x="275" y="20"/>
                      </a:lnTo>
                      <a:lnTo>
                        <a:pt x="312" y="10"/>
                      </a:lnTo>
                      <a:lnTo>
                        <a:pt x="351" y="4"/>
                      </a:lnTo>
                      <a:lnTo>
                        <a:pt x="389" y="0"/>
                      </a:lnTo>
                      <a:close/>
                    </a:path>
                  </a:pathLst>
                </a:custGeom>
                <a:solidFill>
                  <a:schemeClr val="tx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nvGrpSpPr>
              <p:cNvPr id="23564" name="Group 69"/>
              <p:cNvGrpSpPr>
                <a:grpSpLocks/>
              </p:cNvGrpSpPr>
              <p:nvPr/>
            </p:nvGrpSpPr>
            <p:grpSpPr bwMode="auto">
              <a:xfrm>
                <a:off x="4355114" y="3124200"/>
                <a:ext cx="1434497" cy="2520668"/>
                <a:chOff x="4341812" y="3100825"/>
                <a:chExt cx="1572370" cy="2544043"/>
              </a:xfrm>
            </p:grpSpPr>
            <p:sp>
              <p:nvSpPr>
                <p:cNvPr id="23565" name="Freeform 6"/>
                <p:cNvSpPr>
                  <a:spLocks/>
                </p:cNvSpPr>
                <p:nvPr/>
              </p:nvSpPr>
              <p:spPr bwMode="auto">
                <a:xfrm>
                  <a:off x="4812667" y="3132215"/>
                  <a:ext cx="696295" cy="1325528"/>
                </a:xfrm>
                <a:custGeom>
                  <a:avLst/>
                  <a:gdLst>
                    <a:gd name="T0" fmla="*/ 820449535 w 488"/>
                    <a:gd name="T1" fmla="*/ 0 h 929"/>
                    <a:gd name="T2" fmla="*/ 822485627 w 488"/>
                    <a:gd name="T3" fmla="*/ 2036091 h 929"/>
                    <a:gd name="T4" fmla="*/ 832664661 w 488"/>
                    <a:gd name="T5" fmla="*/ 8142937 h 929"/>
                    <a:gd name="T6" fmla="*/ 844879787 w 488"/>
                    <a:gd name="T7" fmla="*/ 16287300 h 929"/>
                    <a:gd name="T8" fmla="*/ 861167097 w 488"/>
                    <a:gd name="T9" fmla="*/ 22394146 h 929"/>
                    <a:gd name="T10" fmla="*/ 879489073 w 488"/>
                    <a:gd name="T11" fmla="*/ 28502419 h 929"/>
                    <a:gd name="T12" fmla="*/ 895776383 w 488"/>
                    <a:gd name="T13" fmla="*/ 34609265 h 929"/>
                    <a:gd name="T14" fmla="*/ 914098359 w 488"/>
                    <a:gd name="T15" fmla="*/ 34609265 h 929"/>
                    <a:gd name="T16" fmla="*/ 993497391 w 488"/>
                    <a:gd name="T17" fmla="*/ 1752868810 h 929"/>
                    <a:gd name="T18" fmla="*/ 221908360 w 488"/>
                    <a:gd name="T19" fmla="*/ 1891307297 h 929"/>
                    <a:gd name="T20" fmla="*/ 0 w 488"/>
                    <a:gd name="T21" fmla="*/ 67182439 h 929"/>
                    <a:gd name="T22" fmla="*/ 36645378 w 488"/>
                    <a:gd name="T23" fmla="*/ 36645356 h 929"/>
                    <a:gd name="T24" fmla="*/ 179154706 w 488"/>
                    <a:gd name="T25" fmla="*/ 36645356 h 929"/>
                    <a:gd name="T26" fmla="*/ 242266428 w 488"/>
                    <a:gd name="T27" fmla="*/ 36645356 h 929"/>
                    <a:gd name="T28" fmla="*/ 313521092 w 488"/>
                    <a:gd name="T29" fmla="*/ 34609265 h 929"/>
                    <a:gd name="T30" fmla="*/ 392920125 w 488"/>
                    <a:gd name="T31" fmla="*/ 30537083 h 929"/>
                    <a:gd name="T32" fmla="*/ 474353822 w 488"/>
                    <a:gd name="T33" fmla="*/ 28502419 h 929"/>
                    <a:gd name="T34" fmla="*/ 557825039 w 488"/>
                    <a:gd name="T35" fmla="*/ 24430237 h 929"/>
                    <a:gd name="T36" fmla="*/ 645365587 w 488"/>
                    <a:gd name="T37" fmla="*/ 18321965 h 929"/>
                    <a:gd name="T38" fmla="*/ 732907561 w 488"/>
                    <a:gd name="T39" fmla="*/ 10179028 h 929"/>
                    <a:gd name="T40" fmla="*/ 820449535 w 488"/>
                    <a:gd name="T41" fmla="*/ 0 h 9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8" h="929">
                      <a:moveTo>
                        <a:pt x="403" y="0"/>
                      </a:moveTo>
                      <a:lnTo>
                        <a:pt x="404" y="1"/>
                      </a:lnTo>
                      <a:lnTo>
                        <a:pt x="409" y="4"/>
                      </a:lnTo>
                      <a:lnTo>
                        <a:pt x="415" y="8"/>
                      </a:lnTo>
                      <a:lnTo>
                        <a:pt x="423" y="11"/>
                      </a:lnTo>
                      <a:lnTo>
                        <a:pt x="432" y="14"/>
                      </a:lnTo>
                      <a:lnTo>
                        <a:pt x="440" y="17"/>
                      </a:lnTo>
                      <a:lnTo>
                        <a:pt x="449" y="17"/>
                      </a:lnTo>
                      <a:lnTo>
                        <a:pt x="488" y="861"/>
                      </a:lnTo>
                      <a:lnTo>
                        <a:pt x="109" y="929"/>
                      </a:lnTo>
                      <a:lnTo>
                        <a:pt x="0" y="33"/>
                      </a:lnTo>
                      <a:lnTo>
                        <a:pt x="18" y="18"/>
                      </a:lnTo>
                      <a:lnTo>
                        <a:pt x="88" y="18"/>
                      </a:lnTo>
                      <a:lnTo>
                        <a:pt x="119" y="18"/>
                      </a:lnTo>
                      <a:lnTo>
                        <a:pt x="154" y="17"/>
                      </a:lnTo>
                      <a:lnTo>
                        <a:pt x="193" y="15"/>
                      </a:lnTo>
                      <a:lnTo>
                        <a:pt x="233" y="14"/>
                      </a:lnTo>
                      <a:lnTo>
                        <a:pt x="274" y="12"/>
                      </a:lnTo>
                      <a:lnTo>
                        <a:pt x="317" y="9"/>
                      </a:lnTo>
                      <a:lnTo>
                        <a:pt x="360" y="5"/>
                      </a:lnTo>
                      <a:lnTo>
                        <a:pt x="403" y="0"/>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72" name="Freeform 7"/>
                <p:cNvSpPr>
                  <a:spLocks/>
                </p:cNvSpPr>
                <p:nvPr/>
              </p:nvSpPr>
              <p:spPr bwMode="auto">
                <a:xfrm>
                  <a:off x="4811727" y="3132610"/>
                  <a:ext cx="695956" cy="1323990"/>
                </a:xfrm>
                <a:custGeom>
                  <a:avLst/>
                  <a:gdLst/>
                  <a:ahLst/>
                  <a:cxnLst>
                    <a:cxn ang="0">
                      <a:pos x="403" y="0"/>
                    </a:cxn>
                    <a:cxn ang="0">
                      <a:pos x="404" y="1"/>
                    </a:cxn>
                    <a:cxn ang="0">
                      <a:pos x="409" y="4"/>
                    </a:cxn>
                    <a:cxn ang="0">
                      <a:pos x="415" y="8"/>
                    </a:cxn>
                    <a:cxn ang="0">
                      <a:pos x="423" y="11"/>
                    </a:cxn>
                    <a:cxn ang="0">
                      <a:pos x="432" y="14"/>
                    </a:cxn>
                    <a:cxn ang="0">
                      <a:pos x="440" y="17"/>
                    </a:cxn>
                    <a:cxn ang="0">
                      <a:pos x="449" y="17"/>
                    </a:cxn>
                    <a:cxn ang="0">
                      <a:pos x="488" y="861"/>
                    </a:cxn>
                    <a:cxn ang="0">
                      <a:pos x="109" y="929"/>
                    </a:cxn>
                    <a:cxn ang="0">
                      <a:pos x="0" y="33"/>
                    </a:cxn>
                    <a:cxn ang="0">
                      <a:pos x="18" y="18"/>
                    </a:cxn>
                    <a:cxn ang="0">
                      <a:pos x="88" y="18"/>
                    </a:cxn>
                    <a:cxn ang="0">
                      <a:pos x="119" y="18"/>
                    </a:cxn>
                    <a:cxn ang="0">
                      <a:pos x="154" y="17"/>
                    </a:cxn>
                    <a:cxn ang="0">
                      <a:pos x="193" y="15"/>
                    </a:cxn>
                    <a:cxn ang="0">
                      <a:pos x="233" y="14"/>
                    </a:cxn>
                    <a:cxn ang="0">
                      <a:pos x="274" y="12"/>
                    </a:cxn>
                    <a:cxn ang="0">
                      <a:pos x="317" y="9"/>
                    </a:cxn>
                    <a:cxn ang="0">
                      <a:pos x="360" y="5"/>
                    </a:cxn>
                    <a:cxn ang="0">
                      <a:pos x="403" y="0"/>
                    </a:cxn>
                  </a:cxnLst>
                  <a:rect l="0" t="0" r="r" b="b"/>
                  <a:pathLst>
                    <a:path w="488" h="929">
                      <a:moveTo>
                        <a:pt x="403" y="0"/>
                      </a:moveTo>
                      <a:lnTo>
                        <a:pt x="404" y="1"/>
                      </a:lnTo>
                      <a:lnTo>
                        <a:pt x="409" y="4"/>
                      </a:lnTo>
                      <a:lnTo>
                        <a:pt x="415" y="8"/>
                      </a:lnTo>
                      <a:lnTo>
                        <a:pt x="423" y="11"/>
                      </a:lnTo>
                      <a:lnTo>
                        <a:pt x="432" y="14"/>
                      </a:lnTo>
                      <a:lnTo>
                        <a:pt x="440" y="17"/>
                      </a:lnTo>
                      <a:lnTo>
                        <a:pt x="449" y="17"/>
                      </a:lnTo>
                      <a:lnTo>
                        <a:pt x="488" y="861"/>
                      </a:lnTo>
                      <a:lnTo>
                        <a:pt x="109" y="929"/>
                      </a:lnTo>
                      <a:lnTo>
                        <a:pt x="0" y="33"/>
                      </a:lnTo>
                      <a:lnTo>
                        <a:pt x="18" y="18"/>
                      </a:lnTo>
                      <a:lnTo>
                        <a:pt x="88" y="18"/>
                      </a:lnTo>
                      <a:lnTo>
                        <a:pt x="119" y="18"/>
                      </a:lnTo>
                      <a:lnTo>
                        <a:pt x="154" y="17"/>
                      </a:lnTo>
                      <a:lnTo>
                        <a:pt x="193" y="15"/>
                      </a:lnTo>
                      <a:lnTo>
                        <a:pt x="233" y="14"/>
                      </a:lnTo>
                      <a:lnTo>
                        <a:pt x="274" y="12"/>
                      </a:lnTo>
                      <a:lnTo>
                        <a:pt x="317" y="9"/>
                      </a:lnTo>
                      <a:lnTo>
                        <a:pt x="360" y="5"/>
                      </a:lnTo>
                      <a:lnTo>
                        <a:pt x="403" y="0"/>
                      </a:lnTo>
                      <a:close/>
                    </a:path>
                  </a:pathLst>
                </a:custGeom>
                <a:solidFill>
                  <a:schemeClr val="bg1">
                    <a:lumMod val="95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3" name="Freeform 8"/>
                <p:cNvSpPr>
                  <a:spLocks/>
                </p:cNvSpPr>
                <p:nvPr/>
              </p:nvSpPr>
              <p:spPr bwMode="auto">
                <a:xfrm>
                  <a:off x="4651658" y="4228104"/>
                  <a:ext cx="930260" cy="1381648"/>
                </a:xfrm>
                <a:custGeom>
                  <a:avLst/>
                  <a:gdLst/>
                  <a:ahLst/>
                  <a:cxnLst>
                    <a:cxn ang="0">
                      <a:pos x="652" y="4"/>
                    </a:cxn>
                    <a:cxn ang="0">
                      <a:pos x="651" y="25"/>
                    </a:cxn>
                    <a:cxn ang="0">
                      <a:pos x="649" y="65"/>
                    </a:cxn>
                    <a:cxn ang="0">
                      <a:pos x="645" y="120"/>
                    </a:cxn>
                    <a:cxn ang="0">
                      <a:pos x="641" y="185"/>
                    </a:cxn>
                    <a:cxn ang="0">
                      <a:pos x="635" y="259"/>
                    </a:cxn>
                    <a:cxn ang="0">
                      <a:pos x="620" y="416"/>
                    </a:cxn>
                    <a:cxn ang="0">
                      <a:pos x="611" y="491"/>
                    </a:cxn>
                    <a:cxn ang="0">
                      <a:pos x="594" y="608"/>
                    </a:cxn>
                    <a:cxn ang="0">
                      <a:pos x="575" y="716"/>
                    </a:cxn>
                    <a:cxn ang="0">
                      <a:pos x="561" y="779"/>
                    </a:cxn>
                    <a:cxn ang="0">
                      <a:pos x="550" y="833"/>
                    </a:cxn>
                    <a:cxn ang="0">
                      <a:pos x="541" y="875"/>
                    </a:cxn>
                    <a:cxn ang="0">
                      <a:pos x="534" y="901"/>
                    </a:cxn>
                    <a:cxn ang="0">
                      <a:pos x="532" y="911"/>
                    </a:cxn>
                    <a:cxn ang="0">
                      <a:pos x="149" y="919"/>
                    </a:cxn>
                    <a:cxn ang="0">
                      <a:pos x="148" y="915"/>
                    </a:cxn>
                    <a:cxn ang="0">
                      <a:pos x="143" y="900"/>
                    </a:cxn>
                    <a:cxn ang="0">
                      <a:pos x="134" y="874"/>
                    </a:cxn>
                    <a:cxn ang="0">
                      <a:pos x="124" y="837"/>
                    </a:cxn>
                    <a:cxn ang="0">
                      <a:pos x="110" y="784"/>
                    </a:cxn>
                    <a:cxn ang="0">
                      <a:pos x="87" y="674"/>
                    </a:cxn>
                    <a:cxn ang="0">
                      <a:pos x="69" y="578"/>
                    </a:cxn>
                    <a:cxn ang="0">
                      <a:pos x="50" y="462"/>
                    </a:cxn>
                    <a:cxn ang="0">
                      <a:pos x="30" y="324"/>
                    </a:cxn>
                    <a:cxn ang="0">
                      <a:pos x="11" y="163"/>
                    </a:cxn>
                    <a:cxn ang="0">
                      <a:pos x="3" y="74"/>
                    </a:cxn>
                    <a:cxn ang="0">
                      <a:pos x="25" y="76"/>
                    </a:cxn>
                    <a:cxn ang="0">
                      <a:pos x="66" y="76"/>
                    </a:cxn>
                    <a:cxn ang="0">
                      <a:pos x="192" y="77"/>
                    </a:cxn>
                    <a:cxn ang="0">
                      <a:pos x="268" y="75"/>
                    </a:cxn>
                    <a:cxn ang="0">
                      <a:pos x="350" y="69"/>
                    </a:cxn>
                    <a:cxn ang="0">
                      <a:pos x="433" y="60"/>
                    </a:cxn>
                    <a:cxn ang="0">
                      <a:pos x="513" y="45"/>
                    </a:cxn>
                    <a:cxn ang="0">
                      <a:pos x="588" y="26"/>
                    </a:cxn>
                    <a:cxn ang="0">
                      <a:pos x="652" y="0"/>
                    </a:cxn>
                  </a:cxnLst>
                  <a:rect l="0" t="0" r="r" b="b"/>
                  <a:pathLst>
                    <a:path w="652" h="969">
                      <a:moveTo>
                        <a:pt x="652" y="0"/>
                      </a:moveTo>
                      <a:lnTo>
                        <a:pt x="652" y="4"/>
                      </a:lnTo>
                      <a:lnTo>
                        <a:pt x="652" y="12"/>
                      </a:lnTo>
                      <a:lnTo>
                        <a:pt x="651" y="25"/>
                      </a:lnTo>
                      <a:lnTo>
                        <a:pt x="650" y="43"/>
                      </a:lnTo>
                      <a:lnTo>
                        <a:pt x="649" y="65"/>
                      </a:lnTo>
                      <a:lnTo>
                        <a:pt x="648" y="90"/>
                      </a:lnTo>
                      <a:lnTo>
                        <a:pt x="645" y="120"/>
                      </a:lnTo>
                      <a:lnTo>
                        <a:pt x="643" y="152"/>
                      </a:lnTo>
                      <a:lnTo>
                        <a:pt x="641" y="185"/>
                      </a:lnTo>
                      <a:lnTo>
                        <a:pt x="639" y="221"/>
                      </a:lnTo>
                      <a:lnTo>
                        <a:pt x="635" y="259"/>
                      </a:lnTo>
                      <a:lnTo>
                        <a:pt x="629" y="337"/>
                      </a:lnTo>
                      <a:lnTo>
                        <a:pt x="620" y="416"/>
                      </a:lnTo>
                      <a:lnTo>
                        <a:pt x="616" y="454"/>
                      </a:lnTo>
                      <a:lnTo>
                        <a:pt x="611" y="491"/>
                      </a:lnTo>
                      <a:lnTo>
                        <a:pt x="606" y="531"/>
                      </a:lnTo>
                      <a:lnTo>
                        <a:pt x="594" y="608"/>
                      </a:lnTo>
                      <a:lnTo>
                        <a:pt x="581" y="681"/>
                      </a:lnTo>
                      <a:lnTo>
                        <a:pt x="575" y="716"/>
                      </a:lnTo>
                      <a:lnTo>
                        <a:pt x="568" y="748"/>
                      </a:lnTo>
                      <a:lnTo>
                        <a:pt x="561" y="779"/>
                      </a:lnTo>
                      <a:lnTo>
                        <a:pt x="556" y="807"/>
                      </a:lnTo>
                      <a:lnTo>
                        <a:pt x="550" y="833"/>
                      </a:lnTo>
                      <a:lnTo>
                        <a:pt x="545" y="856"/>
                      </a:lnTo>
                      <a:lnTo>
                        <a:pt x="541" y="875"/>
                      </a:lnTo>
                      <a:lnTo>
                        <a:pt x="537" y="890"/>
                      </a:lnTo>
                      <a:lnTo>
                        <a:pt x="534" y="901"/>
                      </a:lnTo>
                      <a:lnTo>
                        <a:pt x="533" y="909"/>
                      </a:lnTo>
                      <a:lnTo>
                        <a:pt x="532" y="911"/>
                      </a:lnTo>
                      <a:lnTo>
                        <a:pt x="349" y="969"/>
                      </a:lnTo>
                      <a:lnTo>
                        <a:pt x="149" y="919"/>
                      </a:lnTo>
                      <a:lnTo>
                        <a:pt x="148" y="918"/>
                      </a:lnTo>
                      <a:lnTo>
                        <a:pt x="148" y="915"/>
                      </a:lnTo>
                      <a:lnTo>
                        <a:pt x="145" y="909"/>
                      </a:lnTo>
                      <a:lnTo>
                        <a:pt x="143" y="900"/>
                      </a:lnTo>
                      <a:lnTo>
                        <a:pt x="139" y="889"/>
                      </a:lnTo>
                      <a:lnTo>
                        <a:pt x="134" y="874"/>
                      </a:lnTo>
                      <a:lnTo>
                        <a:pt x="129" y="857"/>
                      </a:lnTo>
                      <a:lnTo>
                        <a:pt x="124" y="837"/>
                      </a:lnTo>
                      <a:lnTo>
                        <a:pt x="117" y="812"/>
                      </a:lnTo>
                      <a:lnTo>
                        <a:pt x="110" y="784"/>
                      </a:lnTo>
                      <a:lnTo>
                        <a:pt x="102" y="752"/>
                      </a:lnTo>
                      <a:lnTo>
                        <a:pt x="87" y="674"/>
                      </a:lnTo>
                      <a:lnTo>
                        <a:pt x="78" y="628"/>
                      </a:lnTo>
                      <a:lnTo>
                        <a:pt x="69" y="578"/>
                      </a:lnTo>
                      <a:lnTo>
                        <a:pt x="60" y="522"/>
                      </a:lnTo>
                      <a:lnTo>
                        <a:pt x="50" y="462"/>
                      </a:lnTo>
                      <a:lnTo>
                        <a:pt x="40" y="396"/>
                      </a:lnTo>
                      <a:lnTo>
                        <a:pt x="30" y="324"/>
                      </a:lnTo>
                      <a:lnTo>
                        <a:pt x="21" y="247"/>
                      </a:lnTo>
                      <a:lnTo>
                        <a:pt x="11" y="163"/>
                      </a:lnTo>
                      <a:lnTo>
                        <a:pt x="0" y="74"/>
                      </a:lnTo>
                      <a:lnTo>
                        <a:pt x="3" y="74"/>
                      </a:lnTo>
                      <a:lnTo>
                        <a:pt x="12" y="75"/>
                      </a:lnTo>
                      <a:lnTo>
                        <a:pt x="25" y="76"/>
                      </a:lnTo>
                      <a:lnTo>
                        <a:pt x="43" y="76"/>
                      </a:lnTo>
                      <a:lnTo>
                        <a:pt x="66" y="76"/>
                      </a:lnTo>
                      <a:lnTo>
                        <a:pt x="93" y="77"/>
                      </a:lnTo>
                      <a:lnTo>
                        <a:pt x="192" y="77"/>
                      </a:lnTo>
                      <a:lnTo>
                        <a:pt x="229" y="76"/>
                      </a:lnTo>
                      <a:lnTo>
                        <a:pt x="268" y="75"/>
                      </a:lnTo>
                      <a:lnTo>
                        <a:pt x="308" y="72"/>
                      </a:lnTo>
                      <a:lnTo>
                        <a:pt x="350" y="69"/>
                      </a:lnTo>
                      <a:lnTo>
                        <a:pt x="391" y="65"/>
                      </a:lnTo>
                      <a:lnTo>
                        <a:pt x="433" y="60"/>
                      </a:lnTo>
                      <a:lnTo>
                        <a:pt x="473" y="53"/>
                      </a:lnTo>
                      <a:lnTo>
                        <a:pt x="513" y="45"/>
                      </a:lnTo>
                      <a:lnTo>
                        <a:pt x="551" y="36"/>
                      </a:lnTo>
                      <a:lnTo>
                        <a:pt x="588" y="26"/>
                      </a:lnTo>
                      <a:lnTo>
                        <a:pt x="621" y="14"/>
                      </a:lnTo>
                      <a:lnTo>
                        <a:pt x="652" y="0"/>
                      </a:lnTo>
                      <a:close/>
                    </a:path>
                  </a:pathLst>
                </a:custGeom>
                <a:solidFill>
                  <a:schemeClr val="accent2">
                    <a:lumMod val="75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4" name="Freeform 9"/>
                <p:cNvSpPr>
                  <a:spLocks/>
                </p:cNvSpPr>
                <p:nvPr/>
              </p:nvSpPr>
              <p:spPr bwMode="auto">
                <a:xfrm>
                  <a:off x="5066911" y="4625301"/>
                  <a:ext cx="225026" cy="984451"/>
                </a:xfrm>
                <a:custGeom>
                  <a:avLst/>
                  <a:gdLst/>
                  <a:ahLst/>
                  <a:cxnLst>
                    <a:cxn ang="0">
                      <a:pos x="158" y="0"/>
                    </a:cxn>
                    <a:cxn ang="0">
                      <a:pos x="158" y="2"/>
                    </a:cxn>
                    <a:cxn ang="0">
                      <a:pos x="154" y="6"/>
                    </a:cxn>
                    <a:cxn ang="0">
                      <a:pos x="149" y="12"/>
                    </a:cxn>
                    <a:cxn ang="0">
                      <a:pos x="140" y="19"/>
                    </a:cxn>
                    <a:cxn ang="0">
                      <a:pos x="129" y="27"/>
                    </a:cxn>
                    <a:cxn ang="0">
                      <a:pos x="114" y="36"/>
                    </a:cxn>
                    <a:cxn ang="0">
                      <a:pos x="96" y="42"/>
                    </a:cxn>
                    <a:cxn ang="0">
                      <a:pos x="69" y="690"/>
                    </a:cxn>
                    <a:cxn ang="0">
                      <a:pos x="44" y="687"/>
                    </a:cxn>
                    <a:cxn ang="0">
                      <a:pos x="64" y="47"/>
                    </a:cxn>
                    <a:cxn ang="0">
                      <a:pos x="62" y="47"/>
                    </a:cxn>
                    <a:cxn ang="0">
                      <a:pos x="56" y="45"/>
                    </a:cxn>
                    <a:cxn ang="0">
                      <a:pos x="48" y="44"/>
                    </a:cxn>
                    <a:cxn ang="0">
                      <a:pos x="37" y="40"/>
                    </a:cxn>
                    <a:cxn ang="0">
                      <a:pos x="25" y="36"/>
                    </a:cxn>
                    <a:cxn ang="0">
                      <a:pos x="12" y="30"/>
                    </a:cxn>
                    <a:cxn ang="0">
                      <a:pos x="0" y="22"/>
                    </a:cxn>
                    <a:cxn ang="0">
                      <a:pos x="3" y="22"/>
                    </a:cxn>
                    <a:cxn ang="0">
                      <a:pos x="12" y="22"/>
                    </a:cxn>
                    <a:cxn ang="0">
                      <a:pos x="24" y="22"/>
                    </a:cxn>
                    <a:cxn ang="0">
                      <a:pos x="40" y="20"/>
                    </a:cxn>
                    <a:cxn ang="0">
                      <a:pos x="58" y="19"/>
                    </a:cxn>
                    <a:cxn ang="0">
                      <a:pos x="79" y="17"/>
                    </a:cxn>
                    <a:cxn ang="0">
                      <a:pos x="100" y="13"/>
                    </a:cxn>
                    <a:cxn ang="0">
                      <a:pos x="121" y="10"/>
                    </a:cxn>
                    <a:cxn ang="0">
                      <a:pos x="140" y="6"/>
                    </a:cxn>
                    <a:cxn ang="0">
                      <a:pos x="158" y="0"/>
                    </a:cxn>
                  </a:cxnLst>
                  <a:rect l="0" t="0" r="r" b="b"/>
                  <a:pathLst>
                    <a:path w="158" h="690">
                      <a:moveTo>
                        <a:pt x="158" y="0"/>
                      </a:moveTo>
                      <a:lnTo>
                        <a:pt x="158" y="2"/>
                      </a:lnTo>
                      <a:lnTo>
                        <a:pt x="154" y="6"/>
                      </a:lnTo>
                      <a:lnTo>
                        <a:pt x="149" y="12"/>
                      </a:lnTo>
                      <a:lnTo>
                        <a:pt x="140" y="19"/>
                      </a:lnTo>
                      <a:lnTo>
                        <a:pt x="129" y="27"/>
                      </a:lnTo>
                      <a:lnTo>
                        <a:pt x="114" y="36"/>
                      </a:lnTo>
                      <a:lnTo>
                        <a:pt x="96" y="42"/>
                      </a:lnTo>
                      <a:lnTo>
                        <a:pt x="69" y="690"/>
                      </a:lnTo>
                      <a:lnTo>
                        <a:pt x="44" y="687"/>
                      </a:lnTo>
                      <a:lnTo>
                        <a:pt x="64" y="47"/>
                      </a:lnTo>
                      <a:lnTo>
                        <a:pt x="62" y="47"/>
                      </a:lnTo>
                      <a:lnTo>
                        <a:pt x="56" y="45"/>
                      </a:lnTo>
                      <a:lnTo>
                        <a:pt x="48" y="44"/>
                      </a:lnTo>
                      <a:lnTo>
                        <a:pt x="37" y="40"/>
                      </a:lnTo>
                      <a:lnTo>
                        <a:pt x="25" y="36"/>
                      </a:lnTo>
                      <a:lnTo>
                        <a:pt x="12" y="30"/>
                      </a:lnTo>
                      <a:lnTo>
                        <a:pt x="0" y="22"/>
                      </a:lnTo>
                      <a:lnTo>
                        <a:pt x="3" y="22"/>
                      </a:lnTo>
                      <a:lnTo>
                        <a:pt x="12" y="22"/>
                      </a:lnTo>
                      <a:lnTo>
                        <a:pt x="24" y="22"/>
                      </a:lnTo>
                      <a:lnTo>
                        <a:pt x="40" y="20"/>
                      </a:lnTo>
                      <a:lnTo>
                        <a:pt x="58" y="19"/>
                      </a:lnTo>
                      <a:lnTo>
                        <a:pt x="79" y="17"/>
                      </a:lnTo>
                      <a:lnTo>
                        <a:pt x="100" y="13"/>
                      </a:lnTo>
                      <a:lnTo>
                        <a:pt x="121" y="10"/>
                      </a:lnTo>
                      <a:lnTo>
                        <a:pt x="140" y="6"/>
                      </a:lnTo>
                      <a:lnTo>
                        <a:pt x="158" y="0"/>
                      </a:lnTo>
                      <a:close/>
                    </a:path>
                  </a:pathLst>
                </a:custGeom>
                <a:solidFill>
                  <a:schemeClr val="accent2">
                    <a:lumMod val="5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69" name="Freeform 10"/>
                <p:cNvSpPr>
                  <a:spLocks/>
                </p:cNvSpPr>
                <p:nvPr/>
              </p:nvSpPr>
              <p:spPr bwMode="auto">
                <a:xfrm>
                  <a:off x="4745606" y="5467941"/>
                  <a:ext cx="804734" cy="176927"/>
                </a:xfrm>
                <a:custGeom>
                  <a:avLst/>
                  <a:gdLst>
                    <a:gd name="T0" fmla="*/ 278911673 w 564"/>
                    <a:gd name="T1" fmla="*/ 0 h 124"/>
                    <a:gd name="T2" fmla="*/ 319629216 w 564"/>
                    <a:gd name="T3" fmla="*/ 2036087 h 124"/>
                    <a:gd name="T4" fmla="*/ 366453605 w 564"/>
                    <a:gd name="T5" fmla="*/ 10179010 h 124"/>
                    <a:gd name="T6" fmla="*/ 417350177 w 564"/>
                    <a:gd name="T7" fmla="*/ 24430194 h 124"/>
                    <a:gd name="T8" fmla="*/ 470282840 w 564"/>
                    <a:gd name="T9" fmla="*/ 44788214 h 124"/>
                    <a:gd name="T10" fmla="*/ 529322350 w 564"/>
                    <a:gd name="T11" fmla="*/ 71254496 h 124"/>
                    <a:gd name="T12" fmla="*/ 594468706 w 564"/>
                    <a:gd name="T13" fmla="*/ 105863700 h 124"/>
                    <a:gd name="T14" fmla="*/ 596504797 w 564"/>
                    <a:gd name="T15" fmla="*/ 103827612 h 124"/>
                    <a:gd name="T16" fmla="*/ 602613071 w 564"/>
                    <a:gd name="T17" fmla="*/ 99756865 h 124"/>
                    <a:gd name="T18" fmla="*/ 614828191 w 564"/>
                    <a:gd name="T19" fmla="*/ 93648603 h 124"/>
                    <a:gd name="T20" fmla="*/ 631114066 w 564"/>
                    <a:gd name="T21" fmla="*/ 83469593 h 124"/>
                    <a:gd name="T22" fmla="*/ 649437460 w 564"/>
                    <a:gd name="T23" fmla="*/ 73290583 h 124"/>
                    <a:gd name="T24" fmla="*/ 671831609 w 564"/>
                    <a:gd name="T25" fmla="*/ 61075486 h 124"/>
                    <a:gd name="T26" fmla="*/ 696261850 w 564"/>
                    <a:gd name="T27" fmla="*/ 48860389 h 124"/>
                    <a:gd name="T28" fmla="*/ 724764272 w 564"/>
                    <a:gd name="T29" fmla="*/ 38681379 h 124"/>
                    <a:gd name="T30" fmla="*/ 753265268 w 564"/>
                    <a:gd name="T31" fmla="*/ 26466282 h 124"/>
                    <a:gd name="T32" fmla="*/ 783803782 w 564"/>
                    <a:gd name="T33" fmla="*/ 16287272 h 124"/>
                    <a:gd name="T34" fmla="*/ 816376960 w 564"/>
                    <a:gd name="T35" fmla="*/ 10179010 h 124"/>
                    <a:gd name="T36" fmla="*/ 848951565 w 564"/>
                    <a:gd name="T37" fmla="*/ 2036087 h 124"/>
                    <a:gd name="T38" fmla="*/ 881524743 w 564"/>
                    <a:gd name="T39" fmla="*/ 2036087 h 124"/>
                    <a:gd name="T40" fmla="*/ 916134013 w 564"/>
                    <a:gd name="T41" fmla="*/ 2036087 h 124"/>
                    <a:gd name="T42" fmla="*/ 948707191 w 564"/>
                    <a:gd name="T43" fmla="*/ 6106835 h 124"/>
                    <a:gd name="T44" fmla="*/ 981281796 w 564"/>
                    <a:gd name="T45" fmla="*/ 16287272 h 124"/>
                    <a:gd name="T46" fmla="*/ 1009782792 w 564"/>
                    <a:gd name="T47" fmla="*/ 28502369 h 124"/>
                    <a:gd name="T48" fmla="*/ 1040321305 w 564"/>
                    <a:gd name="T49" fmla="*/ 48860389 h 124"/>
                    <a:gd name="T50" fmla="*/ 1066787637 w 564"/>
                    <a:gd name="T51" fmla="*/ 75326670 h 124"/>
                    <a:gd name="T52" fmla="*/ 1093253968 w 564"/>
                    <a:gd name="T53" fmla="*/ 109935874 h 124"/>
                    <a:gd name="T54" fmla="*/ 1113612026 w 564"/>
                    <a:gd name="T55" fmla="*/ 148617253 h 124"/>
                    <a:gd name="T56" fmla="*/ 1131933993 w 564"/>
                    <a:gd name="T57" fmla="*/ 195441554 h 124"/>
                    <a:gd name="T58" fmla="*/ 1148221296 w 564"/>
                    <a:gd name="T59" fmla="*/ 252444866 h 124"/>
                    <a:gd name="T60" fmla="*/ 0 w 564"/>
                    <a:gd name="T61" fmla="*/ 252444866 h 124"/>
                    <a:gd name="T62" fmla="*/ 0 w 564"/>
                    <a:gd name="T63" fmla="*/ 250408778 h 124"/>
                    <a:gd name="T64" fmla="*/ 2036091 w 564"/>
                    <a:gd name="T65" fmla="*/ 244301943 h 124"/>
                    <a:gd name="T66" fmla="*/ 2036091 w 564"/>
                    <a:gd name="T67" fmla="*/ 234122933 h 124"/>
                    <a:gd name="T68" fmla="*/ 6108274 w 564"/>
                    <a:gd name="T69" fmla="*/ 221907836 h 124"/>
                    <a:gd name="T70" fmla="*/ 12215120 w 564"/>
                    <a:gd name="T71" fmla="*/ 203584477 h 124"/>
                    <a:gd name="T72" fmla="*/ 18323394 w 564"/>
                    <a:gd name="T73" fmla="*/ 185262545 h 124"/>
                    <a:gd name="T74" fmla="*/ 26466332 w 564"/>
                    <a:gd name="T75" fmla="*/ 166939185 h 124"/>
                    <a:gd name="T76" fmla="*/ 36645361 w 564"/>
                    <a:gd name="T77" fmla="*/ 146581166 h 124"/>
                    <a:gd name="T78" fmla="*/ 48860481 w 564"/>
                    <a:gd name="T79" fmla="*/ 126223146 h 124"/>
                    <a:gd name="T80" fmla="*/ 63111692 w 564"/>
                    <a:gd name="T81" fmla="*/ 103827612 h 124"/>
                    <a:gd name="T82" fmla="*/ 79398995 w 564"/>
                    <a:gd name="T83" fmla="*/ 83469593 h 124"/>
                    <a:gd name="T84" fmla="*/ 97720961 w 564"/>
                    <a:gd name="T85" fmla="*/ 65147660 h 124"/>
                    <a:gd name="T86" fmla="*/ 120115111 w 564"/>
                    <a:gd name="T87" fmla="*/ 46824301 h 124"/>
                    <a:gd name="T88" fmla="*/ 144545351 w 564"/>
                    <a:gd name="T89" fmla="*/ 30537029 h 124"/>
                    <a:gd name="T90" fmla="*/ 173047774 w 564"/>
                    <a:gd name="T91" fmla="*/ 18321932 h 124"/>
                    <a:gd name="T92" fmla="*/ 205620952 w 564"/>
                    <a:gd name="T93" fmla="*/ 8142922 h 124"/>
                    <a:gd name="T94" fmla="*/ 240230221 w 564"/>
                    <a:gd name="T95" fmla="*/ 2036087 h 124"/>
                    <a:gd name="T96" fmla="*/ 278911673 w 564"/>
                    <a:gd name="T97" fmla="*/ 0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4" h="124">
                      <a:moveTo>
                        <a:pt x="137" y="0"/>
                      </a:moveTo>
                      <a:lnTo>
                        <a:pt x="157" y="1"/>
                      </a:lnTo>
                      <a:lnTo>
                        <a:pt x="180" y="5"/>
                      </a:lnTo>
                      <a:lnTo>
                        <a:pt x="205" y="12"/>
                      </a:lnTo>
                      <a:lnTo>
                        <a:pt x="231" y="22"/>
                      </a:lnTo>
                      <a:lnTo>
                        <a:pt x="260" y="35"/>
                      </a:lnTo>
                      <a:lnTo>
                        <a:pt x="292" y="52"/>
                      </a:lnTo>
                      <a:lnTo>
                        <a:pt x="293" y="51"/>
                      </a:lnTo>
                      <a:lnTo>
                        <a:pt x="296" y="49"/>
                      </a:lnTo>
                      <a:lnTo>
                        <a:pt x="302" y="46"/>
                      </a:lnTo>
                      <a:lnTo>
                        <a:pt x="310" y="41"/>
                      </a:lnTo>
                      <a:lnTo>
                        <a:pt x="319" y="36"/>
                      </a:lnTo>
                      <a:lnTo>
                        <a:pt x="330" y="30"/>
                      </a:lnTo>
                      <a:lnTo>
                        <a:pt x="342" y="24"/>
                      </a:lnTo>
                      <a:lnTo>
                        <a:pt x="356" y="19"/>
                      </a:lnTo>
                      <a:lnTo>
                        <a:pt x="370" y="13"/>
                      </a:lnTo>
                      <a:lnTo>
                        <a:pt x="385" y="8"/>
                      </a:lnTo>
                      <a:lnTo>
                        <a:pt x="401" y="5"/>
                      </a:lnTo>
                      <a:lnTo>
                        <a:pt x="417" y="1"/>
                      </a:lnTo>
                      <a:lnTo>
                        <a:pt x="433" y="1"/>
                      </a:lnTo>
                      <a:lnTo>
                        <a:pt x="450" y="1"/>
                      </a:lnTo>
                      <a:lnTo>
                        <a:pt x="466" y="3"/>
                      </a:lnTo>
                      <a:lnTo>
                        <a:pt x="482" y="8"/>
                      </a:lnTo>
                      <a:lnTo>
                        <a:pt x="496" y="14"/>
                      </a:lnTo>
                      <a:lnTo>
                        <a:pt x="511" y="24"/>
                      </a:lnTo>
                      <a:lnTo>
                        <a:pt x="524" y="37"/>
                      </a:lnTo>
                      <a:lnTo>
                        <a:pt x="537" y="54"/>
                      </a:lnTo>
                      <a:lnTo>
                        <a:pt x="547" y="73"/>
                      </a:lnTo>
                      <a:lnTo>
                        <a:pt x="556" y="96"/>
                      </a:lnTo>
                      <a:lnTo>
                        <a:pt x="564" y="124"/>
                      </a:lnTo>
                      <a:lnTo>
                        <a:pt x="0" y="124"/>
                      </a:lnTo>
                      <a:lnTo>
                        <a:pt x="0" y="123"/>
                      </a:lnTo>
                      <a:lnTo>
                        <a:pt x="1" y="120"/>
                      </a:lnTo>
                      <a:lnTo>
                        <a:pt x="1" y="115"/>
                      </a:lnTo>
                      <a:lnTo>
                        <a:pt x="3" y="109"/>
                      </a:lnTo>
                      <a:lnTo>
                        <a:pt x="6" y="100"/>
                      </a:lnTo>
                      <a:lnTo>
                        <a:pt x="9" y="91"/>
                      </a:lnTo>
                      <a:lnTo>
                        <a:pt x="13" y="82"/>
                      </a:lnTo>
                      <a:lnTo>
                        <a:pt x="18" y="72"/>
                      </a:lnTo>
                      <a:lnTo>
                        <a:pt x="24" y="62"/>
                      </a:lnTo>
                      <a:lnTo>
                        <a:pt x="31" y="51"/>
                      </a:lnTo>
                      <a:lnTo>
                        <a:pt x="39" y="41"/>
                      </a:lnTo>
                      <a:lnTo>
                        <a:pt x="48" y="32"/>
                      </a:lnTo>
                      <a:lnTo>
                        <a:pt x="59" y="23"/>
                      </a:lnTo>
                      <a:lnTo>
                        <a:pt x="71" y="15"/>
                      </a:lnTo>
                      <a:lnTo>
                        <a:pt x="85" y="9"/>
                      </a:lnTo>
                      <a:lnTo>
                        <a:pt x="101" y="4"/>
                      </a:lnTo>
                      <a:lnTo>
                        <a:pt x="118" y="1"/>
                      </a:lnTo>
                      <a:lnTo>
                        <a:pt x="1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70" name="Freeform 11"/>
                <p:cNvSpPr>
                  <a:spLocks/>
                </p:cNvSpPr>
                <p:nvPr/>
              </p:nvSpPr>
              <p:spPr bwMode="auto">
                <a:xfrm>
                  <a:off x="5605986" y="4158108"/>
                  <a:ext cx="271098" cy="225440"/>
                </a:xfrm>
                <a:custGeom>
                  <a:avLst/>
                  <a:gdLst>
                    <a:gd name="T0" fmla="*/ 384775099 w 190"/>
                    <a:gd name="T1" fmla="*/ 0 h 158"/>
                    <a:gd name="T2" fmla="*/ 386811187 w 190"/>
                    <a:gd name="T3" fmla="*/ 46824459 h 158"/>
                    <a:gd name="T4" fmla="*/ 386811187 w 190"/>
                    <a:gd name="T5" fmla="*/ 91614250 h 158"/>
                    <a:gd name="T6" fmla="*/ 380704348 w 190"/>
                    <a:gd name="T7" fmla="*/ 134366521 h 158"/>
                    <a:gd name="T8" fmla="*/ 368489243 w 190"/>
                    <a:gd name="T9" fmla="*/ 175084124 h 158"/>
                    <a:gd name="T10" fmla="*/ 352201961 w 190"/>
                    <a:gd name="T11" fmla="*/ 211729538 h 158"/>
                    <a:gd name="T12" fmla="*/ 331843928 w 190"/>
                    <a:gd name="T13" fmla="*/ 244302765 h 158"/>
                    <a:gd name="T14" fmla="*/ 307413717 w 190"/>
                    <a:gd name="T15" fmla="*/ 272805229 h 158"/>
                    <a:gd name="T16" fmla="*/ 276875241 w 190"/>
                    <a:gd name="T17" fmla="*/ 295199412 h 158"/>
                    <a:gd name="T18" fmla="*/ 246338192 w 190"/>
                    <a:gd name="T19" fmla="*/ 311486738 h 158"/>
                    <a:gd name="T20" fmla="*/ 207656788 w 190"/>
                    <a:gd name="T21" fmla="*/ 319629688 h 158"/>
                    <a:gd name="T22" fmla="*/ 166939295 w 190"/>
                    <a:gd name="T23" fmla="*/ 321665782 h 158"/>
                    <a:gd name="T24" fmla="*/ 130293979 w 190"/>
                    <a:gd name="T25" fmla="*/ 317593594 h 158"/>
                    <a:gd name="T26" fmla="*/ 99756930 w 190"/>
                    <a:gd name="T27" fmla="*/ 305378456 h 158"/>
                    <a:gd name="T28" fmla="*/ 75326720 w 190"/>
                    <a:gd name="T29" fmla="*/ 289092556 h 158"/>
                    <a:gd name="T30" fmla="*/ 52932598 w 190"/>
                    <a:gd name="T31" fmla="*/ 268733041 h 158"/>
                    <a:gd name="T32" fmla="*/ 36645315 w 190"/>
                    <a:gd name="T33" fmla="*/ 246338859 h 158"/>
                    <a:gd name="T34" fmla="*/ 24430210 w 190"/>
                    <a:gd name="T35" fmla="*/ 225980771 h 158"/>
                    <a:gd name="T36" fmla="*/ 14251194 w 190"/>
                    <a:gd name="T37" fmla="*/ 201550494 h 158"/>
                    <a:gd name="T38" fmla="*/ 8142928 w 190"/>
                    <a:gd name="T39" fmla="*/ 181190979 h 158"/>
                    <a:gd name="T40" fmla="*/ 4072177 w 190"/>
                    <a:gd name="T41" fmla="*/ 162868985 h 158"/>
                    <a:gd name="T42" fmla="*/ 2036089 w 190"/>
                    <a:gd name="T43" fmla="*/ 148617753 h 158"/>
                    <a:gd name="T44" fmla="*/ 0 w 190"/>
                    <a:gd name="T45" fmla="*/ 138438709 h 158"/>
                    <a:gd name="T46" fmla="*/ 0 w 190"/>
                    <a:gd name="T47" fmla="*/ 134366521 h 158"/>
                    <a:gd name="T48" fmla="*/ 384775099 w 190"/>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0" h="158">
                      <a:moveTo>
                        <a:pt x="189" y="0"/>
                      </a:moveTo>
                      <a:lnTo>
                        <a:pt x="190" y="23"/>
                      </a:lnTo>
                      <a:lnTo>
                        <a:pt x="190" y="45"/>
                      </a:lnTo>
                      <a:lnTo>
                        <a:pt x="187" y="66"/>
                      </a:lnTo>
                      <a:lnTo>
                        <a:pt x="181" y="86"/>
                      </a:lnTo>
                      <a:lnTo>
                        <a:pt x="173" y="104"/>
                      </a:lnTo>
                      <a:lnTo>
                        <a:pt x="163" y="120"/>
                      </a:lnTo>
                      <a:lnTo>
                        <a:pt x="151" y="134"/>
                      </a:lnTo>
                      <a:lnTo>
                        <a:pt x="136" y="145"/>
                      </a:lnTo>
                      <a:lnTo>
                        <a:pt x="121" y="153"/>
                      </a:lnTo>
                      <a:lnTo>
                        <a:pt x="102" y="157"/>
                      </a:lnTo>
                      <a:lnTo>
                        <a:pt x="82" y="158"/>
                      </a:lnTo>
                      <a:lnTo>
                        <a:pt x="64" y="156"/>
                      </a:lnTo>
                      <a:lnTo>
                        <a:pt x="49" y="150"/>
                      </a:lnTo>
                      <a:lnTo>
                        <a:pt x="37" y="142"/>
                      </a:lnTo>
                      <a:lnTo>
                        <a:pt x="26" y="132"/>
                      </a:lnTo>
                      <a:lnTo>
                        <a:pt x="18" y="121"/>
                      </a:lnTo>
                      <a:lnTo>
                        <a:pt x="12" y="111"/>
                      </a:lnTo>
                      <a:lnTo>
                        <a:pt x="7" y="99"/>
                      </a:lnTo>
                      <a:lnTo>
                        <a:pt x="4" y="89"/>
                      </a:lnTo>
                      <a:lnTo>
                        <a:pt x="2" y="80"/>
                      </a:lnTo>
                      <a:lnTo>
                        <a:pt x="1" y="73"/>
                      </a:lnTo>
                      <a:lnTo>
                        <a:pt x="0" y="68"/>
                      </a:lnTo>
                      <a:lnTo>
                        <a:pt x="0" y="66"/>
                      </a:lnTo>
                      <a:lnTo>
                        <a:pt x="189"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71" name="Freeform 13"/>
                <p:cNvSpPr>
                  <a:spLocks/>
                </p:cNvSpPr>
                <p:nvPr/>
              </p:nvSpPr>
              <p:spPr bwMode="auto">
                <a:xfrm>
                  <a:off x="5605986" y="4158108"/>
                  <a:ext cx="271098" cy="225440"/>
                </a:xfrm>
                <a:custGeom>
                  <a:avLst/>
                  <a:gdLst>
                    <a:gd name="T0" fmla="*/ 384775099 w 190"/>
                    <a:gd name="T1" fmla="*/ 0 h 158"/>
                    <a:gd name="T2" fmla="*/ 386811187 w 190"/>
                    <a:gd name="T3" fmla="*/ 42753697 h 158"/>
                    <a:gd name="T4" fmla="*/ 386811187 w 190"/>
                    <a:gd name="T5" fmla="*/ 81433779 h 158"/>
                    <a:gd name="T6" fmla="*/ 366453154 w 190"/>
                    <a:gd name="T7" fmla="*/ 91614250 h 158"/>
                    <a:gd name="T8" fmla="*/ 337950767 w 190"/>
                    <a:gd name="T9" fmla="*/ 103829388 h 158"/>
                    <a:gd name="T10" fmla="*/ 305377629 w 190"/>
                    <a:gd name="T11" fmla="*/ 116044527 h 158"/>
                    <a:gd name="T12" fmla="*/ 268732313 w 190"/>
                    <a:gd name="T13" fmla="*/ 130294332 h 158"/>
                    <a:gd name="T14" fmla="*/ 228014820 w 190"/>
                    <a:gd name="T15" fmla="*/ 140474803 h 158"/>
                    <a:gd name="T16" fmla="*/ 183226577 w 190"/>
                    <a:gd name="T17" fmla="*/ 150653847 h 158"/>
                    <a:gd name="T18" fmla="*/ 138438334 w 190"/>
                    <a:gd name="T19" fmla="*/ 154724609 h 158"/>
                    <a:gd name="T20" fmla="*/ 93648664 w 190"/>
                    <a:gd name="T21" fmla="*/ 156760703 h 158"/>
                    <a:gd name="T22" fmla="*/ 93648664 w 190"/>
                    <a:gd name="T23" fmla="*/ 177120218 h 158"/>
                    <a:gd name="T24" fmla="*/ 95684753 w 190"/>
                    <a:gd name="T25" fmla="*/ 189335356 h 158"/>
                    <a:gd name="T26" fmla="*/ 97720841 w 190"/>
                    <a:gd name="T27" fmla="*/ 205621256 h 158"/>
                    <a:gd name="T28" fmla="*/ 103827680 w 190"/>
                    <a:gd name="T29" fmla="*/ 221908582 h 158"/>
                    <a:gd name="T30" fmla="*/ 109935946 w 190"/>
                    <a:gd name="T31" fmla="*/ 240232003 h 158"/>
                    <a:gd name="T32" fmla="*/ 120114963 w 190"/>
                    <a:gd name="T33" fmla="*/ 256517903 h 158"/>
                    <a:gd name="T34" fmla="*/ 134366157 w 190"/>
                    <a:gd name="T35" fmla="*/ 272805229 h 158"/>
                    <a:gd name="T36" fmla="*/ 150653439 w 190"/>
                    <a:gd name="T37" fmla="*/ 285020368 h 158"/>
                    <a:gd name="T38" fmla="*/ 171011472 w 190"/>
                    <a:gd name="T39" fmla="*/ 297235506 h 158"/>
                    <a:gd name="T40" fmla="*/ 195441682 w 190"/>
                    <a:gd name="T41" fmla="*/ 303342362 h 158"/>
                    <a:gd name="T42" fmla="*/ 228014820 w 190"/>
                    <a:gd name="T43" fmla="*/ 305378456 h 158"/>
                    <a:gd name="T44" fmla="*/ 262624047 w 190"/>
                    <a:gd name="T45" fmla="*/ 303342362 h 158"/>
                    <a:gd name="T46" fmla="*/ 232086998 w 190"/>
                    <a:gd name="T47" fmla="*/ 315557500 h 158"/>
                    <a:gd name="T48" fmla="*/ 199512433 w 190"/>
                    <a:gd name="T49" fmla="*/ 319629688 h 158"/>
                    <a:gd name="T50" fmla="*/ 166939295 w 190"/>
                    <a:gd name="T51" fmla="*/ 321665782 h 158"/>
                    <a:gd name="T52" fmla="*/ 130293979 w 190"/>
                    <a:gd name="T53" fmla="*/ 317593594 h 158"/>
                    <a:gd name="T54" fmla="*/ 99756930 w 190"/>
                    <a:gd name="T55" fmla="*/ 305378456 h 158"/>
                    <a:gd name="T56" fmla="*/ 75326720 w 190"/>
                    <a:gd name="T57" fmla="*/ 289092556 h 158"/>
                    <a:gd name="T58" fmla="*/ 52932598 w 190"/>
                    <a:gd name="T59" fmla="*/ 268733041 h 158"/>
                    <a:gd name="T60" fmla="*/ 36645315 w 190"/>
                    <a:gd name="T61" fmla="*/ 246338859 h 158"/>
                    <a:gd name="T62" fmla="*/ 24430210 w 190"/>
                    <a:gd name="T63" fmla="*/ 225980771 h 158"/>
                    <a:gd name="T64" fmla="*/ 14251194 w 190"/>
                    <a:gd name="T65" fmla="*/ 201550494 h 158"/>
                    <a:gd name="T66" fmla="*/ 8142928 w 190"/>
                    <a:gd name="T67" fmla="*/ 181190979 h 158"/>
                    <a:gd name="T68" fmla="*/ 4072177 w 190"/>
                    <a:gd name="T69" fmla="*/ 162868985 h 158"/>
                    <a:gd name="T70" fmla="*/ 2036089 w 190"/>
                    <a:gd name="T71" fmla="*/ 148617753 h 158"/>
                    <a:gd name="T72" fmla="*/ 0 w 190"/>
                    <a:gd name="T73" fmla="*/ 138438709 h 158"/>
                    <a:gd name="T74" fmla="*/ 0 w 190"/>
                    <a:gd name="T75" fmla="*/ 134366521 h 158"/>
                    <a:gd name="T76" fmla="*/ 384775099 w 190"/>
                    <a:gd name="T77" fmla="*/ 0 h 1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0" h="158">
                      <a:moveTo>
                        <a:pt x="189" y="0"/>
                      </a:moveTo>
                      <a:lnTo>
                        <a:pt x="190" y="21"/>
                      </a:lnTo>
                      <a:lnTo>
                        <a:pt x="190" y="40"/>
                      </a:lnTo>
                      <a:lnTo>
                        <a:pt x="180" y="45"/>
                      </a:lnTo>
                      <a:lnTo>
                        <a:pt x="166" y="51"/>
                      </a:lnTo>
                      <a:lnTo>
                        <a:pt x="150" y="57"/>
                      </a:lnTo>
                      <a:lnTo>
                        <a:pt x="132" y="64"/>
                      </a:lnTo>
                      <a:lnTo>
                        <a:pt x="112" y="69"/>
                      </a:lnTo>
                      <a:lnTo>
                        <a:pt x="90" y="74"/>
                      </a:lnTo>
                      <a:lnTo>
                        <a:pt x="68" y="76"/>
                      </a:lnTo>
                      <a:lnTo>
                        <a:pt x="46" y="77"/>
                      </a:lnTo>
                      <a:lnTo>
                        <a:pt x="46" y="87"/>
                      </a:lnTo>
                      <a:lnTo>
                        <a:pt x="47" y="93"/>
                      </a:lnTo>
                      <a:lnTo>
                        <a:pt x="48" y="101"/>
                      </a:lnTo>
                      <a:lnTo>
                        <a:pt x="51" y="109"/>
                      </a:lnTo>
                      <a:lnTo>
                        <a:pt x="54" y="118"/>
                      </a:lnTo>
                      <a:lnTo>
                        <a:pt x="59" y="126"/>
                      </a:lnTo>
                      <a:lnTo>
                        <a:pt x="66" y="134"/>
                      </a:lnTo>
                      <a:lnTo>
                        <a:pt x="74" y="140"/>
                      </a:lnTo>
                      <a:lnTo>
                        <a:pt x="84" y="146"/>
                      </a:lnTo>
                      <a:lnTo>
                        <a:pt x="96" y="149"/>
                      </a:lnTo>
                      <a:lnTo>
                        <a:pt x="112" y="150"/>
                      </a:lnTo>
                      <a:lnTo>
                        <a:pt x="129" y="149"/>
                      </a:lnTo>
                      <a:lnTo>
                        <a:pt x="114" y="155"/>
                      </a:lnTo>
                      <a:lnTo>
                        <a:pt x="98" y="157"/>
                      </a:lnTo>
                      <a:lnTo>
                        <a:pt x="82" y="158"/>
                      </a:lnTo>
                      <a:lnTo>
                        <a:pt x="64" y="156"/>
                      </a:lnTo>
                      <a:lnTo>
                        <a:pt x="49" y="150"/>
                      </a:lnTo>
                      <a:lnTo>
                        <a:pt x="37" y="142"/>
                      </a:lnTo>
                      <a:lnTo>
                        <a:pt x="26" y="132"/>
                      </a:lnTo>
                      <a:lnTo>
                        <a:pt x="18" y="121"/>
                      </a:lnTo>
                      <a:lnTo>
                        <a:pt x="12" y="111"/>
                      </a:lnTo>
                      <a:lnTo>
                        <a:pt x="7" y="99"/>
                      </a:lnTo>
                      <a:lnTo>
                        <a:pt x="4" y="89"/>
                      </a:lnTo>
                      <a:lnTo>
                        <a:pt x="2" y="80"/>
                      </a:lnTo>
                      <a:lnTo>
                        <a:pt x="1" y="73"/>
                      </a:lnTo>
                      <a:lnTo>
                        <a:pt x="0" y="68"/>
                      </a:lnTo>
                      <a:lnTo>
                        <a:pt x="0" y="66"/>
                      </a:lnTo>
                      <a:lnTo>
                        <a:pt x="189" y="0"/>
                      </a:lnTo>
                      <a:close/>
                    </a:path>
                  </a:pathLst>
                </a:custGeom>
                <a:solidFill>
                  <a:srgbClr val="E6934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38" name="Freeform 17"/>
                <p:cNvSpPr>
                  <a:spLocks/>
                </p:cNvSpPr>
                <p:nvPr/>
              </p:nvSpPr>
              <p:spPr bwMode="auto">
                <a:xfrm>
                  <a:off x="4340798" y="3143287"/>
                  <a:ext cx="375816" cy="1298364"/>
                </a:xfrm>
                <a:custGeom>
                  <a:avLst/>
                  <a:gdLst/>
                  <a:ahLst/>
                  <a:cxnLst>
                    <a:cxn ang="0">
                      <a:pos x="189" y="0"/>
                    </a:cxn>
                    <a:cxn ang="0">
                      <a:pos x="261" y="367"/>
                    </a:cxn>
                    <a:cxn ang="0">
                      <a:pos x="261" y="370"/>
                    </a:cxn>
                    <a:cxn ang="0">
                      <a:pos x="260" y="378"/>
                    </a:cxn>
                    <a:cxn ang="0">
                      <a:pos x="259" y="391"/>
                    </a:cxn>
                    <a:cxn ang="0">
                      <a:pos x="257" y="409"/>
                    </a:cxn>
                    <a:cxn ang="0">
                      <a:pos x="256" y="430"/>
                    </a:cxn>
                    <a:cxn ang="0">
                      <a:pos x="254" y="455"/>
                    </a:cxn>
                    <a:cxn ang="0">
                      <a:pos x="252" y="483"/>
                    </a:cxn>
                    <a:cxn ang="0">
                      <a:pos x="251" y="513"/>
                    </a:cxn>
                    <a:cxn ang="0">
                      <a:pos x="250" y="546"/>
                    </a:cxn>
                    <a:cxn ang="0">
                      <a:pos x="248" y="579"/>
                    </a:cxn>
                    <a:cxn ang="0">
                      <a:pos x="248" y="615"/>
                    </a:cxn>
                    <a:cxn ang="0">
                      <a:pos x="248" y="723"/>
                    </a:cxn>
                    <a:cxn ang="0">
                      <a:pos x="249" y="758"/>
                    </a:cxn>
                    <a:cxn ang="0">
                      <a:pos x="252" y="791"/>
                    </a:cxn>
                    <a:cxn ang="0">
                      <a:pos x="254" y="824"/>
                    </a:cxn>
                    <a:cxn ang="0">
                      <a:pos x="258" y="854"/>
                    </a:cxn>
                    <a:cxn ang="0">
                      <a:pos x="263" y="881"/>
                    </a:cxn>
                    <a:cxn ang="0">
                      <a:pos x="261" y="882"/>
                    </a:cxn>
                    <a:cxn ang="0">
                      <a:pos x="254" y="883"/>
                    </a:cxn>
                    <a:cxn ang="0">
                      <a:pos x="243" y="885"/>
                    </a:cxn>
                    <a:cxn ang="0">
                      <a:pos x="229" y="888"/>
                    </a:cxn>
                    <a:cxn ang="0">
                      <a:pos x="211" y="891"/>
                    </a:cxn>
                    <a:cxn ang="0">
                      <a:pos x="189" y="894"/>
                    </a:cxn>
                    <a:cxn ang="0">
                      <a:pos x="165" y="899"/>
                    </a:cxn>
                    <a:cxn ang="0">
                      <a:pos x="139" y="902"/>
                    </a:cxn>
                    <a:cxn ang="0">
                      <a:pos x="109" y="904"/>
                    </a:cxn>
                    <a:cxn ang="0">
                      <a:pos x="78" y="907"/>
                    </a:cxn>
                    <a:cxn ang="0">
                      <a:pos x="46" y="909"/>
                    </a:cxn>
                    <a:cxn ang="0">
                      <a:pos x="11" y="910"/>
                    </a:cxn>
                    <a:cxn ang="0">
                      <a:pos x="11" y="908"/>
                    </a:cxn>
                    <a:cxn ang="0">
                      <a:pos x="10" y="899"/>
                    </a:cxn>
                    <a:cxn ang="0">
                      <a:pos x="9" y="887"/>
                    </a:cxn>
                    <a:cxn ang="0">
                      <a:pos x="7" y="870"/>
                    </a:cxn>
                    <a:cxn ang="0">
                      <a:pos x="5" y="849"/>
                    </a:cxn>
                    <a:cxn ang="0">
                      <a:pos x="3" y="825"/>
                    </a:cxn>
                    <a:cxn ang="0">
                      <a:pos x="2" y="796"/>
                    </a:cxn>
                    <a:cxn ang="0">
                      <a:pos x="0" y="765"/>
                    </a:cxn>
                    <a:cxn ang="0">
                      <a:pos x="0" y="695"/>
                    </a:cxn>
                    <a:cxn ang="0">
                      <a:pos x="1" y="657"/>
                    </a:cxn>
                    <a:cxn ang="0">
                      <a:pos x="2" y="617"/>
                    </a:cxn>
                    <a:cxn ang="0">
                      <a:pos x="6" y="575"/>
                    </a:cxn>
                    <a:cxn ang="0">
                      <a:pos x="10" y="533"/>
                    </a:cxn>
                    <a:cxn ang="0">
                      <a:pos x="16" y="490"/>
                    </a:cxn>
                    <a:cxn ang="0">
                      <a:pos x="24" y="447"/>
                    </a:cxn>
                    <a:cxn ang="0">
                      <a:pos x="34" y="403"/>
                    </a:cxn>
                    <a:cxn ang="0">
                      <a:pos x="45" y="360"/>
                    </a:cxn>
                    <a:cxn ang="0">
                      <a:pos x="59" y="314"/>
                    </a:cxn>
                    <a:cxn ang="0">
                      <a:pos x="73" y="274"/>
                    </a:cxn>
                    <a:cxn ang="0">
                      <a:pos x="85" y="238"/>
                    </a:cxn>
                    <a:cxn ang="0">
                      <a:pos x="98" y="206"/>
                    </a:cxn>
                    <a:cxn ang="0">
                      <a:pos x="109" y="178"/>
                    </a:cxn>
                    <a:cxn ang="0">
                      <a:pos x="120" y="154"/>
                    </a:cxn>
                    <a:cxn ang="0">
                      <a:pos x="130" y="132"/>
                    </a:cxn>
                    <a:cxn ang="0">
                      <a:pos x="139" y="113"/>
                    </a:cxn>
                    <a:cxn ang="0">
                      <a:pos x="148" y="96"/>
                    </a:cxn>
                    <a:cxn ang="0">
                      <a:pos x="156" y="81"/>
                    </a:cxn>
                    <a:cxn ang="0">
                      <a:pos x="170" y="53"/>
                    </a:cxn>
                    <a:cxn ang="0">
                      <a:pos x="175" y="40"/>
                    </a:cxn>
                    <a:cxn ang="0">
                      <a:pos x="180" y="28"/>
                    </a:cxn>
                    <a:cxn ang="0">
                      <a:pos x="185" y="14"/>
                    </a:cxn>
                    <a:cxn ang="0">
                      <a:pos x="189" y="0"/>
                    </a:cxn>
                  </a:cxnLst>
                  <a:rect l="0" t="0" r="r" b="b"/>
                  <a:pathLst>
                    <a:path w="263" h="910">
                      <a:moveTo>
                        <a:pt x="189" y="0"/>
                      </a:moveTo>
                      <a:lnTo>
                        <a:pt x="261" y="367"/>
                      </a:lnTo>
                      <a:lnTo>
                        <a:pt x="261" y="370"/>
                      </a:lnTo>
                      <a:lnTo>
                        <a:pt x="260" y="378"/>
                      </a:lnTo>
                      <a:lnTo>
                        <a:pt x="259" y="391"/>
                      </a:lnTo>
                      <a:lnTo>
                        <a:pt x="257" y="409"/>
                      </a:lnTo>
                      <a:lnTo>
                        <a:pt x="256" y="430"/>
                      </a:lnTo>
                      <a:lnTo>
                        <a:pt x="254" y="455"/>
                      </a:lnTo>
                      <a:lnTo>
                        <a:pt x="252" y="483"/>
                      </a:lnTo>
                      <a:lnTo>
                        <a:pt x="251" y="513"/>
                      </a:lnTo>
                      <a:lnTo>
                        <a:pt x="250" y="546"/>
                      </a:lnTo>
                      <a:lnTo>
                        <a:pt x="248" y="579"/>
                      </a:lnTo>
                      <a:lnTo>
                        <a:pt x="248" y="615"/>
                      </a:lnTo>
                      <a:lnTo>
                        <a:pt x="248" y="723"/>
                      </a:lnTo>
                      <a:lnTo>
                        <a:pt x="249" y="758"/>
                      </a:lnTo>
                      <a:lnTo>
                        <a:pt x="252" y="791"/>
                      </a:lnTo>
                      <a:lnTo>
                        <a:pt x="254" y="824"/>
                      </a:lnTo>
                      <a:lnTo>
                        <a:pt x="258" y="854"/>
                      </a:lnTo>
                      <a:lnTo>
                        <a:pt x="263" y="881"/>
                      </a:lnTo>
                      <a:lnTo>
                        <a:pt x="261" y="882"/>
                      </a:lnTo>
                      <a:lnTo>
                        <a:pt x="254" y="883"/>
                      </a:lnTo>
                      <a:lnTo>
                        <a:pt x="243" y="885"/>
                      </a:lnTo>
                      <a:lnTo>
                        <a:pt x="229" y="888"/>
                      </a:lnTo>
                      <a:lnTo>
                        <a:pt x="211" y="891"/>
                      </a:lnTo>
                      <a:lnTo>
                        <a:pt x="189" y="894"/>
                      </a:lnTo>
                      <a:lnTo>
                        <a:pt x="165" y="899"/>
                      </a:lnTo>
                      <a:lnTo>
                        <a:pt x="139" y="902"/>
                      </a:lnTo>
                      <a:lnTo>
                        <a:pt x="109" y="904"/>
                      </a:lnTo>
                      <a:lnTo>
                        <a:pt x="78" y="907"/>
                      </a:lnTo>
                      <a:lnTo>
                        <a:pt x="46" y="909"/>
                      </a:lnTo>
                      <a:lnTo>
                        <a:pt x="11" y="910"/>
                      </a:lnTo>
                      <a:lnTo>
                        <a:pt x="11" y="908"/>
                      </a:lnTo>
                      <a:lnTo>
                        <a:pt x="10" y="899"/>
                      </a:lnTo>
                      <a:lnTo>
                        <a:pt x="9" y="887"/>
                      </a:lnTo>
                      <a:lnTo>
                        <a:pt x="7" y="870"/>
                      </a:lnTo>
                      <a:lnTo>
                        <a:pt x="5" y="849"/>
                      </a:lnTo>
                      <a:lnTo>
                        <a:pt x="3" y="825"/>
                      </a:lnTo>
                      <a:lnTo>
                        <a:pt x="2" y="796"/>
                      </a:lnTo>
                      <a:lnTo>
                        <a:pt x="0" y="765"/>
                      </a:lnTo>
                      <a:lnTo>
                        <a:pt x="0" y="695"/>
                      </a:lnTo>
                      <a:lnTo>
                        <a:pt x="1" y="657"/>
                      </a:lnTo>
                      <a:lnTo>
                        <a:pt x="2" y="617"/>
                      </a:lnTo>
                      <a:lnTo>
                        <a:pt x="6" y="575"/>
                      </a:lnTo>
                      <a:lnTo>
                        <a:pt x="10" y="533"/>
                      </a:lnTo>
                      <a:lnTo>
                        <a:pt x="16" y="490"/>
                      </a:lnTo>
                      <a:lnTo>
                        <a:pt x="24" y="447"/>
                      </a:lnTo>
                      <a:lnTo>
                        <a:pt x="34" y="403"/>
                      </a:lnTo>
                      <a:lnTo>
                        <a:pt x="45" y="360"/>
                      </a:lnTo>
                      <a:lnTo>
                        <a:pt x="59" y="314"/>
                      </a:lnTo>
                      <a:lnTo>
                        <a:pt x="73" y="274"/>
                      </a:lnTo>
                      <a:lnTo>
                        <a:pt x="85" y="238"/>
                      </a:lnTo>
                      <a:lnTo>
                        <a:pt x="98" y="206"/>
                      </a:lnTo>
                      <a:lnTo>
                        <a:pt x="109" y="178"/>
                      </a:lnTo>
                      <a:lnTo>
                        <a:pt x="120" y="154"/>
                      </a:lnTo>
                      <a:lnTo>
                        <a:pt x="130" y="132"/>
                      </a:lnTo>
                      <a:lnTo>
                        <a:pt x="139" y="113"/>
                      </a:lnTo>
                      <a:lnTo>
                        <a:pt x="148" y="96"/>
                      </a:lnTo>
                      <a:lnTo>
                        <a:pt x="156" y="81"/>
                      </a:lnTo>
                      <a:lnTo>
                        <a:pt x="170" y="53"/>
                      </a:lnTo>
                      <a:lnTo>
                        <a:pt x="175" y="40"/>
                      </a:lnTo>
                      <a:lnTo>
                        <a:pt x="180" y="28"/>
                      </a:lnTo>
                      <a:lnTo>
                        <a:pt x="185" y="14"/>
                      </a:lnTo>
                      <a:lnTo>
                        <a:pt x="189" y="0"/>
                      </a:lnTo>
                      <a:close/>
                    </a:path>
                  </a:pathLst>
                </a:custGeom>
                <a:solidFill>
                  <a:schemeClr val="accent1">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9" name="Freeform 19"/>
                <p:cNvSpPr>
                  <a:spLocks/>
                </p:cNvSpPr>
                <p:nvPr/>
              </p:nvSpPr>
              <p:spPr bwMode="auto">
                <a:xfrm>
                  <a:off x="4651658" y="4313523"/>
                  <a:ext cx="626360" cy="585118"/>
                </a:xfrm>
                <a:custGeom>
                  <a:avLst/>
                  <a:gdLst/>
                  <a:ahLst/>
                  <a:cxnLst>
                    <a:cxn ang="0">
                      <a:pos x="430" y="0"/>
                    </a:cxn>
                    <a:cxn ang="0">
                      <a:pos x="430" y="47"/>
                    </a:cxn>
                    <a:cxn ang="0">
                      <a:pos x="431" y="92"/>
                    </a:cxn>
                    <a:cxn ang="0">
                      <a:pos x="434" y="137"/>
                    </a:cxn>
                    <a:cxn ang="0">
                      <a:pos x="437" y="178"/>
                    </a:cxn>
                    <a:cxn ang="0">
                      <a:pos x="439" y="219"/>
                    </a:cxn>
                    <a:cxn ang="0">
                      <a:pos x="439" y="258"/>
                    </a:cxn>
                    <a:cxn ang="0">
                      <a:pos x="437" y="275"/>
                    </a:cxn>
                    <a:cxn ang="0">
                      <a:pos x="434" y="294"/>
                    </a:cxn>
                    <a:cxn ang="0">
                      <a:pos x="431" y="312"/>
                    </a:cxn>
                    <a:cxn ang="0">
                      <a:pos x="427" y="330"/>
                    </a:cxn>
                    <a:cxn ang="0">
                      <a:pos x="422" y="347"/>
                    </a:cxn>
                    <a:cxn ang="0">
                      <a:pos x="417" y="363"/>
                    </a:cxn>
                    <a:cxn ang="0">
                      <a:pos x="413" y="377"/>
                    </a:cxn>
                    <a:cxn ang="0">
                      <a:pos x="409" y="386"/>
                    </a:cxn>
                    <a:cxn ang="0">
                      <a:pos x="407" y="394"/>
                    </a:cxn>
                    <a:cxn ang="0">
                      <a:pos x="404" y="394"/>
                    </a:cxn>
                    <a:cxn ang="0">
                      <a:pos x="397" y="395"/>
                    </a:cxn>
                    <a:cxn ang="0">
                      <a:pos x="384" y="396"/>
                    </a:cxn>
                    <a:cxn ang="0">
                      <a:pos x="369" y="397"/>
                    </a:cxn>
                    <a:cxn ang="0">
                      <a:pos x="349" y="399"/>
                    </a:cxn>
                    <a:cxn ang="0">
                      <a:pos x="327" y="401"/>
                    </a:cxn>
                    <a:cxn ang="0">
                      <a:pos x="302" y="403"/>
                    </a:cxn>
                    <a:cxn ang="0">
                      <a:pos x="274" y="404"/>
                    </a:cxn>
                    <a:cxn ang="0">
                      <a:pos x="244" y="407"/>
                    </a:cxn>
                    <a:cxn ang="0">
                      <a:pos x="213" y="408"/>
                    </a:cxn>
                    <a:cxn ang="0">
                      <a:pos x="181" y="409"/>
                    </a:cxn>
                    <a:cxn ang="0">
                      <a:pos x="116" y="411"/>
                    </a:cxn>
                    <a:cxn ang="0">
                      <a:pos x="84" y="411"/>
                    </a:cxn>
                    <a:cxn ang="0">
                      <a:pos x="52" y="410"/>
                    </a:cxn>
                    <a:cxn ang="0">
                      <a:pos x="43" y="354"/>
                    </a:cxn>
                    <a:cxn ang="0">
                      <a:pos x="35" y="295"/>
                    </a:cxn>
                    <a:cxn ang="0">
                      <a:pos x="26" y="231"/>
                    </a:cxn>
                    <a:cxn ang="0">
                      <a:pos x="18" y="163"/>
                    </a:cxn>
                    <a:cxn ang="0">
                      <a:pos x="9" y="91"/>
                    </a:cxn>
                    <a:cxn ang="0">
                      <a:pos x="0" y="14"/>
                    </a:cxn>
                    <a:cxn ang="0">
                      <a:pos x="3" y="14"/>
                    </a:cxn>
                    <a:cxn ang="0">
                      <a:pos x="12" y="15"/>
                    </a:cxn>
                    <a:cxn ang="0">
                      <a:pos x="25" y="15"/>
                    </a:cxn>
                    <a:cxn ang="0">
                      <a:pos x="43" y="16"/>
                    </a:cxn>
                    <a:cxn ang="0">
                      <a:pos x="66" y="16"/>
                    </a:cxn>
                    <a:cxn ang="0">
                      <a:pos x="93" y="17"/>
                    </a:cxn>
                    <a:cxn ang="0">
                      <a:pos x="190" y="17"/>
                    </a:cxn>
                    <a:cxn ang="0">
                      <a:pos x="228" y="16"/>
                    </a:cxn>
                    <a:cxn ang="0">
                      <a:pos x="266" y="15"/>
                    </a:cxn>
                    <a:cxn ang="0">
                      <a:pos x="307" y="12"/>
                    </a:cxn>
                    <a:cxn ang="0">
                      <a:pos x="348" y="9"/>
                    </a:cxn>
                    <a:cxn ang="0">
                      <a:pos x="389" y="5"/>
                    </a:cxn>
                    <a:cxn ang="0">
                      <a:pos x="430" y="0"/>
                    </a:cxn>
                  </a:cxnLst>
                  <a:rect l="0" t="0" r="r" b="b"/>
                  <a:pathLst>
                    <a:path w="439" h="411">
                      <a:moveTo>
                        <a:pt x="430" y="0"/>
                      </a:moveTo>
                      <a:lnTo>
                        <a:pt x="430" y="47"/>
                      </a:lnTo>
                      <a:lnTo>
                        <a:pt x="431" y="92"/>
                      </a:lnTo>
                      <a:lnTo>
                        <a:pt x="434" y="137"/>
                      </a:lnTo>
                      <a:lnTo>
                        <a:pt x="437" y="178"/>
                      </a:lnTo>
                      <a:lnTo>
                        <a:pt x="439" y="219"/>
                      </a:lnTo>
                      <a:lnTo>
                        <a:pt x="439" y="258"/>
                      </a:lnTo>
                      <a:lnTo>
                        <a:pt x="437" y="275"/>
                      </a:lnTo>
                      <a:lnTo>
                        <a:pt x="434" y="294"/>
                      </a:lnTo>
                      <a:lnTo>
                        <a:pt x="431" y="312"/>
                      </a:lnTo>
                      <a:lnTo>
                        <a:pt x="427" y="330"/>
                      </a:lnTo>
                      <a:lnTo>
                        <a:pt x="422" y="347"/>
                      </a:lnTo>
                      <a:lnTo>
                        <a:pt x="417" y="363"/>
                      </a:lnTo>
                      <a:lnTo>
                        <a:pt x="413" y="377"/>
                      </a:lnTo>
                      <a:lnTo>
                        <a:pt x="409" y="386"/>
                      </a:lnTo>
                      <a:lnTo>
                        <a:pt x="407" y="394"/>
                      </a:lnTo>
                      <a:lnTo>
                        <a:pt x="404" y="394"/>
                      </a:lnTo>
                      <a:lnTo>
                        <a:pt x="397" y="395"/>
                      </a:lnTo>
                      <a:lnTo>
                        <a:pt x="384" y="396"/>
                      </a:lnTo>
                      <a:lnTo>
                        <a:pt x="369" y="397"/>
                      </a:lnTo>
                      <a:lnTo>
                        <a:pt x="349" y="399"/>
                      </a:lnTo>
                      <a:lnTo>
                        <a:pt x="327" y="401"/>
                      </a:lnTo>
                      <a:lnTo>
                        <a:pt x="302" y="403"/>
                      </a:lnTo>
                      <a:lnTo>
                        <a:pt x="274" y="404"/>
                      </a:lnTo>
                      <a:lnTo>
                        <a:pt x="244" y="407"/>
                      </a:lnTo>
                      <a:lnTo>
                        <a:pt x="213" y="408"/>
                      </a:lnTo>
                      <a:lnTo>
                        <a:pt x="181" y="409"/>
                      </a:lnTo>
                      <a:lnTo>
                        <a:pt x="116" y="411"/>
                      </a:lnTo>
                      <a:lnTo>
                        <a:pt x="84" y="411"/>
                      </a:lnTo>
                      <a:lnTo>
                        <a:pt x="52" y="410"/>
                      </a:lnTo>
                      <a:lnTo>
                        <a:pt x="43" y="354"/>
                      </a:lnTo>
                      <a:lnTo>
                        <a:pt x="35" y="295"/>
                      </a:lnTo>
                      <a:lnTo>
                        <a:pt x="26" y="231"/>
                      </a:lnTo>
                      <a:lnTo>
                        <a:pt x="18" y="163"/>
                      </a:lnTo>
                      <a:lnTo>
                        <a:pt x="9" y="91"/>
                      </a:lnTo>
                      <a:lnTo>
                        <a:pt x="0" y="14"/>
                      </a:lnTo>
                      <a:lnTo>
                        <a:pt x="3" y="14"/>
                      </a:lnTo>
                      <a:lnTo>
                        <a:pt x="12" y="15"/>
                      </a:lnTo>
                      <a:lnTo>
                        <a:pt x="25" y="15"/>
                      </a:lnTo>
                      <a:lnTo>
                        <a:pt x="43" y="16"/>
                      </a:lnTo>
                      <a:lnTo>
                        <a:pt x="66" y="16"/>
                      </a:lnTo>
                      <a:lnTo>
                        <a:pt x="93" y="17"/>
                      </a:lnTo>
                      <a:lnTo>
                        <a:pt x="190" y="17"/>
                      </a:lnTo>
                      <a:lnTo>
                        <a:pt x="228" y="16"/>
                      </a:lnTo>
                      <a:lnTo>
                        <a:pt x="266" y="15"/>
                      </a:lnTo>
                      <a:lnTo>
                        <a:pt x="307" y="12"/>
                      </a:lnTo>
                      <a:lnTo>
                        <a:pt x="348" y="9"/>
                      </a:lnTo>
                      <a:lnTo>
                        <a:pt x="389" y="5"/>
                      </a:lnTo>
                      <a:lnTo>
                        <a:pt x="430" y="0"/>
                      </a:lnTo>
                      <a:close/>
                    </a:path>
                  </a:pathLst>
                </a:custGeom>
                <a:solidFill>
                  <a:schemeClr val="accent2">
                    <a:lumMod val="5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0" name="Freeform 20"/>
                <p:cNvSpPr>
                  <a:spLocks/>
                </p:cNvSpPr>
                <p:nvPr/>
              </p:nvSpPr>
              <p:spPr bwMode="auto">
                <a:xfrm>
                  <a:off x="5206102" y="4228104"/>
                  <a:ext cx="375816" cy="640640"/>
                </a:xfrm>
                <a:custGeom>
                  <a:avLst/>
                  <a:gdLst/>
                  <a:ahLst/>
                  <a:cxnLst>
                    <a:cxn ang="0">
                      <a:pos x="263" y="0"/>
                    </a:cxn>
                    <a:cxn ang="0">
                      <a:pos x="263" y="4"/>
                    </a:cxn>
                    <a:cxn ang="0">
                      <a:pos x="263" y="12"/>
                    </a:cxn>
                    <a:cxn ang="0">
                      <a:pos x="262" y="25"/>
                    </a:cxn>
                    <a:cxn ang="0">
                      <a:pos x="261" y="43"/>
                    </a:cxn>
                    <a:cxn ang="0">
                      <a:pos x="260" y="66"/>
                    </a:cxn>
                    <a:cxn ang="0">
                      <a:pos x="259" y="91"/>
                    </a:cxn>
                    <a:cxn ang="0">
                      <a:pos x="256" y="121"/>
                    </a:cxn>
                    <a:cxn ang="0">
                      <a:pos x="254" y="152"/>
                    </a:cxn>
                    <a:cxn ang="0">
                      <a:pos x="252" y="187"/>
                    </a:cxn>
                    <a:cxn ang="0">
                      <a:pos x="249" y="224"/>
                    </a:cxn>
                    <a:cxn ang="0">
                      <a:pos x="246" y="261"/>
                    </a:cxn>
                    <a:cxn ang="0">
                      <a:pos x="243" y="300"/>
                    </a:cxn>
                    <a:cxn ang="0">
                      <a:pos x="239" y="340"/>
                    </a:cxn>
                    <a:cxn ang="0">
                      <a:pos x="231" y="419"/>
                    </a:cxn>
                    <a:cxn ang="0">
                      <a:pos x="204" y="424"/>
                    </a:cxn>
                    <a:cxn ang="0">
                      <a:pos x="174" y="430"/>
                    </a:cxn>
                    <a:cxn ang="0">
                      <a:pos x="140" y="437"/>
                    </a:cxn>
                    <a:cxn ang="0">
                      <a:pos x="101" y="443"/>
                    </a:cxn>
                    <a:cxn ang="0">
                      <a:pos x="59" y="449"/>
                    </a:cxn>
                    <a:cxn ang="0">
                      <a:pos x="58" y="446"/>
                    </a:cxn>
                    <a:cxn ang="0">
                      <a:pos x="55" y="441"/>
                    </a:cxn>
                    <a:cxn ang="0">
                      <a:pos x="53" y="432"/>
                    </a:cxn>
                    <a:cxn ang="0">
                      <a:pos x="49" y="419"/>
                    </a:cxn>
                    <a:cxn ang="0">
                      <a:pos x="45" y="405"/>
                    </a:cxn>
                    <a:cxn ang="0">
                      <a:pos x="40" y="388"/>
                    </a:cxn>
                    <a:cxn ang="0">
                      <a:pos x="36" y="369"/>
                    </a:cxn>
                    <a:cxn ang="0">
                      <a:pos x="32" y="350"/>
                    </a:cxn>
                    <a:cxn ang="0">
                      <a:pos x="29" y="329"/>
                    </a:cxn>
                    <a:cxn ang="0">
                      <a:pos x="20" y="258"/>
                    </a:cxn>
                    <a:cxn ang="0">
                      <a:pos x="13" y="191"/>
                    </a:cxn>
                    <a:cxn ang="0">
                      <a:pos x="5" y="126"/>
                    </a:cxn>
                    <a:cxn ang="0">
                      <a:pos x="0" y="65"/>
                    </a:cxn>
                    <a:cxn ang="0">
                      <a:pos x="41" y="60"/>
                    </a:cxn>
                    <a:cxn ang="0">
                      <a:pos x="82" y="53"/>
                    </a:cxn>
                    <a:cxn ang="0">
                      <a:pos x="122" y="46"/>
                    </a:cxn>
                    <a:cxn ang="0">
                      <a:pos x="161" y="37"/>
                    </a:cxn>
                    <a:cxn ang="0">
                      <a:pos x="198" y="26"/>
                    </a:cxn>
                    <a:cxn ang="0">
                      <a:pos x="232" y="14"/>
                    </a:cxn>
                    <a:cxn ang="0">
                      <a:pos x="263" y="0"/>
                    </a:cxn>
                  </a:cxnLst>
                  <a:rect l="0" t="0" r="r" b="b"/>
                  <a:pathLst>
                    <a:path w="263" h="449">
                      <a:moveTo>
                        <a:pt x="263" y="0"/>
                      </a:moveTo>
                      <a:lnTo>
                        <a:pt x="263" y="4"/>
                      </a:lnTo>
                      <a:lnTo>
                        <a:pt x="263" y="12"/>
                      </a:lnTo>
                      <a:lnTo>
                        <a:pt x="262" y="25"/>
                      </a:lnTo>
                      <a:lnTo>
                        <a:pt x="261" y="43"/>
                      </a:lnTo>
                      <a:lnTo>
                        <a:pt x="260" y="66"/>
                      </a:lnTo>
                      <a:lnTo>
                        <a:pt x="259" y="91"/>
                      </a:lnTo>
                      <a:lnTo>
                        <a:pt x="256" y="121"/>
                      </a:lnTo>
                      <a:lnTo>
                        <a:pt x="254" y="152"/>
                      </a:lnTo>
                      <a:lnTo>
                        <a:pt x="252" y="187"/>
                      </a:lnTo>
                      <a:lnTo>
                        <a:pt x="249" y="224"/>
                      </a:lnTo>
                      <a:lnTo>
                        <a:pt x="246" y="261"/>
                      </a:lnTo>
                      <a:lnTo>
                        <a:pt x="243" y="300"/>
                      </a:lnTo>
                      <a:lnTo>
                        <a:pt x="239" y="340"/>
                      </a:lnTo>
                      <a:lnTo>
                        <a:pt x="231" y="419"/>
                      </a:lnTo>
                      <a:lnTo>
                        <a:pt x="204" y="424"/>
                      </a:lnTo>
                      <a:lnTo>
                        <a:pt x="174" y="430"/>
                      </a:lnTo>
                      <a:lnTo>
                        <a:pt x="140" y="437"/>
                      </a:lnTo>
                      <a:lnTo>
                        <a:pt x="101" y="443"/>
                      </a:lnTo>
                      <a:lnTo>
                        <a:pt x="59" y="449"/>
                      </a:lnTo>
                      <a:lnTo>
                        <a:pt x="58" y="446"/>
                      </a:lnTo>
                      <a:lnTo>
                        <a:pt x="55" y="441"/>
                      </a:lnTo>
                      <a:lnTo>
                        <a:pt x="53" y="432"/>
                      </a:lnTo>
                      <a:lnTo>
                        <a:pt x="49" y="419"/>
                      </a:lnTo>
                      <a:lnTo>
                        <a:pt x="45" y="405"/>
                      </a:lnTo>
                      <a:lnTo>
                        <a:pt x="40" y="388"/>
                      </a:lnTo>
                      <a:lnTo>
                        <a:pt x="36" y="369"/>
                      </a:lnTo>
                      <a:lnTo>
                        <a:pt x="32" y="350"/>
                      </a:lnTo>
                      <a:lnTo>
                        <a:pt x="29" y="329"/>
                      </a:lnTo>
                      <a:lnTo>
                        <a:pt x="20" y="258"/>
                      </a:lnTo>
                      <a:lnTo>
                        <a:pt x="13" y="191"/>
                      </a:lnTo>
                      <a:lnTo>
                        <a:pt x="5" y="126"/>
                      </a:lnTo>
                      <a:lnTo>
                        <a:pt x="0" y="65"/>
                      </a:lnTo>
                      <a:lnTo>
                        <a:pt x="41" y="60"/>
                      </a:lnTo>
                      <a:lnTo>
                        <a:pt x="82" y="53"/>
                      </a:lnTo>
                      <a:lnTo>
                        <a:pt x="122" y="46"/>
                      </a:lnTo>
                      <a:lnTo>
                        <a:pt x="161" y="37"/>
                      </a:lnTo>
                      <a:lnTo>
                        <a:pt x="198" y="26"/>
                      </a:lnTo>
                      <a:lnTo>
                        <a:pt x="232" y="14"/>
                      </a:lnTo>
                      <a:lnTo>
                        <a:pt x="263" y="0"/>
                      </a:lnTo>
                      <a:close/>
                    </a:path>
                  </a:pathLst>
                </a:custGeom>
                <a:solidFill>
                  <a:schemeClr val="accent2">
                    <a:lumMod val="5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141" name="Group 140"/>
                <p:cNvGrpSpPr/>
                <p:nvPr/>
              </p:nvGrpSpPr>
              <p:grpSpPr>
                <a:xfrm>
                  <a:off x="5010997" y="3145056"/>
                  <a:ext cx="332452" cy="997356"/>
                  <a:chOff x="5010997" y="3145056"/>
                  <a:chExt cx="332452" cy="997356"/>
                </a:xfrm>
                <a:solidFill>
                  <a:schemeClr val="accent3"/>
                </a:solidFill>
              </p:grpSpPr>
              <p:sp>
                <p:nvSpPr>
                  <p:cNvPr id="161" name="Freeform 18"/>
                  <p:cNvSpPr>
                    <a:spLocks/>
                  </p:cNvSpPr>
                  <p:nvPr/>
                </p:nvSpPr>
                <p:spPr bwMode="auto">
                  <a:xfrm>
                    <a:off x="5010997" y="3145056"/>
                    <a:ext cx="242562" cy="149817"/>
                  </a:xfrm>
                  <a:custGeom>
                    <a:avLst/>
                    <a:gdLst/>
                    <a:ahLst/>
                    <a:cxnLst>
                      <a:cxn ang="0">
                        <a:pos x="170" y="0"/>
                      </a:cxn>
                      <a:cxn ang="0">
                        <a:pos x="134" y="102"/>
                      </a:cxn>
                      <a:cxn ang="0">
                        <a:pos x="88" y="105"/>
                      </a:cxn>
                      <a:cxn ang="0">
                        <a:pos x="0" y="9"/>
                      </a:cxn>
                      <a:cxn ang="0">
                        <a:pos x="39" y="7"/>
                      </a:cxn>
                      <a:cxn ang="0">
                        <a:pos x="81" y="5"/>
                      </a:cxn>
                      <a:cxn ang="0">
                        <a:pos x="125" y="3"/>
                      </a:cxn>
                      <a:cxn ang="0">
                        <a:pos x="170" y="0"/>
                      </a:cxn>
                    </a:cxnLst>
                    <a:rect l="0" t="0" r="r" b="b"/>
                    <a:pathLst>
                      <a:path w="170" h="105">
                        <a:moveTo>
                          <a:pt x="170" y="0"/>
                        </a:moveTo>
                        <a:lnTo>
                          <a:pt x="134" y="102"/>
                        </a:lnTo>
                        <a:lnTo>
                          <a:pt x="88" y="105"/>
                        </a:lnTo>
                        <a:lnTo>
                          <a:pt x="0" y="9"/>
                        </a:lnTo>
                        <a:lnTo>
                          <a:pt x="39" y="7"/>
                        </a:lnTo>
                        <a:lnTo>
                          <a:pt x="81" y="5"/>
                        </a:lnTo>
                        <a:lnTo>
                          <a:pt x="125" y="3"/>
                        </a:lnTo>
                        <a:lnTo>
                          <a:pt x="170" y="0"/>
                        </a:lnTo>
                        <a:close/>
                      </a:path>
                    </a:pathLst>
                  </a:custGeom>
                  <a:solidFill>
                    <a:srgbClr val="0070C0"/>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2" name="Freeform 21"/>
                  <p:cNvSpPr>
                    <a:spLocks/>
                  </p:cNvSpPr>
                  <p:nvPr/>
                </p:nvSpPr>
                <p:spPr bwMode="auto">
                  <a:xfrm>
                    <a:off x="5136558" y="3267764"/>
                    <a:ext cx="206891" cy="874648"/>
                  </a:xfrm>
                  <a:custGeom>
                    <a:avLst/>
                    <a:gdLst/>
                    <a:ahLst/>
                    <a:cxnLst>
                      <a:cxn ang="0">
                        <a:pos x="41" y="0"/>
                      </a:cxn>
                      <a:cxn ang="0">
                        <a:pos x="53" y="36"/>
                      </a:cxn>
                      <a:cxn ang="0">
                        <a:pos x="63" y="75"/>
                      </a:cxn>
                      <a:cxn ang="0">
                        <a:pos x="73" y="114"/>
                      </a:cxn>
                      <a:cxn ang="0">
                        <a:pos x="82" y="153"/>
                      </a:cxn>
                      <a:cxn ang="0">
                        <a:pos x="91" y="194"/>
                      </a:cxn>
                      <a:cxn ang="0">
                        <a:pos x="100" y="233"/>
                      </a:cxn>
                      <a:cxn ang="0">
                        <a:pos x="107" y="271"/>
                      </a:cxn>
                      <a:cxn ang="0">
                        <a:pos x="113" y="308"/>
                      </a:cxn>
                      <a:cxn ang="0">
                        <a:pos x="119" y="344"/>
                      </a:cxn>
                      <a:cxn ang="0">
                        <a:pos x="125" y="378"/>
                      </a:cxn>
                      <a:cxn ang="0">
                        <a:pos x="130" y="409"/>
                      </a:cxn>
                      <a:cxn ang="0">
                        <a:pos x="134" y="438"/>
                      </a:cxn>
                      <a:cxn ang="0">
                        <a:pos x="137" y="462"/>
                      </a:cxn>
                      <a:cxn ang="0">
                        <a:pos x="141" y="484"/>
                      </a:cxn>
                      <a:cxn ang="0">
                        <a:pos x="142" y="501"/>
                      </a:cxn>
                      <a:cxn ang="0">
                        <a:pos x="144" y="514"/>
                      </a:cxn>
                      <a:cxn ang="0">
                        <a:pos x="145" y="523"/>
                      </a:cxn>
                      <a:cxn ang="0">
                        <a:pos x="145" y="525"/>
                      </a:cxn>
                      <a:cxn ang="0">
                        <a:pos x="74" y="613"/>
                      </a:cxn>
                      <a:cxn ang="0">
                        <a:pos x="0" y="530"/>
                      </a:cxn>
                      <a:cxn ang="0">
                        <a:pos x="2" y="500"/>
                      </a:cxn>
                      <a:cxn ang="0">
                        <a:pos x="4" y="468"/>
                      </a:cxn>
                      <a:cxn ang="0">
                        <a:pos x="4" y="433"/>
                      </a:cxn>
                      <a:cxn ang="0">
                        <a:pos x="5" y="398"/>
                      </a:cxn>
                      <a:cxn ang="0">
                        <a:pos x="6" y="361"/>
                      </a:cxn>
                      <a:cxn ang="0">
                        <a:pos x="6" y="252"/>
                      </a:cxn>
                      <a:cxn ang="0">
                        <a:pos x="5" y="217"/>
                      </a:cxn>
                      <a:cxn ang="0">
                        <a:pos x="5" y="182"/>
                      </a:cxn>
                      <a:cxn ang="0">
                        <a:pos x="4" y="149"/>
                      </a:cxn>
                      <a:cxn ang="0">
                        <a:pos x="4" y="119"/>
                      </a:cxn>
                      <a:cxn ang="0">
                        <a:pos x="3" y="91"/>
                      </a:cxn>
                      <a:cxn ang="0">
                        <a:pos x="2" y="67"/>
                      </a:cxn>
                      <a:cxn ang="0">
                        <a:pos x="2" y="45"/>
                      </a:cxn>
                      <a:cxn ang="0">
                        <a:pos x="1" y="28"/>
                      </a:cxn>
                      <a:cxn ang="0">
                        <a:pos x="0" y="15"/>
                      </a:cxn>
                      <a:cxn ang="0">
                        <a:pos x="0" y="5"/>
                      </a:cxn>
                      <a:cxn ang="0">
                        <a:pos x="41" y="0"/>
                      </a:cxn>
                    </a:cxnLst>
                    <a:rect l="0" t="0" r="r" b="b"/>
                    <a:pathLst>
                      <a:path w="145" h="613">
                        <a:moveTo>
                          <a:pt x="41" y="0"/>
                        </a:moveTo>
                        <a:lnTo>
                          <a:pt x="53" y="36"/>
                        </a:lnTo>
                        <a:lnTo>
                          <a:pt x="63" y="75"/>
                        </a:lnTo>
                        <a:lnTo>
                          <a:pt x="73" y="114"/>
                        </a:lnTo>
                        <a:lnTo>
                          <a:pt x="82" y="153"/>
                        </a:lnTo>
                        <a:lnTo>
                          <a:pt x="91" y="194"/>
                        </a:lnTo>
                        <a:lnTo>
                          <a:pt x="100" y="233"/>
                        </a:lnTo>
                        <a:lnTo>
                          <a:pt x="107" y="271"/>
                        </a:lnTo>
                        <a:lnTo>
                          <a:pt x="113" y="308"/>
                        </a:lnTo>
                        <a:lnTo>
                          <a:pt x="119" y="344"/>
                        </a:lnTo>
                        <a:lnTo>
                          <a:pt x="125" y="378"/>
                        </a:lnTo>
                        <a:lnTo>
                          <a:pt x="130" y="409"/>
                        </a:lnTo>
                        <a:lnTo>
                          <a:pt x="134" y="438"/>
                        </a:lnTo>
                        <a:lnTo>
                          <a:pt x="137" y="462"/>
                        </a:lnTo>
                        <a:lnTo>
                          <a:pt x="141" y="484"/>
                        </a:lnTo>
                        <a:lnTo>
                          <a:pt x="142" y="501"/>
                        </a:lnTo>
                        <a:lnTo>
                          <a:pt x="144" y="514"/>
                        </a:lnTo>
                        <a:lnTo>
                          <a:pt x="145" y="523"/>
                        </a:lnTo>
                        <a:lnTo>
                          <a:pt x="145" y="525"/>
                        </a:lnTo>
                        <a:lnTo>
                          <a:pt x="74" y="613"/>
                        </a:lnTo>
                        <a:lnTo>
                          <a:pt x="0" y="530"/>
                        </a:lnTo>
                        <a:lnTo>
                          <a:pt x="2" y="500"/>
                        </a:lnTo>
                        <a:lnTo>
                          <a:pt x="4" y="468"/>
                        </a:lnTo>
                        <a:lnTo>
                          <a:pt x="4" y="433"/>
                        </a:lnTo>
                        <a:lnTo>
                          <a:pt x="5" y="398"/>
                        </a:lnTo>
                        <a:lnTo>
                          <a:pt x="6" y="361"/>
                        </a:lnTo>
                        <a:lnTo>
                          <a:pt x="6" y="252"/>
                        </a:lnTo>
                        <a:lnTo>
                          <a:pt x="5" y="217"/>
                        </a:lnTo>
                        <a:lnTo>
                          <a:pt x="5" y="182"/>
                        </a:lnTo>
                        <a:lnTo>
                          <a:pt x="4" y="149"/>
                        </a:lnTo>
                        <a:lnTo>
                          <a:pt x="4" y="119"/>
                        </a:lnTo>
                        <a:lnTo>
                          <a:pt x="3" y="91"/>
                        </a:lnTo>
                        <a:lnTo>
                          <a:pt x="2" y="67"/>
                        </a:lnTo>
                        <a:lnTo>
                          <a:pt x="2" y="45"/>
                        </a:lnTo>
                        <a:lnTo>
                          <a:pt x="1" y="28"/>
                        </a:lnTo>
                        <a:lnTo>
                          <a:pt x="0" y="15"/>
                        </a:lnTo>
                        <a:lnTo>
                          <a:pt x="0" y="5"/>
                        </a:lnTo>
                        <a:lnTo>
                          <a:pt x="41" y="0"/>
                        </a:lnTo>
                        <a:close/>
                      </a:path>
                    </a:pathLst>
                  </a:custGeom>
                  <a:solidFill>
                    <a:srgbClr val="0070C0"/>
                  </a:solid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142" name="Freeform 22"/>
                <p:cNvSpPr>
                  <a:spLocks/>
                </p:cNvSpPr>
                <p:nvPr/>
              </p:nvSpPr>
              <p:spPr bwMode="auto">
                <a:xfrm>
                  <a:off x="4605261" y="3143287"/>
                  <a:ext cx="684356" cy="1725458"/>
                </a:xfrm>
                <a:custGeom>
                  <a:avLst/>
                  <a:gdLst/>
                  <a:ahLst/>
                  <a:cxnLst>
                    <a:cxn ang="0">
                      <a:pos x="5" y="0"/>
                    </a:cxn>
                    <a:cxn ang="0">
                      <a:pos x="22" y="1"/>
                    </a:cxn>
                    <a:cxn ang="0">
                      <a:pos x="52" y="4"/>
                    </a:cxn>
                    <a:cxn ang="0">
                      <a:pos x="89" y="6"/>
                    </a:cxn>
                    <a:cxn ang="0">
                      <a:pos x="127" y="9"/>
                    </a:cxn>
                    <a:cxn ang="0">
                      <a:pos x="162" y="10"/>
                    </a:cxn>
                    <a:cxn ang="0">
                      <a:pos x="169" y="15"/>
                    </a:cxn>
                    <a:cxn ang="0">
                      <a:pos x="186" y="30"/>
                    </a:cxn>
                    <a:cxn ang="0">
                      <a:pos x="212" y="51"/>
                    </a:cxn>
                    <a:cxn ang="0">
                      <a:pos x="244" y="78"/>
                    </a:cxn>
                    <a:cxn ang="0">
                      <a:pos x="280" y="109"/>
                    </a:cxn>
                    <a:cxn ang="0">
                      <a:pos x="334" y="155"/>
                    </a:cxn>
                    <a:cxn ang="0">
                      <a:pos x="380" y="195"/>
                    </a:cxn>
                    <a:cxn ang="0">
                      <a:pos x="403" y="216"/>
                    </a:cxn>
                    <a:cxn ang="0">
                      <a:pos x="416" y="228"/>
                    </a:cxn>
                    <a:cxn ang="0">
                      <a:pos x="439" y="266"/>
                    </a:cxn>
                    <a:cxn ang="0">
                      <a:pos x="455" y="318"/>
                    </a:cxn>
                    <a:cxn ang="0">
                      <a:pos x="467" y="385"/>
                    </a:cxn>
                    <a:cxn ang="0">
                      <a:pos x="474" y="460"/>
                    </a:cxn>
                    <a:cxn ang="0">
                      <a:pos x="477" y="543"/>
                    </a:cxn>
                    <a:cxn ang="0">
                      <a:pos x="478" y="632"/>
                    </a:cxn>
                    <a:cxn ang="0">
                      <a:pos x="475" y="723"/>
                    </a:cxn>
                    <a:cxn ang="0">
                      <a:pos x="471" y="858"/>
                    </a:cxn>
                    <a:cxn ang="0">
                      <a:pos x="466" y="945"/>
                    </a:cxn>
                    <a:cxn ang="0">
                      <a:pos x="462" y="1025"/>
                    </a:cxn>
                    <a:cxn ang="0">
                      <a:pos x="459" y="1081"/>
                    </a:cxn>
                    <a:cxn ang="0">
                      <a:pos x="452" y="1122"/>
                    </a:cxn>
                    <a:cxn ang="0">
                      <a:pos x="443" y="1159"/>
                    </a:cxn>
                    <a:cxn ang="0">
                      <a:pos x="434" y="1187"/>
                    </a:cxn>
                    <a:cxn ang="0">
                      <a:pos x="429" y="1195"/>
                    </a:cxn>
                    <a:cxn ang="0">
                      <a:pos x="407" y="1197"/>
                    </a:cxn>
                    <a:cxn ang="0">
                      <a:pos x="370" y="1201"/>
                    </a:cxn>
                    <a:cxn ang="0">
                      <a:pos x="319" y="1204"/>
                    </a:cxn>
                    <a:cxn ang="0">
                      <a:pos x="258" y="1207"/>
                    </a:cxn>
                    <a:cxn ang="0">
                      <a:pos x="191" y="1210"/>
                    </a:cxn>
                    <a:cxn ang="0">
                      <a:pos x="89" y="1209"/>
                    </a:cxn>
                    <a:cxn ang="0">
                      <a:pos x="23" y="1204"/>
                    </a:cxn>
                    <a:cxn ang="0">
                      <a:pos x="22" y="1192"/>
                    </a:cxn>
                    <a:cxn ang="0">
                      <a:pos x="21" y="1160"/>
                    </a:cxn>
                    <a:cxn ang="0">
                      <a:pos x="19" y="1110"/>
                    </a:cxn>
                    <a:cxn ang="0">
                      <a:pos x="16" y="1045"/>
                    </a:cxn>
                    <a:cxn ang="0">
                      <a:pos x="13" y="970"/>
                    </a:cxn>
                    <a:cxn ang="0">
                      <a:pos x="10" y="885"/>
                    </a:cxn>
                    <a:cxn ang="0">
                      <a:pos x="7" y="795"/>
                    </a:cxn>
                    <a:cxn ang="0">
                      <a:pos x="4" y="705"/>
                    </a:cxn>
                    <a:cxn ang="0">
                      <a:pos x="1" y="570"/>
                    </a:cxn>
                    <a:cxn ang="0">
                      <a:pos x="0" y="382"/>
                    </a:cxn>
                    <a:cxn ang="0">
                      <a:pos x="3" y="328"/>
                    </a:cxn>
                    <a:cxn ang="0">
                      <a:pos x="7" y="235"/>
                    </a:cxn>
                    <a:cxn ang="0">
                      <a:pos x="8" y="155"/>
                    </a:cxn>
                    <a:cxn ang="0">
                      <a:pos x="7" y="89"/>
                    </a:cxn>
                    <a:cxn ang="0">
                      <a:pos x="5" y="41"/>
                    </a:cxn>
                    <a:cxn ang="0">
                      <a:pos x="3" y="10"/>
                    </a:cxn>
                    <a:cxn ang="0">
                      <a:pos x="3" y="0"/>
                    </a:cxn>
                  </a:cxnLst>
                  <a:rect l="0" t="0" r="r" b="b"/>
                  <a:pathLst>
                    <a:path w="478" h="1210">
                      <a:moveTo>
                        <a:pt x="3" y="0"/>
                      </a:moveTo>
                      <a:lnTo>
                        <a:pt x="5" y="0"/>
                      </a:lnTo>
                      <a:lnTo>
                        <a:pt x="12" y="1"/>
                      </a:lnTo>
                      <a:lnTo>
                        <a:pt x="22" y="1"/>
                      </a:lnTo>
                      <a:lnTo>
                        <a:pt x="35" y="3"/>
                      </a:lnTo>
                      <a:lnTo>
                        <a:pt x="52" y="4"/>
                      </a:lnTo>
                      <a:lnTo>
                        <a:pt x="70" y="6"/>
                      </a:lnTo>
                      <a:lnTo>
                        <a:pt x="89" y="6"/>
                      </a:lnTo>
                      <a:lnTo>
                        <a:pt x="107" y="8"/>
                      </a:lnTo>
                      <a:lnTo>
                        <a:pt x="127" y="9"/>
                      </a:lnTo>
                      <a:lnTo>
                        <a:pt x="145" y="10"/>
                      </a:lnTo>
                      <a:lnTo>
                        <a:pt x="162" y="10"/>
                      </a:lnTo>
                      <a:lnTo>
                        <a:pt x="164" y="11"/>
                      </a:lnTo>
                      <a:lnTo>
                        <a:pt x="169" y="15"/>
                      </a:lnTo>
                      <a:lnTo>
                        <a:pt x="176" y="21"/>
                      </a:lnTo>
                      <a:lnTo>
                        <a:pt x="186" y="30"/>
                      </a:lnTo>
                      <a:lnTo>
                        <a:pt x="198" y="40"/>
                      </a:lnTo>
                      <a:lnTo>
                        <a:pt x="212" y="51"/>
                      </a:lnTo>
                      <a:lnTo>
                        <a:pt x="228" y="65"/>
                      </a:lnTo>
                      <a:lnTo>
                        <a:pt x="244" y="78"/>
                      </a:lnTo>
                      <a:lnTo>
                        <a:pt x="262" y="94"/>
                      </a:lnTo>
                      <a:lnTo>
                        <a:pt x="280" y="109"/>
                      </a:lnTo>
                      <a:lnTo>
                        <a:pt x="316" y="140"/>
                      </a:lnTo>
                      <a:lnTo>
                        <a:pt x="334" y="155"/>
                      </a:lnTo>
                      <a:lnTo>
                        <a:pt x="350" y="169"/>
                      </a:lnTo>
                      <a:lnTo>
                        <a:pt x="380" y="195"/>
                      </a:lnTo>
                      <a:lnTo>
                        <a:pt x="392" y="206"/>
                      </a:lnTo>
                      <a:lnTo>
                        <a:pt x="403" y="216"/>
                      </a:lnTo>
                      <a:lnTo>
                        <a:pt x="411" y="223"/>
                      </a:lnTo>
                      <a:lnTo>
                        <a:pt x="416" y="228"/>
                      </a:lnTo>
                      <a:lnTo>
                        <a:pt x="428" y="245"/>
                      </a:lnTo>
                      <a:lnTo>
                        <a:pt x="439" y="266"/>
                      </a:lnTo>
                      <a:lnTo>
                        <a:pt x="448" y="290"/>
                      </a:lnTo>
                      <a:lnTo>
                        <a:pt x="455" y="318"/>
                      </a:lnTo>
                      <a:lnTo>
                        <a:pt x="462" y="350"/>
                      </a:lnTo>
                      <a:lnTo>
                        <a:pt x="467" y="385"/>
                      </a:lnTo>
                      <a:lnTo>
                        <a:pt x="471" y="421"/>
                      </a:lnTo>
                      <a:lnTo>
                        <a:pt x="474" y="460"/>
                      </a:lnTo>
                      <a:lnTo>
                        <a:pt x="476" y="501"/>
                      </a:lnTo>
                      <a:lnTo>
                        <a:pt x="477" y="543"/>
                      </a:lnTo>
                      <a:lnTo>
                        <a:pt x="478" y="588"/>
                      </a:lnTo>
                      <a:lnTo>
                        <a:pt x="478" y="632"/>
                      </a:lnTo>
                      <a:lnTo>
                        <a:pt x="477" y="678"/>
                      </a:lnTo>
                      <a:lnTo>
                        <a:pt x="475" y="723"/>
                      </a:lnTo>
                      <a:lnTo>
                        <a:pt x="472" y="814"/>
                      </a:lnTo>
                      <a:lnTo>
                        <a:pt x="471" y="858"/>
                      </a:lnTo>
                      <a:lnTo>
                        <a:pt x="468" y="903"/>
                      </a:lnTo>
                      <a:lnTo>
                        <a:pt x="466" y="945"/>
                      </a:lnTo>
                      <a:lnTo>
                        <a:pt x="464" y="986"/>
                      </a:lnTo>
                      <a:lnTo>
                        <a:pt x="462" y="1025"/>
                      </a:lnTo>
                      <a:lnTo>
                        <a:pt x="461" y="1061"/>
                      </a:lnTo>
                      <a:lnTo>
                        <a:pt x="459" y="1081"/>
                      </a:lnTo>
                      <a:lnTo>
                        <a:pt x="456" y="1102"/>
                      </a:lnTo>
                      <a:lnTo>
                        <a:pt x="452" y="1122"/>
                      </a:lnTo>
                      <a:lnTo>
                        <a:pt x="448" y="1142"/>
                      </a:lnTo>
                      <a:lnTo>
                        <a:pt x="443" y="1159"/>
                      </a:lnTo>
                      <a:lnTo>
                        <a:pt x="439" y="1174"/>
                      </a:lnTo>
                      <a:lnTo>
                        <a:pt x="434" y="1187"/>
                      </a:lnTo>
                      <a:lnTo>
                        <a:pt x="431" y="1195"/>
                      </a:lnTo>
                      <a:lnTo>
                        <a:pt x="429" y="1195"/>
                      </a:lnTo>
                      <a:lnTo>
                        <a:pt x="421" y="1196"/>
                      </a:lnTo>
                      <a:lnTo>
                        <a:pt x="407" y="1197"/>
                      </a:lnTo>
                      <a:lnTo>
                        <a:pt x="391" y="1199"/>
                      </a:lnTo>
                      <a:lnTo>
                        <a:pt x="370" y="1201"/>
                      </a:lnTo>
                      <a:lnTo>
                        <a:pt x="346" y="1202"/>
                      </a:lnTo>
                      <a:lnTo>
                        <a:pt x="319" y="1204"/>
                      </a:lnTo>
                      <a:lnTo>
                        <a:pt x="289" y="1206"/>
                      </a:lnTo>
                      <a:lnTo>
                        <a:pt x="258" y="1207"/>
                      </a:lnTo>
                      <a:lnTo>
                        <a:pt x="225" y="1209"/>
                      </a:lnTo>
                      <a:lnTo>
                        <a:pt x="191" y="1210"/>
                      </a:lnTo>
                      <a:lnTo>
                        <a:pt x="122" y="1210"/>
                      </a:lnTo>
                      <a:lnTo>
                        <a:pt x="89" y="1209"/>
                      </a:lnTo>
                      <a:lnTo>
                        <a:pt x="55" y="1206"/>
                      </a:lnTo>
                      <a:lnTo>
                        <a:pt x="23" y="1204"/>
                      </a:lnTo>
                      <a:lnTo>
                        <a:pt x="23" y="1201"/>
                      </a:lnTo>
                      <a:lnTo>
                        <a:pt x="22" y="1192"/>
                      </a:lnTo>
                      <a:lnTo>
                        <a:pt x="22" y="1179"/>
                      </a:lnTo>
                      <a:lnTo>
                        <a:pt x="21" y="1160"/>
                      </a:lnTo>
                      <a:lnTo>
                        <a:pt x="20" y="1137"/>
                      </a:lnTo>
                      <a:lnTo>
                        <a:pt x="19" y="1110"/>
                      </a:lnTo>
                      <a:lnTo>
                        <a:pt x="17" y="1079"/>
                      </a:lnTo>
                      <a:lnTo>
                        <a:pt x="16" y="1045"/>
                      </a:lnTo>
                      <a:lnTo>
                        <a:pt x="15" y="1008"/>
                      </a:lnTo>
                      <a:lnTo>
                        <a:pt x="13" y="970"/>
                      </a:lnTo>
                      <a:lnTo>
                        <a:pt x="12" y="928"/>
                      </a:lnTo>
                      <a:lnTo>
                        <a:pt x="10" y="885"/>
                      </a:lnTo>
                      <a:lnTo>
                        <a:pt x="8" y="841"/>
                      </a:lnTo>
                      <a:lnTo>
                        <a:pt x="7" y="795"/>
                      </a:lnTo>
                      <a:lnTo>
                        <a:pt x="5" y="750"/>
                      </a:lnTo>
                      <a:lnTo>
                        <a:pt x="4" y="705"/>
                      </a:lnTo>
                      <a:lnTo>
                        <a:pt x="3" y="659"/>
                      </a:lnTo>
                      <a:lnTo>
                        <a:pt x="1" y="570"/>
                      </a:lnTo>
                      <a:lnTo>
                        <a:pt x="0" y="529"/>
                      </a:lnTo>
                      <a:lnTo>
                        <a:pt x="0" y="382"/>
                      </a:lnTo>
                      <a:lnTo>
                        <a:pt x="2" y="353"/>
                      </a:lnTo>
                      <a:lnTo>
                        <a:pt x="3" y="328"/>
                      </a:lnTo>
                      <a:lnTo>
                        <a:pt x="5" y="280"/>
                      </a:lnTo>
                      <a:lnTo>
                        <a:pt x="7" y="235"/>
                      </a:lnTo>
                      <a:lnTo>
                        <a:pt x="7" y="192"/>
                      </a:lnTo>
                      <a:lnTo>
                        <a:pt x="8" y="155"/>
                      </a:lnTo>
                      <a:lnTo>
                        <a:pt x="7" y="119"/>
                      </a:lnTo>
                      <a:lnTo>
                        <a:pt x="7" y="89"/>
                      </a:lnTo>
                      <a:lnTo>
                        <a:pt x="7" y="63"/>
                      </a:lnTo>
                      <a:lnTo>
                        <a:pt x="5" y="41"/>
                      </a:lnTo>
                      <a:lnTo>
                        <a:pt x="4" y="23"/>
                      </a:lnTo>
                      <a:lnTo>
                        <a:pt x="3" y="10"/>
                      </a:lnTo>
                      <a:lnTo>
                        <a:pt x="3" y="2"/>
                      </a:lnTo>
                      <a:lnTo>
                        <a:pt x="3" y="0"/>
                      </a:lnTo>
                      <a:close/>
                    </a:path>
                  </a:pathLst>
                </a:custGeom>
                <a:solidFill>
                  <a:schemeClr val="accent1">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77" name="Freeform 23"/>
                <p:cNvSpPr>
                  <a:spLocks/>
                </p:cNvSpPr>
                <p:nvPr/>
              </p:nvSpPr>
              <p:spPr bwMode="auto">
                <a:xfrm>
                  <a:off x="4397459" y="4404950"/>
                  <a:ext cx="309623" cy="186915"/>
                </a:xfrm>
                <a:custGeom>
                  <a:avLst/>
                  <a:gdLst>
                    <a:gd name="T0" fmla="*/ 427529436 w 217"/>
                    <a:gd name="T1" fmla="*/ 0 h 131"/>
                    <a:gd name="T2" fmla="*/ 429565528 w 217"/>
                    <a:gd name="T3" fmla="*/ 2036089 h 131"/>
                    <a:gd name="T4" fmla="*/ 431601620 w 217"/>
                    <a:gd name="T5" fmla="*/ 12215109 h 131"/>
                    <a:gd name="T6" fmla="*/ 433637713 w 217"/>
                    <a:gd name="T7" fmla="*/ 22394129 h 131"/>
                    <a:gd name="T8" fmla="*/ 435672378 w 217"/>
                    <a:gd name="T9" fmla="*/ 38681417 h 131"/>
                    <a:gd name="T10" fmla="*/ 439744563 w 217"/>
                    <a:gd name="T11" fmla="*/ 59039457 h 131"/>
                    <a:gd name="T12" fmla="*/ 441780655 w 217"/>
                    <a:gd name="T13" fmla="*/ 83469676 h 131"/>
                    <a:gd name="T14" fmla="*/ 441780655 w 217"/>
                    <a:gd name="T15" fmla="*/ 105863805 h 131"/>
                    <a:gd name="T16" fmla="*/ 439744563 w 217"/>
                    <a:gd name="T17" fmla="*/ 130294023 h 131"/>
                    <a:gd name="T18" fmla="*/ 435672378 w 217"/>
                    <a:gd name="T19" fmla="*/ 154724242 h 131"/>
                    <a:gd name="T20" fmla="*/ 427529436 w 217"/>
                    <a:gd name="T21" fmla="*/ 177118371 h 131"/>
                    <a:gd name="T22" fmla="*/ 415314309 w 217"/>
                    <a:gd name="T23" fmla="*/ 201548590 h 131"/>
                    <a:gd name="T24" fmla="*/ 401063090 w 217"/>
                    <a:gd name="T25" fmla="*/ 221908056 h 131"/>
                    <a:gd name="T26" fmla="*/ 380705021 w 217"/>
                    <a:gd name="T27" fmla="*/ 238193917 h 131"/>
                    <a:gd name="T28" fmla="*/ 354238676 w 217"/>
                    <a:gd name="T29" fmla="*/ 252445116 h 131"/>
                    <a:gd name="T30" fmla="*/ 323701572 w 217"/>
                    <a:gd name="T31" fmla="*/ 260589473 h 131"/>
                    <a:gd name="T32" fmla="*/ 276875731 w 217"/>
                    <a:gd name="T33" fmla="*/ 266696315 h 131"/>
                    <a:gd name="T34" fmla="*/ 234123500 w 217"/>
                    <a:gd name="T35" fmla="*/ 262624136 h 131"/>
                    <a:gd name="T36" fmla="*/ 195442028 w 217"/>
                    <a:gd name="T37" fmla="*/ 252445116 h 131"/>
                    <a:gd name="T38" fmla="*/ 160832740 w 217"/>
                    <a:gd name="T39" fmla="*/ 238193917 h 131"/>
                    <a:gd name="T40" fmla="*/ 130294210 w 217"/>
                    <a:gd name="T41" fmla="*/ 217835878 h 131"/>
                    <a:gd name="T42" fmla="*/ 101793198 w 217"/>
                    <a:gd name="T43" fmla="*/ 195441748 h 131"/>
                    <a:gd name="T44" fmla="*/ 77362945 w 217"/>
                    <a:gd name="T45" fmla="*/ 171011530 h 131"/>
                    <a:gd name="T46" fmla="*/ 54968784 w 217"/>
                    <a:gd name="T47" fmla="*/ 146581311 h 131"/>
                    <a:gd name="T48" fmla="*/ 38681472 w 217"/>
                    <a:gd name="T49" fmla="*/ 122151093 h 131"/>
                    <a:gd name="T50" fmla="*/ 24430253 w 217"/>
                    <a:gd name="T51" fmla="*/ 99756964 h 131"/>
                    <a:gd name="T52" fmla="*/ 0 w 217"/>
                    <a:gd name="T53" fmla="*/ 48860437 h 131"/>
                    <a:gd name="T54" fmla="*/ 4072185 w 217"/>
                    <a:gd name="T55" fmla="*/ 48860437 h 131"/>
                    <a:gd name="T56" fmla="*/ 18323404 w 217"/>
                    <a:gd name="T57" fmla="*/ 48860437 h 131"/>
                    <a:gd name="T58" fmla="*/ 42753657 w 217"/>
                    <a:gd name="T59" fmla="*/ 46824348 h 131"/>
                    <a:gd name="T60" fmla="*/ 71254668 w 217"/>
                    <a:gd name="T61" fmla="*/ 44788258 h 131"/>
                    <a:gd name="T62" fmla="*/ 107900048 w 217"/>
                    <a:gd name="T63" fmla="*/ 40717507 h 131"/>
                    <a:gd name="T64" fmla="*/ 146581521 w 217"/>
                    <a:gd name="T65" fmla="*/ 38681417 h 131"/>
                    <a:gd name="T66" fmla="*/ 189335178 w 217"/>
                    <a:gd name="T67" fmla="*/ 34609238 h 131"/>
                    <a:gd name="T68" fmla="*/ 232087408 w 217"/>
                    <a:gd name="T69" fmla="*/ 30537060 h 131"/>
                    <a:gd name="T70" fmla="*/ 287056192 w 217"/>
                    <a:gd name="T71" fmla="*/ 22394129 h 131"/>
                    <a:gd name="T72" fmla="*/ 331844514 w 217"/>
                    <a:gd name="T73" fmla="*/ 18321950 h 131"/>
                    <a:gd name="T74" fmla="*/ 368489895 w 217"/>
                    <a:gd name="T75" fmla="*/ 12215109 h 131"/>
                    <a:gd name="T76" fmla="*/ 396992333 w 217"/>
                    <a:gd name="T77" fmla="*/ 8142931 h 131"/>
                    <a:gd name="T78" fmla="*/ 415314309 w 217"/>
                    <a:gd name="T79" fmla="*/ 2036089 h 131"/>
                    <a:gd name="T80" fmla="*/ 425493344 w 217"/>
                    <a:gd name="T81" fmla="*/ 2036089 h 131"/>
                    <a:gd name="T82" fmla="*/ 427529436 w 217"/>
                    <a:gd name="T83" fmla="*/ 0 h 1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7" h="131">
                      <a:moveTo>
                        <a:pt x="210" y="0"/>
                      </a:moveTo>
                      <a:lnTo>
                        <a:pt x="211" y="1"/>
                      </a:lnTo>
                      <a:lnTo>
                        <a:pt x="212" y="6"/>
                      </a:lnTo>
                      <a:lnTo>
                        <a:pt x="213" y="11"/>
                      </a:lnTo>
                      <a:lnTo>
                        <a:pt x="214" y="19"/>
                      </a:lnTo>
                      <a:lnTo>
                        <a:pt x="216" y="29"/>
                      </a:lnTo>
                      <a:lnTo>
                        <a:pt x="217" y="41"/>
                      </a:lnTo>
                      <a:lnTo>
                        <a:pt x="217" y="52"/>
                      </a:lnTo>
                      <a:lnTo>
                        <a:pt x="216" y="64"/>
                      </a:lnTo>
                      <a:lnTo>
                        <a:pt x="214" y="76"/>
                      </a:lnTo>
                      <a:lnTo>
                        <a:pt x="210" y="87"/>
                      </a:lnTo>
                      <a:lnTo>
                        <a:pt x="204" y="99"/>
                      </a:lnTo>
                      <a:lnTo>
                        <a:pt x="197" y="109"/>
                      </a:lnTo>
                      <a:lnTo>
                        <a:pt x="187" y="117"/>
                      </a:lnTo>
                      <a:lnTo>
                        <a:pt x="174" y="124"/>
                      </a:lnTo>
                      <a:lnTo>
                        <a:pt x="159" y="128"/>
                      </a:lnTo>
                      <a:lnTo>
                        <a:pt x="136" y="131"/>
                      </a:lnTo>
                      <a:lnTo>
                        <a:pt x="115" y="129"/>
                      </a:lnTo>
                      <a:lnTo>
                        <a:pt x="96" y="124"/>
                      </a:lnTo>
                      <a:lnTo>
                        <a:pt x="79" y="117"/>
                      </a:lnTo>
                      <a:lnTo>
                        <a:pt x="64" y="107"/>
                      </a:lnTo>
                      <a:lnTo>
                        <a:pt x="50" y="96"/>
                      </a:lnTo>
                      <a:lnTo>
                        <a:pt x="38" y="84"/>
                      </a:lnTo>
                      <a:lnTo>
                        <a:pt x="27" y="72"/>
                      </a:lnTo>
                      <a:lnTo>
                        <a:pt x="19" y="60"/>
                      </a:lnTo>
                      <a:lnTo>
                        <a:pt x="12" y="49"/>
                      </a:lnTo>
                      <a:lnTo>
                        <a:pt x="0" y="24"/>
                      </a:lnTo>
                      <a:lnTo>
                        <a:pt x="2" y="24"/>
                      </a:lnTo>
                      <a:lnTo>
                        <a:pt x="9" y="24"/>
                      </a:lnTo>
                      <a:lnTo>
                        <a:pt x="21" y="23"/>
                      </a:lnTo>
                      <a:lnTo>
                        <a:pt x="35" y="22"/>
                      </a:lnTo>
                      <a:lnTo>
                        <a:pt x="53" y="20"/>
                      </a:lnTo>
                      <a:lnTo>
                        <a:pt x="72" y="19"/>
                      </a:lnTo>
                      <a:lnTo>
                        <a:pt x="93" y="17"/>
                      </a:lnTo>
                      <a:lnTo>
                        <a:pt x="114" y="15"/>
                      </a:lnTo>
                      <a:lnTo>
                        <a:pt x="141" y="11"/>
                      </a:lnTo>
                      <a:lnTo>
                        <a:pt x="163" y="9"/>
                      </a:lnTo>
                      <a:lnTo>
                        <a:pt x="181" y="6"/>
                      </a:lnTo>
                      <a:lnTo>
                        <a:pt x="195" y="4"/>
                      </a:lnTo>
                      <a:lnTo>
                        <a:pt x="204" y="1"/>
                      </a:lnTo>
                      <a:lnTo>
                        <a:pt x="209" y="1"/>
                      </a:lnTo>
                      <a:lnTo>
                        <a:pt x="210"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144" name="Freeform 24"/>
                <p:cNvSpPr>
                  <a:spLocks/>
                </p:cNvSpPr>
                <p:nvPr/>
              </p:nvSpPr>
              <p:spPr bwMode="auto">
                <a:xfrm>
                  <a:off x="5187543" y="3100577"/>
                  <a:ext cx="726114" cy="1738270"/>
                </a:xfrm>
                <a:custGeom>
                  <a:avLst/>
                  <a:gdLst/>
                  <a:ahLst/>
                  <a:cxnLst>
                    <a:cxn ang="0">
                      <a:pos x="281" y="1"/>
                    </a:cxn>
                    <a:cxn ang="0">
                      <a:pos x="290" y="16"/>
                    </a:cxn>
                    <a:cxn ang="0">
                      <a:pos x="307" y="42"/>
                    </a:cxn>
                    <a:cxn ang="0">
                      <a:pos x="328" y="79"/>
                    </a:cxn>
                    <a:cxn ang="0">
                      <a:pos x="354" y="125"/>
                    </a:cxn>
                    <a:cxn ang="0">
                      <a:pos x="381" y="178"/>
                    </a:cxn>
                    <a:cxn ang="0">
                      <a:pos x="420" y="270"/>
                    </a:cxn>
                    <a:cxn ang="0">
                      <a:pos x="452" y="370"/>
                    </a:cxn>
                    <a:cxn ang="0">
                      <a:pos x="476" y="475"/>
                    </a:cxn>
                    <a:cxn ang="0">
                      <a:pos x="494" y="579"/>
                    </a:cxn>
                    <a:cxn ang="0">
                      <a:pos x="505" y="676"/>
                    </a:cxn>
                    <a:cxn ang="0">
                      <a:pos x="508" y="763"/>
                    </a:cxn>
                    <a:cxn ang="0">
                      <a:pos x="499" y="766"/>
                    </a:cxn>
                    <a:cxn ang="0">
                      <a:pos x="477" y="771"/>
                    </a:cxn>
                    <a:cxn ang="0">
                      <a:pos x="445" y="780"/>
                    </a:cxn>
                    <a:cxn ang="0">
                      <a:pos x="408" y="789"/>
                    </a:cxn>
                    <a:cxn ang="0">
                      <a:pos x="370" y="797"/>
                    </a:cxn>
                    <a:cxn ang="0">
                      <a:pos x="352" y="811"/>
                    </a:cxn>
                    <a:cxn ang="0">
                      <a:pos x="353" y="860"/>
                    </a:cxn>
                    <a:cxn ang="0">
                      <a:pos x="352" y="909"/>
                    </a:cxn>
                    <a:cxn ang="0">
                      <a:pos x="349" y="967"/>
                    </a:cxn>
                    <a:cxn ang="0">
                      <a:pos x="345" y="1016"/>
                    </a:cxn>
                    <a:cxn ang="0">
                      <a:pos x="339" y="1078"/>
                    </a:cxn>
                    <a:cxn ang="0">
                      <a:pos x="333" y="1117"/>
                    </a:cxn>
                    <a:cxn ang="0">
                      <a:pos x="329" y="1149"/>
                    </a:cxn>
                    <a:cxn ang="0">
                      <a:pos x="326" y="1167"/>
                    </a:cxn>
                    <a:cxn ang="0">
                      <a:pos x="324" y="1170"/>
                    </a:cxn>
                    <a:cxn ang="0">
                      <a:pos x="308" y="1175"/>
                    </a:cxn>
                    <a:cxn ang="0">
                      <a:pos x="275" y="1183"/>
                    </a:cxn>
                    <a:cxn ang="0">
                      <a:pos x="226" y="1194"/>
                    </a:cxn>
                    <a:cxn ang="0">
                      <a:pos x="162" y="1205"/>
                    </a:cxn>
                    <a:cxn ang="0">
                      <a:pos x="82" y="1218"/>
                    </a:cxn>
                    <a:cxn ang="0">
                      <a:pos x="79" y="1209"/>
                    </a:cxn>
                    <a:cxn ang="0">
                      <a:pos x="72" y="1188"/>
                    </a:cxn>
                    <a:cxn ang="0">
                      <a:pos x="63" y="1157"/>
                    </a:cxn>
                    <a:cxn ang="0">
                      <a:pos x="56" y="1118"/>
                    </a:cxn>
                    <a:cxn ang="0">
                      <a:pos x="42" y="1013"/>
                    </a:cxn>
                    <a:cxn ang="0">
                      <a:pos x="26" y="857"/>
                    </a:cxn>
                    <a:cxn ang="0">
                      <a:pos x="13" y="720"/>
                    </a:cxn>
                    <a:cxn ang="0">
                      <a:pos x="6" y="601"/>
                    </a:cxn>
                    <a:cxn ang="0">
                      <a:pos x="2" y="500"/>
                    </a:cxn>
                    <a:cxn ang="0">
                      <a:pos x="0" y="417"/>
                    </a:cxn>
                    <a:cxn ang="0">
                      <a:pos x="1" y="351"/>
                    </a:cxn>
                    <a:cxn ang="0">
                      <a:pos x="3" y="303"/>
                    </a:cxn>
                    <a:cxn ang="0">
                      <a:pos x="5" y="272"/>
                    </a:cxn>
                    <a:cxn ang="0">
                      <a:pos x="8" y="258"/>
                    </a:cxn>
                    <a:cxn ang="0">
                      <a:pos x="20" y="230"/>
                    </a:cxn>
                    <a:cxn ang="0">
                      <a:pos x="38" y="194"/>
                    </a:cxn>
                    <a:cxn ang="0">
                      <a:pos x="59" y="155"/>
                    </a:cxn>
                    <a:cxn ang="0">
                      <a:pos x="93" y="97"/>
                    </a:cxn>
                    <a:cxn ang="0">
                      <a:pos x="113" y="64"/>
                    </a:cxn>
                    <a:cxn ang="0">
                      <a:pos x="129" y="39"/>
                    </a:cxn>
                    <a:cxn ang="0">
                      <a:pos x="138" y="24"/>
                    </a:cxn>
                    <a:cxn ang="0">
                      <a:pos x="280" y="0"/>
                    </a:cxn>
                  </a:cxnLst>
                  <a:rect l="0" t="0" r="r" b="b"/>
                  <a:pathLst>
                    <a:path w="508" h="1218">
                      <a:moveTo>
                        <a:pt x="280" y="0"/>
                      </a:moveTo>
                      <a:lnTo>
                        <a:pt x="281" y="1"/>
                      </a:lnTo>
                      <a:lnTo>
                        <a:pt x="285" y="7"/>
                      </a:lnTo>
                      <a:lnTo>
                        <a:pt x="290" y="16"/>
                      </a:lnTo>
                      <a:lnTo>
                        <a:pt x="298" y="27"/>
                      </a:lnTo>
                      <a:lnTo>
                        <a:pt x="307" y="42"/>
                      </a:lnTo>
                      <a:lnTo>
                        <a:pt x="317" y="59"/>
                      </a:lnTo>
                      <a:lnTo>
                        <a:pt x="328" y="79"/>
                      </a:lnTo>
                      <a:lnTo>
                        <a:pt x="341" y="101"/>
                      </a:lnTo>
                      <a:lnTo>
                        <a:pt x="354" y="125"/>
                      </a:lnTo>
                      <a:lnTo>
                        <a:pt x="367" y="151"/>
                      </a:lnTo>
                      <a:lnTo>
                        <a:pt x="381" y="178"/>
                      </a:lnTo>
                      <a:lnTo>
                        <a:pt x="402" y="222"/>
                      </a:lnTo>
                      <a:lnTo>
                        <a:pt x="420" y="270"/>
                      </a:lnTo>
                      <a:lnTo>
                        <a:pt x="437" y="319"/>
                      </a:lnTo>
                      <a:lnTo>
                        <a:pt x="452" y="370"/>
                      </a:lnTo>
                      <a:lnTo>
                        <a:pt x="465" y="423"/>
                      </a:lnTo>
                      <a:lnTo>
                        <a:pt x="476" y="475"/>
                      </a:lnTo>
                      <a:lnTo>
                        <a:pt x="486" y="528"/>
                      </a:lnTo>
                      <a:lnTo>
                        <a:pt x="494" y="579"/>
                      </a:lnTo>
                      <a:lnTo>
                        <a:pt x="501" y="629"/>
                      </a:lnTo>
                      <a:lnTo>
                        <a:pt x="505" y="676"/>
                      </a:lnTo>
                      <a:lnTo>
                        <a:pt x="508" y="721"/>
                      </a:lnTo>
                      <a:lnTo>
                        <a:pt x="508" y="763"/>
                      </a:lnTo>
                      <a:lnTo>
                        <a:pt x="505" y="764"/>
                      </a:lnTo>
                      <a:lnTo>
                        <a:pt x="499" y="766"/>
                      </a:lnTo>
                      <a:lnTo>
                        <a:pt x="490" y="768"/>
                      </a:lnTo>
                      <a:lnTo>
                        <a:pt x="477" y="771"/>
                      </a:lnTo>
                      <a:lnTo>
                        <a:pt x="462" y="776"/>
                      </a:lnTo>
                      <a:lnTo>
                        <a:pt x="445" y="780"/>
                      </a:lnTo>
                      <a:lnTo>
                        <a:pt x="427" y="785"/>
                      </a:lnTo>
                      <a:lnTo>
                        <a:pt x="408" y="789"/>
                      </a:lnTo>
                      <a:lnTo>
                        <a:pt x="389" y="794"/>
                      </a:lnTo>
                      <a:lnTo>
                        <a:pt x="370" y="797"/>
                      </a:lnTo>
                      <a:lnTo>
                        <a:pt x="352" y="800"/>
                      </a:lnTo>
                      <a:lnTo>
                        <a:pt x="352" y="811"/>
                      </a:lnTo>
                      <a:lnTo>
                        <a:pt x="353" y="823"/>
                      </a:lnTo>
                      <a:lnTo>
                        <a:pt x="353" y="860"/>
                      </a:lnTo>
                      <a:lnTo>
                        <a:pt x="352" y="884"/>
                      </a:lnTo>
                      <a:lnTo>
                        <a:pt x="352" y="909"/>
                      </a:lnTo>
                      <a:lnTo>
                        <a:pt x="350" y="938"/>
                      </a:lnTo>
                      <a:lnTo>
                        <a:pt x="349" y="967"/>
                      </a:lnTo>
                      <a:lnTo>
                        <a:pt x="347" y="998"/>
                      </a:lnTo>
                      <a:lnTo>
                        <a:pt x="345" y="1016"/>
                      </a:lnTo>
                      <a:lnTo>
                        <a:pt x="344" y="1037"/>
                      </a:lnTo>
                      <a:lnTo>
                        <a:pt x="339" y="1078"/>
                      </a:lnTo>
                      <a:lnTo>
                        <a:pt x="335" y="1098"/>
                      </a:lnTo>
                      <a:lnTo>
                        <a:pt x="333" y="1117"/>
                      </a:lnTo>
                      <a:lnTo>
                        <a:pt x="331" y="1134"/>
                      </a:lnTo>
                      <a:lnTo>
                        <a:pt x="329" y="1149"/>
                      </a:lnTo>
                      <a:lnTo>
                        <a:pt x="327" y="1159"/>
                      </a:lnTo>
                      <a:lnTo>
                        <a:pt x="326" y="1167"/>
                      </a:lnTo>
                      <a:lnTo>
                        <a:pt x="326" y="1169"/>
                      </a:lnTo>
                      <a:lnTo>
                        <a:pt x="324" y="1170"/>
                      </a:lnTo>
                      <a:lnTo>
                        <a:pt x="317" y="1172"/>
                      </a:lnTo>
                      <a:lnTo>
                        <a:pt x="308" y="1175"/>
                      </a:lnTo>
                      <a:lnTo>
                        <a:pt x="293" y="1178"/>
                      </a:lnTo>
                      <a:lnTo>
                        <a:pt x="275" y="1183"/>
                      </a:lnTo>
                      <a:lnTo>
                        <a:pt x="253" y="1188"/>
                      </a:lnTo>
                      <a:lnTo>
                        <a:pt x="226" y="1194"/>
                      </a:lnTo>
                      <a:lnTo>
                        <a:pt x="196" y="1200"/>
                      </a:lnTo>
                      <a:lnTo>
                        <a:pt x="162" y="1205"/>
                      </a:lnTo>
                      <a:lnTo>
                        <a:pt x="124" y="1212"/>
                      </a:lnTo>
                      <a:lnTo>
                        <a:pt x="82" y="1218"/>
                      </a:lnTo>
                      <a:lnTo>
                        <a:pt x="81" y="1215"/>
                      </a:lnTo>
                      <a:lnTo>
                        <a:pt x="79" y="1209"/>
                      </a:lnTo>
                      <a:lnTo>
                        <a:pt x="76" y="1200"/>
                      </a:lnTo>
                      <a:lnTo>
                        <a:pt x="72" y="1188"/>
                      </a:lnTo>
                      <a:lnTo>
                        <a:pt x="68" y="1173"/>
                      </a:lnTo>
                      <a:lnTo>
                        <a:pt x="63" y="1157"/>
                      </a:lnTo>
                      <a:lnTo>
                        <a:pt x="59" y="1138"/>
                      </a:lnTo>
                      <a:lnTo>
                        <a:pt x="56" y="1118"/>
                      </a:lnTo>
                      <a:lnTo>
                        <a:pt x="53" y="1098"/>
                      </a:lnTo>
                      <a:lnTo>
                        <a:pt x="42" y="1013"/>
                      </a:lnTo>
                      <a:lnTo>
                        <a:pt x="33" y="933"/>
                      </a:lnTo>
                      <a:lnTo>
                        <a:pt x="26" y="857"/>
                      </a:lnTo>
                      <a:lnTo>
                        <a:pt x="19" y="786"/>
                      </a:lnTo>
                      <a:lnTo>
                        <a:pt x="13" y="720"/>
                      </a:lnTo>
                      <a:lnTo>
                        <a:pt x="9" y="658"/>
                      </a:lnTo>
                      <a:lnTo>
                        <a:pt x="6" y="601"/>
                      </a:lnTo>
                      <a:lnTo>
                        <a:pt x="4" y="548"/>
                      </a:lnTo>
                      <a:lnTo>
                        <a:pt x="2" y="500"/>
                      </a:lnTo>
                      <a:lnTo>
                        <a:pt x="1" y="456"/>
                      </a:lnTo>
                      <a:lnTo>
                        <a:pt x="0" y="417"/>
                      </a:lnTo>
                      <a:lnTo>
                        <a:pt x="0" y="382"/>
                      </a:lnTo>
                      <a:lnTo>
                        <a:pt x="1" y="351"/>
                      </a:lnTo>
                      <a:lnTo>
                        <a:pt x="2" y="325"/>
                      </a:lnTo>
                      <a:lnTo>
                        <a:pt x="3" y="303"/>
                      </a:lnTo>
                      <a:lnTo>
                        <a:pt x="4" y="285"/>
                      </a:lnTo>
                      <a:lnTo>
                        <a:pt x="5" y="272"/>
                      </a:lnTo>
                      <a:lnTo>
                        <a:pt x="7" y="263"/>
                      </a:lnTo>
                      <a:lnTo>
                        <a:pt x="8" y="258"/>
                      </a:lnTo>
                      <a:lnTo>
                        <a:pt x="13" y="245"/>
                      </a:lnTo>
                      <a:lnTo>
                        <a:pt x="20" y="230"/>
                      </a:lnTo>
                      <a:lnTo>
                        <a:pt x="29" y="212"/>
                      </a:lnTo>
                      <a:lnTo>
                        <a:pt x="38" y="194"/>
                      </a:lnTo>
                      <a:lnTo>
                        <a:pt x="49" y="175"/>
                      </a:lnTo>
                      <a:lnTo>
                        <a:pt x="59" y="155"/>
                      </a:lnTo>
                      <a:lnTo>
                        <a:pt x="82" y="116"/>
                      </a:lnTo>
                      <a:lnTo>
                        <a:pt x="93" y="97"/>
                      </a:lnTo>
                      <a:lnTo>
                        <a:pt x="104" y="80"/>
                      </a:lnTo>
                      <a:lnTo>
                        <a:pt x="113" y="64"/>
                      </a:lnTo>
                      <a:lnTo>
                        <a:pt x="122" y="50"/>
                      </a:lnTo>
                      <a:lnTo>
                        <a:pt x="129" y="39"/>
                      </a:lnTo>
                      <a:lnTo>
                        <a:pt x="134" y="30"/>
                      </a:lnTo>
                      <a:lnTo>
                        <a:pt x="138" y="24"/>
                      </a:lnTo>
                      <a:lnTo>
                        <a:pt x="139" y="22"/>
                      </a:lnTo>
                      <a:lnTo>
                        <a:pt x="280" y="0"/>
                      </a:lnTo>
                      <a:close/>
                    </a:path>
                  </a:pathLst>
                </a:custGeom>
                <a:solidFill>
                  <a:schemeClr val="accent1">
                    <a:lumMod val="20000"/>
                    <a:lumOff val="8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23579" name="Freeform 25"/>
                <p:cNvSpPr>
                  <a:spLocks/>
                </p:cNvSpPr>
                <p:nvPr/>
              </p:nvSpPr>
              <p:spPr bwMode="auto">
                <a:xfrm>
                  <a:off x="4397459" y="4404950"/>
                  <a:ext cx="303916" cy="186915"/>
                </a:xfrm>
                <a:custGeom>
                  <a:avLst/>
                  <a:gdLst>
                    <a:gd name="T0" fmla="*/ 427529909 w 213"/>
                    <a:gd name="T1" fmla="*/ 0 h 131"/>
                    <a:gd name="T2" fmla="*/ 427529909 w 213"/>
                    <a:gd name="T3" fmla="*/ 2036089 h 131"/>
                    <a:gd name="T4" fmla="*/ 429566004 w 213"/>
                    <a:gd name="T5" fmla="*/ 4072179 h 131"/>
                    <a:gd name="T6" fmla="*/ 431602098 w 213"/>
                    <a:gd name="T7" fmla="*/ 10179020 h 131"/>
                    <a:gd name="T8" fmla="*/ 433638193 w 213"/>
                    <a:gd name="T9" fmla="*/ 18321950 h 131"/>
                    <a:gd name="T10" fmla="*/ 407171818 w 213"/>
                    <a:gd name="T11" fmla="*/ 28502397 h 131"/>
                    <a:gd name="T12" fmla="*/ 372562491 w 213"/>
                    <a:gd name="T13" fmla="*/ 38681417 h 131"/>
                    <a:gd name="T14" fmla="*/ 331844882 w 213"/>
                    <a:gd name="T15" fmla="*/ 50896526 h 131"/>
                    <a:gd name="T16" fmla="*/ 282984321 w 213"/>
                    <a:gd name="T17" fmla="*/ 65147725 h 131"/>
                    <a:gd name="T18" fmla="*/ 228016903 w 213"/>
                    <a:gd name="T19" fmla="*/ 75326745 h 131"/>
                    <a:gd name="T20" fmla="*/ 166941201 w 213"/>
                    <a:gd name="T21" fmla="*/ 85505765 h 131"/>
                    <a:gd name="T22" fmla="*/ 101793311 w 213"/>
                    <a:gd name="T23" fmla="*/ 89577944 h 131"/>
                    <a:gd name="T24" fmla="*/ 103829406 w 213"/>
                    <a:gd name="T25" fmla="*/ 93648695 h 131"/>
                    <a:gd name="T26" fmla="*/ 107900168 w 213"/>
                    <a:gd name="T27" fmla="*/ 101793053 h 131"/>
                    <a:gd name="T28" fmla="*/ 114008451 w 213"/>
                    <a:gd name="T29" fmla="*/ 116042825 h 131"/>
                    <a:gd name="T30" fmla="*/ 124187497 w 213"/>
                    <a:gd name="T31" fmla="*/ 132330113 h 131"/>
                    <a:gd name="T32" fmla="*/ 138438732 w 213"/>
                    <a:gd name="T33" fmla="*/ 152688153 h 131"/>
                    <a:gd name="T34" fmla="*/ 156760729 w 213"/>
                    <a:gd name="T35" fmla="*/ 173047619 h 131"/>
                    <a:gd name="T36" fmla="*/ 179156342 w 213"/>
                    <a:gd name="T37" fmla="*/ 195441748 h 131"/>
                    <a:gd name="T38" fmla="*/ 207657384 w 213"/>
                    <a:gd name="T39" fmla="*/ 213763699 h 131"/>
                    <a:gd name="T40" fmla="*/ 240232043 w 213"/>
                    <a:gd name="T41" fmla="*/ 232087076 h 131"/>
                    <a:gd name="T42" fmla="*/ 280948226 w 213"/>
                    <a:gd name="T43" fmla="*/ 248374364 h 131"/>
                    <a:gd name="T44" fmla="*/ 325738025 w 213"/>
                    <a:gd name="T45" fmla="*/ 260589473 h 131"/>
                    <a:gd name="T46" fmla="*/ 323701930 w 213"/>
                    <a:gd name="T47" fmla="*/ 260589473 h 131"/>
                    <a:gd name="T48" fmla="*/ 323701930 w 213"/>
                    <a:gd name="T49" fmla="*/ 260589473 h 131"/>
                    <a:gd name="T50" fmla="*/ 323701930 w 213"/>
                    <a:gd name="T51" fmla="*/ 260589473 h 131"/>
                    <a:gd name="T52" fmla="*/ 276877464 w 213"/>
                    <a:gd name="T53" fmla="*/ 266696315 h 131"/>
                    <a:gd name="T54" fmla="*/ 234123760 w 213"/>
                    <a:gd name="T55" fmla="*/ 262624136 h 131"/>
                    <a:gd name="T56" fmla="*/ 195442244 w 213"/>
                    <a:gd name="T57" fmla="*/ 252445116 h 131"/>
                    <a:gd name="T58" fmla="*/ 160832918 w 213"/>
                    <a:gd name="T59" fmla="*/ 238193917 h 131"/>
                    <a:gd name="T60" fmla="*/ 130294354 w 213"/>
                    <a:gd name="T61" fmla="*/ 217835878 h 131"/>
                    <a:gd name="T62" fmla="*/ 101793311 w 213"/>
                    <a:gd name="T63" fmla="*/ 195441748 h 131"/>
                    <a:gd name="T64" fmla="*/ 77363031 w 213"/>
                    <a:gd name="T65" fmla="*/ 171011530 h 131"/>
                    <a:gd name="T66" fmla="*/ 54968845 w 213"/>
                    <a:gd name="T67" fmla="*/ 146581311 h 131"/>
                    <a:gd name="T68" fmla="*/ 38681515 w 213"/>
                    <a:gd name="T69" fmla="*/ 122151093 h 131"/>
                    <a:gd name="T70" fmla="*/ 24430281 w 213"/>
                    <a:gd name="T71" fmla="*/ 99756964 h 131"/>
                    <a:gd name="T72" fmla="*/ 0 w 213"/>
                    <a:gd name="T73" fmla="*/ 48860437 h 131"/>
                    <a:gd name="T74" fmla="*/ 4072189 w 213"/>
                    <a:gd name="T75" fmla="*/ 48860437 h 131"/>
                    <a:gd name="T76" fmla="*/ 18323424 w 213"/>
                    <a:gd name="T77" fmla="*/ 48860437 h 131"/>
                    <a:gd name="T78" fmla="*/ 42753704 w 213"/>
                    <a:gd name="T79" fmla="*/ 46824348 h 131"/>
                    <a:gd name="T80" fmla="*/ 71254747 w 213"/>
                    <a:gd name="T81" fmla="*/ 44788258 h 131"/>
                    <a:gd name="T82" fmla="*/ 107900168 w 213"/>
                    <a:gd name="T83" fmla="*/ 40717507 h 131"/>
                    <a:gd name="T84" fmla="*/ 146581683 w 213"/>
                    <a:gd name="T85" fmla="*/ 38681417 h 131"/>
                    <a:gd name="T86" fmla="*/ 189335387 w 213"/>
                    <a:gd name="T87" fmla="*/ 34609238 h 131"/>
                    <a:gd name="T88" fmla="*/ 232087665 w 213"/>
                    <a:gd name="T89" fmla="*/ 30537060 h 131"/>
                    <a:gd name="T90" fmla="*/ 287056510 w 213"/>
                    <a:gd name="T91" fmla="*/ 22394129 h 131"/>
                    <a:gd name="T92" fmla="*/ 331844882 w 213"/>
                    <a:gd name="T93" fmla="*/ 18321950 h 131"/>
                    <a:gd name="T94" fmla="*/ 368490302 w 213"/>
                    <a:gd name="T95" fmla="*/ 12215109 h 131"/>
                    <a:gd name="T96" fmla="*/ 396992772 w 213"/>
                    <a:gd name="T97" fmla="*/ 8142931 h 131"/>
                    <a:gd name="T98" fmla="*/ 415314769 w 213"/>
                    <a:gd name="T99" fmla="*/ 2036089 h 131"/>
                    <a:gd name="T100" fmla="*/ 425495242 w 213"/>
                    <a:gd name="T101" fmla="*/ 2036089 h 131"/>
                    <a:gd name="T102" fmla="*/ 427529909 w 213"/>
                    <a:gd name="T103" fmla="*/ 0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3" h="131">
                      <a:moveTo>
                        <a:pt x="210" y="0"/>
                      </a:moveTo>
                      <a:lnTo>
                        <a:pt x="210" y="1"/>
                      </a:lnTo>
                      <a:lnTo>
                        <a:pt x="211" y="2"/>
                      </a:lnTo>
                      <a:lnTo>
                        <a:pt x="212" y="5"/>
                      </a:lnTo>
                      <a:lnTo>
                        <a:pt x="213" y="9"/>
                      </a:lnTo>
                      <a:lnTo>
                        <a:pt x="200" y="14"/>
                      </a:lnTo>
                      <a:lnTo>
                        <a:pt x="183" y="19"/>
                      </a:lnTo>
                      <a:lnTo>
                        <a:pt x="163" y="25"/>
                      </a:lnTo>
                      <a:lnTo>
                        <a:pt x="139" y="32"/>
                      </a:lnTo>
                      <a:lnTo>
                        <a:pt x="112" y="37"/>
                      </a:lnTo>
                      <a:lnTo>
                        <a:pt x="82" y="42"/>
                      </a:lnTo>
                      <a:lnTo>
                        <a:pt x="50" y="44"/>
                      </a:lnTo>
                      <a:lnTo>
                        <a:pt x="51" y="46"/>
                      </a:lnTo>
                      <a:lnTo>
                        <a:pt x="53" y="50"/>
                      </a:lnTo>
                      <a:lnTo>
                        <a:pt x="56" y="57"/>
                      </a:lnTo>
                      <a:lnTo>
                        <a:pt x="61" y="65"/>
                      </a:lnTo>
                      <a:lnTo>
                        <a:pt x="68" y="75"/>
                      </a:lnTo>
                      <a:lnTo>
                        <a:pt x="77" y="85"/>
                      </a:lnTo>
                      <a:lnTo>
                        <a:pt x="88" y="96"/>
                      </a:lnTo>
                      <a:lnTo>
                        <a:pt x="102" y="105"/>
                      </a:lnTo>
                      <a:lnTo>
                        <a:pt x="118" y="114"/>
                      </a:lnTo>
                      <a:lnTo>
                        <a:pt x="138" y="122"/>
                      </a:lnTo>
                      <a:lnTo>
                        <a:pt x="160" y="128"/>
                      </a:lnTo>
                      <a:lnTo>
                        <a:pt x="159" y="128"/>
                      </a:lnTo>
                      <a:lnTo>
                        <a:pt x="136" y="131"/>
                      </a:lnTo>
                      <a:lnTo>
                        <a:pt x="115" y="129"/>
                      </a:lnTo>
                      <a:lnTo>
                        <a:pt x="96" y="124"/>
                      </a:lnTo>
                      <a:lnTo>
                        <a:pt x="79" y="117"/>
                      </a:lnTo>
                      <a:lnTo>
                        <a:pt x="64" y="107"/>
                      </a:lnTo>
                      <a:lnTo>
                        <a:pt x="50" y="96"/>
                      </a:lnTo>
                      <a:lnTo>
                        <a:pt x="38" y="84"/>
                      </a:lnTo>
                      <a:lnTo>
                        <a:pt x="27" y="72"/>
                      </a:lnTo>
                      <a:lnTo>
                        <a:pt x="19" y="60"/>
                      </a:lnTo>
                      <a:lnTo>
                        <a:pt x="12" y="49"/>
                      </a:lnTo>
                      <a:lnTo>
                        <a:pt x="0" y="24"/>
                      </a:lnTo>
                      <a:lnTo>
                        <a:pt x="2" y="24"/>
                      </a:lnTo>
                      <a:lnTo>
                        <a:pt x="9" y="24"/>
                      </a:lnTo>
                      <a:lnTo>
                        <a:pt x="21" y="23"/>
                      </a:lnTo>
                      <a:lnTo>
                        <a:pt x="35" y="22"/>
                      </a:lnTo>
                      <a:lnTo>
                        <a:pt x="53" y="20"/>
                      </a:lnTo>
                      <a:lnTo>
                        <a:pt x="72" y="19"/>
                      </a:lnTo>
                      <a:lnTo>
                        <a:pt x="93" y="17"/>
                      </a:lnTo>
                      <a:lnTo>
                        <a:pt x="114" y="15"/>
                      </a:lnTo>
                      <a:lnTo>
                        <a:pt x="141" y="11"/>
                      </a:lnTo>
                      <a:lnTo>
                        <a:pt x="163" y="9"/>
                      </a:lnTo>
                      <a:lnTo>
                        <a:pt x="181" y="6"/>
                      </a:lnTo>
                      <a:lnTo>
                        <a:pt x="195" y="4"/>
                      </a:lnTo>
                      <a:lnTo>
                        <a:pt x="204" y="1"/>
                      </a:lnTo>
                      <a:lnTo>
                        <a:pt x="209" y="1"/>
                      </a:lnTo>
                      <a:lnTo>
                        <a:pt x="210" y="0"/>
                      </a:lnTo>
                      <a:close/>
                    </a:path>
                  </a:pathLst>
                </a:custGeom>
                <a:solidFill>
                  <a:srgbClr val="8E5E4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nvGrpSpPr>
                <p:cNvPr id="23580" name="Group 145"/>
                <p:cNvGrpSpPr>
                  <a:grpSpLocks/>
                </p:cNvGrpSpPr>
                <p:nvPr/>
              </p:nvGrpSpPr>
              <p:grpSpPr bwMode="auto">
                <a:xfrm>
                  <a:off x="4669984" y="3594509"/>
                  <a:ext cx="1055857" cy="811868"/>
                  <a:chOff x="4669984" y="3594509"/>
                  <a:chExt cx="1055857" cy="811868"/>
                </a:xfrm>
              </p:grpSpPr>
              <p:sp>
                <p:nvSpPr>
                  <p:cNvPr id="159" name="Freeform 26"/>
                  <p:cNvSpPr>
                    <a:spLocks/>
                  </p:cNvSpPr>
                  <p:nvPr/>
                </p:nvSpPr>
                <p:spPr bwMode="auto">
                  <a:xfrm>
                    <a:off x="5595836" y="3593871"/>
                    <a:ext cx="129912" cy="647046"/>
                  </a:xfrm>
                  <a:custGeom>
                    <a:avLst/>
                    <a:gdLst/>
                    <a:ahLst/>
                    <a:cxnLst>
                      <a:cxn ang="0">
                        <a:pos x="0" y="0"/>
                      </a:cxn>
                      <a:cxn ang="0">
                        <a:pos x="3" y="6"/>
                      </a:cxn>
                      <a:cxn ang="0">
                        <a:pos x="6" y="15"/>
                      </a:cxn>
                      <a:cxn ang="0">
                        <a:pos x="11" y="28"/>
                      </a:cxn>
                      <a:cxn ang="0">
                        <a:pos x="17" y="44"/>
                      </a:cxn>
                      <a:cxn ang="0">
                        <a:pos x="23" y="64"/>
                      </a:cxn>
                      <a:cxn ang="0">
                        <a:pos x="31" y="88"/>
                      </a:cxn>
                      <a:cxn ang="0">
                        <a:pos x="38" y="117"/>
                      </a:cxn>
                      <a:cxn ang="0">
                        <a:pos x="46" y="150"/>
                      </a:cxn>
                      <a:cxn ang="0">
                        <a:pos x="55" y="188"/>
                      </a:cxn>
                      <a:cxn ang="0">
                        <a:pos x="63" y="230"/>
                      </a:cxn>
                      <a:cxn ang="0">
                        <a:pos x="71" y="277"/>
                      </a:cxn>
                      <a:cxn ang="0">
                        <a:pos x="78" y="330"/>
                      </a:cxn>
                      <a:cxn ang="0">
                        <a:pos x="85" y="387"/>
                      </a:cxn>
                      <a:cxn ang="0">
                        <a:pos x="91" y="449"/>
                      </a:cxn>
                      <a:cxn ang="0">
                        <a:pos x="67" y="454"/>
                      </a:cxn>
                      <a:cxn ang="0">
                        <a:pos x="67" y="452"/>
                      </a:cxn>
                      <a:cxn ang="0">
                        <a:pos x="66" y="443"/>
                      </a:cxn>
                      <a:cxn ang="0">
                        <a:pos x="65" y="431"/>
                      </a:cxn>
                      <a:cxn ang="0">
                        <a:pos x="64" y="414"/>
                      </a:cxn>
                      <a:cxn ang="0">
                        <a:pos x="63" y="394"/>
                      </a:cxn>
                      <a:cxn ang="0">
                        <a:pos x="61" y="369"/>
                      </a:cxn>
                      <a:cxn ang="0">
                        <a:pos x="59" y="342"/>
                      </a:cxn>
                      <a:cxn ang="0">
                        <a:pos x="55" y="312"/>
                      </a:cxn>
                      <a:cxn ang="0">
                        <a:pos x="52" y="280"/>
                      </a:cxn>
                      <a:cxn ang="0">
                        <a:pos x="48" y="246"/>
                      </a:cxn>
                      <a:cxn ang="0">
                        <a:pos x="43" y="212"/>
                      </a:cxn>
                      <a:cxn ang="0">
                        <a:pos x="38" y="176"/>
                      </a:cxn>
                      <a:cxn ang="0">
                        <a:pos x="25" y="104"/>
                      </a:cxn>
                      <a:cxn ang="0">
                        <a:pos x="18" y="68"/>
                      </a:cxn>
                      <a:cxn ang="0">
                        <a:pos x="9" y="33"/>
                      </a:cxn>
                      <a:cxn ang="0">
                        <a:pos x="0" y="0"/>
                      </a:cxn>
                    </a:cxnLst>
                    <a:rect l="0" t="0" r="r" b="b"/>
                    <a:pathLst>
                      <a:path w="91" h="454">
                        <a:moveTo>
                          <a:pt x="0" y="0"/>
                        </a:moveTo>
                        <a:lnTo>
                          <a:pt x="3" y="6"/>
                        </a:lnTo>
                        <a:lnTo>
                          <a:pt x="6" y="15"/>
                        </a:lnTo>
                        <a:lnTo>
                          <a:pt x="11" y="28"/>
                        </a:lnTo>
                        <a:lnTo>
                          <a:pt x="17" y="44"/>
                        </a:lnTo>
                        <a:lnTo>
                          <a:pt x="23" y="64"/>
                        </a:lnTo>
                        <a:lnTo>
                          <a:pt x="31" y="88"/>
                        </a:lnTo>
                        <a:lnTo>
                          <a:pt x="38" y="117"/>
                        </a:lnTo>
                        <a:lnTo>
                          <a:pt x="46" y="150"/>
                        </a:lnTo>
                        <a:lnTo>
                          <a:pt x="55" y="188"/>
                        </a:lnTo>
                        <a:lnTo>
                          <a:pt x="63" y="230"/>
                        </a:lnTo>
                        <a:lnTo>
                          <a:pt x="71" y="277"/>
                        </a:lnTo>
                        <a:lnTo>
                          <a:pt x="78" y="330"/>
                        </a:lnTo>
                        <a:lnTo>
                          <a:pt x="85" y="387"/>
                        </a:lnTo>
                        <a:lnTo>
                          <a:pt x="91" y="449"/>
                        </a:lnTo>
                        <a:lnTo>
                          <a:pt x="67" y="454"/>
                        </a:lnTo>
                        <a:lnTo>
                          <a:pt x="67" y="452"/>
                        </a:lnTo>
                        <a:lnTo>
                          <a:pt x="66" y="443"/>
                        </a:lnTo>
                        <a:lnTo>
                          <a:pt x="65" y="431"/>
                        </a:lnTo>
                        <a:lnTo>
                          <a:pt x="64" y="414"/>
                        </a:lnTo>
                        <a:lnTo>
                          <a:pt x="63" y="394"/>
                        </a:lnTo>
                        <a:lnTo>
                          <a:pt x="61" y="369"/>
                        </a:lnTo>
                        <a:lnTo>
                          <a:pt x="59" y="342"/>
                        </a:lnTo>
                        <a:lnTo>
                          <a:pt x="55" y="312"/>
                        </a:lnTo>
                        <a:lnTo>
                          <a:pt x="52" y="280"/>
                        </a:lnTo>
                        <a:lnTo>
                          <a:pt x="48" y="246"/>
                        </a:lnTo>
                        <a:lnTo>
                          <a:pt x="43" y="212"/>
                        </a:lnTo>
                        <a:lnTo>
                          <a:pt x="38" y="176"/>
                        </a:lnTo>
                        <a:lnTo>
                          <a:pt x="25" y="104"/>
                        </a:lnTo>
                        <a:lnTo>
                          <a:pt x="18" y="68"/>
                        </a:lnTo>
                        <a:lnTo>
                          <a:pt x="9" y="33"/>
                        </a:lnTo>
                        <a:lnTo>
                          <a:pt x="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0" name="Freeform 27"/>
                  <p:cNvSpPr>
                    <a:spLocks/>
                  </p:cNvSpPr>
                  <p:nvPr/>
                </p:nvSpPr>
                <p:spPr bwMode="auto">
                  <a:xfrm>
                    <a:off x="4670216" y="3653664"/>
                    <a:ext cx="51037" cy="751685"/>
                  </a:xfrm>
                  <a:custGeom>
                    <a:avLst/>
                    <a:gdLst/>
                    <a:ahLst/>
                    <a:cxnLst>
                      <a:cxn ang="0">
                        <a:pos x="36" y="0"/>
                      </a:cxn>
                      <a:cxn ang="0">
                        <a:pos x="31" y="44"/>
                      </a:cxn>
                      <a:cxn ang="0">
                        <a:pos x="27" y="132"/>
                      </a:cxn>
                      <a:cxn ang="0">
                        <a:pos x="25" y="176"/>
                      </a:cxn>
                      <a:cxn ang="0">
                        <a:pos x="24" y="219"/>
                      </a:cxn>
                      <a:cxn ang="0">
                        <a:pos x="24" y="300"/>
                      </a:cxn>
                      <a:cxn ang="0">
                        <a:pos x="25" y="337"/>
                      </a:cxn>
                      <a:cxn ang="0">
                        <a:pos x="26" y="372"/>
                      </a:cxn>
                      <a:cxn ang="0">
                        <a:pos x="27" y="405"/>
                      </a:cxn>
                      <a:cxn ang="0">
                        <a:pos x="28" y="434"/>
                      </a:cxn>
                      <a:cxn ang="0">
                        <a:pos x="29" y="460"/>
                      </a:cxn>
                      <a:cxn ang="0">
                        <a:pos x="31" y="482"/>
                      </a:cxn>
                      <a:cxn ang="0">
                        <a:pos x="31" y="500"/>
                      </a:cxn>
                      <a:cxn ang="0">
                        <a:pos x="32" y="513"/>
                      </a:cxn>
                      <a:cxn ang="0">
                        <a:pos x="33" y="521"/>
                      </a:cxn>
                      <a:cxn ang="0">
                        <a:pos x="33" y="523"/>
                      </a:cxn>
                      <a:cxn ang="0">
                        <a:pos x="9" y="527"/>
                      </a:cxn>
                      <a:cxn ang="0">
                        <a:pos x="4" y="464"/>
                      </a:cxn>
                      <a:cxn ang="0">
                        <a:pos x="2" y="406"/>
                      </a:cxn>
                      <a:cxn ang="0">
                        <a:pos x="0" y="350"/>
                      </a:cxn>
                      <a:cxn ang="0">
                        <a:pos x="0" y="299"/>
                      </a:cxn>
                      <a:cxn ang="0">
                        <a:pos x="2" y="252"/>
                      </a:cxn>
                      <a:cxn ang="0">
                        <a:pos x="4" y="208"/>
                      </a:cxn>
                      <a:cxn ang="0">
                        <a:pos x="8" y="169"/>
                      </a:cxn>
                      <a:cxn ang="0">
                        <a:pos x="11" y="134"/>
                      </a:cxn>
                      <a:cxn ang="0">
                        <a:pos x="15" y="103"/>
                      </a:cxn>
                      <a:cxn ang="0">
                        <a:pos x="19" y="76"/>
                      </a:cxn>
                      <a:cxn ang="0">
                        <a:pos x="23" y="52"/>
                      </a:cxn>
                      <a:cxn ang="0">
                        <a:pos x="27" y="33"/>
                      </a:cxn>
                      <a:cxn ang="0">
                        <a:pos x="31" y="18"/>
                      </a:cxn>
                      <a:cxn ang="0">
                        <a:pos x="33" y="8"/>
                      </a:cxn>
                      <a:cxn ang="0">
                        <a:pos x="35" y="2"/>
                      </a:cxn>
                      <a:cxn ang="0">
                        <a:pos x="36" y="0"/>
                      </a:cxn>
                    </a:cxnLst>
                    <a:rect l="0" t="0" r="r" b="b"/>
                    <a:pathLst>
                      <a:path w="36" h="527">
                        <a:moveTo>
                          <a:pt x="36" y="0"/>
                        </a:moveTo>
                        <a:lnTo>
                          <a:pt x="31" y="44"/>
                        </a:lnTo>
                        <a:lnTo>
                          <a:pt x="27" y="132"/>
                        </a:lnTo>
                        <a:lnTo>
                          <a:pt x="25" y="176"/>
                        </a:lnTo>
                        <a:lnTo>
                          <a:pt x="24" y="219"/>
                        </a:lnTo>
                        <a:lnTo>
                          <a:pt x="24" y="300"/>
                        </a:lnTo>
                        <a:lnTo>
                          <a:pt x="25" y="337"/>
                        </a:lnTo>
                        <a:lnTo>
                          <a:pt x="26" y="372"/>
                        </a:lnTo>
                        <a:lnTo>
                          <a:pt x="27" y="405"/>
                        </a:lnTo>
                        <a:lnTo>
                          <a:pt x="28" y="434"/>
                        </a:lnTo>
                        <a:lnTo>
                          <a:pt x="29" y="460"/>
                        </a:lnTo>
                        <a:lnTo>
                          <a:pt x="31" y="482"/>
                        </a:lnTo>
                        <a:lnTo>
                          <a:pt x="31" y="500"/>
                        </a:lnTo>
                        <a:lnTo>
                          <a:pt x="32" y="513"/>
                        </a:lnTo>
                        <a:lnTo>
                          <a:pt x="33" y="521"/>
                        </a:lnTo>
                        <a:lnTo>
                          <a:pt x="33" y="523"/>
                        </a:lnTo>
                        <a:lnTo>
                          <a:pt x="9" y="527"/>
                        </a:lnTo>
                        <a:lnTo>
                          <a:pt x="4" y="464"/>
                        </a:lnTo>
                        <a:lnTo>
                          <a:pt x="2" y="406"/>
                        </a:lnTo>
                        <a:lnTo>
                          <a:pt x="0" y="350"/>
                        </a:lnTo>
                        <a:lnTo>
                          <a:pt x="0" y="299"/>
                        </a:lnTo>
                        <a:lnTo>
                          <a:pt x="2" y="252"/>
                        </a:lnTo>
                        <a:lnTo>
                          <a:pt x="4" y="208"/>
                        </a:lnTo>
                        <a:lnTo>
                          <a:pt x="8" y="169"/>
                        </a:lnTo>
                        <a:lnTo>
                          <a:pt x="11" y="134"/>
                        </a:lnTo>
                        <a:lnTo>
                          <a:pt x="15" y="103"/>
                        </a:lnTo>
                        <a:lnTo>
                          <a:pt x="19" y="76"/>
                        </a:lnTo>
                        <a:lnTo>
                          <a:pt x="23" y="52"/>
                        </a:lnTo>
                        <a:lnTo>
                          <a:pt x="27" y="33"/>
                        </a:lnTo>
                        <a:lnTo>
                          <a:pt x="31" y="18"/>
                        </a:lnTo>
                        <a:lnTo>
                          <a:pt x="33" y="8"/>
                        </a:lnTo>
                        <a:lnTo>
                          <a:pt x="35" y="2"/>
                        </a:lnTo>
                        <a:lnTo>
                          <a:pt x="36"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23581" name="Group 146"/>
                <p:cNvGrpSpPr>
                  <a:grpSpLocks/>
                </p:cNvGrpSpPr>
                <p:nvPr/>
              </p:nvGrpSpPr>
              <p:grpSpPr bwMode="auto">
                <a:xfrm>
                  <a:off x="4694240" y="3107959"/>
                  <a:ext cx="851819" cy="1697932"/>
                  <a:chOff x="4694240" y="3107959"/>
                  <a:chExt cx="851819" cy="1697932"/>
                </a:xfrm>
              </p:grpSpPr>
              <p:sp>
                <p:nvSpPr>
                  <p:cNvPr id="156" name="Freeform 31"/>
                  <p:cNvSpPr>
                    <a:spLocks/>
                  </p:cNvSpPr>
                  <p:nvPr/>
                </p:nvSpPr>
                <p:spPr bwMode="auto">
                  <a:xfrm>
                    <a:off x="4693416" y="3149694"/>
                    <a:ext cx="573003" cy="1650715"/>
                  </a:xfrm>
                  <a:custGeom>
                    <a:avLst/>
                    <a:gdLst/>
                    <a:ahLst/>
                    <a:cxnLst>
                      <a:cxn ang="0">
                        <a:pos x="0" y="0"/>
                      </a:cxn>
                      <a:cxn ang="0">
                        <a:pos x="5" y="1"/>
                      </a:cxn>
                      <a:cxn ang="0">
                        <a:pos x="15" y="1"/>
                      </a:cxn>
                      <a:cxn ang="0">
                        <a:pos x="113" y="144"/>
                      </a:cxn>
                      <a:cxn ang="0">
                        <a:pos x="173" y="150"/>
                      </a:cxn>
                      <a:cxn ang="0">
                        <a:pos x="148" y="189"/>
                      </a:cxn>
                      <a:cxn ang="0">
                        <a:pos x="362" y="348"/>
                      </a:cxn>
                      <a:cxn ang="0">
                        <a:pos x="362" y="351"/>
                      </a:cxn>
                      <a:cxn ang="0">
                        <a:pos x="363" y="359"/>
                      </a:cxn>
                      <a:cxn ang="0">
                        <a:pos x="364" y="372"/>
                      </a:cxn>
                      <a:cxn ang="0">
                        <a:pos x="365" y="389"/>
                      </a:cxn>
                      <a:cxn ang="0">
                        <a:pos x="367" y="411"/>
                      </a:cxn>
                      <a:cxn ang="0">
                        <a:pos x="369" y="437"/>
                      </a:cxn>
                      <a:cxn ang="0">
                        <a:pos x="371" y="465"/>
                      </a:cxn>
                      <a:cxn ang="0">
                        <a:pos x="373" y="497"/>
                      </a:cxn>
                      <a:cxn ang="0">
                        <a:pos x="376" y="530"/>
                      </a:cxn>
                      <a:cxn ang="0">
                        <a:pos x="378" y="566"/>
                      </a:cxn>
                      <a:cxn ang="0">
                        <a:pos x="381" y="604"/>
                      </a:cxn>
                      <a:cxn ang="0">
                        <a:pos x="383" y="642"/>
                      </a:cxn>
                      <a:cxn ang="0">
                        <a:pos x="391" y="763"/>
                      </a:cxn>
                      <a:cxn ang="0">
                        <a:pos x="393" y="802"/>
                      </a:cxn>
                      <a:cxn ang="0">
                        <a:pos x="395" y="841"/>
                      </a:cxn>
                      <a:cxn ang="0">
                        <a:pos x="397" y="879"/>
                      </a:cxn>
                      <a:cxn ang="0">
                        <a:pos x="398" y="916"/>
                      </a:cxn>
                      <a:cxn ang="0">
                        <a:pos x="400" y="950"/>
                      </a:cxn>
                      <a:cxn ang="0">
                        <a:pos x="401" y="982"/>
                      </a:cxn>
                      <a:cxn ang="0">
                        <a:pos x="401" y="1037"/>
                      </a:cxn>
                      <a:cxn ang="0">
                        <a:pos x="400" y="1056"/>
                      </a:cxn>
                      <a:cxn ang="0">
                        <a:pos x="397" y="1083"/>
                      </a:cxn>
                      <a:cxn ang="0">
                        <a:pos x="392" y="1111"/>
                      </a:cxn>
                      <a:cxn ang="0">
                        <a:pos x="387" y="1137"/>
                      </a:cxn>
                      <a:cxn ang="0">
                        <a:pos x="380" y="1160"/>
                      </a:cxn>
                      <a:cxn ang="0">
                        <a:pos x="379" y="1138"/>
                      </a:cxn>
                      <a:cxn ang="0">
                        <a:pos x="378" y="1110"/>
                      </a:cxn>
                      <a:cxn ang="0">
                        <a:pos x="378" y="1079"/>
                      </a:cxn>
                      <a:cxn ang="0">
                        <a:pos x="377" y="1043"/>
                      </a:cxn>
                      <a:cxn ang="0">
                        <a:pos x="375" y="1003"/>
                      </a:cxn>
                      <a:cxn ang="0">
                        <a:pos x="374" y="961"/>
                      </a:cxn>
                      <a:cxn ang="0">
                        <a:pos x="373" y="915"/>
                      </a:cxn>
                      <a:cxn ang="0">
                        <a:pos x="371" y="868"/>
                      </a:cxn>
                      <a:cxn ang="0">
                        <a:pos x="369" y="820"/>
                      </a:cxn>
                      <a:cxn ang="0">
                        <a:pos x="367" y="771"/>
                      </a:cxn>
                      <a:cxn ang="0">
                        <a:pos x="364" y="721"/>
                      </a:cxn>
                      <a:cxn ang="0">
                        <a:pos x="363" y="672"/>
                      </a:cxn>
                      <a:cxn ang="0">
                        <a:pos x="360" y="623"/>
                      </a:cxn>
                      <a:cxn ang="0">
                        <a:pos x="358" y="577"/>
                      </a:cxn>
                      <a:cxn ang="0">
                        <a:pos x="355" y="532"/>
                      </a:cxn>
                      <a:cxn ang="0">
                        <a:pos x="352" y="489"/>
                      </a:cxn>
                      <a:cxn ang="0">
                        <a:pos x="350" y="450"/>
                      </a:cxn>
                      <a:cxn ang="0">
                        <a:pos x="346" y="415"/>
                      </a:cxn>
                      <a:cxn ang="0">
                        <a:pos x="344" y="383"/>
                      </a:cxn>
                      <a:cxn ang="0">
                        <a:pos x="341" y="356"/>
                      </a:cxn>
                      <a:cxn ang="0">
                        <a:pos x="134" y="194"/>
                      </a:cxn>
                      <a:cxn ang="0">
                        <a:pos x="151" y="161"/>
                      </a:cxn>
                      <a:cxn ang="0">
                        <a:pos x="100" y="156"/>
                      </a:cxn>
                      <a:cxn ang="0">
                        <a:pos x="0" y="0"/>
                      </a:cxn>
                    </a:cxnLst>
                    <a:rect l="0" t="0" r="r" b="b"/>
                    <a:pathLst>
                      <a:path w="401" h="1160">
                        <a:moveTo>
                          <a:pt x="0" y="0"/>
                        </a:moveTo>
                        <a:lnTo>
                          <a:pt x="5" y="1"/>
                        </a:lnTo>
                        <a:lnTo>
                          <a:pt x="15" y="1"/>
                        </a:lnTo>
                        <a:lnTo>
                          <a:pt x="113" y="144"/>
                        </a:lnTo>
                        <a:lnTo>
                          <a:pt x="173" y="150"/>
                        </a:lnTo>
                        <a:lnTo>
                          <a:pt x="148" y="189"/>
                        </a:lnTo>
                        <a:lnTo>
                          <a:pt x="362" y="348"/>
                        </a:lnTo>
                        <a:lnTo>
                          <a:pt x="362" y="351"/>
                        </a:lnTo>
                        <a:lnTo>
                          <a:pt x="363" y="359"/>
                        </a:lnTo>
                        <a:lnTo>
                          <a:pt x="364" y="372"/>
                        </a:lnTo>
                        <a:lnTo>
                          <a:pt x="365" y="389"/>
                        </a:lnTo>
                        <a:lnTo>
                          <a:pt x="367" y="411"/>
                        </a:lnTo>
                        <a:lnTo>
                          <a:pt x="369" y="437"/>
                        </a:lnTo>
                        <a:lnTo>
                          <a:pt x="371" y="465"/>
                        </a:lnTo>
                        <a:lnTo>
                          <a:pt x="373" y="497"/>
                        </a:lnTo>
                        <a:lnTo>
                          <a:pt x="376" y="530"/>
                        </a:lnTo>
                        <a:lnTo>
                          <a:pt x="378" y="566"/>
                        </a:lnTo>
                        <a:lnTo>
                          <a:pt x="381" y="604"/>
                        </a:lnTo>
                        <a:lnTo>
                          <a:pt x="383" y="642"/>
                        </a:lnTo>
                        <a:lnTo>
                          <a:pt x="391" y="763"/>
                        </a:lnTo>
                        <a:lnTo>
                          <a:pt x="393" y="802"/>
                        </a:lnTo>
                        <a:lnTo>
                          <a:pt x="395" y="841"/>
                        </a:lnTo>
                        <a:lnTo>
                          <a:pt x="397" y="879"/>
                        </a:lnTo>
                        <a:lnTo>
                          <a:pt x="398" y="916"/>
                        </a:lnTo>
                        <a:lnTo>
                          <a:pt x="400" y="950"/>
                        </a:lnTo>
                        <a:lnTo>
                          <a:pt x="401" y="982"/>
                        </a:lnTo>
                        <a:lnTo>
                          <a:pt x="401" y="1037"/>
                        </a:lnTo>
                        <a:lnTo>
                          <a:pt x="400" y="1056"/>
                        </a:lnTo>
                        <a:lnTo>
                          <a:pt x="397" y="1083"/>
                        </a:lnTo>
                        <a:lnTo>
                          <a:pt x="392" y="1111"/>
                        </a:lnTo>
                        <a:lnTo>
                          <a:pt x="387" y="1137"/>
                        </a:lnTo>
                        <a:lnTo>
                          <a:pt x="380" y="1160"/>
                        </a:lnTo>
                        <a:lnTo>
                          <a:pt x="379" y="1138"/>
                        </a:lnTo>
                        <a:lnTo>
                          <a:pt x="378" y="1110"/>
                        </a:lnTo>
                        <a:lnTo>
                          <a:pt x="378" y="1079"/>
                        </a:lnTo>
                        <a:lnTo>
                          <a:pt x="377" y="1043"/>
                        </a:lnTo>
                        <a:lnTo>
                          <a:pt x="375" y="1003"/>
                        </a:lnTo>
                        <a:lnTo>
                          <a:pt x="374" y="961"/>
                        </a:lnTo>
                        <a:lnTo>
                          <a:pt x="373" y="915"/>
                        </a:lnTo>
                        <a:lnTo>
                          <a:pt x="371" y="868"/>
                        </a:lnTo>
                        <a:lnTo>
                          <a:pt x="369" y="820"/>
                        </a:lnTo>
                        <a:lnTo>
                          <a:pt x="367" y="771"/>
                        </a:lnTo>
                        <a:lnTo>
                          <a:pt x="364" y="721"/>
                        </a:lnTo>
                        <a:lnTo>
                          <a:pt x="363" y="672"/>
                        </a:lnTo>
                        <a:lnTo>
                          <a:pt x="360" y="623"/>
                        </a:lnTo>
                        <a:lnTo>
                          <a:pt x="358" y="577"/>
                        </a:lnTo>
                        <a:lnTo>
                          <a:pt x="355" y="532"/>
                        </a:lnTo>
                        <a:lnTo>
                          <a:pt x="352" y="489"/>
                        </a:lnTo>
                        <a:lnTo>
                          <a:pt x="350" y="450"/>
                        </a:lnTo>
                        <a:lnTo>
                          <a:pt x="346" y="415"/>
                        </a:lnTo>
                        <a:lnTo>
                          <a:pt x="344" y="383"/>
                        </a:lnTo>
                        <a:lnTo>
                          <a:pt x="341" y="356"/>
                        </a:lnTo>
                        <a:lnTo>
                          <a:pt x="134" y="194"/>
                        </a:lnTo>
                        <a:lnTo>
                          <a:pt x="151" y="161"/>
                        </a:lnTo>
                        <a:lnTo>
                          <a:pt x="100" y="156"/>
                        </a:lnTo>
                        <a:lnTo>
                          <a:pt x="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7" name="Freeform 32"/>
                  <p:cNvSpPr>
                    <a:spLocks/>
                  </p:cNvSpPr>
                  <p:nvPr/>
                </p:nvSpPr>
                <p:spPr bwMode="auto">
                  <a:xfrm>
                    <a:off x="5201463" y="3106985"/>
                    <a:ext cx="338698" cy="555221"/>
                  </a:xfrm>
                  <a:custGeom>
                    <a:avLst/>
                    <a:gdLst/>
                    <a:ahLst/>
                    <a:cxnLst>
                      <a:cxn ang="0">
                        <a:pos x="240" y="0"/>
                      </a:cxn>
                      <a:cxn ang="0">
                        <a:pos x="209" y="158"/>
                      </a:cxn>
                      <a:cxn ang="0">
                        <a:pos x="165" y="166"/>
                      </a:cxn>
                      <a:cxn ang="0">
                        <a:pos x="195" y="189"/>
                      </a:cxn>
                      <a:cxn ang="0">
                        <a:pos x="2" y="389"/>
                      </a:cxn>
                      <a:cxn ang="0">
                        <a:pos x="0" y="370"/>
                      </a:cxn>
                      <a:cxn ang="0">
                        <a:pos x="180" y="192"/>
                      </a:cxn>
                      <a:cxn ang="0">
                        <a:pos x="136" y="161"/>
                      </a:cxn>
                      <a:cxn ang="0">
                        <a:pos x="197" y="148"/>
                      </a:cxn>
                      <a:cxn ang="0">
                        <a:pos x="227" y="2"/>
                      </a:cxn>
                      <a:cxn ang="0">
                        <a:pos x="240" y="0"/>
                      </a:cxn>
                    </a:cxnLst>
                    <a:rect l="0" t="0" r="r" b="b"/>
                    <a:pathLst>
                      <a:path w="240" h="389">
                        <a:moveTo>
                          <a:pt x="240" y="0"/>
                        </a:moveTo>
                        <a:lnTo>
                          <a:pt x="209" y="158"/>
                        </a:lnTo>
                        <a:lnTo>
                          <a:pt x="165" y="166"/>
                        </a:lnTo>
                        <a:lnTo>
                          <a:pt x="195" y="189"/>
                        </a:lnTo>
                        <a:lnTo>
                          <a:pt x="2" y="389"/>
                        </a:lnTo>
                        <a:lnTo>
                          <a:pt x="0" y="370"/>
                        </a:lnTo>
                        <a:lnTo>
                          <a:pt x="180" y="192"/>
                        </a:lnTo>
                        <a:lnTo>
                          <a:pt x="136" y="161"/>
                        </a:lnTo>
                        <a:lnTo>
                          <a:pt x="197" y="148"/>
                        </a:lnTo>
                        <a:lnTo>
                          <a:pt x="227" y="2"/>
                        </a:lnTo>
                        <a:lnTo>
                          <a:pt x="24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8" name="Freeform 33"/>
                  <p:cNvSpPr>
                    <a:spLocks/>
                  </p:cNvSpPr>
                  <p:nvPr/>
                </p:nvSpPr>
                <p:spPr bwMode="auto">
                  <a:xfrm>
                    <a:off x="5168985" y="3437982"/>
                    <a:ext cx="37118" cy="213547"/>
                  </a:xfrm>
                  <a:custGeom>
                    <a:avLst/>
                    <a:gdLst/>
                    <a:ahLst/>
                    <a:cxnLst>
                      <a:cxn ang="0">
                        <a:pos x="0" y="0"/>
                      </a:cxn>
                      <a:cxn ang="0">
                        <a:pos x="22" y="21"/>
                      </a:cxn>
                      <a:cxn ang="0">
                        <a:pos x="27" y="141"/>
                      </a:cxn>
                      <a:cxn ang="0">
                        <a:pos x="9" y="149"/>
                      </a:cxn>
                      <a:cxn ang="0">
                        <a:pos x="0" y="0"/>
                      </a:cxn>
                    </a:cxnLst>
                    <a:rect l="0" t="0" r="r" b="b"/>
                    <a:pathLst>
                      <a:path w="27" h="149">
                        <a:moveTo>
                          <a:pt x="0" y="0"/>
                        </a:moveTo>
                        <a:lnTo>
                          <a:pt x="22" y="21"/>
                        </a:lnTo>
                        <a:lnTo>
                          <a:pt x="27" y="141"/>
                        </a:lnTo>
                        <a:lnTo>
                          <a:pt x="9" y="149"/>
                        </a:lnTo>
                        <a:lnTo>
                          <a:pt x="0" y="0"/>
                        </a:lnTo>
                        <a:close/>
                      </a:path>
                    </a:pathLst>
                  </a:custGeom>
                  <a:solidFill>
                    <a:schemeClr val="accent1">
                      <a:lumMod val="40000"/>
                      <a:lumOff val="60000"/>
                    </a:schemeClr>
                  </a:solid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23582" name="Freeform 34"/>
                <p:cNvSpPr>
                  <a:spLocks/>
                </p:cNvSpPr>
                <p:nvPr/>
              </p:nvSpPr>
              <p:spPr bwMode="auto">
                <a:xfrm>
                  <a:off x="5404803" y="3106532"/>
                  <a:ext cx="101306" cy="634940"/>
                </a:xfrm>
                <a:custGeom>
                  <a:avLst/>
                  <a:gdLst>
                    <a:gd name="T0" fmla="*/ 126224422 w 71"/>
                    <a:gd name="T1" fmla="*/ 0 h 445"/>
                    <a:gd name="T2" fmla="*/ 132332746 w 71"/>
                    <a:gd name="T3" fmla="*/ 0 h 445"/>
                    <a:gd name="T4" fmla="*/ 134368854 w 71"/>
                    <a:gd name="T5" fmla="*/ 2036088 h 445"/>
                    <a:gd name="T6" fmla="*/ 136404962 w 71"/>
                    <a:gd name="T7" fmla="*/ 4072177 h 445"/>
                    <a:gd name="T8" fmla="*/ 140475751 w 71"/>
                    <a:gd name="T9" fmla="*/ 6106839 h 445"/>
                    <a:gd name="T10" fmla="*/ 140475751 w 71"/>
                    <a:gd name="T11" fmla="*/ 10179016 h 445"/>
                    <a:gd name="T12" fmla="*/ 142511859 w 71"/>
                    <a:gd name="T13" fmla="*/ 10179016 h 445"/>
                    <a:gd name="T14" fmla="*/ 142511859 w 71"/>
                    <a:gd name="T15" fmla="*/ 34609224 h 445"/>
                    <a:gd name="T16" fmla="*/ 144547967 w 71"/>
                    <a:gd name="T17" fmla="*/ 61075521 h 445"/>
                    <a:gd name="T18" fmla="*/ 144547967 w 71"/>
                    <a:gd name="T19" fmla="*/ 142509073 h 445"/>
                    <a:gd name="T20" fmla="*/ 142511859 w 71"/>
                    <a:gd name="T21" fmla="*/ 193405578 h 445"/>
                    <a:gd name="T22" fmla="*/ 140475751 w 71"/>
                    <a:gd name="T23" fmla="*/ 250408921 h 445"/>
                    <a:gd name="T24" fmla="*/ 138439643 w 71"/>
                    <a:gd name="T25" fmla="*/ 313520531 h 445"/>
                    <a:gd name="T26" fmla="*/ 134368854 w 71"/>
                    <a:gd name="T27" fmla="*/ 378668228 h 445"/>
                    <a:gd name="T28" fmla="*/ 128260530 w 71"/>
                    <a:gd name="T29" fmla="*/ 447886676 h 445"/>
                    <a:gd name="T30" fmla="*/ 122153633 w 71"/>
                    <a:gd name="T31" fmla="*/ 517105124 h 445"/>
                    <a:gd name="T32" fmla="*/ 114009202 w 71"/>
                    <a:gd name="T33" fmla="*/ 588359660 h 445"/>
                    <a:gd name="T34" fmla="*/ 103830089 w 71"/>
                    <a:gd name="T35" fmla="*/ 655543446 h 445"/>
                    <a:gd name="T36" fmla="*/ 89578760 w 71"/>
                    <a:gd name="T37" fmla="*/ 724761894 h 445"/>
                    <a:gd name="T38" fmla="*/ 75327432 w 71"/>
                    <a:gd name="T39" fmla="*/ 789909592 h 445"/>
                    <a:gd name="T40" fmla="*/ 57005314 w 71"/>
                    <a:gd name="T41" fmla="*/ 850985112 h 445"/>
                    <a:gd name="T42" fmla="*/ 36645662 w 71"/>
                    <a:gd name="T43" fmla="*/ 905952368 h 445"/>
                    <a:gd name="T44" fmla="*/ 0 w 71"/>
                    <a:gd name="T45" fmla="*/ 899845529 h 445"/>
                    <a:gd name="T46" fmla="*/ 6108324 w 71"/>
                    <a:gd name="T47" fmla="*/ 891701175 h 445"/>
                    <a:gd name="T48" fmla="*/ 16287436 w 71"/>
                    <a:gd name="T49" fmla="*/ 855055863 h 445"/>
                    <a:gd name="T50" fmla="*/ 24430441 w 71"/>
                    <a:gd name="T51" fmla="*/ 828589566 h 445"/>
                    <a:gd name="T52" fmla="*/ 42753986 w 71"/>
                    <a:gd name="T53" fmla="*/ 755298941 h 445"/>
                    <a:gd name="T54" fmla="*/ 52933098 w 71"/>
                    <a:gd name="T55" fmla="*/ 708474613 h 445"/>
                    <a:gd name="T56" fmla="*/ 65148319 w 71"/>
                    <a:gd name="T57" fmla="*/ 651471269 h 445"/>
                    <a:gd name="T58" fmla="*/ 73291324 w 71"/>
                    <a:gd name="T59" fmla="*/ 588359660 h 445"/>
                    <a:gd name="T60" fmla="*/ 83471863 w 71"/>
                    <a:gd name="T61" fmla="*/ 515069035 h 445"/>
                    <a:gd name="T62" fmla="*/ 91614868 w 71"/>
                    <a:gd name="T63" fmla="*/ 433635483 h 445"/>
                    <a:gd name="T64" fmla="*/ 99757873 w 71"/>
                    <a:gd name="T65" fmla="*/ 344059004 h 445"/>
                    <a:gd name="T66" fmla="*/ 105866197 w 71"/>
                    <a:gd name="T67" fmla="*/ 246338171 h 445"/>
                    <a:gd name="T68" fmla="*/ 109938413 w 71"/>
                    <a:gd name="T69" fmla="*/ 136402234 h 445"/>
                    <a:gd name="T70" fmla="*/ 111973094 w 71"/>
                    <a:gd name="T71" fmla="*/ 18321943 h 445"/>
                    <a:gd name="T72" fmla="*/ 111973094 w 71"/>
                    <a:gd name="T73" fmla="*/ 12215104 h 445"/>
                    <a:gd name="T74" fmla="*/ 114009202 w 71"/>
                    <a:gd name="T75" fmla="*/ 10179016 h 445"/>
                    <a:gd name="T76" fmla="*/ 118081417 w 71"/>
                    <a:gd name="T77" fmla="*/ 4072177 h 445"/>
                    <a:gd name="T78" fmla="*/ 122153633 w 71"/>
                    <a:gd name="T79" fmla="*/ 2036088 h 445"/>
                    <a:gd name="T80" fmla="*/ 126224422 w 71"/>
                    <a:gd name="T81" fmla="*/ 0 h 4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1" h="445">
                      <a:moveTo>
                        <a:pt x="62" y="0"/>
                      </a:moveTo>
                      <a:lnTo>
                        <a:pt x="65" y="0"/>
                      </a:lnTo>
                      <a:lnTo>
                        <a:pt x="66" y="1"/>
                      </a:lnTo>
                      <a:lnTo>
                        <a:pt x="67" y="2"/>
                      </a:lnTo>
                      <a:lnTo>
                        <a:pt x="69" y="3"/>
                      </a:lnTo>
                      <a:lnTo>
                        <a:pt x="69" y="5"/>
                      </a:lnTo>
                      <a:lnTo>
                        <a:pt x="70" y="5"/>
                      </a:lnTo>
                      <a:lnTo>
                        <a:pt x="70" y="17"/>
                      </a:lnTo>
                      <a:lnTo>
                        <a:pt x="71" y="30"/>
                      </a:lnTo>
                      <a:lnTo>
                        <a:pt x="71" y="70"/>
                      </a:lnTo>
                      <a:lnTo>
                        <a:pt x="70" y="95"/>
                      </a:lnTo>
                      <a:lnTo>
                        <a:pt x="69" y="123"/>
                      </a:lnTo>
                      <a:lnTo>
                        <a:pt x="68" y="154"/>
                      </a:lnTo>
                      <a:lnTo>
                        <a:pt x="66" y="186"/>
                      </a:lnTo>
                      <a:lnTo>
                        <a:pt x="63" y="220"/>
                      </a:lnTo>
                      <a:lnTo>
                        <a:pt x="60" y="254"/>
                      </a:lnTo>
                      <a:lnTo>
                        <a:pt x="56" y="289"/>
                      </a:lnTo>
                      <a:lnTo>
                        <a:pt x="51" y="322"/>
                      </a:lnTo>
                      <a:lnTo>
                        <a:pt x="44" y="356"/>
                      </a:lnTo>
                      <a:lnTo>
                        <a:pt x="37" y="388"/>
                      </a:lnTo>
                      <a:lnTo>
                        <a:pt x="28" y="418"/>
                      </a:lnTo>
                      <a:lnTo>
                        <a:pt x="18" y="445"/>
                      </a:lnTo>
                      <a:lnTo>
                        <a:pt x="0" y="442"/>
                      </a:lnTo>
                      <a:lnTo>
                        <a:pt x="3" y="438"/>
                      </a:lnTo>
                      <a:lnTo>
                        <a:pt x="8" y="420"/>
                      </a:lnTo>
                      <a:lnTo>
                        <a:pt x="12" y="407"/>
                      </a:lnTo>
                      <a:lnTo>
                        <a:pt x="21" y="371"/>
                      </a:lnTo>
                      <a:lnTo>
                        <a:pt x="26" y="348"/>
                      </a:lnTo>
                      <a:lnTo>
                        <a:pt x="32" y="320"/>
                      </a:lnTo>
                      <a:lnTo>
                        <a:pt x="36" y="289"/>
                      </a:lnTo>
                      <a:lnTo>
                        <a:pt x="41" y="253"/>
                      </a:lnTo>
                      <a:lnTo>
                        <a:pt x="45" y="213"/>
                      </a:lnTo>
                      <a:lnTo>
                        <a:pt x="49" y="169"/>
                      </a:lnTo>
                      <a:lnTo>
                        <a:pt x="52" y="121"/>
                      </a:lnTo>
                      <a:lnTo>
                        <a:pt x="54" y="67"/>
                      </a:lnTo>
                      <a:lnTo>
                        <a:pt x="55" y="9"/>
                      </a:lnTo>
                      <a:lnTo>
                        <a:pt x="55" y="6"/>
                      </a:lnTo>
                      <a:lnTo>
                        <a:pt x="56" y="5"/>
                      </a:lnTo>
                      <a:lnTo>
                        <a:pt x="58" y="2"/>
                      </a:lnTo>
                      <a:lnTo>
                        <a:pt x="60" y="1"/>
                      </a:lnTo>
                      <a:lnTo>
                        <a:pt x="62" y="0"/>
                      </a:lnTo>
                      <a:close/>
                    </a:path>
                  </a:pathLst>
                </a:custGeom>
                <a:solidFill>
                  <a:srgbClr val="00000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3" name="Freeform 35"/>
                <p:cNvSpPr>
                  <a:spLocks/>
                </p:cNvSpPr>
                <p:nvPr/>
              </p:nvSpPr>
              <p:spPr bwMode="auto">
                <a:xfrm>
                  <a:off x="5324900" y="3685826"/>
                  <a:ext cx="166940" cy="165513"/>
                </a:xfrm>
                <a:custGeom>
                  <a:avLst/>
                  <a:gdLst>
                    <a:gd name="T0" fmla="*/ 120115470 w 117"/>
                    <a:gd name="T1" fmla="*/ 0 h 116"/>
                    <a:gd name="T2" fmla="*/ 150654076 w 117"/>
                    <a:gd name="T3" fmla="*/ 4072191 h 116"/>
                    <a:gd name="T4" fmla="*/ 179156584 w 117"/>
                    <a:gd name="T5" fmla="*/ 18323431 h 116"/>
                    <a:gd name="T6" fmla="*/ 203586897 w 117"/>
                    <a:gd name="T7" fmla="*/ 34609339 h 116"/>
                    <a:gd name="T8" fmla="*/ 221908919 w 117"/>
                    <a:gd name="T9" fmla="*/ 59039629 h 116"/>
                    <a:gd name="T10" fmla="*/ 232087978 w 117"/>
                    <a:gd name="T11" fmla="*/ 87542109 h 116"/>
                    <a:gd name="T12" fmla="*/ 238196270 w 117"/>
                    <a:gd name="T13" fmla="*/ 120115352 h 116"/>
                    <a:gd name="T14" fmla="*/ 232087978 w 117"/>
                    <a:gd name="T15" fmla="*/ 150653928 h 116"/>
                    <a:gd name="T16" fmla="*/ 221908919 w 117"/>
                    <a:gd name="T17" fmla="*/ 177120313 h 116"/>
                    <a:gd name="T18" fmla="*/ 203586897 w 117"/>
                    <a:gd name="T19" fmla="*/ 203586697 h 116"/>
                    <a:gd name="T20" fmla="*/ 179156584 w 117"/>
                    <a:gd name="T21" fmla="*/ 221908701 h 116"/>
                    <a:gd name="T22" fmla="*/ 150654076 w 117"/>
                    <a:gd name="T23" fmla="*/ 232087751 h 116"/>
                    <a:gd name="T24" fmla="*/ 120115470 w 117"/>
                    <a:gd name="T25" fmla="*/ 236159941 h 116"/>
                    <a:gd name="T26" fmla="*/ 87542195 w 117"/>
                    <a:gd name="T27" fmla="*/ 232087751 h 116"/>
                    <a:gd name="T28" fmla="*/ 59039686 w 117"/>
                    <a:gd name="T29" fmla="*/ 221908701 h 116"/>
                    <a:gd name="T30" fmla="*/ 36645470 w 117"/>
                    <a:gd name="T31" fmla="*/ 203586697 h 116"/>
                    <a:gd name="T32" fmla="*/ 18323449 w 117"/>
                    <a:gd name="T33" fmla="*/ 177120313 h 116"/>
                    <a:gd name="T34" fmla="*/ 6108292 w 117"/>
                    <a:gd name="T35" fmla="*/ 150653928 h 116"/>
                    <a:gd name="T36" fmla="*/ 0 w 117"/>
                    <a:gd name="T37" fmla="*/ 120115352 h 116"/>
                    <a:gd name="T38" fmla="*/ 6108292 w 117"/>
                    <a:gd name="T39" fmla="*/ 87542109 h 116"/>
                    <a:gd name="T40" fmla="*/ 18323449 w 117"/>
                    <a:gd name="T41" fmla="*/ 59039629 h 116"/>
                    <a:gd name="T42" fmla="*/ 36645470 w 117"/>
                    <a:gd name="T43" fmla="*/ 34609339 h 116"/>
                    <a:gd name="T44" fmla="*/ 59039686 w 117"/>
                    <a:gd name="T45" fmla="*/ 18323431 h 116"/>
                    <a:gd name="T46" fmla="*/ 87542195 w 117"/>
                    <a:gd name="T47" fmla="*/ 4072191 h 116"/>
                    <a:gd name="T48" fmla="*/ 120115470 w 117"/>
                    <a:gd name="T49" fmla="*/ 0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116">
                      <a:moveTo>
                        <a:pt x="59" y="0"/>
                      </a:moveTo>
                      <a:lnTo>
                        <a:pt x="74" y="2"/>
                      </a:lnTo>
                      <a:lnTo>
                        <a:pt x="88" y="9"/>
                      </a:lnTo>
                      <a:lnTo>
                        <a:pt x="100" y="17"/>
                      </a:lnTo>
                      <a:lnTo>
                        <a:pt x="109" y="29"/>
                      </a:lnTo>
                      <a:lnTo>
                        <a:pt x="114" y="43"/>
                      </a:lnTo>
                      <a:lnTo>
                        <a:pt x="117" y="59"/>
                      </a:lnTo>
                      <a:lnTo>
                        <a:pt x="114" y="74"/>
                      </a:lnTo>
                      <a:lnTo>
                        <a:pt x="109" y="87"/>
                      </a:lnTo>
                      <a:lnTo>
                        <a:pt x="100" y="100"/>
                      </a:lnTo>
                      <a:lnTo>
                        <a:pt x="88" y="109"/>
                      </a:lnTo>
                      <a:lnTo>
                        <a:pt x="74" y="114"/>
                      </a:lnTo>
                      <a:lnTo>
                        <a:pt x="59" y="116"/>
                      </a:lnTo>
                      <a:lnTo>
                        <a:pt x="43" y="114"/>
                      </a:lnTo>
                      <a:lnTo>
                        <a:pt x="29" y="109"/>
                      </a:lnTo>
                      <a:lnTo>
                        <a:pt x="18" y="100"/>
                      </a:lnTo>
                      <a:lnTo>
                        <a:pt x="9" y="87"/>
                      </a:lnTo>
                      <a:lnTo>
                        <a:pt x="3" y="74"/>
                      </a:lnTo>
                      <a:lnTo>
                        <a:pt x="0" y="59"/>
                      </a:lnTo>
                      <a:lnTo>
                        <a:pt x="3" y="43"/>
                      </a:lnTo>
                      <a:lnTo>
                        <a:pt x="9" y="29"/>
                      </a:lnTo>
                      <a:lnTo>
                        <a:pt x="18" y="17"/>
                      </a:lnTo>
                      <a:lnTo>
                        <a:pt x="29" y="9"/>
                      </a:lnTo>
                      <a:lnTo>
                        <a:pt x="43" y="2"/>
                      </a:lnTo>
                      <a:lnTo>
                        <a:pt x="59" y="0"/>
                      </a:lnTo>
                      <a:close/>
                    </a:path>
                  </a:pathLst>
                </a:custGeom>
                <a:solidFill>
                  <a:srgbClr val="B5C5C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4" name="Freeform 36"/>
                <p:cNvSpPr>
                  <a:spLocks noEditPoints="1"/>
                </p:cNvSpPr>
                <p:nvPr/>
              </p:nvSpPr>
              <p:spPr bwMode="auto">
                <a:xfrm>
                  <a:off x="5316339" y="3675838"/>
                  <a:ext cx="184062" cy="185488"/>
                </a:xfrm>
                <a:custGeom>
                  <a:avLst/>
                  <a:gdLst>
                    <a:gd name="T0" fmla="*/ 132330590 w 129"/>
                    <a:gd name="T1" fmla="*/ 28502371 h 130"/>
                    <a:gd name="T2" fmla="*/ 103829517 w 129"/>
                    <a:gd name="T3" fmla="*/ 32573120 h 130"/>
                    <a:gd name="T4" fmla="*/ 77363113 w 129"/>
                    <a:gd name="T5" fmla="*/ 42752130 h 130"/>
                    <a:gd name="T6" fmla="*/ 57003573 w 129"/>
                    <a:gd name="T7" fmla="*/ 59039404 h 130"/>
                    <a:gd name="T8" fmla="*/ 40717653 w 129"/>
                    <a:gd name="T9" fmla="*/ 79397425 h 130"/>
                    <a:gd name="T10" fmla="*/ 30538597 w 129"/>
                    <a:gd name="T11" fmla="*/ 105863709 h 130"/>
                    <a:gd name="T12" fmla="*/ 26466403 w 129"/>
                    <a:gd name="T13" fmla="*/ 134366080 h 130"/>
                    <a:gd name="T14" fmla="*/ 30538597 w 129"/>
                    <a:gd name="T15" fmla="*/ 160832364 h 130"/>
                    <a:gd name="T16" fmla="*/ 40717653 w 129"/>
                    <a:gd name="T17" fmla="*/ 185262561 h 130"/>
                    <a:gd name="T18" fmla="*/ 57003573 w 129"/>
                    <a:gd name="T19" fmla="*/ 207656670 h 130"/>
                    <a:gd name="T20" fmla="*/ 77363113 w 129"/>
                    <a:gd name="T21" fmla="*/ 221907855 h 130"/>
                    <a:gd name="T22" fmla="*/ 103829517 w 129"/>
                    <a:gd name="T23" fmla="*/ 234122954 h 130"/>
                    <a:gd name="T24" fmla="*/ 132330590 w 129"/>
                    <a:gd name="T25" fmla="*/ 236157614 h 130"/>
                    <a:gd name="T26" fmla="*/ 158796994 w 129"/>
                    <a:gd name="T27" fmla="*/ 234122954 h 130"/>
                    <a:gd name="T28" fmla="*/ 183227300 w 129"/>
                    <a:gd name="T29" fmla="*/ 221907855 h 130"/>
                    <a:gd name="T30" fmla="*/ 205622937 w 129"/>
                    <a:gd name="T31" fmla="*/ 207656670 h 130"/>
                    <a:gd name="T32" fmla="*/ 219872760 w 129"/>
                    <a:gd name="T33" fmla="*/ 185262561 h 130"/>
                    <a:gd name="T34" fmla="*/ 232087914 w 129"/>
                    <a:gd name="T35" fmla="*/ 160832364 h 130"/>
                    <a:gd name="T36" fmla="*/ 234124010 w 129"/>
                    <a:gd name="T37" fmla="*/ 134366080 h 130"/>
                    <a:gd name="T38" fmla="*/ 232087914 w 129"/>
                    <a:gd name="T39" fmla="*/ 105863709 h 130"/>
                    <a:gd name="T40" fmla="*/ 219872760 w 129"/>
                    <a:gd name="T41" fmla="*/ 79397425 h 130"/>
                    <a:gd name="T42" fmla="*/ 205622937 w 129"/>
                    <a:gd name="T43" fmla="*/ 59039404 h 130"/>
                    <a:gd name="T44" fmla="*/ 183227300 w 129"/>
                    <a:gd name="T45" fmla="*/ 42752130 h 130"/>
                    <a:gd name="T46" fmla="*/ 158796994 w 129"/>
                    <a:gd name="T47" fmla="*/ 32573120 h 130"/>
                    <a:gd name="T48" fmla="*/ 132330590 w 129"/>
                    <a:gd name="T49" fmla="*/ 28502371 h 130"/>
                    <a:gd name="T50" fmla="*/ 132330590 w 129"/>
                    <a:gd name="T51" fmla="*/ 0 h 130"/>
                    <a:gd name="T52" fmla="*/ 166941380 w 129"/>
                    <a:gd name="T53" fmla="*/ 6106836 h 130"/>
                    <a:gd name="T54" fmla="*/ 197478550 w 129"/>
                    <a:gd name="T55" fmla="*/ 18321934 h 130"/>
                    <a:gd name="T56" fmla="*/ 223944954 w 129"/>
                    <a:gd name="T57" fmla="*/ 38681382 h 130"/>
                    <a:gd name="T58" fmla="*/ 244303067 w 129"/>
                    <a:gd name="T59" fmla="*/ 65147666 h 130"/>
                    <a:gd name="T60" fmla="*/ 258554317 w 129"/>
                    <a:gd name="T61" fmla="*/ 97720786 h 130"/>
                    <a:gd name="T62" fmla="*/ 262626510 w 129"/>
                    <a:gd name="T63" fmla="*/ 134366080 h 130"/>
                    <a:gd name="T64" fmla="*/ 258554317 w 129"/>
                    <a:gd name="T65" fmla="*/ 168975288 h 130"/>
                    <a:gd name="T66" fmla="*/ 244303067 w 129"/>
                    <a:gd name="T67" fmla="*/ 199512320 h 130"/>
                    <a:gd name="T68" fmla="*/ 223944954 w 129"/>
                    <a:gd name="T69" fmla="*/ 225978604 h 130"/>
                    <a:gd name="T70" fmla="*/ 197478550 w 129"/>
                    <a:gd name="T71" fmla="*/ 246338052 h 130"/>
                    <a:gd name="T72" fmla="*/ 166941380 w 129"/>
                    <a:gd name="T73" fmla="*/ 260587811 h 130"/>
                    <a:gd name="T74" fmla="*/ 132330590 w 129"/>
                    <a:gd name="T75" fmla="*/ 264659986 h 130"/>
                    <a:gd name="T76" fmla="*/ 95685130 w 129"/>
                    <a:gd name="T77" fmla="*/ 260587811 h 130"/>
                    <a:gd name="T78" fmla="*/ 65147960 w 129"/>
                    <a:gd name="T79" fmla="*/ 246338052 h 130"/>
                    <a:gd name="T80" fmla="*/ 38681557 w 129"/>
                    <a:gd name="T81" fmla="*/ 225978604 h 130"/>
                    <a:gd name="T82" fmla="*/ 18323443 w 129"/>
                    <a:gd name="T83" fmla="*/ 199512320 h 130"/>
                    <a:gd name="T84" fmla="*/ 4072193 w 129"/>
                    <a:gd name="T85" fmla="*/ 168975288 h 130"/>
                    <a:gd name="T86" fmla="*/ 0 w 129"/>
                    <a:gd name="T87" fmla="*/ 134366080 h 130"/>
                    <a:gd name="T88" fmla="*/ 4072193 w 129"/>
                    <a:gd name="T89" fmla="*/ 97720786 h 130"/>
                    <a:gd name="T90" fmla="*/ 18323443 w 129"/>
                    <a:gd name="T91" fmla="*/ 65147666 h 130"/>
                    <a:gd name="T92" fmla="*/ 38681557 w 129"/>
                    <a:gd name="T93" fmla="*/ 38681382 h 130"/>
                    <a:gd name="T94" fmla="*/ 65147960 w 129"/>
                    <a:gd name="T95" fmla="*/ 18321934 h 130"/>
                    <a:gd name="T96" fmla="*/ 95685130 w 129"/>
                    <a:gd name="T97" fmla="*/ 6106836 h 130"/>
                    <a:gd name="T98" fmla="*/ 132330590 w 129"/>
                    <a:gd name="T99" fmla="*/ 0 h 1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 h="130">
                      <a:moveTo>
                        <a:pt x="65" y="14"/>
                      </a:moveTo>
                      <a:lnTo>
                        <a:pt x="51" y="16"/>
                      </a:lnTo>
                      <a:lnTo>
                        <a:pt x="38" y="21"/>
                      </a:lnTo>
                      <a:lnTo>
                        <a:pt x="28" y="29"/>
                      </a:lnTo>
                      <a:lnTo>
                        <a:pt x="20" y="39"/>
                      </a:lnTo>
                      <a:lnTo>
                        <a:pt x="15" y="52"/>
                      </a:lnTo>
                      <a:lnTo>
                        <a:pt x="13" y="66"/>
                      </a:lnTo>
                      <a:lnTo>
                        <a:pt x="15" y="79"/>
                      </a:lnTo>
                      <a:lnTo>
                        <a:pt x="20" y="91"/>
                      </a:lnTo>
                      <a:lnTo>
                        <a:pt x="28" y="102"/>
                      </a:lnTo>
                      <a:lnTo>
                        <a:pt x="38" y="109"/>
                      </a:lnTo>
                      <a:lnTo>
                        <a:pt x="51" y="115"/>
                      </a:lnTo>
                      <a:lnTo>
                        <a:pt x="65" y="116"/>
                      </a:lnTo>
                      <a:lnTo>
                        <a:pt x="78" y="115"/>
                      </a:lnTo>
                      <a:lnTo>
                        <a:pt x="90" y="109"/>
                      </a:lnTo>
                      <a:lnTo>
                        <a:pt x="101" y="102"/>
                      </a:lnTo>
                      <a:lnTo>
                        <a:pt x="108" y="91"/>
                      </a:lnTo>
                      <a:lnTo>
                        <a:pt x="114" y="79"/>
                      </a:lnTo>
                      <a:lnTo>
                        <a:pt x="115" y="66"/>
                      </a:lnTo>
                      <a:lnTo>
                        <a:pt x="114" y="52"/>
                      </a:lnTo>
                      <a:lnTo>
                        <a:pt x="108" y="39"/>
                      </a:lnTo>
                      <a:lnTo>
                        <a:pt x="101" y="29"/>
                      </a:lnTo>
                      <a:lnTo>
                        <a:pt x="90" y="21"/>
                      </a:lnTo>
                      <a:lnTo>
                        <a:pt x="78" y="16"/>
                      </a:lnTo>
                      <a:lnTo>
                        <a:pt x="65" y="14"/>
                      </a:lnTo>
                      <a:close/>
                      <a:moveTo>
                        <a:pt x="65" y="0"/>
                      </a:moveTo>
                      <a:lnTo>
                        <a:pt x="82" y="3"/>
                      </a:lnTo>
                      <a:lnTo>
                        <a:pt x="97" y="9"/>
                      </a:lnTo>
                      <a:lnTo>
                        <a:pt x="110" y="19"/>
                      </a:lnTo>
                      <a:lnTo>
                        <a:pt x="120" y="32"/>
                      </a:lnTo>
                      <a:lnTo>
                        <a:pt x="127" y="48"/>
                      </a:lnTo>
                      <a:lnTo>
                        <a:pt x="129" y="66"/>
                      </a:lnTo>
                      <a:lnTo>
                        <a:pt x="127" y="83"/>
                      </a:lnTo>
                      <a:lnTo>
                        <a:pt x="120" y="98"/>
                      </a:lnTo>
                      <a:lnTo>
                        <a:pt x="110" y="111"/>
                      </a:lnTo>
                      <a:lnTo>
                        <a:pt x="97" y="121"/>
                      </a:lnTo>
                      <a:lnTo>
                        <a:pt x="82" y="128"/>
                      </a:lnTo>
                      <a:lnTo>
                        <a:pt x="65" y="130"/>
                      </a:lnTo>
                      <a:lnTo>
                        <a:pt x="47" y="128"/>
                      </a:lnTo>
                      <a:lnTo>
                        <a:pt x="32" y="121"/>
                      </a:lnTo>
                      <a:lnTo>
                        <a:pt x="19" y="111"/>
                      </a:lnTo>
                      <a:lnTo>
                        <a:pt x="9" y="98"/>
                      </a:lnTo>
                      <a:lnTo>
                        <a:pt x="2" y="83"/>
                      </a:lnTo>
                      <a:lnTo>
                        <a:pt x="0" y="66"/>
                      </a:lnTo>
                      <a:lnTo>
                        <a:pt x="2" y="48"/>
                      </a:lnTo>
                      <a:lnTo>
                        <a:pt x="9" y="32"/>
                      </a:lnTo>
                      <a:lnTo>
                        <a:pt x="19" y="19"/>
                      </a:lnTo>
                      <a:lnTo>
                        <a:pt x="32" y="9"/>
                      </a:lnTo>
                      <a:lnTo>
                        <a:pt x="47" y="3"/>
                      </a:lnTo>
                      <a:lnTo>
                        <a:pt x="65" y="0"/>
                      </a:lnTo>
                      <a:close/>
                    </a:path>
                  </a:pathLst>
                </a:custGeom>
                <a:solidFill>
                  <a:srgbClr val="00000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5" name="Freeform 37"/>
                <p:cNvSpPr>
                  <a:spLocks/>
                </p:cNvSpPr>
                <p:nvPr/>
              </p:nvSpPr>
              <p:spPr bwMode="auto">
                <a:xfrm>
                  <a:off x="4714216" y="3143630"/>
                  <a:ext cx="306770" cy="587855"/>
                </a:xfrm>
                <a:custGeom>
                  <a:avLst/>
                  <a:gdLst>
                    <a:gd name="T0" fmla="*/ 18323443 w 215"/>
                    <a:gd name="T1" fmla="*/ 0 h 412"/>
                    <a:gd name="T2" fmla="*/ 28502500 w 215"/>
                    <a:gd name="T3" fmla="*/ 4072180 h 412"/>
                    <a:gd name="T4" fmla="*/ 32573267 w 215"/>
                    <a:gd name="T5" fmla="*/ 12215113 h 412"/>
                    <a:gd name="T6" fmla="*/ 34609363 w 215"/>
                    <a:gd name="T7" fmla="*/ 36645340 h 412"/>
                    <a:gd name="T8" fmla="*/ 42753750 w 215"/>
                    <a:gd name="T9" fmla="*/ 97720906 h 412"/>
                    <a:gd name="T10" fmla="*/ 65147960 w 215"/>
                    <a:gd name="T11" fmla="*/ 193405722 h 412"/>
                    <a:gd name="T12" fmla="*/ 103829517 w 215"/>
                    <a:gd name="T13" fmla="*/ 315556854 h 412"/>
                    <a:gd name="T14" fmla="*/ 168976050 w 215"/>
                    <a:gd name="T15" fmla="*/ 458066033 h 412"/>
                    <a:gd name="T16" fmla="*/ 215801994 w 215"/>
                    <a:gd name="T17" fmla="*/ 535428893 h 412"/>
                    <a:gd name="T18" fmla="*/ 246339164 w 215"/>
                    <a:gd name="T19" fmla="*/ 529320623 h 412"/>
                    <a:gd name="T20" fmla="*/ 291129011 w 215"/>
                    <a:gd name="T21" fmla="*/ 527285959 h 412"/>
                    <a:gd name="T22" fmla="*/ 342025721 w 215"/>
                    <a:gd name="T23" fmla="*/ 535428893 h 412"/>
                    <a:gd name="T24" fmla="*/ 384778044 w 215"/>
                    <a:gd name="T25" fmla="*/ 563931299 h 412"/>
                    <a:gd name="T26" fmla="*/ 409208351 w 215"/>
                    <a:gd name="T27" fmla="*/ 606683482 h 412"/>
                    <a:gd name="T28" fmla="*/ 427531794 w 215"/>
                    <a:gd name="T29" fmla="*/ 673867318 h 412"/>
                    <a:gd name="T30" fmla="*/ 399029294 w 215"/>
                    <a:gd name="T31" fmla="*/ 718655591 h 412"/>
                    <a:gd name="T32" fmla="*/ 382741947 w 215"/>
                    <a:gd name="T33" fmla="*/ 661652205 h 412"/>
                    <a:gd name="T34" fmla="*/ 362383834 w 215"/>
                    <a:gd name="T35" fmla="*/ 614826415 h 412"/>
                    <a:gd name="T36" fmla="*/ 333881334 w 215"/>
                    <a:gd name="T37" fmla="*/ 584289346 h 412"/>
                    <a:gd name="T38" fmla="*/ 291129011 w 215"/>
                    <a:gd name="T39" fmla="*/ 574110322 h 412"/>
                    <a:gd name="T40" fmla="*/ 248375260 w 215"/>
                    <a:gd name="T41" fmla="*/ 580217165 h 412"/>
                    <a:gd name="T42" fmla="*/ 195442454 w 215"/>
                    <a:gd name="T43" fmla="*/ 592432279 h 412"/>
                    <a:gd name="T44" fmla="*/ 144545743 w 215"/>
                    <a:gd name="T45" fmla="*/ 618898595 h 412"/>
                    <a:gd name="T46" fmla="*/ 105865614 w 215"/>
                    <a:gd name="T47" fmla="*/ 655543935 h 412"/>
                    <a:gd name="T48" fmla="*/ 85506073 w 215"/>
                    <a:gd name="T49" fmla="*/ 706440478 h 412"/>
                    <a:gd name="T50" fmla="*/ 89578267 w 215"/>
                    <a:gd name="T51" fmla="*/ 751228751 h 412"/>
                    <a:gd name="T52" fmla="*/ 109936380 w 215"/>
                    <a:gd name="T53" fmla="*/ 818412587 h 412"/>
                    <a:gd name="T54" fmla="*/ 65147960 w 215"/>
                    <a:gd name="T55" fmla="*/ 810268227 h 412"/>
                    <a:gd name="T56" fmla="*/ 46824517 w 215"/>
                    <a:gd name="T57" fmla="*/ 765479954 h 412"/>
                    <a:gd name="T58" fmla="*/ 38681557 w 215"/>
                    <a:gd name="T59" fmla="*/ 714583411 h 412"/>
                    <a:gd name="T60" fmla="*/ 46824517 w 215"/>
                    <a:gd name="T61" fmla="*/ 657580025 h 412"/>
                    <a:gd name="T62" fmla="*/ 77363113 w 215"/>
                    <a:gd name="T63" fmla="*/ 610755662 h 412"/>
                    <a:gd name="T64" fmla="*/ 118080767 w 215"/>
                    <a:gd name="T65" fmla="*/ 576146412 h 412"/>
                    <a:gd name="T66" fmla="*/ 156760897 w 215"/>
                    <a:gd name="T67" fmla="*/ 553750849 h 412"/>
                    <a:gd name="T68" fmla="*/ 164905284 w 215"/>
                    <a:gd name="T69" fmla="*/ 531356713 h 412"/>
                    <a:gd name="T70" fmla="*/ 140474977 w 215"/>
                    <a:gd name="T71" fmla="*/ 488604530 h 412"/>
                    <a:gd name="T72" fmla="*/ 111972477 w 215"/>
                    <a:gd name="T73" fmla="*/ 419386030 h 412"/>
                    <a:gd name="T74" fmla="*/ 75327017 w 215"/>
                    <a:gd name="T75" fmla="*/ 333880238 h 412"/>
                    <a:gd name="T76" fmla="*/ 40717653 w 215"/>
                    <a:gd name="T77" fmla="*/ 234123242 h 412"/>
                    <a:gd name="T78" fmla="*/ 14251250 w 215"/>
                    <a:gd name="T79" fmla="*/ 126223312 h 412"/>
                    <a:gd name="T80" fmla="*/ 0 w 215"/>
                    <a:gd name="T81" fmla="*/ 14251203 h 412"/>
                    <a:gd name="T82" fmla="*/ 0 w 215"/>
                    <a:gd name="T83" fmla="*/ 8142933 h 412"/>
                    <a:gd name="T84" fmla="*/ 12215153 w 215"/>
                    <a:gd name="T85" fmla="*/ 0 h 4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412">
                      <a:moveTo>
                        <a:pt x="6" y="0"/>
                      </a:moveTo>
                      <a:lnTo>
                        <a:pt x="9" y="0"/>
                      </a:lnTo>
                      <a:lnTo>
                        <a:pt x="12" y="1"/>
                      </a:lnTo>
                      <a:lnTo>
                        <a:pt x="14" y="2"/>
                      </a:lnTo>
                      <a:lnTo>
                        <a:pt x="15" y="6"/>
                      </a:lnTo>
                      <a:lnTo>
                        <a:pt x="16" y="6"/>
                      </a:lnTo>
                      <a:lnTo>
                        <a:pt x="16" y="10"/>
                      </a:lnTo>
                      <a:lnTo>
                        <a:pt x="17" y="18"/>
                      </a:lnTo>
                      <a:lnTo>
                        <a:pt x="19" y="31"/>
                      </a:lnTo>
                      <a:lnTo>
                        <a:pt x="21" y="48"/>
                      </a:lnTo>
                      <a:lnTo>
                        <a:pt x="26" y="69"/>
                      </a:lnTo>
                      <a:lnTo>
                        <a:pt x="32" y="95"/>
                      </a:lnTo>
                      <a:lnTo>
                        <a:pt x="41" y="123"/>
                      </a:lnTo>
                      <a:lnTo>
                        <a:pt x="51" y="155"/>
                      </a:lnTo>
                      <a:lnTo>
                        <a:pt x="65" y="188"/>
                      </a:lnTo>
                      <a:lnTo>
                        <a:pt x="83" y="225"/>
                      </a:lnTo>
                      <a:lnTo>
                        <a:pt x="104" y="263"/>
                      </a:lnTo>
                      <a:lnTo>
                        <a:pt x="106" y="263"/>
                      </a:lnTo>
                      <a:lnTo>
                        <a:pt x="112" y="261"/>
                      </a:lnTo>
                      <a:lnTo>
                        <a:pt x="121" y="260"/>
                      </a:lnTo>
                      <a:lnTo>
                        <a:pt x="132" y="259"/>
                      </a:lnTo>
                      <a:lnTo>
                        <a:pt x="143" y="259"/>
                      </a:lnTo>
                      <a:lnTo>
                        <a:pt x="155" y="261"/>
                      </a:lnTo>
                      <a:lnTo>
                        <a:pt x="168" y="263"/>
                      </a:lnTo>
                      <a:lnTo>
                        <a:pt x="179" y="269"/>
                      </a:lnTo>
                      <a:lnTo>
                        <a:pt x="189" y="277"/>
                      </a:lnTo>
                      <a:lnTo>
                        <a:pt x="197" y="287"/>
                      </a:lnTo>
                      <a:lnTo>
                        <a:pt x="201" y="298"/>
                      </a:lnTo>
                      <a:lnTo>
                        <a:pt x="206" y="312"/>
                      </a:lnTo>
                      <a:lnTo>
                        <a:pt x="210" y="331"/>
                      </a:lnTo>
                      <a:lnTo>
                        <a:pt x="215" y="352"/>
                      </a:lnTo>
                      <a:lnTo>
                        <a:pt x="196" y="353"/>
                      </a:lnTo>
                      <a:lnTo>
                        <a:pt x="192" y="339"/>
                      </a:lnTo>
                      <a:lnTo>
                        <a:pt x="188" y="325"/>
                      </a:lnTo>
                      <a:lnTo>
                        <a:pt x="184" y="313"/>
                      </a:lnTo>
                      <a:lnTo>
                        <a:pt x="178" y="302"/>
                      </a:lnTo>
                      <a:lnTo>
                        <a:pt x="172" y="293"/>
                      </a:lnTo>
                      <a:lnTo>
                        <a:pt x="164" y="287"/>
                      </a:lnTo>
                      <a:lnTo>
                        <a:pt x="155" y="283"/>
                      </a:lnTo>
                      <a:lnTo>
                        <a:pt x="143" y="282"/>
                      </a:lnTo>
                      <a:lnTo>
                        <a:pt x="133" y="283"/>
                      </a:lnTo>
                      <a:lnTo>
                        <a:pt x="122" y="285"/>
                      </a:lnTo>
                      <a:lnTo>
                        <a:pt x="109" y="287"/>
                      </a:lnTo>
                      <a:lnTo>
                        <a:pt x="96" y="291"/>
                      </a:lnTo>
                      <a:lnTo>
                        <a:pt x="83" y="297"/>
                      </a:lnTo>
                      <a:lnTo>
                        <a:pt x="71" y="304"/>
                      </a:lnTo>
                      <a:lnTo>
                        <a:pt x="60" y="312"/>
                      </a:lnTo>
                      <a:lnTo>
                        <a:pt x="52" y="322"/>
                      </a:lnTo>
                      <a:lnTo>
                        <a:pt x="46" y="333"/>
                      </a:lnTo>
                      <a:lnTo>
                        <a:pt x="42" y="347"/>
                      </a:lnTo>
                      <a:lnTo>
                        <a:pt x="42" y="357"/>
                      </a:lnTo>
                      <a:lnTo>
                        <a:pt x="44" y="369"/>
                      </a:lnTo>
                      <a:lnTo>
                        <a:pt x="48" y="384"/>
                      </a:lnTo>
                      <a:lnTo>
                        <a:pt x="54" y="402"/>
                      </a:lnTo>
                      <a:lnTo>
                        <a:pt x="37" y="412"/>
                      </a:lnTo>
                      <a:lnTo>
                        <a:pt x="32" y="398"/>
                      </a:lnTo>
                      <a:lnTo>
                        <a:pt x="27" y="386"/>
                      </a:lnTo>
                      <a:lnTo>
                        <a:pt x="23" y="376"/>
                      </a:lnTo>
                      <a:lnTo>
                        <a:pt x="21" y="367"/>
                      </a:lnTo>
                      <a:lnTo>
                        <a:pt x="19" y="351"/>
                      </a:lnTo>
                      <a:lnTo>
                        <a:pt x="19" y="336"/>
                      </a:lnTo>
                      <a:lnTo>
                        <a:pt x="23" y="323"/>
                      </a:lnTo>
                      <a:lnTo>
                        <a:pt x="30" y="311"/>
                      </a:lnTo>
                      <a:lnTo>
                        <a:pt x="38" y="300"/>
                      </a:lnTo>
                      <a:lnTo>
                        <a:pt x="48" y="291"/>
                      </a:lnTo>
                      <a:lnTo>
                        <a:pt x="58" y="283"/>
                      </a:lnTo>
                      <a:lnTo>
                        <a:pt x="68" y="277"/>
                      </a:lnTo>
                      <a:lnTo>
                        <a:pt x="77" y="272"/>
                      </a:lnTo>
                      <a:lnTo>
                        <a:pt x="85" y="269"/>
                      </a:lnTo>
                      <a:lnTo>
                        <a:pt x="81" y="261"/>
                      </a:lnTo>
                      <a:lnTo>
                        <a:pt x="76" y="252"/>
                      </a:lnTo>
                      <a:lnTo>
                        <a:pt x="69" y="240"/>
                      </a:lnTo>
                      <a:lnTo>
                        <a:pt x="62" y="224"/>
                      </a:lnTo>
                      <a:lnTo>
                        <a:pt x="55" y="206"/>
                      </a:lnTo>
                      <a:lnTo>
                        <a:pt x="46" y="186"/>
                      </a:lnTo>
                      <a:lnTo>
                        <a:pt x="37" y="164"/>
                      </a:lnTo>
                      <a:lnTo>
                        <a:pt x="28" y="140"/>
                      </a:lnTo>
                      <a:lnTo>
                        <a:pt x="20" y="115"/>
                      </a:lnTo>
                      <a:lnTo>
                        <a:pt x="14" y="89"/>
                      </a:lnTo>
                      <a:lnTo>
                        <a:pt x="7" y="62"/>
                      </a:lnTo>
                      <a:lnTo>
                        <a:pt x="3" y="34"/>
                      </a:lnTo>
                      <a:lnTo>
                        <a:pt x="0" y="7"/>
                      </a:lnTo>
                      <a:lnTo>
                        <a:pt x="0" y="5"/>
                      </a:lnTo>
                      <a:lnTo>
                        <a:pt x="0" y="4"/>
                      </a:lnTo>
                      <a:lnTo>
                        <a:pt x="1" y="2"/>
                      </a:lnTo>
                      <a:lnTo>
                        <a:pt x="6" y="0"/>
                      </a:lnTo>
                      <a:close/>
                    </a:path>
                  </a:pathLst>
                </a:custGeom>
                <a:solidFill>
                  <a:srgbClr val="00000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6" name="Freeform 38"/>
                <p:cNvSpPr>
                  <a:spLocks/>
                </p:cNvSpPr>
                <p:nvPr/>
              </p:nvSpPr>
              <p:spPr bwMode="auto">
                <a:xfrm>
                  <a:off x="4767008" y="3645875"/>
                  <a:ext cx="376684" cy="580721"/>
                </a:xfrm>
                <a:custGeom>
                  <a:avLst/>
                  <a:gdLst>
                    <a:gd name="T0" fmla="*/ 374596543 w 264"/>
                    <a:gd name="T1" fmla="*/ 50896557 h 407"/>
                    <a:gd name="T2" fmla="*/ 394956028 w 264"/>
                    <a:gd name="T3" fmla="*/ 168975543 h 407"/>
                    <a:gd name="T4" fmla="*/ 425493115 w 264"/>
                    <a:gd name="T5" fmla="*/ 358310564 h 407"/>
                    <a:gd name="T6" fmla="*/ 441780417 w 264"/>
                    <a:gd name="T7" fmla="*/ 474353459 h 407"/>
                    <a:gd name="T8" fmla="*/ 451959446 w 264"/>
                    <a:gd name="T9" fmla="*/ 572074392 h 407"/>
                    <a:gd name="T10" fmla="*/ 460102384 w 264"/>
                    <a:gd name="T11" fmla="*/ 637222157 h 407"/>
                    <a:gd name="T12" fmla="*/ 451959446 w 264"/>
                    <a:gd name="T13" fmla="*/ 700333831 h 407"/>
                    <a:gd name="T14" fmla="*/ 468246749 w 264"/>
                    <a:gd name="T15" fmla="*/ 724764064 h 407"/>
                    <a:gd name="T16" fmla="*/ 531358441 w 264"/>
                    <a:gd name="T17" fmla="*/ 706440676 h 407"/>
                    <a:gd name="T18" fmla="*/ 533393105 w 264"/>
                    <a:gd name="T19" fmla="*/ 739013845 h 407"/>
                    <a:gd name="T20" fmla="*/ 500819927 w 264"/>
                    <a:gd name="T21" fmla="*/ 749194297 h 407"/>
                    <a:gd name="T22" fmla="*/ 447887264 w 264"/>
                    <a:gd name="T23" fmla="*/ 757337233 h 407"/>
                    <a:gd name="T24" fmla="*/ 384776999 w 264"/>
                    <a:gd name="T25" fmla="*/ 783803557 h 407"/>
                    <a:gd name="T26" fmla="*/ 315557033 w 264"/>
                    <a:gd name="T27" fmla="*/ 818412816 h 407"/>
                    <a:gd name="T28" fmla="*/ 270768735 w 264"/>
                    <a:gd name="T29" fmla="*/ 793982583 h 407"/>
                    <a:gd name="T30" fmla="*/ 287056037 w 264"/>
                    <a:gd name="T31" fmla="*/ 791946492 h 407"/>
                    <a:gd name="T32" fmla="*/ 323701398 w 264"/>
                    <a:gd name="T33" fmla="*/ 777695285 h 407"/>
                    <a:gd name="T34" fmla="*/ 368489696 w 264"/>
                    <a:gd name="T35" fmla="*/ 751228961 h 407"/>
                    <a:gd name="T36" fmla="*/ 319629216 w 264"/>
                    <a:gd name="T37" fmla="*/ 728834818 h 407"/>
                    <a:gd name="T38" fmla="*/ 272804826 w 264"/>
                    <a:gd name="T39" fmla="*/ 688118714 h 407"/>
                    <a:gd name="T40" fmla="*/ 223944345 w 264"/>
                    <a:gd name="T41" fmla="*/ 612791924 h 407"/>
                    <a:gd name="T42" fmla="*/ 164904836 w 264"/>
                    <a:gd name="T43" fmla="*/ 498783693 h 407"/>
                    <a:gd name="T44" fmla="*/ 101793144 w 264"/>
                    <a:gd name="T45" fmla="*/ 366453500 h 407"/>
                    <a:gd name="T46" fmla="*/ 46824390 w 264"/>
                    <a:gd name="T47" fmla="*/ 236159398 h 407"/>
                    <a:gd name="T48" fmla="*/ 0 w 264"/>
                    <a:gd name="T49" fmla="*/ 122151167 h 407"/>
                    <a:gd name="T50" fmla="*/ 48860481 w 264"/>
                    <a:gd name="T51" fmla="*/ 146581400 h 407"/>
                    <a:gd name="T52" fmla="*/ 89578024 w 264"/>
                    <a:gd name="T53" fmla="*/ 242266243 h 407"/>
                    <a:gd name="T54" fmla="*/ 134366322 w 264"/>
                    <a:gd name="T55" fmla="*/ 344059357 h 407"/>
                    <a:gd name="T56" fmla="*/ 179154620 w 264"/>
                    <a:gd name="T57" fmla="*/ 443816381 h 407"/>
                    <a:gd name="T58" fmla="*/ 221908254 w 264"/>
                    <a:gd name="T59" fmla="*/ 531356861 h 407"/>
                    <a:gd name="T60" fmla="*/ 268732644 w 264"/>
                    <a:gd name="T61" fmla="*/ 620934859 h 407"/>
                    <a:gd name="T62" fmla="*/ 327772153 w 264"/>
                    <a:gd name="T63" fmla="*/ 690153378 h 407"/>
                    <a:gd name="T64" fmla="*/ 399026783 w 264"/>
                    <a:gd name="T65" fmla="*/ 724764064 h 407"/>
                    <a:gd name="T66" fmla="*/ 415314086 w 264"/>
                    <a:gd name="T67" fmla="*/ 706440676 h 407"/>
                    <a:gd name="T68" fmla="*/ 423457024 w 264"/>
                    <a:gd name="T69" fmla="*/ 671831416 h 407"/>
                    <a:gd name="T70" fmla="*/ 421422359 w 264"/>
                    <a:gd name="T71" fmla="*/ 608719742 h 407"/>
                    <a:gd name="T72" fmla="*/ 413277995 w 264"/>
                    <a:gd name="T73" fmla="*/ 525250016 h 407"/>
                    <a:gd name="T74" fmla="*/ 399026783 w 264"/>
                    <a:gd name="T75" fmla="*/ 431601264 h 407"/>
                    <a:gd name="T76" fmla="*/ 382740908 w 264"/>
                    <a:gd name="T77" fmla="*/ 335914995 h 407"/>
                    <a:gd name="T78" fmla="*/ 366453605 w 264"/>
                    <a:gd name="T79" fmla="*/ 246338424 h 407"/>
                    <a:gd name="T80" fmla="*/ 352202394 w 264"/>
                    <a:gd name="T81" fmla="*/ 173047724 h 407"/>
                    <a:gd name="T82" fmla="*/ 337951182 w 264"/>
                    <a:gd name="T83" fmla="*/ 97720933 h 407"/>
                    <a:gd name="T84" fmla="*/ 323701398 w 264"/>
                    <a:gd name="T85" fmla="*/ 2036091 h 4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4" h="407">
                      <a:moveTo>
                        <a:pt x="178" y="0"/>
                      </a:moveTo>
                      <a:lnTo>
                        <a:pt x="184" y="25"/>
                      </a:lnTo>
                      <a:lnTo>
                        <a:pt x="189" y="54"/>
                      </a:lnTo>
                      <a:lnTo>
                        <a:pt x="194" y="83"/>
                      </a:lnTo>
                      <a:lnTo>
                        <a:pt x="204" y="146"/>
                      </a:lnTo>
                      <a:lnTo>
                        <a:pt x="209" y="176"/>
                      </a:lnTo>
                      <a:lnTo>
                        <a:pt x="213" y="205"/>
                      </a:lnTo>
                      <a:lnTo>
                        <a:pt x="217" y="233"/>
                      </a:lnTo>
                      <a:lnTo>
                        <a:pt x="219" y="258"/>
                      </a:lnTo>
                      <a:lnTo>
                        <a:pt x="222" y="281"/>
                      </a:lnTo>
                      <a:lnTo>
                        <a:pt x="224" y="299"/>
                      </a:lnTo>
                      <a:lnTo>
                        <a:pt x="226" y="313"/>
                      </a:lnTo>
                      <a:lnTo>
                        <a:pt x="225" y="330"/>
                      </a:lnTo>
                      <a:lnTo>
                        <a:pt x="222" y="344"/>
                      </a:lnTo>
                      <a:lnTo>
                        <a:pt x="216" y="358"/>
                      </a:lnTo>
                      <a:lnTo>
                        <a:pt x="230" y="356"/>
                      </a:lnTo>
                      <a:lnTo>
                        <a:pt x="245" y="353"/>
                      </a:lnTo>
                      <a:lnTo>
                        <a:pt x="261" y="347"/>
                      </a:lnTo>
                      <a:lnTo>
                        <a:pt x="264" y="362"/>
                      </a:lnTo>
                      <a:lnTo>
                        <a:pt x="262" y="363"/>
                      </a:lnTo>
                      <a:lnTo>
                        <a:pt x="256" y="366"/>
                      </a:lnTo>
                      <a:lnTo>
                        <a:pt x="246" y="368"/>
                      </a:lnTo>
                      <a:lnTo>
                        <a:pt x="235" y="371"/>
                      </a:lnTo>
                      <a:lnTo>
                        <a:pt x="220" y="372"/>
                      </a:lnTo>
                      <a:lnTo>
                        <a:pt x="204" y="372"/>
                      </a:lnTo>
                      <a:lnTo>
                        <a:pt x="189" y="385"/>
                      </a:lnTo>
                      <a:lnTo>
                        <a:pt x="172" y="394"/>
                      </a:lnTo>
                      <a:lnTo>
                        <a:pt x="155" y="402"/>
                      </a:lnTo>
                      <a:lnTo>
                        <a:pt x="140" y="407"/>
                      </a:lnTo>
                      <a:lnTo>
                        <a:pt x="133" y="390"/>
                      </a:lnTo>
                      <a:lnTo>
                        <a:pt x="135" y="390"/>
                      </a:lnTo>
                      <a:lnTo>
                        <a:pt x="141" y="389"/>
                      </a:lnTo>
                      <a:lnTo>
                        <a:pt x="149" y="386"/>
                      </a:lnTo>
                      <a:lnTo>
                        <a:pt x="159" y="382"/>
                      </a:lnTo>
                      <a:lnTo>
                        <a:pt x="170" y="376"/>
                      </a:lnTo>
                      <a:lnTo>
                        <a:pt x="181" y="369"/>
                      </a:lnTo>
                      <a:lnTo>
                        <a:pt x="169" y="365"/>
                      </a:lnTo>
                      <a:lnTo>
                        <a:pt x="157" y="358"/>
                      </a:lnTo>
                      <a:lnTo>
                        <a:pt x="145" y="349"/>
                      </a:lnTo>
                      <a:lnTo>
                        <a:pt x="134" y="338"/>
                      </a:lnTo>
                      <a:lnTo>
                        <a:pt x="123" y="324"/>
                      </a:lnTo>
                      <a:lnTo>
                        <a:pt x="110" y="301"/>
                      </a:lnTo>
                      <a:lnTo>
                        <a:pt x="95" y="274"/>
                      </a:lnTo>
                      <a:lnTo>
                        <a:pt x="81" y="245"/>
                      </a:lnTo>
                      <a:lnTo>
                        <a:pt x="66" y="213"/>
                      </a:lnTo>
                      <a:lnTo>
                        <a:pt x="50" y="180"/>
                      </a:lnTo>
                      <a:lnTo>
                        <a:pt x="36" y="147"/>
                      </a:lnTo>
                      <a:lnTo>
                        <a:pt x="23" y="116"/>
                      </a:lnTo>
                      <a:lnTo>
                        <a:pt x="11" y="87"/>
                      </a:lnTo>
                      <a:lnTo>
                        <a:pt x="0" y="60"/>
                      </a:lnTo>
                      <a:lnTo>
                        <a:pt x="17" y="50"/>
                      </a:lnTo>
                      <a:lnTo>
                        <a:pt x="24" y="72"/>
                      </a:lnTo>
                      <a:lnTo>
                        <a:pt x="33" y="95"/>
                      </a:lnTo>
                      <a:lnTo>
                        <a:pt x="44" y="119"/>
                      </a:lnTo>
                      <a:lnTo>
                        <a:pt x="54" y="145"/>
                      </a:lnTo>
                      <a:lnTo>
                        <a:pt x="66" y="169"/>
                      </a:lnTo>
                      <a:lnTo>
                        <a:pt x="77" y="195"/>
                      </a:lnTo>
                      <a:lnTo>
                        <a:pt x="88" y="218"/>
                      </a:lnTo>
                      <a:lnTo>
                        <a:pt x="99" y="240"/>
                      </a:lnTo>
                      <a:lnTo>
                        <a:pt x="109" y="261"/>
                      </a:lnTo>
                      <a:lnTo>
                        <a:pt x="126" y="294"/>
                      </a:lnTo>
                      <a:lnTo>
                        <a:pt x="132" y="305"/>
                      </a:lnTo>
                      <a:lnTo>
                        <a:pt x="146" y="325"/>
                      </a:lnTo>
                      <a:lnTo>
                        <a:pt x="161" y="339"/>
                      </a:lnTo>
                      <a:lnTo>
                        <a:pt x="177" y="350"/>
                      </a:lnTo>
                      <a:lnTo>
                        <a:pt x="196" y="356"/>
                      </a:lnTo>
                      <a:lnTo>
                        <a:pt x="202" y="350"/>
                      </a:lnTo>
                      <a:lnTo>
                        <a:pt x="204" y="347"/>
                      </a:lnTo>
                      <a:lnTo>
                        <a:pt x="207" y="340"/>
                      </a:lnTo>
                      <a:lnTo>
                        <a:pt x="208" y="330"/>
                      </a:lnTo>
                      <a:lnTo>
                        <a:pt x="208" y="316"/>
                      </a:lnTo>
                      <a:lnTo>
                        <a:pt x="207" y="299"/>
                      </a:lnTo>
                      <a:lnTo>
                        <a:pt x="205" y="280"/>
                      </a:lnTo>
                      <a:lnTo>
                        <a:pt x="203" y="258"/>
                      </a:lnTo>
                      <a:lnTo>
                        <a:pt x="200" y="236"/>
                      </a:lnTo>
                      <a:lnTo>
                        <a:pt x="196" y="212"/>
                      </a:lnTo>
                      <a:lnTo>
                        <a:pt x="192" y="189"/>
                      </a:lnTo>
                      <a:lnTo>
                        <a:pt x="188" y="165"/>
                      </a:lnTo>
                      <a:lnTo>
                        <a:pt x="184" y="142"/>
                      </a:lnTo>
                      <a:lnTo>
                        <a:pt x="180" y="121"/>
                      </a:lnTo>
                      <a:lnTo>
                        <a:pt x="177" y="102"/>
                      </a:lnTo>
                      <a:lnTo>
                        <a:pt x="173" y="85"/>
                      </a:lnTo>
                      <a:lnTo>
                        <a:pt x="170" y="71"/>
                      </a:lnTo>
                      <a:lnTo>
                        <a:pt x="166" y="48"/>
                      </a:lnTo>
                      <a:lnTo>
                        <a:pt x="163" y="24"/>
                      </a:lnTo>
                      <a:lnTo>
                        <a:pt x="159" y="1"/>
                      </a:lnTo>
                      <a:lnTo>
                        <a:pt x="178" y="0"/>
                      </a:lnTo>
                      <a:close/>
                    </a:path>
                  </a:pathLst>
                </a:custGeom>
                <a:solidFill>
                  <a:srgbClr val="8CA19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7" name="Freeform 39"/>
                <p:cNvSpPr>
                  <a:spLocks/>
                </p:cNvSpPr>
                <p:nvPr/>
              </p:nvSpPr>
              <p:spPr bwMode="auto">
                <a:xfrm>
                  <a:off x="5130851" y="4112449"/>
                  <a:ext cx="74195" cy="61353"/>
                </a:xfrm>
                <a:custGeom>
                  <a:avLst/>
                  <a:gdLst>
                    <a:gd name="T0" fmla="*/ 81433293 w 52"/>
                    <a:gd name="T1" fmla="*/ 0 h 43"/>
                    <a:gd name="T2" fmla="*/ 91612276 w 52"/>
                    <a:gd name="T3" fmla="*/ 4072127 h 43"/>
                    <a:gd name="T4" fmla="*/ 97720522 w 52"/>
                    <a:gd name="T5" fmla="*/ 10178891 h 43"/>
                    <a:gd name="T6" fmla="*/ 101791260 w 52"/>
                    <a:gd name="T7" fmla="*/ 24429909 h 43"/>
                    <a:gd name="T8" fmla="*/ 105863424 w 52"/>
                    <a:gd name="T9" fmla="*/ 40715563 h 43"/>
                    <a:gd name="T10" fmla="*/ 105863424 w 52"/>
                    <a:gd name="T11" fmla="*/ 61073344 h 43"/>
                    <a:gd name="T12" fmla="*/ 99756604 w 52"/>
                    <a:gd name="T13" fmla="*/ 67181535 h 43"/>
                    <a:gd name="T14" fmla="*/ 91612276 w 52"/>
                    <a:gd name="T15" fmla="*/ 71252235 h 43"/>
                    <a:gd name="T16" fmla="*/ 81433293 w 52"/>
                    <a:gd name="T17" fmla="*/ 75324362 h 43"/>
                    <a:gd name="T18" fmla="*/ 63111408 w 52"/>
                    <a:gd name="T19" fmla="*/ 81432553 h 43"/>
                    <a:gd name="T20" fmla="*/ 44788097 w 52"/>
                    <a:gd name="T21" fmla="*/ 83467189 h 43"/>
                    <a:gd name="T22" fmla="*/ 30536950 w 52"/>
                    <a:gd name="T23" fmla="*/ 87539316 h 43"/>
                    <a:gd name="T24" fmla="*/ 26466213 w 52"/>
                    <a:gd name="T25" fmla="*/ 87539316 h 43"/>
                    <a:gd name="T26" fmla="*/ 20357967 w 52"/>
                    <a:gd name="T27" fmla="*/ 85503253 h 43"/>
                    <a:gd name="T28" fmla="*/ 16287229 w 52"/>
                    <a:gd name="T29" fmla="*/ 83467189 h 43"/>
                    <a:gd name="T30" fmla="*/ 14251147 w 52"/>
                    <a:gd name="T31" fmla="*/ 81432553 h 43"/>
                    <a:gd name="T32" fmla="*/ 14251147 w 52"/>
                    <a:gd name="T33" fmla="*/ 79396489 h 43"/>
                    <a:gd name="T34" fmla="*/ 0 w 52"/>
                    <a:gd name="T35" fmla="*/ 38679499 h 43"/>
                    <a:gd name="T36" fmla="*/ 0 w 52"/>
                    <a:gd name="T37" fmla="*/ 34608799 h 43"/>
                    <a:gd name="T38" fmla="*/ 2036082 w 52"/>
                    <a:gd name="T39" fmla="*/ 30536672 h 43"/>
                    <a:gd name="T40" fmla="*/ 2036082 w 52"/>
                    <a:gd name="T41" fmla="*/ 26465972 h 43"/>
                    <a:gd name="T42" fmla="*/ 6106819 w 52"/>
                    <a:gd name="T43" fmla="*/ 24429909 h 43"/>
                    <a:gd name="T44" fmla="*/ 10178983 w 52"/>
                    <a:gd name="T45" fmla="*/ 22393845 h 43"/>
                    <a:gd name="T46" fmla="*/ 16287229 w 52"/>
                    <a:gd name="T47" fmla="*/ 18321718 h 43"/>
                    <a:gd name="T48" fmla="*/ 24430131 w 52"/>
                    <a:gd name="T49" fmla="*/ 16287081 h 43"/>
                    <a:gd name="T50" fmla="*/ 44788097 w 52"/>
                    <a:gd name="T51" fmla="*/ 6106764 h 43"/>
                    <a:gd name="T52" fmla="*/ 65146064 w 52"/>
                    <a:gd name="T53" fmla="*/ 2036064 h 43"/>
                    <a:gd name="T54" fmla="*/ 81433293 w 52"/>
                    <a:gd name="T55" fmla="*/ 0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 h="43">
                      <a:moveTo>
                        <a:pt x="40" y="0"/>
                      </a:moveTo>
                      <a:lnTo>
                        <a:pt x="45" y="2"/>
                      </a:lnTo>
                      <a:lnTo>
                        <a:pt x="48" y="5"/>
                      </a:lnTo>
                      <a:lnTo>
                        <a:pt x="50" y="12"/>
                      </a:lnTo>
                      <a:lnTo>
                        <a:pt x="52" y="20"/>
                      </a:lnTo>
                      <a:lnTo>
                        <a:pt x="52" y="30"/>
                      </a:lnTo>
                      <a:lnTo>
                        <a:pt x="49" y="33"/>
                      </a:lnTo>
                      <a:lnTo>
                        <a:pt x="45" y="35"/>
                      </a:lnTo>
                      <a:lnTo>
                        <a:pt x="40" y="37"/>
                      </a:lnTo>
                      <a:lnTo>
                        <a:pt x="31" y="40"/>
                      </a:lnTo>
                      <a:lnTo>
                        <a:pt x="22" y="41"/>
                      </a:lnTo>
                      <a:lnTo>
                        <a:pt x="15" y="43"/>
                      </a:lnTo>
                      <a:lnTo>
                        <a:pt x="13" y="43"/>
                      </a:lnTo>
                      <a:lnTo>
                        <a:pt x="10" y="42"/>
                      </a:lnTo>
                      <a:lnTo>
                        <a:pt x="8" y="41"/>
                      </a:lnTo>
                      <a:lnTo>
                        <a:pt x="7" y="40"/>
                      </a:lnTo>
                      <a:lnTo>
                        <a:pt x="7" y="39"/>
                      </a:lnTo>
                      <a:lnTo>
                        <a:pt x="0" y="19"/>
                      </a:lnTo>
                      <a:lnTo>
                        <a:pt x="0" y="17"/>
                      </a:lnTo>
                      <a:lnTo>
                        <a:pt x="1" y="15"/>
                      </a:lnTo>
                      <a:lnTo>
                        <a:pt x="1" y="13"/>
                      </a:lnTo>
                      <a:lnTo>
                        <a:pt x="3" y="12"/>
                      </a:lnTo>
                      <a:lnTo>
                        <a:pt x="5" y="11"/>
                      </a:lnTo>
                      <a:lnTo>
                        <a:pt x="8" y="9"/>
                      </a:lnTo>
                      <a:lnTo>
                        <a:pt x="12" y="8"/>
                      </a:lnTo>
                      <a:lnTo>
                        <a:pt x="22" y="3"/>
                      </a:lnTo>
                      <a:lnTo>
                        <a:pt x="32" y="1"/>
                      </a:lnTo>
                      <a:lnTo>
                        <a:pt x="4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8" name="Freeform 40"/>
                <p:cNvSpPr>
                  <a:spLocks/>
                </p:cNvSpPr>
                <p:nvPr/>
              </p:nvSpPr>
              <p:spPr bwMode="auto">
                <a:xfrm>
                  <a:off x="4909692" y="4189498"/>
                  <a:ext cx="72769" cy="58500"/>
                </a:xfrm>
                <a:custGeom>
                  <a:avLst/>
                  <a:gdLst>
                    <a:gd name="T0" fmla="*/ 75327330 w 51"/>
                    <a:gd name="T1" fmla="*/ 0 h 41"/>
                    <a:gd name="T2" fmla="*/ 83471750 w 51"/>
                    <a:gd name="T3" fmla="*/ 0 h 41"/>
                    <a:gd name="T4" fmla="*/ 89578639 w 51"/>
                    <a:gd name="T5" fmla="*/ 4072171 h 41"/>
                    <a:gd name="T6" fmla="*/ 91614744 w 51"/>
                    <a:gd name="T7" fmla="*/ 8142915 h 41"/>
                    <a:gd name="T8" fmla="*/ 91614744 w 51"/>
                    <a:gd name="T9" fmla="*/ 8142915 h 41"/>
                    <a:gd name="T10" fmla="*/ 91614744 w 51"/>
                    <a:gd name="T11" fmla="*/ 10179000 h 41"/>
                    <a:gd name="T12" fmla="*/ 103829948 w 51"/>
                    <a:gd name="T13" fmla="*/ 52932512 h 41"/>
                    <a:gd name="T14" fmla="*/ 101793843 w 51"/>
                    <a:gd name="T15" fmla="*/ 63111512 h 41"/>
                    <a:gd name="T16" fmla="*/ 99757738 w 51"/>
                    <a:gd name="T17" fmla="*/ 65147598 h 41"/>
                    <a:gd name="T18" fmla="*/ 93650849 w 51"/>
                    <a:gd name="T19" fmla="*/ 67182256 h 41"/>
                    <a:gd name="T20" fmla="*/ 87542534 w 51"/>
                    <a:gd name="T21" fmla="*/ 71254427 h 41"/>
                    <a:gd name="T22" fmla="*/ 79399540 w 51"/>
                    <a:gd name="T23" fmla="*/ 71254427 h 41"/>
                    <a:gd name="T24" fmla="*/ 63112126 w 51"/>
                    <a:gd name="T25" fmla="*/ 77362683 h 41"/>
                    <a:gd name="T26" fmla="*/ 44790033 w 51"/>
                    <a:gd name="T27" fmla="*/ 81433427 h 41"/>
                    <a:gd name="T28" fmla="*/ 30538724 w 51"/>
                    <a:gd name="T29" fmla="*/ 83469512 h 41"/>
                    <a:gd name="T30" fmla="*/ 18323520 w 51"/>
                    <a:gd name="T31" fmla="*/ 83469512 h 41"/>
                    <a:gd name="T32" fmla="*/ 10179099 w 51"/>
                    <a:gd name="T33" fmla="*/ 81433427 h 41"/>
                    <a:gd name="T34" fmla="*/ 4072210 w 51"/>
                    <a:gd name="T35" fmla="*/ 71254427 h 41"/>
                    <a:gd name="T36" fmla="*/ 0 w 51"/>
                    <a:gd name="T37" fmla="*/ 61075427 h 41"/>
                    <a:gd name="T38" fmla="*/ 0 w 51"/>
                    <a:gd name="T39" fmla="*/ 44788171 h 41"/>
                    <a:gd name="T40" fmla="*/ 0 w 51"/>
                    <a:gd name="T41" fmla="*/ 32573085 h 41"/>
                    <a:gd name="T42" fmla="*/ 0 w 51"/>
                    <a:gd name="T43" fmla="*/ 22394085 h 41"/>
                    <a:gd name="T44" fmla="*/ 6108315 w 51"/>
                    <a:gd name="T45" fmla="*/ 16287256 h 41"/>
                    <a:gd name="T46" fmla="*/ 14251309 w 51"/>
                    <a:gd name="T47" fmla="*/ 12215085 h 41"/>
                    <a:gd name="T48" fmla="*/ 26466513 w 51"/>
                    <a:gd name="T49" fmla="*/ 8142915 h 41"/>
                    <a:gd name="T50" fmla="*/ 42753928 w 51"/>
                    <a:gd name="T51" fmla="*/ 6106829 h 41"/>
                    <a:gd name="T52" fmla="*/ 61076020 w 51"/>
                    <a:gd name="T53" fmla="*/ 2036085 h 41"/>
                    <a:gd name="T54" fmla="*/ 75327330 w 51"/>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41">
                      <a:moveTo>
                        <a:pt x="37" y="0"/>
                      </a:moveTo>
                      <a:lnTo>
                        <a:pt x="41" y="0"/>
                      </a:lnTo>
                      <a:lnTo>
                        <a:pt x="44" y="2"/>
                      </a:lnTo>
                      <a:lnTo>
                        <a:pt x="45" y="4"/>
                      </a:lnTo>
                      <a:lnTo>
                        <a:pt x="45" y="5"/>
                      </a:lnTo>
                      <a:lnTo>
                        <a:pt x="51" y="26"/>
                      </a:lnTo>
                      <a:lnTo>
                        <a:pt x="50" y="31"/>
                      </a:lnTo>
                      <a:lnTo>
                        <a:pt x="49" y="32"/>
                      </a:lnTo>
                      <a:lnTo>
                        <a:pt x="46" y="33"/>
                      </a:lnTo>
                      <a:lnTo>
                        <a:pt x="43" y="35"/>
                      </a:lnTo>
                      <a:lnTo>
                        <a:pt x="39" y="35"/>
                      </a:lnTo>
                      <a:lnTo>
                        <a:pt x="31" y="38"/>
                      </a:lnTo>
                      <a:lnTo>
                        <a:pt x="22" y="40"/>
                      </a:lnTo>
                      <a:lnTo>
                        <a:pt x="15" y="41"/>
                      </a:lnTo>
                      <a:lnTo>
                        <a:pt x="9" y="41"/>
                      </a:lnTo>
                      <a:lnTo>
                        <a:pt x="5" y="40"/>
                      </a:lnTo>
                      <a:lnTo>
                        <a:pt x="2" y="35"/>
                      </a:lnTo>
                      <a:lnTo>
                        <a:pt x="0" y="30"/>
                      </a:lnTo>
                      <a:lnTo>
                        <a:pt x="0" y="22"/>
                      </a:lnTo>
                      <a:lnTo>
                        <a:pt x="0" y="16"/>
                      </a:lnTo>
                      <a:lnTo>
                        <a:pt x="0" y="11"/>
                      </a:lnTo>
                      <a:lnTo>
                        <a:pt x="3" y="8"/>
                      </a:lnTo>
                      <a:lnTo>
                        <a:pt x="7" y="6"/>
                      </a:lnTo>
                      <a:lnTo>
                        <a:pt x="13" y="4"/>
                      </a:lnTo>
                      <a:lnTo>
                        <a:pt x="21" y="3"/>
                      </a:lnTo>
                      <a:lnTo>
                        <a:pt x="30" y="1"/>
                      </a:lnTo>
                      <a:lnTo>
                        <a:pt x="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23589" name="Freeform 41"/>
                <p:cNvSpPr>
                  <a:spLocks noEditPoints="1"/>
                </p:cNvSpPr>
                <p:nvPr/>
              </p:nvSpPr>
              <p:spPr bwMode="auto">
                <a:xfrm>
                  <a:off x="4982460" y="4116730"/>
                  <a:ext cx="132696" cy="45659"/>
                </a:xfrm>
                <a:custGeom>
                  <a:avLst/>
                  <a:gdLst>
                    <a:gd name="T0" fmla="*/ 6108297 w 93"/>
                    <a:gd name="T1" fmla="*/ 10179103 h 32"/>
                    <a:gd name="T2" fmla="*/ 10179067 w 93"/>
                    <a:gd name="T3" fmla="*/ 10179103 h 32"/>
                    <a:gd name="T4" fmla="*/ 22394234 w 93"/>
                    <a:gd name="T5" fmla="*/ 20358207 h 32"/>
                    <a:gd name="T6" fmla="*/ 38681597 w 93"/>
                    <a:gd name="T7" fmla="*/ 30538737 h 32"/>
                    <a:gd name="T8" fmla="*/ 61075831 w 93"/>
                    <a:gd name="T9" fmla="*/ 40717840 h 32"/>
                    <a:gd name="T10" fmla="*/ 85506163 w 93"/>
                    <a:gd name="T11" fmla="*/ 48860837 h 32"/>
                    <a:gd name="T12" fmla="*/ 116044792 w 93"/>
                    <a:gd name="T13" fmla="*/ 54969155 h 32"/>
                    <a:gd name="T14" fmla="*/ 150654192 w 93"/>
                    <a:gd name="T15" fmla="*/ 54969155 h 32"/>
                    <a:gd name="T16" fmla="*/ 189335789 w 93"/>
                    <a:gd name="T17" fmla="*/ 46824731 h 32"/>
                    <a:gd name="T18" fmla="*/ 185263592 w 93"/>
                    <a:gd name="T19" fmla="*/ 46824731 h 32"/>
                    <a:gd name="T20" fmla="*/ 177120623 w 93"/>
                    <a:gd name="T21" fmla="*/ 50896943 h 32"/>
                    <a:gd name="T22" fmla="*/ 162869358 w 93"/>
                    <a:gd name="T23" fmla="*/ 57005262 h 32"/>
                    <a:gd name="T24" fmla="*/ 144547322 w 93"/>
                    <a:gd name="T25" fmla="*/ 61076047 h 32"/>
                    <a:gd name="T26" fmla="*/ 124187761 w 93"/>
                    <a:gd name="T27" fmla="*/ 65148259 h 32"/>
                    <a:gd name="T28" fmla="*/ 101793527 w 93"/>
                    <a:gd name="T29" fmla="*/ 63112153 h 32"/>
                    <a:gd name="T30" fmla="*/ 77363195 w 93"/>
                    <a:gd name="T31" fmla="*/ 57005262 h 32"/>
                    <a:gd name="T32" fmla="*/ 50896764 w 93"/>
                    <a:gd name="T33" fmla="*/ 46824731 h 32"/>
                    <a:gd name="T34" fmla="*/ 24430332 w 93"/>
                    <a:gd name="T35" fmla="*/ 28502631 h 32"/>
                    <a:gd name="T36" fmla="*/ 6108297 w 93"/>
                    <a:gd name="T37" fmla="*/ 10179103 h 32"/>
                    <a:gd name="T38" fmla="*/ 0 w 93"/>
                    <a:gd name="T39" fmla="*/ 0 h 32"/>
                    <a:gd name="T40" fmla="*/ 6108297 w 93"/>
                    <a:gd name="T41" fmla="*/ 10179103 h 32"/>
                    <a:gd name="T42" fmla="*/ 2036099 w 93"/>
                    <a:gd name="T43" fmla="*/ 4072212 h 32"/>
                    <a:gd name="T44" fmla="*/ 0 w 93"/>
                    <a:gd name="T45" fmla="*/ 0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 h="32">
                      <a:moveTo>
                        <a:pt x="3" y="5"/>
                      </a:moveTo>
                      <a:lnTo>
                        <a:pt x="5" y="5"/>
                      </a:lnTo>
                      <a:lnTo>
                        <a:pt x="11" y="10"/>
                      </a:lnTo>
                      <a:lnTo>
                        <a:pt x="19" y="15"/>
                      </a:lnTo>
                      <a:lnTo>
                        <a:pt x="30" y="20"/>
                      </a:lnTo>
                      <a:lnTo>
                        <a:pt x="42" y="24"/>
                      </a:lnTo>
                      <a:lnTo>
                        <a:pt x="57" y="27"/>
                      </a:lnTo>
                      <a:lnTo>
                        <a:pt x="74" y="27"/>
                      </a:lnTo>
                      <a:lnTo>
                        <a:pt x="93" y="23"/>
                      </a:lnTo>
                      <a:lnTo>
                        <a:pt x="91" y="23"/>
                      </a:lnTo>
                      <a:lnTo>
                        <a:pt x="87" y="25"/>
                      </a:lnTo>
                      <a:lnTo>
                        <a:pt x="80" y="28"/>
                      </a:lnTo>
                      <a:lnTo>
                        <a:pt x="71" y="30"/>
                      </a:lnTo>
                      <a:lnTo>
                        <a:pt x="61" y="32"/>
                      </a:lnTo>
                      <a:lnTo>
                        <a:pt x="50" y="31"/>
                      </a:lnTo>
                      <a:lnTo>
                        <a:pt x="38" y="28"/>
                      </a:lnTo>
                      <a:lnTo>
                        <a:pt x="25" y="23"/>
                      </a:lnTo>
                      <a:lnTo>
                        <a:pt x="12" y="14"/>
                      </a:lnTo>
                      <a:lnTo>
                        <a:pt x="3" y="5"/>
                      </a:lnTo>
                      <a:close/>
                      <a:moveTo>
                        <a:pt x="0" y="0"/>
                      </a:moveTo>
                      <a:lnTo>
                        <a:pt x="3" y="5"/>
                      </a:lnTo>
                      <a:lnTo>
                        <a:pt x="1" y="2"/>
                      </a:lnTo>
                      <a:lnTo>
                        <a:pt x="0" y="0"/>
                      </a:lnTo>
                      <a:close/>
                    </a:path>
                  </a:pathLst>
                </a:custGeom>
                <a:solidFill>
                  <a:srgbClr val="E8EFE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grpSp>
      <p:sp>
        <p:nvSpPr>
          <p:cNvPr id="23559" name="TextBox 80"/>
          <p:cNvSpPr txBox="1">
            <a:spLocks noChangeArrowheads="1"/>
          </p:cNvSpPr>
          <p:nvPr/>
        </p:nvSpPr>
        <p:spPr bwMode="auto">
          <a:xfrm>
            <a:off x="4800600" y="6027738"/>
            <a:ext cx="396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a:solidFill>
                  <a:schemeClr val="tx1"/>
                </a:solidFill>
              </a:rPr>
              <a:t>Sources: Physician Perspectives on Care Delivery Reform:  Results from a Survey of Connecticut Physicians.  April 2015.  UConn Health and Yale School of Public Health; and the Robert Graham Center.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CareFirst PCMH Model</a:t>
            </a:r>
            <a:endParaRPr lang="en-US" dirty="0"/>
          </a:p>
        </p:txBody>
      </p:sp>
      <p:sp>
        <p:nvSpPr>
          <p:cNvPr id="3" name="Content Placeholder 2"/>
          <p:cNvSpPr>
            <a:spLocks noGrp="1"/>
          </p:cNvSpPr>
          <p:nvPr>
            <p:ph idx="1"/>
          </p:nvPr>
        </p:nvSpPr>
        <p:spPr>
          <a:xfrm>
            <a:off x="381000" y="1143000"/>
            <a:ext cx="8305800" cy="4800600"/>
          </a:xfrm>
        </p:spPr>
        <p:txBody>
          <a:bodyPr/>
          <a:lstStyle/>
          <a:p>
            <a:r>
              <a:rPr lang="en-US" dirty="0" smtClean="0"/>
              <a:t>Aggressively pursuing the PCMH model since 2011 participation in MMPP</a:t>
            </a:r>
          </a:p>
          <a:p>
            <a:endParaRPr lang="en-US" sz="1000" dirty="0" smtClean="0"/>
          </a:p>
          <a:p>
            <a:r>
              <a:rPr lang="en-US" dirty="0" smtClean="0"/>
              <a:t>80% of eligible PCPs are in a PCMH </a:t>
            </a:r>
          </a:p>
          <a:p>
            <a:pPr lvl="1"/>
            <a:r>
              <a:rPr lang="en-US" dirty="0" smtClean="0"/>
              <a:t>4,052 primary care physicians and nurse practitioners</a:t>
            </a:r>
          </a:p>
          <a:p>
            <a:pPr lvl="1"/>
            <a:endParaRPr lang="en-US" sz="1000" dirty="0" smtClean="0"/>
          </a:p>
          <a:p>
            <a:r>
              <a:rPr lang="en-US" dirty="0" smtClean="0"/>
              <a:t>CareFirst views PCMH as an important cost management strategy.  It’s specific PCMH approach involves:</a:t>
            </a:r>
          </a:p>
          <a:p>
            <a:pPr lvl="1"/>
            <a:r>
              <a:rPr lang="en-US" dirty="0" smtClean="0"/>
              <a:t>Directing referrals to cost-effective specialists and hospitals</a:t>
            </a:r>
          </a:p>
          <a:p>
            <a:pPr lvl="1"/>
            <a:r>
              <a:rPr lang="en-US" dirty="0" smtClean="0"/>
              <a:t>Engaging high-cost, high-need patients in care management</a:t>
            </a:r>
          </a:p>
          <a:p>
            <a:pPr lvl="1"/>
            <a:r>
              <a:rPr lang="en-US" dirty="0" smtClean="0"/>
              <a:t>Effectively managing medications</a:t>
            </a:r>
          </a:p>
          <a:p>
            <a:pPr lvl="1"/>
            <a:r>
              <a:rPr lang="en-US" dirty="0" smtClean="0"/>
              <a:t>Reducing gaps in care and quality deficits </a:t>
            </a:r>
          </a:p>
          <a:p>
            <a:pPr lvl="1"/>
            <a:r>
              <a:rPr lang="en-US" dirty="0" smtClean="0"/>
              <a:t>Engaging PCPs in transformation</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70</a:t>
            </a:fld>
            <a:endParaRPr lang="en-US" altLang="en-US"/>
          </a:p>
        </p:txBody>
      </p:sp>
      <p:sp>
        <p:nvSpPr>
          <p:cNvPr id="5" name="TextBox 4"/>
          <p:cNvSpPr txBox="1"/>
          <p:nvPr/>
        </p:nvSpPr>
        <p:spPr>
          <a:xfrm>
            <a:off x="4191000" y="6248400"/>
            <a:ext cx="4343400" cy="461665"/>
          </a:xfrm>
          <a:prstGeom prst="rect">
            <a:avLst/>
          </a:prstGeom>
          <a:noFill/>
        </p:spPr>
        <p:txBody>
          <a:bodyPr wrap="square" rtlCol="0">
            <a:spAutoFit/>
          </a:bodyPr>
          <a:lstStyle/>
          <a:p>
            <a:r>
              <a:rPr lang="en-US" sz="1200" dirty="0" smtClean="0"/>
              <a:t>*Source of CareFirst information is CareFirst PowerPoint presentation:  2014 PCMH Program Performance Report</a:t>
            </a:r>
            <a:endParaRPr lang="en-US" sz="1200" dirty="0"/>
          </a:p>
        </p:txBody>
      </p:sp>
    </p:spTree>
    <p:extLst>
      <p:ext uri="{BB962C8B-B14F-4D97-AF65-F5344CB8AC3E}">
        <p14:creationId xmlns:p14="http://schemas.microsoft.com/office/powerpoint/2010/main" val="3341717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CareFirst PCMH Model </a:t>
            </a:r>
            <a:r>
              <a:rPr lang="en-US" sz="2800" dirty="0" smtClean="0"/>
              <a:t>(cont’d)</a:t>
            </a:r>
            <a:endParaRPr lang="en-US" sz="2800" dirty="0"/>
          </a:p>
        </p:txBody>
      </p:sp>
      <p:sp>
        <p:nvSpPr>
          <p:cNvPr id="3" name="Content Placeholder 2"/>
          <p:cNvSpPr>
            <a:spLocks noGrp="1"/>
          </p:cNvSpPr>
          <p:nvPr>
            <p:ph idx="1"/>
          </p:nvPr>
        </p:nvSpPr>
        <p:spPr>
          <a:xfrm>
            <a:off x="381000" y="1143000"/>
            <a:ext cx="8382000" cy="4724400"/>
          </a:xfrm>
        </p:spPr>
        <p:txBody>
          <a:bodyPr/>
          <a:lstStyle/>
          <a:p>
            <a:r>
              <a:rPr lang="en-US" dirty="0" smtClean="0"/>
              <a:t>Places PCPs into one of four groupings based on PCP organizational characteristics and size</a:t>
            </a:r>
          </a:p>
          <a:p>
            <a:endParaRPr lang="en-US" sz="800" dirty="0" smtClean="0"/>
          </a:p>
          <a:p>
            <a:r>
              <a:rPr lang="en-US" dirty="0" smtClean="0"/>
              <a:t>Within groupings, creates panels, which may be comprised of several practices within region</a:t>
            </a:r>
          </a:p>
          <a:p>
            <a:endParaRPr lang="en-US" sz="800" dirty="0" smtClean="0"/>
          </a:p>
          <a:p>
            <a:r>
              <a:rPr lang="en-US" dirty="0" smtClean="0"/>
              <a:t>Panel as a team is accountable for aggregate quality/cost outcomes of their pooled population </a:t>
            </a:r>
          </a:p>
          <a:p>
            <a:endParaRPr lang="en-US" sz="800" dirty="0" smtClean="0"/>
          </a:p>
          <a:p>
            <a:r>
              <a:rPr lang="en-US" dirty="0" smtClean="0"/>
              <a:t>Savings compared to risk-adjusted, global budget are shared with panel providers </a:t>
            </a:r>
          </a:p>
          <a:p>
            <a:pPr lvl="1"/>
            <a:r>
              <a:rPr lang="en-US" dirty="0" smtClean="0"/>
              <a:t>Quality scores ratchet gain sharing up or down</a:t>
            </a:r>
          </a:p>
          <a:p>
            <a:pPr lvl="1"/>
            <a:r>
              <a:rPr lang="en-US" dirty="0" smtClean="0"/>
              <a:t>Low overall quality scores and low engagement = no gain sharing</a:t>
            </a:r>
          </a:p>
          <a:p>
            <a:pPr lvl="1"/>
            <a:r>
              <a:rPr lang="en-US" dirty="0" smtClean="0"/>
              <a:t>Shared savings distributed through enhanced fee in next year</a:t>
            </a:r>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71</a:t>
            </a:fld>
            <a:endParaRPr lang="en-US" altLang="en-US"/>
          </a:p>
        </p:txBody>
      </p:sp>
      <p:sp>
        <p:nvSpPr>
          <p:cNvPr id="6" name="TextBox 5"/>
          <p:cNvSpPr txBox="1"/>
          <p:nvPr/>
        </p:nvSpPr>
        <p:spPr>
          <a:xfrm>
            <a:off x="4876800" y="6096000"/>
            <a:ext cx="3505200" cy="430887"/>
          </a:xfrm>
          <a:prstGeom prst="rect">
            <a:avLst/>
          </a:prstGeom>
          <a:noFill/>
        </p:spPr>
        <p:txBody>
          <a:bodyPr wrap="square" rtlCol="0">
            <a:spAutoFit/>
          </a:bodyPr>
          <a:lstStyle/>
          <a:p>
            <a:r>
              <a:rPr lang="en-US" sz="1100" dirty="0"/>
              <a:t>*</a:t>
            </a:r>
            <a:r>
              <a:rPr lang="en-US" sz="1100" dirty="0" smtClean="0"/>
              <a:t>Source: CareFirst </a:t>
            </a:r>
            <a:r>
              <a:rPr lang="en-US" sz="1100" dirty="0"/>
              <a:t>PowerPoint presentation:  2014 PCMH Program Performance Report</a:t>
            </a:r>
          </a:p>
        </p:txBody>
      </p:sp>
    </p:spTree>
    <p:extLst>
      <p:ext uri="{BB962C8B-B14F-4D97-AF65-F5344CB8AC3E}">
        <p14:creationId xmlns:p14="http://schemas.microsoft.com/office/powerpoint/2010/main" val="27143139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CareFirst Supports: Total Care and Cost Improvement Program – 18 Programs</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72</a:t>
            </a:fld>
            <a:endParaRPr lang="en-US" altLang="en-US"/>
          </a:p>
        </p:txBody>
      </p:sp>
      <p:sp>
        <p:nvSpPr>
          <p:cNvPr id="3" name="TextBox 2"/>
          <p:cNvSpPr txBox="1"/>
          <p:nvPr/>
        </p:nvSpPr>
        <p:spPr>
          <a:xfrm>
            <a:off x="4191000" y="6019800"/>
            <a:ext cx="4572000" cy="769441"/>
          </a:xfrm>
          <a:prstGeom prst="rect">
            <a:avLst/>
          </a:prstGeom>
          <a:noFill/>
        </p:spPr>
        <p:txBody>
          <a:bodyPr wrap="square" rtlCol="0">
            <a:spAutoFit/>
          </a:bodyPr>
          <a:lstStyle/>
          <a:p>
            <a:r>
              <a:rPr lang="en-US" sz="1100" dirty="0"/>
              <a:t>*</a:t>
            </a:r>
            <a:r>
              <a:rPr lang="en-US" sz="1100" dirty="0" smtClean="0"/>
              <a:t>Source: PCMH Program Manual, Par VI:  TCCI:  Eighteen Supporting Programs.  </a:t>
            </a:r>
            <a:r>
              <a:rPr lang="en-US" sz="1100" dirty="0"/>
              <a:t>Available at:  https://provider.carefirst.com/carefirst-resources/provider/pdf/pcmh-program-description-guidelines-part-vi.pdf</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82000" cy="487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04800" y="3886200"/>
            <a:ext cx="1600200" cy="1981200"/>
          </a:xfrm>
          <a:prstGeom prst="ellipse">
            <a:avLst/>
          </a:prstGeom>
          <a:noFill/>
          <a:ln w="158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Oval 6"/>
          <p:cNvSpPr/>
          <p:nvPr/>
        </p:nvSpPr>
        <p:spPr bwMode="auto">
          <a:xfrm>
            <a:off x="1600200" y="1066800"/>
            <a:ext cx="7086600" cy="990600"/>
          </a:xfrm>
          <a:prstGeom prst="ellipse">
            <a:avLst/>
          </a:prstGeom>
          <a:noFill/>
          <a:ln w="158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Oval 7"/>
          <p:cNvSpPr/>
          <p:nvPr/>
        </p:nvSpPr>
        <p:spPr bwMode="auto">
          <a:xfrm>
            <a:off x="7162800" y="3810000"/>
            <a:ext cx="1666240" cy="2133600"/>
          </a:xfrm>
          <a:prstGeom prst="ellipse">
            <a:avLst/>
          </a:prstGeom>
          <a:noFill/>
          <a:ln w="1587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352214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Incentives Focus on Engagement</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73</a:t>
            </a:fld>
            <a:endParaRPr lang="en-US" alt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97" b="14640"/>
          <a:stretch/>
        </p:blipFill>
        <p:spPr bwMode="auto">
          <a:xfrm>
            <a:off x="152400" y="1524000"/>
            <a:ext cx="853440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43400" y="6400800"/>
            <a:ext cx="4038600" cy="430887"/>
          </a:xfrm>
          <a:prstGeom prst="rect">
            <a:avLst/>
          </a:prstGeom>
          <a:noFill/>
        </p:spPr>
        <p:txBody>
          <a:bodyPr wrap="square" rtlCol="0">
            <a:spAutoFit/>
          </a:bodyPr>
          <a:lstStyle/>
          <a:p>
            <a:r>
              <a:rPr lang="en-US" sz="1100" dirty="0"/>
              <a:t>*</a:t>
            </a:r>
            <a:r>
              <a:rPr lang="en-US" sz="1100" dirty="0" smtClean="0"/>
              <a:t>Source: CareFirst </a:t>
            </a:r>
            <a:r>
              <a:rPr lang="en-US" sz="1100" dirty="0"/>
              <a:t>PowerPoint presentation:  2014 PCMH Program Performance Report</a:t>
            </a:r>
          </a:p>
        </p:txBody>
      </p:sp>
      <p:sp>
        <p:nvSpPr>
          <p:cNvPr id="5" name="Rectangle 4"/>
          <p:cNvSpPr/>
          <p:nvPr/>
        </p:nvSpPr>
        <p:spPr>
          <a:xfrm>
            <a:off x="152400" y="1219200"/>
            <a:ext cx="9296400" cy="400110"/>
          </a:xfrm>
          <a:prstGeom prst="rect">
            <a:avLst/>
          </a:prstGeom>
        </p:spPr>
        <p:txBody>
          <a:bodyPr wrap="square">
            <a:spAutoFit/>
          </a:bodyPr>
          <a:lstStyle/>
          <a:p>
            <a:pPr marL="342900" indent="-342900">
              <a:buFont typeface="Wingdings" panose="05000000000000000000" pitchFamily="2" charset="2"/>
              <a:buChar char="§"/>
            </a:pPr>
            <a:r>
              <a:rPr lang="en-US" sz="2000" dirty="0" smtClean="0">
                <a:solidFill>
                  <a:srgbClr val="25325B"/>
                </a:solidFill>
              </a:rPr>
              <a:t>35% of a Panel’s quality score is based on the degree of their engagement</a:t>
            </a:r>
            <a:endParaRPr lang="en-US" sz="2000" dirty="0">
              <a:solidFill>
                <a:srgbClr val="25325B"/>
              </a:solidFill>
            </a:endParaRPr>
          </a:p>
        </p:txBody>
      </p:sp>
      <p:sp>
        <p:nvSpPr>
          <p:cNvPr id="7" name="Rectangle 6"/>
          <p:cNvSpPr/>
          <p:nvPr/>
        </p:nvSpPr>
        <p:spPr>
          <a:xfrm>
            <a:off x="228600" y="5181600"/>
            <a:ext cx="8610600" cy="1015663"/>
          </a:xfrm>
          <a:prstGeom prst="rect">
            <a:avLst/>
          </a:prstGeom>
        </p:spPr>
        <p:txBody>
          <a:bodyPr wrap="square">
            <a:spAutoFit/>
          </a:bodyPr>
          <a:lstStyle/>
          <a:p>
            <a:pPr marL="342900" indent="-342900">
              <a:buFont typeface="Wingdings" panose="05000000000000000000" pitchFamily="2" charset="2"/>
              <a:buChar char="§"/>
            </a:pPr>
            <a:r>
              <a:rPr lang="en-US" sz="2000" dirty="0" smtClean="0">
                <a:solidFill>
                  <a:srgbClr val="25325B"/>
                </a:solidFill>
              </a:rPr>
              <a:t>By 2017, 50% of the Panel’s quality score will be based on engagement, with the other 50% based on CMS ACO quality measures – 2016 will be a transition year.</a:t>
            </a:r>
            <a:endParaRPr lang="en-US" sz="2000" dirty="0">
              <a:solidFill>
                <a:srgbClr val="25325B"/>
              </a:solidFill>
            </a:endParaRPr>
          </a:p>
        </p:txBody>
      </p:sp>
    </p:spTree>
    <p:extLst>
      <p:ext uri="{BB962C8B-B14F-4D97-AF65-F5344CB8AC3E}">
        <p14:creationId xmlns:p14="http://schemas.microsoft.com/office/powerpoint/2010/main" val="28441338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Costs at End of 2014</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74</a:t>
            </a:fld>
            <a:endParaRPr lang="en-US" alt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938" b="-13938"/>
          <a:stretch/>
        </p:blipFill>
        <p:spPr bwMode="auto">
          <a:xfrm>
            <a:off x="533400" y="1828800"/>
            <a:ext cx="8199582"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95800" y="6400800"/>
            <a:ext cx="3962400" cy="430887"/>
          </a:xfrm>
          <a:prstGeom prst="rect">
            <a:avLst/>
          </a:prstGeom>
          <a:noFill/>
        </p:spPr>
        <p:txBody>
          <a:bodyPr wrap="square" rtlCol="0">
            <a:spAutoFit/>
          </a:bodyPr>
          <a:lstStyle/>
          <a:p>
            <a:r>
              <a:rPr lang="en-US" sz="1100" dirty="0"/>
              <a:t>*</a:t>
            </a:r>
            <a:r>
              <a:rPr lang="en-US" sz="1100" dirty="0" smtClean="0"/>
              <a:t>Source: CareFirst </a:t>
            </a:r>
            <a:r>
              <a:rPr lang="en-US" sz="1100" dirty="0"/>
              <a:t>PowerPoint presentation:  2014 PCMH Program Performance Report</a:t>
            </a:r>
          </a:p>
        </p:txBody>
      </p:sp>
      <p:sp>
        <p:nvSpPr>
          <p:cNvPr id="5" name="TextBox 4"/>
          <p:cNvSpPr txBox="1"/>
          <p:nvPr/>
        </p:nvSpPr>
        <p:spPr>
          <a:xfrm>
            <a:off x="304800" y="990600"/>
            <a:ext cx="8839200"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rgbClr val="25325B"/>
                </a:solidFill>
              </a:rPr>
              <a:t>Ten measures are tracked</a:t>
            </a:r>
          </a:p>
          <a:p>
            <a:pPr marL="342900" indent="-342900">
              <a:buFont typeface="Wingdings" panose="05000000000000000000" pitchFamily="2" charset="2"/>
              <a:buChar char="§"/>
            </a:pPr>
            <a:r>
              <a:rPr lang="en-US" sz="2000" dirty="0" smtClean="0">
                <a:solidFill>
                  <a:srgbClr val="25325B"/>
                </a:solidFill>
              </a:rPr>
              <a:t>All are favorable – even the cost of readmission given the greater acuity.</a:t>
            </a:r>
            <a:endParaRPr lang="en-US" sz="2000" dirty="0">
              <a:solidFill>
                <a:srgbClr val="25325B"/>
              </a:solidFill>
            </a:endParaRPr>
          </a:p>
        </p:txBody>
      </p:sp>
    </p:spTree>
    <p:extLst>
      <p:ext uri="{BB962C8B-B14F-4D97-AF65-F5344CB8AC3E}">
        <p14:creationId xmlns:p14="http://schemas.microsoft.com/office/powerpoint/2010/main" val="1579133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Quality:  2011 to 2014</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75</a:t>
            </a:fld>
            <a:endParaRPr lang="en-US" alt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686" b="-10130"/>
          <a:stretch/>
        </p:blipFill>
        <p:spPr bwMode="auto">
          <a:xfrm>
            <a:off x="228600" y="1295400"/>
            <a:ext cx="8458200" cy="478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53000" y="6324600"/>
            <a:ext cx="3505200" cy="430887"/>
          </a:xfrm>
          <a:prstGeom prst="rect">
            <a:avLst/>
          </a:prstGeom>
          <a:noFill/>
        </p:spPr>
        <p:txBody>
          <a:bodyPr wrap="square" rtlCol="0">
            <a:spAutoFit/>
          </a:bodyPr>
          <a:lstStyle/>
          <a:p>
            <a:r>
              <a:rPr lang="en-US" sz="1100" dirty="0"/>
              <a:t>*</a:t>
            </a:r>
            <a:r>
              <a:rPr lang="en-US" sz="1100" dirty="0" smtClean="0"/>
              <a:t>Source: </a:t>
            </a:r>
            <a:r>
              <a:rPr lang="en-US" sz="1100" dirty="0"/>
              <a:t>CareFirst PowerPoint presentation:  2014 PCMH Program Performance Report</a:t>
            </a:r>
          </a:p>
        </p:txBody>
      </p:sp>
    </p:spTree>
    <p:extLst>
      <p:ext uri="{BB962C8B-B14F-4D97-AF65-F5344CB8AC3E}">
        <p14:creationId xmlns:p14="http://schemas.microsoft.com/office/powerpoint/2010/main" val="25190229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Maryland’s PCMH Initiatives</a:t>
            </a:r>
            <a:endParaRPr lang="en-US" dirty="0"/>
          </a:p>
        </p:txBody>
      </p:sp>
      <p:sp>
        <p:nvSpPr>
          <p:cNvPr id="3" name="Content Placeholder 2"/>
          <p:cNvSpPr>
            <a:spLocks noGrp="1"/>
          </p:cNvSpPr>
          <p:nvPr>
            <p:ph idx="1"/>
          </p:nvPr>
        </p:nvSpPr>
        <p:spPr>
          <a:xfrm>
            <a:off x="381000" y="1295400"/>
            <a:ext cx="7848600" cy="4572000"/>
          </a:xfrm>
        </p:spPr>
        <p:txBody>
          <a:bodyPr/>
          <a:lstStyle/>
          <a:p>
            <a:r>
              <a:rPr lang="en-US" dirty="0" smtClean="0"/>
              <a:t>The MMPP officially ended in December 2015, although Medicaid MCOs will continue to participate until the end of FY 2016.</a:t>
            </a:r>
          </a:p>
          <a:p>
            <a:endParaRPr lang="en-US" sz="800" dirty="0" smtClean="0"/>
          </a:p>
          <a:p>
            <a:r>
              <a:rPr lang="en-US" dirty="0" smtClean="0"/>
              <a:t>CareFirst will continue its PCMH </a:t>
            </a:r>
            <a:r>
              <a:rPr lang="en-US" dirty="0"/>
              <a:t>m</a:t>
            </a:r>
            <a:r>
              <a:rPr lang="en-US" dirty="0" smtClean="0"/>
              <a:t>odel.</a:t>
            </a:r>
          </a:p>
          <a:p>
            <a:endParaRPr lang="en-US" sz="800" dirty="0" smtClean="0"/>
          </a:p>
          <a:p>
            <a:r>
              <a:rPr lang="en-US" dirty="0" smtClean="0"/>
              <a:t>MD Health Care Commission is currently establishing a primary care council to:</a:t>
            </a:r>
          </a:p>
          <a:p>
            <a:pPr lvl="1"/>
            <a:r>
              <a:rPr lang="en-US" dirty="0"/>
              <a:t>d</a:t>
            </a:r>
            <a:r>
              <a:rPr lang="en-US" dirty="0" smtClean="0"/>
              <a:t>evelop aligned metrics, incentives and payment systems across payers</a:t>
            </a:r>
          </a:p>
          <a:p>
            <a:pPr lvl="1"/>
            <a:r>
              <a:rPr lang="en-US" dirty="0"/>
              <a:t>w</a:t>
            </a:r>
            <a:r>
              <a:rPr lang="en-US" dirty="0" smtClean="0"/>
              <a:t>ork with state agencies/stakeholders to develop recommendations on how to integrate PCMH initiatives into the new All-Payer Global Hospital Budget Model </a:t>
            </a:r>
            <a:r>
              <a:rPr lang="en-US" i="1" dirty="0" smtClean="0"/>
              <a:t>(forthcoming discussion)</a:t>
            </a:r>
          </a:p>
          <a:p>
            <a:endParaRPr lang="en-US" dirty="0" smtClean="0"/>
          </a:p>
          <a:p>
            <a:pPr marL="457200" lvl="1" indent="0">
              <a:buNone/>
            </a:pP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76</a:t>
            </a:fld>
            <a:endParaRPr lang="en-US" altLang="en-US"/>
          </a:p>
        </p:txBody>
      </p:sp>
    </p:spTree>
    <p:extLst>
      <p:ext uri="{BB962C8B-B14F-4D97-AF65-F5344CB8AC3E}">
        <p14:creationId xmlns:p14="http://schemas.microsoft.com/office/powerpoint/2010/main" val="13464164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#2:  All-Payer Limitation on Per Capita Health Care Cost Increases </a:t>
            </a:r>
            <a:endParaRPr lang="en-US" dirty="0"/>
          </a:p>
        </p:txBody>
      </p:sp>
      <p:sp>
        <p:nvSpPr>
          <p:cNvPr id="3" name="Content Placeholder 2"/>
          <p:cNvSpPr>
            <a:spLocks noGrp="1"/>
          </p:cNvSpPr>
          <p:nvPr>
            <p:ph idx="1"/>
          </p:nvPr>
        </p:nvSpPr>
        <p:spPr>
          <a:xfrm>
            <a:off x="381000" y="1143000"/>
            <a:ext cx="7769225" cy="5029200"/>
          </a:xfrm>
        </p:spPr>
        <p:txBody>
          <a:bodyPr/>
          <a:lstStyle/>
          <a:p>
            <a:r>
              <a:rPr lang="en-US" dirty="0" smtClean="0"/>
              <a:t>Maryland has been setting hospital FFS rates for all payers since 1974</a:t>
            </a:r>
          </a:p>
          <a:p>
            <a:r>
              <a:rPr lang="en-US" dirty="0" smtClean="0"/>
              <a:t>Enabling legislation is broadly written, allowing Health Services Cost Review Commission (HSCRC) flexibility to evolve rate setting methodology</a:t>
            </a:r>
          </a:p>
          <a:p>
            <a:r>
              <a:rPr lang="en-US" dirty="0" smtClean="0"/>
              <a:t>Maryland needed to move to a global budget model because:</a:t>
            </a:r>
          </a:p>
          <a:p>
            <a:pPr lvl="1"/>
            <a:r>
              <a:rPr lang="en-US" dirty="0" smtClean="0"/>
              <a:t>Lack of volume controls was resulting in increased spending</a:t>
            </a:r>
          </a:p>
          <a:p>
            <a:pPr lvl="1"/>
            <a:r>
              <a:rPr lang="en-US" dirty="0" smtClean="0"/>
              <a:t>As admissions/complications are reduced, cost per admission increases, enhancing the likelihood of exceeding the CMS rate limit</a:t>
            </a:r>
          </a:p>
          <a:p>
            <a:r>
              <a:rPr lang="en-US" dirty="0" smtClean="0"/>
              <a:t>Maryland negotiated a new CMS all-payer agreement, effective January 1, 2014</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77</a:t>
            </a:fld>
            <a:endParaRPr lang="en-US" altLang="en-US"/>
          </a:p>
        </p:txBody>
      </p:sp>
    </p:spTree>
    <p:extLst>
      <p:ext uri="{BB962C8B-B14F-4D97-AF65-F5344CB8AC3E}">
        <p14:creationId xmlns:p14="http://schemas.microsoft.com/office/powerpoint/2010/main" val="885287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dirty="0" smtClean="0"/>
              <a:t>Maryland New All-Payer Model: Requirements</a:t>
            </a:r>
            <a:endParaRPr lang="en-US" dirty="0"/>
          </a:p>
        </p:txBody>
      </p:sp>
      <p:sp>
        <p:nvSpPr>
          <p:cNvPr id="3" name="Content Placeholder 2"/>
          <p:cNvSpPr>
            <a:spLocks noGrp="1"/>
          </p:cNvSpPr>
          <p:nvPr>
            <p:ph idx="1"/>
          </p:nvPr>
        </p:nvSpPr>
        <p:spPr>
          <a:xfrm>
            <a:off x="381000" y="1066800"/>
            <a:ext cx="8305800" cy="5181600"/>
          </a:xfrm>
        </p:spPr>
        <p:txBody>
          <a:bodyPr/>
          <a:lstStyle/>
          <a:p>
            <a:r>
              <a:rPr lang="en-US" dirty="0" smtClean="0"/>
              <a:t>Establishes all-payer total hospital per capita revenue growth ceiling for Maryland residents tied to long-term projected per capita state economic growth (GSP)</a:t>
            </a:r>
          </a:p>
          <a:p>
            <a:pPr lvl="1"/>
            <a:r>
              <a:rPr lang="en-US" dirty="0" smtClean="0"/>
              <a:t>3.58% annual growth rate</a:t>
            </a:r>
          </a:p>
          <a:p>
            <a:pPr lvl="1"/>
            <a:endParaRPr lang="en-US" sz="800" dirty="0" smtClean="0"/>
          </a:p>
          <a:p>
            <a:r>
              <a:rPr lang="en-US" dirty="0" smtClean="0"/>
              <a:t>Medicare payment savings for Maryland beneficiaries compared to dynamic national trend</a:t>
            </a:r>
          </a:p>
          <a:p>
            <a:pPr lvl="1"/>
            <a:r>
              <a:rPr lang="en-US" dirty="0" smtClean="0"/>
              <a:t>Minimum of $330 million in savings</a:t>
            </a:r>
          </a:p>
          <a:p>
            <a:pPr lvl="1"/>
            <a:endParaRPr lang="en-US" sz="800" dirty="0" smtClean="0"/>
          </a:p>
          <a:p>
            <a:r>
              <a:rPr lang="en-US" dirty="0" smtClean="0"/>
              <a:t>Patient/population centered-measures and targets to promote population health improvement</a:t>
            </a:r>
          </a:p>
          <a:p>
            <a:pPr lvl="1"/>
            <a:r>
              <a:rPr lang="en-US" dirty="0" smtClean="0"/>
              <a:t>Medicare readmission reductions to national average</a:t>
            </a:r>
          </a:p>
          <a:p>
            <a:pPr lvl="1"/>
            <a:r>
              <a:rPr lang="en-US" dirty="0" smtClean="0"/>
              <a:t>30% reduction in preventable conditions over a 5-year period</a:t>
            </a:r>
          </a:p>
          <a:p>
            <a:pPr lvl="1"/>
            <a:r>
              <a:rPr lang="en-US" dirty="0" smtClean="0"/>
              <a:t>Quality-related revenue at risk to equal or exceed Medicare programs</a:t>
            </a:r>
          </a:p>
          <a:p>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78</a:t>
            </a:fld>
            <a:endParaRPr lang="en-US" altLang="en-US" dirty="0"/>
          </a:p>
        </p:txBody>
      </p:sp>
    </p:spTree>
    <p:extLst>
      <p:ext uri="{BB962C8B-B14F-4D97-AF65-F5344CB8AC3E}">
        <p14:creationId xmlns:p14="http://schemas.microsoft.com/office/powerpoint/2010/main" val="31502163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dirty="0" smtClean="0"/>
              <a:t>Phase I:  All-Payer Global Hospital Budget</a:t>
            </a:r>
            <a:endParaRPr lang="en-US" dirty="0"/>
          </a:p>
        </p:txBody>
      </p:sp>
      <p:sp>
        <p:nvSpPr>
          <p:cNvPr id="3" name="Content Placeholder 2"/>
          <p:cNvSpPr>
            <a:spLocks noGrp="1"/>
          </p:cNvSpPr>
          <p:nvPr>
            <p:ph idx="1"/>
          </p:nvPr>
        </p:nvSpPr>
        <p:spPr>
          <a:xfrm>
            <a:off x="381000" y="1219200"/>
            <a:ext cx="7769225" cy="4800600"/>
          </a:xfrm>
        </p:spPr>
        <p:txBody>
          <a:bodyPr/>
          <a:lstStyle/>
          <a:p>
            <a:r>
              <a:rPr lang="en-US" dirty="0" smtClean="0"/>
              <a:t>All-payer Hospital Global Budget launched 1/1/14</a:t>
            </a:r>
          </a:p>
          <a:p>
            <a:pPr lvl="1"/>
            <a:r>
              <a:rPr lang="en-US" dirty="0" smtClean="0"/>
              <a:t>All payers pay same rates for inpatient and outpatient services at individual hospitals </a:t>
            </a:r>
          </a:p>
          <a:p>
            <a:pPr lvl="1"/>
            <a:r>
              <a:rPr lang="en-US" dirty="0" smtClean="0"/>
              <a:t>Budget for year is set; FFS rates are adjusted up or down to generate targeted revenue, regardless of volume </a:t>
            </a:r>
          </a:p>
          <a:p>
            <a:pPr lvl="1"/>
            <a:r>
              <a:rPr lang="en-US" dirty="0"/>
              <a:t>Rates vary by hospital and are </a:t>
            </a:r>
            <a:r>
              <a:rPr lang="en-US" dirty="0" smtClean="0"/>
              <a:t>based on base year revenue </a:t>
            </a:r>
            <a:r>
              <a:rPr lang="en-US" dirty="0"/>
              <a:t>with adjustments for quality and market volume </a:t>
            </a:r>
            <a:r>
              <a:rPr lang="en-US" dirty="0" smtClean="0"/>
              <a:t>changes</a:t>
            </a:r>
          </a:p>
          <a:p>
            <a:pPr marL="457200" lvl="1" indent="0">
              <a:buNone/>
            </a:pPr>
            <a:endParaRPr lang="en-US" sz="1000" dirty="0" smtClean="0"/>
          </a:p>
          <a:p>
            <a:r>
              <a:rPr lang="en-US" dirty="0" smtClean="0"/>
              <a:t>Hospitals incentivized to:</a:t>
            </a:r>
          </a:p>
          <a:p>
            <a:pPr lvl="1"/>
            <a:r>
              <a:rPr lang="en-US" dirty="0" smtClean="0"/>
              <a:t>Short-term:  reduce readmissions, complications, LOS</a:t>
            </a:r>
          </a:p>
          <a:p>
            <a:pPr lvl="1"/>
            <a:r>
              <a:rPr lang="en-US" dirty="0" smtClean="0"/>
              <a:t>Long-term:  partner with community-based providers to prevent hospitalizations, inappropriate ED utilization, improve population health, manage highest cost patients</a:t>
            </a:r>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79</a:t>
            </a:fld>
            <a:endParaRPr lang="en-US" altLang="en-US"/>
          </a:p>
        </p:txBody>
      </p:sp>
    </p:spTree>
    <p:extLst>
      <p:ext uri="{BB962C8B-B14F-4D97-AF65-F5344CB8AC3E}">
        <p14:creationId xmlns:p14="http://schemas.microsoft.com/office/powerpoint/2010/main" val="1859901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r>
              <a:rPr lang="en-US" altLang="en-US" smtClean="0"/>
              <a:t>Health Care Market Profile: Health Plans</a:t>
            </a:r>
          </a:p>
        </p:txBody>
      </p:sp>
      <p:sp>
        <p:nvSpPr>
          <p:cNvPr id="24579" name="Slide Number Placeholder 6"/>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40279299-EA0C-49F4-98AD-A2110F6DC596}" type="slidenum">
              <a:rPr lang="en-US" altLang="en-US" sz="1400" smtClean="0">
                <a:solidFill>
                  <a:srgbClr val="57768E"/>
                </a:solidFill>
              </a:rPr>
              <a:pPr>
                <a:spcBef>
                  <a:spcPct val="0"/>
                </a:spcBef>
                <a:buClrTx/>
                <a:buFontTx/>
                <a:buNone/>
              </a:pPr>
              <a:t>8</a:t>
            </a:fld>
            <a:endParaRPr lang="en-US" altLang="en-US" sz="1400" smtClean="0">
              <a:solidFill>
                <a:srgbClr val="57768E"/>
              </a:solidFill>
            </a:endParaRPr>
          </a:p>
        </p:txBody>
      </p:sp>
      <p:sp>
        <p:nvSpPr>
          <p:cNvPr id="9" name="Content Placeholder 8"/>
          <p:cNvSpPr>
            <a:spLocks noGrp="1"/>
          </p:cNvSpPr>
          <p:nvPr>
            <p:ph idx="1"/>
          </p:nvPr>
        </p:nvSpPr>
        <p:spPr>
          <a:xfrm>
            <a:off x="4100513" y="1143000"/>
            <a:ext cx="4814887" cy="2297113"/>
          </a:xfrm>
          <a:solidFill>
            <a:schemeClr val="bg1"/>
          </a:solidFill>
        </p:spPr>
        <p:txBody>
          <a:bodyPr/>
          <a:lstStyle/>
          <a:p>
            <a:pPr marL="0" indent="0">
              <a:buFont typeface="Wingdings" pitchFamily="2" charset="2"/>
              <a:buNone/>
              <a:defRPr/>
            </a:pPr>
            <a:r>
              <a:rPr lang="en-US" b="1" u="sng" dirty="0" smtClean="0"/>
              <a:t>Oregon</a:t>
            </a:r>
            <a:r>
              <a:rPr lang="en-US" dirty="0" smtClean="0"/>
              <a:t>:  Four major plans: </a:t>
            </a:r>
          </a:p>
          <a:p>
            <a:pPr>
              <a:defRPr/>
            </a:pPr>
            <a:r>
              <a:rPr lang="en-US" dirty="0" smtClean="0"/>
              <a:t>Kaiser: 25% (national)</a:t>
            </a:r>
          </a:p>
          <a:p>
            <a:pPr>
              <a:defRPr/>
            </a:pPr>
            <a:r>
              <a:rPr lang="en-US" dirty="0" err="1" smtClean="0"/>
              <a:t>Moda</a:t>
            </a:r>
            <a:r>
              <a:rPr lang="en-US" dirty="0" smtClean="0"/>
              <a:t>: 23% (regional)</a:t>
            </a:r>
          </a:p>
          <a:p>
            <a:pPr>
              <a:defRPr/>
            </a:pPr>
            <a:r>
              <a:rPr lang="en-US" dirty="0" smtClean="0"/>
              <a:t>Regence: 16% (local)</a:t>
            </a:r>
          </a:p>
          <a:p>
            <a:pPr>
              <a:defRPr/>
            </a:pPr>
            <a:r>
              <a:rPr lang="en-US" dirty="0" smtClean="0"/>
              <a:t>Providence:  11% (local)</a:t>
            </a:r>
          </a:p>
          <a:p>
            <a:pPr>
              <a:defRPr/>
            </a:pPr>
            <a:endParaRPr lang="en-US" dirty="0"/>
          </a:p>
          <a:p>
            <a:pPr lvl="1">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smtClean="0"/>
          </a:p>
          <a:p>
            <a:pPr lvl="1">
              <a:defRPr/>
            </a:pPr>
            <a:endParaRPr lang="en-US" dirty="0" smtClean="0"/>
          </a:p>
          <a:p>
            <a:pPr lvl="1">
              <a:defRPr/>
            </a:pPr>
            <a:endParaRPr lang="en-US" dirty="0" smtClean="0"/>
          </a:p>
          <a:p>
            <a:pPr marL="0" indent="0">
              <a:buFont typeface="Wingdings" pitchFamily="2" charset="2"/>
              <a:buNone/>
              <a:defRPr/>
            </a:pPr>
            <a:endParaRPr lang="en-US" dirty="0"/>
          </a:p>
        </p:txBody>
      </p:sp>
      <p:sp>
        <p:nvSpPr>
          <p:cNvPr id="132" name="TextBox 131"/>
          <p:cNvSpPr txBox="1"/>
          <p:nvPr/>
        </p:nvSpPr>
        <p:spPr>
          <a:xfrm>
            <a:off x="638123" y="4146550"/>
            <a:ext cx="7200900" cy="1938338"/>
          </a:xfrm>
          <a:prstGeom prst="rect">
            <a:avLst/>
          </a:prstGeom>
          <a:noFill/>
        </p:spPr>
        <p:txBody>
          <a:bodyPr>
            <a:spAutoFit/>
          </a:bodyPr>
          <a:lstStyle/>
          <a:p>
            <a:pPr>
              <a:defRPr/>
            </a:pPr>
            <a:r>
              <a:rPr lang="en-US" b="1" u="sng" dirty="0">
                <a:solidFill>
                  <a:srgbClr val="25325B"/>
                </a:solidFill>
                <a:latin typeface="Arial" pitchFamily="34" charset="0"/>
              </a:rPr>
              <a:t>Connecticut:</a:t>
            </a:r>
            <a:r>
              <a:rPr lang="en-US" dirty="0">
                <a:solidFill>
                  <a:srgbClr val="25325B"/>
                </a:solidFill>
                <a:latin typeface="Arial" pitchFamily="34" charset="0"/>
              </a:rPr>
              <a:t> Dominated by national plans:</a:t>
            </a:r>
          </a:p>
          <a:p>
            <a:pPr marL="342900" indent="-342900">
              <a:buFont typeface="Wingdings" panose="05000000000000000000" pitchFamily="2" charset="2"/>
              <a:buChar char="§"/>
              <a:defRPr/>
            </a:pPr>
            <a:r>
              <a:rPr lang="en-US" dirty="0">
                <a:solidFill>
                  <a:srgbClr val="25325B"/>
                </a:solidFill>
                <a:latin typeface="Arial" pitchFamily="34" charset="0"/>
              </a:rPr>
              <a:t>Anthem: 44%</a:t>
            </a:r>
          </a:p>
          <a:p>
            <a:pPr marL="342900" indent="-342900">
              <a:buFont typeface="Wingdings" panose="05000000000000000000" pitchFamily="2" charset="2"/>
              <a:buChar char="§"/>
              <a:defRPr/>
            </a:pPr>
            <a:r>
              <a:rPr lang="en-US" dirty="0">
                <a:solidFill>
                  <a:srgbClr val="25325B"/>
                </a:solidFill>
                <a:latin typeface="Arial" pitchFamily="34" charset="0"/>
              </a:rPr>
              <a:t>Cigna: 20%</a:t>
            </a:r>
          </a:p>
          <a:p>
            <a:pPr marL="342900" indent="-342900">
              <a:buFont typeface="Wingdings" panose="05000000000000000000" pitchFamily="2" charset="2"/>
              <a:buChar char="§"/>
              <a:defRPr/>
            </a:pPr>
            <a:r>
              <a:rPr lang="en-US" dirty="0">
                <a:solidFill>
                  <a:srgbClr val="25325B"/>
                </a:solidFill>
                <a:latin typeface="Arial" pitchFamily="34" charset="0"/>
              </a:rPr>
              <a:t>Aetna: 18%</a:t>
            </a:r>
          </a:p>
          <a:p>
            <a:pPr>
              <a:defRPr/>
            </a:pPr>
            <a:endParaRPr lang="en-US" dirty="0">
              <a:latin typeface="Arial" pitchFamily="34" charset="0"/>
            </a:endParaRPr>
          </a:p>
        </p:txBody>
      </p:sp>
      <p:grpSp>
        <p:nvGrpSpPr>
          <p:cNvPr id="65" name="Group 64"/>
          <p:cNvGrpSpPr/>
          <p:nvPr/>
        </p:nvGrpSpPr>
        <p:grpSpPr>
          <a:xfrm>
            <a:off x="228600" y="1118220"/>
            <a:ext cx="2938647" cy="2996580"/>
            <a:chOff x="3656012" y="1066800"/>
            <a:chExt cx="5093850" cy="5029200"/>
          </a:xfrm>
          <a:solidFill>
            <a:schemeClr val="tx2">
              <a:lumMod val="65000"/>
              <a:lumOff val="35000"/>
            </a:schemeClr>
          </a:solidFill>
        </p:grpSpPr>
        <p:grpSp>
          <p:nvGrpSpPr>
            <p:cNvPr id="66" name="Group 107"/>
            <p:cNvGrpSpPr/>
            <p:nvPr/>
          </p:nvGrpSpPr>
          <p:grpSpPr>
            <a:xfrm>
              <a:off x="4322379" y="1828800"/>
              <a:ext cx="3581400" cy="4092029"/>
              <a:chOff x="-3219450" y="1066800"/>
              <a:chExt cx="4064000" cy="4643437"/>
            </a:xfrm>
            <a:grpFill/>
          </p:grpSpPr>
          <p:sp>
            <p:nvSpPr>
              <p:cNvPr id="186" name="Freeform 6"/>
              <p:cNvSpPr>
                <a:spLocks/>
              </p:cNvSpPr>
              <p:nvPr/>
            </p:nvSpPr>
            <p:spPr bwMode="auto">
              <a:xfrm>
                <a:off x="-1054100" y="1376362"/>
                <a:ext cx="1898650" cy="898525"/>
              </a:xfrm>
              <a:custGeom>
                <a:avLst/>
                <a:gdLst/>
                <a:ahLst/>
                <a:cxnLst>
                  <a:cxn ang="0">
                    <a:pos x="360" y="9"/>
                  </a:cxn>
                  <a:cxn ang="0">
                    <a:pos x="555" y="100"/>
                  </a:cxn>
                  <a:cxn ang="0">
                    <a:pos x="734" y="184"/>
                  </a:cxn>
                  <a:cxn ang="0">
                    <a:pos x="877" y="230"/>
                  </a:cxn>
                  <a:cxn ang="0">
                    <a:pos x="996" y="240"/>
                  </a:cxn>
                  <a:cxn ang="0">
                    <a:pos x="1108" y="218"/>
                  </a:cxn>
                  <a:cxn ang="0">
                    <a:pos x="1186" y="207"/>
                  </a:cxn>
                  <a:cxn ang="0">
                    <a:pos x="1194" y="210"/>
                  </a:cxn>
                  <a:cxn ang="0">
                    <a:pos x="1194" y="230"/>
                  </a:cxn>
                  <a:cxn ang="0">
                    <a:pos x="1166" y="275"/>
                  </a:cxn>
                  <a:cxn ang="0">
                    <a:pos x="1109" y="322"/>
                  </a:cxn>
                  <a:cxn ang="0">
                    <a:pos x="1017" y="356"/>
                  </a:cxn>
                  <a:cxn ang="0">
                    <a:pos x="979" y="367"/>
                  </a:cxn>
                  <a:cxn ang="0">
                    <a:pos x="979" y="387"/>
                  </a:cxn>
                  <a:cxn ang="0">
                    <a:pos x="953" y="401"/>
                  </a:cxn>
                  <a:cxn ang="0">
                    <a:pos x="870" y="406"/>
                  </a:cxn>
                  <a:cxn ang="0">
                    <a:pos x="797" y="390"/>
                  </a:cxn>
                  <a:cxn ang="0">
                    <a:pos x="787" y="412"/>
                  </a:cxn>
                  <a:cxn ang="0">
                    <a:pos x="769" y="453"/>
                  </a:cxn>
                  <a:cxn ang="0">
                    <a:pos x="726" y="469"/>
                  </a:cxn>
                  <a:cxn ang="0">
                    <a:pos x="644" y="458"/>
                  </a:cxn>
                  <a:cxn ang="0">
                    <a:pos x="629" y="456"/>
                  </a:cxn>
                  <a:cxn ang="0">
                    <a:pos x="603" y="499"/>
                  </a:cxn>
                  <a:cxn ang="0">
                    <a:pos x="552" y="524"/>
                  </a:cxn>
                  <a:cxn ang="0">
                    <a:pos x="472" y="510"/>
                  </a:cxn>
                  <a:cxn ang="0">
                    <a:pos x="449" y="504"/>
                  </a:cxn>
                  <a:cxn ang="0">
                    <a:pos x="437" y="506"/>
                  </a:cxn>
                  <a:cxn ang="0">
                    <a:pos x="420" y="532"/>
                  </a:cxn>
                  <a:cxn ang="0">
                    <a:pos x="374" y="553"/>
                  </a:cxn>
                  <a:cxn ang="0">
                    <a:pos x="296" y="534"/>
                  </a:cxn>
                  <a:cxn ang="0">
                    <a:pos x="265" y="517"/>
                  </a:cxn>
                  <a:cxn ang="0">
                    <a:pos x="248" y="512"/>
                  </a:cxn>
                  <a:cxn ang="0">
                    <a:pos x="211" y="542"/>
                  </a:cxn>
                  <a:cxn ang="0">
                    <a:pos x="168" y="564"/>
                  </a:cxn>
                  <a:cxn ang="0">
                    <a:pos x="79" y="555"/>
                  </a:cxn>
                  <a:cxn ang="0">
                    <a:pos x="4" y="532"/>
                  </a:cxn>
                  <a:cxn ang="0">
                    <a:pos x="0" y="517"/>
                  </a:cxn>
                  <a:cxn ang="0">
                    <a:pos x="2" y="279"/>
                  </a:cxn>
                  <a:cxn ang="0">
                    <a:pos x="51" y="280"/>
                  </a:cxn>
                  <a:cxn ang="0">
                    <a:pos x="96" y="260"/>
                  </a:cxn>
                  <a:cxn ang="0">
                    <a:pos x="130" y="203"/>
                  </a:cxn>
                  <a:cxn ang="0">
                    <a:pos x="175" y="108"/>
                  </a:cxn>
                  <a:cxn ang="0">
                    <a:pos x="226" y="41"/>
                  </a:cxn>
                  <a:cxn ang="0">
                    <a:pos x="284" y="4"/>
                  </a:cxn>
                </a:cxnLst>
                <a:rect l="0" t="0" r="r" b="b"/>
                <a:pathLst>
                  <a:path w="1196" h="566">
                    <a:moveTo>
                      <a:pt x="316" y="0"/>
                    </a:moveTo>
                    <a:lnTo>
                      <a:pt x="333" y="3"/>
                    </a:lnTo>
                    <a:lnTo>
                      <a:pt x="360" y="9"/>
                    </a:lnTo>
                    <a:lnTo>
                      <a:pt x="385" y="18"/>
                    </a:lnTo>
                    <a:lnTo>
                      <a:pt x="410" y="28"/>
                    </a:lnTo>
                    <a:lnTo>
                      <a:pt x="555" y="100"/>
                    </a:lnTo>
                    <a:lnTo>
                      <a:pt x="614" y="130"/>
                    </a:lnTo>
                    <a:lnTo>
                      <a:pt x="673" y="158"/>
                    </a:lnTo>
                    <a:lnTo>
                      <a:pt x="734" y="184"/>
                    </a:lnTo>
                    <a:lnTo>
                      <a:pt x="795" y="207"/>
                    </a:lnTo>
                    <a:lnTo>
                      <a:pt x="836" y="219"/>
                    </a:lnTo>
                    <a:lnTo>
                      <a:pt x="877" y="230"/>
                    </a:lnTo>
                    <a:lnTo>
                      <a:pt x="919" y="237"/>
                    </a:lnTo>
                    <a:lnTo>
                      <a:pt x="957" y="240"/>
                    </a:lnTo>
                    <a:lnTo>
                      <a:pt x="996" y="240"/>
                    </a:lnTo>
                    <a:lnTo>
                      <a:pt x="1033" y="237"/>
                    </a:lnTo>
                    <a:lnTo>
                      <a:pt x="1070" y="230"/>
                    </a:lnTo>
                    <a:lnTo>
                      <a:pt x="1108" y="218"/>
                    </a:lnTo>
                    <a:lnTo>
                      <a:pt x="1135" y="210"/>
                    </a:lnTo>
                    <a:lnTo>
                      <a:pt x="1164" y="205"/>
                    </a:lnTo>
                    <a:lnTo>
                      <a:pt x="1186" y="207"/>
                    </a:lnTo>
                    <a:lnTo>
                      <a:pt x="1189" y="208"/>
                    </a:lnTo>
                    <a:lnTo>
                      <a:pt x="1192" y="209"/>
                    </a:lnTo>
                    <a:lnTo>
                      <a:pt x="1194" y="210"/>
                    </a:lnTo>
                    <a:lnTo>
                      <a:pt x="1196" y="216"/>
                    </a:lnTo>
                    <a:lnTo>
                      <a:pt x="1196" y="219"/>
                    </a:lnTo>
                    <a:lnTo>
                      <a:pt x="1194" y="230"/>
                    </a:lnTo>
                    <a:lnTo>
                      <a:pt x="1189" y="241"/>
                    </a:lnTo>
                    <a:lnTo>
                      <a:pt x="1179" y="259"/>
                    </a:lnTo>
                    <a:lnTo>
                      <a:pt x="1166" y="275"/>
                    </a:lnTo>
                    <a:lnTo>
                      <a:pt x="1152" y="290"/>
                    </a:lnTo>
                    <a:lnTo>
                      <a:pt x="1136" y="303"/>
                    </a:lnTo>
                    <a:lnTo>
                      <a:pt x="1109" y="322"/>
                    </a:lnTo>
                    <a:lnTo>
                      <a:pt x="1080" y="337"/>
                    </a:lnTo>
                    <a:lnTo>
                      <a:pt x="1049" y="349"/>
                    </a:lnTo>
                    <a:lnTo>
                      <a:pt x="1017" y="356"/>
                    </a:lnTo>
                    <a:lnTo>
                      <a:pt x="994" y="358"/>
                    </a:lnTo>
                    <a:lnTo>
                      <a:pt x="978" y="359"/>
                    </a:lnTo>
                    <a:lnTo>
                      <a:pt x="979" y="367"/>
                    </a:lnTo>
                    <a:lnTo>
                      <a:pt x="979" y="374"/>
                    </a:lnTo>
                    <a:lnTo>
                      <a:pt x="980" y="381"/>
                    </a:lnTo>
                    <a:lnTo>
                      <a:pt x="979" y="387"/>
                    </a:lnTo>
                    <a:lnTo>
                      <a:pt x="975" y="391"/>
                    </a:lnTo>
                    <a:lnTo>
                      <a:pt x="969" y="395"/>
                    </a:lnTo>
                    <a:lnTo>
                      <a:pt x="953" y="401"/>
                    </a:lnTo>
                    <a:lnTo>
                      <a:pt x="936" y="405"/>
                    </a:lnTo>
                    <a:lnTo>
                      <a:pt x="903" y="407"/>
                    </a:lnTo>
                    <a:lnTo>
                      <a:pt x="870" y="406"/>
                    </a:lnTo>
                    <a:lnTo>
                      <a:pt x="838" y="401"/>
                    </a:lnTo>
                    <a:lnTo>
                      <a:pt x="802" y="392"/>
                    </a:lnTo>
                    <a:lnTo>
                      <a:pt x="797" y="390"/>
                    </a:lnTo>
                    <a:lnTo>
                      <a:pt x="790" y="390"/>
                    </a:lnTo>
                    <a:lnTo>
                      <a:pt x="789" y="401"/>
                    </a:lnTo>
                    <a:lnTo>
                      <a:pt x="787" y="412"/>
                    </a:lnTo>
                    <a:lnTo>
                      <a:pt x="783" y="429"/>
                    </a:lnTo>
                    <a:lnTo>
                      <a:pt x="777" y="442"/>
                    </a:lnTo>
                    <a:lnTo>
                      <a:pt x="769" y="453"/>
                    </a:lnTo>
                    <a:lnTo>
                      <a:pt x="758" y="461"/>
                    </a:lnTo>
                    <a:lnTo>
                      <a:pt x="743" y="467"/>
                    </a:lnTo>
                    <a:lnTo>
                      <a:pt x="726" y="469"/>
                    </a:lnTo>
                    <a:lnTo>
                      <a:pt x="698" y="469"/>
                    </a:lnTo>
                    <a:lnTo>
                      <a:pt x="671" y="465"/>
                    </a:lnTo>
                    <a:lnTo>
                      <a:pt x="644" y="458"/>
                    </a:lnTo>
                    <a:lnTo>
                      <a:pt x="637" y="456"/>
                    </a:lnTo>
                    <a:lnTo>
                      <a:pt x="632" y="455"/>
                    </a:lnTo>
                    <a:lnTo>
                      <a:pt x="629" y="456"/>
                    </a:lnTo>
                    <a:lnTo>
                      <a:pt x="626" y="460"/>
                    </a:lnTo>
                    <a:lnTo>
                      <a:pt x="615" y="483"/>
                    </a:lnTo>
                    <a:lnTo>
                      <a:pt x="603" y="499"/>
                    </a:lnTo>
                    <a:lnTo>
                      <a:pt x="589" y="511"/>
                    </a:lnTo>
                    <a:lnTo>
                      <a:pt x="572" y="519"/>
                    </a:lnTo>
                    <a:lnTo>
                      <a:pt x="552" y="524"/>
                    </a:lnTo>
                    <a:lnTo>
                      <a:pt x="531" y="524"/>
                    </a:lnTo>
                    <a:lnTo>
                      <a:pt x="501" y="518"/>
                    </a:lnTo>
                    <a:lnTo>
                      <a:pt x="472" y="510"/>
                    </a:lnTo>
                    <a:lnTo>
                      <a:pt x="465" y="509"/>
                    </a:lnTo>
                    <a:lnTo>
                      <a:pt x="458" y="507"/>
                    </a:lnTo>
                    <a:lnTo>
                      <a:pt x="449" y="504"/>
                    </a:lnTo>
                    <a:lnTo>
                      <a:pt x="443" y="503"/>
                    </a:lnTo>
                    <a:lnTo>
                      <a:pt x="440" y="504"/>
                    </a:lnTo>
                    <a:lnTo>
                      <a:pt x="437" y="506"/>
                    </a:lnTo>
                    <a:lnTo>
                      <a:pt x="434" y="510"/>
                    </a:lnTo>
                    <a:lnTo>
                      <a:pt x="431" y="517"/>
                    </a:lnTo>
                    <a:lnTo>
                      <a:pt x="420" y="532"/>
                    </a:lnTo>
                    <a:lnTo>
                      <a:pt x="407" y="543"/>
                    </a:lnTo>
                    <a:lnTo>
                      <a:pt x="392" y="550"/>
                    </a:lnTo>
                    <a:lnTo>
                      <a:pt x="374" y="553"/>
                    </a:lnTo>
                    <a:lnTo>
                      <a:pt x="354" y="552"/>
                    </a:lnTo>
                    <a:lnTo>
                      <a:pt x="325" y="545"/>
                    </a:lnTo>
                    <a:lnTo>
                      <a:pt x="296" y="534"/>
                    </a:lnTo>
                    <a:lnTo>
                      <a:pt x="269" y="520"/>
                    </a:lnTo>
                    <a:lnTo>
                      <a:pt x="266" y="519"/>
                    </a:lnTo>
                    <a:lnTo>
                      <a:pt x="265" y="517"/>
                    </a:lnTo>
                    <a:lnTo>
                      <a:pt x="262" y="517"/>
                    </a:lnTo>
                    <a:lnTo>
                      <a:pt x="254" y="513"/>
                    </a:lnTo>
                    <a:lnTo>
                      <a:pt x="248" y="512"/>
                    </a:lnTo>
                    <a:lnTo>
                      <a:pt x="242" y="515"/>
                    </a:lnTo>
                    <a:lnTo>
                      <a:pt x="235" y="520"/>
                    </a:lnTo>
                    <a:lnTo>
                      <a:pt x="211" y="542"/>
                    </a:lnTo>
                    <a:lnTo>
                      <a:pt x="198" y="553"/>
                    </a:lnTo>
                    <a:lnTo>
                      <a:pt x="184" y="560"/>
                    </a:lnTo>
                    <a:lnTo>
                      <a:pt x="168" y="564"/>
                    </a:lnTo>
                    <a:lnTo>
                      <a:pt x="151" y="566"/>
                    </a:lnTo>
                    <a:lnTo>
                      <a:pt x="114" y="563"/>
                    </a:lnTo>
                    <a:lnTo>
                      <a:pt x="79" y="555"/>
                    </a:lnTo>
                    <a:lnTo>
                      <a:pt x="45" y="545"/>
                    </a:lnTo>
                    <a:lnTo>
                      <a:pt x="11" y="534"/>
                    </a:lnTo>
                    <a:lnTo>
                      <a:pt x="4" y="532"/>
                    </a:lnTo>
                    <a:lnTo>
                      <a:pt x="2" y="529"/>
                    </a:lnTo>
                    <a:lnTo>
                      <a:pt x="0" y="525"/>
                    </a:lnTo>
                    <a:lnTo>
                      <a:pt x="0" y="517"/>
                    </a:lnTo>
                    <a:lnTo>
                      <a:pt x="2" y="376"/>
                    </a:lnTo>
                    <a:lnTo>
                      <a:pt x="2" y="335"/>
                    </a:lnTo>
                    <a:lnTo>
                      <a:pt x="2" y="279"/>
                    </a:lnTo>
                    <a:lnTo>
                      <a:pt x="17" y="280"/>
                    </a:lnTo>
                    <a:lnTo>
                      <a:pt x="34" y="280"/>
                    </a:lnTo>
                    <a:lnTo>
                      <a:pt x="51" y="280"/>
                    </a:lnTo>
                    <a:lnTo>
                      <a:pt x="68" y="275"/>
                    </a:lnTo>
                    <a:lnTo>
                      <a:pt x="82" y="269"/>
                    </a:lnTo>
                    <a:lnTo>
                      <a:pt x="96" y="260"/>
                    </a:lnTo>
                    <a:lnTo>
                      <a:pt x="105" y="249"/>
                    </a:lnTo>
                    <a:lnTo>
                      <a:pt x="114" y="236"/>
                    </a:lnTo>
                    <a:lnTo>
                      <a:pt x="130" y="203"/>
                    </a:lnTo>
                    <a:lnTo>
                      <a:pt x="145" y="170"/>
                    </a:lnTo>
                    <a:lnTo>
                      <a:pt x="160" y="138"/>
                    </a:lnTo>
                    <a:lnTo>
                      <a:pt x="175" y="108"/>
                    </a:lnTo>
                    <a:lnTo>
                      <a:pt x="193" y="79"/>
                    </a:lnTo>
                    <a:lnTo>
                      <a:pt x="209" y="59"/>
                    </a:lnTo>
                    <a:lnTo>
                      <a:pt x="226" y="41"/>
                    </a:lnTo>
                    <a:lnTo>
                      <a:pt x="246" y="25"/>
                    </a:lnTo>
                    <a:lnTo>
                      <a:pt x="268" y="11"/>
                    </a:lnTo>
                    <a:lnTo>
                      <a:pt x="284" y="4"/>
                    </a:lnTo>
                    <a:lnTo>
                      <a:pt x="300" y="1"/>
                    </a:lnTo>
                    <a:lnTo>
                      <a:pt x="31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7" name="Freeform 7"/>
              <p:cNvSpPr>
                <a:spLocks/>
              </p:cNvSpPr>
              <p:nvPr/>
            </p:nvSpPr>
            <p:spPr bwMode="auto">
              <a:xfrm>
                <a:off x="-3219450" y="1376362"/>
                <a:ext cx="1897062" cy="896938"/>
              </a:xfrm>
              <a:custGeom>
                <a:avLst/>
                <a:gdLst/>
                <a:ahLst/>
                <a:cxnLst>
                  <a:cxn ang="0">
                    <a:pos x="909" y="4"/>
                  </a:cxn>
                  <a:cxn ang="0">
                    <a:pos x="968" y="38"/>
                  </a:cxn>
                  <a:cxn ang="0">
                    <a:pos x="1015" y="99"/>
                  </a:cxn>
                  <a:cxn ang="0">
                    <a:pos x="1079" y="232"/>
                  </a:cxn>
                  <a:cxn ang="0">
                    <a:pos x="1113" y="269"/>
                  </a:cxn>
                  <a:cxn ang="0">
                    <a:pos x="1161" y="280"/>
                  </a:cxn>
                  <a:cxn ang="0">
                    <a:pos x="1191" y="287"/>
                  </a:cxn>
                  <a:cxn ang="0">
                    <a:pos x="1194" y="439"/>
                  </a:cxn>
                  <a:cxn ang="0">
                    <a:pos x="1195" y="525"/>
                  </a:cxn>
                  <a:cxn ang="0">
                    <a:pos x="1184" y="534"/>
                  </a:cxn>
                  <a:cxn ang="0">
                    <a:pos x="1072" y="564"/>
                  </a:cxn>
                  <a:cxn ang="0">
                    <a:pos x="1015" y="562"/>
                  </a:cxn>
                  <a:cxn ang="0">
                    <a:pos x="984" y="542"/>
                  </a:cxn>
                  <a:cxn ang="0">
                    <a:pos x="944" y="512"/>
                  </a:cxn>
                  <a:cxn ang="0">
                    <a:pos x="931" y="518"/>
                  </a:cxn>
                  <a:cxn ang="0">
                    <a:pos x="887" y="540"/>
                  </a:cxn>
                  <a:cxn ang="0">
                    <a:pos x="825" y="553"/>
                  </a:cxn>
                  <a:cxn ang="0">
                    <a:pos x="782" y="538"/>
                  </a:cxn>
                  <a:cxn ang="0">
                    <a:pos x="759" y="506"/>
                  </a:cxn>
                  <a:cxn ang="0">
                    <a:pos x="745" y="505"/>
                  </a:cxn>
                  <a:cxn ang="0">
                    <a:pos x="645" y="524"/>
                  </a:cxn>
                  <a:cxn ang="0">
                    <a:pos x="599" y="506"/>
                  </a:cxn>
                  <a:cxn ang="0">
                    <a:pos x="571" y="463"/>
                  </a:cxn>
                  <a:cxn ang="0">
                    <a:pos x="561" y="454"/>
                  </a:cxn>
                  <a:cxn ang="0">
                    <a:pos x="502" y="468"/>
                  </a:cxn>
                  <a:cxn ang="0">
                    <a:pos x="442" y="463"/>
                  </a:cxn>
                  <a:cxn ang="0">
                    <a:pos x="412" y="430"/>
                  </a:cxn>
                  <a:cxn ang="0">
                    <a:pos x="398" y="391"/>
                  </a:cxn>
                  <a:cxn ang="0">
                    <a:pos x="319" y="406"/>
                  </a:cxn>
                  <a:cxn ang="0">
                    <a:pos x="243" y="402"/>
                  </a:cxn>
                  <a:cxn ang="0">
                    <a:pos x="218" y="389"/>
                  </a:cxn>
                  <a:cxn ang="0">
                    <a:pos x="218" y="360"/>
                  </a:cxn>
                  <a:cxn ang="0">
                    <a:pos x="171" y="354"/>
                  </a:cxn>
                  <a:cxn ang="0">
                    <a:pos x="88" y="323"/>
                  </a:cxn>
                  <a:cxn ang="0">
                    <a:pos x="20" y="264"/>
                  </a:cxn>
                  <a:cxn ang="0">
                    <a:pos x="2" y="233"/>
                  </a:cxn>
                  <a:cxn ang="0">
                    <a:pos x="0" y="225"/>
                  </a:cxn>
                  <a:cxn ang="0">
                    <a:pos x="5" y="208"/>
                  </a:cxn>
                  <a:cxn ang="0">
                    <a:pos x="43" y="206"/>
                  </a:cxn>
                  <a:cxn ang="0">
                    <a:pos x="141" y="233"/>
                  </a:cxn>
                  <a:cxn ang="0">
                    <a:pos x="228" y="240"/>
                  </a:cxn>
                  <a:cxn ang="0">
                    <a:pos x="362" y="218"/>
                  </a:cxn>
                  <a:cxn ang="0">
                    <a:pos x="518" y="161"/>
                  </a:cxn>
                  <a:cxn ang="0">
                    <a:pos x="705" y="67"/>
                  </a:cxn>
                  <a:cxn ang="0">
                    <a:pos x="834" y="10"/>
                  </a:cxn>
                </a:cxnLst>
                <a:rect l="0" t="0" r="r" b="b"/>
                <a:pathLst>
                  <a:path w="1195" h="565">
                    <a:moveTo>
                      <a:pt x="880" y="0"/>
                    </a:moveTo>
                    <a:lnTo>
                      <a:pt x="895" y="0"/>
                    </a:lnTo>
                    <a:lnTo>
                      <a:pt x="909" y="4"/>
                    </a:lnTo>
                    <a:lnTo>
                      <a:pt x="923" y="9"/>
                    </a:lnTo>
                    <a:lnTo>
                      <a:pt x="946" y="22"/>
                    </a:lnTo>
                    <a:lnTo>
                      <a:pt x="968" y="38"/>
                    </a:lnTo>
                    <a:lnTo>
                      <a:pt x="985" y="57"/>
                    </a:lnTo>
                    <a:lnTo>
                      <a:pt x="1001" y="77"/>
                    </a:lnTo>
                    <a:lnTo>
                      <a:pt x="1015" y="99"/>
                    </a:lnTo>
                    <a:lnTo>
                      <a:pt x="1037" y="144"/>
                    </a:lnTo>
                    <a:lnTo>
                      <a:pt x="1057" y="188"/>
                    </a:lnTo>
                    <a:lnTo>
                      <a:pt x="1079" y="232"/>
                    </a:lnTo>
                    <a:lnTo>
                      <a:pt x="1088" y="248"/>
                    </a:lnTo>
                    <a:lnTo>
                      <a:pt x="1100" y="260"/>
                    </a:lnTo>
                    <a:lnTo>
                      <a:pt x="1113" y="269"/>
                    </a:lnTo>
                    <a:lnTo>
                      <a:pt x="1128" y="276"/>
                    </a:lnTo>
                    <a:lnTo>
                      <a:pt x="1144" y="280"/>
                    </a:lnTo>
                    <a:lnTo>
                      <a:pt x="1161" y="280"/>
                    </a:lnTo>
                    <a:lnTo>
                      <a:pt x="1178" y="280"/>
                    </a:lnTo>
                    <a:lnTo>
                      <a:pt x="1189" y="278"/>
                    </a:lnTo>
                    <a:lnTo>
                      <a:pt x="1191" y="287"/>
                    </a:lnTo>
                    <a:lnTo>
                      <a:pt x="1192" y="295"/>
                    </a:lnTo>
                    <a:lnTo>
                      <a:pt x="1192" y="303"/>
                    </a:lnTo>
                    <a:lnTo>
                      <a:pt x="1194" y="439"/>
                    </a:lnTo>
                    <a:lnTo>
                      <a:pt x="1194" y="478"/>
                    </a:lnTo>
                    <a:lnTo>
                      <a:pt x="1195" y="518"/>
                    </a:lnTo>
                    <a:lnTo>
                      <a:pt x="1195" y="525"/>
                    </a:lnTo>
                    <a:lnTo>
                      <a:pt x="1193" y="529"/>
                    </a:lnTo>
                    <a:lnTo>
                      <a:pt x="1191" y="532"/>
                    </a:lnTo>
                    <a:lnTo>
                      <a:pt x="1184" y="534"/>
                    </a:lnTo>
                    <a:lnTo>
                      <a:pt x="1147" y="546"/>
                    </a:lnTo>
                    <a:lnTo>
                      <a:pt x="1110" y="556"/>
                    </a:lnTo>
                    <a:lnTo>
                      <a:pt x="1072" y="564"/>
                    </a:lnTo>
                    <a:lnTo>
                      <a:pt x="1050" y="565"/>
                    </a:lnTo>
                    <a:lnTo>
                      <a:pt x="1028" y="564"/>
                    </a:lnTo>
                    <a:lnTo>
                      <a:pt x="1015" y="562"/>
                    </a:lnTo>
                    <a:lnTo>
                      <a:pt x="1005" y="557"/>
                    </a:lnTo>
                    <a:lnTo>
                      <a:pt x="994" y="550"/>
                    </a:lnTo>
                    <a:lnTo>
                      <a:pt x="984" y="542"/>
                    </a:lnTo>
                    <a:lnTo>
                      <a:pt x="957" y="517"/>
                    </a:lnTo>
                    <a:lnTo>
                      <a:pt x="951" y="513"/>
                    </a:lnTo>
                    <a:lnTo>
                      <a:pt x="944" y="512"/>
                    </a:lnTo>
                    <a:lnTo>
                      <a:pt x="937" y="514"/>
                    </a:lnTo>
                    <a:lnTo>
                      <a:pt x="934" y="516"/>
                    </a:lnTo>
                    <a:lnTo>
                      <a:pt x="931" y="518"/>
                    </a:lnTo>
                    <a:lnTo>
                      <a:pt x="928" y="520"/>
                    </a:lnTo>
                    <a:lnTo>
                      <a:pt x="907" y="531"/>
                    </a:lnTo>
                    <a:lnTo>
                      <a:pt x="887" y="540"/>
                    </a:lnTo>
                    <a:lnTo>
                      <a:pt x="865" y="548"/>
                    </a:lnTo>
                    <a:lnTo>
                      <a:pt x="843" y="552"/>
                    </a:lnTo>
                    <a:lnTo>
                      <a:pt x="825" y="553"/>
                    </a:lnTo>
                    <a:lnTo>
                      <a:pt x="809" y="551"/>
                    </a:lnTo>
                    <a:lnTo>
                      <a:pt x="794" y="547"/>
                    </a:lnTo>
                    <a:lnTo>
                      <a:pt x="782" y="538"/>
                    </a:lnTo>
                    <a:lnTo>
                      <a:pt x="771" y="527"/>
                    </a:lnTo>
                    <a:lnTo>
                      <a:pt x="762" y="512"/>
                    </a:lnTo>
                    <a:lnTo>
                      <a:pt x="759" y="506"/>
                    </a:lnTo>
                    <a:lnTo>
                      <a:pt x="756" y="503"/>
                    </a:lnTo>
                    <a:lnTo>
                      <a:pt x="752" y="503"/>
                    </a:lnTo>
                    <a:lnTo>
                      <a:pt x="745" y="505"/>
                    </a:lnTo>
                    <a:lnTo>
                      <a:pt x="684" y="521"/>
                    </a:lnTo>
                    <a:lnTo>
                      <a:pt x="665" y="525"/>
                    </a:lnTo>
                    <a:lnTo>
                      <a:pt x="645" y="524"/>
                    </a:lnTo>
                    <a:lnTo>
                      <a:pt x="625" y="520"/>
                    </a:lnTo>
                    <a:lnTo>
                      <a:pt x="611" y="514"/>
                    </a:lnTo>
                    <a:lnTo>
                      <a:pt x="599" y="506"/>
                    </a:lnTo>
                    <a:lnTo>
                      <a:pt x="589" y="495"/>
                    </a:lnTo>
                    <a:lnTo>
                      <a:pt x="580" y="483"/>
                    </a:lnTo>
                    <a:lnTo>
                      <a:pt x="571" y="463"/>
                    </a:lnTo>
                    <a:lnTo>
                      <a:pt x="568" y="458"/>
                    </a:lnTo>
                    <a:lnTo>
                      <a:pt x="565" y="455"/>
                    </a:lnTo>
                    <a:lnTo>
                      <a:pt x="561" y="454"/>
                    </a:lnTo>
                    <a:lnTo>
                      <a:pt x="554" y="456"/>
                    </a:lnTo>
                    <a:lnTo>
                      <a:pt x="529" y="463"/>
                    </a:lnTo>
                    <a:lnTo>
                      <a:pt x="502" y="468"/>
                    </a:lnTo>
                    <a:lnTo>
                      <a:pt x="480" y="469"/>
                    </a:lnTo>
                    <a:lnTo>
                      <a:pt x="458" y="468"/>
                    </a:lnTo>
                    <a:lnTo>
                      <a:pt x="442" y="463"/>
                    </a:lnTo>
                    <a:lnTo>
                      <a:pt x="428" y="454"/>
                    </a:lnTo>
                    <a:lnTo>
                      <a:pt x="418" y="444"/>
                    </a:lnTo>
                    <a:lnTo>
                      <a:pt x="412" y="430"/>
                    </a:lnTo>
                    <a:lnTo>
                      <a:pt x="409" y="414"/>
                    </a:lnTo>
                    <a:lnTo>
                      <a:pt x="406" y="390"/>
                    </a:lnTo>
                    <a:lnTo>
                      <a:pt x="398" y="391"/>
                    </a:lnTo>
                    <a:lnTo>
                      <a:pt x="392" y="393"/>
                    </a:lnTo>
                    <a:lnTo>
                      <a:pt x="355" y="402"/>
                    </a:lnTo>
                    <a:lnTo>
                      <a:pt x="319" y="406"/>
                    </a:lnTo>
                    <a:lnTo>
                      <a:pt x="282" y="407"/>
                    </a:lnTo>
                    <a:lnTo>
                      <a:pt x="262" y="406"/>
                    </a:lnTo>
                    <a:lnTo>
                      <a:pt x="243" y="402"/>
                    </a:lnTo>
                    <a:lnTo>
                      <a:pt x="234" y="398"/>
                    </a:lnTo>
                    <a:lnTo>
                      <a:pt x="224" y="393"/>
                    </a:lnTo>
                    <a:lnTo>
                      <a:pt x="218" y="389"/>
                    </a:lnTo>
                    <a:lnTo>
                      <a:pt x="215" y="382"/>
                    </a:lnTo>
                    <a:lnTo>
                      <a:pt x="216" y="375"/>
                    </a:lnTo>
                    <a:lnTo>
                      <a:pt x="218" y="360"/>
                    </a:lnTo>
                    <a:lnTo>
                      <a:pt x="210" y="359"/>
                    </a:lnTo>
                    <a:lnTo>
                      <a:pt x="202" y="358"/>
                    </a:lnTo>
                    <a:lnTo>
                      <a:pt x="171" y="354"/>
                    </a:lnTo>
                    <a:lnTo>
                      <a:pt x="141" y="347"/>
                    </a:lnTo>
                    <a:lnTo>
                      <a:pt x="114" y="336"/>
                    </a:lnTo>
                    <a:lnTo>
                      <a:pt x="88" y="323"/>
                    </a:lnTo>
                    <a:lnTo>
                      <a:pt x="64" y="306"/>
                    </a:lnTo>
                    <a:lnTo>
                      <a:pt x="41" y="286"/>
                    </a:lnTo>
                    <a:lnTo>
                      <a:pt x="20" y="264"/>
                    </a:lnTo>
                    <a:lnTo>
                      <a:pt x="11" y="250"/>
                    </a:lnTo>
                    <a:lnTo>
                      <a:pt x="4" y="236"/>
                    </a:lnTo>
                    <a:lnTo>
                      <a:pt x="2" y="233"/>
                    </a:lnTo>
                    <a:lnTo>
                      <a:pt x="1" y="231"/>
                    </a:lnTo>
                    <a:lnTo>
                      <a:pt x="1" y="228"/>
                    </a:lnTo>
                    <a:lnTo>
                      <a:pt x="0" y="225"/>
                    </a:lnTo>
                    <a:lnTo>
                      <a:pt x="0" y="217"/>
                    </a:lnTo>
                    <a:lnTo>
                      <a:pt x="1" y="211"/>
                    </a:lnTo>
                    <a:lnTo>
                      <a:pt x="5" y="208"/>
                    </a:lnTo>
                    <a:lnTo>
                      <a:pt x="13" y="206"/>
                    </a:lnTo>
                    <a:lnTo>
                      <a:pt x="28" y="205"/>
                    </a:lnTo>
                    <a:lnTo>
                      <a:pt x="43" y="206"/>
                    </a:lnTo>
                    <a:lnTo>
                      <a:pt x="71" y="213"/>
                    </a:lnTo>
                    <a:lnTo>
                      <a:pt x="106" y="224"/>
                    </a:lnTo>
                    <a:lnTo>
                      <a:pt x="141" y="233"/>
                    </a:lnTo>
                    <a:lnTo>
                      <a:pt x="170" y="238"/>
                    </a:lnTo>
                    <a:lnTo>
                      <a:pt x="199" y="240"/>
                    </a:lnTo>
                    <a:lnTo>
                      <a:pt x="228" y="240"/>
                    </a:lnTo>
                    <a:lnTo>
                      <a:pt x="275" y="237"/>
                    </a:lnTo>
                    <a:lnTo>
                      <a:pt x="319" y="229"/>
                    </a:lnTo>
                    <a:lnTo>
                      <a:pt x="362" y="218"/>
                    </a:lnTo>
                    <a:lnTo>
                      <a:pt x="406" y="205"/>
                    </a:lnTo>
                    <a:lnTo>
                      <a:pt x="449" y="190"/>
                    </a:lnTo>
                    <a:lnTo>
                      <a:pt x="518" y="161"/>
                    </a:lnTo>
                    <a:lnTo>
                      <a:pt x="586" y="128"/>
                    </a:lnTo>
                    <a:lnTo>
                      <a:pt x="654" y="93"/>
                    </a:lnTo>
                    <a:lnTo>
                      <a:pt x="705" y="67"/>
                    </a:lnTo>
                    <a:lnTo>
                      <a:pt x="759" y="40"/>
                    </a:lnTo>
                    <a:lnTo>
                      <a:pt x="813" y="17"/>
                    </a:lnTo>
                    <a:lnTo>
                      <a:pt x="834" y="10"/>
                    </a:lnTo>
                    <a:lnTo>
                      <a:pt x="856" y="4"/>
                    </a:lnTo>
                    <a:lnTo>
                      <a:pt x="88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8" name="Freeform 8"/>
              <p:cNvSpPr>
                <a:spLocks/>
              </p:cNvSpPr>
              <p:nvPr/>
            </p:nvSpPr>
            <p:spPr bwMode="auto">
              <a:xfrm>
                <a:off x="-2211388" y="2484437"/>
                <a:ext cx="1643062" cy="1258888"/>
              </a:xfrm>
              <a:custGeom>
                <a:avLst/>
                <a:gdLst/>
                <a:ahLst/>
                <a:cxnLst>
                  <a:cxn ang="0">
                    <a:pos x="411" y="3"/>
                  </a:cxn>
                  <a:cxn ang="0">
                    <a:pos x="459" y="26"/>
                  </a:cxn>
                  <a:cxn ang="0">
                    <a:pos x="500" y="77"/>
                  </a:cxn>
                  <a:cxn ang="0">
                    <a:pos x="508" y="104"/>
                  </a:cxn>
                  <a:cxn ang="0">
                    <a:pos x="493" y="119"/>
                  </a:cxn>
                  <a:cxn ang="0">
                    <a:pos x="435" y="138"/>
                  </a:cxn>
                  <a:cxn ang="0">
                    <a:pos x="370" y="136"/>
                  </a:cxn>
                  <a:cxn ang="0">
                    <a:pos x="325" y="115"/>
                  </a:cxn>
                  <a:cxn ang="0">
                    <a:pos x="229" y="87"/>
                  </a:cxn>
                  <a:cxn ang="0">
                    <a:pos x="136" y="86"/>
                  </a:cxn>
                  <a:cxn ang="0">
                    <a:pos x="98" y="101"/>
                  </a:cxn>
                  <a:cxn ang="0">
                    <a:pos x="82" y="134"/>
                  </a:cxn>
                  <a:cxn ang="0">
                    <a:pos x="95" y="171"/>
                  </a:cxn>
                  <a:cxn ang="0">
                    <a:pos x="141" y="207"/>
                  </a:cxn>
                  <a:cxn ang="0">
                    <a:pos x="242" y="252"/>
                  </a:cxn>
                  <a:cxn ang="0">
                    <a:pos x="380" y="284"/>
                  </a:cxn>
                  <a:cxn ang="0">
                    <a:pos x="520" y="296"/>
                  </a:cxn>
                  <a:cxn ang="0">
                    <a:pos x="644" y="304"/>
                  </a:cxn>
                  <a:cxn ang="0">
                    <a:pos x="785" y="330"/>
                  </a:cxn>
                  <a:cxn ang="0">
                    <a:pos x="899" y="371"/>
                  </a:cxn>
                  <a:cxn ang="0">
                    <a:pos x="972" y="419"/>
                  </a:cxn>
                  <a:cxn ang="0">
                    <a:pos x="1017" y="473"/>
                  </a:cxn>
                  <a:cxn ang="0">
                    <a:pos x="1035" y="554"/>
                  </a:cxn>
                  <a:cxn ang="0">
                    <a:pos x="1008" y="632"/>
                  </a:cxn>
                  <a:cxn ang="0">
                    <a:pos x="962" y="687"/>
                  </a:cxn>
                  <a:cxn ang="0">
                    <a:pos x="868" y="756"/>
                  </a:cxn>
                  <a:cxn ang="0">
                    <a:pos x="794" y="793"/>
                  </a:cxn>
                  <a:cxn ang="0">
                    <a:pos x="723" y="758"/>
                  </a:cxn>
                  <a:cxn ang="0">
                    <a:pos x="715" y="753"/>
                  </a:cxn>
                  <a:cxn ang="0">
                    <a:pos x="716" y="739"/>
                  </a:cxn>
                  <a:cxn ang="0">
                    <a:pos x="758" y="716"/>
                  </a:cxn>
                  <a:cxn ang="0">
                    <a:pos x="828" y="682"/>
                  </a:cxn>
                  <a:cxn ang="0">
                    <a:pos x="879" y="641"/>
                  </a:cxn>
                  <a:cxn ang="0">
                    <a:pos x="906" y="583"/>
                  </a:cxn>
                  <a:cxn ang="0">
                    <a:pos x="891" y="519"/>
                  </a:cxn>
                  <a:cxn ang="0">
                    <a:pos x="838" y="466"/>
                  </a:cxn>
                  <a:cxn ang="0">
                    <a:pos x="736" y="421"/>
                  </a:cxn>
                  <a:cxn ang="0">
                    <a:pos x="595" y="405"/>
                  </a:cxn>
                  <a:cxn ang="0">
                    <a:pos x="412" y="387"/>
                  </a:cxn>
                  <a:cxn ang="0">
                    <a:pos x="276" y="354"/>
                  </a:cxn>
                  <a:cxn ang="0">
                    <a:pos x="138" y="291"/>
                  </a:cxn>
                  <a:cxn ang="0">
                    <a:pos x="63" y="236"/>
                  </a:cxn>
                  <a:cxn ang="0">
                    <a:pos x="16" y="178"/>
                  </a:cxn>
                  <a:cxn ang="0">
                    <a:pos x="0" y="123"/>
                  </a:cxn>
                  <a:cxn ang="0">
                    <a:pos x="20" y="78"/>
                  </a:cxn>
                  <a:cxn ang="0">
                    <a:pos x="76" y="40"/>
                  </a:cxn>
                  <a:cxn ang="0">
                    <a:pos x="161" y="18"/>
                  </a:cxn>
                  <a:cxn ang="0">
                    <a:pos x="361" y="0"/>
                  </a:cxn>
                </a:cxnLst>
                <a:rect l="0" t="0" r="r" b="b"/>
                <a:pathLst>
                  <a:path w="1035" h="793">
                    <a:moveTo>
                      <a:pt x="361" y="0"/>
                    </a:moveTo>
                    <a:lnTo>
                      <a:pt x="386" y="0"/>
                    </a:lnTo>
                    <a:lnTo>
                      <a:pt x="411" y="3"/>
                    </a:lnTo>
                    <a:lnTo>
                      <a:pt x="426" y="7"/>
                    </a:lnTo>
                    <a:lnTo>
                      <a:pt x="440" y="14"/>
                    </a:lnTo>
                    <a:lnTo>
                      <a:pt x="459" y="26"/>
                    </a:lnTo>
                    <a:lnTo>
                      <a:pt x="475" y="41"/>
                    </a:lnTo>
                    <a:lnTo>
                      <a:pt x="488" y="58"/>
                    </a:lnTo>
                    <a:lnTo>
                      <a:pt x="500" y="77"/>
                    </a:lnTo>
                    <a:lnTo>
                      <a:pt x="505" y="88"/>
                    </a:lnTo>
                    <a:lnTo>
                      <a:pt x="508" y="97"/>
                    </a:lnTo>
                    <a:lnTo>
                      <a:pt x="508" y="104"/>
                    </a:lnTo>
                    <a:lnTo>
                      <a:pt x="506" y="110"/>
                    </a:lnTo>
                    <a:lnTo>
                      <a:pt x="500" y="115"/>
                    </a:lnTo>
                    <a:lnTo>
                      <a:pt x="493" y="119"/>
                    </a:lnTo>
                    <a:lnTo>
                      <a:pt x="483" y="124"/>
                    </a:lnTo>
                    <a:lnTo>
                      <a:pt x="459" y="133"/>
                    </a:lnTo>
                    <a:lnTo>
                      <a:pt x="435" y="138"/>
                    </a:lnTo>
                    <a:lnTo>
                      <a:pt x="409" y="141"/>
                    </a:lnTo>
                    <a:lnTo>
                      <a:pt x="384" y="139"/>
                    </a:lnTo>
                    <a:lnTo>
                      <a:pt x="370" y="136"/>
                    </a:lnTo>
                    <a:lnTo>
                      <a:pt x="356" y="132"/>
                    </a:lnTo>
                    <a:lnTo>
                      <a:pt x="341" y="124"/>
                    </a:lnTo>
                    <a:lnTo>
                      <a:pt x="325" y="115"/>
                    </a:lnTo>
                    <a:lnTo>
                      <a:pt x="294" y="101"/>
                    </a:lnTo>
                    <a:lnTo>
                      <a:pt x="262" y="92"/>
                    </a:lnTo>
                    <a:lnTo>
                      <a:pt x="229" y="87"/>
                    </a:lnTo>
                    <a:lnTo>
                      <a:pt x="190" y="86"/>
                    </a:lnTo>
                    <a:lnTo>
                      <a:pt x="151" y="85"/>
                    </a:lnTo>
                    <a:lnTo>
                      <a:pt x="136" y="86"/>
                    </a:lnTo>
                    <a:lnTo>
                      <a:pt x="121" y="89"/>
                    </a:lnTo>
                    <a:lnTo>
                      <a:pt x="108" y="94"/>
                    </a:lnTo>
                    <a:lnTo>
                      <a:pt x="98" y="101"/>
                    </a:lnTo>
                    <a:lnTo>
                      <a:pt x="90" y="111"/>
                    </a:lnTo>
                    <a:lnTo>
                      <a:pt x="85" y="121"/>
                    </a:lnTo>
                    <a:lnTo>
                      <a:pt x="82" y="134"/>
                    </a:lnTo>
                    <a:lnTo>
                      <a:pt x="84" y="146"/>
                    </a:lnTo>
                    <a:lnTo>
                      <a:pt x="88" y="159"/>
                    </a:lnTo>
                    <a:lnTo>
                      <a:pt x="95" y="171"/>
                    </a:lnTo>
                    <a:lnTo>
                      <a:pt x="104" y="181"/>
                    </a:lnTo>
                    <a:lnTo>
                      <a:pt x="114" y="189"/>
                    </a:lnTo>
                    <a:lnTo>
                      <a:pt x="141" y="207"/>
                    </a:lnTo>
                    <a:lnTo>
                      <a:pt x="168" y="222"/>
                    </a:lnTo>
                    <a:lnTo>
                      <a:pt x="197" y="236"/>
                    </a:lnTo>
                    <a:lnTo>
                      <a:pt x="242" y="252"/>
                    </a:lnTo>
                    <a:lnTo>
                      <a:pt x="287" y="265"/>
                    </a:lnTo>
                    <a:lnTo>
                      <a:pt x="333" y="277"/>
                    </a:lnTo>
                    <a:lnTo>
                      <a:pt x="380" y="284"/>
                    </a:lnTo>
                    <a:lnTo>
                      <a:pt x="427" y="291"/>
                    </a:lnTo>
                    <a:lnTo>
                      <a:pt x="473" y="294"/>
                    </a:lnTo>
                    <a:lnTo>
                      <a:pt x="520" y="296"/>
                    </a:lnTo>
                    <a:lnTo>
                      <a:pt x="557" y="297"/>
                    </a:lnTo>
                    <a:lnTo>
                      <a:pt x="595" y="299"/>
                    </a:lnTo>
                    <a:lnTo>
                      <a:pt x="644" y="304"/>
                    </a:lnTo>
                    <a:lnTo>
                      <a:pt x="693" y="311"/>
                    </a:lnTo>
                    <a:lnTo>
                      <a:pt x="739" y="319"/>
                    </a:lnTo>
                    <a:lnTo>
                      <a:pt x="785" y="330"/>
                    </a:lnTo>
                    <a:lnTo>
                      <a:pt x="829" y="344"/>
                    </a:lnTo>
                    <a:lnTo>
                      <a:pt x="873" y="360"/>
                    </a:lnTo>
                    <a:lnTo>
                      <a:pt x="899" y="371"/>
                    </a:lnTo>
                    <a:lnTo>
                      <a:pt x="924" y="385"/>
                    </a:lnTo>
                    <a:lnTo>
                      <a:pt x="949" y="401"/>
                    </a:lnTo>
                    <a:lnTo>
                      <a:pt x="972" y="419"/>
                    </a:lnTo>
                    <a:lnTo>
                      <a:pt x="989" y="434"/>
                    </a:lnTo>
                    <a:lnTo>
                      <a:pt x="1004" y="452"/>
                    </a:lnTo>
                    <a:lnTo>
                      <a:pt x="1017" y="473"/>
                    </a:lnTo>
                    <a:lnTo>
                      <a:pt x="1028" y="500"/>
                    </a:lnTo>
                    <a:lnTo>
                      <a:pt x="1034" y="527"/>
                    </a:lnTo>
                    <a:lnTo>
                      <a:pt x="1035" y="554"/>
                    </a:lnTo>
                    <a:lnTo>
                      <a:pt x="1030" y="582"/>
                    </a:lnTo>
                    <a:lnTo>
                      <a:pt x="1019" y="609"/>
                    </a:lnTo>
                    <a:lnTo>
                      <a:pt x="1008" y="632"/>
                    </a:lnTo>
                    <a:lnTo>
                      <a:pt x="994" y="651"/>
                    </a:lnTo>
                    <a:lnTo>
                      <a:pt x="978" y="670"/>
                    </a:lnTo>
                    <a:lnTo>
                      <a:pt x="962" y="687"/>
                    </a:lnTo>
                    <a:lnTo>
                      <a:pt x="932" y="712"/>
                    </a:lnTo>
                    <a:lnTo>
                      <a:pt x="901" y="735"/>
                    </a:lnTo>
                    <a:lnTo>
                      <a:pt x="868" y="756"/>
                    </a:lnTo>
                    <a:lnTo>
                      <a:pt x="835" y="774"/>
                    </a:lnTo>
                    <a:lnTo>
                      <a:pt x="801" y="791"/>
                    </a:lnTo>
                    <a:lnTo>
                      <a:pt x="794" y="793"/>
                    </a:lnTo>
                    <a:lnTo>
                      <a:pt x="786" y="790"/>
                    </a:lnTo>
                    <a:lnTo>
                      <a:pt x="755" y="774"/>
                    </a:lnTo>
                    <a:lnTo>
                      <a:pt x="723" y="758"/>
                    </a:lnTo>
                    <a:lnTo>
                      <a:pt x="718" y="756"/>
                    </a:lnTo>
                    <a:lnTo>
                      <a:pt x="717" y="754"/>
                    </a:lnTo>
                    <a:lnTo>
                      <a:pt x="715" y="753"/>
                    </a:lnTo>
                    <a:lnTo>
                      <a:pt x="715" y="749"/>
                    </a:lnTo>
                    <a:lnTo>
                      <a:pt x="716" y="743"/>
                    </a:lnTo>
                    <a:lnTo>
                      <a:pt x="716" y="739"/>
                    </a:lnTo>
                    <a:lnTo>
                      <a:pt x="718" y="734"/>
                    </a:lnTo>
                    <a:lnTo>
                      <a:pt x="723" y="730"/>
                    </a:lnTo>
                    <a:lnTo>
                      <a:pt x="758" y="716"/>
                    </a:lnTo>
                    <a:lnTo>
                      <a:pt x="782" y="705"/>
                    </a:lnTo>
                    <a:lnTo>
                      <a:pt x="805" y="695"/>
                    </a:lnTo>
                    <a:lnTo>
                      <a:pt x="828" y="682"/>
                    </a:lnTo>
                    <a:lnTo>
                      <a:pt x="850" y="667"/>
                    </a:lnTo>
                    <a:lnTo>
                      <a:pt x="865" y="655"/>
                    </a:lnTo>
                    <a:lnTo>
                      <a:pt x="879" y="641"/>
                    </a:lnTo>
                    <a:lnTo>
                      <a:pt x="890" y="625"/>
                    </a:lnTo>
                    <a:lnTo>
                      <a:pt x="901" y="604"/>
                    </a:lnTo>
                    <a:lnTo>
                      <a:pt x="906" y="583"/>
                    </a:lnTo>
                    <a:lnTo>
                      <a:pt x="907" y="561"/>
                    </a:lnTo>
                    <a:lnTo>
                      <a:pt x="902" y="540"/>
                    </a:lnTo>
                    <a:lnTo>
                      <a:pt x="891" y="519"/>
                    </a:lnTo>
                    <a:lnTo>
                      <a:pt x="876" y="498"/>
                    </a:lnTo>
                    <a:lnTo>
                      <a:pt x="858" y="481"/>
                    </a:lnTo>
                    <a:lnTo>
                      <a:pt x="838" y="466"/>
                    </a:lnTo>
                    <a:lnTo>
                      <a:pt x="816" y="453"/>
                    </a:lnTo>
                    <a:lnTo>
                      <a:pt x="777" y="435"/>
                    </a:lnTo>
                    <a:lnTo>
                      <a:pt x="736" y="421"/>
                    </a:lnTo>
                    <a:lnTo>
                      <a:pt x="694" y="413"/>
                    </a:lnTo>
                    <a:lnTo>
                      <a:pt x="651" y="409"/>
                    </a:lnTo>
                    <a:lnTo>
                      <a:pt x="595" y="405"/>
                    </a:lnTo>
                    <a:lnTo>
                      <a:pt x="540" y="400"/>
                    </a:lnTo>
                    <a:lnTo>
                      <a:pt x="457" y="393"/>
                    </a:lnTo>
                    <a:lnTo>
                      <a:pt x="412" y="387"/>
                    </a:lnTo>
                    <a:lnTo>
                      <a:pt x="367" y="379"/>
                    </a:lnTo>
                    <a:lnTo>
                      <a:pt x="324" y="368"/>
                    </a:lnTo>
                    <a:lnTo>
                      <a:pt x="276" y="354"/>
                    </a:lnTo>
                    <a:lnTo>
                      <a:pt x="229" y="336"/>
                    </a:lnTo>
                    <a:lnTo>
                      <a:pt x="182" y="316"/>
                    </a:lnTo>
                    <a:lnTo>
                      <a:pt x="138" y="291"/>
                    </a:lnTo>
                    <a:lnTo>
                      <a:pt x="112" y="274"/>
                    </a:lnTo>
                    <a:lnTo>
                      <a:pt x="87" y="256"/>
                    </a:lnTo>
                    <a:lnTo>
                      <a:pt x="63" y="236"/>
                    </a:lnTo>
                    <a:lnTo>
                      <a:pt x="42" y="213"/>
                    </a:lnTo>
                    <a:lnTo>
                      <a:pt x="28" y="197"/>
                    </a:lnTo>
                    <a:lnTo>
                      <a:pt x="16" y="178"/>
                    </a:lnTo>
                    <a:lnTo>
                      <a:pt x="6" y="158"/>
                    </a:lnTo>
                    <a:lnTo>
                      <a:pt x="2" y="141"/>
                    </a:lnTo>
                    <a:lnTo>
                      <a:pt x="0" y="123"/>
                    </a:lnTo>
                    <a:lnTo>
                      <a:pt x="3" y="107"/>
                    </a:lnTo>
                    <a:lnTo>
                      <a:pt x="9" y="92"/>
                    </a:lnTo>
                    <a:lnTo>
                      <a:pt x="20" y="78"/>
                    </a:lnTo>
                    <a:lnTo>
                      <a:pt x="33" y="65"/>
                    </a:lnTo>
                    <a:lnTo>
                      <a:pt x="54" y="51"/>
                    </a:lnTo>
                    <a:lnTo>
                      <a:pt x="76" y="40"/>
                    </a:lnTo>
                    <a:lnTo>
                      <a:pt x="100" y="32"/>
                    </a:lnTo>
                    <a:lnTo>
                      <a:pt x="130" y="24"/>
                    </a:lnTo>
                    <a:lnTo>
                      <a:pt x="161" y="18"/>
                    </a:lnTo>
                    <a:lnTo>
                      <a:pt x="192" y="14"/>
                    </a:lnTo>
                    <a:lnTo>
                      <a:pt x="302" y="3"/>
                    </a:lnTo>
                    <a:lnTo>
                      <a:pt x="36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9" name="Freeform 9"/>
              <p:cNvSpPr>
                <a:spLocks/>
              </p:cNvSpPr>
              <p:nvPr/>
            </p:nvSpPr>
            <p:spPr bwMode="auto">
              <a:xfrm>
                <a:off x="-1373188" y="1066800"/>
                <a:ext cx="366712" cy="1857375"/>
              </a:xfrm>
              <a:custGeom>
                <a:avLst/>
                <a:gdLst/>
                <a:ahLst/>
                <a:cxnLst>
                  <a:cxn ang="0">
                    <a:pos x="114" y="0"/>
                  </a:cxn>
                  <a:cxn ang="0">
                    <a:pos x="136" y="1"/>
                  </a:cxn>
                  <a:cxn ang="0">
                    <a:pos x="156" y="6"/>
                  </a:cxn>
                  <a:cxn ang="0">
                    <a:pos x="174" y="14"/>
                  </a:cxn>
                  <a:cxn ang="0">
                    <a:pos x="190" y="25"/>
                  </a:cxn>
                  <a:cxn ang="0">
                    <a:pos x="204" y="40"/>
                  </a:cxn>
                  <a:cxn ang="0">
                    <a:pos x="215" y="55"/>
                  </a:cxn>
                  <a:cxn ang="0">
                    <a:pos x="224" y="72"/>
                  </a:cxn>
                  <a:cxn ang="0">
                    <a:pos x="229" y="89"/>
                  </a:cxn>
                  <a:cxn ang="0">
                    <a:pos x="231" y="108"/>
                  </a:cxn>
                  <a:cxn ang="0">
                    <a:pos x="230" y="132"/>
                  </a:cxn>
                  <a:cxn ang="0">
                    <a:pos x="225" y="154"/>
                  </a:cxn>
                  <a:cxn ang="0">
                    <a:pos x="215" y="174"/>
                  </a:cxn>
                  <a:cxn ang="0">
                    <a:pos x="202" y="191"/>
                  </a:cxn>
                  <a:cxn ang="0">
                    <a:pos x="185" y="207"/>
                  </a:cxn>
                  <a:cxn ang="0">
                    <a:pos x="179" y="213"/>
                  </a:cxn>
                  <a:cxn ang="0">
                    <a:pos x="176" y="219"/>
                  </a:cxn>
                  <a:cxn ang="0">
                    <a:pos x="175" y="226"/>
                  </a:cxn>
                  <a:cxn ang="0">
                    <a:pos x="174" y="318"/>
                  </a:cxn>
                  <a:cxn ang="0">
                    <a:pos x="173" y="412"/>
                  </a:cxn>
                  <a:cxn ang="0">
                    <a:pos x="171" y="573"/>
                  </a:cxn>
                  <a:cxn ang="0">
                    <a:pos x="168" y="739"/>
                  </a:cxn>
                  <a:cxn ang="0">
                    <a:pos x="166" y="909"/>
                  </a:cxn>
                  <a:cxn ang="0">
                    <a:pos x="163" y="1090"/>
                  </a:cxn>
                  <a:cxn ang="0">
                    <a:pos x="162" y="1162"/>
                  </a:cxn>
                  <a:cxn ang="0">
                    <a:pos x="162" y="1163"/>
                  </a:cxn>
                  <a:cxn ang="0">
                    <a:pos x="161" y="1166"/>
                  </a:cxn>
                  <a:cxn ang="0">
                    <a:pos x="161" y="1170"/>
                  </a:cxn>
                  <a:cxn ang="0">
                    <a:pos x="144" y="1168"/>
                  </a:cxn>
                  <a:cxn ang="0">
                    <a:pos x="83" y="1161"/>
                  </a:cxn>
                  <a:cxn ang="0">
                    <a:pos x="76" y="1160"/>
                  </a:cxn>
                  <a:cxn ang="0">
                    <a:pos x="72" y="1158"/>
                  </a:cxn>
                  <a:cxn ang="0">
                    <a:pos x="70" y="1154"/>
                  </a:cxn>
                  <a:cxn ang="0">
                    <a:pos x="70" y="1146"/>
                  </a:cxn>
                  <a:cxn ang="0">
                    <a:pos x="69" y="1107"/>
                  </a:cxn>
                  <a:cxn ang="0">
                    <a:pos x="69" y="1067"/>
                  </a:cxn>
                  <a:cxn ang="0">
                    <a:pos x="67" y="838"/>
                  </a:cxn>
                  <a:cxn ang="0">
                    <a:pos x="64" y="664"/>
                  </a:cxn>
                  <a:cxn ang="0">
                    <a:pos x="62" y="507"/>
                  </a:cxn>
                  <a:cxn ang="0">
                    <a:pos x="59" y="345"/>
                  </a:cxn>
                  <a:cxn ang="0">
                    <a:pos x="58" y="228"/>
                  </a:cxn>
                  <a:cxn ang="0">
                    <a:pos x="57" y="219"/>
                  </a:cxn>
                  <a:cxn ang="0">
                    <a:pos x="52" y="213"/>
                  </a:cxn>
                  <a:cxn ang="0">
                    <a:pos x="46" y="206"/>
                  </a:cxn>
                  <a:cxn ang="0">
                    <a:pos x="29" y="191"/>
                  </a:cxn>
                  <a:cxn ang="0">
                    <a:pos x="16" y="173"/>
                  </a:cxn>
                  <a:cxn ang="0">
                    <a:pos x="6" y="154"/>
                  </a:cxn>
                  <a:cxn ang="0">
                    <a:pos x="2" y="134"/>
                  </a:cxn>
                  <a:cxn ang="0">
                    <a:pos x="0" y="112"/>
                  </a:cxn>
                  <a:cxn ang="0">
                    <a:pos x="4" y="88"/>
                  </a:cxn>
                  <a:cxn ang="0">
                    <a:pos x="11" y="67"/>
                  </a:cxn>
                  <a:cxn ang="0">
                    <a:pos x="20" y="48"/>
                  </a:cxn>
                  <a:cxn ang="0">
                    <a:pos x="34" y="32"/>
                  </a:cxn>
                  <a:cxn ang="0">
                    <a:pos x="50" y="18"/>
                  </a:cxn>
                  <a:cxn ang="0">
                    <a:pos x="69" y="9"/>
                  </a:cxn>
                  <a:cxn ang="0">
                    <a:pos x="91" y="2"/>
                  </a:cxn>
                  <a:cxn ang="0">
                    <a:pos x="114" y="0"/>
                  </a:cxn>
                </a:cxnLst>
                <a:rect l="0" t="0" r="r" b="b"/>
                <a:pathLst>
                  <a:path w="231" h="1170">
                    <a:moveTo>
                      <a:pt x="114" y="0"/>
                    </a:moveTo>
                    <a:lnTo>
                      <a:pt x="136" y="1"/>
                    </a:lnTo>
                    <a:lnTo>
                      <a:pt x="156" y="6"/>
                    </a:lnTo>
                    <a:lnTo>
                      <a:pt x="174" y="14"/>
                    </a:lnTo>
                    <a:lnTo>
                      <a:pt x="190" y="25"/>
                    </a:lnTo>
                    <a:lnTo>
                      <a:pt x="204" y="40"/>
                    </a:lnTo>
                    <a:lnTo>
                      <a:pt x="215" y="55"/>
                    </a:lnTo>
                    <a:lnTo>
                      <a:pt x="224" y="72"/>
                    </a:lnTo>
                    <a:lnTo>
                      <a:pt x="229" y="89"/>
                    </a:lnTo>
                    <a:lnTo>
                      <a:pt x="231" y="108"/>
                    </a:lnTo>
                    <a:lnTo>
                      <a:pt x="230" y="132"/>
                    </a:lnTo>
                    <a:lnTo>
                      <a:pt x="225" y="154"/>
                    </a:lnTo>
                    <a:lnTo>
                      <a:pt x="215" y="174"/>
                    </a:lnTo>
                    <a:lnTo>
                      <a:pt x="202" y="191"/>
                    </a:lnTo>
                    <a:lnTo>
                      <a:pt x="185" y="207"/>
                    </a:lnTo>
                    <a:lnTo>
                      <a:pt x="179" y="213"/>
                    </a:lnTo>
                    <a:lnTo>
                      <a:pt x="176" y="219"/>
                    </a:lnTo>
                    <a:lnTo>
                      <a:pt x="175" y="226"/>
                    </a:lnTo>
                    <a:lnTo>
                      <a:pt x="174" y="318"/>
                    </a:lnTo>
                    <a:lnTo>
                      <a:pt x="173" y="412"/>
                    </a:lnTo>
                    <a:lnTo>
                      <a:pt x="171" y="573"/>
                    </a:lnTo>
                    <a:lnTo>
                      <a:pt x="168" y="739"/>
                    </a:lnTo>
                    <a:lnTo>
                      <a:pt x="166" y="909"/>
                    </a:lnTo>
                    <a:lnTo>
                      <a:pt x="163" y="1090"/>
                    </a:lnTo>
                    <a:lnTo>
                      <a:pt x="162" y="1162"/>
                    </a:lnTo>
                    <a:lnTo>
                      <a:pt x="162" y="1163"/>
                    </a:lnTo>
                    <a:lnTo>
                      <a:pt x="161" y="1166"/>
                    </a:lnTo>
                    <a:lnTo>
                      <a:pt x="161" y="1170"/>
                    </a:lnTo>
                    <a:lnTo>
                      <a:pt x="144" y="1168"/>
                    </a:lnTo>
                    <a:lnTo>
                      <a:pt x="83" y="1161"/>
                    </a:lnTo>
                    <a:lnTo>
                      <a:pt x="76" y="1160"/>
                    </a:lnTo>
                    <a:lnTo>
                      <a:pt x="72" y="1158"/>
                    </a:lnTo>
                    <a:lnTo>
                      <a:pt x="70" y="1154"/>
                    </a:lnTo>
                    <a:lnTo>
                      <a:pt x="70" y="1146"/>
                    </a:lnTo>
                    <a:lnTo>
                      <a:pt x="69" y="1107"/>
                    </a:lnTo>
                    <a:lnTo>
                      <a:pt x="69" y="1067"/>
                    </a:lnTo>
                    <a:lnTo>
                      <a:pt x="67" y="838"/>
                    </a:lnTo>
                    <a:lnTo>
                      <a:pt x="64" y="664"/>
                    </a:lnTo>
                    <a:lnTo>
                      <a:pt x="62" y="507"/>
                    </a:lnTo>
                    <a:lnTo>
                      <a:pt x="59" y="345"/>
                    </a:lnTo>
                    <a:lnTo>
                      <a:pt x="58" y="228"/>
                    </a:lnTo>
                    <a:lnTo>
                      <a:pt x="57" y="219"/>
                    </a:lnTo>
                    <a:lnTo>
                      <a:pt x="52" y="213"/>
                    </a:lnTo>
                    <a:lnTo>
                      <a:pt x="46" y="206"/>
                    </a:lnTo>
                    <a:lnTo>
                      <a:pt x="29" y="191"/>
                    </a:lnTo>
                    <a:lnTo>
                      <a:pt x="16" y="173"/>
                    </a:lnTo>
                    <a:lnTo>
                      <a:pt x="6" y="154"/>
                    </a:lnTo>
                    <a:lnTo>
                      <a:pt x="2" y="134"/>
                    </a:lnTo>
                    <a:lnTo>
                      <a:pt x="0" y="112"/>
                    </a:lnTo>
                    <a:lnTo>
                      <a:pt x="4" y="88"/>
                    </a:lnTo>
                    <a:lnTo>
                      <a:pt x="11" y="67"/>
                    </a:lnTo>
                    <a:lnTo>
                      <a:pt x="20" y="48"/>
                    </a:lnTo>
                    <a:lnTo>
                      <a:pt x="34" y="32"/>
                    </a:lnTo>
                    <a:lnTo>
                      <a:pt x="50" y="18"/>
                    </a:lnTo>
                    <a:lnTo>
                      <a:pt x="69" y="9"/>
                    </a:lnTo>
                    <a:lnTo>
                      <a:pt x="91" y="2"/>
                    </a:lnTo>
                    <a:lnTo>
                      <a:pt x="11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0" name="Freeform 10"/>
              <p:cNvSpPr>
                <a:spLocks/>
              </p:cNvSpPr>
              <p:nvPr/>
            </p:nvSpPr>
            <p:spPr bwMode="auto">
              <a:xfrm>
                <a:off x="-1808163" y="3128962"/>
                <a:ext cx="1009650" cy="1311275"/>
              </a:xfrm>
              <a:custGeom>
                <a:avLst/>
                <a:gdLst/>
                <a:ahLst/>
                <a:cxnLst>
                  <a:cxn ang="0">
                    <a:pos x="90" y="0"/>
                  </a:cxn>
                  <a:cxn ang="0">
                    <a:pos x="245" y="23"/>
                  </a:cxn>
                  <a:cxn ang="0">
                    <a:pos x="182" y="58"/>
                  </a:cxn>
                  <a:cxn ang="0">
                    <a:pos x="154" y="84"/>
                  </a:cxn>
                  <a:cxn ang="0">
                    <a:pos x="131" y="121"/>
                  </a:cxn>
                  <a:cxn ang="0">
                    <a:pos x="125" y="166"/>
                  </a:cxn>
                  <a:cxn ang="0">
                    <a:pos x="141" y="211"/>
                  </a:cxn>
                  <a:cxn ang="0">
                    <a:pos x="172" y="249"/>
                  </a:cxn>
                  <a:cxn ang="0">
                    <a:pos x="211" y="277"/>
                  </a:cxn>
                  <a:cxn ang="0">
                    <a:pos x="265" y="305"/>
                  </a:cxn>
                  <a:cxn ang="0">
                    <a:pos x="445" y="377"/>
                  </a:cxn>
                  <a:cxn ang="0">
                    <a:pos x="515" y="412"/>
                  </a:cxn>
                  <a:cxn ang="0">
                    <a:pos x="576" y="460"/>
                  </a:cxn>
                  <a:cxn ang="0">
                    <a:pos x="610" y="502"/>
                  </a:cxn>
                  <a:cxn ang="0">
                    <a:pos x="631" y="549"/>
                  </a:cxn>
                  <a:cxn ang="0">
                    <a:pos x="636" y="602"/>
                  </a:cxn>
                  <a:cxn ang="0">
                    <a:pos x="628" y="652"/>
                  </a:cxn>
                  <a:cxn ang="0">
                    <a:pos x="603" y="707"/>
                  </a:cxn>
                  <a:cxn ang="0">
                    <a:pos x="564" y="760"/>
                  </a:cxn>
                  <a:cxn ang="0">
                    <a:pos x="515" y="805"/>
                  </a:cxn>
                  <a:cxn ang="0">
                    <a:pos x="487" y="826"/>
                  </a:cxn>
                  <a:cxn ang="0">
                    <a:pos x="461" y="810"/>
                  </a:cxn>
                  <a:cxn ang="0">
                    <a:pos x="457" y="803"/>
                  </a:cxn>
                  <a:cxn ang="0">
                    <a:pos x="456" y="760"/>
                  </a:cxn>
                  <a:cxn ang="0">
                    <a:pos x="459" y="755"/>
                  </a:cxn>
                  <a:cxn ang="0">
                    <a:pos x="463" y="752"/>
                  </a:cxn>
                  <a:cxn ang="0">
                    <a:pos x="508" y="710"/>
                  </a:cxn>
                  <a:cxn ang="0">
                    <a:pos x="537" y="670"/>
                  </a:cxn>
                  <a:cxn ang="0">
                    <a:pos x="552" y="636"/>
                  </a:cxn>
                  <a:cxn ang="0">
                    <a:pos x="555" y="589"/>
                  </a:cxn>
                  <a:cxn ang="0">
                    <a:pos x="538" y="547"/>
                  </a:cxn>
                  <a:cxn ang="0">
                    <a:pos x="504" y="510"/>
                  </a:cxn>
                  <a:cxn ang="0">
                    <a:pos x="447" y="471"/>
                  </a:cxn>
                  <a:cxn ang="0">
                    <a:pos x="370" y="438"/>
                  </a:cxn>
                  <a:cxn ang="0">
                    <a:pos x="268" y="399"/>
                  </a:cxn>
                  <a:cxn ang="0">
                    <a:pos x="181" y="358"/>
                  </a:cxn>
                  <a:cxn ang="0">
                    <a:pos x="101" y="305"/>
                  </a:cxn>
                  <a:cxn ang="0">
                    <a:pos x="55" y="263"/>
                  </a:cxn>
                  <a:cxn ang="0">
                    <a:pos x="20" y="212"/>
                  </a:cxn>
                  <a:cxn ang="0">
                    <a:pos x="3" y="165"/>
                  </a:cxn>
                  <a:cxn ang="0">
                    <a:pos x="1" y="118"/>
                  </a:cxn>
                  <a:cxn ang="0">
                    <a:pos x="14" y="77"/>
                  </a:cxn>
                  <a:cxn ang="0">
                    <a:pos x="38" y="40"/>
                  </a:cxn>
                  <a:cxn ang="0">
                    <a:pos x="71" y="5"/>
                  </a:cxn>
                  <a:cxn ang="0">
                    <a:pos x="83" y="0"/>
                  </a:cxn>
                </a:cxnLst>
                <a:rect l="0" t="0" r="r" b="b"/>
                <a:pathLst>
                  <a:path w="636" h="826">
                    <a:moveTo>
                      <a:pt x="83" y="0"/>
                    </a:moveTo>
                    <a:lnTo>
                      <a:pt x="90" y="0"/>
                    </a:lnTo>
                    <a:lnTo>
                      <a:pt x="190" y="18"/>
                    </a:lnTo>
                    <a:lnTo>
                      <a:pt x="245" y="23"/>
                    </a:lnTo>
                    <a:lnTo>
                      <a:pt x="212" y="39"/>
                    </a:lnTo>
                    <a:lnTo>
                      <a:pt x="182" y="58"/>
                    </a:lnTo>
                    <a:lnTo>
                      <a:pt x="167" y="70"/>
                    </a:lnTo>
                    <a:lnTo>
                      <a:pt x="154" y="84"/>
                    </a:lnTo>
                    <a:lnTo>
                      <a:pt x="142" y="99"/>
                    </a:lnTo>
                    <a:lnTo>
                      <a:pt x="131" y="121"/>
                    </a:lnTo>
                    <a:lnTo>
                      <a:pt x="126" y="144"/>
                    </a:lnTo>
                    <a:lnTo>
                      <a:pt x="125" y="166"/>
                    </a:lnTo>
                    <a:lnTo>
                      <a:pt x="130" y="189"/>
                    </a:lnTo>
                    <a:lnTo>
                      <a:pt x="141" y="211"/>
                    </a:lnTo>
                    <a:lnTo>
                      <a:pt x="155" y="231"/>
                    </a:lnTo>
                    <a:lnTo>
                      <a:pt x="172" y="249"/>
                    </a:lnTo>
                    <a:lnTo>
                      <a:pt x="190" y="264"/>
                    </a:lnTo>
                    <a:lnTo>
                      <a:pt x="211" y="277"/>
                    </a:lnTo>
                    <a:lnTo>
                      <a:pt x="238" y="292"/>
                    </a:lnTo>
                    <a:lnTo>
                      <a:pt x="265" y="305"/>
                    </a:lnTo>
                    <a:lnTo>
                      <a:pt x="294" y="317"/>
                    </a:lnTo>
                    <a:lnTo>
                      <a:pt x="445" y="377"/>
                    </a:lnTo>
                    <a:lnTo>
                      <a:pt x="481" y="392"/>
                    </a:lnTo>
                    <a:lnTo>
                      <a:pt x="515" y="412"/>
                    </a:lnTo>
                    <a:lnTo>
                      <a:pt x="547" y="434"/>
                    </a:lnTo>
                    <a:lnTo>
                      <a:pt x="576" y="460"/>
                    </a:lnTo>
                    <a:lnTo>
                      <a:pt x="594" y="480"/>
                    </a:lnTo>
                    <a:lnTo>
                      <a:pt x="610" y="502"/>
                    </a:lnTo>
                    <a:lnTo>
                      <a:pt x="622" y="525"/>
                    </a:lnTo>
                    <a:lnTo>
                      <a:pt x="631" y="549"/>
                    </a:lnTo>
                    <a:lnTo>
                      <a:pt x="636" y="576"/>
                    </a:lnTo>
                    <a:lnTo>
                      <a:pt x="636" y="602"/>
                    </a:lnTo>
                    <a:lnTo>
                      <a:pt x="634" y="628"/>
                    </a:lnTo>
                    <a:lnTo>
                      <a:pt x="628" y="652"/>
                    </a:lnTo>
                    <a:lnTo>
                      <a:pt x="618" y="677"/>
                    </a:lnTo>
                    <a:lnTo>
                      <a:pt x="603" y="707"/>
                    </a:lnTo>
                    <a:lnTo>
                      <a:pt x="584" y="735"/>
                    </a:lnTo>
                    <a:lnTo>
                      <a:pt x="564" y="760"/>
                    </a:lnTo>
                    <a:lnTo>
                      <a:pt x="540" y="784"/>
                    </a:lnTo>
                    <a:lnTo>
                      <a:pt x="515" y="805"/>
                    </a:lnTo>
                    <a:lnTo>
                      <a:pt x="501" y="816"/>
                    </a:lnTo>
                    <a:lnTo>
                      <a:pt x="487" y="826"/>
                    </a:lnTo>
                    <a:lnTo>
                      <a:pt x="474" y="818"/>
                    </a:lnTo>
                    <a:lnTo>
                      <a:pt x="461" y="810"/>
                    </a:lnTo>
                    <a:lnTo>
                      <a:pt x="458" y="806"/>
                    </a:lnTo>
                    <a:lnTo>
                      <a:pt x="457" y="803"/>
                    </a:lnTo>
                    <a:lnTo>
                      <a:pt x="456" y="802"/>
                    </a:lnTo>
                    <a:lnTo>
                      <a:pt x="456" y="760"/>
                    </a:lnTo>
                    <a:lnTo>
                      <a:pt x="458" y="757"/>
                    </a:lnTo>
                    <a:lnTo>
                      <a:pt x="459" y="755"/>
                    </a:lnTo>
                    <a:lnTo>
                      <a:pt x="461" y="754"/>
                    </a:lnTo>
                    <a:lnTo>
                      <a:pt x="463" y="752"/>
                    </a:lnTo>
                    <a:lnTo>
                      <a:pt x="486" y="731"/>
                    </a:lnTo>
                    <a:lnTo>
                      <a:pt x="508" y="710"/>
                    </a:lnTo>
                    <a:lnTo>
                      <a:pt x="526" y="686"/>
                    </a:lnTo>
                    <a:lnTo>
                      <a:pt x="537" y="670"/>
                    </a:lnTo>
                    <a:lnTo>
                      <a:pt x="546" y="653"/>
                    </a:lnTo>
                    <a:lnTo>
                      <a:pt x="552" y="636"/>
                    </a:lnTo>
                    <a:lnTo>
                      <a:pt x="556" y="613"/>
                    </a:lnTo>
                    <a:lnTo>
                      <a:pt x="555" y="589"/>
                    </a:lnTo>
                    <a:lnTo>
                      <a:pt x="548" y="568"/>
                    </a:lnTo>
                    <a:lnTo>
                      <a:pt x="538" y="547"/>
                    </a:lnTo>
                    <a:lnTo>
                      <a:pt x="522" y="527"/>
                    </a:lnTo>
                    <a:lnTo>
                      <a:pt x="504" y="510"/>
                    </a:lnTo>
                    <a:lnTo>
                      <a:pt x="484" y="494"/>
                    </a:lnTo>
                    <a:lnTo>
                      <a:pt x="447" y="471"/>
                    </a:lnTo>
                    <a:lnTo>
                      <a:pt x="409" y="453"/>
                    </a:lnTo>
                    <a:lnTo>
                      <a:pt x="370" y="438"/>
                    </a:lnTo>
                    <a:lnTo>
                      <a:pt x="318" y="419"/>
                    </a:lnTo>
                    <a:lnTo>
                      <a:pt x="268" y="399"/>
                    </a:lnTo>
                    <a:lnTo>
                      <a:pt x="223" y="380"/>
                    </a:lnTo>
                    <a:lnTo>
                      <a:pt x="181" y="358"/>
                    </a:lnTo>
                    <a:lnTo>
                      <a:pt x="140" y="333"/>
                    </a:lnTo>
                    <a:lnTo>
                      <a:pt x="101" y="305"/>
                    </a:lnTo>
                    <a:lnTo>
                      <a:pt x="77" y="284"/>
                    </a:lnTo>
                    <a:lnTo>
                      <a:pt x="55" y="263"/>
                    </a:lnTo>
                    <a:lnTo>
                      <a:pt x="36" y="238"/>
                    </a:lnTo>
                    <a:lnTo>
                      <a:pt x="20" y="212"/>
                    </a:lnTo>
                    <a:lnTo>
                      <a:pt x="9" y="189"/>
                    </a:lnTo>
                    <a:lnTo>
                      <a:pt x="3" y="165"/>
                    </a:lnTo>
                    <a:lnTo>
                      <a:pt x="0" y="140"/>
                    </a:lnTo>
                    <a:lnTo>
                      <a:pt x="1" y="118"/>
                    </a:lnTo>
                    <a:lnTo>
                      <a:pt x="6" y="97"/>
                    </a:lnTo>
                    <a:lnTo>
                      <a:pt x="14" y="77"/>
                    </a:lnTo>
                    <a:lnTo>
                      <a:pt x="24" y="58"/>
                    </a:lnTo>
                    <a:lnTo>
                      <a:pt x="38" y="40"/>
                    </a:lnTo>
                    <a:lnTo>
                      <a:pt x="54" y="22"/>
                    </a:lnTo>
                    <a:lnTo>
                      <a:pt x="71" y="5"/>
                    </a:lnTo>
                    <a:lnTo>
                      <a:pt x="77" y="2"/>
                    </a:lnTo>
                    <a:lnTo>
                      <a:pt x="83"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1" name="Freeform 11"/>
              <p:cNvSpPr>
                <a:spLocks/>
              </p:cNvSpPr>
              <p:nvPr/>
            </p:nvSpPr>
            <p:spPr bwMode="auto">
              <a:xfrm>
                <a:off x="-971550" y="2484437"/>
                <a:ext cx="804862" cy="584200"/>
              </a:xfrm>
              <a:custGeom>
                <a:avLst/>
                <a:gdLst/>
                <a:ahLst/>
                <a:cxnLst>
                  <a:cxn ang="0">
                    <a:pos x="161" y="0"/>
                  </a:cxn>
                  <a:cxn ang="0">
                    <a:pos x="228" y="6"/>
                  </a:cxn>
                  <a:cxn ang="0">
                    <a:pos x="297" y="12"/>
                  </a:cxn>
                  <a:cxn ang="0">
                    <a:pos x="366" y="21"/>
                  </a:cxn>
                  <a:cxn ang="0">
                    <a:pos x="432" y="41"/>
                  </a:cxn>
                  <a:cxn ang="0">
                    <a:pos x="475" y="65"/>
                  </a:cxn>
                  <a:cxn ang="0">
                    <a:pos x="499" y="90"/>
                  </a:cxn>
                  <a:cxn ang="0">
                    <a:pos x="507" y="121"/>
                  </a:cxn>
                  <a:cxn ang="0">
                    <a:pos x="503" y="155"/>
                  </a:cxn>
                  <a:cxn ang="0">
                    <a:pos x="480" y="197"/>
                  </a:cxn>
                  <a:cxn ang="0">
                    <a:pos x="440" y="240"/>
                  </a:cxn>
                  <a:cxn ang="0">
                    <a:pos x="385" y="282"/>
                  </a:cxn>
                  <a:cxn ang="0">
                    <a:pos x="316" y="320"/>
                  </a:cxn>
                  <a:cxn ang="0">
                    <a:pos x="234" y="353"/>
                  </a:cxn>
                  <a:cxn ang="0">
                    <a:pos x="185" y="368"/>
                  </a:cxn>
                  <a:cxn ang="0">
                    <a:pos x="172" y="365"/>
                  </a:cxn>
                  <a:cxn ang="0">
                    <a:pos x="93" y="326"/>
                  </a:cxn>
                  <a:cxn ang="0">
                    <a:pos x="10" y="299"/>
                  </a:cxn>
                  <a:cxn ang="0">
                    <a:pos x="7" y="298"/>
                  </a:cxn>
                  <a:cxn ang="0">
                    <a:pos x="5" y="297"/>
                  </a:cxn>
                  <a:cxn ang="0">
                    <a:pos x="95" y="289"/>
                  </a:cxn>
                  <a:cxn ang="0">
                    <a:pos x="194" y="272"/>
                  </a:cxn>
                  <a:cxn ang="0">
                    <a:pos x="290" y="244"/>
                  </a:cxn>
                  <a:cxn ang="0">
                    <a:pos x="364" y="208"/>
                  </a:cxn>
                  <a:cxn ang="0">
                    <a:pos x="404" y="180"/>
                  </a:cxn>
                  <a:cxn ang="0">
                    <a:pos x="421" y="157"/>
                  </a:cxn>
                  <a:cxn ang="0">
                    <a:pos x="425" y="133"/>
                  </a:cxn>
                  <a:cxn ang="0">
                    <a:pos x="420" y="111"/>
                  </a:cxn>
                  <a:cxn ang="0">
                    <a:pos x="405" y="96"/>
                  </a:cxn>
                  <a:cxn ang="0">
                    <a:pos x="380" y="87"/>
                  </a:cxn>
                  <a:cxn ang="0">
                    <a:pos x="323" y="85"/>
                  </a:cxn>
                  <a:cxn ang="0">
                    <a:pos x="244" y="93"/>
                  </a:cxn>
                  <a:cxn ang="0">
                    <a:pos x="197" y="110"/>
                  </a:cxn>
                  <a:cxn ang="0">
                    <a:pos x="155" y="130"/>
                  </a:cxn>
                  <a:cxn ang="0">
                    <a:pos x="123" y="141"/>
                  </a:cxn>
                  <a:cxn ang="0">
                    <a:pos x="81" y="139"/>
                  </a:cxn>
                  <a:cxn ang="0">
                    <a:pos x="31" y="127"/>
                  </a:cxn>
                  <a:cxn ang="0">
                    <a:pos x="3" y="110"/>
                  </a:cxn>
                  <a:cxn ang="0">
                    <a:pos x="1" y="98"/>
                  </a:cxn>
                  <a:cxn ang="0">
                    <a:pos x="6" y="80"/>
                  </a:cxn>
                  <a:cxn ang="0">
                    <a:pos x="34" y="41"/>
                  </a:cxn>
                  <a:cxn ang="0">
                    <a:pos x="72" y="11"/>
                  </a:cxn>
                  <a:cxn ang="0">
                    <a:pos x="93" y="3"/>
                  </a:cxn>
                  <a:cxn ang="0">
                    <a:pos x="133" y="0"/>
                  </a:cxn>
                </a:cxnLst>
                <a:rect l="0" t="0" r="r" b="b"/>
                <a:pathLst>
                  <a:path w="507" h="368">
                    <a:moveTo>
                      <a:pt x="133" y="0"/>
                    </a:moveTo>
                    <a:lnTo>
                      <a:pt x="161" y="0"/>
                    </a:lnTo>
                    <a:lnTo>
                      <a:pt x="195" y="2"/>
                    </a:lnTo>
                    <a:lnTo>
                      <a:pt x="228" y="6"/>
                    </a:lnTo>
                    <a:lnTo>
                      <a:pt x="263" y="8"/>
                    </a:lnTo>
                    <a:lnTo>
                      <a:pt x="297" y="12"/>
                    </a:lnTo>
                    <a:lnTo>
                      <a:pt x="332" y="16"/>
                    </a:lnTo>
                    <a:lnTo>
                      <a:pt x="366" y="21"/>
                    </a:lnTo>
                    <a:lnTo>
                      <a:pt x="399" y="30"/>
                    </a:lnTo>
                    <a:lnTo>
                      <a:pt x="432" y="41"/>
                    </a:lnTo>
                    <a:lnTo>
                      <a:pt x="454" y="52"/>
                    </a:lnTo>
                    <a:lnTo>
                      <a:pt x="475" y="65"/>
                    </a:lnTo>
                    <a:lnTo>
                      <a:pt x="489" y="77"/>
                    </a:lnTo>
                    <a:lnTo>
                      <a:pt x="499" y="90"/>
                    </a:lnTo>
                    <a:lnTo>
                      <a:pt x="505" y="105"/>
                    </a:lnTo>
                    <a:lnTo>
                      <a:pt x="507" y="121"/>
                    </a:lnTo>
                    <a:lnTo>
                      <a:pt x="507" y="137"/>
                    </a:lnTo>
                    <a:lnTo>
                      <a:pt x="503" y="155"/>
                    </a:lnTo>
                    <a:lnTo>
                      <a:pt x="493" y="177"/>
                    </a:lnTo>
                    <a:lnTo>
                      <a:pt x="480" y="197"/>
                    </a:lnTo>
                    <a:lnTo>
                      <a:pt x="465" y="215"/>
                    </a:lnTo>
                    <a:lnTo>
                      <a:pt x="440" y="240"/>
                    </a:lnTo>
                    <a:lnTo>
                      <a:pt x="413" y="261"/>
                    </a:lnTo>
                    <a:lnTo>
                      <a:pt x="385" y="282"/>
                    </a:lnTo>
                    <a:lnTo>
                      <a:pt x="356" y="300"/>
                    </a:lnTo>
                    <a:lnTo>
                      <a:pt x="316" y="320"/>
                    </a:lnTo>
                    <a:lnTo>
                      <a:pt x="276" y="338"/>
                    </a:lnTo>
                    <a:lnTo>
                      <a:pt x="234" y="353"/>
                    </a:lnTo>
                    <a:lnTo>
                      <a:pt x="191" y="366"/>
                    </a:lnTo>
                    <a:lnTo>
                      <a:pt x="185" y="368"/>
                    </a:lnTo>
                    <a:lnTo>
                      <a:pt x="178" y="368"/>
                    </a:lnTo>
                    <a:lnTo>
                      <a:pt x="172" y="365"/>
                    </a:lnTo>
                    <a:lnTo>
                      <a:pt x="133" y="344"/>
                    </a:lnTo>
                    <a:lnTo>
                      <a:pt x="93" y="326"/>
                    </a:lnTo>
                    <a:lnTo>
                      <a:pt x="53" y="311"/>
                    </a:lnTo>
                    <a:lnTo>
                      <a:pt x="10" y="299"/>
                    </a:lnTo>
                    <a:lnTo>
                      <a:pt x="9" y="299"/>
                    </a:lnTo>
                    <a:lnTo>
                      <a:pt x="7" y="298"/>
                    </a:lnTo>
                    <a:lnTo>
                      <a:pt x="5" y="298"/>
                    </a:lnTo>
                    <a:lnTo>
                      <a:pt x="5" y="297"/>
                    </a:lnTo>
                    <a:lnTo>
                      <a:pt x="51" y="293"/>
                    </a:lnTo>
                    <a:lnTo>
                      <a:pt x="95" y="289"/>
                    </a:lnTo>
                    <a:lnTo>
                      <a:pt x="145" y="282"/>
                    </a:lnTo>
                    <a:lnTo>
                      <a:pt x="194" y="272"/>
                    </a:lnTo>
                    <a:lnTo>
                      <a:pt x="243" y="260"/>
                    </a:lnTo>
                    <a:lnTo>
                      <a:pt x="290" y="244"/>
                    </a:lnTo>
                    <a:lnTo>
                      <a:pt x="336" y="224"/>
                    </a:lnTo>
                    <a:lnTo>
                      <a:pt x="364" y="208"/>
                    </a:lnTo>
                    <a:lnTo>
                      <a:pt x="392" y="190"/>
                    </a:lnTo>
                    <a:lnTo>
                      <a:pt x="404" y="180"/>
                    </a:lnTo>
                    <a:lnTo>
                      <a:pt x="414" y="168"/>
                    </a:lnTo>
                    <a:lnTo>
                      <a:pt x="421" y="157"/>
                    </a:lnTo>
                    <a:lnTo>
                      <a:pt x="425" y="145"/>
                    </a:lnTo>
                    <a:lnTo>
                      <a:pt x="425" y="133"/>
                    </a:lnTo>
                    <a:lnTo>
                      <a:pt x="423" y="120"/>
                    </a:lnTo>
                    <a:lnTo>
                      <a:pt x="420" y="111"/>
                    </a:lnTo>
                    <a:lnTo>
                      <a:pt x="413" y="103"/>
                    </a:lnTo>
                    <a:lnTo>
                      <a:pt x="405" y="96"/>
                    </a:lnTo>
                    <a:lnTo>
                      <a:pt x="396" y="92"/>
                    </a:lnTo>
                    <a:lnTo>
                      <a:pt x="380" y="87"/>
                    </a:lnTo>
                    <a:lnTo>
                      <a:pt x="363" y="86"/>
                    </a:lnTo>
                    <a:lnTo>
                      <a:pt x="323" y="85"/>
                    </a:lnTo>
                    <a:lnTo>
                      <a:pt x="283" y="87"/>
                    </a:lnTo>
                    <a:lnTo>
                      <a:pt x="244" y="93"/>
                    </a:lnTo>
                    <a:lnTo>
                      <a:pt x="220" y="100"/>
                    </a:lnTo>
                    <a:lnTo>
                      <a:pt x="197" y="110"/>
                    </a:lnTo>
                    <a:lnTo>
                      <a:pt x="175" y="119"/>
                    </a:lnTo>
                    <a:lnTo>
                      <a:pt x="155" y="130"/>
                    </a:lnTo>
                    <a:lnTo>
                      <a:pt x="139" y="137"/>
                    </a:lnTo>
                    <a:lnTo>
                      <a:pt x="123" y="141"/>
                    </a:lnTo>
                    <a:lnTo>
                      <a:pt x="107" y="141"/>
                    </a:lnTo>
                    <a:lnTo>
                      <a:pt x="81" y="139"/>
                    </a:lnTo>
                    <a:lnTo>
                      <a:pt x="56" y="134"/>
                    </a:lnTo>
                    <a:lnTo>
                      <a:pt x="31" y="127"/>
                    </a:lnTo>
                    <a:lnTo>
                      <a:pt x="7" y="114"/>
                    </a:lnTo>
                    <a:lnTo>
                      <a:pt x="3" y="110"/>
                    </a:lnTo>
                    <a:lnTo>
                      <a:pt x="0" y="104"/>
                    </a:lnTo>
                    <a:lnTo>
                      <a:pt x="1" y="98"/>
                    </a:lnTo>
                    <a:lnTo>
                      <a:pt x="3" y="89"/>
                    </a:lnTo>
                    <a:lnTo>
                      <a:pt x="6" y="80"/>
                    </a:lnTo>
                    <a:lnTo>
                      <a:pt x="19" y="60"/>
                    </a:lnTo>
                    <a:lnTo>
                      <a:pt x="34" y="41"/>
                    </a:lnTo>
                    <a:lnTo>
                      <a:pt x="52" y="25"/>
                    </a:lnTo>
                    <a:lnTo>
                      <a:pt x="72" y="11"/>
                    </a:lnTo>
                    <a:lnTo>
                      <a:pt x="82" y="7"/>
                    </a:lnTo>
                    <a:lnTo>
                      <a:pt x="93" y="3"/>
                    </a:lnTo>
                    <a:lnTo>
                      <a:pt x="103" y="2"/>
                    </a:lnTo>
                    <a:lnTo>
                      <a:pt x="133"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2" name="Freeform 12"/>
              <p:cNvSpPr>
                <a:spLocks/>
              </p:cNvSpPr>
              <p:nvPr/>
            </p:nvSpPr>
            <p:spPr bwMode="auto">
              <a:xfrm>
                <a:off x="-1577975" y="3806825"/>
                <a:ext cx="676275" cy="1195388"/>
              </a:xfrm>
              <a:custGeom>
                <a:avLst/>
                <a:gdLst/>
                <a:ahLst/>
                <a:cxnLst>
                  <a:cxn ang="0">
                    <a:pos x="109" y="1"/>
                  </a:cxn>
                  <a:cxn ang="0">
                    <a:pos x="166" y="23"/>
                  </a:cxn>
                  <a:cxn ang="0">
                    <a:pos x="172" y="26"/>
                  </a:cxn>
                  <a:cxn ang="0">
                    <a:pos x="175" y="30"/>
                  </a:cxn>
                  <a:cxn ang="0">
                    <a:pos x="172" y="55"/>
                  </a:cxn>
                  <a:cxn ang="0">
                    <a:pos x="132" y="85"/>
                  </a:cxn>
                  <a:cxn ang="0">
                    <a:pos x="104" y="115"/>
                  </a:cxn>
                  <a:cxn ang="0">
                    <a:pos x="88" y="146"/>
                  </a:cxn>
                  <a:cxn ang="0">
                    <a:pos x="82" y="186"/>
                  </a:cxn>
                  <a:cxn ang="0">
                    <a:pos x="92" y="225"/>
                  </a:cxn>
                  <a:cxn ang="0">
                    <a:pos x="112" y="262"/>
                  </a:cxn>
                  <a:cxn ang="0">
                    <a:pos x="141" y="295"/>
                  </a:cxn>
                  <a:cxn ang="0">
                    <a:pos x="197" y="343"/>
                  </a:cxn>
                  <a:cxn ang="0">
                    <a:pos x="301" y="412"/>
                  </a:cxn>
                  <a:cxn ang="0">
                    <a:pos x="352" y="448"/>
                  </a:cxn>
                  <a:cxn ang="0">
                    <a:pos x="395" y="494"/>
                  </a:cxn>
                  <a:cxn ang="0">
                    <a:pos x="417" y="536"/>
                  </a:cxn>
                  <a:cxn ang="0">
                    <a:pos x="426" y="582"/>
                  </a:cxn>
                  <a:cxn ang="0">
                    <a:pos x="421" y="620"/>
                  </a:cxn>
                  <a:cxn ang="0">
                    <a:pos x="404" y="662"/>
                  </a:cxn>
                  <a:cxn ang="0">
                    <a:pos x="372" y="707"/>
                  </a:cxn>
                  <a:cxn ang="0">
                    <a:pos x="331" y="746"/>
                  </a:cxn>
                  <a:cxn ang="0">
                    <a:pos x="324" y="751"/>
                  </a:cxn>
                  <a:cxn ang="0">
                    <a:pos x="315" y="747"/>
                  </a:cxn>
                  <a:cxn ang="0">
                    <a:pos x="307" y="735"/>
                  </a:cxn>
                  <a:cxn ang="0">
                    <a:pos x="307" y="711"/>
                  </a:cxn>
                  <a:cxn ang="0">
                    <a:pos x="309" y="682"/>
                  </a:cxn>
                  <a:cxn ang="0">
                    <a:pos x="329" y="661"/>
                  </a:cxn>
                  <a:cxn ang="0">
                    <a:pos x="351" y="629"/>
                  </a:cxn>
                  <a:cxn ang="0">
                    <a:pos x="357" y="596"/>
                  </a:cxn>
                  <a:cxn ang="0">
                    <a:pos x="346" y="563"/>
                  </a:cxn>
                  <a:cxn ang="0">
                    <a:pos x="316" y="520"/>
                  </a:cxn>
                  <a:cxn ang="0">
                    <a:pos x="270" y="478"/>
                  </a:cxn>
                  <a:cxn ang="0">
                    <a:pos x="215" y="440"/>
                  </a:cxn>
                  <a:cxn ang="0">
                    <a:pos x="154" y="402"/>
                  </a:cxn>
                  <a:cxn ang="0">
                    <a:pos x="98" y="358"/>
                  </a:cxn>
                  <a:cxn ang="0">
                    <a:pos x="51" y="304"/>
                  </a:cxn>
                  <a:cxn ang="0">
                    <a:pos x="20" y="255"/>
                  </a:cxn>
                  <a:cxn ang="0">
                    <a:pos x="3" y="199"/>
                  </a:cxn>
                  <a:cxn ang="0">
                    <a:pos x="1" y="144"/>
                  </a:cxn>
                  <a:cxn ang="0">
                    <a:pos x="16" y="92"/>
                  </a:cxn>
                  <a:cxn ang="0">
                    <a:pos x="50" y="44"/>
                  </a:cxn>
                  <a:cxn ang="0">
                    <a:pos x="94" y="3"/>
                  </a:cxn>
                </a:cxnLst>
                <a:rect l="0" t="0" r="r" b="b"/>
                <a:pathLst>
                  <a:path w="426" h="753">
                    <a:moveTo>
                      <a:pt x="101" y="0"/>
                    </a:moveTo>
                    <a:lnTo>
                      <a:pt x="109" y="1"/>
                    </a:lnTo>
                    <a:lnTo>
                      <a:pt x="137" y="12"/>
                    </a:lnTo>
                    <a:lnTo>
                      <a:pt x="166" y="23"/>
                    </a:lnTo>
                    <a:lnTo>
                      <a:pt x="169" y="25"/>
                    </a:lnTo>
                    <a:lnTo>
                      <a:pt x="172" y="26"/>
                    </a:lnTo>
                    <a:lnTo>
                      <a:pt x="173" y="28"/>
                    </a:lnTo>
                    <a:lnTo>
                      <a:pt x="175" y="30"/>
                    </a:lnTo>
                    <a:lnTo>
                      <a:pt x="175" y="50"/>
                    </a:lnTo>
                    <a:lnTo>
                      <a:pt x="172" y="55"/>
                    </a:lnTo>
                    <a:lnTo>
                      <a:pt x="149" y="71"/>
                    </a:lnTo>
                    <a:lnTo>
                      <a:pt x="132" y="85"/>
                    </a:lnTo>
                    <a:lnTo>
                      <a:pt x="116" y="101"/>
                    </a:lnTo>
                    <a:lnTo>
                      <a:pt x="104" y="115"/>
                    </a:lnTo>
                    <a:lnTo>
                      <a:pt x="95" y="130"/>
                    </a:lnTo>
                    <a:lnTo>
                      <a:pt x="88" y="146"/>
                    </a:lnTo>
                    <a:lnTo>
                      <a:pt x="83" y="165"/>
                    </a:lnTo>
                    <a:lnTo>
                      <a:pt x="82" y="186"/>
                    </a:lnTo>
                    <a:lnTo>
                      <a:pt x="85" y="205"/>
                    </a:lnTo>
                    <a:lnTo>
                      <a:pt x="92" y="225"/>
                    </a:lnTo>
                    <a:lnTo>
                      <a:pt x="101" y="244"/>
                    </a:lnTo>
                    <a:lnTo>
                      <a:pt x="112" y="262"/>
                    </a:lnTo>
                    <a:lnTo>
                      <a:pt x="125" y="279"/>
                    </a:lnTo>
                    <a:lnTo>
                      <a:pt x="141" y="295"/>
                    </a:lnTo>
                    <a:lnTo>
                      <a:pt x="168" y="320"/>
                    </a:lnTo>
                    <a:lnTo>
                      <a:pt x="197" y="343"/>
                    </a:lnTo>
                    <a:lnTo>
                      <a:pt x="228" y="366"/>
                    </a:lnTo>
                    <a:lnTo>
                      <a:pt x="301" y="412"/>
                    </a:lnTo>
                    <a:lnTo>
                      <a:pt x="328" y="430"/>
                    </a:lnTo>
                    <a:lnTo>
                      <a:pt x="352" y="448"/>
                    </a:lnTo>
                    <a:lnTo>
                      <a:pt x="375" y="470"/>
                    </a:lnTo>
                    <a:lnTo>
                      <a:pt x="395" y="494"/>
                    </a:lnTo>
                    <a:lnTo>
                      <a:pt x="408" y="515"/>
                    </a:lnTo>
                    <a:lnTo>
                      <a:pt x="417" y="536"/>
                    </a:lnTo>
                    <a:lnTo>
                      <a:pt x="423" y="559"/>
                    </a:lnTo>
                    <a:lnTo>
                      <a:pt x="426" y="582"/>
                    </a:lnTo>
                    <a:lnTo>
                      <a:pt x="425" y="601"/>
                    </a:lnTo>
                    <a:lnTo>
                      <a:pt x="421" y="620"/>
                    </a:lnTo>
                    <a:lnTo>
                      <a:pt x="416" y="637"/>
                    </a:lnTo>
                    <a:lnTo>
                      <a:pt x="404" y="662"/>
                    </a:lnTo>
                    <a:lnTo>
                      <a:pt x="389" y="685"/>
                    </a:lnTo>
                    <a:lnTo>
                      <a:pt x="372" y="707"/>
                    </a:lnTo>
                    <a:lnTo>
                      <a:pt x="352" y="728"/>
                    </a:lnTo>
                    <a:lnTo>
                      <a:pt x="331" y="746"/>
                    </a:lnTo>
                    <a:lnTo>
                      <a:pt x="328" y="748"/>
                    </a:lnTo>
                    <a:lnTo>
                      <a:pt x="324" y="751"/>
                    </a:lnTo>
                    <a:lnTo>
                      <a:pt x="322" y="753"/>
                    </a:lnTo>
                    <a:lnTo>
                      <a:pt x="315" y="747"/>
                    </a:lnTo>
                    <a:lnTo>
                      <a:pt x="309" y="742"/>
                    </a:lnTo>
                    <a:lnTo>
                      <a:pt x="307" y="735"/>
                    </a:lnTo>
                    <a:lnTo>
                      <a:pt x="306" y="727"/>
                    </a:lnTo>
                    <a:lnTo>
                      <a:pt x="307" y="711"/>
                    </a:lnTo>
                    <a:lnTo>
                      <a:pt x="307" y="689"/>
                    </a:lnTo>
                    <a:lnTo>
                      <a:pt x="309" y="682"/>
                    </a:lnTo>
                    <a:lnTo>
                      <a:pt x="315" y="675"/>
                    </a:lnTo>
                    <a:lnTo>
                      <a:pt x="329" y="661"/>
                    </a:lnTo>
                    <a:lnTo>
                      <a:pt x="341" y="645"/>
                    </a:lnTo>
                    <a:lnTo>
                      <a:pt x="351" y="629"/>
                    </a:lnTo>
                    <a:lnTo>
                      <a:pt x="356" y="612"/>
                    </a:lnTo>
                    <a:lnTo>
                      <a:pt x="357" y="596"/>
                    </a:lnTo>
                    <a:lnTo>
                      <a:pt x="354" y="580"/>
                    </a:lnTo>
                    <a:lnTo>
                      <a:pt x="346" y="563"/>
                    </a:lnTo>
                    <a:lnTo>
                      <a:pt x="332" y="541"/>
                    </a:lnTo>
                    <a:lnTo>
                      <a:pt x="316" y="520"/>
                    </a:lnTo>
                    <a:lnTo>
                      <a:pt x="293" y="498"/>
                    </a:lnTo>
                    <a:lnTo>
                      <a:pt x="270" y="478"/>
                    </a:lnTo>
                    <a:lnTo>
                      <a:pt x="244" y="460"/>
                    </a:lnTo>
                    <a:lnTo>
                      <a:pt x="215" y="440"/>
                    </a:lnTo>
                    <a:lnTo>
                      <a:pt x="184" y="422"/>
                    </a:lnTo>
                    <a:lnTo>
                      <a:pt x="154" y="402"/>
                    </a:lnTo>
                    <a:lnTo>
                      <a:pt x="125" y="381"/>
                    </a:lnTo>
                    <a:lnTo>
                      <a:pt x="98" y="358"/>
                    </a:lnTo>
                    <a:lnTo>
                      <a:pt x="73" y="332"/>
                    </a:lnTo>
                    <a:lnTo>
                      <a:pt x="51" y="304"/>
                    </a:lnTo>
                    <a:lnTo>
                      <a:pt x="34" y="280"/>
                    </a:lnTo>
                    <a:lnTo>
                      <a:pt x="20" y="255"/>
                    </a:lnTo>
                    <a:lnTo>
                      <a:pt x="10" y="228"/>
                    </a:lnTo>
                    <a:lnTo>
                      <a:pt x="3" y="199"/>
                    </a:lnTo>
                    <a:lnTo>
                      <a:pt x="0" y="171"/>
                    </a:lnTo>
                    <a:lnTo>
                      <a:pt x="1" y="144"/>
                    </a:lnTo>
                    <a:lnTo>
                      <a:pt x="7" y="118"/>
                    </a:lnTo>
                    <a:lnTo>
                      <a:pt x="16" y="92"/>
                    </a:lnTo>
                    <a:lnTo>
                      <a:pt x="30" y="68"/>
                    </a:lnTo>
                    <a:lnTo>
                      <a:pt x="50" y="44"/>
                    </a:lnTo>
                    <a:lnTo>
                      <a:pt x="71" y="23"/>
                    </a:lnTo>
                    <a:lnTo>
                      <a:pt x="94" y="3"/>
                    </a:lnTo>
                    <a:lnTo>
                      <a:pt x="10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3" name="Freeform 13"/>
              <p:cNvSpPr>
                <a:spLocks/>
              </p:cNvSpPr>
              <p:nvPr/>
            </p:nvSpPr>
            <p:spPr bwMode="auto">
              <a:xfrm>
                <a:off x="-1473200" y="4505325"/>
                <a:ext cx="461962" cy="1039813"/>
              </a:xfrm>
              <a:custGeom>
                <a:avLst/>
                <a:gdLst/>
                <a:ahLst/>
                <a:cxnLst>
                  <a:cxn ang="0">
                    <a:pos x="89" y="1"/>
                  </a:cxn>
                  <a:cxn ang="0">
                    <a:pos x="92" y="3"/>
                  </a:cxn>
                  <a:cxn ang="0">
                    <a:pos x="102" y="9"/>
                  </a:cxn>
                  <a:cxn ang="0">
                    <a:pos x="112" y="15"/>
                  </a:cxn>
                  <a:cxn ang="0">
                    <a:pos x="114" y="22"/>
                  </a:cxn>
                  <a:cxn ang="0">
                    <a:pos x="112" y="77"/>
                  </a:cxn>
                  <a:cxn ang="0">
                    <a:pos x="95" y="97"/>
                  </a:cxn>
                  <a:cxn ang="0">
                    <a:pos x="77" y="126"/>
                  </a:cxn>
                  <a:cxn ang="0">
                    <a:pos x="68" y="165"/>
                  </a:cxn>
                  <a:cxn ang="0">
                    <a:pos x="82" y="203"/>
                  </a:cxn>
                  <a:cxn ang="0">
                    <a:pos x="113" y="238"/>
                  </a:cxn>
                  <a:cxn ang="0">
                    <a:pos x="213" y="320"/>
                  </a:cxn>
                  <a:cxn ang="0">
                    <a:pos x="250" y="357"/>
                  </a:cxn>
                  <a:cxn ang="0">
                    <a:pos x="276" y="401"/>
                  </a:cxn>
                  <a:cxn ang="0">
                    <a:pos x="290" y="453"/>
                  </a:cxn>
                  <a:cxn ang="0">
                    <a:pos x="290" y="508"/>
                  </a:cxn>
                  <a:cxn ang="0">
                    <a:pos x="274" y="582"/>
                  </a:cxn>
                  <a:cxn ang="0">
                    <a:pos x="242" y="649"/>
                  </a:cxn>
                  <a:cxn ang="0">
                    <a:pos x="239" y="653"/>
                  </a:cxn>
                  <a:cxn ang="0">
                    <a:pos x="236" y="655"/>
                  </a:cxn>
                  <a:cxn ang="0">
                    <a:pos x="237" y="561"/>
                  </a:cxn>
                  <a:cxn ang="0">
                    <a:pos x="240" y="508"/>
                  </a:cxn>
                  <a:cxn ang="0">
                    <a:pos x="232" y="453"/>
                  </a:cxn>
                  <a:cxn ang="0">
                    <a:pos x="207" y="401"/>
                  </a:cxn>
                  <a:cxn ang="0">
                    <a:pos x="179" y="373"/>
                  </a:cxn>
                  <a:cxn ang="0">
                    <a:pos x="135" y="338"/>
                  </a:cxn>
                  <a:cxn ang="0">
                    <a:pos x="83" y="297"/>
                  </a:cxn>
                  <a:cxn ang="0">
                    <a:pos x="42" y="251"/>
                  </a:cxn>
                  <a:cxn ang="0">
                    <a:pos x="11" y="201"/>
                  </a:cxn>
                  <a:cxn ang="0">
                    <a:pos x="0" y="147"/>
                  </a:cxn>
                  <a:cxn ang="0">
                    <a:pos x="4" y="107"/>
                  </a:cxn>
                  <a:cxn ang="0">
                    <a:pos x="20" y="69"/>
                  </a:cxn>
                  <a:cxn ang="0">
                    <a:pos x="57" y="23"/>
                  </a:cxn>
                  <a:cxn ang="0">
                    <a:pos x="82" y="2"/>
                  </a:cxn>
                  <a:cxn ang="0">
                    <a:pos x="86" y="0"/>
                  </a:cxn>
                </a:cxnLst>
                <a:rect l="0" t="0" r="r" b="b"/>
                <a:pathLst>
                  <a:path w="291" h="655">
                    <a:moveTo>
                      <a:pt x="86" y="0"/>
                    </a:moveTo>
                    <a:lnTo>
                      <a:pt x="89" y="1"/>
                    </a:lnTo>
                    <a:lnTo>
                      <a:pt x="91" y="3"/>
                    </a:lnTo>
                    <a:lnTo>
                      <a:pt x="92" y="3"/>
                    </a:lnTo>
                    <a:lnTo>
                      <a:pt x="93" y="4"/>
                    </a:lnTo>
                    <a:lnTo>
                      <a:pt x="102" y="9"/>
                    </a:lnTo>
                    <a:lnTo>
                      <a:pt x="108" y="13"/>
                    </a:lnTo>
                    <a:lnTo>
                      <a:pt x="112" y="15"/>
                    </a:lnTo>
                    <a:lnTo>
                      <a:pt x="114" y="18"/>
                    </a:lnTo>
                    <a:lnTo>
                      <a:pt x="114" y="22"/>
                    </a:lnTo>
                    <a:lnTo>
                      <a:pt x="114" y="70"/>
                    </a:lnTo>
                    <a:lnTo>
                      <a:pt x="112" y="77"/>
                    </a:lnTo>
                    <a:lnTo>
                      <a:pt x="106" y="84"/>
                    </a:lnTo>
                    <a:lnTo>
                      <a:pt x="95" y="97"/>
                    </a:lnTo>
                    <a:lnTo>
                      <a:pt x="85" y="111"/>
                    </a:lnTo>
                    <a:lnTo>
                      <a:pt x="77" y="126"/>
                    </a:lnTo>
                    <a:lnTo>
                      <a:pt x="70" y="146"/>
                    </a:lnTo>
                    <a:lnTo>
                      <a:pt x="68" y="165"/>
                    </a:lnTo>
                    <a:lnTo>
                      <a:pt x="73" y="184"/>
                    </a:lnTo>
                    <a:lnTo>
                      <a:pt x="82" y="203"/>
                    </a:lnTo>
                    <a:lnTo>
                      <a:pt x="97" y="221"/>
                    </a:lnTo>
                    <a:lnTo>
                      <a:pt x="113" y="238"/>
                    </a:lnTo>
                    <a:lnTo>
                      <a:pt x="131" y="254"/>
                    </a:lnTo>
                    <a:lnTo>
                      <a:pt x="213" y="320"/>
                    </a:lnTo>
                    <a:lnTo>
                      <a:pt x="233" y="338"/>
                    </a:lnTo>
                    <a:lnTo>
                      <a:pt x="250" y="357"/>
                    </a:lnTo>
                    <a:lnTo>
                      <a:pt x="265" y="378"/>
                    </a:lnTo>
                    <a:lnTo>
                      <a:pt x="276" y="401"/>
                    </a:lnTo>
                    <a:lnTo>
                      <a:pt x="285" y="426"/>
                    </a:lnTo>
                    <a:lnTo>
                      <a:pt x="290" y="453"/>
                    </a:lnTo>
                    <a:lnTo>
                      <a:pt x="291" y="480"/>
                    </a:lnTo>
                    <a:lnTo>
                      <a:pt x="290" y="508"/>
                    </a:lnTo>
                    <a:lnTo>
                      <a:pt x="283" y="545"/>
                    </a:lnTo>
                    <a:lnTo>
                      <a:pt x="274" y="582"/>
                    </a:lnTo>
                    <a:lnTo>
                      <a:pt x="259" y="616"/>
                    </a:lnTo>
                    <a:lnTo>
                      <a:pt x="242" y="649"/>
                    </a:lnTo>
                    <a:lnTo>
                      <a:pt x="241" y="651"/>
                    </a:lnTo>
                    <a:lnTo>
                      <a:pt x="239" y="653"/>
                    </a:lnTo>
                    <a:lnTo>
                      <a:pt x="238" y="655"/>
                    </a:lnTo>
                    <a:lnTo>
                      <a:pt x="236" y="655"/>
                    </a:lnTo>
                    <a:lnTo>
                      <a:pt x="237" y="644"/>
                    </a:lnTo>
                    <a:lnTo>
                      <a:pt x="237" y="561"/>
                    </a:lnTo>
                    <a:lnTo>
                      <a:pt x="239" y="536"/>
                    </a:lnTo>
                    <a:lnTo>
                      <a:pt x="240" y="508"/>
                    </a:lnTo>
                    <a:lnTo>
                      <a:pt x="238" y="480"/>
                    </a:lnTo>
                    <a:lnTo>
                      <a:pt x="232" y="453"/>
                    </a:lnTo>
                    <a:lnTo>
                      <a:pt x="222" y="426"/>
                    </a:lnTo>
                    <a:lnTo>
                      <a:pt x="207" y="401"/>
                    </a:lnTo>
                    <a:lnTo>
                      <a:pt x="194" y="386"/>
                    </a:lnTo>
                    <a:lnTo>
                      <a:pt x="179" y="373"/>
                    </a:lnTo>
                    <a:lnTo>
                      <a:pt x="164" y="361"/>
                    </a:lnTo>
                    <a:lnTo>
                      <a:pt x="135" y="338"/>
                    </a:lnTo>
                    <a:lnTo>
                      <a:pt x="106" y="316"/>
                    </a:lnTo>
                    <a:lnTo>
                      <a:pt x="83" y="297"/>
                    </a:lnTo>
                    <a:lnTo>
                      <a:pt x="61" y="275"/>
                    </a:lnTo>
                    <a:lnTo>
                      <a:pt x="42" y="251"/>
                    </a:lnTo>
                    <a:lnTo>
                      <a:pt x="24" y="226"/>
                    </a:lnTo>
                    <a:lnTo>
                      <a:pt x="11" y="201"/>
                    </a:lnTo>
                    <a:lnTo>
                      <a:pt x="3" y="174"/>
                    </a:lnTo>
                    <a:lnTo>
                      <a:pt x="0" y="147"/>
                    </a:lnTo>
                    <a:lnTo>
                      <a:pt x="1" y="126"/>
                    </a:lnTo>
                    <a:lnTo>
                      <a:pt x="4" y="107"/>
                    </a:lnTo>
                    <a:lnTo>
                      <a:pt x="11" y="88"/>
                    </a:lnTo>
                    <a:lnTo>
                      <a:pt x="20" y="69"/>
                    </a:lnTo>
                    <a:lnTo>
                      <a:pt x="37" y="46"/>
                    </a:lnTo>
                    <a:lnTo>
                      <a:pt x="57" y="23"/>
                    </a:lnTo>
                    <a:lnTo>
                      <a:pt x="79" y="4"/>
                    </a:lnTo>
                    <a:lnTo>
                      <a:pt x="82" y="2"/>
                    </a:lnTo>
                    <a:lnTo>
                      <a:pt x="84" y="1"/>
                    </a:lnTo>
                    <a:lnTo>
                      <a:pt x="8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4" name="Freeform 14"/>
              <p:cNvSpPr>
                <a:spLocks/>
              </p:cNvSpPr>
              <p:nvPr/>
            </p:nvSpPr>
            <p:spPr bwMode="auto">
              <a:xfrm>
                <a:off x="-1255713" y="3181350"/>
                <a:ext cx="134937" cy="481013"/>
              </a:xfrm>
              <a:custGeom>
                <a:avLst/>
                <a:gdLst/>
                <a:ahLst/>
                <a:cxnLst>
                  <a:cxn ang="0">
                    <a:pos x="0" y="0"/>
                  </a:cxn>
                  <a:cxn ang="0">
                    <a:pos x="23" y="1"/>
                  </a:cxn>
                  <a:cxn ang="0">
                    <a:pos x="76" y="4"/>
                  </a:cxn>
                  <a:cxn ang="0">
                    <a:pos x="80" y="5"/>
                  </a:cxn>
                  <a:cxn ang="0">
                    <a:pos x="82" y="6"/>
                  </a:cxn>
                  <a:cxn ang="0">
                    <a:pos x="83" y="8"/>
                  </a:cxn>
                  <a:cxn ang="0">
                    <a:pos x="85" y="11"/>
                  </a:cxn>
                  <a:cxn ang="0">
                    <a:pos x="85" y="14"/>
                  </a:cxn>
                  <a:cxn ang="0">
                    <a:pos x="83" y="133"/>
                  </a:cxn>
                  <a:cxn ang="0">
                    <a:pos x="83" y="171"/>
                  </a:cxn>
                  <a:cxn ang="0">
                    <a:pos x="82" y="209"/>
                  </a:cxn>
                  <a:cxn ang="0">
                    <a:pos x="82" y="303"/>
                  </a:cxn>
                  <a:cxn ang="0">
                    <a:pos x="72" y="299"/>
                  </a:cxn>
                  <a:cxn ang="0">
                    <a:pos x="62" y="296"/>
                  </a:cxn>
                  <a:cxn ang="0">
                    <a:pos x="16" y="278"/>
                  </a:cxn>
                  <a:cxn ang="0">
                    <a:pos x="8" y="274"/>
                  </a:cxn>
                  <a:cxn ang="0">
                    <a:pos x="4" y="272"/>
                  </a:cxn>
                  <a:cxn ang="0">
                    <a:pos x="2" y="267"/>
                  </a:cxn>
                  <a:cxn ang="0">
                    <a:pos x="2" y="259"/>
                  </a:cxn>
                  <a:cxn ang="0">
                    <a:pos x="0" y="36"/>
                  </a:cxn>
                  <a:cxn ang="0">
                    <a:pos x="0" y="0"/>
                  </a:cxn>
                </a:cxnLst>
                <a:rect l="0" t="0" r="r" b="b"/>
                <a:pathLst>
                  <a:path w="85" h="303">
                    <a:moveTo>
                      <a:pt x="0" y="0"/>
                    </a:moveTo>
                    <a:lnTo>
                      <a:pt x="23" y="1"/>
                    </a:lnTo>
                    <a:lnTo>
                      <a:pt x="76" y="4"/>
                    </a:lnTo>
                    <a:lnTo>
                      <a:pt x="80" y="5"/>
                    </a:lnTo>
                    <a:lnTo>
                      <a:pt x="82" y="6"/>
                    </a:lnTo>
                    <a:lnTo>
                      <a:pt x="83" y="8"/>
                    </a:lnTo>
                    <a:lnTo>
                      <a:pt x="85" y="11"/>
                    </a:lnTo>
                    <a:lnTo>
                      <a:pt x="85" y="14"/>
                    </a:lnTo>
                    <a:lnTo>
                      <a:pt x="83" y="133"/>
                    </a:lnTo>
                    <a:lnTo>
                      <a:pt x="83" y="171"/>
                    </a:lnTo>
                    <a:lnTo>
                      <a:pt x="82" y="209"/>
                    </a:lnTo>
                    <a:lnTo>
                      <a:pt x="82" y="303"/>
                    </a:lnTo>
                    <a:lnTo>
                      <a:pt x="72" y="299"/>
                    </a:lnTo>
                    <a:lnTo>
                      <a:pt x="62" y="296"/>
                    </a:lnTo>
                    <a:lnTo>
                      <a:pt x="16" y="278"/>
                    </a:lnTo>
                    <a:lnTo>
                      <a:pt x="8" y="274"/>
                    </a:lnTo>
                    <a:lnTo>
                      <a:pt x="4" y="272"/>
                    </a:lnTo>
                    <a:lnTo>
                      <a:pt x="2" y="267"/>
                    </a:lnTo>
                    <a:lnTo>
                      <a:pt x="2" y="259"/>
                    </a:lnTo>
                    <a:lnTo>
                      <a:pt x="0" y="36"/>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5" name="Freeform 15"/>
              <p:cNvSpPr>
                <a:spLocks/>
              </p:cNvSpPr>
              <p:nvPr/>
            </p:nvSpPr>
            <p:spPr bwMode="auto">
              <a:xfrm>
                <a:off x="-1247775" y="3870325"/>
                <a:ext cx="119062" cy="504825"/>
              </a:xfrm>
              <a:custGeom>
                <a:avLst/>
                <a:gdLst/>
                <a:ahLst/>
                <a:cxnLst>
                  <a:cxn ang="0">
                    <a:pos x="0" y="0"/>
                  </a:cxn>
                  <a:cxn ang="0">
                    <a:pos x="3" y="1"/>
                  </a:cxn>
                  <a:cxn ang="0">
                    <a:pos x="7" y="1"/>
                  </a:cxn>
                  <a:cxn ang="0">
                    <a:pos x="9" y="2"/>
                  </a:cxn>
                  <a:cxn ang="0">
                    <a:pos x="66" y="27"/>
                  </a:cxn>
                  <a:cxn ang="0">
                    <a:pos x="71" y="30"/>
                  </a:cxn>
                  <a:cxn ang="0">
                    <a:pos x="75" y="35"/>
                  </a:cxn>
                  <a:cxn ang="0">
                    <a:pos x="75" y="42"/>
                  </a:cxn>
                  <a:cxn ang="0">
                    <a:pos x="72" y="251"/>
                  </a:cxn>
                  <a:cxn ang="0">
                    <a:pos x="72" y="279"/>
                  </a:cxn>
                  <a:cxn ang="0">
                    <a:pos x="71" y="306"/>
                  </a:cxn>
                  <a:cxn ang="0">
                    <a:pos x="70" y="311"/>
                  </a:cxn>
                  <a:cxn ang="0">
                    <a:pos x="70" y="318"/>
                  </a:cxn>
                  <a:cxn ang="0">
                    <a:pos x="68" y="317"/>
                  </a:cxn>
                  <a:cxn ang="0">
                    <a:pos x="66" y="317"/>
                  </a:cxn>
                  <a:cxn ang="0">
                    <a:pos x="62" y="315"/>
                  </a:cxn>
                  <a:cxn ang="0">
                    <a:pos x="36" y="297"/>
                  </a:cxn>
                  <a:cxn ang="0">
                    <a:pos x="10" y="280"/>
                  </a:cxn>
                  <a:cxn ang="0">
                    <a:pos x="4" y="272"/>
                  </a:cxn>
                  <a:cxn ang="0">
                    <a:pos x="3" y="264"/>
                  </a:cxn>
                  <a:cxn ang="0">
                    <a:pos x="3" y="225"/>
                  </a:cxn>
                  <a:cxn ang="0">
                    <a:pos x="0" y="15"/>
                  </a:cxn>
                  <a:cxn ang="0">
                    <a:pos x="0" y="0"/>
                  </a:cxn>
                </a:cxnLst>
                <a:rect l="0" t="0" r="r" b="b"/>
                <a:pathLst>
                  <a:path w="75" h="318">
                    <a:moveTo>
                      <a:pt x="0" y="0"/>
                    </a:moveTo>
                    <a:lnTo>
                      <a:pt x="3" y="1"/>
                    </a:lnTo>
                    <a:lnTo>
                      <a:pt x="7" y="1"/>
                    </a:lnTo>
                    <a:lnTo>
                      <a:pt x="9" y="2"/>
                    </a:lnTo>
                    <a:lnTo>
                      <a:pt x="66" y="27"/>
                    </a:lnTo>
                    <a:lnTo>
                      <a:pt x="71" y="30"/>
                    </a:lnTo>
                    <a:lnTo>
                      <a:pt x="75" y="35"/>
                    </a:lnTo>
                    <a:lnTo>
                      <a:pt x="75" y="42"/>
                    </a:lnTo>
                    <a:lnTo>
                      <a:pt x="72" y="251"/>
                    </a:lnTo>
                    <a:lnTo>
                      <a:pt x="72" y="279"/>
                    </a:lnTo>
                    <a:lnTo>
                      <a:pt x="71" y="306"/>
                    </a:lnTo>
                    <a:lnTo>
                      <a:pt x="70" y="311"/>
                    </a:lnTo>
                    <a:lnTo>
                      <a:pt x="70" y="318"/>
                    </a:lnTo>
                    <a:lnTo>
                      <a:pt x="68" y="317"/>
                    </a:lnTo>
                    <a:lnTo>
                      <a:pt x="66" y="317"/>
                    </a:lnTo>
                    <a:lnTo>
                      <a:pt x="62" y="315"/>
                    </a:lnTo>
                    <a:lnTo>
                      <a:pt x="36" y="297"/>
                    </a:lnTo>
                    <a:lnTo>
                      <a:pt x="10" y="280"/>
                    </a:lnTo>
                    <a:lnTo>
                      <a:pt x="4" y="272"/>
                    </a:lnTo>
                    <a:lnTo>
                      <a:pt x="3" y="264"/>
                    </a:lnTo>
                    <a:lnTo>
                      <a:pt x="3" y="225"/>
                    </a:lnTo>
                    <a:lnTo>
                      <a:pt x="0" y="15"/>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6" name="Freeform 16"/>
              <p:cNvSpPr>
                <a:spLocks/>
              </p:cNvSpPr>
              <p:nvPr/>
            </p:nvSpPr>
            <p:spPr bwMode="auto">
              <a:xfrm>
                <a:off x="-1365250" y="5075237"/>
                <a:ext cx="239712" cy="635000"/>
              </a:xfrm>
              <a:custGeom>
                <a:avLst/>
                <a:gdLst/>
                <a:ahLst/>
                <a:cxnLst>
                  <a:cxn ang="0">
                    <a:pos x="38" y="0"/>
                  </a:cxn>
                  <a:cxn ang="0">
                    <a:pos x="46" y="3"/>
                  </a:cxn>
                  <a:cxn ang="0">
                    <a:pos x="50" y="9"/>
                  </a:cxn>
                  <a:cxn ang="0">
                    <a:pos x="51" y="16"/>
                  </a:cxn>
                  <a:cxn ang="0">
                    <a:pos x="52" y="76"/>
                  </a:cxn>
                  <a:cxn ang="0">
                    <a:pos x="51" y="137"/>
                  </a:cxn>
                  <a:cxn ang="0">
                    <a:pos x="52" y="170"/>
                  </a:cxn>
                  <a:cxn ang="0">
                    <a:pos x="56" y="203"/>
                  </a:cxn>
                  <a:cxn ang="0">
                    <a:pos x="63" y="234"/>
                  </a:cxn>
                  <a:cxn ang="0">
                    <a:pos x="74" y="265"/>
                  </a:cxn>
                  <a:cxn ang="0">
                    <a:pos x="87" y="295"/>
                  </a:cxn>
                  <a:cxn ang="0">
                    <a:pos x="106" y="330"/>
                  </a:cxn>
                  <a:cxn ang="0">
                    <a:pos x="126" y="363"/>
                  </a:cxn>
                  <a:cxn ang="0">
                    <a:pos x="149" y="395"/>
                  </a:cxn>
                  <a:cxn ang="0">
                    <a:pos x="151" y="400"/>
                  </a:cxn>
                  <a:cxn ang="0">
                    <a:pos x="121" y="375"/>
                  </a:cxn>
                  <a:cxn ang="0">
                    <a:pos x="94" y="348"/>
                  </a:cxn>
                  <a:cxn ang="0">
                    <a:pos x="70" y="318"/>
                  </a:cxn>
                  <a:cxn ang="0">
                    <a:pos x="48" y="287"/>
                  </a:cxn>
                  <a:cxn ang="0">
                    <a:pos x="31" y="254"/>
                  </a:cxn>
                  <a:cxn ang="0">
                    <a:pos x="16" y="217"/>
                  </a:cxn>
                  <a:cxn ang="0">
                    <a:pos x="7" y="179"/>
                  </a:cxn>
                  <a:cxn ang="0">
                    <a:pos x="2" y="151"/>
                  </a:cxn>
                  <a:cxn ang="0">
                    <a:pos x="0" y="121"/>
                  </a:cxn>
                  <a:cxn ang="0">
                    <a:pos x="2" y="92"/>
                  </a:cxn>
                  <a:cxn ang="0">
                    <a:pos x="7" y="64"/>
                  </a:cxn>
                  <a:cxn ang="0">
                    <a:pos x="15" y="43"/>
                  </a:cxn>
                  <a:cxn ang="0">
                    <a:pos x="24" y="24"/>
                  </a:cxn>
                  <a:cxn ang="0">
                    <a:pos x="36" y="5"/>
                  </a:cxn>
                  <a:cxn ang="0">
                    <a:pos x="38" y="0"/>
                  </a:cxn>
                </a:cxnLst>
                <a:rect l="0" t="0" r="r" b="b"/>
                <a:pathLst>
                  <a:path w="151" h="400">
                    <a:moveTo>
                      <a:pt x="38" y="0"/>
                    </a:moveTo>
                    <a:lnTo>
                      <a:pt x="46" y="3"/>
                    </a:lnTo>
                    <a:lnTo>
                      <a:pt x="50" y="9"/>
                    </a:lnTo>
                    <a:lnTo>
                      <a:pt x="51" y="16"/>
                    </a:lnTo>
                    <a:lnTo>
                      <a:pt x="52" y="76"/>
                    </a:lnTo>
                    <a:lnTo>
                      <a:pt x="51" y="137"/>
                    </a:lnTo>
                    <a:lnTo>
                      <a:pt x="52" y="170"/>
                    </a:lnTo>
                    <a:lnTo>
                      <a:pt x="56" y="203"/>
                    </a:lnTo>
                    <a:lnTo>
                      <a:pt x="63" y="234"/>
                    </a:lnTo>
                    <a:lnTo>
                      <a:pt x="74" y="265"/>
                    </a:lnTo>
                    <a:lnTo>
                      <a:pt x="87" y="295"/>
                    </a:lnTo>
                    <a:lnTo>
                      <a:pt x="106" y="330"/>
                    </a:lnTo>
                    <a:lnTo>
                      <a:pt x="126" y="363"/>
                    </a:lnTo>
                    <a:lnTo>
                      <a:pt x="149" y="395"/>
                    </a:lnTo>
                    <a:lnTo>
                      <a:pt x="151" y="400"/>
                    </a:lnTo>
                    <a:lnTo>
                      <a:pt x="121" y="375"/>
                    </a:lnTo>
                    <a:lnTo>
                      <a:pt x="94" y="348"/>
                    </a:lnTo>
                    <a:lnTo>
                      <a:pt x="70" y="318"/>
                    </a:lnTo>
                    <a:lnTo>
                      <a:pt x="48" y="287"/>
                    </a:lnTo>
                    <a:lnTo>
                      <a:pt x="31" y="254"/>
                    </a:lnTo>
                    <a:lnTo>
                      <a:pt x="16" y="217"/>
                    </a:lnTo>
                    <a:lnTo>
                      <a:pt x="7" y="179"/>
                    </a:lnTo>
                    <a:lnTo>
                      <a:pt x="2" y="151"/>
                    </a:lnTo>
                    <a:lnTo>
                      <a:pt x="0" y="121"/>
                    </a:lnTo>
                    <a:lnTo>
                      <a:pt x="2" y="92"/>
                    </a:lnTo>
                    <a:lnTo>
                      <a:pt x="7" y="64"/>
                    </a:lnTo>
                    <a:lnTo>
                      <a:pt x="15" y="43"/>
                    </a:lnTo>
                    <a:lnTo>
                      <a:pt x="24" y="24"/>
                    </a:lnTo>
                    <a:lnTo>
                      <a:pt x="36" y="5"/>
                    </a:lnTo>
                    <a:lnTo>
                      <a:pt x="3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7" name="Freeform 17"/>
              <p:cNvSpPr>
                <a:spLocks/>
              </p:cNvSpPr>
              <p:nvPr/>
            </p:nvSpPr>
            <p:spPr bwMode="auto">
              <a:xfrm>
                <a:off x="-1239838" y="4567237"/>
                <a:ext cx="100012" cy="371475"/>
              </a:xfrm>
              <a:custGeom>
                <a:avLst/>
                <a:gdLst/>
                <a:ahLst/>
                <a:cxnLst>
                  <a:cxn ang="0">
                    <a:pos x="0" y="0"/>
                  </a:cxn>
                  <a:cxn ang="0">
                    <a:pos x="4" y="2"/>
                  </a:cxn>
                  <a:cxn ang="0">
                    <a:pos x="7" y="3"/>
                  </a:cxn>
                  <a:cxn ang="0">
                    <a:pos x="56" y="40"/>
                  </a:cxn>
                  <a:cxn ang="0">
                    <a:pos x="62" y="47"/>
                  </a:cxn>
                  <a:cxn ang="0">
                    <a:pos x="63" y="55"/>
                  </a:cxn>
                  <a:cxn ang="0">
                    <a:pos x="61" y="230"/>
                  </a:cxn>
                  <a:cxn ang="0">
                    <a:pos x="61" y="232"/>
                  </a:cxn>
                  <a:cxn ang="0">
                    <a:pos x="60" y="234"/>
                  </a:cxn>
                  <a:cxn ang="0">
                    <a:pos x="56" y="233"/>
                  </a:cxn>
                  <a:cxn ang="0">
                    <a:pos x="54" y="231"/>
                  </a:cxn>
                  <a:cxn ang="0">
                    <a:pos x="31" y="212"/>
                  </a:cxn>
                  <a:cxn ang="0">
                    <a:pos x="8" y="194"/>
                  </a:cxn>
                  <a:cxn ang="0">
                    <a:pos x="6" y="191"/>
                  </a:cxn>
                  <a:cxn ang="0">
                    <a:pos x="4" y="188"/>
                  </a:cxn>
                  <a:cxn ang="0">
                    <a:pos x="2" y="185"/>
                  </a:cxn>
                  <a:cxn ang="0">
                    <a:pos x="2" y="179"/>
                  </a:cxn>
                  <a:cxn ang="0">
                    <a:pos x="1" y="96"/>
                  </a:cxn>
                  <a:cxn ang="0">
                    <a:pos x="0" y="13"/>
                  </a:cxn>
                  <a:cxn ang="0">
                    <a:pos x="0" y="0"/>
                  </a:cxn>
                </a:cxnLst>
                <a:rect l="0" t="0" r="r" b="b"/>
                <a:pathLst>
                  <a:path w="63" h="234">
                    <a:moveTo>
                      <a:pt x="0" y="0"/>
                    </a:moveTo>
                    <a:lnTo>
                      <a:pt x="4" y="2"/>
                    </a:lnTo>
                    <a:lnTo>
                      <a:pt x="7" y="3"/>
                    </a:lnTo>
                    <a:lnTo>
                      <a:pt x="56" y="40"/>
                    </a:lnTo>
                    <a:lnTo>
                      <a:pt x="62" y="47"/>
                    </a:lnTo>
                    <a:lnTo>
                      <a:pt x="63" y="55"/>
                    </a:lnTo>
                    <a:lnTo>
                      <a:pt x="61" y="230"/>
                    </a:lnTo>
                    <a:lnTo>
                      <a:pt x="61" y="232"/>
                    </a:lnTo>
                    <a:lnTo>
                      <a:pt x="60" y="234"/>
                    </a:lnTo>
                    <a:lnTo>
                      <a:pt x="56" y="233"/>
                    </a:lnTo>
                    <a:lnTo>
                      <a:pt x="54" y="231"/>
                    </a:lnTo>
                    <a:lnTo>
                      <a:pt x="31" y="212"/>
                    </a:lnTo>
                    <a:lnTo>
                      <a:pt x="8" y="194"/>
                    </a:lnTo>
                    <a:lnTo>
                      <a:pt x="6" y="191"/>
                    </a:lnTo>
                    <a:lnTo>
                      <a:pt x="4" y="188"/>
                    </a:lnTo>
                    <a:lnTo>
                      <a:pt x="2" y="185"/>
                    </a:lnTo>
                    <a:lnTo>
                      <a:pt x="2" y="179"/>
                    </a:lnTo>
                    <a:lnTo>
                      <a:pt x="1" y="96"/>
                    </a:lnTo>
                    <a:lnTo>
                      <a:pt x="0" y="13"/>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98" name="Freeform 18"/>
              <p:cNvSpPr>
                <a:spLocks/>
              </p:cNvSpPr>
              <p:nvPr/>
            </p:nvSpPr>
            <p:spPr bwMode="auto">
              <a:xfrm>
                <a:off x="-1231900" y="5130800"/>
                <a:ext cx="84137" cy="439738"/>
              </a:xfrm>
              <a:custGeom>
                <a:avLst/>
                <a:gdLst/>
                <a:ahLst/>
                <a:cxnLst>
                  <a:cxn ang="0">
                    <a:pos x="1" y="0"/>
                  </a:cxn>
                  <a:cxn ang="0">
                    <a:pos x="3" y="2"/>
                  </a:cxn>
                  <a:cxn ang="0">
                    <a:pos x="6" y="3"/>
                  </a:cxn>
                  <a:cxn ang="0">
                    <a:pos x="24" y="21"/>
                  </a:cxn>
                  <a:cxn ang="0">
                    <a:pos x="36" y="38"/>
                  </a:cxn>
                  <a:cxn ang="0">
                    <a:pos x="46" y="58"/>
                  </a:cxn>
                  <a:cxn ang="0">
                    <a:pos x="51" y="79"/>
                  </a:cxn>
                  <a:cxn ang="0">
                    <a:pos x="53" y="102"/>
                  </a:cxn>
                  <a:cxn ang="0">
                    <a:pos x="53" y="226"/>
                  </a:cxn>
                  <a:cxn ang="0">
                    <a:pos x="51" y="275"/>
                  </a:cxn>
                  <a:cxn ang="0">
                    <a:pos x="50" y="276"/>
                  </a:cxn>
                  <a:cxn ang="0">
                    <a:pos x="49" y="276"/>
                  </a:cxn>
                  <a:cxn ang="0">
                    <a:pos x="48" y="277"/>
                  </a:cxn>
                  <a:cxn ang="0">
                    <a:pos x="37" y="254"/>
                  </a:cxn>
                  <a:cxn ang="0">
                    <a:pos x="26" y="230"/>
                  </a:cxn>
                  <a:cxn ang="0">
                    <a:pos x="17" y="209"/>
                  </a:cxn>
                  <a:cxn ang="0">
                    <a:pos x="10" y="187"/>
                  </a:cxn>
                  <a:cxn ang="0">
                    <a:pos x="4" y="164"/>
                  </a:cxn>
                  <a:cxn ang="0">
                    <a:pos x="2" y="140"/>
                  </a:cxn>
                  <a:cxn ang="0">
                    <a:pos x="1" y="115"/>
                  </a:cxn>
                  <a:cxn ang="0">
                    <a:pos x="0" y="8"/>
                  </a:cxn>
                  <a:cxn ang="0">
                    <a:pos x="0" y="4"/>
                  </a:cxn>
                  <a:cxn ang="0">
                    <a:pos x="1" y="0"/>
                  </a:cxn>
                </a:cxnLst>
                <a:rect l="0" t="0" r="r" b="b"/>
                <a:pathLst>
                  <a:path w="53" h="277">
                    <a:moveTo>
                      <a:pt x="1" y="0"/>
                    </a:moveTo>
                    <a:lnTo>
                      <a:pt x="3" y="2"/>
                    </a:lnTo>
                    <a:lnTo>
                      <a:pt x="6" y="3"/>
                    </a:lnTo>
                    <a:lnTo>
                      <a:pt x="24" y="21"/>
                    </a:lnTo>
                    <a:lnTo>
                      <a:pt x="36" y="38"/>
                    </a:lnTo>
                    <a:lnTo>
                      <a:pt x="46" y="58"/>
                    </a:lnTo>
                    <a:lnTo>
                      <a:pt x="51" y="79"/>
                    </a:lnTo>
                    <a:lnTo>
                      <a:pt x="53" y="102"/>
                    </a:lnTo>
                    <a:lnTo>
                      <a:pt x="53" y="226"/>
                    </a:lnTo>
                    <a:lnTo>
                      <a:pt x="51" y="275"/>
                    </a:lnTo>
                    <a:lnTo>
                      <a:pt x="50" y="276"/>
                    </a:lnTo>
                    <a:lnTo>
                      <a:pt x="49" y="276"/>
                    </a:lnTo>
                    <a:lnTo>
                      <a:pt x="48" y="277"/>
                    </a:lnTo>
                    <a:lnTo>
                      <a:pt x="37" y="254"/>
                    </a:lnTo>
                    <a:lnTo>
                      <a:pt x="26" y="230"/>
                    </a:lnTo>
                    <a:lnTo>
                      <a:pt x="17" y="209"/>
                    </a:lnTo>
                    <a:lnTo>
                      <a:pt x="10" y="187"/>
                    </a:lnTo>
                    <a:lnTo>
                      <a:pt x="4" y="164"/>
                    </a:lnTo>
                    <a:lnTo>
                      <a:pt x="2" y="140"/>
                    </a:lnTo>
                    <a:lnTo>
                      <a:pt x="1" y="115"/>
                    </a:lnTo>
                    <a:lnTo>
                      <a:pt x="0" y="8"/>
                    </a:lnTo>
                    <a:lnTo>
                      <a:pt x="0" y="4"/>
                    </a:lnTo>
                    <a:lnTo>
                      <a:pt x="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67" name="Group 61"/>
            <p:cNvGrpSpPr/>
            <p:nvPr/>
          </p:nvGrpSpPr>
          <p:grpSpPr>
            <a:xfrm>
              <a:off x="4494212" y="1524000"/>
              <a:ext cx="756511" cy="759661"/>
              <a:chOff x="1370013" y="461963"/>
              <a:chExt cx="1143001" cy="1147762"/>
            </a:xfrm>
            <a:grpFill/>
          </p:grpSpPr>
          <p:sp>
            <p:nvSpPr>
              <p:cNvPr id="183" name="Freeform 6"/>
              <p:cNvSpPr>
                <a:spLocks/>
              </p:cNvSpPr>
              <p:nvPr/>
            </p:nvSpPr>
            <p:spPr bwMode="auto">
              <a:xfrm>
                <a:off x="1597026" y="622300"/>
                <a:ext cx="755650" cy="757238"/>
              </a:xfrm>
              <a:custGeom>
                <a:avLst/>
                <a:gdLst/>
                <a:ahLst/>
                <a:cxnLst>
                  <a:cxn ang="0">
                    <a:pos x="284" y="0"/>
                  </a:cxn>
                  <a:cxn ang="0">
                    <a:pos x="476" y="193"/>
                  </a:cxn>
                  <a:cxn ang="0">
                    <a:pos x="453" y="216"/>
                  </a:cxn>
                  <a:cxn ang="0">
                    <a:pos x="412" y="176"/>
                  </a:cxn>
                  <a:cxn ang="0">
                    <a:pos x="116" y="472"/>
                  </a:cxn>
                  <a:cxn ang="0">
                    <a:pos x="99" y="455"/>
                  </a:cxn>
                  <a:cxn ang="0">
                    <a:pos x="77" y="477"/>
                  </a:cxn>
                  <a:cxn ang="0">
                    <a:pos x="0" y="400"/>
                  </a:cxn>
                  <a:cxn ang="0">
                    <a:pos x="22" y="378"/>
                  </a:cxn>
                  <a:cxn ang="0">
                    <a:pos x="5" y="361"/>
                  </a:cxn>
                  <a:cxn ang="0">
                    <a:pos x="66" y="300"/>
                  </a:cxn>
                  <a:cxn ang="0">
                    <a:pos x="128" y="361"/>
                  </a:cxn>
                  <a:cxn ang="0">
                    <a:pos x="148" y="341"/>
                  </a:cxn>
                  <a:cxn ang="0">
                    <a:pos x="86" y="280"/>
                  </a:cxn>
                  <a:cxn ang="0">
                    <a:pos x="148" y="218"/>
                  </a:cxn>
                  <a:cxn ang="0">
                    <a:pos x="210" y="278"/>
                  </a:cxn>
                  <a:cxn ang="0">
                    <a:pos x="231" y="258"/>
                  </a:cxn>
                  <a:cxn ang="0">
                    <a:pos x="168" y="198"/>
                  </a:cxn>
                  <a:cxn ang="0">
                    <a:pos x="232" y="134"/>
                  </a:cxn>
                  <a:cxn ang="0">
                    <a:pos x="293" y="196"/>
                  </a:cxn>
                  <a:cxn ang="0">
                    <a:pos x="313" y="176"/>
                  </a:cxn>
                  <a:cxn ang="0">
                    <a:pos x="252" y="113"/>
                  </a:cxn>
                  <a:cxn ang="0">
                    <a:pos x="301" y="64"/>
                  </a:cxn>
                  <a:cxn ang="0">
                    <a:pos x="261" y="24"/>
                  </a:cxn>
                  <a:cxn ang="0">
                    <a:pos x="284" y="0"/>
                  </a:cxn>
                </a:cxnLst>
                <a:rect l="0" t="0" r="r" b="b"/>
                <a:pathLst>
                  <a:path w="476" h="477">
                    <a:moveTo>
                      <a:pt x="284" y="0"/>
                    </a:moveTo>
                    <a:lnTo>
                      <a:pt x="476" y="193"/>
                    </a:lnTo>
                    <a:lnTo>
                      <a:pt x="453" y="216"/>
                    </a:lnTo>
                    <a:lnTo>
                      <a:pt x="412" y="176"/>
                    </a:lnTo>
                    <a:lnTo>
                      <a:pt x="116" y="472"/>
                    </a:lnTo>
                    <a:lnTo>
                      <a:pt x="99" y="455"/>
                    </a:lnTo>
                    <a:lnTo>
                      <a:pt x="77" y="477"/>
                    </a:lnTo>
                    <a:lnTo>
                      <a:pt x="0" y="400"/>
                    </a:lnTo>
                    <a:lnTo>
                      <a:pt x="22" y="378"/>
                    </a:lnTo>
                    <a:lnTo>
                      <a:pt x="5" y="361"/>
                    </a:lnTo>
                    <a:lnTo>
                      <a:pt x="66" y="300"/>
                    </a:lnTo>
                    <a:lnTo>
                      <a:pt x="128" y="361"/>
                    </a:lnTo>
                    <a:lnTo>
                      <a:pt x="148" y="341"/>
                    </a:lnTo>
                    <a:lnTo>
                      <a:pt x="86" y="280"/>
                    </a:lnTo>
                    <a:lnTo>
                      <a:pt x="148" y="218"/>
                    </a:lnTo>
                    <a:lnTo>
                      <a:pt x="210" y="278"/>
                    </a:lnTo>
                    <a:lnTo>
                      <a:pt x="231" y="258"/>
                    </a:lnTo>
                    <a:lnTo>
                      <a:pt x="168" y="198"/>
                    </a:lnTo>
                    <a:lnTo>
                      <a:pt x="232" y="134"/>
                    </a:lnTo>
                    <a:lnTo>
                      <a:pt x="293" y="196"/>
                    </a:lnTo>
                    <a:lnTo>
                      <a:pt x="313" y="176"/>
                    </a:lnTo>
                    <a:lnTo>
                      <a:pt x="252" y="113"/>
                    </a:lnTo>
                    <a:lnTo>
                      <a:pt x="301" y="64"/>
                    </a:lnTo>
                    <a:lnTo>
                      <a:pt x="261" y="24"/>
                    </a:lnTo>
                    <a:lnTo>
                      <a:pt x="28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4" name="Freeform 7"/>
              <p:cNvSpPr>
                <a:spLocks/>
              </p:cNvSpPr>
              <p:nvPr/>
            </p:nvSpPr>
            <p:spPr bwMode="auto">
              <a:xfrm>
                <a:off x="2152651" y="461963"/>
                <a:ext cx="360363" cy="361950"/>
              </a:xfrm>
              <a:custGeom>
                <a:avLst/>
                <a:gdLst/>
                <a:ahLst/>
                <a:cxnLst>
                  <a:cxn ang="0">
                    <a:pos x="62" y="0"/>
                  </a:cxn>
                  <a:cxn ang="0">
                    <a:pos x="227" y="165"/>
                  </a:cxn>
                  <a:cxn ang="0">
                    <a:pos x="207" y="186"/>
                  </a:cxn>
                  <a:cxn ang="0">
                    <a:pos x="168" y="147"/>
                  </a:cxn>
                  <a:cxn ang="0">
                    <a:pos x="88" y="228"/>
                  </a:cxn>
                  <a:cxn ang="0">
                    <a:pos x="0" y="142"/>
                  </a:cxn>
                  <a:cxn ang="0">
                    <a:pos x="83" y="59"/>
                  </a:cxn>
                  <a:cxn ang="0">
                    <a:pos x="44" y="21"/>
                  </a:cxn>
                  <a:cxn ang="0">
                    <a:pos x="62" y="0"/>
                  </a:cxn>
                </a:cxnLst>
                <a:rect l="0" t="0" r="r" b="b"/>
                <a:pathLst>
                  <a:path w="227" h="228">
                    <a:moveTo>
                      <a:pt x="62" y="0"/>
                    </a:moveTo>
                    <a:lnTo>
                      <a:pt x="227" y="165"/>
                    </a:lnTo>
                    <a:lnTo>
                      <a:pt x="207" y="186"/>
                    </a:lnTo>
                    <a:lnTo>
                      <a:pt x="168" y="147"/>
                    </a:lnTo>
                    <a:lnTo>
                      <a:pt x="88" y="228"/>
                    </a:lnTo>
                    <a:lnTo>
                      <a:pt x="0" y="142"/>
                    </a:lnTo>
                    <a:lnTo>
                      <a:pt x="83" y="59"/>
                    </a:lnTo>
                    <a:lnTo>
                      <a:pt x="44" y="21"/>
                    </a:lnTo>
                    <a:lnTo>
                      <a:pt x="6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5" name="Freeform 8"/>
              <p:cNvSpPr>
                <a:spLocks/>
              </p:cNvSpPr>
              <p:nvPr/>
            </p:nvSpPr>
            <p:spPr bwMode="auto">
              <a:xfrm>
                <a:off x="1370013" y="1320800"/>
                <a:ext cx="285750" cy="288925"/>
              </a:xfrm>
              <a:custGeom>
                <a:avLst/>
                <a:gdLst/>
                <a:ahLst/>
                <a:cxnLst>
                  <a:cxn ang="0">
                    <a:pos x="151" y="0"/>
                  </a:cxn>
                  <a:cxn ang="0">
                    <a:pos x="180" y="31"/>
                  </a:cxn>
                  <a:cxn ang="0">
                    <a:pos x="0" y="182"/>
                  </a:cxn>
                  <a:cxn ang="0">
                    <a:pos x="151" y="0"/>
                  </a:cxn>
                </a:cxnLst>
                <a:rect l="0" t="0" r="r" b="b"/>
                <a:pathLst>
                  <a:path w="180" h="182">
                    <a:moveTo>
                      <a:pt x="151" y="0"/>
                    </a:moveTo>
                    <a:lnTo>
                      <a:pt x="180" y="31"/>
                    </a:lnTo>
                    <a:lnTo>
                      <a:pt x="0" y="182"/>
                    </a:lnTo>
                    <a:lnTo>
                      <a:pt x="15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68" name="Group 60"/>
            <p:cNvGrpSpPr/>
            <p:nvPr/>
          </p:nvGrpSpPr>
          <p:grpSpPr>
            <a:xfrm>
              <a:off x="4799012" y="3886200"/>
              <a:ext cx="706703" cy="706703"/>
              <a:chOff x="1495426" y="2405063"/>
              <a:chExt cx="946150" cy="946150"/>
            </a:xfrm>
            <a:grpFill/>
          </p:grpSpPr>
          <p:sp>
            <p:nvSpPr>
              <p:cNvPr id="179" name="Freeform 14"/>
              <p:cNvSpPr>
                <a:spLocks/>
              </p:cNvSpPr>
              <p:nvPr/>
            </p:nvSpPr>
            <p:spPr bwMode="auto">
              <a:xfrm>
                <a:off x="1495426" y="2695575"/>
                <a:ext cx="469900" cy="473075"/>
              </a:xfrm>
              <a:custGeom>
                <a:avLst/>
                <a:gdLst/>
                <a:ahLst/>
                <a:cxnLst>
                  <a:cxn ang="0">
                    <a:pos x="157" y="0"/>
                  </a:cxn>
                  <a:cxn ang="0">
                    <a:pos x="296" y="142"/>
                  </a:cxn>
                  <a:cxn ang="0">
                    <a:pos x="168" y="270"/>
                  </a:cxn>
                  <a:cxn ang="0">
                    <a:pos x="147" y="287"/>
                  </a:cxn>
                  <a:cxn ang="0">
                    <a:pos x="123" y="295"/>
                  </a:cxn>
                  <a:cxn ang="0">
                    <a:pos x="98" y="298"/>
                  </a:cxn>
                  <a:cxn ang="0">
                    <a:pos x="74" y="295"/>
                  </a:cxn>
                  <a:cxn ang="0">
                    <a:pos x="51" y="287"/>
                  </a:cxn>
                  <a:cxn ang="0">
                    <a:pos x="29" y="270"/>
                  </a:cxn>
                  <a:cxn ang="0">
                    <a:pos x="12" y="248"/>
                  </a:cxn>
                  <a:cxn ang="0">
                    <a:pos x="3" y="224"/>
                  </a:cxn>
                  <a:cxn ang="0">
                    <a:pos x="0" y="199"/>
                  </a:cxn>
                  <a:cxn ang="0">
                    <a:pos x="3" y="174"/>
                  </a:cxn>
                  <a:cxn ang="0">
                    <a:pos x="12" y="150"/>
                  </a:cxn>
                  <a:cxn ang="0">
                    <a:pos x="29" y="128"/>
                  </a:cxn>
                  <a:cxn ang="0">
                    <a:pos x="157" y="0"/>
                  </a:cxn>
                </a:cxnLst>
                <a:rect l="0" t="0" r="r" b="b"/>
                <a:pathLst>
                  <a:path w="296" h="298">
                    <a:moveTo>
                      <a:pt x="157" y="0"/>
                    </a:moveTo>
                    <a:lnTo>
                      <a:pt x="296" y="142"/>
                    </a:lnTo>
                    <a:lnTo>
                      <a:pt x="168" y="270"/>
                    </a:lnTo>
                    <a:lnTo>
                      <a:pt x="147" y="287"/>
                    </a:lnTo>
                    <a:lnTo>
                      <a:pt x="123" y="295"/>
                    </a:lnTo>
                    <a:lnTo>
                      <a:pt x="98" y="298"/>
                    </a:lnTo>
                    <a:lnTo>
                      <a:pt x="74" y="295"/>
                    </a:lnTo>
                    <a:lnTo>
                      <a:pt x="51" y="287"/>
                    </a:lnTo>
                    <a:lnTo>
                      <a:pt x="29" y="270"/>
                    </a:lnTo>
                    <a:lnTo>
                      <a:pt x="12" y="248"/>
                    </a:lnTo>
                    <a:lnTo>
                      <a:pt x="3" y="224"/>
                    </a:lnTo>
                    <a:lnTo>
                      <a:pt x="0" y="199"/>
                    </a:lnTo>
                    <a:lnTo>
                      <a:pt x="3" y="174"/>
                    </a:lnTo>
                    <a:lnTo>
                      <a:pt x="12" y="150"/>
                    </a:lnTo>
                    <a:lnTo>
                      <a:pt x="29" y="128"/>
                    </a:lnTo>
                    <a:lnTo>
                      <a:pt x="15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0" name="Freeform 15"/>
              <p:cNvSpPr>
                <a:spLocks/>
              </p:cNvSpPr>
              <p:nvPr/>
            </p:nvSpPr>
            <p:spPr bwMode="auto">
              <a:xfrm>
                <a:off x="1787526" y="2405063"/>
                <a:ext cx="471488" cy="469900"/>
              </a:xfrm>
              <a:custGeom>
                <a:avLst/>
                <a:gdLst/>
                <a:ahLst/>
                <a:cxnLst>
                  <a:cxn ang="0">
                    <a:pos x="198" y="0"/>
                  </a:cxn>
                  <a:cxn ang="0">
                    <a:pos x="223" y="3"/>
                  </a:cxn>
                  <a:cxn ang="0">
                    <a:pos x="247" y="11"/>
                  </a:cxn>
                  <a:cxn ang="0">
                    <a:pos x="269" y="28"/>
                  </a:cxn>
                  <a:cxn ang="0">
                    <a:pos x="286" y="50"/>
                  </a:cxn>
                  <a:cxn ang="0">
                    <a:pos x="294" y="74"/>
                  </a:cxn>
                  <a:cxn ang="0">
                    <a:pos x="297" y="97"/>
                  </a:cxn>
                  <a:cxn ang="0">
                    <a:pos x="294" y="123"/>
                  </a:cxn>
                  <a:cxn ang="0">
                    <a:pos x="286" y="146"/>
                  </a:cxn>
                  <a:cxn ang="0">
                    <a:pos x="269" y="168"/>
                  </a:cxn>
                  <a:cxn ang="0">
                    <a:pos x="141" y="296"/>
                  </a:cxn>
                  <a:cxn ang="0">
                    <a:pos x="0" y="156"/>
                  </a:cxn>
                  <a:cxn ang="0">
                    <a:pos x="127" y="28"/>
                  </a:cxn>
                  <a:cxn ang="0">
                    <a:pos x="149" y="11"/>
                  </a:cxn>
                  <a:cxn ang="0">
                    <a:pos x="173" y="3"/>
                  </a:cxn>
                  <a:cxn ang="0">
                    <a:pos x="198" y="0"/>
                  </a:cxn>
                </a:cxnLst>
                <a:rect l="0" t="0" r="r" b="b"/>
                <a:pathLst>
                  <a:path w="297" h="296">
                    <a:moveTo>
                      <a:pt x="198" y="0"/>
                    </a:moveTo>
                    <a:lnTo>
                      <a:pt x="223" y="3"/>
                    </a:lnTo>
                    <a:lnTo>
                      <a:pt x="247" y="11"/>
                    </a:lnTo>
                    <a:lnTo>
                      <a:pt x="269" y="28"/>
                    </a:lnTo>
                    <a:lnTo>
                      <a:pt x="286" y="50"/>
                    </a:lnTo>
                    <a:lnTo>
                      <a:pt x="294" y="74"/>
                    </a:lnTo>
                    <a:lnTo>
                      <a:pt x="297" y="97"/>
                    </a:lnTo>
                    <a:lnTo>
                      <a:pt x="294" y="123"/>
                    </a:lnTo>
                    <a:lnTo>
                      <a:pt x="286" y="146"/>
                    </a:lnTo>
                    <a:lnTo>
                      <a:pt x="269" y="168"/>
                    </a:lnTo>
                    <a:lnTo>
                      <a:pt x="141" y="296"/>
                    </a:lnTo>
                    <a:lnTo>
                      <a:pt x="0" y="156"/>
                    </a:lnTo>
                    <a:lnTo>
                      <a:pt x="127" y="28"/>
                    </a:lnTo>
                    <a:lnTo>
                      <a:pt x="149" y="11"/>
                    </a:lnTo>
                    <a:lnTo>
                      <a:pt x="173" y="3"/>
                    </a:lnTo>
                    <a:lnTo>
                      <a:pt x="19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1" name="Freeform 16"/>
              <p:cNvSpPr>
                <a:spLocks/>
              </p:cNvSpPr>
              <p:nvPr/>
            </p:nvSpPr>
            <p:spPr bwMode="auto">
              <a:xfrm>
                <a:off x="1989138" y="2987675"/>
                <a:ext cx="363538" cy="363538"/>
              </a:xfrm>
              <a:custGeom>
                <a:avLst/>
                <a:gdLst/>
                <a:ahLst/>
                <a:cxnLst>
                  <a:cxn ang="0">
                    <a:pos x="29" y="0"/>
                  </a:cxn>
                  <a:cxn ang="0">
                    <a:pos x="229" y="200"/>
                  </a:cxn>
                  <a:cxn ang="0">
                    <a:pos x="199" y="217"/>
                  </a:cxn>
                  <a:cxn ang="0">
                    <a:pos x="167" y="227"/>
                  </a:cxn>
                  <a:cxn ang="0">
                    <a:pos x="133" y="229"/>
                  </a:cxn>
                  <a:cxn ang="0">
                    <a:pos x="101" y="222"/>
                  </a:cxn>
                  <a:cxn ang="0">
                    <a:pos x="69" y="209"/>
                  </a:cxn>
                  <a:cxn ang="0">
                    <a:pos x="43" y="187"/>
                  </a:cxn>
                  <a:cxn ang="0">
                    <a:pos x="21" y="160"/>
                  </a:cxn>
                  <a:cxn ang="0">
                    <a:pos x="7" y="128"/>
                  </a:cxn>
                  <a:cxn ang="0">
                    <a:pos x="0" y="96"/>
                  </a:cxn>
                  <a:cxn ang="0">
                    <a:pos x="2" y="62"/>
                  </a:cxn>
                  <a:cxn ang="0">
                    <a:pos x="12" y="30"/>
                  </a:cxn>
                  <a:cxn ang="0">
                    <a:pos x="29" y="0"/>
                  </a:cxn>
                </a:cxnLst>
                <a:rect l="0" t="0" r="r" b="b"/>
                <a:pathLst>
                  <a:path w="229" h="229">
                    <a:moveTo>
                      <a:pt x="29" y="0"/>
                    </a:moveTo>
                    <a:lnTo>
                      <a:pt x="229" y="200"/>
                    </a:lnTo>
                    <a:lnTo>
                      <a:pt x="199" y="217"/>
                    </a:lnTo>
                    <a:lnTo>
                      <a:pt x="167" y="227"/>
                    </a:lnTo>
                    <a:lnTo>
                      <a:pt x="133" y="229"/>
                    </a:lnTo>
                    <a:lnTo>
                      <a:pt x="101" y="222"/>
                    </a:lnTo>
                    <a:lnTo>
                      <a:pt x="69" y="209"/>
                    </a:lnTo>
                    <a:lnTo>
                      <a:pt x="43" y="187"/>
                    </a:lnTo>
                    <a:lnTo>
                      <a:pt x="21" y="160"/>
                    </a:lnTo>
                    <a:lnTo>
                      <a:pt x="7" y="128"/>
                    </a:lnTo>
                    <a:lnTo>
                      <a:pt x="0" y="96"/>
                    </a:lnTo>
                    <a:lnTo>
                      <a:pt x="2" y="62"/>
                    </a:lnTo>
                    <a:lnTo>
                      <a:pt x="12" y="30"/>
                    </a:lnTo>
                    <a:lnTo>
                      <a:pt x="2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82" name="Freeform 17"/>
              <p:cNvSpPr>
                <a:spLocks/>
              </p:cNvSpPr>
              <p:nvPr/>
            </p:nvSpPr>
            <p:spPr bwMode="auto">
              <a:xfrm>
                <a:off x="2081213" y="2898775"/>
                <a:ext cx="360363" cy="363538"/>
              </a:xfrm>
              <a:custGeom>
                <a:avLst/>
                <a:gdLst/>
                <a:ahLst/>
                <a:cxnLst>
                  <a:cxn ang="0">
                    <a:pos x="94" y="0"/>
                  </a:cxn>
                  <a:cxn ang="0">
                    <a:pos x="126" y="7"/>
                  </a:cxn>
                  <a:cxn ang="0">
                    <a:pos x="158" y="20"/>
                  </a:cxn>
                  <a:cxn ang="0">
                    <a:pos x="185" y="42"/>
                  </a:cxn>
                  <a:cxn ang="0">
                    <a:pos x="207" y="69"/>
                  </a:cxn>
                  <a:cxn ang="0">
                    <a:pos x="220" y="101"/>
                  </a:cxn>
                  <a:cxn ang="0">
                    <a:pos x="227" y="133"/>
                  </a:cxn>
                  <a:cxn ang="0">
                    <a:pos x="225" y="167"/>
                  </a:cxn>
                  <a:cxn ang="0">
                    <a:pos x="215" y="199"/>
                  </a:cxn>
                  <a:cxn ang="0">
                    <a:pos x="198" y="229"/>
                  </a:cxn>
                  <a:cxn ang="0">
                    <a:pos x="0" y="29"/>
                  </a:cxn>
                  <a:cxn ang="0">
                    <a:pos x="30" y="12"/>
                  </a:cxn>
                  <a:cxn ang="0">
                    <a:pos x="62" y="2"/>
                  </a:cxn>
                  <a:cxn ang="0">
                    <a:pos x="94" y="0"/>
                  </a:cxn>
                </a:cxnLst>
                <a:rect l="0" t="0" r="r" b="b"/>
                <a:pathLst>
                  <a:path w="227" h="229">
                    <a:moveTo>
                      <a:pt x="94" y="0"/>
                    </a:moveTo>
                    <a:lnTo>
                      <a:pt x="126" y="7"/>
                    </a:lnTo>
                    <a:lnTo>
                      <a:pt x="158" y="20"/>
                    </a:lnTo>
                    <a:lnTo>
                      <a:pt x="185" y="42"/>
                    </a:lnTo>
                    <a:lnTo>
                      <a:pt x="207" y="69"/>
                    </a:lnTo>
                    <a:lnTo>
                      <a:pt x="220" y="101"/>
                    </a:lnTo>
                    <a:lnTo>
                      <a:pt x="227" y="133"/>
                    </a:lnTo>
                    <a:lnTo>
                      <a:pt x="225" y="167"/>
                    </a:lnTo>
                    <a:lnTo>
                      <a:pt x="215" y="199"/>
                    </a:lnTo>
                    <a:lnTo>
                      <a:pt x="198" y="229"/>
                    </a:lnTo>
                    <a:lnTo>
                      <a:pt x="0" y="29"/>
                    </a:lnTo>
                    <a:lnTo>
                      <a:pt x="30" y="12"/>
                    </a:lnTo>
                    <a:lnTo>
                      <a:pt x="62" y="2"/>
                    </a:lnTo>
                    <a:lnTo>
                      <a:pt x="9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69" name="Group 63"/>
            <p:cNvGrpSpPr/>
            <p:nvPr/>
          </p:nvGrpSpPr>
          <p:grpSpPr>
            <a:xfrm>
              <a:off x="3656012" y="2971800"/>
              <a:ext cx="1410930" cy="930166"/>
              <a:chOff x="5454651" y="2500313"/>
              <a:chExt cx="1285875" cy="847725"/>
            </a:xfrm>
            <a:grpFill/>
          </p:grpSpPr>
          <p:sp>
            <p:nvSpPr>
              <p:cNvPr id="175" name="Freeform 21"/>
              <p:cNvSpPr>
                <a:spLocks/>
              </p:cNvSpPr>
              <p:nvPr/>
            </p:nvSpPr>
            <p:spPr bwMode="auto">
              <a:xfrm>
                <a:off x="5591176" y="3168650"/>
                <a:ext cx="182563" cy="179388"/>
              </a:xfrm>
              <a:custGeom>
                <a:avLst/>
                <a:gdLst/>
                <a:ahLst/>
                <a:cxnLst>
                  <a:cxn ang="0">
                    <a:pos x="57" y="0"/>
                  </a:cxn>
                  <a:cxn ang="0">
                    <a:pos x="78" y="4"/>
                  </a:cxn>
                  <a:cxn ang="0">
                    <a:pos x="94" y="14"/>
                  </a:cxn>
                  <a:cxn ang="0">
                    <a:pos x="108" y="29"/>
                  </a:cxn>
                  <a:cxn ang="0">
                    <a:pos x="113" y="43"/>
                  </a:cxn>
                  <a:cxn ang="0">
                    <a:pos x="115" y="58"/>
                  </a:cxn>
                  <a:cxn ang="0">
                    <a:pos x="110" y="80"/>
                  </a:cxn>
                  <a:cxn ang="0">
                    <a:pos x="98" y="96"/>
                  </a:cxn>
                  <a:cxn ang="0">
                    <a:pos x="79" y="108"/>
                  </a:cxn>
                  <a:cxn ang="0">
                    <a:pos x="57" y="113"/>
                  </a:cxn>
                  <a:cxn ang="0">
                    <a:pos x="36" y="108"/>
                  </a:cxn>
                  <a:cxn ang="0">
                    <a:pos x="17" y="96"/>
                  </a:cxn>
                  <a:cxn ang="0">
                    <a:pos x="5" y="80"/>
                  </a:cxn>
                  <a:cxn ang="0">
                    <a:pos x="0" y="58"/>
                  </a:cxn>
                  <a:cxn ang="0">
                    <a:pos x="2" y="43"/>
                  </a:cxn>
                  <a:cxn ang="0">
                    <a:pos x="7" y="29"/>
                  </a:cxn>
                  <a:cxn ang="0">
                    <a:pos x="20" y="14"/>
                  </a:cxn>
                  <a:cxn ang="0">
                    <a:pos x="37" y="4"/>
                  </a:cxn>
                  <a:cxn ang="0">
                    <a:pos x="57" y="0"/>
                  </a:cxn>
                </a:cxnLst>
                <a:rect l="0" t="0" r="r" b="b"/>
                <a:pathLst>
                  <a:path w="115" h="113">
                    <a:moveTo>
                      <a:pt x="57" y="0"/>
                    </a:moveTo>
                    <a:lnTo>
                      <a:pt x="78" y="4"/>
                    </a:lnTo>
                    <a:lnTo>
                      <a:pt x="94" y="14"/>
                    </a:lnTo>
                    <a:lnTo>
                      <a:pt x="108" y="29"/>
                    </a:lnTo>
                    <a:lnTo>
                      <a:pt x="113" y="43"/>
                    </a:lnTo>
                    <a:lnTo>
                      <a:pt x="115" y="58"/>
                    </a:lnTo>
                    <a:lnTo>
                      <a:pt x="110" y="80"/>
                    </a:lnTo>
                    <a:lnTo>
                      <a:pt x="98" y="96"/>
                    </a:lnTo>
                    <a:lnTo>
                      <a:pt x="79" y="108"/>
                    </a:lnTo>
                    <a:lnTo>
                      <a:pt x="57" y="113"/>
                    </a:lnTo>
                    <a:lnTo>
                      <a:pt x="36" y="108"/>
                    </a:lnTo>
                    <a:lnTo>
                      <a:pt x="17" y="96"/>
                    </a:lnTo>
                    <a:lnTo>
                      <a:pt x="5" y="80"/>
                    </a:lnTo>
                    <a:lnTo>
                      <a:pt x="0" y="58"/>
                    </a:lnTo>
                    <a:lnTo>
                      <a:pt x="2" y="43"/>
                    </a:lnTo>
                    <a:lnTo>
                      <a:pt x="7" y="29"/>
                    </a:lnTo>
                    <a:lnTo>
                      <a:pt x="20" y="14"/>
                    </a:lnTo>
                    <a:lnTo>
                      <a:pt x="37" y="4"/>
                    </a:lnTo>
                    <a:lnTo>
                      <a:pt x="5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6" name="Freeform 22"/>
              <p:cNvSpPr>
                <a:spLocks/>
              </p:cNvSpPr>
              <p:nvPr/>
            </p:nvSpPr>
            <p:spPr bwMode="auto">
              <a:xfrm>
                <a:off x="6365876" y="3168650"/>
                <a:ext cx="179388" cy="179388"/>
              </a:xfrm>
              <a:custGeom>
                <a:avLst/>
                <a:gdLst/>
                <a:ahLst/>
                <a:cxnLst>
                  <a:cxn ang="0">
                    <a:pos x="58" y="0"/>
                  </a:cxn>
                  <a:cxn ang="0">
                    <a:pos x="78" y="4"/>
                  </a:cxn>
                  <a:cxn ang="0">
                    <a:pos x="95" y="14"/>
                  </a:cxn>
                  <a:cxn ang="0">
                    <a:pos x="106" y="29"/>
                  </a:cxn>
                  <a:cxn ang="0">
                    <a:pos x="111" y="43"/>
                  </a:cxn>
                  <a:cxn ang="0">
                    <a:pos x="113" y="58"/>
                  </a:cxn>
                  <a:cxn ang="0">
                    <a:pos x="108" y="80"/>
                  </a:cxn>
                  <a:cxn ang="0">
                    <a:pos x="96" y="96"/>
                  </a:cxn>
                  <a:cxn ang="0">
                    <a:pos x="79" y="108"/>
                  </a:cxn>
                  <a:cxn ang="0">
                    <a:pos x="58" y="113"/>
                  </a:cxn>
                  <a:cxn ang="0">
                    <a:pos x="36" y="108"/>
                  </a:cxn>
                  <a:cxn ang="0">
                    <a:pos x="17" y="96"/>
                  </a:cxn>
                  <a:cxn ang="0">
                    <a:pos x="5" y="80"/>
                  </a:cxn>
                  <a:cxn ang="0">
                    <a:pos x="0" y="58"/>
                  </a:cxn>
                  <a:cxn ang="0">
                    <a:pos x="2" y="43"/>
                  </a:cxn>
                  <a:cxn ang="0">
                    <a:pos x="7" y="29"/>
                  </a:cxn>
                  <a:cxn ang="0">
                    <a:pos x="21" y="14"/>
                  </a:cxn>
                  <a:cxn ang="0">
                    <a:pos x="37" y="4"/>
                  </a:cxn>
                  <a:cxn ang="0">
                    <a:pos x="58" y="0"/>
                  </a:cxn>
                </a:cxnLst>
                <a:rect l="0" t="0" r="r" b="b"/>
                <a:pathLst>
                  <a:path w="113" h="113">
                    <a:moveTo>
                      <a:pt x="58" y="0"/>
                    </a:moveTo>
                    <a:lnTo>
                      <a:pt x="78" y="4"/>
                    </a:lnTo>
                    <a:lnTo>
                      <a:pt x="95" y="14"/>
                    </a:lnTo>
                    <a:lnTo>
                      <a:pt x="106" y="29"/>
                    </a:lnTo>
                    <a:lnTo>
                      <a:pt x="111" y="43"/>
                    </a:lnTo>
                    <a:lnTo>
                      <a:pt x="113" y="58"/>
                    </a:lnTo>
                    <a:lnTo>
                      <a:pt x="108" y="80"/>
                    </a:lnTo>
                    <a:lnTo>
                      <a:pt x="96" y="96"/>
                    </a:lnTo>
                    <a:lnTo>
                      <a:pt x="79" y="108"/>
                    </a:lnTo>
                    <a:lnTo>
                      <a:pt x="58" y="113"/>
                    </a:lnTo>
                    <a:lnTo>
                      <a:pt x="36" y="108"/>
                    </a:lnTo>
                    <a:lnTo>
                      <a:pt x="17" y="96"/>
                    </a:lnTo>
                    <a:lnTo>
                      <a:pt x="5" y="80"/>
                    </a:lnTo>
                    <a:lnTo>
                      <a:pt x="0" y="58"/>
                    </a:lnTo>
                    <a:lnTo>
                      <a:pt x="2" y="43"/>
                    </a:lnTo>
                    <a:lnTo>
                      <a:pt x="7" y="29"/>
                    </a:lnTo>
                    <a:lnTo>
                      <a:pt x="21" y="14"/>
                    </a:lnTo>
                    <a:lnTo>
                      <a:pt x="37" y="4"/>
                    </a:lnTo>
                    <a:lnTo>
                      <a:pt x="5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7" name="Freeform 23"/>
              <p:cNvSpPr>
                <a:spLocks noEditPoints="1"/>
              </p:cNvSpPr>
              <p:nvPr/>
            </p:nvSpPr>
            <p:spPr bwMode="auto">
              <a:xfrm>
                <a:off x="5454651" y="2597150"/>
                <a:ext cx="1285875" cy="617538"/>
              </a:xfrm>
              <a:custGeom>
                <a:avLst/>
                <a:gdLst/>
                <a:ahLst/>
                <a:cxnLst>
                  <a:cxn ang="0">
                    <a:pos x="467" y="71"/>
                  </a:cxn>
                  <a:cxn ang="0">
                    <a:pos x="467" y="140"/>
                  </a:cxn>
                  <a:cxn ang="0">
                    <a:pos x="398" y="140"/>
                  </a:cxn>
                  <a:cxn ang="0">
                    <a:pos x="398" y="214"/>
                  </a:cxn>
                  <a:cxn ang="0">
                    <a:pos x="467" y="214"/>
                  </a:cxn>
                  <a:cxn ang="0">
                    <a:pos x="467" y="283"/>
                  </a:cxn>
                  <a:cxn ang="0">
                    <a:pos x="539" y="283"/>
                  </a:cxn>
                  <a:cxn ang="0">
                    <a:pos x="539" y="214"/>
                  </a:cxn>
                  <a:cxn ang="0">
                    <a:pos x="608" y="214"/>
                  </a:cxn>
                  <a:cxn ang="0">
                    <a:pos x="608" y="140"/>
                  </a:cxn>
                  <a:cxn ang="0">
                    <a:pos x="539" y="140"/>
                  </a:cxn>
                  <a:cxn ang="0">
                    <a:pos x="539" y="71"/>
                  </a:cxn>
                  <a:cxn ang="0">
                    <a:pos x="467" y="71"/>
                  </a:cxn>
                  <a:cxn ang="0">
                    <a:pos x="207" y="42"/>
                  </a:cxn>
                  <a:cxn ang="0">
                    <a:pos x="48" y="222"/>
                  </a:cxn>
                  <a:cxn ang="0">
                    <a:pos x="48" y="244"/>
                  </a:cxn>
                  <a:cxn ang="0">
                    <a:pos x="207" y="244"/>
                  </a:cxn>
                  <a:cxn ang="0">
                    <a:pos x="207" y="42"/>
                  </a:cxn>
                  <a:cxn ang="0">
                    <a:pos x="192" y="0"/>
                  </a:cxn>
                  <a:cxn ang="0">
                    <a:pos x="293" y="0"/>
                  </a:cxn>
                  <a:cxn ang="0">
                    <a:pos x="293" y="23"/>
                  </a:cxn>
                  <a:cxn ang="0">
                    <a:pos x="297" y="37"/>
                  </a:cxn>
                  <a:cxn ang="0">
                    <a:pos x="305" y="49"/>
                  </a:cxn>
                  <a:cxn ang="0">
                    <a:pos x="317" y="57"/>
                  </a:cxn>
                  <a:cxn ang="0">
                    <a:pos x="330" y="61"/>
                  </a:cxn>
                  <a:cxn ang="0">
                    <a:pos x="345" y="57"/>
                  </a:cxn>
                  <a:cxn ang="0">
                    <a:pos x="357" y="49"/>
                  </a:cxn>
                  <a:cxn ang="0">
                    <a:pos x="366" y="37"/>
                  </a:cxn>
                  <a:cxn ang="0">
                    <a:pos x="369" y="23"/>
                  </a:cxn>
                  <a:cxn ang="0">
                    <a:pos x="369" y="0"/>
                  </a:cxn>
                  <a:cxn ang="0">
                    <a:pos x="786" y="0"/>
                  </a:cxn>
                  <a:cxn ang="0">
                    <a:pos x="786" y="357"/>
                  </a:cxn>
                  <a:cxn ang="0">
                    <a:pos x="810" y="357"/>
                  </a:cxn>
                  <a:cxn ang="0">
                    <a:pos x="810" y="389"/>
                  </a:cxn>
                  <a:cxn ang="0">
                    <a:pos x="704" y="389"/>
                  </a:cxn>
                  <a:cxn ang="0">
                    <a:pos x="692" y="369"/>
                  </a:cxn>
                  <a:cxn ang="0">
                    <a:pos x="675" y="354"/>
                  </a:cxn>
                  <a:cxn ang="0">
                    <a:pos x="655" y="342"/>
                  </a:cxn>
                  <a:cxn ang="0">
                    <a:pos x="632" y="339"/>
                  </a:cxn>
                  <a:cxn ang="0">
                    <a:pos x="608" y="342"/>
                  </a:cxn>
                  <a:cxn ang="0">
                    <a:pos x="586" y="354"/>
                  </a:cxn>
                  <a:cxn ang="0">
                    <a:pos x="569" y="369"/>
                  </a:cxn>
                  <a:cxn ang="0">
                    <a:pos x="558" y="389"/>
                  </a:cxn>
                  <a:cxn ang="0">
                    <a:pos x="216" y="389"/>
                  </a:cxn>
                  <a:cxn ang="0">
                    <a:pos x="204" y="369"/>
                  </a:cxn>
                  <a:cxn ang="0">
                    <a:pos x="187" y="354"/>
                  </a:cxn>
                  <a:cxn ang="0">
                    <a:pos x="167" y="342"/>
                  </a:cxn>
                  <a:cxn ang="0">
                    <a:pos x="143" y="339"/>
                  </a:cxn>
                  <a:cxn ang="0">
                    <a:pos x="120" y="342"/>
                  </a:cxn>
                  <a:cxn ang="0">
                    <a:pos x="98" y="354"/>
                  </a:cxn>
                  <a:cxn ang="0">
                    <a:pos x="81" y="369"/>
                  </a:cxn>
                  <a:cxn ang="0">
                    <a:pos x="71" y="389"/>
                  </a:cxn>
                  <a:cxn ang="0">
                    <a:pos x="0" y="389"/>
                  </a:cxn>
                  <a:cxn ang="0">
                    <a:pos x="0" y="232"/>
                  </a:cxn>
                  <a:cxn ang="0">
                    <a:pos x="192" y="0"/>
                  </a:cxn>
                </a:cxnLst>
                <a:rect l="0" t="0" r="r" b="b"/>
                <a:pathLst>
                  <a:path w="810" h="389">
                    <a:moveTo>
                      <a:pt x="467" y="71"/>
                    </a:moveTo>
                    <a:lnTo>
                      <a:pt x="467" y="140"/>
                    </a:lnTo>
                    <a:lnTo>
                      <a:pt x="398" y="140"/>
                    </a:lnTo>
                    <a:lnTo>
                      <a:pt x="398" y="214"/>
                    </a:lnTo>
                    <a:lnTo>
                      <a:pt x="467" y="214"/>
                    </a:lnTo>
                    <a:lnTo>
                      <a:pt x="467" y="283"/>
                    </a:lnTo>
                    <a:lnTo>
                      <a:pt x="539" y="283"/>
                    </a:lnTo>
                    <a:lnTo>
                      <a:pt x="539" y="214"/>
                    </a:lnTo>
                    <a:lnTo>
                      <a:pt x="608" y="214"/>
                    </a:lnTo>
                    <a:lnTo>
                      <a:pt x="608" y="140"/>
                    </a:lnTo>
                    <a:lnTo>
                      <a:pt x="539" y="140"/>
                    </a:lnTo>
                    <a:lnTo>
                      <a:pt x="539" y="71"/>
                    </a:lnTo>
                    <a:lnTo>
                      <a:pt x="467" y="71"/>
                    </a:lnTo>
                    <a:close/>
                    <a:moveTo>
                      <a:pt x="207" y="42"/>
                    </a:moveTo>
                    <a:lnTo>
                      <a:pt x="48" y="222"/>
                    </a:lnTo>
                    <a:lnTo>
                      <a:pt x="48" y="244"/>
                    </a:lnTo>
                    <a:lnTo>
                      <a:pt x="207" y="244"/>
                    </a:lnTo>
                    <a:lnTo>
                      <a:pt x="207" y="42"/>
                    </a:lnTo>
                    <a:close/>
                    <a:moveTo>
                      <a:pt x="192" y="0"/>
                    </a:moveTo>
                    <a:lnTo>
                      <a:pt x="293" y="0"/>
                    </a:lnTo>
                    <a:lnTo>
                      <a:pt x="293" y="23"/>
                    </a:lnTo>
                    <a:lnTo>
                      <a:pt x="297" y="37"/>
                    </a:lnTo>
                    <a:lnTo>
                      <a:pt x="305" y="49"/>
                    </a:lnTo>
                    <a:lnTo>
                      <a:pt x="317" y="57"/>
                    </a:lnTo>
                    <a:lnTo>
                      <a:pt x="330" y="61"/>
                    </a:lnTo>
                    <a:lnTo>
                      <a:pt x="345" y="57"/>
                    </a:lnTo>
                    <a:lnTo>
                      <a:pt x="357" y="49"/>
                    </a:lnTo>
                    <a:lnTo>
                      <a:pt x="366" y="37"/>
                    </a:lnTo>
                    <a:lnTo>
                      <a:pt x="369" y="23"/>
                    </a:lnTo>
                    <a:lnTo>
                      <a:pt x="369" y="0"/>
                    </a:lnTo>
                    <a:lnTo>
                      <a:pt x="786" y="0"/>
                    </a:lnTo>
                    <a:lnTo>
                      <a:pt x="786" y="357"/>
                    </a:lnTo>
                    <a:lnTo>
                      <a:pt x="810" y="357"/>
                    </a:lnTo>
                    <a:lnTo>
                      <a:pt x="810" y="389"/>
                    </a:lnTo>
                    <a:lnTo>
                      <a:pt x="704" y="389"/>
                    </a:lnTo>
                    <a:lnTo>
                      <a:pt x="692" y="369"/>
                    </a:lnTo>
                    <a:lnTo>
                      <a:pt x="675" y="354"/>
                    </a:lnTo>
                    <a:lnTo>
                      <a:pt x="655" y="342"/>
                    </a:lnTo>
                    <a:lnTo>
                      <a:pt x="632" y="339"/>
                    </a:lnTo>
                    <a:lnTo>
                      <a:pt x="608" y="342"/>
                    </a:lnTo>
                    <a:lnTo>
                      <a:pt x="586" y="354"/>
                    </a:lnTo>
                    <a:lnTo>
                      <a:pt x="569" y="369"/>
                    </a:lnTo>
                    <a:lnTo>
                      <a:pt x="558" y="389"/>
                    </a:lnTo>
                    <a:lnTo>
                      <a:pt x="216" y="389"/>
                    </a:lnTo>
                    <a:lnTo>
                      <a:pt x="204" y="369"/>
                    </a:lnTo>
                    <a:lnTo>
                      <a:pt x="187" y="354"/>
                    </a:lnTo>
                    <a:lnTo>
                      <a:pt x="167" y="342"/>
                    </a:lnTo>
                    <a:lnTo>
                      <a:pt x="143" y="339"/>
                    </a:lnTo>
                    <a:lnTo>
                      <a:pt x="120" y="342"/>
                    </a:lnTo>
                    <a:lnTo>
                      <a:pt x="98" y="354"/>
                    </a:lnTo>
                    <a:lnTo>
                      <a:pt x="81" y="369"/>
                    </a:lnTo>
                    <a:lnTo>
                      <a:pt x="71" y="389"/>
                    </a:lnTo>
                    <a:lnTo>
                      <a:pt x="0" y="389"/>
                    </a:lnTo>
                    <a:lnTo>
                      <a:pt x="0" y="232"/>
                    </a:lnTo>
                    <a:lnTo>
                      <a:pt x="19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8" name="Freeform 24"/>
              <p:cNvSpPr>
                <a:spLocks/>
              </p:cNvSpPr>
              <p:nvPr/>
            </p:nvSpPr>
            <p:spPr bwMode="auto">
              <a:xfrm>
                <a:off x="5919788" y="2500313"/>
                <a:ext cx="120650" cy="96838"/>
              </a:xfrm>
              <a:custGeom>
                <a:avLst/>
                <a:gdLst/>
                <a:ahLst/>
                <a:cxnLst>
                  <a:cxn ang="0">
                    <a:pos x="37" y="0"/>
                  </a:cxn>
                  <a:cxn ang="0">
                    <a:pos x="52" y="4"/>
                  </a:cxn>
                  <a:cxn ang="0">
                    <a:pos x="64" y="10"/>
                  </a:cxn>
                  <a:cxn ang="0">
                    <a:pos x="73" y="22"/>
                  </a:cxn>
                  <a:cxn ang="0">
                    <a:pos x="76" y="37"/>
                  </a:cxn>
                  <a:cxn ang="0">
                    <a:pos x="76" y="61"/>
                  </a:cxn>
                  <a:cxn ang="0">
                    <a:pos x="0" y="61"/>
                  </a:cxn>
                  <a:cxn ang="0">
                    <a:pos x="0" y="37"/>
                  </a:cxn>
                  <a:cxn ang="0">
                    <a:pos x="4" y="22"/>
                  </a:cxn>
                  <a:cxn ang="0">
                    <a:pos x="12" y="10"/>
                  </a:cxn>
                  <a:cxn ang="0">
                    <a:pos x="24" y="4"/>
                  </a:cxn>
                  <a:cxn ang="0">
                    <a:pos x="37" y="0"/>
                  </a:cxn>
                </a:cxnLst>
                <a:rect l="0" t="0" r="r" b="b"/>
                <a:pathLst>
                  <a:path w="76" h="61">
                    <a:moveTo>
                      <a:pt x="37" y="0"/>
                    </a:moveTo>
                    <a:lnTo>
                      <a:pt x="52" y="4"/>
                    </a:lnTo>
                    <a:lnTo>
                      <a:pt x="64" y="10"/>
                    </a:lnTo>
                    <a:lnTo>
                      <a:pt x="73" y="22"/>
                    </a:lnTo>
                    <a:lnTo>
                      <a:pt x="76" y="37"/>
                    </a:lnTo>
                    <a:lnTo>
                      <a:pt x="76" y="61"/>
                    </a:lnTo>
                    <a:lnTo>
                      <a:pt x="0" y="61"/>
                    </a:lnTo>
                    <a:lnTo>
                      <a:pt x="0" y="37"/>
                    </a:lnTo>
                    <a:lnTo>
                      <a:pt x="4" y="22"/>
                    </a:lnTo>
                    <a:lnTo>
                      <a:pt x="12" y="10"/>
                    </a:lnTo>
                    <a:lnTo>
                      <a:pt x="24" y="4"/>
                    </a:lnTo>
                    <a:lnTo>
                      <a:pt x="3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70" name="Freeform 26"/>
            <p:cNvSpPr>
              <a:spLocks/>
            </p:cNvSpPr>
            <p:nvPr/>
          </p:nvSpPr>
          <p:spPr bwMode="auto">
            <a:xfrm>
              <a:off x="7847012" y="2774764"/>
              <a:ext cx="902850" cy="1089843"/>
            </a:xfrm>
            <a:custGeom>
              <a:avLst/>
              <a:gdLst/>
              <a:ahLst/>
              <a:cxnLst>
                <a:cxn ang="0">
                  <a:pos x="59" y="0"/>
                </a:cxn>
                <a:cxn ang="0">
                  <a:pos x="74" y="6"/>
                </a:cxn>
                <a:cxn ang="0">
                  <a:pos x="77" y="25"/>
                </a:cxn>
                <a:cxn ang="0">
                  <a:pos x="74" y="37"/>
                </a:cxn>
                <a:cxn ang="0">
                  <a:pos x="59" y="45"/>
                </a:cxn>
                <a:cxn ang="0">
                  <a:pos x="44" y="37"/>
                </a:cxn>
                <a:cxn ang="0">
                  <a:pos x="35" y="151"/>
                </a:cxn>
                <a:cxn ang="0">
                  <a:pos x="50" y="210"/>
                </a:cxn>
                <a:cxn ang="0">
                  <a:pos x="93" y="252"/>
                </a:cxn>
                <a:cxn ang="0">
                  <a:pos x="151" y="267"/>
                </a:cxn>
                <a:cxn ang="0">
                  <a:pos x="210" y="252"/>
                </a:cxn>
                <a:cxn ang="0">
                  <a:pos x="252" y="210"/>
                </a:cxn>
                <a:cxn ang="0">
                  <a:pos x="268" y="151"/>
                </a:cxn>
                <a:cxn ang="0">
                  <a:pos x="254" y="37"/>
                </a:cxn>
                <a:cxn ang="0">
                  <a:pos x="241" y="45"/>
                </a:cxn>
                <a:cxn ang="0">
                  <a:pos x="232" y="42"/>
                </a:cxn>
                <a:cxn ang="0">
                  <a:pos x="226" y="11"/>
                </a:cxn>
                <a:cxn ang="0">
                  <a:pos x="232" y="3"/>
                </a:cxn>
                <a:cxn ang="0">
                  <a:pos x="241" y="0"/>
                </a:cxn>
                <a:cxn ang="0">
                  <a:pos x="251" y="3"/>
                </a:cxn>
                <a:cxn ang="0">
                  <a:pos x="254" y="10"/>
                </a:cxn>
                <a:cxn ang="0">
                  <a:pos x="303" y="151"/>
                </a:cxn>
                <a:cxn ang="0">
                  <a:pos x="283" y="224"/>
                </a:cxn>
                <a:cxn ang="0">
                  <a:pos x="232" y="276"/>
                </a:cxn>
                <a:cxn ang="0">
                  <a:pos x="162" y="301"/>
                </a:cxn>
                <a:cxn ang="0">
                  <a:pos x="165" y="456"/>
                </a:cxn>
                <a:cxn ang="0">
                  <a:pos x="195" y="508"/>
                </a:cxn>
                <a:cxn ang="0">
                  <a:pos x="247" y="539"/>
                </a:cxn>
                <a:cxn ang="0">
                  <a:pos x="308" y="539"/>
                </a:cxn>
                <a:cxn ang="0">
                  <a:pos x="360" y="508"/>
                </a:cxn>
                <a:cxn ang="0">
                  <a:pos x="390" y="456"/>
                </a:cxn>
                <a:cxn ang="0">
                  <a:pos x="395" y="360"/>
                </a:cxn>
                <a:cxn ang="0">
                  <a:pos x="358" y="337"/>
                </a:cxn>
                <a:cxn ang="0">
                  <a:pos x="343" y="294"/>
                </a:cxn>
                <a:cxn ang="0">
                  <a:pos x="357" y="256"/>
                </a:cxn>
                <a:cxn ang="0">
                  <a:pos x="389" y="232"/>
                </a:cxn>
                <a:cxn ang="0">
                  <a:pos x="433" y="232"/>
                </a:cxn>
                <a:cxn ang="0">
                  <a:pos x="465" y="256"/>
                </a:cxn>
                <a:cxn ang="0">
                  <a:pos x="478" y="294"/>
                </a:cxn>
                <a:cxn ang="0">
                  <a:pos x="465" y="335"/>
                </a:cxn>
                <a:cxn ang="0">
                  <a:pos x="431" y="358"/>
                </a:cxn>
                <a:cxn ang="0">
                  <a:pos x="427" y="461"/>
                </a:cxn>
                <a:cxn ang="0">
                  <a:pos x="397" y="520"/>
                </a:cxn>
                <a:cxn ang="0">
                  <a:pos x="345" y="562"/>
                </a:cxn>
                <a:cxn ang="0">
                  <a:pos x="278" y="577"/>
                </a:cxn>
                <a:cxn ang="0">
                  <a:pos x="212" y="562"/>
                </a:cxn>
                <a:cxn ang="0">
                  <a:pos x="160" y="520"/>
                </a:cxn>
                <a:cxn ang="0">
                  <a:pos x="130" y="461"/>
                </a:cxn>
                <a:cxn ang="0">
                  <a:pos x="126" y="299"/>
                </a:cxn>
                <a:cxn ang="0">
                  <a:pos x="62" y="274"/>
                </a:cxn>
                <a:cxn ang="0">
                  <a:pos x="17" y="220"/>
                </a:cxn>
                <a:cxn ang="0">
                  <a:pos x="0" y="151"/>
                </a:cxn>
                <a:cxn ang="0">
                  <a:pos x="44" y="10"/>
                </a:cxn>
                <a:cxn ang="0">
                  <a:pos x="56" y="0"/>
                </a:cxn>
              </a:cxnLst>
              <a:rect l="0" t="0" r="r" b="b"/>
              <a:pathLst>
                <a:path w="478" h="577">
                  <a:moveTo>
                    <a:pt x="56" y="0"/>
                  </a:moveTo>
                  <a:lnTo>
                    <a:pt x="59" y="0"/>
                  </a:lnTo>
                  <a:lnTo>
                    <a:pt x="69" y="3"/>
                  </a:lnTo>
                  <a:lnTo>
                    <a:pt x="74" y="6"/>
                  </a:lnTo>
                  <a:lnTo>
                    <a:pt x="77" y="16"/>
                  </a:lnTo>
                  <a:lnTo>
                    <a:pt x="77" y="25"/>
                  </a:lnTo>
                  <a:lnTo>
                    <a:pt x="76" y="32"/>
                  </a:lnTo>
                  <a:lnTo>
                    <a:pt x="74" y="37"/>
                  </a:lnTo>
                  <a:lnTo>
                    <a:pt x="69" y="42"/>
                  </a:lnTo>
                  <a:lnTo>
                    <a:pt x="59" y="45"/>
                  </a:lnTo>
                  <a:lnTo>
                    <a:pt x="45" y="38"/>
                  </a:lnTo>
                  <a:lnTo>
                    <a:pt x="44" y="37"/>
                  </a:lnTo>
                  <a:lnTo>
                    <a:pt x="35" y="37"/>
                  </a:lnTo>
                  <a:lnTo>
                    <a:pt x="35" y="151"/>
                  </a:lnTo>
                  <a:lnTo>
                    <a:pt x="39" y="182"/>
                  </a:lnTo>
                  <a:lnTo>
                    <a:pt x="50" y="210"/>
                  </a:lnTo>
                  <a:lnTo>
                    <a:pt x="69" y="234"/>
                  </a:lnTo>
                  <a:lnTo>
                    <a:pt x="93" y="252"/>
                  </a:lnTo>
                  <a:lnTo>
                    <a:pt x="121" y="264"/>
                  </a:lnTo>
                  <a:lnTo>
                    <a:pt x="151" y="267"/>
                  </a:lnTo>
                  <a:lnTo>
                    <a:pt x="182" y="264"/>
                  </a:lnTo>
                  <a:lnTo>
                    <a:pt x="210" y="252"/>
                  </a:lnTo>
                  <a:lnTo>
                    <a:pt x="234" y="234"/>
                  </a:lnTo>
                  <a:lnTo>
                    <a:pt x="252" y="210"/>
                  </a:lnTo>
                  <a:lnTo>
                    <a:pt x="264" y="182"/>
                  </a:lnTo>
                  <a:lnTo>
                    <a:pt x="268" y="151"/>
                  </a:lnTo>
                  <a:lnTo>
                    <a:pt x="268" y="37"/>
                  </a:lnTo>
                  <a:lnTo>
                    <a:pt x="254" y="37"/>
                  </a:lnTo>
                  <a:lnTo>
                    <a:pt x="251" y="40"/>
                  </a:lnTo>
                  <a:lnTo>
                    <a:pt x="241" y="45"/>
                  </a:lnTo>
                  <a:lnTo>
                    <a:pt x="236" y="43"/>
                  </a:lnTo>
                  <a:lnTo>
                    <a:pt x="232" y="42"/>
                  </a:lnTo>
                  <a:lnTo>
                    <a:pt x="226" y="32"/>
                  </a:lnTo>
                  <a:lnTo>
                    <a:pt x="226" y="11"/>
                  </a:lnTo>
                  <a:lnTo>
                    <a:pt x="229" y="6"/>
                  </a:lnTo>
                  <a:lnTo>
                    <a:pt x="232" y="3"/>
                  </a:lnTo>
                  <a:lnTo>
                    <a:pt x="236" y="1"/>
                  </a:lnTo>
                  <a:lnTo>
                    <a:pt x="241" y="0"/>
                  </a:lnTo>
                  <a:lnTo>
                    <a:pt x="244" y="0"/>
                  </a:lnTo>
                  <a:lnTo>
                    <a:pt x="251" y="3"/>
                  </a:lnTo>
                  <a:lnTo>
                    <a:pt x="252" y="5"/>
                  </a:lnTo>
                  <a:lnTo>
                    <a:pt x="254" y="10"/>
                  </a:lnTo>
                  <a:lnTo>
                    <a:pt x="303" y="10"/>
                  </a:lnTo>
                  <a:lnTo>
                    <a:pt x="303" y="151"/>
                  </a:lnTo>
                  <a:lnTo>
                    <a:pt x="298" y="188"/>
                  </a:lnTo>
                  <a:lnTo>
                    <a:pt x="283" y="224"/>
                  </a:lnTo>
                  <a:lnTo>
                    <a:pt x="261" y="252"/>
                  </a:lnTo>
                  <a:lnTo>
                    <a:pt x="232" y="276"/>
                  </a:lnTo>
                  <a:lnTo>
                    <a:pt x="199" y="293"/>
                  </a:lnTo>
                  <a:lnTo>
                    <a:pt x="162" y="301"/>
                  </a:lnTo>
                  <a:lnTo>
                    <a:pt x="162" y="426"/>
                  </a:lnTo>
                  <a:lnTo>
                    <a:pt x="165" y="456"/>
                  </a:lnTo>
                  <a:lnTo>
                    <a:pt x="177" y="485"/>
                  </a:lnTo>
                  <a:lnTo>
                    <a:pt x="195" y="508"/>
                  </a:lnTo>
                  <a:lnTo>
                    <a:pt x="219" y="527"/>
                  </a:lnTo>
                  <a:lnTo>
                    <a:pt x="247" y="539"/>
                  </a:lnTo>
                  <a:lnTo>
                    <a:pt x="278" y="542"/>
                  </a:lnTo>
                  <a:lnTo>
                    <a:pt x="308" y="539"/>
                  </a:lnTo>
                  <a:lnTo>
                    <a:pt x="337" y="527"/>
                  </a:lnTo>
                  <a:lnTo>
                    <a:pt x="360" y="508"/>
                  </a:lnTo>
                  <a:lnTo>
                    <a:pt x="379" y="485"/>
                  </a:lnTo>
                  <a:lnTo>
                    <a:pt x="390" y="456"/>
                  </a:lnTo>
                  <a:lnTo>
                    <a:pt x="395" y="426"/>
                  </a:lnTo>
                  <a:lnTo>
                    <a:pt x="395" y="360"/>
                  </a:lnTo>
                  <a:lnTo>
                    <a:pt x="375" y="352"/>
                  </a:lnTo>
                  <a:lnTo>
                    <a:pt x="358" y="337"/>
                  </a:lnTo>
                  <a:lnTo>
                    <a:pt x="347" y="318"/>
                  </a:lnTo>
                  <a:lnTo>
                    <a:pt x="343" y="294"/>
                  </a:lnTo>
                  <a:lnTo>
                    <a:pt x="347" y="273"/>
                  </a:lnTo>
                  <a:lnTo>
                    <a:pt x="357" y="256"/>
                  </a:lnTo>
                  <a:lnTo>
                    <a:pt x="370" y="241"/>
                  </a:lnTo>
                  <a:lnTo>
                    <a:pt x="389" y="232"/>
                  </a:lnTo>
                  <a:lnTo>
                    <a:pt x="411" y="229"/>
                  </a:lnTo>
                  <a:lnTo>
                    <a:pt x="433" y="232"/>
                  </a:lnTo>
                  <a:lnTo>
                    <a:pt x="451" y="241"/>
                  </a:lnTo>
                  <a:lnTo>
                    <a:pt x="465" y="256"/>
                  </a:lnTo>
                  <a:lnTo>
                    <a:pt x="475" y="273"/>
                  </a:lnTo>
                  <a:lnTo>
                    <a:pt x="478" y="294"/>
                  </a:lnTo>
                  <a:lnTo>
                    <a:pt x="475" y="316"/>
                  </a:lnTo>
                  <a:lnTo>
                    <a:pt x="465" y="335"/>
                  </a:lnTo>
                  <a:lnTo>
                    <a:pt x="449" y="348"/>
                  </a:lnTo>
                  <a:lnTo>
                    <a:pt x="431" y="358"/>
                  </a:lnTo>
                  <a:lnTo>
                    <a:pt x="431" y="426"/>
                  </a:lnTo>
                  <a:lnTo>
                    <a:pt x="427" y="461"/>
                  </a:lnTo>
                  <a:lnTo>
                    <a:pt x="416" y="493"/>
                  </a:lnTo>
                  <a:lnTo>
                    <a:pt x="397" y="520"/>
                  </a:lnTo>
                  <a:lnTo>
                    <a:pt x="374" y="544"/>
                  </a:lnTo>
                  <a:lnTo>
                    <a:pt x="345" y="562"/>
                  </a:lnTo>
                  <a:lnTo>
                    <a:pt x="313" y="574"/>
                  </a:lnTo>
                  <a:lnTo>
                    <a:pt x="278" y="577"/>
                  </a:lnTo>
                  <a:lnTo>
                    <a:pt x="244" y="574"/>
                  </a:lnTo>
                  <a:lnTo>
                    <a:pt x="212" y="562"/>
                  </a:lnTo>
                  <a:lnTo>
                    <a:pt x="183" y="544"/>
                  </a:lnTo>
                  <a:lnTo>
                    <a:pt x="160" y="520"/>
                  </a:lnTo>
                  <a:lnTo>
                    <a:pt x="141" y="493"/>
                  </a:lnTo>
                  <a:lnTo>
                    <a:pt x="130" y="461"/>
                  </a:lnTo>
                  <a:lnTo>
                    <a:pt x="126" y="426"/>
                  </a:lnTo>
                  <a:lnTo>
                    <a:pt x="126" y="299"/>
                  </a:lnTo>
                  <a:lnTo>
                    <a:pt x="93" y="291"/>
                  </a:lnTo>
                  <a:lnTo>
                    <a:pt x="62" y="274"/>
                  </a:lnTo>
                  <a:lnTo>
                    <a:pt x="37" y="251"/>
                  </a:lnTo>
                  <a:lnTo>
                    <a:pt x="17" y="220"/>
                  </a:lnTo>
                  <a:lnTo>
                    <a:pt x="5" y="188"/>
                  </a:lnTo>
                  <a:lnTo>
                    <a:pt x="0" y="151"/>
                  </a:lnTo>
                  <a:lnTo>
                    <a:pt x="0" y="10"/>
                  </a:lnTo>
                  <a:lnTo>
                    <a:pt x="44" y="10"/>
                  </a:lnTo>
                  <a:lnTo>
                    <a:pt x="45" y="5"/>
                  </a:lnTo>
                  <a:lnTo>
                    <a:pt x="5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71" name="Group 69"/>
            <p:cNvGrpSpPr/>
            <p:nvPr/>
          </p:nvGrpSpPr>
          <p:grpSpPr>
            <a:xfrm>
              <a:off x="7237412" y="4953000"/>
              <a:ext cx="797472" cy="457200"/>
              <a:chOff x="9145588" y="4203700"/>
              <a:chExt cx="963613" cy="552451"/>
            </a:xfrm>
            <a:grpFill/>
          </p:grpSpPr>
          <p:sp>
            <p:nvSpPr>
              <p:cNvPr id="172" name="Freeform 43"/>
              <p:cNvSpPr>
                <a:spLocks/>
              </p:cNvSpPr>
              <p:nvPr/>
            </p:nvSpPr>
            <p:spPr bwMode="auto">
              <a:xfrm>
                <a:off x="9145588" y="4249738"/>
                <a:ext cx="963613" cy="506413"/>
              </a:xfrm>
              <a:custGeom>
                <a:avLst/>
                <a:gdLst/>
                <a:ahLst/>
                <a:cxnLst>
                  <a:cxn ang="0">
                    <a:pos x="0" y="0"/>
                  </a:cxn>
                  <a:cxn ang="0">
                    <a:pos x="57" y="0"/>
                  </a:cxn>
                  <a:cxn ang="0">
                    <a:pos x="57" y="155"/>
                  </a:cxn>
                  <a:cxn ang="0">
                    <a:pos x="550" y="155"/>
                  </a:cxn>
                  <a:cxn ang="0">
                    <a:pos x="550" y="106"/>
                  </a:cxn>
                  <a:cxn ang="0">
                    <a:pos x="607" y="106"/>
                  </a:cxn>
                  <a:cxn ang="0">
                    <a:pos x="607" y="319"/>
                  </a:cxn>
                  <a:cxn ang="0">
                    <a:pos x="550" y="319"/>
                  </a:cxn>
                  <a:cxn ang="0">
                    <a:pos x="550" y="248"/>
                  </a:cxn>
                  <a:cxn ang="0">
                    <a:pos x="57" y="248"/>
                  </a:cxn>
                  <a:cxn ang="0">
                    <a:pos x="57" y="319"/>
                  </a:cxn>
                  <a:cxn ang="0">
                    <a:pos x="0" y="319"/>
                  </a:cxn>
                  <a:cxn ang="0">
                    <a:pos x="0" y="0"/>
                  </a:cxn>
                </a:cxnLst>
                <a:rect l="0" t="0" r="r" b="b"/>
                <a:pathLst>
                  <a:path w="607" h="319">
                    <a:moveTo>
                      <a:pt x="0" y="0"/>
                    </a:moveTo>
                    <a:lnTo>
                      <a:pt x="57" y="0"/>
                    </a:lnTo>
                    <a:lnTo>
                      <a:pt x="57" y="155"/>
                    </a:lnTo>
                    <a:lnTo>
                      <a:pt x="550" y="155"/>
                    </a:lnTo>
                    <a:lnTo>
                      <a:pt x="550" y="106"/>
                    </a:lnTo>
                    <a:lnTo>
                      <a:pt x="607" y="106"/>
                    </a:lnTo>
                    <a:lnTo>
                      <a:pt x="607" y="319"/>
                    </a:lnTo>
                    <a:lnTo>
                      <a:pt x="550" y="319"/>
                    </a:lnTo>
                    <a:lnTo>
                      <a:pt x="550" y="248"/>
                    </a:lnTo>
                    <a:lnTo>
                      <a:pt x="57" y="248"/>
                    </a:lnTo>
                    <a:lnTo>
                      <a:pt x="57" y="319"/>
                    </a:lnTo>
                    <a:lnTo>
                      <a:pt x="0" y="319"/>
                    </a:lnTo>
                    <a:lnTo>
                      <a:pt x="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3" name="Rectangle 44"/>
              <p:cNvSpPr>
                <a:spLocks noChangeArrowheads="1"/>
              </p:cNvSpPr>
              <p:nvPr/>
            </p:nvSpPr>
            <p:spPr bwMode="auto">
              <a:xfrm>
                <a:off x="9247188" y="4408488"/>
                <a:ext cx="246063" cy="76200"/>
              </a:xfrm>
              <a:prstGeom prst="rect">
                <a:avLst/>
              </a:prstGeom>
              <a:grpFill/>
              <a:ln w="0">
                <a:noFill/>
                <a:prstDash val="solid"/>
                <a:miter lim="800000"/>
                <a:headEnd/>
                <a:tailEnd/>
              </a:ln>
            </p:spPr>
            <p:txBody>
              <a:bodyPr lIns="68598" tIns="34299" rIns="68598" bIns="34299"/>
              <a:lstStyle/>
              <a:p>
                <a:pPr>
                  <a:defRPr/>
                </a:pPr>
                <a:endParaRPr lang="en-US" sz="1800">
                  <a:latin typeface="Arial" pitchFamily="34" charset="0"/>
                </a:endParaRPr>
              </a:p>
            </p:txBody>
          </p:sp>
          <p:sp>
            <p:nvSpPr>
              <p:cNvPr id="174" name="Freeform 45"/>
              <p:cNvSpPr>
                <a:spLocks/>
              </p:cNvSpPr>
              <p:nvPr/>
            </p:nvSpPr>
            <p:spPr bwMode="auto">
              <a:xfrm>
                <a:off x="9650413" y="4203700"/>
                <a:ext cx="246063" cy="249238"/>
              </a:xfrm>
              <a:custGeom>
                <a:avLst/>
                <a:gdLst/>
                <a:ahLst/>
                <a:cxnLst>
                  <a:cxn ang="0">
                    <a:pos x="55" y="0"/>
                  </a:cxn>
                  <a:cxn ang="0">
                    <a:pos x="99" y="0"/>
                  </a:cxn>
                  <a:cxn ang="0">
                    <a:pos x="99" y="58"/>
                  </a:cxn>
                  <a:cxn ang="0">
                    <a:pos x="155" y="58"/>
                  </a:cxn>
                  <a:cxn ang="0">
                    <a:pos x="155" y="93"/>
                  </a:cxn>
                  <a:cxn ang="0">
                    <a:pos x="99" y="93"/>
                  </a:cxn>
                  <a:cxn ang="0">
                    <a:pos x="99" y="157"/>
                  </a:cxn>
                  <a:cxn ang="0">
                    <a:pos x="55" y="157"/>
                  </a:cxn>
                  <a:cxn ang="0">
                    <a:pos x="55" y="93"/>
                  </a:cxn>
                  <a:cxn ang="0">
                    <a:pos x="0" y="93"/>
                  </a:cxn>
                  <a:cxn ang="0">
                    <a:pos x="0" y="58"/>
                  </a:cxn>
                  <a:cxn ang="0">
                    <a:pos x="55" y="58"/>
                  </a:cxn>
                  <a:cxn ang="0">
                    <a:pos x="55" y="0"/>
                  </a:cxn>
                </a:cxnLst>
                <a:rect l="0" t="0" r="r" b="b"/>
                <a:pathLst>
                  <a:path w="155" h="157">
                    <a:moveTo>
                      <a:pt x="55" y="0"/>
                    </a:moveTo>
                    <a:lnTo>
                      <a:pt x="99" y="0"/>
                    </a:lnTo>
                    <a:lnTo>
                      <a:pt x="99" y="58"/>
                    </a:lnTo>
                    <a:lnTo>
                      <a:pt x="155" y="58"/>
                    </a:lnTo>
                    <a:lnTo>
                      <a:pt x="155" y="93"/>
                    </a:lnTo>
                    <a:lnTo>
                      <a:pt x="99" y="93"/>
                    </a:lnTo>
                    <a:lnTo>
                      <a:pt x="99" y="157"/>
                    </a:lnTo>
                    <a:lnTo>
                      <a:pt x="55" y="157"/>
                    </a:lnTo>
                    <a:lnTo>
                      <a:pt x="55" y="93"/>
                    </a:lnTo>
                    <a:lnTo>
                      <a:pt x="0" y="93"/>
                    </a:lnTo>
                    <a:lnTo>
                      <a:pt x="0" y="58"/>
                    </a:lnTo>
                    <a:lnTo>
                      <a:pt x="55" y="58"/>
                    </a:lnTo>
                    <a:lnTo>
                      <a:pt x="55"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72" name="Group 62"/>
            <p:cNvGrpSpPr/>
            <p:nvPr/>
          </p:nvGrpSpPr>
          <p:grpSpPr>
            <a:xfrm>
              <a:off x="6932612" y="1447800"/>
              <a:ext cx="787334" cy="693660"/>
              <a:chOff x="9012238" y="585788"/>
              <a:chExt cx="1054100" cy="928687"/>
            </a:xfrm>
            <a:grpFill/>
          </p:grpSpPr>
          <p:sp>
            <p:nvSpPr>
              <p:cNvPr id="170" name="Freeform 12"/>
              <p:cNvSpPr>
                <a:spLocks/>
              </p:cNvSpPr>
              <p:nvPr/>
            </p:nvSpPr>
            <p:spPr bwMode="auto">
              <a:xfrm>
                <a:off x="9012238" y="585788"/>
                <a:ext cx="1054100" cy="582613"/>
              </a:xfrm>
              <a:custGeom>
                <a:avLst/>
                <a:gdLst/>
                <a:ahLst/>
                <a:cxnLst>
                  <a:cxn ang="0">
                    <a:pos x="166" y="0"/>
                  </a:cxn>
                  <a:cxn ang="0">
                    <a:pos x="197" y="2"/>
                  </a:cxn>
                  <a:cxn ang="0">
                    <a:pos x="225" y="8"/>
                  </a:cxn>
                  <a:cxn ang="0">
                    <a:pos x="250" y="18"/>
                  </a:cxn>
                  <a:cxn ang="0">
                    <a:pos x="276" y="30"/>
                  </a:cxn>
                  <a:cxn ang="0">
                    <a:pos x="296" y="44"/>
                  </a:cxn>
                  <a:cxn ang="0">
                    <a:pos x="313" y="55"/>
                  </a:cxn>
                  <a:cxn ang="0">
                    <a:pos x="326" y="66"/>
                  </a:cxn>
                  <a:cxn ang="0">
                    <a:pos x="336" y="76"/>
                  </a:cxn>
                  <a:cxn ang="0">
                    <a:pos x="340" y="72"/>
                  </a:cxn>
                  <a:cxn ang="0">
                    <a:pos x="348" y="66"/>
                  </a:cxn>
                  <a:cxn ang="0">
                    <a:pos x="361" y="54"/>
                  </a:cxn>
                  <a:cxn ang="0">
                    <a:pos x="378" y="42"/>
                  </a:cxn>
                  <a:cxn ang="0">
                    <a:pos x="402" y="29"/>
                  </a:cxn>
                  <a:cxn ang="0">
                    <a:pos x="429" y="17"/>
                  </a:cxn>
                  <a:cxn ang="0">
                    <a:pos x="459" y="10"/>
                  </a:cxn>
                  <a:cxn ang="0">
                    <a:pos x="491" y="7"/>
                  </a:cxn>
                  <a:cxn ang="0">
                    <a:pos x="528" y="10"/>
                  </a:cxn>
                  <a:cxn ang="0">
                    <a:pos x="567" y="22"/>
                  </a:cxn>
                  <a:cxn ang="0">
                    <a:pos x="602" y="40"/>
                  </a:cxn>
                  <a:cxn ang="0">
                    <a:pos x="629" y="64"/>
                  </a:cxn>
                  <a:cxn ang="0">
                    <a:pos x="648" y="89"/>
                  </a:cxn>
                  <a:cxn ang="0">
                    <a:pos x="659" y="118"/>
                  </a:cxn>
                  <a:cxn ang="0">
                    <a:pos x="664" y="148"/>
                  </a:cxn>
                  <a:cxn ang="0">
                    <a:pos x="663" y="178"/>
                  </a:cxn>
                  <a:cxn ang="0">
                    <a:pos x="656" y="212"/>
                  </a:cxn>
                  <a:cxn ang="0">
                    <a:pos x="644" y="244"/>
                  </a:cxn>
                  <a:cxn ang="0">
                    <a:pos x="627" y="278"/>
                  </a:cxn>
                  <a:cxn ang="0">
                    <a:pos x="427" y="278"/>
                  </a:cxn>
                  <a:cxn ang="0">
                    <a:pos x="382" y="367"/>
                  </a:cxn>
                  <a:cxn ang="0">
                    <a:pos x="255" y="148"/>
                  </a:cxn>
                  <a:cxn ang="0">
                    <a:pos x="188" y="274"/>
                  </a:cxn>
                  <a:cxn ang="0">
                    <a:pos x="33" y="274"/>
                  </a:cxn>
                  <a:cxn ang="0">
                    <a:pos x="21" y="251"/>
                  </a:cxn>
                  <a:cxn ang="0">
                    <a:pos x="11" y="226"/>
                  </a:cxn>
                  <a:cxn ang="0">
                    <a:pos x="3" y="199"/>
                  </a:cxn>
                  <a:cxn ang="0">
                    <a:pos x="0" y="172"/>
                  </a:cxn>
                  <a:cxn ang="0">
                    <a:pos x="0" y="143"/>
                  </a:cxn>
                  <a:cxn ang="0">
                    <a:pos x="6" y="116"/>
                  </a:cxn>
                  <a:cxn ang="0">
                    <a:pos x="18" y="89"/>
                  </a:cxn>
                  <a:cxn ang="0">
                    <a:pos x="37" y="62"/>
                  </a:cxn>
                  <a:cxn ang="0">
                    <a:pos x="65" y="39"/>
                  </a:cxn>
                  <a:cxn ang="0">
                    <a:pos x="102" y="17"/>
                  </a:cxn>
                  <a:cxn ang="0">
                    <a:pos x="134" y="5"/>
                  </a:cxn>
                  <a:cxn ang="0">
                    <a:pos x="166" y="0"/>
                  </a:cxn>
                </a:cxnLst>
                <a:rect l="0" t="0" r="r" b="b"/>
                <a:pathLst>
                  <a:path w="664" h="367">
                    <a:moveTo>
                      <a:pt x="166" y="0"/>
                    </a:moveTo>
                    <a:lnTo>
                      <a:pt x="197" y="2"/>
                    </a:lnTo>
                    <a:lnTo>
                      <a:pt x="225" y="8"/>
                    </a:lnTo>
                    <a:lnTo>
                      <a:pt x="250" y="18"/>
                    </a:lnTo>
                    <a:lnTo>
                      <a:pt x="276" y="30"/>
                    </a:lnTo>
                    <a:lnTo>
                      <a:pt x="296" y="44"/>
                    </a:lnTo>
                    <a:lnTo>
                      <a:pt x="313" y="55"/>
                    </a:lnTo>
                    <a:lnTo>
                      <a:pt x="326" y="66"/>
                    </a:lnTo>
                    <a:lnTo>
                      <a:pt x="336" y="76"/>
                    </a:lnTo>
                    <a:lnTo>
                      <a:pt x="340" y="72"/>
                    </a:lnTo>
                    <a:lnTo>
                      <a:pt x="348" y="66"/>
                    </a:lnTo>
                    <a:lnTo>
                      <a:pt x="361" y="54"/>
                    </a:lnTo>
                    <a:lnTo>
                      <a:pt x="378" y="42"/>
                    </a:lnTo>
                    <a:lnTo>
                      <a:pt x="402" y="29"/>
                    </a:lnTo>
                    <a:lnTo>
                      <a:pt x="429" y="17"/>
                    </a:lnTo>
                    <a:lnTo>
                      <a:pt x="459" y="10"/>
                    </a:lnTo>
                    <a:lnTo>
                      <a:pt x="491" y="7"/>
                    </a:lnTo>
                    <a:lnTo>
                      <a:pt x="528" y="10"/>
                    </a:lnTo>
                    <a:lnTo>
                      <a:pt x="567" y="22"/>
                    </a:lnTo>
                    <a:lnTo>
                      <a:pt x="602" y="40"/>
                    </a:lnTo>
                    <a:lnTo>
                      <a:pt x="629" y="64"/>
                    </a:lnTo>
                    <a:lnTo>
                      <a:pt x="648" y="89"/>
                    </a:lnTo>
                    <a:lnTo>
                      <a:pt x="659" y="118"/>
                    </a:lnTo>
                    <a:lnTo>
                      <a:pt x="664" y="148"/>
                    </a:lnTo>
                    <a:lnTo>
                      <a:pt x="663" y="178"/>
                    </a:lnTo>
                    <a:lnTo>
                      <a:pt x="656" y="212"/>
                    </a:lnTo>
                    <a:lnTo>
                      <a:pt x="644" y="244"/>
                    </a:lnTo>
                    <a:lnTo>
                      <a:pt x="627" y="278"/>
                    </a:lnTo>
                    <a:lnTo>
                      <a:pt x="427" y="278"/>
                    </a:lnTo>
                    <a:lnTo>
                      <a:pt x="382" y="367"/>
                    </a:lnTo>
                    <a:lnTo>
                      <a:pt x="255" y="148"/>
                    </a:lnTo>
                    <a:lnTo>
                      <a:pt x="188" y="274"/>
                    </a:lnTo>
                    <a:lnTo>
                      <a:pt x="33" y="274"/>
                    </a:lnTo>
                    <a:lnTo>
                      <a:pt x="21" y="251"/>
                    </a:lnTo>
                    <a:lnTo>
                      <a:pt x="11" y="226"/>
                    </a:lnTo>
                    <a:lnTo>
                      <a:pt x="3" y="199"/>
                    </a:lnTo>
                    <a:lnTo>
                      <a:pt x="0" y="172"/>
                    </a:lnTo>
                    <a:lnTo>
                      <a:pt x="0" y="143"/>
                    </a:lnTo>
                    <a:lnTo>
                      <a:pt x="6" y="116"/>
                    </a:lnTo>
                    <a:lnTo>
                      <a:pt x="18" y="89"/>
                    </a:lnTo>
                    <a:lnTo>
                      <a:pt x="37" y="62"/>
                    </a:lnTo>
                    <a:lnTo>
                      <a:pt x="65" y="39"/>
                    </a:lnTo>
                    <a:lnTo>
                      <a:pt x="102" y="17"/>
                    </a:lnTo>
                    <a:lnTo>
                      <a:pt x="134" y="5"/>
                    </a:lnTo>
                    <a:lnTo>
                      <a:pt x="16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71" name="Freeform 13"/>
              <p:cNvSpPr>
                <a:spLocks/>
              </p:cNvSpPr>
              <p:nvPr/>
            </p:nvSpPr>
            <p:spPr bwMode="auto">
              <a:xfrm>
                <a:off x="9096376" y="933450"/>
                <a:ext cx="879475" cy="581025"/>
              </a:xfrm>
              <a:custGeom>
                <a:avLst/>
                <a:gdLst/>
                <a:ahLst/>
                <a:cxnLst>
                  <a:cxn ang="0">
                    <a:pos x="204" y="0"/>
                  </a:cxn>
                  <a:cxn ang="0">
                    <a:pos x="330" y="219"/>
                  </a:cxn>
                  <a:cxn ang="0">
                    <a:pos x="394" y="93"/>
                  </a:cxn>
                  <a:cxn ang="0">
                    <a:pos x="554" y="93"/>
                  </a:cxn>
                  <a:cxn ang="0">
                    <a:pos x="521" y="136"/>
                  </a:cxn>
                  <a:cxn ang="0">
                    <a:pos x="482" y="175"/>
                  </a:cxn>
                  <a:cxn ang="0">
                    <a:pos x="276" y="366"/>
                  </a:cxn>
                  <a:cxn ang="0">
                    <a:pos x="37" y="135"/>
                  </a:cxn>
                  <a:cxn ang="0">
                    <a:pos x="34" y="131"/>
                  </a:cxn>
                  <a:cxn ang="0">
                    <a:pos x="27" y="121"/>
                  </a:cxn>
                  <a:cxn ang="0">
                    <a:pos x="16" y="108"/>
                  </a:cxn>
                  <a:cxn ang="0">
                    <a:pos x="0" y="89"/>
                  </a:cxn>
                  <a:cxn ang="0">
                    <a:pos x="155" y="89"/>
                  </a:cxn>
                  <a:cxn ang="0">
                    <a:pos x="204" y="0"/>
                  </a:cxn>
                </a:cxnLst>
                <a:rect l="0" t="0" r="r" b="b"/>
                <a:pathLst>
                  <a:path w="554" h="366">
                    <a:moveTo>
                      <a:pt x="204" y="0"/>
                    </a:moveTo>
                    <a:lnTo>
                      <a:pt x="330" y="219"/>
                    </a:lnTo>
                    <a:lnTo>
                      <a:pt x="394" y="93"/>
                    </a:lnTo>
                    <a:lnTo>
                      <a:pt x="554" y="93"/>
                    </a:lnTo>
                    <a:lnTo>
                      <a:pt x="521" y="136"/>
                    </a:lnTo>
                    <a:lnTo>
                      <a:pt x="482" y="175"/>
                    </a:lnTo>
                    <a:lnTo>
                      <a:pt x="276" y="366"/>
                    </a:lnTo>
                    <a:lnTo>
                      <a:pt x="37" y="135"/>
                    </a:lnTo>
                    <a:lnTo>
                      <a:pt x="34" y="131"/>
                    </a:lnTo>
                    <a:lnTo>
                      <a:pt x="27" y="121"/>
                    </a:lnTo>
                    <a:lnTo>
                      <a:pt x="16" y="108"/>
                    </a:lnTo>
                    <a:lnTo>
                      <a:pt x="0" y="89"/>
                    </a:lnTo>
                    <a:lnTo>
                      <a:pt x="155" y="89"/>
                    </a:lnTo>
                    <a:lnTo>
                      <a:pt x="20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133" name="Freeform 60"/>
            <p:cNvSpPr>
              <a:spLocks noEditPoints="1"/>
            </p:cNvSpPr>
            <p:nvPr/>
          </p:nvSpPr>
          <p:spPr bwMode="auto">
            <a:xfrm>
              <a:off x="5484812" y="1260480"/>
              <a:ext cx="381000" cy="559869"/>
            </a:xfrm>
            <a:custGeom>
              <a:avLst/>
              <a:gdLst/>
              <a:ahLst/>
              <a:cxnLst>
                <a:cxn ang="0">
                  <a:pos x="191" y="292"/>
                </a:cxn>
                <a:cxn ang="0">
                  <a:pos x="191" y="383"/>
                </a:cxn>
                <a:cxn ang="0">
                  <a:pos x="98" y="383"/>
                </a:cxn>
                <a:cxn ang="0">
                  <a:pos x="98" y="482"/>
                </a:cxn>
                <a:cxn ang="0">
                  <a:pos x="191" y="482"/>
                </a:cxn>
                <a:cxn ang="0">
                  <a:pos x="191" y="575"/>
                </a:cxn>
                <a:cxn ang="0">
                  <a:pos x="290" y="575"/>
                </a:cxn>
                <a:cxn ang="0">
                  <a:pos x="290" y="482"/>
                </a:cxn>
                <a:cxn ang="0">
                  <a:pos x="381" y="482"/>
                </a:cxn>
                <a:cxn ang="0">
                  <a:pos x="381" y="383"/>
                </a:cxn>
                <a:cxn ang="0">
                  <a:pos x="290" y="383"/>
                </a:cxn>
                <a:cxn ang="0">
                  <a:pos x="290" y="292"/>
                </a:cxn>
                <a:cxn ang="0">
                  <a:pos x="191" y="292"/>
                </a:cxn>
                <a:cxn ang="0">
                  <a:pos x="238" y="0"/>
                </a:cxn>
                <a:cxn ang="0">
                  <a:pos x="243" y="5"/>
                </a:cxn>
                <a:cxn ang="0">
                  <a:pos x="253" y="17"/>
                </a:cxn>
                <a:cxn ang="0">
                  <a:pos x="266" y="35"/>
                </a:cxn>
                <a:cxn ang="0">
                  <a:pos x="285" y="57"/>
                </a:cxn>
                <a:cxn ang="0">
                  <a:pos x="305" y="86"/>
                </a:cxn>
                <a:cxn ang="0">
                  <a:pos x="327" y="116"/>
                </a:cxn>
                <a:cxn ang="0">
                  <a:pos x="351" y="150"/>
                </a:cxn>
                <a:cxn ang="0">
                  <a:pos x="374" y="187"/>
                </a:cxn>
                <a:cxn ang="0">
                  <a:pos x="398" y="226"/>
                </a:cxn>
                <a:cxn ang="0">
                  <a:pos x="420" y="266"/>
                </a:cxn>
                <a:cxn ang="0">
                  <a:pos x="438" y="307"/>
                </a:cxn>
                <a:cxn ang="0">
                  <a:pos x="453" y="347"/>
                </a:cxn>
                <a:cxn ang="0">
                  <a:pos x="467" y="386"/>
                </a:cxn>
                <a:cxn ang="0">
                  <a:pos x="473" y="425"/>
                </a:cxn>
                <a:cxn ang="0">
                  <a:pos x="475" y="460"/>
                </a:cxn>
                <a:cxn ang="0">
                  <a:pos x="468" y="507"/>
                </a:cxn>
                <a:cxn ang="0">
                  <a:pos x="453" y="553"/>
                </a:cxn>
                <a:cxn ang="0">
                  <a:pos x="431" y="593"/>
                </a:cxn>
                <a:cxn ang="0">
                  <a:pos x="403" y="629"/>
                </a:cxn>
                <a:cxn ang="0">
                  <a:pos x="369" y="657"/>
                </a:cxn>
                <a:cxn ang="0">
                  <a:pos x="329" y="679"/>
                </a:cxn>
                <a:cxn ang="0">
                  <a:pos x="285" y="693"/>
                </a:cxn>
                <a:cxn ang="0">
                  <a:pos x="238" y="698"/>
                </a:cxn>
                <a:cxn ang="0">
                  <a:pos x="191" y="693"/>
                </a:cxn>
                <a:cxn ang="0">
                  <a:pos x="145" y="679"/>
                </a:cxn>
                <a:cxn ang="0">
                  <a:pos x="105" y="657"/>
                </a:cxn>
                <a:cxn ang="0">
                  <a:pos x="69" y="629"/>
                </a:cxn>
                <a:cxn ang="0">
                  <a:pos x="41" y="593"/>
                </a:cxn>
                <a:cxn ang="0">
                  <a:pos x="19" y="553"/>
                </a:cxn>
                <a:cxn ang="0">
                  <a:pos x="5" y="507"/>
                </a:cxn>
                <a:cxn ang="0">
                  <a:pos x="0" y="460"/>
                </a:cxn>
                <a:cxn ang="0">
                  <a:pos x="4" y="428"/>
                </a:cxn>
                <a:cxn ang="0">
                  <a:pos x="11" y="394"/>
                </a:cxn>
                <a:cxn ang="0">
                  <a:pos x="22" y="359"/>
                </a:cxn>
                <a:cxn ang="0">
                  <a:pos x="37" y="322"/>
                </a:cxn>
                <a:cxn ang="0">
                  <a:pos x="56" y="283"/>
                </a:cxn>
                <a:cxn ang="0">
                  <a:pos x="76" y="244"/>
                </a:cxn>
                <a:cxn ang="0">
                  <a:pos x="96" y="207"/>
                </a:cxn>
                <a:cxn ang="0">
                  <a:pos x="118" y="170"/>
                </a:cxn>
                <a:cxn ang="0">
                  <a:pos x="142" y="137"/>
                </a:cxn>
                <a:cxn ang="0">
                  <a:pos x="162" y="105"/>
                </a:cxn>
                <a:cxn ang="0">
                  <a:pos x="182" y="74"/>
                </a:cxn>
                <a:cxn ang="0">
                  <a:pos x="201" y="49"/>
                </a:cxn>
                <a:cxn ang="0">
                  <a:pos x="216" y="29"/>
                </a:cxn>
                <a:cxn ang="0">
                  <a:pos x="228" y="14"/>
                </a:cxn>
                <a:cxn ang="0">
                  <a:pos x="234" y="3"/>
                </a:cxn>
                <a:cxn ang="0">
                  <a:pos x="238" y="0"/>
                </a:cxn>
              </a:cxnLst>
              <a:rect l="0" t="0" r="r" b="b"/>
              <a:pathLst>
                <a:path w="475" h="698">
                  <a:moveTo>
                    <a:pt x="191" y="292"/>
                  </a:moveTo>
                  <a:lnTo>
                    <a:pt x="191" y="383"/>
                  </a:lnTo>
                  <a:lnTo>
                    <a:pt x="98" y="383"/>
                  </a:lnTo>
                  <a:lnTo>
                    <a:pt x="98" y="482"/>
                  </a:lnTo>
                  <a:lnTo>
                    <a:pt x="191" y="482"/>
                  </a:lnTo>
                  <a:lnTo>
                    <a:pt x="191" y="575"/>
                  </a:lnTo>
                  <a:lnTo>
                    <a:pt x="290" y="575"/>
                  </a:lnTo>
                  <a:lnTo>
                    <a:pt x="290" y="482"/>
                  </a:lnTo>
                  <a:lnTo>
                    <a:pt x="381" y="482"/>
                  </a:lnTo>
                  <a:lnTo>
                    <a:pt x="381" y="383"/>
                  </a:lnTo>
                  <a:lnTo>
                    <a:pt x="290" y="383"/>
                  </a:lnTo>
                  <a:lnTo>
                    <a:pt x="290" y="292"/>
                  </a:lnTo>
                  <a:lnTo>
                    <a:pt x="191" y="292"/>
                  </a:lnTo>
                  <a:close/>
                  <a:moveTo>
                    <a:pt x="238" y="0"/>
                  </a:moveTo>
                  <a:lnTo>
                    <a:pt x="243" y="5"/>
                  </a:lnTo>
                  <a:lnTo>
                    <a:pt x="253" y="17"/>
                  </a:lnTo>
                  <a:lnTo>
                    <a:pt x="266" y="35"/>
                  </a:lnTo>
                  <a:lnTo>
                    <a:pt x="285" y="57"/>
                  </a:lnTo>
                  <a:lnTo>
                    <a:pt x="305" y="86"/>
                  </a:lnTo>
                  <a:lnTo>
                    <a:pt x="327" y="116"/>
                  </a:lnTo>
                  <a:lnTo>
                    <a:pt x="351" y="150"/>
                  </a:lnTo>
                  <a:lnTo>
                    <a:pt x="374" y="187"/>
                  </a:lnTo>
                  <a:lnTo>
                    <a:pt x="398" y="226"/>
                  </a:lnTo>
                  <a:lnTo>
                    <a:pt x="420" y="266"/>
                  </a:lnTo>
                  <a:lnTo>
                    <a:pt x="438" y="307"/>
                  </a:lnTo>
                  <a:lnTo>
                    <a:pt x="453" y="347"/>
                  </a:lnTo>
                  <a:lnTo>
                    <a:pt x="467" y="386"/>
                  </a:lnTo>
                  <a:lnTo>
                    <a:pt x="473" y="425"/>
                  </a:lnTo>
                  <a:lnTo>
                    <a:pt x="475" y="460"/>
                  </a:lnTo>
                  <a:lnTo>
                    <a:pt x="468" y="507"/>
                  </a:lnTo>
                  <a:lnTo>
                    <a:pt x="453" y="553"/>
                  </a:lnTo>
                  <a:lnTo>
                    <a:pt x="431" y="593"/>
                  </a:lnTo>
                  <a:lnTo>
                    <a:pt x="403" y="629"/>
                  </a:lnTo>
                  <a:lnTo>
                    <a:pt x="369" y="657"/>
                  </a:lnTo>
                  <a:lnTo>
                    <a:pt x="329" y="679"/>
                  </a:lnTo>
                  <a:lnTo>
                    <a:pt x="285" y="693"/>
                  </a:lnTo>
                  <a:lnTo>
                    <a:pt x="238" y="698"/>
                  </a:lnTo>
                  <a:lnTo>
                    <a:pt x="191" y="693"/>
                  </a:lnTo>
                  <a:lnTo>
                    <a:pt x="145" y="679"/>
                  </a:lnTo>
                  <a:lnTo>
                    <a:pt x="105" y="657"/>
                  </a:lnTo>
                  <a:lnTo>
                    <a:pt x="69" y="629"/>
                  </a:lnTo>
                  <a:lnTo>
                    <a:pt x="41" y="593"/>
                  </a:lnTo>
                  <a:lnTo>
                    <a:pt x="19" y="553"/>
                  </a:lnTo>
                  <a:lnTo>
                    <a:pt x="5" y="507"/>
                  </a:lnTo>
                  <a:lnTo>
                    <a:pt x="0" y="460"/>
                  </a:lnTo>
                  <a:lnTo>
                    <a:pt x="4" y="428"/>
                  </a:lnTo>
                  <a:lnTo>
                    <a:pt x="11" y="394"/>
                  </a:lnTo>
                  <a:lnTo>
                    <a:pt x="22" y="359"/>
                  </a:lnTo>
                  <a:lnTo>
                    <a:pt x="37" y="322"/>
                  </a:lnTo>
                  <a:lnTo>
                    <a:pt x="56" y="283"/>
                  </a:lnTo>
                  <a:lnTo>
                    <a:pt x="76" y="244"/>
                  </a:lnTo>
                  <a:lnTo>
                    <a:pt x="96" y="207"/>
                  </a:lnTo>
                  <a:lnTo>
                    <a:pt x="118" y="170"/>
                  </a:lnTo>
                  <a:lnTo>
                    <a:pt x="142" y="137"/>
                  </a:lnTo>
                  <a:lnTo>
                    <a:pt x="162" y="105"/>
                  </a:lnTo>
                  <a:lnTo>
                    <a:pt x="182" y="74"/>
                  </a:lnTo>
                  <a:lnTo>
                    <a:pt x="201" y="49"/>
                  </a:lnTo>
                  <a:lnTo>
                    <a:pt x="216" y="29"/>
                  </a:lnTo>
                  <a:lnTo>
                    <a:pt x="228" y="14"/>
                  </a:lnTo>
                  <a:lnTo>
                    <a:pt x="234" y="3"/>
                  </a:lnTo>
                  <a:lnTo>
                    <a:pt x="23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4" name="Freeform 9"/>
            <p:cNvSpPr>
              <a:spLocks noEditPoints="1"/>
            </p:cNvSpPr>
            <p:nvPr/>
          </p:nvSpPr>
          <p:spPr bwMode="auto">
            <a:xfrm>
              <a:off x="3884612" y="2438400"/>
              <a:ext cx="418524" cy="433703"/>
            </a:xfrm>
            <a:custGeom>
              <a:avLst/>
              <a:gdLst/>
              <a:ahLst/>
              <a:cxnLst>
                <a:cxn ang="0">
                  <a:pos x="252" y="323"/>
                </a:cxn>
                <a:cxn ang="0">
                  <a:pos x="170" y="399"/>
                </a:cxn>
                <a:cxn ang="0">
                  <a:pos x="252" y="480"/>
                </a:cxn>
                <a:cxn ang="0">
                  <a:pos x="326" y="399"/>
                </a:cxn>
                <a:cxn ang="0">
                  <a:pos x="409" y="323"/>
                </a:cxn>
                <a:cxn ang="0">
                  <a:pos x="326" y="242"/>
                </a:cxn>
                <a:cxn ang="0">
                  <a:pos x="225" y="72"/>
                </a:cxn>
                <a:cxn ang="0">
                  <a:pos x="195" y="86"/>
                </a:cxn>
                <a:cxn ang="0">
                  <a:pos x="181" y="116"/>
                </a:cxn>
                <a:cxn ang="0">
                  <a:pos x="397" y="121"/>
                </a:cxn>
                <a:cxn ang="0">
                  <a:pos x="393" y="99"/>
                </a:cxn>
                <a:cxn ang="0">
                  <a:pos x="370" y="76"/>
                </a:cxn>
                <a:cxn ang="0">
                  <a:pos x="225" y="72"/>
                </a:cxn>
                <a:cxn ang="0">
                  <a:pos x="353" y="0"/>
                </a:cxn>
                <a:cxn ang="0">
                  <a:pos x="412" y="15"/>
                </a:cxn>
                <a:cxn ang="0">
                  <a:pos x="454" y="57"/>
                </a:cxn>
                <a:cxn ang="0">
                  <a:pos x="469" y="116"/>
                </a:cxn>
                <a:cxn ang="0">
                  <a:pos x="488" y="121"/>
                </a:cxn>
                <a:cxn ang="0">
                  <a:pos x="541" y="138"/>
                </a:cxn>
                <a:cxn ang="0">
                  <a:pos x="573" y="183"/>
                </a:cxn>
                <a:cxn ang="0">
                  <a:pos x="579" y="510"/>
                </a:cxn>
                <a:cxn ang="0">
                  <a:pos x="560" y="563"/>
                </a:cxn>
                <a:cxn ang="0">
                  <a:pos x="516" y="595"/>
                </a:cxn>
                <a:cxn ang="0">
                  <a:pos x="90" y="600"/>
                </a:cxn>
                <a:cxn ang="0">
                  <a:pos x="37" y="583"/>
                </a:cxn>
                <a:cxn ang="0">
                  <a:pos x="5" y="539"/>
                </a:cxn>
                <a:cxn ang="0">
                  <a:pos x="0" y="212"/>
                </a:cxn>
                <a:cxn ang="0">
                  <a:pos x="16" y="158"/>
                </a:cxn>
                <a:cxn ang="0">
                  <a:pos x="62" y="126"/>
                </a:cxn>
                <a:cxn ang="0">
                  <a:pos x="109" y="121"/>
                </a:cxn>
                <a:cxn ang="0">
                  <a:pos x="112" y="86"/>
                </a:cxn>
                <a:cxn ang="0">
                  <a:pos x="143" y="34"/>
                </a:cxn>
                <a:cxn ang="0">
                  <a:pos x="195" y="3"/>
                </a:cxn>
              </a:cxnLst>
              <a:rect l="0" t="0" r="r" b="b"/>
              <a:pathLst>
                <a:path w="579" h="600">
                  <a:moveTo>
                    <a:pt x="252" y="242"/>
                  </a:moveTo>
                  <a:lnTo>
                    <a:pt x="252" y="323"/>
                  </a:lnTo>
                  <a:lnTo>
                    <a:pt x="170" y="323"/>
                  </a:lnTo>
                  <a:lnTo>
                    <a:pt x="170" y="399"/>
                  </a:lnTo>
                  <a:lnTo>
                    <a:pt x="252" y="399"/>
                  </a:lnTo>
                  <a:lnTo>
                    <a:pt x="252" y="480"/>
                  </a:lnTo>
                  <a:lnTo>
                    <a:pt x="326" y="480"/>
                  </a:lnTo>
                  <a:lnTo>
                    <a:pt x="326" y="399"/>
                  </a:lnTo>
                  <a:lnTo>
                    <a:pt x="409" y="399"/>
                  </a:lnTo>
                  <a:lnTo>
                    <a:pt x="409" y="323"/>
                  </a:lnTo>
                  <a:lnTo>
                    <a:pt x="326" y="323"/>
                  </a:lnTo>
                  <a:lnTo>
                    <a:pt x="326" y="242"/>
                  </a:lnTo>
                  <a:lnTo>
                    <a:pt x="252" y="242"/>
                  </a:lnTo>
                  <a:close/>
                  <a:moveTo>
                    <a:pt x="225" y="72"/>
                  </a:moveTo>
                  <a:lnTo>
                    <a:pt x="208" y="76"/>
                  </a:lnTo>
                  <a:lnTo>
                    <a:pt x="195" y="86"/>
                  </a:lnTo>
                  <a:lnTo>
                    <a:pt x="185" y="99"/>
                  </a:lnTo>
                  <a:lnTo>
                    <a:pt x="181" y="116"/>
                  </a:lnTo>
                  <a:lnTo>
                    <a:pt x="181" y="121"/>
                  </a:lnTo>
                  <a:lnTo>
                    <a:pt x="397" y="121"/>
                  </a:lnTo>
                  <a:lnTo>
                    <a:pt x="397" y="116"/>
                  </a:lnTo>
                  <a:lnTo>
                    <a:pt x="393" y="99"/>
                  </a:lnTo>
                  <a:lnTo>
                    <a:pt x="383" y="86"/>
                  </a:lnTo>
                  <a:lnTo>
                    <a:pt x="370" y="76"/>
                  </a:lnTo>
                  <a:lnTo>
                    <a:pt x="353" y="72"/>
                  </a:lnTo>
                  <a:lnTo>
                    <a:pt x="225" y="72"/>
                  </a:lnTo>
                  <a:close/>
                  <a:moveTo>
                    <a:pt x="225" y="0"/>
                  </a:moveTo>
                  <a:lnTo>
                    <a:pt x="353" y="0"/>
                  </a:lnTo>
                  <a:lnTo>
                    <a:pt x="383" y="3"/>
                  </a:lnTo>
                  <a:lnTo>
                    <a:pt x="412" y="15"/>
                  </a:lnTo>
                  <a:lnTo>
                    <a:pt x="435" y="34"/>
                  </a:lnTo>
                  <a:lnTo>
                    <a:pt x="454" y="57"/>
                  </a:lnTo>
                  <a:lnTo>
                    <a:pt x="466" y="86"/>
                  </a:lnTo>
                  <a:lnTo>
                    <a:pt x="469" y="116"/>
                  </a:lnTo>
                  <a:lnTo>
                    <a:pt x="469" y="121"/>
                  </a:lnTo>
                  <a:lnTo>
                    <a:pt x="488" y="121"/>
                  </a:lnTo>
                  <a:lnTo>
                    <a:pt x="516" y="126"/>
                  </a:lnTo>
                  <a:lnTo>
                    <a:pt x="541" y="138"/>
                  </a:lnTo>
                  <a:lnTo>
                    <a:pt x="560" y="158"/>
                  </a:lnTo>
                  <a:lnTo>
                    <a:pt x="573" y="183"/>
                  </a:lnTo>
                  <a:lnTo>
                    <a:pt x="579" y="212"/>
                  </a:lnTo>
                  <a:lnTo>
                    <a:pt x="579" y="510"/>
                  </a:lnTo>
                  <a:lnTo>
                    <a:pt x="573" y="539"/>
                  </a:lnTo>
                  <a:lnTo>
                    <a:pt x="560" y="563"/>
                  </a:lnTo>
                  <a:lnTo>
                    <a:pt x="541" y="583"/>
                  </a:lnTo>
                  <a:lnTo>
                    <a:pt x="516" y="595"/>
                  </a:lnTo>
                  <a:lnTo>
                    <a:pt x="488" y="600"/>
                  </a:lnTo>
                  <a:lnTo>
                    <a:pt x="90" y="600"/>
                  </a:lnTo>
                  <a:lnTo>
                    <a:pt x="62" y="595"/>
                  </a:lnTo>
                  <a:lnTo>
                    <a:pt x="37" y="583"/>
                  </a:lnTo>
                  <a:lnTo>
                    <a:pt x="16" y="563"/>
                  </a:lnTo>
                  <a:lnTo>
                    <a:pt x="5" y="539"/>
                  </a:lnTo>
                  <a:lnTo>
                    <a:pt x="0" y="510"/>
                  </a:lnTo>
                  <a:lnTo>
                    <a:pt x="0" y="212"/>
                  </a:lnTo>
                  <a:lnTo>
                    <a:pt x="5" y="183"/>
                  </a:lnTo>
                  <a:lnTo>
                    <a:pt x="16" y="158"/>
                  </a:lnTo>
                  <a:lnTo>
                    <a:pt x="37" y="138"/>
                  </a:lnTo>
                  <a:lnTo>
                    <a:pt x="62" y="126"/>
                  </a:lnTo>
                  <a:lnTo>
                    <a:pt x="90" y="121"/>
                  </a:lnTo>
                  <a:lnTo>
                    <a:pt x="109" y="121"/>
                  </a:lnTo>
                  <a:lnTo>
                    <a:pt x="109" y="116"/>
                  </a:lnTo>
                  <a:lnTo>
                    <a:pt x="112" y="86"/>
                  </a:lnTo>
                  <a:lnTo>
                    <a:pt x="124" y="57"/>
                  </a:lnTo>
                  <a:lnTo>
                    <a:pt x="143" y="34"/>
                  </a:lnTo>
                  <a:lnTo>
                    <a:pt x="166" y="15"/>
                  </a:lnTo>
                  <a:lnTo>
                    <a:pt x="195" y="3"/>
                  </a:lnTo>
                  <a:lnTo>
                    <a:pt x="225"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5" name="Freeform 25"/>
            <p:cNvSpPr>
              <a:spLocks noEditPoints="1"/>
            </p:cNvSpPr>
            <p:nvPr/>
          </p:nvSpPr>
          <p:spPr bwMode="auto">
            <a:xfrm>
              <a:off x="4037012" y="4343400"/>
              <a:ext cx="780195" cy="719959"/>
            </a:xfrm>
            <a:custGeom>
              <a:avLst/>
              <a:gdLst/>
              <a:ahLst/>
              <a:cxnLst>
                <a:cxn ang="0">
                  <a:pos x="199" y="64"/>
                </a:cxn>
                <a:cxn ang="0">
                  <a:pos x="199" y="192"/>
                </a:cxn>
                <a:cxn ang="0">
                  <a:pos x="68" y="448"/>
                </a:cxn>
                <a:cxn ang="0">
                  <a:pos x="204" y="312"/>
                </a:cxn>
                <a:cxn ang="0">
                  <a:pos x="409" y="312"/>
                </a:cxn>
                <a:cxn ang="0">
                  <a:pos x="350" y="197"/>
                </a:cxn>
                <a:cxn ang="0">
                  <a:pos x="345" y="64"/>
                </a:cxn>
                <a:cxn ang="0">
                  <a:pos x="199" y="64"/>
                </a:cxn>
                <a:cxn ang="0">
                  <a:pos x="149" y="0"/>
                </a:cxn>
                <a:cxn ang="0">
                  <a:pos x="396" y="0"/>
                </a:cxn>
                <a:cxn ang="0">
                  <a:pos x="409" y="2"/>
                </a:cxn>
                <a:cxn ang="0">
                  <a:pos x="419" y="8"/>
                </a:cxn>
                <a:cxn ang="0">
                  <a:pos x="428" y="18"/>
                </a:cxn>
                <a:cxn ang="0">
                  <a:pos x="431" y="29"/>
                </a:cxn>
                <a:cxn ang="0">
                  <a:pos x="431" y="34"/>
                </a:cxn>
                <a:cxn ang="0">
                  <a:pos x="428" y="45"/>
                </a:cxn>
                <a:cxn ang="0">
                  <a:pos x="419" y="55"/>
                </a:cxn>
                <a:cxn ang="0">
                  <a:pos x="409" y="62"/>
                </a:cxn>
                <a:cxn ang="0">
                  <a:pos x="396" y="64"/>
                </a:cxn>
                <a:cxn ang="0">
                  <a:pos x="381" y="64"/>
                </a:cxn>
                <a:cxn ang="0">
                  <a:pos x="386" y="189"/>
                </a:cxn>
                <a:cxn ang="0">
                  <a:pos x="544" y="502"/>
                </a:cxn>
                <a:cxn ang="0">
                  <a:pos x="0" y="502"/>
                </a:cxn>
                <a:cxn ang="0">
                  <a:pos x="157" y="184"/>
                </a:cxn>
                <a:cxn ang="0">
                  <a:pos x="157" y="64"/>
                </a:cxn>
                <a:cxn ang="0">
                  <a:pos x="149" y="64"/>
                </a:cxn>
                <a:cxn ang="0">
                  <a:pos x="135" y="61"/>
                </a:cxn>
                <a:cxn ang="0">
                  <a:pos x="125" y="49"/>
                </a:cxn>
                <a:cxn ang="0">
                  <a:pos x="122" y="34"/>
                </a:cxn>
                <a:cxn ang="0">
                  <a:pos x="122" y="29"/>
                </a:cxn>
                <a:cxn ang="0">
                  <a:pos x="125" y="15"/>
                </a:cxn>
                <a:cxn ang="0">
                  <a:pos x="135" y="3"/>
                </a:cxn>
                <a:cxn ang="0">
                  <a:pos x="149" y="0"/>
                </a:cxn>
              </a:cxnLst>
              <a:rect l="0" t="0" r="r" b="b"/>
              <a:pathLst>
                <a:path w="544" h="502">
                  <a:moveTo>
                    <a:pt x="199" y="64"/>
                  </a:moveTo>
                  <a:lnTo>
                    <a:pt x="199" y="192"/>
                  </a:lnTo>
                  <a:lnTo>
                    <a:pt x="68" y="448"/>
                  </a:lnTo>
                  <a:lnTo>
                    <a:pt x="204" y="312"/>
                  </a:lnTo>
                  <a:lnTo>
                    <a:pt x="409" y="312"/>
                  </a:lnTo>
                  <a:lnTo>
                    <a:pt x="350" y="197"/>
                  </a:lnTo>
                  <a:lnTo>
                    <a:pt x="345" y="64"/>
                  </a:lnTo>
                  <a:lnTo>
                    <a:pt x="199" y="64"/>
                  </a:lnTo>
                  <a:close/>
                  <a:moveTo>
                    <a:pt x="149" y="0"/>
                  </a:moveTo>
                  <a:lnTo>
                    <a:pt x="396" y="0"/>
                  </a:lnTo>
                  <a:lnTo>
                    <a:pt x="409" y="2"/>
                  </a:lnTo>
                  <a:lnTo>
                    <a:pt x="419" y="8"/>
                  </a:lnTo>
                  <a:lnTo>
                    <a:pt x="428" y="18"/>
                  </a:lnTo>
                  <a:lnTo>
                    <a:pt x="431" y="29"/>
                  </a:lnTo>
                  <a:lnTo>
                    <a:pt x="431" y="34"/>
                  </a:lnTo>
                  <a:lnTo>
                    <a:pt x="428" y="45"/>
                  </a:lnTo>
                  <a:lnTo>
                    <a:pt x="419" y="55"/>
                  </a:lnTo>
                  <a:lnTo>
                    <a:pt x="409" y="62"/>
                  </a:lnTo>
                  <a:lnTo>
                    <a:pt x="396" y="64"/>
                  </a:lnTo>
                  <a:lnTo>
                    <a:pt x="381" y="64"/>
                  </a:lnTo>
                  <a:lnTo>
                    <a:pt x="386" y="189"/>
                  </a:lnTo>
                  <a:lnTo>
                    <a:pt x="544" y="502"/>
                  </a:lnTo>
                  <a:lnTo>
                    <a:pt x="0" y="502"/>
                  </a:lnTo>
                  <a:lnTo>
                    <a:pt x="157" y="184"/>
                  </a:lnTo>
                  <a:lnTo>
                    <a:pt x="157" y="64"/>
                  </a:lnTo>
                  <a:lnTo>
                    <a:pt x="149" y="64"/>
                  </a:lnTo>
                  <a:lnTo>
                    <a:pt x="135" y="61"/>
                  </a:lnTo>
                  <a:lnTo>
                    <a:pt x="125" y="49"/>
                  </a:lnTo>
                  <a:lnTo>
                    <a:pt x="122" y="34"/>
                  </a:lnTo>
                  <a:lnTo>
                    <a:pt x="122" y="29"/>
                  </a:lnTo>
                  <a:lnTo>
                    <a:pt x="125" y="15"/>
                  </a:lnTo>
                  <a:lnTo>
                    <a:pt x="135" y="3"/>
                  </a:lnTo>
                  <a:lnTo>
                    <a:pt x="14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136" name="Group 67"/>
            <p:cNvGrpSpPr/>
            <p:nvPr/>
          </p:nvGrpSpPr>
          <p:grpSpPr>
            <a:xfrm>
              <a:off x="4799012" y="4724400"/>
              <a:ext cx="806455" cy="1211592"/>
              <a:chOff x="5757863" y="3917950"/>
              <a:chExt cx="669926" cy="1006475"/>
            </a:xfrm>
            <a:grpFill/>
          </p:grpSpPr>
          <p:sp>
            <p:nvSpPr>
              <p:cNvPr id="164" name="Rectangle 32"/>
              <p:cNvSpPr>
                <a:spLocks noChangeArrowheads="1"/>
              </p:cNvSpPr>
              <p:nvPr/>
            </p:nvSpPr>
            <p:spPr bwMode="auto">
              <a:xfrm>
                <a:off x="5757863" y="4541838"/>
                <a:ext cx="357188" cy="90488"/>
              </a:xfrm>
              <a:prstGeom prst="rect">
                <a:avLst/>
              </a:prstGeom>
              <a:grpFill/>
              <a:ln w="0">
                <a:noFill/>
                <a:prstDash val="solid"/>
                <a:miter lim="800000"/>
                <a:headEnd/>
                <a:tailEnd/>
              </a:ln>
            </p:spPr>
            <p:txBody>
              <a:bodyPr lIns="68598" tIns="34299" rIns="68598" bIns="34299"/>
              <a:lstStyle/>
              <a:p>
                <a:pPr>
                  <a:defRPr/>
                </a:pPr>
                <a:endParaRPr lang="en-US" sz="1800">
                  <a:latin typeface="Arial" pitchFamily="34" charset="0"/>
                </a:endParaRPr>
              </a:p>
            </p:txBody>
          </p:sp>
          <p:sp>
            <p:nvSpPr>
              <p:cNvPr id="165" name="Freeform 33"/>
              <p:cNvSpPr>
                <a:spLocks/>
              </p:cNvSpPr>
              <p:nvPr/>
            </p:nvSpPr>
            <p:spPr bwMode="auto">
              <a:xfrm>
                <a:off x="5899151" y="4206875"/>
                <a:ext cx="528638" cy="717550"/>
              </a:xfrm>
              <a:custGeom>
                <a:avLst/>
                <a:gdLst/>
                <a:ahLst/>
                <a:cxnLst>
                  <a:cxn ang="0">
                    <a:pos x="212" y="0"/>
                  </a:cxn>
                  <a:cxn ang="0">
                    <a:pos x="217" y="4"/>
                  </a:cxn>
                  <a:cxn ang="0">
                    <a:pos x="229" y="14"/>
                  </a:cxn>
                  <a:cxn ang="0">
                    <a:pos x="244" y="27"/>
                  </a:cxn>
                  <a:cxn ang="0">
                    <a:pos x="262" y="46"/>
                  </a:cxn>
                  <a:cxn ang="0">
                    <a:pos x="281" y="69"/>
                  </a:cxn>
                  <a:cxn ang="0">
                    <a:pos x="299" y="98"/>
                  </a:cxn>
                  <a:cxn ang="0">
                    <a:pos x="316" y="128"/>
                  </a:cxn>
                  <a:cxn ang="0">
                    <a:pos x="328" y="164"/>
                  </a:cxn>
                  <a:cxn ang="0">
                    <a:pos x="333" y="202"/>
                  </a:cxn>
                  <a:cxn ang="0">
                    <a:pos x="331" y="243"/>
                  </a:cxn>
                  <a:cxn ang="0">
                    <a:pos x="323" y="276"/>
                  </a:cxn>
                  <a:cxn ang="0">
                    <a:pos x="308" y="308"/>
                  </a:cxn>
                  <a:cxn ang="0">
                    <a:pos x="286" y="335"/>
                  </a:cxn>
                  <a:cxn ang="0">
                    <a:pos x="257" y="357"/>
                  </a:cxn>
                  <a:cxn ang="0">
                    <a:pos x="257" y="381"/>
                  </a:cxn>
                  <a:cxn ang="0">
                    <a:pos x="293" y="381"/>
                  </a:cxn>
                  <a:cxn ang="0">
                    <a:pos x="293" y="452"/>
                  </a:cxn>
                  <a:cxn ang="0">
                    <a:pos x="10" y="452"/>
                  </a:cxn>
                  <a:cxn ang="0">
                    <a:pos x="10" y="381"/>
                  </a:cxn>
                  <a:cxn ang="0">
                    <a:pos x="45" y="381"/>
                  </a:cxn>
                  <a:cxn ang="0">
                    <a:pos x="45" y="347"/>
                  </a:cxn>
                  <a:cxn ang="0">
                    <a:pos x="25" y="327"/>
                  </a:cxn>
                  <a:cxn ang="0">
                    <a:pos x="10" y="302"/>
                  </a:cxn>
                  <a:cxn ang="0">
                    <a:pos x="0" y="275"/>
                  </a:cxn>
                  <a:cxn ang="0">
                    <a:pos x="59" y="275"/>
                  </a:cxn>
                  <a:cxn ang="0">
                    <a:pos x="72" y="297"/>
                  </a:cxn>
                  <a:cxn ang="0">
                    <a:pos x="87" y="312"/>
                  </a:cxn>
                  <a:cxn ang="0">
                    <a:pos x="106" y="322"/>
                  </a:cxn>
                  <a:cxn ang="0">
                    <a:pos x="123" y="327"/>
                  </a:cxn>
                  <a:cxn ang="0">
                    <a:pos x="139" y="330"/>
                  </a:cxn>
                  <a:cxn ang="0">
                    <a:pos x="165" y="330"/>
                  </a:cxn>
                  <a:cxn ang="0">
                    <a:pos x="185" y="327"/>
                  </a:cxn>
                  <a:cxn ang="0">
                    <a:pos x="207" y="320"/>
                  </a:cxn>
                  <a:cxn ang="0">
                    <a:pos x="225" y="310"/>
                  </a:cxn>
                  <a:cxn ang="0">
                    <a:pos x="244" y="297"/>
                  </a:cxn>
                  <a:cxn ang="0">
                    <a:pos x="259" y="280"/>
                  </a:cxn>
                  <a:cxn ang="0">
                    <a:pos x="271" y="258"/>
                  </a:cxn>
                  <a:cxn ang="0">
                    <a:pos x="276" y="234"/>
                  </a:cxn>
                  <a:cxn ang="0">
                    <a:pos x="278" y="202"/>
                  </a:cxn>
                  <a:cxn ang="0">
                    <a:pos x="272" y="174"/>
                  </a:cxn>
                  <a:cxn ang="0">
                    <a:pos x="262" y="147"/>
                  </a:cxn>
                  <a:cxn ang="0">
                    <a:pos x="249" y="121"/>
                  </a:cxn>
                  <a:cxn ang="0">
                    <a:pos x="234" y="100"/>
                  </a:cxn>
                  <a:cxn ang="0">
                    <a:pos x="219" y="81"/>
                  </a:cxn>
                  <a:cxn ang="0">
                    <a:pos x="192" y="54"/>
                  </a:cxn>
                  <a:cxn ang="0">
                    <a:pos x="183" y="47"/>
                  </a:cxn>
                  <a:cxn ang="0">
                    <a:pos x="180" y="44"/>
                  </a:cxn>
                  <a:cxn ang="0">
                    <a:pos x="212" y="0"/>
                  </a:cxn>
                </a:cxnLst>
                <a:rect l="0" t="0" r="r" b="b"/>
                <a:pathLst>
                  <a:path w="333" h="452">
                    <a:moveTo>
                      <a:pt x="212" y="0"/>
                    </a:moveTo>
                    <a:lnTo>
                      <a:pt x="217" y="4"/>
                    </a:lnTo>
                    <a:lnTo>
                      <a:pt x="229" y="14"/>
                    </a:lnTo>
                    <a:lnTo>
                      <a:pt x="244" y="27"/>
                    </a:lnTo>
                    <a:lnTo>
                      <a:pt x="262" y="46"/>
                    </a:lnTo>
                    <a:lnTo>
                      <a:pt x="281" y="69"/>
                    </a:lnTo>
                    <a:lnTo>
                      <a:pt x="299" y="98"/>
                    </a:lnTo>
                    <a:lnTo>
                      <a:pt x="316" y="128"/>
                    </a:lnTo>
                    <a:lnTo>
                      <a:pt x="328" y="164"/>
                    </a:lnTo>
                    <a:lnTo>
                      <a:pt x="333" y="202"/>
                    </a:lnTo>
                    <a:lnTo>
                      <a:pt x="331" y="243"/>
                    </a:lnTo>
                    <a:lnTo>
                      <a:pt x="323" y="276"/>
                    </a:lnTo>
                    <a:lnTo>
                      <a:pt x="308" y="308"/>
                    </a:lnTo>
                    <a:lnTo>
                      <a:pt x="286" y="335"/>
                    </a:lnTo>
                    <a:lnTo>
                      <a:pt x="257" y="357"/>
                    </a:lnTo>
                    <a:lnTo>
                      <a:pt x="257" y="381"/>
                    </a:lnTo>
                    <a:lnTo>
                      <a:pt x="293" y="381"/>
                    </a:lnTo>
                    <a:lnTo>
                      <a:pt x="293" y="452"/>
                    </a:lnTo>
                    <a:lnTo>
                      <a:pt x="10" y="452"/>
                    </a:lnTo>
                    <a:lnTo>
                      <a:pt x="10" y="381"/>
                    </a:lnTo>
                    <a:lnTo>
                      <a:pt x="45" y="381"/>
                    </a:lnTo>
                    <a:lnTo>
                      <a:pt x="45" y="347"/>
                    </a:lnTo>
                    <a:lnTo>
                      <a:pt x="25" y="327"/>
                    </a:lnTo>
                    <a:lnTo>
                      <a:pt x="10" y="302"/>
                    </a:lnTo>
                    <a:lnTo>
                      <a:pt x="0" y="275"/>
                    </a:lnTo>
                    <a:lnTo>
                      <a:pt x="59" y="275"/>
                    </a:lnTo>
                    <a:lnTo>
                      <a:pt x="72" y="297"/>
                    </a:lnTo>
                    <a:lnTo>
                      <a:pt x="87" y="312"/>
                    </a:lnTo>
                    <a:lnTo>
                      <a:pt x="106" y="322"/>
                    </a:lnTo>
                    <a:lnTo>
                      <a:pt x="123" y="327"/>
                    </a:lnTo>
                    <a:lnTo>
                      <a:pt x="139" y="330"/>
                    </a:lnTo>
                    <a:lnTo>
                      <a:pt x="165" y="330"/>
                    </a:lnTo>
                    <a:lnTo>
                      <a:pt x="185" y="327"/>
                    </a:lnTo>
                    <a:lnTo>
                      <a:pt x="207" y="320"/>
                    </a:lnTo>
                    <a:lnTo>
                      <a:pt x="225" y="310"/>
                    </a:lnTo>
                    <a:lnTo>
                      <a:pt x="244" y="297"/>
                    </a:lnTo>
                    <a:lnTo>
                      <a:pt x="259" y="280"/>
                    </a:lnTo>
                    <a:lnTo>
                      <a:pt x="271" y="258"/>
                    </a:lnTo>
                    <a:lnTo>
                      <a:pt x="276" y="234"/>
                    </a:lnTo>
                    <a:lnTo>
                      <a:pt x="278" y="202"/>
                    </a:lnTo>
                    <a:lnTo>
                      <a:pt x="272" y="174"/>
                    </a:lnTo>
                    <a:lnTo>
                      <a:pt x="262" y="147"/>
                    </a:lnTo>
                    <a:lnTo>
                      <a:pt x="249" y="121"/>
                    </a:lnTo>
                    <a:lnTo>
                      <a:pt x="234" y="100"/>
                    </a:lnTo>
                    <a:lnTo>
                      <a:pt x="219" y="81"/>
                    </a:lnTo>
                    <a:lnTo>
                      <a:pt x="192" y="54"/>
                    </a:lnTo>
                    <a:lnTo>
                      <a:pt x="183" y="47"/>
                    </a:lnTo>
                    <a:lnTo>
                      <a:pt x="180" y="44"/>
                    </a:lnTo>
                    <a:lnTo>
                      <a:pt x="21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6" name="Freeform 34"/>
              <p:cNvSpPr>
                <a:spLocks/>
              </p:cNvSpPr>
              <p:nvPr/>
            </p:nvSpPr>
            <p:spPr bwMode="auto">
              <a:xfrm>
                <a:off x="5884863" y="4311650"/>
                <a:ext cx="73025" cy="69850"/>
              </a:xfrm>
              <a:custGeom>
                <a:avLst/>
                <a:gdLst/>
                <a:ahLst/>
                <a:cxnLst>
                  <a:cxn ang="0">
                    <a:pos x="17" y="0"/>
                  </a:cxn>
                  <a:cxn ang="0">
                    <a:pos x="46" y="22"/>
                  </a:cxn>
                  <a:cxn ang="0">
                    <a:pos x="29" y="44"/>
                  </a:cxn>
                  <a:cxn ang="0">
                    <a:pos x="0" y="22"/>
                  </a:cxn>
                  <a:cxn ang="0">
                    <a:pos x="17" y="0"/>
                  </a:cxn>
                </a:cxnLst>
                <a:rect l="0" t="0" r="r" b="b"/>
                <a:pathLst>
                  <a:path w="46" h="44">
                    <a:moveTo>
                      <a:pt x="17" y="0"/>
                    </a:moveTo>
                    <a:lnTo>
                      <a:pt x="46" y="22"/>
                    </a:lnTo>
                    <a:lnTo>
                      <a:pt x="29" y="44"/>
                    </a:lnTo>
                    <a:lnTo>
                      <a:pt x="0" y="22"/>
                    </a:lnTo>
                    <a:lnTo>
                      <a:pt x="1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7" name="Freeform 35"/>
              <p:cNvSpPr>
                <a:spLocks/>
              </p:cNvSpPr>
              <p:nvPr/>
            </p:nvSpPr>
            <p:spPr bwMode="auto">
              <a:xfrm>
                <a:off x="5919788" y="4354513"/>
                <a:ext cx="101600" cy="104775"/>
              </a:xfrm>
              <a:custGeom>
                <a:avLst/>
                <a:gdLst/>
                <a:ahLst/>
                <a:cxnLst>
                  <a:cxn ang="0">
                    <a:pos x="31" y="0"/>
                  </a:cxn>
                  <a:cxn ang="0">
                    <a:pos x="64" y="25"/>
                  </a:cxn>
                  <a:cxn ang="0">
                    <a:pos x="34" y="66"/>
                  </a:cxn>
                  <a:cxn ang="0">
                    <a:pos x="0" y="40"/>
                  </a:cxn>
                  <a:cxn ang="0">
                    <a:pos x="31" y="0"/>
                  </a:cxn>
                </a:cxnLst>
                <a:rect l="0" t="0" r="r" b="b"/>
                <a:pathLst>
                  <a:path w="64" h="66">
                    <a:moveTo>
                      <a:pt x="31" y="0"/>
                    </a:moveTo>
                    <a:lnTo>
                      <a:pt x="64" y="25"/>
                    </a:lnTo>
                    <a:lnTo>
                      <a:pt x="34" y="66"/>
                    </a:lnTo>
                    <a:lnTo>
                      <a:pt x="0" y="40"/>
                    </a:lnTo>
                    <a:lnTo>
                      <a:pt x="3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8" name="Freeform 36"/>
              <p:cNvSpPr>
                <a:spLocks/>
              </p:cNvSpPr>
              <p:nvPr/>
            </p:nvSpPr>
            <p:spPr bwMode="auto">
              <a:xfrm>
                <a:off x="5907088" y="4006850"/>
                <a:ext cx="352425" cy="382588"/>
              </a:xfrm>
              <a:custGeom>
                <a:avLst/>
                <a:gdLst/>
                <a:ahLst/>
                <a:cxnLst>
                  <a:cxn ang="0">
                    <a:pos x="131" y="0"/>
                  </a:cxn>
                  <a:cxn ang="0">
                    <a:pos x="222" y="69"/>
                  </a:cxn>
                  <a:cxn ang="0">
                    <a:pos x="92" y="241"/>
                  </a:cxn>
                  <a:cxn ang="0">
                    <a:pos x="0" y="172"/>
                  </a:cxn>
                  <a:cxn ang="0">
                    <a:pos x="131" y="0"/>
                  </a:cxn>
                </a:cxnLst>
                <a:rect l="0" t="0" r="r" b="b"/>
                <a:pathLst>
                  <a:path w="222" h="241">
                    <a:moveTo>
                      <a:pt x="131" y="0"/>
                    </a:moveTo>
                    <a:lnTo>
                      <a:pt x="222" y="69"/>
                    </a:lnTo>
                    <a:lnTo>
                      <a:pt x="92" y="241"/>
                    </a:lnTo>
                    <a:lnTo>
                      <a:pt x="0" y="172"/>
                    </a:lnTo>
                    <a:lnTo>
                      <a:pt x="13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9" name="Freeform 37"/>
              <p:cNvSpPr>
                <a:spLocks/>
              </p:cNvSpPr>
              <p:nvPr/>
            </p:nvSpPr>
            <p:spPr bwMode="auto">
              <a:xfrm>
                <a:off x="6103938" y="3917950"/>
                <a:ext cx="198438" cy="193675"/>
              </a:xfrm>
              <a:custGeom>
                <a:avLst/>
                <a:gdLst/>
                <a:ahLst/>
                <a:cxnLst>
                  <a:cxn ang="0">
                    <a:pos x="48" y="0"/>
                  </a:cxn>
                  <a:cxn ang="0">
                    <a:pos x="100" y="39"/>
                  </a:cxn>
                  <a:cxn ang="0">
                    <a:pos x="91" y="51"/>
                  </a:cxn>
                  <a:cxn ang="0">
                    <a:pos x="80" y="42"/>
                  </a:cxn>
                  <a:cxn ang="0">
                    <a:pos x="63" y="64"/>
                  </a:cxn>
                  <a:cxn ang="0">
                    <a:pos x="125" y="111"/>
                  </a:cxn>
                  <a:cxn ang="0">
                    <a:pos x="118" y="122"/>
                  </a:cxn>
                  <a:cxn ang="0">
                    <a:pos x="0" y="34"/>
                  </a:cxn>
                  <a:cxn ang="0">
                    <a:pos x="9" y="22"/>
                  </a:cxn>
                  <a:cxn ang="0">
                    <a:pos x="34" y="42"/>
                  </a:cxn>
                  <a:cxn ang="0">
                    <a:pos x="51" y="19"/>
                  </a:cxn>
                  <a:cxn ang="0">
                    <a:pos x="39" y="12"/>
                  </a:cxn>
                  <a:cxn ang="0">
                    <a:pos x="48" y="0"/>
                  </a:cxn>
                </a:cxnLst>
                <a:rect l="0" t="0" r="r" b="b"/>
                <a:pathLst>
                  <a:path w="125" h="122">
                    <a:moveTo>
                      <a:pt x="48" y="0"/>
                    </a:moveTo>
                    <a:lnTo>
                      <a:pt x="100" y="39"/>
                    </a:lnTo>
                    <a:lnTo>
                      <a:pt x="91" y="51"/>
                    </a:lnTo>
                    <a:lnTo>
                      <a:pt x="80" y="42"/>
                    </a:lnTo>
                    <a:lnTo>
                      <a:pt x="63" y="64"/>
                    </a:lnTo>
                    <a:lnTo>
                      <a:pt x="125" y="111"/>
                    </a:lnTo>
                    <a:lnTo>
                      <a:pt x="118" y="122"/>
                    </a:lnTo>
                    <a:lnTo>
                      <a:pt x="0" y="34"/>
                    </a:lnTo>
                    <a:lnTo>
                      <a:pt x="9" y="22"/>
                    </a:lnTo>
                    <a:lnTo>
                      <a:pt x="34" y="42"/>
                    </a:lnTo>
                    <a:lnTo>
                      <a:pt x="51" y="19"/>
                    </a:lnTo>
                    <a:lnTo>
                      <a:pt x="39" y="12"/>
                    </a:lnTo>
                    <a:lnTo>
                      <a:pt x="4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37" name="Group 68"/>
            <p:cNvGrpSpPr/>
            <p:nvPr/>
          </p:nvGrpSpPr>
          <p:grpSpPr>
            <a:xfrm>
              <a:off x="6856412" y="3657600"/>
              <a:ext cx="1014233" cy="977198"/>
              <a:chOff x="7334251" y="3890963"/>
              <a:chExt cx="1130300" cy="1089025"/>
            </a:xfrm>
            <a:grpFill/>
          </p:grpSpPr>
          <p:sp>
            <p:nvSpPr>
              <p:cNvPr id="159" name="Freeform 38"/>
              <p:cNvSpPr>
                <a:spLocks/>
              </p:cNvSpPr>
              <p:nvPr/>
            </p:nvSpPr>
            <p:spPr bwMode="auto">
              <a:xfrm>
                <a:off x="7824788" y="4178300"/>
                <a:ext cx="38100" cy="74613"/>
              </a:xfrm>
              <a:custGeom>
                <a:avLst/>
                <a:gdLst/>
                <a:ahLst/>
                <a:cxnLst>
                  <a:cxn ang="0">
                    <a:pos x="22" y="0"/>
                  </a:cxn>
                  <a:cxn ang="0">
                    <a:pos x="24" y="47"/>
                  </a:cxn>
                  <a:cxn ang="0">
                    <a:pos x="10" y="35"/>
                  </a:cxn>
                  <a:cxn ang="0">
                    <a:pos x="2" y="27"/>
                  </a:cxn>
                  <a:cxn ang="0">
                    <a:pos x="0" y="18"/>
                  </a:cxn>
                  <a:cxn ang="0">
                    <a:pos x="2" y="13"/>
                  </a:cxn>
                  <a:cxn ang="0">
                    <a:pos x="5" y="8"/>
                  </a:cxn>
                  <a:cxn ang="0">
                    <a:pos x="9" y="5"/>
                  </a:cxn>
                  <a:cxn ang="0">
                    <a:pos x="15" y="1"/>
                  </a:cxn>
                  <a:cxn ang="0">
                    <a:pos x="22" y="0"/>
                  </a:cxn>
                </a:cxnLst>
                <a:rect l="0" t="0" r="r" b="b"/>
                <a:pathLst>
                  <a:path w="24" h="47">
                    <a:moveTo>
                      <a:pt x="22" y="0"/>
                    </a:moveTo>
                    <a:lnTo>
                      <a:pt x="24" y="47"/>
                    </a:lnTo>
                    <a:lnTo>
                      <a:pt x="10" y="35"/>
                    </a:lnTo>
                    <a:lnTo>
                      <a:pt x="2" y="27"/>
                    </a:lnTo>
                    <a:lnTo>
                      <a:pt x="0" y="18"/>
                    </a:lnTo>
                    <a:lnTo>
                      <a:pt x="2" y="13"/>
                    </a:lnTo>
                    <a:lnTo>
                      <a:pt x="5" y="8"/>
                    </a:lnTo>
                    <a:lnTo>
                      <a:pt x="9" y="5"/>
                    </a:lnTo>
                    <a:lnTo>
                      <a:pt x="15" y="1"/>
                    </a:lnTo>
                    <a:lnTo>
                      <a:pt x="2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0" name="Freeform 39"/>
              <p:cNvSpPr>
                <a:spLocks/>
              </p:cNvSpPr>
              <p:nvPr/>
            </p:nvSpPr>
            <p:spPr bwMode="auto">
              <a:xfrm>
                <a:off x="7847013" y="4468813"/>
                <a:ext cx="31750" cy="85725"/>
              </a:xfrm>
              <a:custGeom>
                <a:avLst/>
                <a:gdLst/>
                <a:ahLst/>
                <a:cxnLst>
                  <a:cxn ang="0">
                    <a:pos x="17" y="0"/>
                  </a:cxn>
                  <a:cxn ang="0">
                    <a:pos x="20" y="54"/>
                  </a:cxn>
                  <a:cxn ang="0">
                    <a:pos x="5" y="39"/>
                  </a:cxn>
                  <a:cxn ang="0">
                    <a:pos x="0" y="27"/>
                  </a:cxn>
                  <a:cxn ang="0">
                    <a:pos x="1" y="17"/>
                  </a:cxn>
                  <a:cxn ang="0">
                    <a:pos x="8" y="9"/>
                  </a:cxn>
                  <a:cxn ang="0">
                    <a:pos x="17" y="0"/>
                  </a:cxn>
                </a:cxnLst>
                <a:rect l="0" t="0" r="r" b="b"/>
                <a:pathLst>
                  <a:path w="20" h="54">
                    <a:moveTo>
                      <a:pt x="17" y="0"/>
                    </a:moveTo>
                    <a:lnTo>
                      <a:pt x="20" y="54"/>
                    </a:lnTo>
                    <a:lnTo>
                      <a:pt x="5" y="39"/>
                    </a:lnTo>
                    <a:lnTo>
                      <a:pt x="0" y="27"/>
                    </a:lnTo>
                    <a:lnTo>
                      <a:pt x="1" y="17"/>
                    </a:lnTo>
                    <a:lnTo>
                      <a:pt x="8" y="9"/>
                    </a:lnTo>
                    <a:lnTo>
                      <a:pt x="17"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1" name="Freeform 40"/>
              <p:cNvSpPr>
                <a:spLocks/>
              </p:cNvSpPr>
              <p:nvPr/>
            </p:nvSpPr>
            <p:spPr bwMode="auto">
              <a:xfrm>
                <a:off x="7899401" y="4624388"/>
                <a:ext cx="57150" cy="123825"/>
              </a:xfrm>
              <a:custGeom>
                <a:avLst/>
                <a:gdLst/>
                <a:ahLst/>
                <a:cxnLst>
                  <a:cxn ang="0">
                    <a:pos x="4" y="0"/>
                  </a:cxn>
                  <a:cxn ang="0">
                    <a:pos x="21" y="12"/>
                  </a:cxn>
                  <a:cxn ang="0">
                    <a:pos x="32" y="20"/>
                  </a:cxn>
                  <a:cxn ang="0">
                    <a:pos x="36" y="30"/>
                  </a:cxn>
                  <a:cxn ang="0">
                    <a:pos x="34" y="40"/>
                  </a:cxn>
                  <a:cxn ang="0">
                    <a:pos x="26" y="52"/>
                  </a:cxn>
                  <a:cxn ang="0">
                    <a:pos x="14" y="66"/>
                  </a:cxn>
                  <a:cxn ang="0">
                    <a:pos x="0" y="78"/>
                  </a:cxn>
                  <a:cxn ang="0">
                    <a:pos x="4" y="0"/>
                  </a:cxn>
                </a:cxnLst>
                <a:rect l="0" t="0" r="r" b="b"/>
                <a:pathLst>
                  <a:path w="36" h="78">
                    <a:moveTo>
                      <a:pt x="4" y="0"/>
                    </a:moveTo>
                    <a:lnTo>
                      <a:pt x="21" y="12"/>
                    </a:lnTo>
                    <a:lnTo>
                      <a:pt x="32" y="20"/>
                    </a:lnTo>
                    <a:lnTo>
                      <a:pt x="36" y="30"/>
                    </a:lnTo>
                    <a:lnTo>
                      <a:pt x="34" y="40"/>
                    </a:lnTo>
                    <a:lnTo>
                      <a:pt x="26" y="52"/>
                    </a:lnTo>
                    <a:lnTo>
                      <a:pt x="14" y="66"/>
                    </a:lnTo>
                    <a:lnTo>
                      <a:pt x="0" y="78"/>
                    </a:lnTo>
                    <a:lnTo>
                      <a:pt x="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2" name="Freeform 41"/>
              <p:cNvSpPr>
                <a:spLocks noEditPoints="1"/>
              </p:cNvSpPr>
              <p:nvPr/>
            </p:nvSpPr>
            <p:spPr bwMode="auto">
              <a:xfrm>
                <a:off x="7334251" y="3890963"/>
                <a:ext cx="1130300" cy="1089025"/>
              </a:xfrm>
              <a:custGeom>
                <a:avLst/>
                <a:gdLst/>
                <a:ahLst/>
                <a:cxnLst>
                  <a:cxn ang="0">
                    <a:pos x="330" y="139"/>
                  </a:cxn>
                  <a:cxn ang="0">
                    <a:pos x="319" y="147"/>
                  </a:cxn>
                  <a:cxn ang="0">
                    <a:pos x="308" y="154"/>
                  </a:cxn>
                  <a:cxn ang="0">
                    <a:pos x="279" y="182"/>
                  </a:cxn>
                  <a:cxn ang="0">
                    <a:pos x="277" y="213"/>
                  </a:cxn>
                  <a:cxn ang="0">
                    <a:pos x="311" y="248"/>
                  </a:cxn>
                  <a:cxn ang="0">
                    <a:pos x="338" y="337"/>
                  </a:cxn>
                  <a:cxn ang="0">
                    <a:pos x="306" y="361"/>
                  </a:cxn>
                  <a:cxn ang="0">
                    <a:pos x="291" y="384"/>
                  </a:cxn>
                  <a:cxn ang="0">
                    <a:pos x="298" y="410"/>
                  </a:cxn>
                  <a:cxn ang="0">
                    <a:pos x="331" y="443"/>
                  </a:cxn>
                  <a:cxn ang="0">
                    <a:pos x="343" y="452"/>
                  </a:cxn>
                  <a:cxn ang="0">
                    <a:pos x="330" y="565"/>
                  </a:cxn>
                  <a:cxn ang="0">
                    <a:pos x="331" y="566"/>
                  </a:cxn>
                  <a:cxn ang="0">
                    <a:pos x="338" y="561"/>
                  </a:cxn>
                  <a:cxn ang="0">
                    <a:pos x="348" y="553"/>
                  </a:cxn>
                  <a:cxn ang="0">
                    <a:pos x="356" y="548"/>
                  </a:cxn>
                  <a:cxn ang="0">
                    <a:pos x="388" y="524"/>
                  </a:cxn>
                  <a:cxn ang="0">
                    <a:pos x="409" y="506"/>
                  </a:cxn>
                  <a:cxn ang="0">
                    <a:pos x="417" y="489"/>
                  </a:cxn>
                  <a:cxn ang="0">
                    <a:pos x="409" y="467"/>
                  </a:cxn>
                  <a:cxn ang="0">
                    <a:pos x="377" y="443"/>
                  </a:cxn>
                  <a:cxn ang="0">
                    <a:pos x="363" y="352"/>
                  </a:cxn>
                  <a:cxn ang="0">
                    <a:pos x="390" y="341"/>
                  </a:cxn>
                  <a:cxn ang="0">
                    <a:pos x="415" y="324"/>
                  </a:cxn>
                  <a:cxn ang="0">
                    <a:pos x="424" y="304"/>
                  </a:cxn>
                  <a:cxn ang="0">
                    <a:pos x="395" y="273"/>
                  </a:cxn>
                  <a:cxn ang="0">
                    <a:pos x="372" y="179"/>
                  </a:cxn>
                  <a:cxn ang="0">
                    <a:pos x="402" y="171"/>
                  </a:cxn>
                  <a:cxn ang="0">
                    <a:pos x="419" y="152"/>
                  </a:cxn>
                  <a:cxn ang="0">
                    <a:pos x="409" y="132"/>
                  </a:cxn>
                  <a:cxn ang="0">
                    <a:pos x="373" y="123"/>
                  </a:cxn>
                  <a:cxn ang="0">
                    <a:pos x="326" y="78"/>
                  </a:cxn>
                  <a:cxn ang="0">
                    <a:pos x="462" y="0"/>
                  </a:cxn>
                  <a:cxn ang="0">
                    <a:pos x="609" y="81"/>
                  </a:cxn>
                  <a:cxn ang="0">
                    <a:pos x="577" y="342"/>
                  </a:cxn>
                  <a:cxn ang="0">
                    <a:pos x="609" y="605"/>
                  </a:cxn>
                  <a:cxn ang="0">
                    <a:pos x="462" y="686"/>
                  </a:cxn>
                  <a:cxn ang="0">
                    <a:pos x="250" y="524"/>
                  </a:cxn>
                  <a:cxn ang="0">
                    <a:pos x="0" y="417"/>
                  </a:cxn>
                  <a:cxn ang="0">
                    <a:pos x="0" y="268"/>
                  </a:cxn>
                  <a:cxn ang="0">
                    <a:pos x="250" y="162"/>
                  </a:cxn>
                </a:cxnLst>
                <a:rect l="0" t="0" r="r" b="b"/>
                <a:pathLst>
                  <a:path w="712" h="686">
                    <a:moveTo>
                      <a:pt x="326" y="78"/>
                    </a:moveTo>
                    <a:lnTo>
                      <a:pt x="330" y="139"/>
                    </a:lnTo>
                    <a:lnTo>
                      <a:pt x="324" y="142"/>
                    </a:lnTo>
                    <a:lnTo>
                      <a:pt x="319" y="147"/>
                    </a:lnTo>
                    <a:lnTo>
                      <a:pt x="313" y="150"/>
                    </a:lnTo>
                    <a:lnTo>
                      <a:pt x="308" y="154"/>
                    </a:lnTo>
                    <a:lnTo>
                      <a:pt x="291" y="167"/>
                    </a:lnTo>
                    <a:lnTo>
                      <a:pt x="279" y="182"/>
                    </a:lnTo>
                    <a:lnTo>
                      <a:pt x="274" y="197"/>
                    </a:lnTo>
                    <a:lnTo>
                      <a:pt x="277" y="213"/>
                    </a:lnTo>
                    <a:lnTo>
                      <a:pt x="291" y="231"/>
                    </a:lnTo>
                    <a:lnTo>
                      <a:pt x="311" y="248"/>
                    </a:lnTo>
                    <a:lnTo>
                      <a:pt x="335" y="263"/>
                    </a:lnTo>
                    <a:lnTo>
                      <a:pt x="338" y="337"/>
                    </a:lnTo>
                    <a:lnTo>
                      <a:pt x="321" y="349"/>
                    </a:lnTo>
                    <a:lnTo>
                      <a:pt x="306" y="361"/>
                    </a:lnTo>
                    <a:lnTo>
                      <a:pt x="296" y="373"/>
                    </a:lnTo>
                    <a:lnTo>
                      <a:pt x="291" y="384"/>
                    </a:lnTo>
                    <a:lnTo>
                      <a:pt x="291" y="396"/>
                    </a:lnTo>
                    <a:lnTo>
                      <a:pt x="298" y="410"/>
                    </a:lnTo>
                    <a:lnTo>
                      <a:pt x="309" y="425"/>
                    </a:lnTo>
                    <a:lnTo>
                      <a:pt x="331" y="443"/>
                    </a:lnTo>
                    <a:lnTo>
                      <a:pt x="336" y="445"/>
                    </a:lnTo>
                    <a:lnTo>
                      <a:pt x="343" y="452"/>
                    </a:lnTo>
                    <a:lnTo>
                      <a:pt x="348" y="546"/>
                    </a:lnTo>
                    <a:lnTo>
                      <a:pt x="330" y="565"/>
                    </a:lnTo>
                    <a:lnTo>
                      <a:pt x="328" y="568"/>
                    </a:lnTo>
                    <a:lnTo>
                      <a:pt x="331" y="566"/>
                    </a:lnTo>
                    <a:lnTo>
                      <a:pt x="333" y="563"/>
                    </a:lnTo>
                    <a:lnTo>
                      <a:pt x="338" y="561"/>
                    </a:lnTo>
                    <a:lnTo>
                      <a:pt x="343" y="556"/>
                    </a:lnTo>
                    <a:lnTo>
                      <a:pt x="348" y="553"/>
                    </a:lnTo>
                    <a:lnTo>
                      <a:pt x="351" y="632"/>
                    </a:lnTo>
                    <a:lnTo>
                      <a:pt x="356" y="548"/>
                    </a:lnTo>
                    <a:lnTo>
                      <a:pt x="372" y="536"/>
                    </a:lnTo>
                    <a:lnTo>
                      <a:pt x="388" y="524"/>
                    </a:lnTo>
                    <a:lnTo>
                      <a:pt x="400" y="514"/>
                    </a:lnTo>
                    <a:lnTo>
                      <a:pt x="409" y="506"/>
                    </a:lnTo>
                    <a:lnTo>
                      <a:pt x="415" y="497"/>
                    </a:lnTo>
                    <a:lnTo>
                      <a:pt x="417" y="489"/>
                    </a:lnTo>
                    <a:lnTo>
                      <a:pt x="417" y="479"/>
                    </a:lnTo>
                    <a:lnTo>
                      <a:pt x="409" y="467"/>
                    </a:lnTo>
                    <a:lnTo>
                      <a:pt x="395" y="455"/>
                    </a:lnTo>
                    <a:lnTo>
                      <a:pt x="377" y="443"/>
                    </a:lnTo>
                    <a:lnTo>
                      <a:pt x="360" y="432"/>
                    </a:lnTo>
                    <a:lnTo>
                      <a:pt x="363" y="352"/>
                    </a:lnTo>
                    <a:lnTo>
                      <a:pt x="377" y="347"/>
                    </a:lnTo>
                    <a:lnTo>
                      <a:pt x="390" y="341"/>
                    </a:lnTo>
                    <a:lnTo>
                      <a:pt x="404" y="332"/>
                    </a:lnTo>
                    <a:lnTo>
                      <a:pt x="415" y="324"/>
                    </a:lnTo>
                    <a:lnTo>
                      <a:pt x="422" y="314"/>
                    </a:lnTo>
                    <a:lnTo>
                      <a:pt x="424" y="304"/>
                    </a:lnTo>
                    <a:lnTo>
                      <a:pt x="417" y="292"/>
                    </a:lnTo>
                    <a:lnTo>
                      <a:pt x="395" y="273"/>
                    </a:lnTo>
                    <a:lnTo>
                      <a:pt x="368" y="253"/>
                    </a:lnTo>
                    <a:lnTo>
                      <a:pt x="372" y="179"/>
                    </a:lnTo>
                    <a:lnTo>
                      <a:pt x="388" y="177"/>
                    </a:lnTo>
                    <a:lnTo>
                      <a:pt x="402" y="171"/>
                    </a:lnTo>
                    <a:lnTo>
                      <a:pt x="414" y="162"/>
                    </a:lnTo>
                    <a:lnTo>
                      <a:pt x="419" y="152"/>
                    </a:lnTo>
                    <a:lnTo>
                      <a:pt x="419" y="142"/>
                    </a:lnTo>
                    <a:lnTo>
                      <a:pt x="409" y="132"/>
                    </a:lnTo>
                    <a:lnTo>
                      <a:pt x="392" y="125"/>
                    </a:lnTo>
                    <a:lnTo>
                      <a:pt x="373" y="123"/>
                    </a:lnTo>
                    <a:lnTo>
                      <a:pt x="375" y="78"/>
                    </a:lnTo>
                    <a:lnTo>
                      <a:pt x="326" y="78"/>
                    </a:lnTo>
                    <a:close/>
                    <a:moveTo>
                      <a:pt x="250" y="0"/>
                    </a:moveTo>
                    <a:lnTo>
                      <a:pt x="462" y="0"/>
                    </a:lnTo>
                    <a:lnTo>
                      <a:pt x="462" y="162"/>
                    </a:lnTo>
                    <a:lnTo>
                      <a:pt x="609" y="81"/>
                    </a:lnTo>
                    <a:lnTo>
                      <a:pt x="712" y="268"/>
                    </a:lnTo>
                    <a:lnTo>
                      <a:pt x="577" y="342"/>
                    </a:lnTo>
                    <a:lnTo>
                      <a:pt x="712" y="417"/>
                    </a:lnTo>
                    <a:lnTo>
                      <a:pt x="609" y="605"/>
                    </a:lnTo>
                    <a:lnTo>
                      <a:pt x="462" y="524"/>
                    </a:lnTo>
                    <a:lnTo>
                      <a:pt x="462" y="686"/>
                    </a:lnTo>
                    <a:lnTo>
                      <a:pt x="250" y="686"/>
                    </a:lnTo>
                    <a:lnTo>
                      <a:pt x="250" y="524"/>
                    </a:lnTo>
                    <a:lnTo>
                      <a:pt x="104" y="605"/>
                    </a:lnTo>
                    <a:lnTo>
                      <a:pt x="0" y="417"/>
                    </a:lnTo>
                    <a:lnTo>
                      <a:pt x="134" y="342"/>
                    </a:lnTo>
                    <a:lnTo>
                      <a:pt x="0" y="268"/>
                    </a:lnTo>
                    <a:lnTo>
                      <a:pt x="104" y="81"/>
                    </a:lnTo>
                    <a:lnTo>
                      <a:pt x="250" y="162"/>
                    </a:lnTo>
                    <a:lnTo>
                      <a:pt x="25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63" name="Freeform 42"/>
              <p:cNvSpPr>
                <a:spLocks/>
              </p:cNvSpPr>
              <p:nvPr/>
            </p:nvSpPr>
            <p:spPr bwMode="auto">
              <a:xfrm>
                <a:off x="7913688" y="4343400"/>
                <a:ext cx="31750" cy="58738"/>
              </a:xfrm>
              <a:custGeom>
                <a:avLst/>
                <a:gdLst/>
                <a:ahLst/>
                <a:cxnLst>
                  <a:cxn ang="0">
                    <a:pos x="2" y="0"/>
                  </a:cxn>
                  <a:cxn ang="0">
                    <a:pos x="12" y="9"/>
                  </a:cxn>
                  <a:cxn ang="0">
                    <a:pos x="18" y="17"/>
                  </a:cxn>
                  <a:cxn ang="0">
                    <a:pos x="20" y="24"/>
                  </a:cxn>
                  <a:cxn ang="0">
                    <a:pos x="15" y="29"/>
                  </a:cxn>
                  <a:cxn ang="0">
                    <a:pos x="8" y="34"/>
                  </a:cxn>
                  <a:cxn ang="0">
                    <a:pos x="0" y="37"/>
                  </a:cxn>
                  <a:cxn ang="0">
                    <a:pos x="2" y="0"/>
                  </a:cxn>
                </a:cxnLst>
                <a:rect l="0" t="0" r="r" b="b"/>
                <a:pathLst>
                  <a:path w="20" h="37">
                    <a:moveTo>
                      <a:pt x="2" y="0"/>
                    </a:moveTo>
                    <a:lnTo>
                      <a:pt x="12" y="9"/>
                    </a:lnTo>
                    <a:lnTo>
                      <a:pt x="18" y="17"/>
                    </a:lnTo>
                    <a:lnTo>
                      <a:pt x="20" y="24"/>
                    </a:lnTo>
                    <a:lnTo>
                      <a:pt x="15" y="29"/>
                    </a:lnTo>
                    <a:lnTo>
                      <a:pt x="8" y="34"/>
                    </a:lnTo>
                    <a:lnTo>
                      <a:pt x="0" y="37"/>
                    </a:lnTo>
                    <a:lnTo>
                      <a:pt x="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sp>
          <p:nvSpPr>
            <p:cNvPr id="138" name="Freeform 46"/>
            <p:cNvSpPr>
              <a:spLocks noEditPoints="1"/>
            </p:cNvSpPr>
            <p:nvPr/>
          </p:nvSpPr>
          <p:spPr bwMode="auto">
            <a:xfrm>
              <a:off x="7923212" y="4191000"/>
              <a:ext cx="669269" cy="672835"/>
            </a:xfrm>
            <a:custGeom>
              <a:avLst/>
              <a:gdLst/>
              <a:ahLst/>
              <a:cxnLst>
                <a:cxn ang="0">
                  <a:pos x="449" y="94"/>
                </a:cxn>
                <a:cxn ang="0">
                  <a:pos x="207" y="338"/>
                </a:cxn>
                <a:cxn ang="0">
                  <a:pos x="210" y="352"/>
                </a:cxn>
                <a:cxn ang="0">
                  <a:pos x="217" y="355"/>
                </a:cxn>
                <a:cxn ang="0">
                  <a:pos x="230" y="352"/>
                </a:cxn>
                <a:cxn ang="0">
                  <a:pos x="473" y="109"/>
                </a:cxn>
                <a:cxn ang="0">
                  <a:pos x="469" y="96"/>
                </a:cxn>
                <a:cxn ang="0">
                  <a:pos x="462" y="91"/>
                </a:cxn>
                <a:cxn ang="0">
                  <a:pos x="469" y="0"/>
                </a:cxn>
                <a:cxn ang="0">
                  <a:pos x="516" y="8"/>
                </a:cxn>
                <a:cxn ang="0">
                  <a:pos x="540" y="27"/>
                </a:cxn>
                <a:cxn ang="0">
                  <a:pos x="563" y="72"/>
                </a:cxn>
                <a:cxn ang="0">
                  <a:pos x="557" y="121"/>
                </a:cxn>
                <a:cxn ang="0">
                  <a:pos x="245" y="439"/>
                </a:cxn>
                <a:cxn ang="0">
                  <a:pos x="228" y="444"/>
                </a:cxn>
                <a:cxn ang="0">
                  <a:pos x="190" y="455"/>
                </a:cxn>
                <a:cxn ang="0">
                  <a:pos x="50" y="556"/>
                </a:cxn>
                <a:cxn ang="0">
                  <a:pos x="30" y="566"/>
                </a:cxn>
                <a:cxn ang="0">
                  <a:pos x="5" y="556"/>
                </a:cxn>
                <a:cxn ang="0">
                  <a:pos x="1" y="529"/>
                </a:cxn>
                <a:cxn ang="0">
                  <a:pos x="104" y="421"/>
                </a:cxn>
                <a:cxn ang="0">
                  <a:pos x="119" y="353"/>
                </a:cxn>
                <a:cxn ang="0">
                  <a:pos x="128" y="320"/>
                </a:cxn>
                <a:cxn ang="0">
                  <a:pos x="185" y="313"/>
                </a:cxn>
                <a:cxn ang="0">
                  <a:pos x="173" y="274"/>
                </a:cxn>
                <a:cxn ang="0">
                  <a:pos x="234" y="264"/>
                </a:cxn>
                <a:cxn ang="0">
                  <a:pos x="222" y="225"/>
                </a:cxn>
                <a:cxn ang="0">
                  <a:pos x="281" y="215"/>
                </a:cxn>
                <a:cxn ang="0">
                  <a:pos x="271" y="177"/>
                </a:cxn>
                <a:cxn ang="0">
                  <a:pos x="329" y="166"/>
                </a:cxn>
                <a:cxn ang="0">
                  <a:pos x="318" y="128"/>
                </a:cxn>
                <a:cxn ang="0">
                  <a:pos x="378" y="118"/>
                </a:cxn>
                <a:cxn ang="0">
                  <a:pos x="366" y="79"/>
                </a:cxn>
                <a:cxn ang="0">
                  <a:pos x="427" y="69"/>
                </a:cxn>
                <a:cxn ang="0">
                  <a:pos x="415" y="30"/>
                </a:cxn>
                <a:cxn ang="0">
                  <a:pos x="446" y="8"/>
                </a:cxn>
              </a:cxnLst>
              <a:rect l="0" t="0" r="r" b="b"/>
              <a:pathLst>
                <a:path w="563" h="566">
                  <a:moveTo>
                    <a:pt x="454" y="91"/>
                  </a:moveTo>
                  <a:lnTo>
                    <a:pt x="449" y="94"/>
                  </a:lnTo>
                  <a:lnTo>
                    <a:pt x="210" y="333"/>
                  </a:lnTo>
                  <a:lnTo>
                    <a:pt x="207" y="338"/>
                  </a:lnTo>
                  <a:lnTo>
                    <a:pt x="207" y="347"/>
                  </a:lnTo>
                  <a:lnTo>
                    <a:pt x="210" y="352"/>
                  </a:lnTo>
                  <a:lnTo>
                    <a:pt x="212" y="352"/>
                  </a:lnTo>
                  <a:lnTo>
                    <a:pt x="217" y="355"/>
                  </a:lnTo>
                  <a:lnTo>
                    <a:pt x="225" y="355"/>
                  </a:lnTo>
                  <a:lnTo>
                    <a:pt x="230" y="352"/>
                  </a:lnTo>
                  <a:lnTo>
                    <a:pt x="469" y="114"/>
                  </a:lnTo>
                  <a:lnTo>
                    <a:pt x="473" y="109"/>
                  </a:lnTo>
                  <a:lnTo>
                    <a:pt x="473" y="101"/>
                  </a:lnTo>
                  <a:lnTo>
                    <a:pt x="469" y="96"/>
                  </a:lnTo>
                  <a:lnTo>
                    <a:pt x="467" y="94"/>
                  </a:lnTo>
                  <a:lnTo>
                    <a:pt x="462" y="91"/>
                  </a:lnTo>
                  <a:lnTo>
                    <a:pt x="454" y="91"/>
                  </a:lnTo>
                  <a:close/>
                  <a:moveTo>
                    <a:pt x="469" y="0"/>
                  </a:moveTo>
                  <a:lnTo>
                    <a:pt x="493" y="0"/>
                  </a:lnTo>
                  <a:lnTo>
                    <a:pt x="516" y="8"/>
                  </a:lnTo>
                  <a:lnTo>
                    <a:pt x="538" y="23"/>
                  </a:lnTo>
                  <a:lnTo>
                    <a:pt x="540" y="27"/>
                  </a:lnTo>
                  <a:lnTo>
                    <a:pt x="555" y="48"/>
                  </a:lnTo>
                  <a:lnTo>
                    <a:pt x="563" y="72"/>
                  </a:lnTo>
                  <a:lnTo>
                    <a:pt x="563" y="97"/>
                  </a:lnTo>
                  <a:lnTo>
                    <a:pt x="557" y="121"/>
                  </a:lnTo>
                  <a:lnTo>
                    <a:pt x="542" y="143"/>
                  </a:lnTo>
                  <a:lnTo>
                    <a:pt x="245" y="439"/>
                  </a:lnTo>
                  <a:lnTo>
                    <a:pt x="240" y="441"/>
                  </a:lnTo>
                  <a:lnTo>
                    <a:pt x="228" y="444"/>
                  </a:lnTo>
                  <a:lnTo>
                    <a:pt x="212" y="449"/>
                  </a:lnTo>
                  <a:lnTo>
                    <a:pt x="190" y="455"/>
                  </a:lnTo>
                  <a:lnTo>
                    <a:pt x="143" y="465"/>
                  </a:lnTo>
                  <a:lnTo>
                    <a:pt x="50" y="556"/>
                  </a:lnTo>
                  <a:lnTo>
                    <a:pt x="40" y="562"/>
                  </a:lnTo>
                  <a:lnTo>
                    <a:pt x="30" y="566"/>
                  </a:lnTo>
                  <a:lnTo>
                    <a:pt x="20" y="566"/>
                  </a:lnTo>
                  <a:lnTo>
                    <a:pt x="5" y="556"/>
                  </a:lnTo>
                  <a:lnTo>
                    <a:pt x="0" y="542"/>
                  </a:lnTo>
                  <a:lnTo>
                    <a:pt x="1" y="529"/>
                  </a:lnTo>
                  <a:lnTo>
                    <a:pt x="10" y="515"/>
                  </a:lnTo>
                  <a:lnTo>
                    <a:pt x="104" y="421"/>
                  </a:lnTo>
                  <a:lnTo>
                    <a:pt x="114" y="374"/>
                  </a:lnTo>
                  <a:lnTo>
                    <a:pt x="119" y="353"/>
                  </a:lnTo>
                  <a:lnTo>
                    <a:pt x="122" y="335"/>
                  </a:lnTo>
                  <a:lnTo>
                    <a:pt x="128" y="320"/>
                  </a:lnTo>
                  <a:lnTo>
                    <a:pt x="159" y="288"/>
                  </a:lnTo>
                  <a:lnTo>
                    <a:pt x="185" y="313"/>
                  </a:lnTo>
                  <a:lnTo>
                    <a:pt x="198" y="300"/>
                  </a:lnTo>
                  <a:lnTo>
                    <a:pt x="173" y="274"/>
                  </a:lnTo>
                  <a:lnTo>
                    <a:pt x="208" y="239"/>
                  </a:lnTo>
                  <a:lnTo>
                    <a:pt x="234" y="264"/>
                  </a:lnTo>
                  <a:lnTo>
                    <a:pt x="247" y="251"/>
                  </a:lnTo>
                  <a:lnTo>
                    <a:pt x="222" y="225"/>
                  </a:lnTo>
                  <a:lnTo>
                    <a:pt x="255" y="190"/>
                  </a:lnTo>
                  <a:lnTo>
                    <a:pt x="281" y="215"/>
                  </a:lnTo>
                  <a:lnTo>
                    <a:pt x="296" y="202"/>
                  </a:lnTo>
                  <a:lnTo>
                    <a:pt x="271" y="177"/>
                  </a:lnTo>
                  <a:lnTo>
                    <a:pt x="304" y="141"/>
                  </a:lnTo>
                  <a:lnTo>
                    <a:pt x="329" y="166"/>
                  </a:lnTo>
                  <a:lnTo>
                    <a:pt x="343" y="153"/>
                  </a:lnTo>
                  <a:lnTo>
                    <a:pt x="318" y="128"/>
                  </a:lnTo>
                  <a:lnTo>
                    <a:pt x="353" y="92"/>
                  </a:lnTo>
                  <a:lnTo>
                    <a:pt x="378" y="118"/>
                  </a:lnTo>
                  <a:lnTo>
                    <a:pt x="392" y="104"/>
                  </a:lnTo>
                  <a:lnTo>
                    <a:pt x="366" y="79"/>
                  </a:lnTo>
                  <a:lnTo>
                    <a:pt x="402" y="43"/>
                  </a:lnTo>
                  <a:lnTo>
                    <a:pt x="427" y="69"/>
                  </a:lnTo>
                  <a:lnTo>
                    <a:pt x="441" y="55"/>
                  </a:lnTo>
                  <a:lnTo>
                    <a:pt x="415" y="30"/>
                  </a:lnTo>
                  <a:lnTo>
                    <a:pt x="424" y="23"/>
                  </a:lnTo>
                  <a:lnTo>
                    <a:pt x="446" y="8"/>
                  </a:lnTo>
                  <a:lnTo>
                    <a:pt x="46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39" name="Freeform 59"/>
            <p:cNvSpPr>
              <a:spLocks noEditPoints="1"/>
            </p:cNvSpPr>
            <p:nvPr/>
          </p:nvSpPr>
          <p:spPr bwMode="auto">
            <a:xfrm>
              <a:off x="6094412" y="1066800"/>
              <a:ext cx="699692" cy="692213"/>
            </a:xfrm>
            <a:custGeom>
              <a:avLst/>
              <a:gdLst/>
              <a:ahLst/>
              <a:cxnLst>
                <a:cxn ang="0">
                  <a:pos x="169" y="305"/>
                </a:cxn>
                <a:cxn ang="0">
                  <a:pos x="110" y="333"/>
                </a:cxn>
                <a:cxn ang="0">
                  <a:pos x="69" y="384"/>
                </a:cxn>
                <a:cxn ang="0">
                  <a:pos x="54" y="449"/>
                </a:cxn>
                <a:cxn ang="0">
                  <a:pos x="69" y="513"/>
                </a:cxn>
                <a:cxn ang="0">
                  <a:pos x="110" y="564"/>
                </a:cxn>
                <a:cxn ang="0">
                  <a:pos x="169" y="594"/>
                </a:cxn>
                <a:cxn ang="0">
                  <a:pos x="236" y="594"/>
                </a:cxn>
                <a:cxn ang="0">
                  <a:pos x="295" y="564"/>
                </a:cxn>
                <a:cxn ang="0">
                  <a:pos x="335" y="513"/>
                </a:cxn>
                <a:cxn ang="0">
                  <a:pos x="351" y="449"/>
                </a:cxn>
                <a:cxn ang="0">
                  <a:pos x="335" y="384"/>
                </a:cxn>
                <a:cxn ang="0">
                  <a:pos x="295" y="333"/>
                </a:cxn>
                <a:cxn ang="0">
                  <a:pos x="236" y="305"/>
                </a:cxn>
                <a:cxn ang="0">
                  <a:pos x="251" y="254"/>
                </a:cxn>
                <a:cxn ang="0">
                  <a:pos x="314" y="283"/>
                </a:cxn>
                <a:cxn ang="0">
                  <a:pos x="362" y="331"/>
                </a:cxn>
                <a:cxn ang="0">
                  <a:pos x="470" y="360"/>
                </a:cxn>
                <a:cxn ang="0">
                  <a:pos x="423" y="254"/>
                </a:cxn>
                <a:cxn ang="0">
                  <a:pos x="12" y="0"/>
                </a:cxn>
                <a:cxn ang="0">
                  <a:pos x="216" y="79"/>
                </a:cxn>
                <a:cxn ang="0">
                  <a:pos x="436" y="219"/>
                </a:cxn>
                <a:cxn ang="0">
                  <a:pos x="505" y="360"/>
                </a:cxn>
                <a:cxn ang="0">
                  <a:pos x="553" y="365"/>
                </a:cxn>
                <a:cxn ang="0">
                  <a:pos x="586" y="395"/>
                </a:cxn>
                <a:cxn ang="0">
                  <a:pos x="591" y="505"/>
                </a:cxn>
                <a:cxn ang="0">
                  <a:pos x="628" y="522"/>
                </a:cxn>
                <a:cxn ang="0">
                  <a:pos x="652" y="554"/>
                </a:cxn>
                <a:cxn ang="0">
                  <a:pos x="652" y="599"/>
                </a:cxn>
                <a:cxn ang="0">
                  <a:pos x="627" y="635"/>
                </a:cxn>
                <a:cxn ang="0">
                  <a:pos x="583" y="648"/>
                </a:cxn>
                <a:cxn ang="0">
                  <a:pos x="537" y="633"/>
                </a:cxn>
                <a:cxn ang="0">
                  <a:pos x="512" y="593"/>
                </a:cxn>
                <a:cxn ang="0">
                  <a:pos x="310" y="616"/>
                </a:cxn>
                <a:cxn ang="0">
                  <a:pos x="241" y="645"/>
                </a:cxn>
                <a:cxn ang="0">
                  <a:pos x="162" y="645"/>
                </a:cxn>
                <a:cxn ang="0">
                  <a:pos x="90" y="615"/>
                </a:cxn>
                <a:cxn ang="0">
                  <a:pos x="36" y="561"/>
                </a:cxn>
                <a:cxn ang="0">
                  <a:pos x="4" y="490"/>
                </a:cxn>
                <a:cxn ang="0">
                  <a:pos x="4" y="411"/>
                </a:cxn>
                <a:cxn ang="0">
                  <a:pos x="34" y="340"/>
                </a:cxn>
                <a:cxn ang="0">
                  <a:pos x="85" y="284"/>
                </a:cxn>
                <a:cxn ang="0">
                  <a:pos x="152" y="254"/>
                </a:cxn>
                <a:cxn ang="0">
                  <a:pos x="123" y="62"/>
                </a:cxn>
                <a:cxn ang="0">
                  <a:pos x="12" y="0"/>
                </a:cxn>
              </a:cxnLst>
              <a:rect l="0" t="0" r="r" b="b"/>
              <a:pathLst>
                <a:path w="655" h="648">
                  <a:moveTo>
                    <a:pt x="202" y="301"/>
                  </a:moveTo>
                  <a:lnTo>
                    <a:pt x="169" y="305"/>
                  </a:lnTo>
                  <a:lnTo>
                    <a:pt x="138" y="316"/>
                  </a:lnTo>
                  <a:lnTo>
                    <a:pt x="110" y="333"/>
                  </a:lnTo>
                  <a:lnTo>
                    <a:pt x="88" y="357"/>
                  </a:lnTo>
                  <a:lnTo>
                    <a:pt x="69" y="384"/>
                  </a:lnTo>
                  <a:lnTo>
                    <a:pt x="58" y="416"/>
                  </a:lnTo>
                  <a:lnTo>
                    <a:pt x="54" y="449"/>
                  </a:lnTo>
                  <a:lnTo>
                    <a:pt x="58" y="483"/>
                  </a:lnTo>
                  <a:lnTo>
                    <a:pt x="69" y="513"/>
                  </a:lnTo>
                  <a:lnTo>
                    <a:pt x="88" y="542"/>
                  </a:lnTo>
                  <a:lnTo>
                    <a:pt x="110" y="564"/>
                  </a:lnTo>
                  <a:lnTo>
                    <a:pt x="138" y="583"/>
                  </a:lnTo>
                  <a:lnTo>
                    <a:pt x="169" y="594"/>
                  </a:lnTo>
                  <a:lnTo>
                    <a:pt x="202" y="598"/>
                  </a:lnTo>
                  <a:lnTo>
                    <a:pt x="236" y="594"/>
                  </a:lnTo>
                  <a:lnTo>
                    <a:pt x="268" y="583"/>
                  </a:lnTo>
                  <a:lnTo>
                    <a:pt x="295" y="564"/>
                  </a:lnTo>
                  <a:lnTo>
                    <a:pt x="319" y="542"/>
                  </a:lnTo>
                  <a:lnTo>
                    <a:pt x="335" y="513"/>
                  </a:lnTo>
                  <a:lnTo>
                    <a:pt x="347" y="483"/>
                  </a:lnTo>
                  <a:lnTo>
                    <a:pt x="351" y="449"/>
                  </a:lnTo>
                  <a:lnTo>
                    <a:pt x="347" y="416"/>
                  </a:lnTo>
                  <a:lnTo>
                    <a:pt x="335" y="384"/>
                  </a:lnTo>
                  <a:lnTo>
                    <a:pt x="319" y="357"/>
                  </a:lnTo>
                  <a:lnTo>
                    <a:pt x="295" y="333"/>
                  </a:lnTo>
                  <a:lnTo>
                    <a:pt x="268" y="316"/>
                  </a:lnTo>
                  <a:lnTo>
                    <a:pt x="236" y="305"/>
                  </a:lnTo>
                  <a:lnTo>
                    <a:pt x="202" y="301"/>
                  </a:lnTo>
                  <a:close/>
                  <a:moveTo>
                    <a:pt x="251" y="254"/>
                  </a:moveTo>
                  <a:lnTo>
                    <a:pt x="285" y="266"/>
                  </a:lnTo>
                  <a:lnTo>
                    <a:pt x="314" y="283"/>
                  </a:lnTo>
                  <a:lnTo>
                    <a:pt x="340" y="305"/>
                  </a:lnTo>
                  <a:lnTo>
                    <a:pt x="362" y="331"/>
                  </a:lnTo>
                  <a:lnTo>
                    <a:pt x="381" y="360"/>
                  </a:lnTo>
                  <a:lnTo>
                    <a:pt x="470" y="360"/>
                  </a:lnTo>
                  <a:lnTo>
                    <a:pt x="470" y="298"/>
                  </a:lnTo>
                  <a:lnTo>
                    <a:pt x="423" y="254"/>
                  </a:lnTo>
                  <a:lnTo>
                    <a:pt x="251" y="254"/>
                  </a:lnTo>
                  <a:close/>
                  <a:moveTo>
                    <a:pt x="12" y="0"/>
                  </a:moveTo>
                  <a:lnTo>
                    <a:pt x="152" y="0"/>
                  </a:lnTo>
                  <a:lnTo>
                    <a:pt x="216" y="79"/>
                  </a:lnTo>
                  <a:lnTo>
                    <a:pt x="216" y="219"/>
                  </a:lnTo>
                  <a:lnTo>
                    <a:pt x="436" y="219"/>
                  </a:lnTo>
                  <a:lnTo>
                    <a:pt x="505" y="281"/>
                  </a:lnTo>
                  <a:lnTo>
                    <a:pt x="505" y="360"/>
                  </a:lnTo>
                  <a:lnTo>
                    <a:pt x="527" y="360"/>
                  </a:lnTo>
                  <a:lnTo>
                    <a:pt x="553" y="365"/>
                  </a:lnTo>
                  <a:lnTo>
                    <a:pt x="573" y="377"/>
                  </a:lnTo>
                  <a:lnTo>
                    <a:pt x="586" y="395"/>
                  </a:lnTo>
                  <a:lnTo>
                    <a:pt x="591" y="419"/>
                  </a:lnTo>
                  <a:lnTo>
                    <a:pt x="591" y="505"/>
                  </a:lnTo>
                  <a:lnTo>
                    <a:pt x="611" y="510"/>
                  </a:lnTo>
                  <a:lnTo>
                    <a:pt x="628" y="522"/>
                  </a:lnTo>
                  <a:lnTo>
                    <a:pt x="643" y="537"/>
                  </a:lnTo>
                  <a:lnTo>
                    <a:pt x="652" y="554"/>
                  </a:lnTo>
                  <a:lnTo>
                    <a:pt x="655" y="576"/>
                  </a:lnTo>
                  <a:lnTo>
                    <a:pt x="652" y="599"/>
                  </a:lnTo>
                  <a:lnTo>
                    <a:pt x="642" y="620"/>
                  </a:lnTo>
                  <a:lnTo>
                    <a:pt x="627" y="635"/>
                  </a:lnTo>
                  <a:lnTo>
                    <a:pt x="606" y="645"/>
                  </a:lnTo>
                  <a:lnTo>
                    <a:pt x="583" y="648"/>
                  </a:lnTo>
                  <a:lnTo>
                    <a:pt x="559" y="645"/>
                  </a:lnTo>
                  <a:lnTo>
                    <a:pt x="537" y="633"/>
                  </a:lnTo>
                  <a:lnTo>
                    <a:pt x="522" y="616"/>
                  </a:lnTo>
                  <a:lnTo>
                    <a:pt x="512" y="593"/>
                  </a:lnTo>
                  <a:lnTo>
                    <a:pt x="340" y="593"/>
                  </a:lnTo>
                  <a:lnTo>
                    <a:pt x="310" y="616"/>
                  </a:lnTo>
                  <a:lnTo>
                    <a:pt x="277" y="633"/>
                  </a:lnTo>
                  <a:lnTo>
                    <a:pt x="241" y="645"/>
                  </a:lnTo>
                  <a:lnTo>
                    <a:pt x="202" y="648"/>
                  </a:lnTo>
                  <a:lnTo>
                    <a:pt x="162" y="645"/>
                  </a:lnTo>
                  <a:lnTo>
                    <a:pt x="123" y="633"/>
                  </a:lnTo>
                  <a:lnTo>
                    <a:pt x="90" y="615"/>
                  </a:lnTo>
                  <a:lnTo>
                    <a:pt x="59" y="591"/>
                  </a:lnTo>
                  <a:lnTo>
                    <a:pt x="36" y="561"/>
                  </a:lnTo>
                  <a:lnTo>
                    <a:pt x="16" y="527"/>
                  </a:lnTo>
                  <a:lnTo>
                    <a:pt x="4" y="490"/>
                  </a:lnTo>
                  <a:lnTo>
                    <a:pt x="0" y="449"/>
                  </a:lnTo>
                  <a:lnTo>
                    <a:pt x="4" y="411"/>
                  </a:lnTo>
                  <a:lnTo>
                    <a:pt x="16" y="374"/>
                  </a:lnTo>
                  <a:lnTo>
                    <a:pt x="34" y="340"/>
                  </a:lnTo>
                  <a:lnTo>
                    <a:pt x="58" y="310"/>
                  </a:lnTo>
                  <a:lnTo>
                    <a:pt x="85" y="284"/>
                  </a:lnTo>
                  <a:lnTo>
                    <a:pt x="117" y="266"/>
                  </a:lnTo>
                  <a:lnTo>
                    <a:pt x="152" y="254"/>
                  </a:lnTo>
                  <a:lnTo>
                    <a:pt x="152" y="101"/>
                  </a:lnTo>
                  <a:lnTo>
                    <a:pt x="123" y="62"/>
                  </a:lnTo>
                  <a:lnTo>
                    <a:pt x="12" y="62"/>
                  </a:lnTo>
                  <a:lnTo>
                    <a:pt x="1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0" name="Freeform 11"/>
            <p:cNvSpPr>
              <a:spLocks noEditPoints="1"/>
            </p:cNvSpPr>
            <p:nvPr/>
          </p:nvSpPr>
          <p:spPr bwMode="auto">
            <a:xfrm>
              <a:off x="6551612" y="4596468"/>
              <a:ext cx="432797" cy="737532"/>
            </a:xfrm>
            <a:custGeom>
              <a:avLst/>
              <a:gdLst/>
              <a:ahLst/>
              <a:cxnLst>
                <a:cxn ang="0">
                  <a:pos x="52" y="526"/>
                </a:cxn>
                <a:cxn ang="0">
                  <a:pos x="52" y="570"/>
                </a:cxn>
                <a:cxn ang="0">
                  <a:pos x="313" y="570"/>
                </a:cxn>
                <a:cxn ang="0">
                  <a:pos x="313" y="526"/>
                </a:cxn>
                <a:cxn ang="0">
                  <a:pos x="52" y="526"/>
                </a:cxn>
                <a:cxn ang="0">
                  <a:pos x="160" y="334"/>
                </a:cxn>
                <a:cxn ang="0">
                  <a:pos x="160" y="379"/>
                </a:cxn>
                <a:cxn ang="0">
                  <a:pos x="114" y="379"/>
                </a:cxn>
                <a:cxn ang="0">
                  <a:pos x="114" y="430"/>
                </a:cxn>
                <a:cxn ang="0">
                  <a:pos x="160" y="430"/>
                </a:cxn>
                <a:cxn ang="0">
                  <a:pos x="160" y="475"/>
                </a:cxn>
                <a:cxn ang="0">
                  <a:pos x="210" y="475"/>
                </a:cxn>
                <a:cxn ang="0">
                  <a:pos x="210" y="430"/>
                </a:cxn>
                <a:cxn ang="0">
                  <a:pos x="256" y="430"/>
                </a:cxn>
                <a:cxn ang="0">
                  <a:pos x="256" y="379"/>
                </a:cxn>
                <a:cxn ang="0">
                  <a:pos x="210" y="379"/>
                </a:cxn>
                <a:cxn ang="0">
                  <a:pos x="210" y="334"/>
                </a:cxn>
                <a:cxn ang="0">
                  <a:pos x="160" y="334"/>
                </a:cxn>
                <a:cxn ang="0">
                  <a:pos x="104" y="133"/>
                </a:cxn>
                <a:cxn ang="0">
                  <a:pos x="52" y="224"/>
                </a:cxn>
                <a:cxn ang="0">
                  <a:pos x="52" y="283"/>
                </a:cxn>
                <a:cxn ang="0">
                  <a:pos x="313" y="283"/>
                </a:cxn>
                <a:cxn ang="0">
                  <a:pos x="313" y="224"/>
                </a:cxn>
                <a:cxn ang="0">
                  <a:pos x="259" y="133"/>
                </a:cxn>
                <a:cxn ang="0">
                  <a:pos x="104" y="133"/>
                </a:cxn>
                <a:cxn ang="0">
                  <a:pos x="74" y="0"/>
                </a:cxn>
                <a:cxn ang="0">
                  <a:pos x="291" y="0"/>
                </a:cxn>
                <a:cxn ang="0">
                  <a:pos x="306" y="4"/>
                </a:cxn>
                <a:cxn ang="0">
                  <a:pos x="318" y="15"/>
                </a:cxn>
                <a:cxn ang="0">
                  <a:pos x="321" y="32"/>
                </a:cxn>
                <a:cxn ang="0">
                  <a:pos x="321" y="64"/>
                </a:cxn>
                <a:cxn ang="0">
                  <a:pos x="318" y="78"/>
                </a:cxn>
                <a:cxn ang="0">
                  <a:pos x="310" y="88"/>
                </a:cxn>
                <a:cxn ang="0">
                  <a:pos x="298" y="95"/>
                </a:cxn>
                <a:cxn ang="0">
                  <a:pos x="365" y="211"/>
                </a:cxn>
                <a:cxn ang="0">
                  <a:pos x="365" y="622"/>
                </a:cxn>
                <a:cxn ang="0">
                  <a:pos x="0" y="622"/>
                </a:cxn>
                <a:cxn ang="0">
                  <a:pos x="0" y="211"/>
                </a:cxn>
                <a:cxn ang="0">
                  <a:pos x="66" y="95"/>
                </a:cxn>
                <a:cxn ang="0">
                  <a:pos x="54" y="88"/>
                </a:cxn>
                <a:cxn ang="0">
                  <a:pos x="47" y="78"/>
                </a:cxn>
                <a:cxn ang="0">
                  <a:pos x="44" y="64"/>
                </a:cxn>
                <a:cxn ang="0">
                  <a:pos x="44" y="32"/>
                </a:cxn>
                <a:cxn ang="0">
                  <a:pos x="47" y="15"/>
                </a:cxn>
                <a:cxn ang="0">
                  <a:pos x="59" y="4"/>
                </a:cxn>
                <a:cxn ang="0">
                  <a:pos x="74" y="0"/>
                </a:cxn>
              </a:cxnLst>
              <a:rect l="0" t="0" r="r" b="b"/>
              <a:pathLst>
                <a:path w="365" h="622">
                  <a:moveTo>
                    <a:pt x="52" y="526"/>
                  </a:moveTo>
                  <a:lnTo>
                    <a:pt x="52" y="570"/>
                  </a:lnTo>
                  <a:lnTo>
                    <a:pt x="313" y="570"/>
                  </a:lnTo>
                  <a:lnTo>
                    <a:pt x="313" y="526"/>
                  </a:lnTo>
                  <a:lnTo>
                    <a:pt x="52" y="526"/>
                  </a:lnTo>
                  <a:close/>
                  <a:moveTo>
                    <a:pt x="160" y="334"/>
                  </a:moveTo>
                  <a:lnTo>
                    <a:pt x="160" y="379"/>
                  </a:lnTo>
                  <a:lnTo>
                    <a:pt x="114" y="379"/>
                  </a:lnTo>
                  <a:lnTo>
                    <a:pt x="114" y="430"/>
                  </a:lnTo>
                  <a:lnTo>
                    <a:pt x="160" y="430"/>
                  </a:lnTo>
                  <a:lnTo>
                    <a:pt x="160" y="475"/>
                  </a:lnTo>
                  <a:lnTo>
                    <a:pt x="210" y="475"/>
                  </a:lnTo>
                  <a:lnTo>
                    <a:pt x="210" y="430"/>
                  </a:lnTo>
                  <a:lnTo>
                    <a:pt x="256" y="430"/>
                  </a:lnTo>
                  <a:lnTo>
                    <a:pt x="256" y="379"/>
                  </a:lnTo>
                  <a:lnTo>
                    <a:pt x="210" y="379"/>
                  </a:lnTo>
                  <a:lnTo>
                    <a:pt x="210" y="334"/>
                  </a:lnTo>
                  <a:lnTo>
                    <a:pt x="160" y="334"/>
                  </a:lnTo>
                  <a:close/>
                  <a:moveTo>
                    <a:pt x="104" y="133"/>
                  </a:moveTo>
                  <a:lnTo>
                    <a:pt x="52" y="224"/>
                  </a:lnTo>
                  <a:lnTo>
                    <a:pt x="52" y="283"/>
                  </a:lnTo>
                  <a:lnTo>
                    <a:pt x="313" y="283"/>
                  </a:lnTo>
                  <a:lnTo>
                    <a:pt x="313" y="224"/>
                  </a:lnTo>
                  <a:lnTo>
                    <a:pt x="259" y="133"/>
                  </a:lnTo>
                  <a:lnTo>
                    <a:pt x="104" y="133"/>
                  </a:lnTo>
                  <a:close/>
                  <a:moveTo>
                    <a:pt x="74" y="0"/>
                  </a:moveTo>
                  <a:lnTo>
                    <a:pt x="291" y="0"/>
                  </a:lnTo>
                  <a:lnTo>
                    <a:pt x="306" y="4"/>
                  </a:lnTo>
                  <a:lnTo>
                    <a:pt x="318" y="15"/>
                  </a:lnTo>
                  <a:lnTo>
                    <a:pt x="321" y="32"/>
                  </a:lnTo>
                  <a:lnTo>
                    <a:pt x="321" y="64"/>
                  </a:lnTo>
                  <a:lnTo>
                    <a:pt x="318" y="78"/>
                  </a:lnTo>
                  <a:lnTo>
                    <a:pt x="310" y="88"/>
                  </a:lnTo>
                  <a:lnTo>
                    <a:pt x="298" y="95"/>
                  </a:lnTo>
                  <a:lnTo>
                    <a:pt x="365" y="211"/>
                  </a:lnTo>
                  <a:lnTo>
                    <a:pt x="365" y="622"/>
                  </a:lnTo>
                  <a:lnTo>
                    <a:pt x="0" y="622"/>
                  </a:lnTo>
                  <a:lnTo>
                    <a:pt x="0" y="211"/>
                  </a:lnTo>
                  <a:lnTo>
                    <a:pt x="66" y="95"/>
                  </a:lnTo>
                  <a:lnTo>
                    <a:pt x="54" y="88"/>
                  </a:lnTo>
                  <a:lnTo>
                    <a:pt x="47" y="78"/>
                  </a:lnTo>
                  <a:lnTo>
                    <a:pt x="44" y="64"/>
                  </a:lnTo>
                  <a:lnTo>
                    <a:pt x="44" y="32"/>
                  </a:lnTo>
                  <a:lnTo>
                    <a:pt x="47" y="15"/>
                  </a:lnTo>
                  <a:lnTo>
                    <a:pt x="59" y="4"/>
                  </a:lnTo>
                  <a:lnTo>
                    <a:pt x="74"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nvGrpSpPr>
            <p:cNvPr id="141" name="Group 64"/>
            <p:cNvGrpSpPr/>
            <p:nvPr/>
          </p:nvGrpSpPr>
          <p:grpSpPr>
            <a:xfrm>
              <a:off x="8075612" y="2057400"/>
              <a:ext cx="412881" cy="538576"/>
              <a:chOff x="3614738" y="2339975"/>
              <a:chExt cx="787400" cy="1027113"/>
            </a:xfrm>
            <a:grpFill/>
          </p:grpSpPr>
          <p:sp>
            <p:nvSpPr>
              <p:cNvPr id="156" name="Freeform 18"/>
              <p:cNvSpPr>
                <a:spLocks/>
              </p:cNvSpPr>
              <p:nvPr/>
            </p:nvSpPr>
            <p:spPr bwMode="auto">
              <a:xfrm>
                <a:off x="3614738" y="3092450"/>
                <a:ext cx="176213" cy="274638"/>
              </a:xfrm>
              <a:custGeom>
                <a:avLst/>
                <a:gdLst/>
                <a:ahLst/>
                <a:cxnLst>
                  <a:cxn ang="0">
                    <a:pos x="52" y="0"/>
                  </a:cxn>
                  <a:cxn ang="0">
                    <a:pos x="55" y="1"/>
                  </a:cxn>
                  <a:cxn ang="0">
                    <a:pos x="74" y="20"/>
                  </a:cxn>
                  <a:cxn ang="0">
                    <a:pos x="86" y="35"/>
                  </a:cxn>
                  <a:cxn ang="0">
                    <a:pos x="96" y="53"/>
                  </a:cxn>
                  <a:cxn ang="0">
                    <a:pos x="106" y="74"/>
                  </a:cxn>
                  <a:cxn ang="0">
                    <a:pos x="111" y="99"/>
                  </a:cxn>
                  <a:cxn ang="0">
                    <a:pos x="111" y="123"/>
                  </a:cxn>
                  <a:cxn ang="0">
                    <a:pos x="104" y="141"/>
                  </a:cxn>
                  <a:cxn ang="0">
                    <a:pos x="94" y="156"/>
                  </a:cxn>
                  <a:cxn ang="0">
                    <a:pos x="82" y="166"/>
                  </a:cxn>
                  <a:cxn ang="0">
                    <a:pos x="67" y="171"/>
                  </a:cxn>
                  <a:cxn ang="0">
                    <a:pos x="54" y="173"/>
                  </a:cxn>
                  <a:cxn ang="0">
                    <a:pos x="42" y="171"/>
                  </a:cxn>
                  <a:cxn ang="0">
                    <a:pos x="28" y="166"/>
                  </a:cxn>
                  <a:cxn ang="0">
                    <a:pos x="17" y="158"/>
                  </a:cxn>
                  <a:cxn ang="0">
                    <a:pos x="8" y="144"/>
                  </a:cxn>
                  <a:cxn ang="0">
                    <a:pos x="1" y="128"/>
                  </a:cxn>
                  <a:cxn ang="0">
                    <a:pos x="0" y="104"/>
                  </a:cxn>
                  <a:cxn ang="0">
                    <a:pos x="3" y="82"/>
                  </a:cxn>
                  <a:cxn ang="0">
                    <a:pos x="12" y="62"/>
                  </a:cxn>
                  <a:cxn ang="0">
                    <a:pos x="22" y="42"/>
                  </a:cxn>
                  <a:cxn ang="0">
                    <a:pos x="32" y="25"/>
                  </a:cxn>
                  <a:cxn ang="0">
                    <a:pos x="42" y="11"/>
                  </a:cxn>
                  <a:cxn ang="0">
                    <a:pos x="49" y="3"/>
                  </a:cxn>
                  <a:cxn ang="0">
                    <a:pos x="52" y="0"/>
                  </a:cxn>
                </a:cxnLst>
                <a:rect l="0" t="0" r="r" b="b"/>
                <a:pathLst>
                  <a:path w="111" h="173">
                    <a:moveTo>
                      <a:pt x="52" y="0"/>
                    </a:moveTo>
                    <a:lnTo>
                      <a:pt x="55" y="1"/>
                    </a:lnTo>
                    <a:lnTo>
                      <a:pt x="74" y="20"/>
                    </a:lnTo>
                    <a:lnTo>
                      <a:pt x="86" y="35"/>
                    </a:lnTo>
                    <a:lnTo>
                      <a:pt x="96" y="53"/>
                    </a:lnTo>
                    <a:lnTo>
                      <a:pt x="106" y="74"/>
                    </a:lnTo>
                    <a:lnTo>
                      <a:pt x="111" y="99"/>
                    </a:lnTo>
                    <a:lnTo>
                      <a:pt x="111" y="123"/>
                    </a:lnTo>
                    <a:lnTo>
                      <a:pt x="104" y="141"/>
                    </a:lnTo>
                    <a:lnTo>
                      <a:pt x="94" y="156"/>
                    </a:lnTo>
                    <a:lnTo>
                      <a:pt x="82" y="166"/>
                    </a:lnTo>
                    <a:lnTo>
                      <a:pt x="67" y="171"/>
                    </a:lnTo>
                    <a:lnTo>
                      <a:pt x="54" y="173"/>
                    </a:lnTo>
                    <a:lnTo>
                      <a:pt x="42" y="171"/>
                    </a:lnTo>
                    <a:lnTo>
                      <a:pt x="28" y="166"/>
                    </a:lnTo>
                    <a:lnTo>
                      <a:pt x="17" y="158"/>
                    </a:lnTo>
                    <a:lnTo>
                      <a:pt x="8" y="144"/>
                    </a:lnTo>
                    <a:lnTo>
                      <a:pt x="1" y="128"/>
                    </a:lnTo>
                    <a:lnTo>
                      <a:pt x="0" y="104"/>
                    </a:lnTo>
                    <a:lnTo>
                      <a:pt x="3" y="82"/>
                    </a:lnTo>
                    <a:lnTo>
                      <a:pt x="12" y="62"/>
                    </a:lnTo>
                    <a:lnTo>
                      <a:pt x="22" y="42"/>
                    </a:lnTo>
                    <a:lnTo>
                      <a:pt x="32" y="25"/>
                    </a:lnTo>
                    <a:lnTo>
                      <a:pt x="42" y="11"/>
                    </a:lnTo>
                    <a:lnTo>
                      <a:pt x="49" y="3"/>
                    </a:lnTo>
                    <a:lnTo>
                      <a:pt x="5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7" name="Freeform 19"/>
              <p:cNvSpPr>
                <a:spLocks/>
              </p:cNvSpPr>
              <p:nvPr/>
            </p:nvSpPr>
            <p:spPr bwMode="auto">
              <a:xfrm>
                <a:off x="3970338" y="2339975"/>
                <a:ext cx="431800" cy="433388"/>
              </a:xfrm>
              <a:custGeom>
                <a:avLst/>
                <a:gdLst/>
                <a:ahLst/>
                <a:cxnLst>
                  <a:cxn ang="0">
                    <a:pos x="176" y="0"/>
                  </a:cxn>
                  <a:cxn ang="0">
                    <a:pos x="203" y="0"/>
                  </a:cxn>
                  <a:cxn ang="0">
                    <a:pos x="227" y="7"/>
                  </a:cxn>
                  <a:cxn ang="0">
                    <a:pos x="249" y="24"/>
                  </a:cxn>
                  <a:cxn ang="0">
                    <a:pos x="266" y="46"/>
                  </a:cxn>
                  <a:cxn ang="0">
                    <a:pos x="272" y="71"/>
                  </a:cxn>
                  <a:cxn ang="0">
                    <a:pos x="272" y="98"/>
                  </a:cxn>
                  <a:cxn ang="0">
                    <a:pos x="266" y="121"/>
                  </a:cxn>
                  <a:cxn ang="0">
                    <a:pos x="249" y="143"/>
                  </a:cxn>
                  <a:cxn ang="0">
                    <a:pos x="198" y="194"/>
                  </a:cxn>
                  <a:cxn ang="0">
                    <a:pos x="193" y="197"/>
                  </a:cxn>
                  <a:cxn ang="0">
                    <a:pos x="213" y="217"/>
                  </a:cxn>
                  <a:cxn ang="0">
                    <a:pos x="220" y="229"/>
                  </a:cxn>
                  <a:cxn ang="0">
                    <a:pos x="223" y="241"/>
                  </a:cxn>
                  <a:cxn ang="0">
                    <a:pos x="220" y="253"/>
                  </a:cxn>
                  <a:cxn ang="0">
                    <a:pos x="213" y="263"/>
                  </a:cxn>
                  <a:cxn ang="0">
                    <a:pos x="203" y="271"/>
                  </a:cxn>
                  <a:cxn ang="0">
                    <a:pos x="191" y="273"/>
                  </a:cxn>
                  <a:cxn ang="0">
                    <a:pos x="180" y="271"/>
                  </a:cxn>
                  <a:cxn ang="0">
                    <a:pos x="170" y="265"/>
                  </a:cxn>
                  <a:cxn ang="0">
                    <a:pos x="8" y="103"/>
                  </a:cxn>
                  <a:cxn ang="0">
                    <a:pos x="1" y="91"/>
                  </a:cxn>
                  <a:cxn ang="0">
                    <a:pos x="0" y="79"/>
                  </a:cxn>
                  <a:cxn ang="0">
                    <a:pos x="1" y="68"/>
                  </a:cxn>
                  <a:cxn ang="0">
                    <a:pos x="8" y="57"/>
                  </a:cxn>
                  <a:cxn ang="0">
                    <a:pos x="20" y="51"/>
                  </a:cxn>
                  <a:cxn ang="0">
                    <a:pos x="32" y="49"/>
                  </a:cxn>
                  <a:cxn ang="0">
                    <a:pos x="43" y="51"/>
                  </a:cxn>
                  <a:cxn ang="0">
                    <a:pos x="53" y="57"/>
                  </a:cxn>
                  <a:cxn ang="0">
                    <a:pos x="75" y="79"/>
                  </a:cxn>
                  <a:cxn ang="0">
                    <a:pos x="79" y="74"/>
                  </a:cxn>
                  <a:cxn ang="0">
                    <a:pos x="129" y="24"/>
                  </a:cxn>
                  <a:cxn ang="0">
                    <a:pos x="151" y="7"/>
                  </a:cxn>
                  <a:cxn ang="0">
                    <a:pos x="176" y="0"/>
                  </a:cxn>
                </a:cxnLst>
                <a:rect l="0" t="0" r="r" b="b"/>
                <a:pathLst>
                  <a:path w="272" h="273">
                    <a:moveTo>
                      <a:pt x="176" y="0"/>
                    </a:moveTo>
                    <a:lnTo>
                      <a:pt x="203" y="0"/>
                    </a:lnTo>
                    <a:lnTo>
                      <a:pt x="227" y="7"/>
                    </a:lnTo>
                    <a:lnTo>
                      <a:pt x="249" y="24"/>
                    </a:lnTo>
                    <a:lnTo>
                      <a:pt x="266" y="46"/>
                    </a:lnTo>
                    <a:lnTo>
                      <a:pt x="272" y="71"/>
                    </a:lnTo>
                    <a:lnTo>
                      <a:pt x="272" y="98"/>
                    </a:lnTo>
                    <a:lnTo>
                      <a:pt x="266" y="121"/>
                    </a:lnTo>
                    <a:lnTo>
                      <a:pt x="249" y="143"/>
                    </a:lnTo>
                    <a:lnTo>
                      <a:pt x="198" y="194"/>
                    </a:lnTo>
                    <a:lnTo>
                      <a:pt x="193" y="197"/>
                    </a:lnTo>
                    <a:lnTo>
                      <a:pt x="213" y="217"/>
                    </a:lnTo>
                    <a:lnTo>
                      <a:pt x="220" y="229"/>
                    </a:lnTo>
                    <a:lnTo>
                      <a:pt x="223" y="241"/>
                    </a:lnTo>
                    <a:lnTo>
                      <a:pt x="220" y="253"/>
                    </a:lnTo>
                    <a:lnTo>
                      <a:pt x="213" y="263"/>
                    </a:lnTo>
                    <a:lnTo>
                      <a:pt x="203" y="271"/>
                    </a:lnTo>
                    <a:lnTo>
                      <a:pt x="191" y="273"/>
                    </a:lnTo>
                    <a:lnTo>
                      <a:pt x="180" y="271"/>
                    </a:lnTo>
                    <a:lnTo>
                      <a:pt x="170" y="265"/>
                    </a:lnTo>
                    <a:lnTo>
                      <a:pt x="8" y="103"/>
                    </a:lnTo>
                    <a:lnTo>
                      <a:pt x="1" y="91"/>
                    </a:lnTo>
                    <a:lnTo>
                      <a:pt x="0" y="79"/>
                    </a:lnTo>
                    <a:lnTo>
                      <a:pt x="1" y="68"/>
                    </a:lnTo>
                    <a:lnTo>
                      <a:pt x="8" y="57"/>
                    </a:lnTo>
                    <a:lnTo>
                      <a:pt x="20" y="51"/>
                    </a:lnTo>
                    <a:lnTo>
                      <a:pt x="32" y="49"/>
                    </a:lnTo>
                    <a:lnTo>
                      <a:pt x="43" y="51"/>
                    </a:lnTo>
                    <a:lnTo>
                      <a:pt x="53" y="57"/>
                    </a:lnTo>
                    <a:lnTo>
                      <a:pt x="75" y="79"/>
                    </a:lnTo>
                    <a:lnTo>
                      <a:pt x="79" y="74"/>
                    </a:lnTo>
                    <a:lnTo>
                      <a:pt x="129" y="24"/>
                    </a:lnTo>
                    <a:lnTo>
                      <a:pt x="151" y="7"/>
                    </a:lnTo>
                    <a:lnTo>
                      <a:pt x="17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8" name="Freeform 20"/>
              <p:cNvSpPr>
                <a:spLocks/>
              </p:cNvSpPr>
              <p:nvPr/>
            </p:nvSpPr>
            <p:spPr bwMode="auto">
              <a:xfrm>
                <a:off x="3686176" y="2566988"/>
                <a:ext cx="484188" cy="484188"/>
              </a:xfrm>
              <a:custGeom>
                <a:avLst/>
                <a:gdLst/>
                <a:ahLst/>
                <a:cxnLst>
                  <a:cxn ang="0">
                    <a:pos x="209" y="0"/>
                  </a:cxn>
                  <a:cxn ang="0">
                    <a:pos x="305" y="98"/>
                  </a:cxn>
                  <a:cxn ang="0">
                    <a:pos x="145" y="258"/>
                  </a:cxn>
                  <a:cxn ang="0">
                    <a:pos x="133" y="268"/>
                  </a:cxn>
                  <a:cxn ang="0">
                    <a:pos x="116" y="278"/>
                  </a:cxn>
                  <a:cxn ang="0">
                    <a:pos x="98" y="288"/>
                  </a:cxn>
                  <a:cxn ang="0">
                    <a:pos x="78" y="297"/>
                  </a:cxn>
                  <a:cxn ang="0">
                    <a:pos x="57" y="302"/>
                  </a:cxn>
                  <a:cxn ang="0">
                    <a:pos x="39" y="305"/>
                  </a:cxn>
                  <a:cxn ang="0">
                    <a:pos x="22" y="302"/>
                  </a:cxn>
                  <a:cxn ang="0">
                    <a:pos x="10" y="295"/>
                  </a:cxn>
                  <a:cxn ang="0">
                    <a:pos x="4" y="283"/>
                  </a:cxn>
                  <a:cxn ang="0">
                    <a:pos x="0" y="267"/>
                  </a:cxn>
                  <a:cxn ang="0">
                    <a:pos x="4" y="248"/>
                  </a:cxn>
                  <a:cxn ang="0">
                    <a:pos x="9" y="228"/>
                  </a:cxn>
                  <a:cxn ang="0">
                    <a:pos x="17" y="208"/>
                  </a:cxn>
                  <a:cxn ang="0">
                    <a:pos x="27" y="189"/>
                  </a:cxn>
                  <a:cxn ang="0">
                    <a:pos x="37" y="174"/>
                  </a:cxn>
                  <a:cxn ang="0">
                    <a:pos x="47" y="162"/>
                  </a:cxn>
                  <a:cxn ang="0">
                    <a:pos x="209" y="0"/>
                  </a:cxn>
                </a:cxnLst>
                <a:rect l="0" t="0" r="r" b="b"/>
                <a:pathLst>
                  <a:path w="305" h="305">
                    <a:moveTo>
                      <a:pt x="209" y="0"/>
                    </a:moveTo>
                    <a:lnTo>
                      <a:pt x="305" y="98"/>
                    </a:lnTo>
                    <a:lnTo>
                      <a:pt x="145" y="258"/>
                    </a:lnTo>
                    <a:lnTo>
                      <a:pt x="133" y="268"/>
                    </a:lnTo>
                    <a:lnTo>
                      <a:pt x="116" y="278"/>
                    </a:lnTo>
                    <a:lnTo>
                      <a:pt x="98" y="288"/>
                    </a:lnTo>
                    <a:lnTo>
                      <a:pt x="78" y="297"/>
                    </a:lnTo>
                    <a:lnTo>
                      <a:pt x="57" y="302"/>
                    </a:lnTo>
                    <a:lnTo>
                      <a:pt x="39" y="305"/>
                    </a:lnTo>
                    <a:lnTo>
                      <a:pt x="22" y="302"/>
                    </a:lnTo>
                    <a:lnTo>
                      <a:pt x="10" y="295"/>
                    </a:lnTo>
                    <a:lnTo>
                      <a:pt x="4" y="283"/>
                    </a:lnTo>
                    <a:lnTo>
                      <a:pt x="0" y="267"/>
                    </a:lnTo>
                    <a:lnTo>
                      <a:pt x="4" y="248"/>
                    </a:lnTo>
                    <a:lnTo>
                      <a:pt x="9" y="228"/>
                    </a:lnTo>
                    <a:lnTo>
                      <a:pt x="17" y="208"/>
                    </a:lnTo>
                    <a:lnTo>
                      <a:pt x="27" y="189"/>
                    </a:lnTo>
                    <a:lnTo>
                      <a:pt x="37" y="174"/>
                    </a:lnTo>
                    <a:lnTo>
                      <a:pt x="47" y="162"/>
                    </a:lnTo>
                    <a:lnTo>
                      <a:pt x="209"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42" name="Group 66"/>
            <p:cNvGrpSpPr/>
            <p:nvPr/>
          </p:nvGrpSpPr>
          <p:grpSpPr>
            <a:xfrm>
              <a:off x="3732212" y="4038600"/>
              <a:ext cx="426643" cy="396169"/>
              <a:chOff x="3557588" y="4046538"/>
              <a:chExt cx="933450" cy="866775"/>
            </a:xfrm>
            <a:grpFill/>
          </p:grpSpPr>
          <p:sp>
            <p:nvSpPr>
              <p:cNvPr id="154" name="Freeform 30"/>
              <p:cNvSpPr>
                <a:spLocks noEditPoints="1"/>
              </p:cNvSpPr>
              <p:nvPr/>
            </p:nvSpPr>
            <p:spPr bwMode="auto">
              <a:xfrm>
                <a:off x="3557588" y="4046538"/>
                <a:ext cx="933450" cy="687388"/>
              </a:xfrm>
              <a:custGeom>
                <a:avLst/>
                <a:gdLst/>
                <a:ahLst/>
                <a:cxnLst>
                  <a:cxn ang="0">
                    <a:pos x="329" y="84"/>
                  </a:cxn>
                  <a:cxn ang="0">
                    <a:pos x="244" y="248"/>
                  </a:cxn>
                  <a:cxn ang="0">
                    <a:pos x="221" y="118"/>
                  </a:cxn>
                  <a:cxn ang="0">
                    <a:pos x="179" y="221"/>
                  </a:cxn>
                  <a:cxn ang="0">
                    <a:pos x="122" y="221"/>
                  </a:cxn>
                  <a:cxn ang="0">
                    <a:pos x="122" y="241"/>
                  </a:cxn>
                  <a:cxn ang="0">
                    <a:pos x="199" y="241"/>
                  </a:cxn>
                  <a:cxn ang="0">
                    <a:pos x="209" y="217"/>
                  </a:cxn>
                  <a:cxn ang="0">
                    <a:pos x="231" y="339"/>
                  </a:cxn>
                  <a:cxn ang="0">
                    <a:pos x="315" y="175"/>
                  </a:cxn>
                  <a:cxn ang="0">
                    <a:pos x="344" y="335"/>
                  </a:cxn>
                  <a:cxn ang="0">
                    <a:pos x="391" y="241"/>
                  </a:cxn>
                  <a:cxn ang="0">
                    <a:pos x="446" y="241"/>
                  </a:cxn>
                  <a:cxn ang="0">
                    <a:pos x="446" y="221"/>
                  </a:cxn>
                  <a:cxn ang="0">
                    <a:pos x="374" y="221"/>
                  </a:cxn>
                  <a:cxn ang="0">
                    <a:pos x="357" y="249"/>
                  </a:cxn>
                  <a:cxn ang="0">
                    <a:pos x="329" y="84"/>
                  </a:cxn>
                  <a:cxn ang="0">
                    <a:pos x="46" y="0"/>
                  </a:cxn>
                  <a:cxn ang="0">
                    <a:pos x="542" y="0"/>
                  </a:cxn>
                  <a:cxn ang="0">
                    <a:pos x="561" y="3"/>
                  </a:cxn>
                  <a:cxn ang="0">
                    <a:pos x="574" y="14"/>
                  </a:cxn>
                  <a:cxn ang="0">
                    <a:pos x="584" y="27"/>
                  </a:cxn>
                  <a:cxn ang="0">
                    <a:pos x="588" y="46"/>
                  </a:cxn>
                  <a:cxn ang="0">
                    <a:pos x="588" y="388"/>
                  </a:cxn>
                  <a:cxn ang="0">
                    <a:pos x="584" y="406"/>
                  </a:cxn>
                  <a:cxn ang="0">
                    <a:pos x="574" y="420"/>
                  </a:cxn>
                  <a:cxn ang="0">
                    <a:pos x="561" y="430"/>
                  </a:cxn>
                  <a:cxn ang="0">
                    <a:pos x="542" y="433"/>
                  </a:cxn>
                  <a:cxn ang="0">
                    <a:pos x="46" y="433"/>
                  </a:cxn>
                  <a:cxn ang="0">
                    <a:pos x="27" y="430"/>
                  </a:cxn>
                  <a:cxn ang="0">
                    <a:pos x="14" y="420"/>
                  </a:cxn>
                  <a:cxn ang="0">
                    <a:pos x="4" y="406"/>
                  </a:cxn>
                  <a:cxn ang="0">
                    <a:pos x="0" y="388"/>
                  </a:cxn>
                  <a:cxn ang="0">
                    <a:pos x="0" y="46"/>
                  </a:cxn>
                  <a:cxn ang="0">
                    <a:pos x="4" y="27"/>
                  </a:cxn>
                  <a:cxn ang="0">
                    <a:pos x="14" y="14"/>
                  </a:cxn>
                  <a:cxn ang="0">
                    <a:pos x="27" y="3"/>
                  </a:cxn>
                  <a:cxn ang="0">
                    <a:pos x="46" y="0"/>
                  </a:cxn>
                </a:cxnLst>
                <a:rect l="0" t="0" r="r" b="b"/>
                <a:pathLst>
                  <a:path w="588" h="433">
                    <a:moveTo>
                      <a:pt x="329" y="84"/>
                    </a:moveTo>
                    <a:lnTo>
                      <a:pt x="244" y="248"/>
                    </a:lnTo>
                    <a:lnTo>
                      <a:pt x="221" y="118"/>
                    </a:lnTo>
                    <a:lnTo>
                      <a:pt x="179" y="221"/>
                    </a:lnTo>
                    <a:lnTo>
                      <a:pt x="122" y="221"/>
                    </a:lnTo>
                    <a:lnTo>
                      <a:pt x="122" y="241"/>
                    </a:lnTo>
                    <a:lnTo>
                      <a:pt x="199" y="241"/>
                    </a:lnTo>
                    <a:lnTo>
                      <a:pt x="209" y="217"/>
                    </a:lnTo>
                    <a:lnTo>
                      <a:pt x="231" y="339"/>
                    </a:lnTo>
                    <a:lnTo>
                      <a:pt x="315" y="175"/>
                    </a:lnTo>
                    <a:lnTo>
                      <a:pt x="344" y="335"/>
                    </a:lnTo>
                    <a:lnTo>
                      <a:pt x="391" y="241"/>
                    </a:lnTo>
                    <a:lnTo>
                      <a:pt x="446" y="241"/>
                    </a:lnTo>
                    <a:lnTo>
                      <a:pt x="446" y="221"/>
                    </a:lnTo>
                    <a:lnTo>
                      <a:pt x="374" y="221"/>
                    </a:lnTo>
                    <a:lnTo>
                      <a:pt x="357" y="249"/>
                    </a:lnTo>
                    <a:lnTo>
                      <a:pt x="329" y="84"/>
                    </a:lnTo>
                    <a:close/>
                    <a:moveTo>
                      <a:pt x="46" y="0"/>
                    </a:moveTo>
                    <a:lnTo>
                      <a:pt x="542" y="0"/>
                    </a:lnTo>
                    <a:lnTo>
                      <a:pt x="561" y="3"/>
                    </a:lnTo>
                    <a:lnTo>
                      <a:pt x="574" y="14"/>
                    </a:lnTo>
                    <a:lnTo>
                      <a:pt x="584" y="27"/>
                    </a:lnTo>
                    <a:lnTo>
                      <a:pt x="588" y="46"/>
                    </a:lnTo>
                    <a:lnTo>
                      <a:pt x="588" y="388"/>
                    </a:lnTo>
                    <a:lnTo>
                      <a:pt x="584" y="406"/>
                    </a:lnTo>
                    <a:lnTo>
                      <a:pt x="574" y="420"/>
                    </a:lnTo>
                    <a:lnTo>
                      <a:pt x="561" y="430"/>
                    </a:lnTo>
                    <a:lnTo>
                      <a:pt x="542" y="433"/>
                    </a:lnTo>
                    <a:lnTo>
                      <a:pt x="46" y="433"/>
                    </a:lnTo>
                    <a:lnTo>
                      <a:pt x="27" y="430"/>
                    </a:lnTo>
                    <a:lnTo>
                      <a:pt x="14" y="420"/>
                    </a:lnTo>
                    <a:lnTo>
                      <a:pt x="4" y="406"/>
                    </a:lnTo>
                    <a:lnTo>
                      <a:pt x="0" y="388"/>
                    </a:lnTo>
                    <a:lnTo>
                      <a:pt x="0" y="46"/>
                    </a:lnTo>
                    <a:lnTo>
                      <a:pt x="4" y="27"/>
                    </a:lnTo>
                    <a:lnTo>
                      <a:pt x="14" y="14"/>
                    </a:lnTo>
                    <a:lnTo>
                      <a:pt x="27" y="3"/>
                    </a:lnTo>
                    <a:lnTo>
                      <a:pt x="4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5" name="Freeform 31"/>
              <p:cNvSpPr>
                <a:spLocks/>
              </p:cNvSpPr>
              <p:nvPr/>
            </p:nvSpPr>
            <p:spPr bwMode="auto">
              <a:xfrm>
                <a:off x="3736976" y="4756150"/>
                <a:ext cx="539750" cy="157163"/>
              </a:xfrm>
              <a:custGeom>
                <a:avLst/>
                <a:gdLst/>
                <a:ahLst/>
                <a:cxnLst>
                  <a:cxn ang="0">
                    <a:pos x="78" y="0"/>
                  </a:cxn>
                  <a:cxn ang="0">
                    <a:pos x="254" y="0"/>
                  </a:cxn>
                  <a:cxn ang="0">
                    <a:pos x="254" y="48"/>
                  </a:cxn>
                  <a:cxn ang="0">
                    <a:pos x="340" y="48"/>
                  </a:cxn>
                  <a:cxn ang="0">
                    <a:pos x="340" y="99"/>
                  </a:cxn>
                  <a:cxn ang="0">
                    <a:pos x="0" y="99"/>
                  </a:cxn>
                  <a:cxn ang="0">
                    <a:pos x="0" y="48"/>
                  </a:cxn>
                  <a:cxn ang="0">
                    <a:pos x="78" y="48"/>
                  </a:cxn>
                  <a:cxn ang="0">
                    <a:pos x="78" y="0"/>
                  </a:cxn>
                </a:cxnLst>
                <a:rect l="0" t="0" r="r" b="b"/>
                <a:pathLst>
                  <a:path w="340" h="99">
                    <a:moveTo>
                      <a:pt x="78" y="0"/>
                    </a:moveTo>
                    <a:lnTo>
                      <a:pt x="254" y="0"/>
                    </a:lnTo>
                    <a:lnTo>
                      <a:pt x="254" y="48"/>
                    </a:lnTo>
                    <a:lnTo>
                      <a:pt x="340" y="48"/>
                    </a:lnTo>
                    <a:lnTo>
                      <a:pt x="340" y="99"/>
                    </a:lnTo>
                    <a:lnTo>
                      <a:pt x="0" y="99"/>
                    </a:lnTo>
                    <a:lnTo>
                      <a:pt x="0" y="48"/>
                    </a:lnTo>
                    <a:lnTo>
                      <a:pt x="78" y="48"/>
                    </a:lnTo>
                    <a:lnTo>
                      <a:pt x="7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43" name="Group 71"/>
            <p:cNvGrpSpPr/>
            <p:nvPr/>
          </p:nvGrpSpPr>
          <p:grpSpPr>
            <a:xfrm>
              <a:off x="7161212" y="2819400"/>
              <a:ext cx="610962" cy="673958"/>
              <a:chOff x="7550151" y="5573713"/>
              <a:chExt cx="969963" cy="1069975"/>
            </a:xfrm>
            <a:grpFill/>
          </p:grpSpPr>
          <p:sp>
            <p:nvSpPr>
              <p:cNvPr id="147" name="Freeform 47"/>
              <p:cNvSpPr>
                <a:spLocks/>
              </p:cNvSpPr>
              <p:nvPr/>
            </p:nvSpPr>
            <p:spPr bwMode="auto">
              <a:xfrm>
                <a:off x="7550151" y="5573713"/>
                <a:ext cx="969963" cy="1069975"/>
              </a:xfrm>
              <a:custGeom>
                <a:avLst/>
                <a:gdLst/>
                <a:ahLst/>
                <a:cxnLst>
                  <a:cxn ang="0">
                    <a:pos x="332" y="0"/>
                  </a:cxn>
                  <a:cxn ang="0">
                    <a:pos x="389" y="39"/>
                  </a:cxn>
                  <a:cxn ang="0">
                    <a:pos x="298" y="170"/>
                  </a:cxn>
                  <a:cxn ang="0">
                    <a:pos x="286" y="196"/>
                  </a:cxn>
                  <a:cxn ang="0">
                    <a:pos x="279" y="221"/>
                  </a:cxn>
                  <a:cxn ang="0">
                    <a:pos x="281" y="246"/>
                  </a:cxn>
                  <a:cxn ang="0">
                    <a:pos x="288" y="271"/>
                  </a:cxn>
                  <a:cxn ang="0">
                    <a:pos x="301" y="293"/>
                  </a:cxn>
                  <a:cxn ang="0">
                    <a:pos x="321" y="312"/>
                  </a:cxn>
                  <a:cxn ang="0">
                    <a:pos x="347" y="325"/>
                  </a:cxn>
                  <a:cxn ang="0">
                    <a:pos x="372" y="330"/>
                  </a:cxn>
                  <a:cxn ang="0">
                    <a:pos x="397" y="329"/>
                  </a:cxn>
                  <a:cxn ang="0">
                    <a:pos x="422" y="320"/>
                  </a:cxn>
                  <a:cxn ang="0">
                    <a:pos x="444" y="305"/>
                  </a:cxn>
                  <a:cxn ang="0">
                    <a:pos x="463" y="285"/>
                  </a:cxn>
                  <a:cxn ang="0">
                    <a:pos x="554" y="153"/>
                  </a:cxn>
                  <a:cxn ang="0">
                    <a:pos x="611" y="194"/>
                  </a:cxn>
                  <a:cxn ang="0">
                    <a:pos x="520" y="324"/>
                  </a:cxn>
                  <a:cxn ang="0">
                    <a:pos x="498" y="349"/>
                  </a:cxn>
                  <a:cxn ang="0">
                    <a:pos x="475" y="369"/>
                  </a:cxn>
                  <a:cxn ang="0">
                    <a:pos x="446" y="383"/>
                  </a:cxn>
                  <a:cxn ang="0">
                    <a:pos x="417" y="393"/>
                  </a:cxn>
                  <a:cxn ang="0">
                    <a:pos x="387" y="396"/>
                  </a:cxn>
                  <a:cxn ang="0">
                    <a:pos x="394" y="426"/>
                  </a:cxn>
                  <a:cxn ang="0">
                    <a:pos x="397" y="457"/>
                  </a:cxn>
                  <a:cxn ang="0">
                    <a:pos x="392" y="487"/>
                  </a:cxn>
                  <a:cxn ang="0">
                    <a:pos x="384" y="517"/>
                  </a:cxn>
                  <a:cxn ang="0">
                    <a:pos x="367" y="546"/>
                  </a:cxn>
                  <a:cxn ang="0">
                    <a:pos x="279" y="674"/>
                  </a:cxn>
                  <a:cxn ang="0">
                    <a:pos x="222" y="634"/>
                  </a:cxn>
                  <a:cxn ang="0">
                    <a:pos x="310" y="507"/>
                  </a:cxn>
                  <a:cxn ang="0">
                    <a:pos x="323" y="482"/>
                  </a:cxn>
                  <a:cxn ang="0">
                    <a:pos x="328" y="457"/>
                  </a:cxn>
                  <a:cxn ang="0">
                    <a:pos x="328" y="431"/>
                  </a:cxn>
                  <a:cxn ang="0">
                    <a:pos x="320" y="406"/>
                  </a:cxn>
                  <a:cxn ang="0">
                    <a:pos x="306" y="383"/>
                  </a:cxn>
                  <a:cxn ang="0">
                    <a:pos x="286" y="364"/>
                  </a:cxn>
                  <a:cxn ang="0">
                    <a:pos x="261" y="352"/>
                  </a:cxn>
                  <a:cxn ang="0">
                    <a:pos x="236" y="347"/>
                  </a:cxn>
                  <a:cxn ang="0">
                    <a:pos x="210" y="349"/>
                  </a:cxn>
                  <a:cxn ang="0">
                    <a:pos x="185" y="357"/>
                  </a:cxn>
                  <a:cxn ang="0">
                    <a:pos x="163" y="372"/>
                  </a:cxn>
                  <a:cxn ang="0">
                    <a:pos x="145" y="393"/>
                  </a:cxn>
                  <a:cxn ang="0">
                    <a:pos x="57" y="521"/>
                  </a:cxn>
                  <a:cxn ang="0">
                    <a:pos x="0" y="480"/>
                  </a:cxn>
                  <a:cxn ang="0">
                    <a:pos x="87" y="354"/>
                  </a:cxn>
                  <a:cxn ang="0">
                    <a:pos x="109" y="329"/>
                  </a:cxn>
                  <a:cxn ang="0">
                    <a:pos x="133" y="308"/>
                  </a:cxn>
                  <a:cxn ang="0">
                    <a:pos x="162" y="295"/>
                  </a:cxn>
                  <a:cxn ang="0">
                    <a:pos x="192" y="285"/>
                  </a:cxn>
                  <a:cxn ang="0">
                    <a:pos x="222" y="281"/>
                  </a:cxn>
                  <a:cxn ang="0">
                    <a:pos x="214" y="244"/>
                  </a:cxn>
                  <a:cxn ang="0">
                    <a:pos x="214" y="206"/>
                  </a:cxn>
                  <a:cxn ang="0">
                    <a:pos x="222" y="167"/>
                  </a:cxn>
                  <a:cxn ang="0">
                    <a:pos x="241" y="132"/>
                  </a:cxn>
                  <a:cxn ang="0">
                    <a:pos x="332" y="0"/>
                  </a:cxn>
                </a:cxnLst>
                <a:rect l="0" t="0" r="r" b="b"/>
                <a:pathLst>
                  <a:path w="611" h="674">
                    <a:moveTo>
                      <a:pt x="332" y="0"/>
                    </a:moveTo>
                    <a:lnTo>
                      <a:pt x="389" y="39"/>
                    </a:lnTo>
                    <a:lnTo>
                      <a:pt x="298" y="170"/>
                    </a:lnTo>
                    <a:lnTo>
                      <a:pt x="286" y="196"/>
                    </a:lnTo>
                    <a:lnTo>
                      <a:pt x="279" y="221"/>
                    </a:lnTo>
                    <a:lnTo>
                      <a:pt x="281" y="246"/>
                    </a:lnTo>
                    <a:lnTo>
                      <a:pt x="288" y="271"/>
                    </a:lnTo>
                    <a:lnTo>
                      <a:pt x="301" y="293"/>
                    </a:lnTo>
                    <a:lnTo>
                      <a:pt x="321" y="312"/>
                    </a:lnTo>
                    <a:lnTo>
                      <a:pt x="347" y="325"/>
                    </a:lnTo>
                    <a:lnTo>
                      <a:pt x="372" y="330"/>
                    </a:lnTo>
                    <a:lnTo>
                      <a:pt x="397" y="329"/>
                    </a:lnTo>
                    <a:lnTo>
                      <a:pt x="422" y="320"/>
                    </a:lnTo>
                    <a:lnTo>
                      <a:pt x="444" y="305"/>
                    </a:lnTo>
                    <a:lnTo>
                      <a:pt x="463" y="285"/>
                    </a:lnTo>
                    <a:lnTo>
                      <a:pt x="554" y="153"/>
                    </a:lnTo>
                    <a:lnTo>
                      <a:pt x="611" y="194"/>
                    </a:lnTo>
                    <a:lnTo>
                      <a:pt x="520" y="324"/>
                    </a:lnTo>
                    <a:lnTo>
                      <a:pt x="498" y="349"/>
                    </a:lnTo>
                    <a:lnTo>
                      <a:pt x="475" y="369"/>
                    </a:lnTo>
                    <a:lnTo>
                      <a:pt x="446" y="383"/>
                    </a:lnTo>
                    <a:lnTo>
                      <a:pt x="417" y="393"/>
                    </a:lnTo>
                    <a:lnTo>
                      <a:pt x="387" y="396"/>
                    </a:lnTo>
                    <a:lnTo>
                      <a:pt x="394" y="426"/>
                    </a:lnTo>
                    <a:lnTo>
                      <a:pt x="397" y="457"/>
                    </a:lnTo>
                    <a:lnTo>
                      <a:pt x="392" y="487"/>
                    </a:lnTo>
                    <a:lnTo>
                      <a:pt x="384" y="517"/>
                    </a:lnTo>
                    <a:lnTo>
                      <a:pt x="367" y="546"/>
                    </a:lnTo>
                    <a:lnTo>
                      <a:pt x="279" y="674"/>
                    </a:lnTo>
                    <a:lnTo>
                      <a:pt x="222" y="634"/>
                    </a:lnTo>
                    <a:lnTo>
                      <a:pt x="310" y="507"/>
                    </a:lnTo>
                    <a:lnTo>
                      <a:pt x="323" y="482"/>
                    </a:lnTo>
                    <a:lnTo>
                      <a:pt x="328" y="457"/>
                    </a:lnTo>
                    <a:lnTo>
                      <a:pt x="328" y="431"/>
                    </a:lnTo>
                    <a:lnTo>
                      <a:pt x="320" y="406"/>
                    </a:lnTo>
                    <a:lnTo>
                      <a:pt x="306" y="383"/>
                    </a:lnTo>
                    <a:lnTo>
                      <a:pt x="286" y="364"/>
                    </a:lnTo>
                    <a:lnTo>
                      <a:pt x="261" y="352"/>
                    </a:lnTo>
                    <a:lnTo>
                      <a:pt x="236" y="347"/>
                    </a:lnTo>
                    <a:lnTo>
                      <a:pt x="210" y="349"/>
                    </a:lnTo>
                    <a:lnTo>
                      <a:pt x="185" y="357"/>
                    </a:lnTo>
                    <a:lnTo>
                      <a:pt x="163" y="372"/>
                    </a:lnTo>
                    <a:lnTo>
                      <a:pt x="145" y="393"/>
                    </a:lnTo>
                    <a:lnTo>
                      <a:pt x="57" y="521"/>
                    </a:lnTo>
                    <a:lnTo>
                      <a:pt x="0" y="480"/>
                    </a:lnTo>
                    <a:lnTo>
                      <a:pt x="87" y="354"/>
                    </a:lnTo>
                    <a:lnTo>
                      <a:pt x="109" y="329"/>
                    </a:lnTo>
                    <a:lnTo>
                      <a:pt x="133" y="308"/>
                    </a:lnTo>
                    <a:lnTo>
                      <a:pt x="162" y="295"/>
                    </a:lnTo>
                    <a:lnTo>
                      <a:pt x="192" y="285"/>
                    </a:lnTo>
                    <a:lnTo>
                      <a:pt x="222" y="281"/>
                    </a:lnTo>
                    <a:lnTo>
                      <a:pt x="214" y="244"/>
                    </a:lnTo>
                    <a:lnTo>
                      <a:pt x="214" y="206"/>
                    </a:lnTo>
                    <a:lnTo>
                      <a:pt x="222" y="167"/>
                    </a:lnTo>
                    <a:lnTo>
                      <a:pt x="241" y="132"/>
                    </a:lnTo>
                    <a:lnTo>
                      <a:pt x="33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8" name="Freeform 48"/>
              <p:cNvSpPr>
                <a:spLocks/>
              </p:cNvSpPr>
              <p:nvPr/>
            </p:nvSpPr>
            <p:spPr bwMode="auto">
              <a:xfrm>
                <a:off x="8016876" y="5937250"/>
                <a:ext cx="187325" cy="144463"/>
              </a:xfrm>
              <a:custGeom>
                <a:avLst/>
                <a:gdLst/>
                <a:ahLst/>
                <a:cxnLst>
                  <a:cxn ang="0">
                    <a:pos x="11" y="0"/>
                  </a:cxn>
                  <a:cxn ang="0">
                    <a:pos x="21" y="0"/>
                  </a:cxn>
                  <a:cxn ang="0">
                    <a:pos x="31" y="4"/>
                  </a:cxn>
                  <a:cxn ang="0">
                    <a:pos x="108" y="58"/>
                  </a:cxn>
                  <a:cxn ang="0">
                    <a:pos x="115" y="64"/>
                  </a:cxn>
                  <a:cxn ang="0">
                    <a:pos x="118" y="74"/>
                  </a:cxn>
                  <a:cxn ang="0">
                    <a:pos x="115" y="85"/>
                  </a:cxn>
                  <a:cxn ang="0">
                    <a:pos x="107" y="91"/>
                  </a:cxn>
                  <a:cxn ang="0">
                    <a:pos x="96" y="91"/>
                  </a:cxn>
                  <a:cxn ang="0">
                    <a:pos x="88" y="88"/>
                  </a:cxn>
                  <a:cxn ang="0">
                    <a:pos x="9" y="34"/>
                  </a:cxn>
                  <a:cxn ang="0">
                    <a:pos x="2" y="26"/>
                  </a:cxn>
                  <a:cxn ang="0">
                    <a:pos x="0" y="15"/>
                  </a:cxn>
                  <a:cxn ang="0">
                    <a:pos x="4" y="7"/>
                  </a:cxn>
                  <a:cxn ang="0">
                    <a:pos x="11" y="0"/>
                  </a:cxn>
                </a:cxnLst>
                <a:rect l="0" t="0" r="r" b="b"/>
                <a:pathLst>
                  <a:path w="118" h="91">
                    <a:moveTo>
                      <a:pt x="11" y="0"/>
                    </a:moveTo>
                    <a:lnTo>
                      <a:pt x="21" y="0"/>
                    </a:lnTo>
                    <a:lnTo>
                      <a:pt x="31" y="4"/>
                    </a:lnTo>
                    <a:lnTo>
                      <a:pt x="108" y="58"/>
                    </a:lnTo>
                    <a:lnTo>
                      <a:pt x="115" y="64"/>
                    </a:lnTo>
                    <a:lnTo>
                      <a:pt x="118" y="74"/>
                    </a:lnTo>
                    <a:lnTo>
                      <a:pt x="115" y="85"/>
                    </a:lnTo>
                    <a:lnTo>
                      <a:pt x="107" y="91"/>
                    </a:lnTo>
                    <a:lnTo>
                      <a:pt x="96" y="91"/>
                    </a:lnTo>
                    <a:lnTo>
                      <a:pt x="88" y="88"/>
                    </a:lnTo>
                    <a:lnTo>
                      <a:pt x="9" y="34"/>
                    </a:lnTo>
                    <a:lnTo>
                      <a:pt x="2" y="26"/>
                    </a:lnTo>
                    <a:lnTo>
                      <a:pt x="0" y="15"/>
                    </a:lnTo>
                    <a:lnTo>
                      <a:pt x="4" y="7"/>
                    </a:lnTo>
                    <a:lnTo>
                      <a:pt x="1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9" name="Freeform 49"/>
              <p:cNvSpPr>
                <a:spLocks/>
              </p:cNvSpPr>
              <p:nvPr/>
            </p:nvSpPr>
            <p:spPr bwMode="auto">
              <a:xfrm>
                <a:off x="8034338" y="5826125"/>
                <a:ext cx="255588" cy="196850"/>
              </a:xfrm>
              <a:custGeom>
                <a:avLst/>
                <a:gdLst/>
                <a:ahLst/>
                <a:cxnLst>
                  <a:cxn ang="0">
                    <a:pos x="20" y="0"/>
                  </a:cxn>
                  <a:cxn ang="0">
                    <a:pos x="30" y="3"/>
                  </a:cxn>
                  <a:cxn ang="0">
                    <a:pos x="153" y="89"/>
                  </a:cxn>
                  <a:cxn ang="0">
                    <a:pos x="159" y="97"/>
                  </a:cxn>
                  <a:cxn ang="0">
                    <a:pos x="161" y="107"/>
                  </a:cxn>
                  <a:cxn ang="0">
                    <a:pos x="158" y="116"/>
                  </a:cxn>
                  <a:cxn ang="0">
                    <a:pos x="149" y="122"/>
                  </a:cxn>
                  <a:cxn ang="0">
                    <a:pos x="141" y="124"/>
                  </a:cxn>
                  <a:cxn ang="0">
                    <a:pos x="131" y="121"/>
                  </a:cxn>
                  <a:cxn ang="0">
                    <a:pos x="8" y="35"/>
                  </a:cxn>
                  <a:cxn ang="0">
                    <a:pos x="1" y="26"/>
                  </a:cxn>
                  <a:cxn ang="0">
                    <a:pos x="0" y="16"/>
                  </a:cxn>
                  <a:cxn ang="0">
                    <a:pos x="3" y="8"/>
                  </a:cxn>
                  <a:cxn ang="0">
                    <a:pos x="11" y="1"/>
                  </a:cxn>
                  <a:cxn ang="0">
                    <a:pos x="20" y="0"/>
                  </a:cxn>
                </a:cxnLst>
                <a:rect l="0" t="0" r="r" b="b"/>
                <a:pathLst>
                  <a:path w="161" h="124">
                    <a:moveTo>
                      <a:pt x="20" y="0"/>
                    </a:moveTo>
                    <a:lnTo>
                      <a:pt x="30" y="3"/>
                    </a:lnTo>
                    <a:lnTo>
                      <a:pt x="153" y="89"/>
                    </a:lnTo>
                    <a:lnTo>
                      <a:pt x="159" y="97"/>
                    </a:lnTo>
                    <a:lnTo>
                      <a:pt x="161" y="107"/>
                    </a:lnTo>
                    <a:lnTo>
                      <a:pt x="158" y="116"/>
                    </a:lnTo>
                    <a:lnTo>
                      <a:pt x="149" y="122"/>
                    </a:lnTo>
                    <a:lnTo>
                      <a:pt x="141" y="124"/>
                    </a:lnTo>
                    <a:lnTo>
                      <a:pt x="131" y="121"/>
                    </a:lnTo>
                    <a:lnTo>
                      <a:pt x="8" y="35"/>
                    </a:lnTo>
                    <a:lnTo>
                      <a:pt x="1" y="26"/>
                    </a:lnTo>
                    <a:lnTo>
                      <a:pt x="0" y="16"/>
                    </a:lnTo>
                    <a:lnTo>
                      <a:pt x="3" y="8"/>
                    </a:lnTo>
                    <a:lnTo>
                      <a:pt x="11" y="1"/>
                    </a:lnTo>
                    <a:lnTo>
                      <a:pt x="20"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0" name="Freeform 50"/>
              <p:cNvSpPr>
                <a:spLocks/>
              </p:cNvSpPr>
              <p:nvPr/>
            </p:nvSpPr>
            <p:spPr bwMode="auto">
              <a:xfrm>
                <a:off x="8094663" y="5737225"/>
                <a:ext cx="257175" cy="195263"/>
              </a:xfrm>
              <a:custGeom>
                <a:avLst/>
                <a:gdLst/>
                <a:ahLst/>
                <a:cxnLst>
                  <a:cxn ang="0">
                    <a:pos x="12" y="0"/>
                  </a:cxn>
                  <a:cxn ang="0">
                    <a:pos x="22" y="0"/>
                  </a:cxn>
                  <a:cxn ang="0">
                    <a:pos x="31" y="3"/>
                  </a:cxn>
                  <a:cxn ang="0">
                    <a:pos x="153" y="88"/>
                  </a:cxn>
                  <a:cxn ang="0">
                    <a:pos x="160" y="96"/>
                  </a:cxn>
                  <a:cxn ang="0">
                    <a:pos x="162" y="106"/>
                  </a:cxn>
                  <a:cxn ang="0">
                    <a:pos x="159" y="114"/>
                  </a:cxn>
                  <a:cxn ang="0">
                    <a:pos x="155" y="120"/>
                  </a:cxn>
                  <a:cxn ang="0">
                    <a:pos x="145" y="123"/>
                  </a:cxn>
                  <a:cxn ang="0">
                    <a:pos x="138" y="121"/>
                  </a:cxn>
                  <a:cxn ang="0">
                    <a:pos x="133" y="120"/>
                  </a:cxn>
                  <a:cxn ang="0">
                    <a:pos x="9" y="34"/>
                  </a:cxn>
                  <a:cxn ang="0">
                    <a:pos x="2" y="25"/>
                  </a:cxn>
                  <a:cxn ang="0">
                    <a:pos x="0" y="15"/>
                  </a:cxn>
                  <a:cxn ang="0">
                    <a:pos x="4" y="7"/>
                  </a:cxn>
                  <a:cxn ang="0">
                    <a:pos x="12" y="0"/>
                  </a:cxn>
                </a:cxnLst>
                <a:rect l="0" t="0" r="r" b="b"/>
                <a:pathLst>
                  <a:path w="162" h="123">
                    <a:moveTo>
                      <a:pt x="12" y="0"/>
                    </a:moveTo>
                    <a:lnTo>
                      <a:pt x="22" y="0"/>
                    </a:lnTo>
                    <a:lnTo>
                      <a:pt x="31" y="3"/>
                    </a:lnTo>
                    <a:lnTo>
                      <a:pt x="153" y="88"/>
                    </a:lnTo>
                    <a:lnTo>
                      <a:pt x="160" y="96"/>
                    </a:lnTo>
                    <a:lnTo>
                      <a:pt x="162" y="106"/>
                    </a:lnTo>
                    <a:lnTo>
                      <a:pt x="159" y="114"/>
                    </a:lnTo>
                    <a:lnTo>
                      <a:pt x="155" y="120"/>
                    </a:lnTo>
                    <a:lnTo>
                      <a:pt x="145" y="123"/>
                    </a:lnTo>
                    <a:lnTo>
                      <a:pt x="138" y="121"/>
                    </a:lnTo>
                    <a:lnTo>
                      <a:pt x="133" y="120"/>
                    </a:lnTo>
                    <a:lnTo>
                      <a:pt x="9" y="34"/>
                    </a:lnTo>
                    <a:lnTo>
                      <a:pt x="2" y="25"/>
                    </a:lnTo>
                    <a:lnTo>
                      <a:pt x="0" y="15"/>
                    </a:lnTo>
                    <a:lnTo>
                      <a:pt x="4" y="7"/>
                    </a:lnTo>
                    <a:lnTo>
                      <a:pt x="1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1" name="Freeform 51"/>
              <p:cNvSpPr>
                <a:spLocks/>
              </p:cNvSpPr>
              <p:nvPr/>
            </p:nvSpPr>
            <p:spPr bwMode="auto">
              <a:xfrm>
                <a:off x="7848601" y="6159500"/>
                <a:ext cx="187325" cy="144463"/>
              </a:xfrm>
              <a:custGeom>
                <a:avLst/>
                <a:gdLst/>
                <a:ahLst/>
                <a:cxnLst>
                  <a:cxn ang="0">
                    <a:pos x="11" y="0"/>
                  </a:cxn>
                  <a:cxn ang="0">
                    <a:pos x="21" y="0"/>
                  </a:cxn>
                  <a:cxn ang="0">
                    <a:pos x="31" y="3"/>
                  </a:cxn>
                  <a:cxn ang="0">
                    <a:pos x="108" y="57"/>
                  </a:cxn>
                  <a:cxn ang="0">
                    <a:pos x="115" y="66"/>
                  </a:cxn>
                  <a:cxn ang="0">
                    <a:pos x="118" y="74"/>
                  </a:cxn>
                  <a:cxn ang="0">
                    <a:pos x="115" y="84"/>
                  </a:cxn>
                  <a:cxn ang="0">
                    <a:pos x="106" y="91"/>
                  </a:cxn>
                  <a:cxn ang="0">
                    <a:pos x="96" y="91"/>
                  </a:cxn>
                  <a:cxn ang="0">
                    <a:pos x="86" y="88"/>
                  </a:cxn>
                  <a:cxn ang="0">
                    <a:pos x="9" y="34"/>
                  </a:cxn>
                  <a:cxn ang="0">
                    <a:pos x="2" y="25"/>
                  </a:cxn>
                  <a:cxn ang="0">
                    <a:pos x="0" y="17"/>
                  </a:cxn>
                  <a:cxn ang="0">
                    <a:pos x="4" y="7"/>
                  </a:cxn>
                  <a:cxn ang="0">
                    <a:pos x="11" y="0"/>
                  </a:cxn>
                </a:cxnLst>
                <a:rect l="0" t="0" r="r" b="b"/>
                <a:pathLst>
                  <a:path w="118" h="91">
                    <a:moveTo>
                      <a:pt x="11" y="0"/>
                    </a:moveTo>
                    <a:lnTo>
                      <a:pt x="21" y="0"/>
                    </a:lnTo>
                    <a:lnTo>
                      <a:pt x="31" y="3"/>
                    </a:lnTo>
                    <a:lnTo>
                      <a:pt x="108" y="57"/>
                    </a:lnTo>
                    <a:lnTo>
                      <a:pt x="115" y="66"/>
                    </a:lnTo>
                    <a:lnTo>
                      <a:pt x="118" y="74"/>
                    </a:lnTo>
                    <a:lnTo>
                      <a:pt x="115" y="84"/>
                    </a:lnTo>
                    <a:lnTo>
                      <a:pt x="106" y="91"/>
                    </a:lnTo>
                    <a:lnTo>
                      <a:pt x="96" y="91"/>
                    </a:lnTo>
                    <a:lnTo>
                      <a:pt x="86" y="88"/>
                    </a:lnTo>
                    <a:lnTo>
                      <a:pt x="9" y="34"/>
                    </a:lnTo>
                    <a:lnTo>
                      <a:pt x="2" y="25"/>
                    </a:lnTo>
                    <a:lnTo>
                      <a:pt x="0" y="17"/>
                    </a:lnTo>
                    <a:lnTo>
                      <a:pt x="4" y="7"/>
                    </a:lnTo>
                    <a:lnTo>
                      <a:pt x="1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2" name="Freeform 52"/>
              <p:cNvSpPr>
                <a:spLocks/>
              </p:cNvSpPr>
              <p:nvPr/>
            </p:nvSpPr>
            <p:spPr bwMode="auto">
              <a:xfrm>
                <a:off x="7761288" y="6218238"/>
                <a:ext cx="255588" cy="198438"/>
              </a:xfrm>
              <a:custGeom>
                <a:avLst/>
                <a:gdLst/>
                <a:ahLst/>
                <a:cxnLst>
                  <a:cxn ang="0">
                    <a:pos x="22" y="0"/>
                  </a:cxn>
                  <a:cxn ang="0">
                    <a:pos x="30" y="4"/>
                  </a:cxn>
                  <a:cxn ang="0">
                    <a:pos x="153" y="89"/>
                  </a:cxn>
                  <a:cxn ang="0">
                    <a:pos x="160" y="98"/>
                  </a:cxn>
                  <a:cxn ang="0">
                    <a:pos x="161" y="108"/>
                  </a:cxn>
                  <a:cxn ang="0">
                    <a:pos x="158" y="116"/>
                  </a:cxn>
                  <a:cxn ang="0">
                    <a:pos x="155" y="121"/>
                  </a:cxn>
                  <a:cxn ang="0">
                    <a:pos x="145" y="125"/>
                  </a:cxn>
                  <a:cxn ang="0">
                    <a:pos x="138" y="123"/>
                  </a:cxn>
                  <a:cxn ang="0">
                    <a:pos x="133" y="121"/>
                  </a:cxn>
                  <a:cxn ang="0">
                    <a:pos x="8" y="36"/>
                  </a:cxn>
                  <a:cxn ang="0">
                    <a:pos x="2" y="27"/>
                  </a:cxn>
                  <a:cxn ang="0">
                    <a:pos x="0" y="17"/>
                  </a:cxn>
                  <a:cxn ang="0">
                    <a:pos x="3" y="9"/>
                  </a:cxn>
                  <a:cxn ang="0">
                    <a:pos x="12" y="2"/>
                  </a:cxn>
                  <a:cxn ang="0">
                    <a:pos x="22" y="0"/>
                  </a:cxn>
                </a:cxnLst>
                <a:rect l="0" t="0" r="r" b="b"/>
                <a:pathLst>
                  <a:path w="161" h="125">
                    <a:moveTo>
                      <a:pt x="22" y="0"/>
                    </a:moveTo>
                    <a:lnTo>
                      <a:pt x="30" y="4"/>
                    </a:lnTo>
                    <a:lnTo>
                      <a:pt x="153" y="89"/>
                    </a:lnTo>
                    <a:lnTo>
                      <a:pt x="160" y="98"/>
                    </a:lnTo>
                    <a:lnTo>
                      <a:pt x="161" y="108"/>
                    </a:lnTo>
                    <a:lnTo>
                      <a:pt x="158" y="116"/>
                    </a:lnTo>
                    <a:lnTo>
                      <a:pt x="155" y="121"/>
                    </a:lnTo>
                    <a:lnTo>
                      <a:pt x="145" y="125"/>
                    </a:lnTo>
                    <a:lnTo>
                      <a:pt x="138" y="123"/>
                    </a:lnTo>
                    <a:lnTo>
                      <a:pt x="133" y="121"/>
                    </a:lnTo>
                    <a:lnTo>
                      <a:pt x="8" y="36"/>
                    </a:lnTo>
                    <a:lnTo>
                      <a:pt x="2" y="27"/>
                    </a:lnTo>
                    <a:lnTo>
                      <a:pt x="0" y="17"/>
                    </a:lnTo>
                    <a:lnTo>
                      <a:pt x="3" y="9"/>
                    </a:lnTo>
                    <a:lnTo>
                      <a:pt x="12" y="2"/>
                    </a:lnTo>
                    <a:lnTo>
                      <a:pt x="22"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53" name="Freeform 53"/>
              <p:cNvSpPr>
                <a:spLocks/>
              </p:cNvSpPr>
              <p:nvPr/>
            </p:nvSpPr>
            <p:spPr bwMode="auto">
              <a:xfrm>
                <a:off x="7705726" y="6300788"/>
                <a:ext cx="255588" cy="195263"/>
              </a:xfrm>
              <a:custGeom>
                <a:avLst/>
                <a:gdLst/>
                <a:ahLst/>
                <a:cxnLst>
                  <a:cxn ang="0">
                    <a:pos x="21" y="0"/>
                  </a:cxn>
                  <a:cxn ang="0">
                    <a:pos x="30" y="4"/>
                  </a:cxn>
                  <a:cxn ang="0">
                    <a:pos x="153" y="90"/>
                  </a:cxn>
                  <a:cxn ang="0">
                    <a:pos x="159" y="96"/>
                  </a:cxn>
                  <a:cxn ang="0">
                    <a:pos x="161" y="107"/>
                  </a:cxn>
                  <a:cxn ang="0">
                    <a:pos x="158" y="117"/>
                  </a:cxn>
                  <a:cxn ang="0">
                    <a:pos x="154" y="122"/>
                  </a:cxn>
                  <a:cxn ang="0">
                    <a:pos x="149" y="123"/>
                  </a:cxn>
                  <a:cxn ang="0">
                    <a:pos x="138" y="123"/>
                  </a:cxn>
                  <a:cxn ang="0">
                    <a:pos x="133" y="120"/>
                  </a:cxn>
                  <a:cxn ang="0">
                    <a:pos x="8" y="34"/>
                  </a:cxn>
                  <a:cxn ang="0">
                    <a:pos x="3" y="31"/>
                  </a:cxn>
                  <a:cxn ang="0">
                    <a:pos x="0" y="21"/>
                  </a:cxn>
                  <a:cxn ang="0">
                    <a:pos x="1" y="14"/>
                  </a:cxn>
                  <a:cxn ang="0">
                    <a:pos x="3" y="9"/>
                  </a:cxn>
                  <a:cxn ang="0">
                    <a:pos x="11" y="2"/>
                  </a:cxn>
                  <a:cxn ang="0">
                    <a:pos x="21" y="0"/>
                  </a:cxn>
                </a:cxnLst>
                <a:rect l="0" t="0" r="r" b="b"/>
                <a:pathLst>
                  <a:path w="161" h="123">
                    <a:moveTo>
                      <a:pt x="21" y="0"/>
                    </a:moveTo>
                    <a:lnTo>
                      <a:pt x="30" y="4"/>
                    </a:lnTo>
                    <a:lnTo>
                      <a:pt x="153" y="90"/>
                    </a:lnTo>
                    <a:lnTo>
                      <a:pt x="159" y="96"/>
                    </a:lnTo>
                    <a:lnTo>
                      <a:pt x="161" y="107"/>
                    </a:lnTo>
                    <a:lnTo>
                      <a:pt x="158" y="117"/>
                    </a:lnTo>
                    <a:lnTo>
                      <a:pt x="154" y="122"/>
                    </a:lnTo>
                    <a:lnTo>
                      <a:pt x="149" y="123"/>
                    </a:lnTo>
                    <a:lnTo>
                      <a:pt x="138" y="123"/>
                    </a:lnTo>
                    <a:lnTo>
                      <a:pt x="133" y="120"/>
                    </a:lnTo>
                    <a:lnTo>
                      <a:pt x="8" y="34"/>
                    </a:lnTo>
                    <a:lnTo>
                      <a:pt x="3" y="31"/>
                    </a:lnTo>
                    <a:lnTo>
                      <a:pt x="0" y="21"/>
                    </a:lnTo>
                    <a:lnTo>
                      <a:pt x="1" y="14"/>
                    </a:lnTo>
                    <a:lnTo>
                      <a:pt x="3" y="9"/>
                    </a:lnTo>
                    <a:lnTo>
                      <a:pt x="11" y="2"/>
                    </a:lnTo>
                    <a:lnTo>
                      <a:pt x="21"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nvGrpSpPr>
            <p:cNvPr id="144" name="Group 66"/>
            <p:cNvGrpSpPr/>
            <p:nvPr/>
          </p:nvGrpSpPr>
          <p:grpSpPr>
            <a:xfrm>
              <a:off x="6522710" y="5534822"/>
              <a:ext cx="604345" cy="561178"/>
              <a:chOff x="3557588" y="4046538"/>
              <a:chExt cx="933450" cy="866775"/>
            </a:xfrm>
            <a:grpFill/>
          </p:grpSpPr>
          <p:sp>
            <p:nvSpPr>
              <p:cNvPr id="145" name="Freeform 30"/>
              <p:cNvSpPr>
                <a:spLocks noEditPoints="1"/>
              </p:cNvSpPr>
              <p:nvPr/>
            </p:nvSpPr>
            <p:spPr bwMode="auto">
              <a:xfrm>
                <a:off x="3557588" y="4046538"/>
                <a:ext cx="933450" cy="687388"/>
              </a:xfrm>
              <a:custGeom>
                <a:avLst/>
                <a:gdLst/>
                <a:ahLst/>
                <a:cxnLst>
                  <a:cxn ang="0">
                    <a:pos x="329" y="84"/>
                  </a:cxn>
                  <a:cxn ang="0">
                    <a:pos x="244" y="248"/>
                  </a:cxn>
                  <a:cxn ang="0">
                    <a:pos x="221" y="118"/>
                  </a:cxn>
                  <a:cxn ang="0">
                    <a:pos x="179" y="221"/>
                  </a:cxn>
                  <a:cxn ang="0">
                    <a:pos x="122" y="221"/>
                  </a:cxn>
                  <a:cxn ang="0">
                    <a:pos x="122" y="241"/>
                  </a:cxn>
                  <a:cxn ang="0">
                    <a:pos x="199" y="241"/>
                  </a:cxn>
                  <a:cxn ang="0">
                    <a:pos x="209" y="217"/>
                  </a:cxn>
                  <a:cxn ang="0">
                    <a:pos x="231" y="339"/>
                  </a:cxn>
                  <a:cxn ang="0">
                    <a:pos x="315" y="175"/>
                  </a:cxn>
                  <a:cxn ang="0">
                    <a:pos x="344" y="335"/>
                  </a:cxn>
                  <a:cxn ang="0">
                    <a:pos x="391" y="241"/>
                  </a:cxn>
                  <a:cxn ang="0">
                    <a:pos x="446" y="241"/>
                  </a:cxn>
                  <a:cxn ang="0">
                    <a:pos x="446" y="221"/>
                  </a:cxn>
                  <a:cxn ang="0">
                    <a:pos x="374" y="221"/>
                  </a:cxn>
                  <a:cxn ang="0">
                    <a:pos x="357" y="249"/>
                  </a:cxn>
                  <a:cxn ang="0">
                    <a:pos x="329" y="84"/>
                  </a:cxn>
                  <a:cxn ang="0">
                    <a:pos x="46" y="0"/>
                  </a:cxn>
                  <a:cxn ang="0">
                    <a:pos x="542" y="0"/>
                  </a:cxn>
                  <a:cxn ang="0">
                    <a:pos x="561" y="3"/>
                  </a:cxn>
                  <a:cxn ang="0">
                    <a:pos x="574" y="14"/>
                  </a:cxn>
                  <a:cxn ang="0">
                    <a:pos x="584" y="27"/>
                  </a:cxn>
                  <a:cxn ang="0">
                    <a:pos x="588" y="46"/>
                  </a:cxn>
                  <a:cxn ang="0">
                    <a:pos x="588" y="388"/>
                  </a:cxn>
                  <a:cxn ang="0">
                    <a:pos x="584" y="406"/>
                  </a:cxn>
                  <a:cxn ang="0">
                    <a:pos x="574" y="420"/>
                  </a:cxn>
                  <a:cxn ang="0">
                    <a:pos x="561" y="430"/>
                  </a:cxn>
                  <a:cxn ang="0">
                    <a:pos x="542" y="433"/>
                  </a:cxn>
                  <a:cxn ang="0">
                    <a:pos x="46" y="433"/>
                  </a:cxn>
                  <a:cxn ang="0">
                    <a:pos x="27" y="430"/>
                  </a:cxn>
                  <a:cxn ang="0">
                    <a:pos x="14" y="420"/>
                  </a:cxn>
                  <a:cxn ang="0">
                    <a:pos x="4" y="406"/>
                  </a:cxn>
                  <a:cxn ang="0">
                    <a:pos x="0" y="388"/>
                  </a:cxn>
                  <a:cxn ang="0">
                    <a:pos x="0" y="46"/>
                  </a:cxn>
                  <a:cxn ang="0">
                    <a:pos x="4" y="27"/>
                  </a:cxn>
                  <a:cxn ang="0">
                    <a:pos x="14" y="14"/>
                  </a:cxn>
                  <a:cxn ang="0">
                    <a:pos x="27" y="3"/>
                  </a:cxn>
                  <a:cxn ang="0">
                    <a:pos x="46" y="0"/>
                  </a:cxn>
                </a:cxnLst>
                <a:rect l="0" t="0" r="r" b="b"/>
                <a:pathLst>
                  <a:path w="588" h="433">
                    <a:moveTo>
                      <a:pt x="329" y="84"/>
                    </a:moveTo>
                    <a:lnTo>
                      <a:pt x="244" y="248"/>
                    </a:lnTo>
                    <a:lnTo>
                      <a:pt x="221" y="118"/>
                    </a:lnTo>
                    <a:lnTo>
                      <a:pt x="179" y="221"/>
                    </a:lnTo>
                    <a:lnTo>
                      <a:pt x="122" y="221"/>
                    </a:lnTo>
                    <a:lnTo>
                      <a:pt x="122" y="241"/>
                    </a:lnTo>
                    <a:lnTo>
                      <a:pt x="199" y="241"/>
                    </a:lnTo>
                    <a:lnTo>
                      <a:pt x="209" y="217"/>
                    </a:lnTo>
                    <a:lnTo>
                      <a:pt x="231" y="339"/>
                    </a:lnTo>
                    <a:lnTo>
                      <a:pt x="315" y="175"/>
                    </a:lnTo>
                    <a:lnTo>
                      <a:pt x="344" y="335"/>
                    </a:lnTo>
                    <a:lnTo>
                      <a:pt x="391" y="241"/>
                    </a:lnTo>
                    <a:lnTo>
                      <a:pt x="446" y="241"/>
                    </a:lnTo>
                    <a:lnTo>
                      <a:pt x="446" y="221"/>
                    </a:lnTo>
                    <a:lnTo>
                      <a:pt x="374" y="221"/>
                    </a:lnTo>
                    <a:lnTo>
                      <a:pt x="357" y="249"/>
                    </a:lnTo>
                    <a:lnTo>
                      <a:pt x="329" y="84"/>
                    </a:lnTo>
                    <a:close/>
                    <a:moveTo>
                      <a:pt x="46" y="0"/>
                    </a:moveTo>
                    <a:lnTo>
                      <a:pt x="542" y="0"/>
                    </a:lnTo>
                    <a:lnTo>
                      <a:pt x="561" y="3"/>
                    </a:lnTo>
                    <a:lnTo>
                      <a:pt x="574" y="14"/>
                    </a:lnTo>
                    <a:lnTo>
                      <a:pt x="584" y="27"/>
                    </a:lnTo>
                    <a:lnTo>
                      <a:pt x="588" y="46"/>
                    </a:lnTo>
                    <a:lnTo>
                      <a:pt x="588" y="388"/>
                    </a:lnTo>
                    <a:lnTo>
                      <a:pt x="584" y="406"/>
                    </a:lnTo>
                    <a:lnTo>
                      <a:pt x="574" y="420"/>
                    </a:lnTo>
                    <a:lnTo>
                      <a:pt x="561" y="430"/>
                    </a:lnTo>
                    <a:lnTo>
                      <a:pt x="542" y="433"/>
                    </a:lnTo>
                    <a:lnTo>
                      <a:pt x="46" y="433"/>
                    </a:lnTo>
                    <a:lnTo>
                      <a:pt x="27" y="430"/>
                    </a:lnTo>
                    <a:lnTo>
                      <a:pt x="14" y="420"/>
                    </a:lnTo>
                    <a:lnTo>
                      <a:pt x="4" y="406"/>
                    </a:lnTo>
                    <a:lnTo>
                      <a:pt x="0" y="388"/>
                    </a:lnTo>
                    <a:lnTo>
                      <a:pt x="0" y="46"/>
                    </a:lnTo>
                    <a:lnTo>
                      <a:pt x="4" y="27"/>
                    </a:lnTo>
                    <a:lnTo>
                      <a:pt x="14" y="14"/>
                    </a:lnTo>
                    <a:lnTo>
                      <a:pt x="27" y="3"/>
                    </a:lnTo>
                    <a:lnTo>
                      <a:pt x="46"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sp>
            <p:nvSpPr>
              <p:cNvPr id="146" name="Freeform 31"/>
              <p:cNvSpPr>
                <a:spLocks/>
              </p:cNvSpPr>
              <p:nvPr/>
            </p:nvSpPr>
            <p:spPr bwMode="auto">
              <a:xfrm>
                <a:off x="3736976" y="4756150"/>
                <a:ext cx="539750" cy="157163"/>
              </a:xfrm>
              <a:custGeom>
                <a:avLst/>
                <a:gdLst/>
                <a:ahLst/>
                <a:cxnLst>
                  <a:cxn ang="0">
                    <a:pos x="78" y="0"/>
                  </a:cxn>
                  <a:cxn ang="0">
                    <a:pos x="254" y="0"/>
                  </a:cxn>
                  <a:cxn ang="0">
                    <a:pos x="254" y="48"/>
                  </a:cxn>
                  <a:cxn ang="0">
                    <a:pos x="340" y="48"/>
                  </a:cxn>
                  <a:cxn ang="0">
                    <a:pos x="340" y="99"/>
                  </a:cxn>
                  <a:cxn ang="0">
                    <a:pos x="0" y="99"/>
                  </a:cxn>
                  <a:cxn ang="0">
                    <a:pos x="0" y="48"/>
                  </a:cxn>
                  <a:cxn ang="0">
                    <a:pos x="78" y="48"/>
                  </a:cxn>
                  <a:cxn ang="0">
                    <a:pos x="78" y="0"/>
                  </a:cxn>
                </a:cxnLst>
                <a:rect l="0" t="0" r="r" b="b"/>
                <a:pathLst>
                  <a:path w="340" h="99">
                    <a:moveTo>
                      <a:pt x="78" y="0"/>
                    </a:moveTo>
                    <a:lnTo>
                      <a:pt x="254" y="0"/>
                    </a:lnTo>
                    <a:lnTo>
                      <a:pt x="254" y="48"/>
                    </a:lnTo>
                    <a:lnTo>
                      <a:pt x="340" y="48"/>
                    </a:lnTo>
                    <a:lnTo>
                      <a:pt x="340" y="99"/>
                    </a:lnTo>
                    <a:lnTo>
                      <a:pt x="0" y="99"/>
                    </a:lnTo>
                    <a:lnTo>
                      <a:pt x="0" y="48"/>
                    </a:lnTo>
                    <a:lnTo>
                      <a:pt x="78" y="48"/>
                    </a:lnTo>
                    <a:lnTo>
                      <a:pt x="78" y="0"/>
                    </a:lnTo>
                    <a:close/>
                  </a:path>
                </a:pathLst>
              </a:custGeom>
              <a:grpFill/>
              <a:ln w="0">
                <a:noFill/>
                <a:prstDash val="solid"/>
                <a:round/>
                <a:headEnd/>
                <a:tailEnd/>
              </a:ln>
            </p:spPr>
            <p:txBody>
              <a:bodyPr lIns="68598" tIns="34299" rIns="68598" bIns="34299"/>
              <a:lstStyle/>
              <a:p>
                <a:pPr>
                  <a:defRPr/>
                </a:pPr>
                <a:endParaRPr lang="en-US" sz="1800">
                  <a:latin typeface="Arial" pitchFamily="34" charset="0"/>
                </a:endParaRPr>
              </a:p>
            </p:txBody>
          </p:sp>
        </p:grpSp>
      </p:grpSp>
      <p:sp>
        <p:nvSpPr>
          <p:cNvPr id="24583" name="TextBox 1"/>
          <p:cNvSpPr txBox="1">
            <a:spLocks noChangeArrowheads="1"/>
          </p:cNvSpPr>
          <p:nvPr/>
        </p:nvSpPr>
        <p:spPr bwMode="auto">
          <a:xfrm>
            <a:off x="5181600" y="640080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a:solidFill>
                  <a:schemeClr val="tx1"/>
                </a:solidFill>
              </a:rPr>
              <a:t>Source for RI: OHIC, 2013</a:t>
            </a:r>
            <a:endParaRPr lang="en-US" altLang="en-US" sz="2000">
              <a:solidFill>
                <a:schemeClr val="tx1"/>
              </a:solidFill>
            </a:endParaRPr>
          </a:p>
        </p:txBody>
      </p:sp>
      <p:sp>
        <p:nvSpPr>
          <p:cNvPr id="24584" name="TextBox 80"/>
          <p:cNvSpPr txBox="1">
            <a:spLocks noChangeArrowheads="1"/>
          </p:cNvSpPr>
          <p:nvPr/>
        </p:nvSpPr>
        <p:spPr bwMode="auto">
          <a:xfrm>
            <a:off x="5168900" y="6553200"/>
            <a:ext cx="306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r>
              <a:rPr lang="en-US" altLang="en-US" sz="1200">
                <a:solidFill>
                  <a:schemeClr val="tx1"/>
                </a:solidFill>
              </a:rPr>
              <a:t>Source for CT: Division of Insurance, 2015</a:t>
            </a:r>
            <a:endParaRPr lang="en-US"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Hospital Budget</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80</a:t>
            </a:fld>
            <a:endParaRPr lang="en-US"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981213"/>
            <a:ext cx="8452268" cy="526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14800" y="6161901"/>
            <a:ext cx="4343400" cy="553998"/>
          </a:xfrm>
          <a:prstGeom prst="rect">
            <a:avLst/>
          </a:prstGeom>
          <a:noFill/>
        </p:spPr>
        <p:txBody>
          <a:bodyPr wrap="square" rtlCol="0">
            <a:spAutoFit/>
          </a:bodyPr>
          <a:lstStyle/>
          <a:p>
            <a:r>
              <a:rPr lang="en-US" sz="1000" dirty="0" smtClean="0"/>
              <a:t>Source: HSCRC </a:t>
            </a:r>
            <a:r>
              <a:rPr lang="en-US" sz="1000" dirty="0"/>
              <a:t>presentation, dated November 2014.  Available at: </a:t>
            </a:r>
            <a:r>
              <a:rPr lang="en-US" sz="1000" dirty="0">
                <a:hlinkClick r:id="rId3"/>
              </a:rPr>
              <a:t>http://</a:t>
            </a:r>
            <a:r>
              <a:rPr lang="en-US" sz="1000" dirty="0" smtClean="0">
                <a:hlinkClick r:id="rId3"/>
              </a:rPr>
              <a:t>dhmh.maryland.gov/mchrc/Documents/Hospital%20Community%20Partnership%20Forums/Steve%20Ports%20Presentation.pdf</a:t>
            </a:r>
            <a:r>
              <a:rPr lang="en-US" sz="1000" dirty="0" smtClean="0"/>
              <a:t> </a:t>
            </a:r>
            <a:endParaRPr lang="en-US" sz="1000" dirty="0"/>
          </a:p>
        </p:txBody>
      </p:sp>
    </p:spTree>
    <p:extLst>
      <p:ext uri="{BB962C8B-B14F-4D97-AF65-F5344CB8AC3E}">
        <p14:creationId xmlns:p14="http://schemas.microsoft.com/office/powerpoint/2010/main" val="25086820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Success under Maryland’s Global Hospital Budget</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81</a:t>
            </a:fld>
            <a:endParaRPr lang="en-US"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699" y="1371600"/>
            <a:ext cx="889574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67201" y="6172200"/>
            <a:ext cx="4191000" cy="553998"/>
          </a:xfrm>
          <a:prstGeom prst="rect">
            <a:avLst/>
          </a:prstGeom>
          <a:noFill/>
        </p:spPr>
        <p:txBody>
          <a:bodyPr wrap="square" rtlCol="0">
            <a:spAutoFit/>
          </a:bodyPr>
          <a:lstStyle/>
          <a:p>
            <a:r>
              <a:rPr lang="en-US" sz="1000" dirty="0" smtClean="0"/>
              <a:t>Source: HSCRC presentation, dated November 2014.  </a:t>
            </a:r>
            <a:r>
              <a:rPr lang="en-US" sz="1000" dirty="0"/>
              <a:t>Available at: </a:t>
            </a:r>
            <a:r>
              <a:rPr lang="en-US" sz="1000" dirty="0">
                <a:hlinkClick r:id="rId3"/>
              </a:rPr>
              <a:t>http://</a:t>
            </a:r>
            <a:r>
              <a:rPr lang="en-US" sz="1000" dirty="0" smtClean="0">
                <a:hlinkClick r:id="rId3"/>
              </a:rPr>
              <a:t>dhmh.maryland.gov/mchrc/Documents/Hospital%20Community%20Partnership%20Forums/Steve%20Ports%20Presentation.pdf</a:t>
            </a:r>
            <a:r>
              <a:rPr lang="en-US" sz="1000" dirty="0" smtClean="0"/>
              <a:t> </a:t>
            </a:r>
            <a:endParaRPr lang="en-US" sz="1000" dirty="0"/>
          </a:p>
        </p:txBody>
      </p:sp>
    </p:spTree>
    <p:extLst>
      <p:ext uri="{BB962C8B-B14F-4D97-AF65-F5344CB8AC3E}">
        <p14:creationId xmlns:p14="http://schemas.microsoft.com/office/powerpoint/2010/main" val="41060398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Year Financial Results</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82</a:t>
            </a:fld>
            <a:endParaRPr lang="en-US" alt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9" y="1295400"/>
            <a:ext cx="556260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19600" y="6019800"/>
            <a:ext cx="4114800" cy="769441"/>
          </a:xfrm>
          <a:prstGeom prst="rect">
            <a:avLst/>
          </a:prstGeom>
          <a:noFill/>
        </p:spPr>
        <p:txBody>
          <a:bodyPr wrap="square" rtlCol="0">
            <a:spAutoFit/>
          </a:bodyPr>
          <a:lstStyle/>
          <a:p>
            <a:pPr marL="57150" indent="0">
              <a:buNone/>
            </a:pPr>
            <a:r>
              <a:rPr lang="en-US" sz="1100" dirty="0"/>
              <a:t>Source: A Patel, JD, R </a:t>
            </a:r>
            <a:r>
              <a:rPr lang="en-US" sz="1100" dirty="0" err="1"/>
              <a:t>Rajkumar</a:t>
            </a:r>
            <a:r>
              <a:rPr lang="en-US" sz="1100" dirty="0"/>
              <a:t>, MD, JD, et al.  “Maryland’s Global Hospital Budgets – Preliminary Results from an All-Payer Model. “  </a:t>
            </a:r>
            <a:r>
              <a:rPr lang="en-US" sz="1100" i="1" dirty="0"/>
              <a:t>New England Journal of Medicine  </a:t>
            </a:r>
            <a:r>
              <a:rPr lang="en-US" sz="1100" dirty="0"/>
              <a:t>November 12, 2015</a:t>
            </a:r>
          </a:p>
        </p:txBody>
      </p:sp>
    </p:spTree>
    <p:extLst>
      <p:ext uri="{BB962C8B-B14F-4D97-AF65-F5344CB8AC3E}">
        <p14:creationId xmlns:p14="http://schemas.microsoft.com/office/powerpoint/2010/main" val="24980332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Year Results </a:t>
            </a:r>
            <a:r>
              <a:rPr lang="en-US" sz="2800" dirty="0" smtClean="0"/>
              <a:t>(cont’d)</a:t>
            </a:r>
            <a:endParaRPr lang="en-US" sz="2800" dirty="0"/>
          </a:p>
        </p:txBody>
      </p:sp>
      <p:sp>
        <p:nvSpPr>
          <p:cNvPr id="3" name="Content Placeholder 2"/>
          <p:cNvSpPr>
            <a:spLocks noGrp="1"/>
          </p:cNvSpPr>
          <p:nvPr>
            <p:ph idx="1"/>
          </p:nvPr>
        </p:nvSpPr>
        <p:spPr>
          <a:xfrm>
            <a:off x="381000" y="1219200"/>
            <a:ext cx="7769225" cy="4648200"/>
          </a:xfrm>
        </p:spPr>
        <p:txBody>
          <a:bodyPr/>
          <a:lstStyle/>
          <a:p>
            <a:r>
              <a:rPr lang="en-US" dirty="0" smtClean="0"/>
              <a:t>Improved quality</a:t>
            </a:r>
          </a:p>
          <a:p>
            <a:pPr lvl="1"/>
            <a:r>
              <a:rPr lang="en-US" dirty="0" smtClean="0"/>
              <a:t>Target:  reduce 65 potentially preventable conditions by 30% over 5 years</a:t>
            </a:r>
          </a:p>
          <a:p>
            <a:pPr lvl="1"/>
            <a:r>
              <a:rPr lang="en-US" dirty="0" smtClean="0"/>
              <a:t>Between 2013 and 2014:  reduced the rate by 26.3%</a:t>
            </a:r>
          </a:p>
          <a:p>
            <a:pPr lvl="2"/>
            <a:r>
              <a:rPr lang="en-US" dirty="0" smtClean="0"/>
              <a:t>But, in 2014 rates of infection due to central venous catheters and catheter-related urinary tract infections increased </a:t>
            </a:r>
          </a:p>
          <a:p>
            <a:pPr lvl="1"/>
            <a:r>
              <a:rPr lang="en-US" dirty="0" smtClean="0"/>
              <a:t>Difference in rate of all-cause readmissions for Maryland compared to Medicare decreased from 1.2% to 1.0%.</a:t>
            </a:r>
          </a:p>
          <a:p>
            <a:pPr lvl="1"/>
            <a:endParaRPr lang="en-US" sz="1000" dirty="0" smtClean="0"/>
          </a:p>
          <a:p>
            <a:r>
              <a:rPr lang="en-US" dirty="0" smtClean="0"/>
              <a:t>Opportunities for improvement</a:t>
            </a:r>
          </a:p>
          <a:p>
            <a:pPr lvl="1"/>
            <a:r>
              <a:rPr lang="en-US" dirty="0" smtClean="0"/>
              <a:t>Medicare hospital admission and readmission rates</a:t>
            </a:r>
          </a:p>
          <a:p>
            <a:pPr lvl="1"/>
            <a:r>
              <a:rPr lang="en-US" dirty="0" smtClean="0"/>
              <a:t>Per capita spending levels for Medicare patients</a:t>
            </a:r>
          </a:p>
          <a:p>
            <a:pPr lvl="1"/>
            <a:r>
              <a:rPr lang="en-US" dirty="0" smtClean="0"/>
              <a:t>Patient experience scores</a:t>
            </a:r>
          </a:p>
          <a:p>
            <a:pPr lvl="1"/>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83</a:t>
            </a:fld>
            <a:endParaRPr lang="en-US" altLang="en-US"/>
          </a:p>
        </p:txBody>
      </p:sp>
    </p:spTree>
    <p:extLst>
      <p:ext uri="{BB962C8B-B14F-4D97-AF65-F5344CB8AC3E}">
        <p14:creationId xmlns:p14="http://schemas.microsoft.com/office/powerpoint/2010/main" val="228421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Move to Total Cost of Care	</a:t>
            </a:r>
            <a:endParaRPr lang="en-US" dirty="0"/>
          </a:p>
        </p:txBody>
      </p:sp>
      <p:sp>
        <p:nvSpPr>
          <p:cNvPr id="3" name="Content Placeholder 2"/>
          <p:cNvSpPr>
            <a:spLocks noGrp="1"/>
          </p:cNvSpPr>
          <p:nvPr>
            <p:ph idx="1"/>
          </p:nvPr>
        </p:nvSpPr>
        <p:spPr>
          <a:xfrm>
            <a:off x="381000" y="1295400"/>
            <a:ext cx="7769225" cy="4419600"/>
          </a:xfrm>
        </p:spPr>
        <p:txBody>
          <a:bodyPr/>
          <a:lstStyle/>
          <a:p>
            <a:r>
              <a:rPr lang="en-US" dirty="0" smtClean="0"/>
              <a:t>Agreement with CMS requires Maryland to expand model to contain per capita cost increases to full spectrum of services and providers by 2019</a:t>
            </a:r>
          </a:p>
          <a:p>
            <a:pPr lvl="1"/>
            <a:r>
              <a:rPr lang="en-US" dirty="0" smtClean="0"/>
              <a:t>Maryland empowered by CMS to develop its own payment models across full spectrum of care</a:t>
            </a:r>
          </a:p>
          <a:p>
            <a:pPr lvl="1"/>
            <a:r>
              <a:rPr lang="en-US" dirty="0" smtClean="0"/>
              <a:t>Maryland wants to better integrate public health activities</a:t>
            </a:r>
          </a:p>
          <a:p>
            <a:pPr lvl="1"/>
            <a:r>
              <a:rPr lang="en-US" dirty="0" smtClean="0"/>
              <a:t>Maryland considering how to develop regional collaboration efforts to build infrastructure to support integration of a full range of providers</a:t>
            </a:r>
          </a:p>
          <a:p>
            <a:pPr lvl="1"/>
            <a:endParaRPr lang="en-US" sz="1000" dirty="0" smtClean="0"/>
          </a:p>
          <a:p>
            <a:r>
              <a:rPr lang="en-US" dirty="0" smtClean="0"/>
              <a:t>The state’s vision is all-payer total cost of care budgets with quality targets</a:t>
            </a:r>
          </a:p>
          <a:p>
            <a:pPr lvl="1"/>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84</a:t>
            </a:fld>
            <a:endParaRPr lang="en-US" altLang="en-US"/>
          </a:p>
        </p:txBody>
      </p:sp>
    </p:spTree>
    <p:extLst>
      <p:ext uri="{BB962C8B-B14F-4D97-AF65-F5344CB8AC3E}">
        <p14:creationId xmlns:p14="http://schemas.microsoft.com/office/powerpoint/2010/main" val="30533278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143000"/>
          </a:xfrm>
        </p:spPr>
        <p:txBody>
          <a:bodyPr/>
          <a:lstStyle/>
          <a:p>
            <a:r>
              <a:rPr lang="en-US" dirty="0" smtClean="0"/>
              <a:t>Value of Rate Setting Approach for Maryland*</a:t>
            </a:r>
            <a:endParaRPr lang="en-US" dirty="0"/>
          </a:p>
        </p:txBody>
      </p:sp>
      <p:sp>
        <p:nvSpPr>
          <p:cNvPr id="3" name="Content Placeholder 2"/>
          <p:cNvSpPr>
            <a:spLocks noGrp="1"/>
          </p:cNvSpPr>
          <p:nvPr>
            <p:ph idx="1"/>
          </p:nvPr>
        </p:nvSpPr>
        <p:spPr/>
        <p:txBody>
          <a:bodyPr/>
          <a:lstStyle/>
          <a:p>
            <a:r>
              <a:rPr lang="en-US" dirty="0" smtClean="0"/>
              <a:t>Holds down costs</a:t>
            </a:r>
          </a:p>
          <a:p>
            <a:r>
              <a:rPr lang="en-US" dirty="0" smtClean="0"/>
              <a:t>Fairly funds hospital uncompensated care</a:t>
            </a:r>
          </a:p>
          <a:p>
            <a:r>
              <a:rPr lang="en-US" dirty="0" smtClean="0"/>
              <a:t>Fairly funds Medicaid services</a:t>
            </a:r>
          </a:p>
          <a:p>
            <a:r>
              <a:rPr lang="en-US" dirty="0" smtClean="0"/>
              <a:t>Predictable system</a:t>
            </a:r>
          </a:p>
          <a:p>
            <a:r>
              <a:rPr lang="en-US" dirty="0" smtClean="0"/>
              <a:t>Transparent</a:t>
            </a:r>
          </a:p>
          <a:p>
            <a:r>
              <a:rPr lang="en-US" dirty="0" smtClean="0"/>
              <a:t>Incorporates quality component to improve care</a:t>
            </a:r>
          </a:p>
          <a:p>
            <a:r>
              <a:rPr lang="en-US" dirty="0" smtClean="0"/>
              <a:t>Recognizes broad support from all stakeholders</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85</a:t>
            </a:fld>
            <a:endParaRPr lang="en-US" altLang="en-US"/>
          </a:p>
        </p:txBody>
      </p:sp>
      <p:sp>
        <p:nvSpPr>
          <p:cNvPr id="5" name="TextBox 4"/>
          <p:cNvSpPr txBox="1"/>
          <p:nvPr/>
        </p:nvSpPr>
        <p:spPr>
          <a:xfrm>
            <a:off x="4953000" y="6096000"/>
            <a:ext cx="3352800" cy="600164"/>
          </a:xfrm>
          <a:prstGeom prst="rect">
            <a:avLst/>
          </a:prstGeom>
          <a:noFill/>
        </p:spPr>
        <p:txBody>
          <a:bodyPr wrap="square" rtlCol="0">
            <a:spAutoFit/>
          </a:bodyPr>
          <a:lstStyle/>
          <a:p>
            <a:r>
              <a:rPr lang="en-US" sz="1100" dirty="0" smtClean="0"/>
              <a:t>Source:  Interview with John </a:t>
            </a:r>
            <a:r>
              <a:rPr lang="en-US" sz="1100" dirty="0" err="1" smtClean="0"/>
              <a:t>Colmers</a:t>
            </a:r>
            <a:r>
              <a:rPr lang="en-US" sz="1100" dirty="0" smtClean="0"/>
              <a:t>, former Secretary of Maryland Department of Health and Mental Hygiene </a:t>
            </a:r>
            <a:endParaRPr lang="en-US" sz="1100" dirty="0"/>
          </a:p>
        </p:txBody>
      </p:sp>
    </p:spTree>
    <p:extLst>
      <p:ext uri="{BB962C8B-B14F-4D97-AF65-F5344CB8AC3E}">
        <p14:creationId xmlns:p14="http://schemas.microsoft.com/office/powerpoint/2010/main" val="2498920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lstStyle/>
          <a:p>
            <a:r>
              <a:rPr lang="en-US" dirty="0" smtClean="0"/>
              <a:t>Why Maryland’s HSCRC Has Been Effective </a:t>
            </a:r>
            <a:endParaRPr lang="en-US" dirty="0"/>
          </a:p>
        </p:txBody>
      </p:sp>
      <p:sp>
        <p:nvSpPr>
          <p:cNvPr id="3" name="Content Placeholder 2"/>
          <p:cNvSpPr>
            <a:spLocks noGrp="1"/>
          </p:cNvSpPr>
          <p:nvPr>
            <p:ph idx="1"/>
          </p:nvPr>
        </p:nvSpPr>
        <p:spPr/>
        <p:txBody>
          <a:bodyPr/>
          <a:lstStyle/>
          <a:p>
            <a:r>
              <a:rPr lang="en-US" dirty="0" smtClean="0"/>
              <a:t>Commission’s decisions are directly appealable to the state courts:  minimized regulatory capture</a:t>
            </a:r>
          </a:p>
          <a:p>
            <a:r>
              <a:rPr lang="en-US" dirty="0"/>
              <a:t>7</a:t>
            </a:r>
            <a:r>
              <a:rPr lang="en-US" dirty="0" smtClean="0"/>
              <a:t> Commissioners work closely together to develop trust and to consider inclusive view</a:t>
            </a:r>
          </a:p>
          <a:p>
            <a:r>
              <a:rPr lang="en-US" dirty="0" smtClean="0"/>
              <a:t>3 of 7 Commissioners are from the provider community to provide expertise, but not control</a:t>
            </a:r>
          </a:p>
          <a:p>
            <a:r>
              <a:rPr lang="en-US" dirty="0" smtClean="0"/>
              <a:t>Enabling statute is broadly written, so model changes do not have to go through the legislature</a:t>
            </a:r>
          </a:p>
          <a:p>
            <a:r>
              <a:rPr lang="en-US" dirty="0" smtClean="0"/>
              <a:t>Consequences of failure are high, so parties are motivate to make system work </a:t>
            </a:r>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86</a:t>
            </a:fld>
            <a:endParaRPr lang="en-US" altLang="en-US"/>
          </a:p>
        </p:txBody>
      </p:sp>
    </p:spTree>
    <p:extLst>
      <p:ext uri="{BB962C8B-B14F-4D97-AF65-F5344CB8AC3E}">
        <p14:creationId xmlns:p14="http://schemas.microsoft.com/office/powerpoint/2010/main" val="41054351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304800" y="1143000"/>
            <a:ext cx="8534400" cy="5105400"/>
          </a:xfrm>
        </p:spPr>
        <p:txBody>
          <a:bodyPr/>
          <a:lstStyle/>
          <a:p>
            <a:r>
              <a:rPr lang="en-US" dirty="0" smtClean="0"/>
              <a:t>Hospitals lack timely data on costs and utilization outside of the hospital; can’t ID/manage highest cost patients</a:t>
            </a:r>
          </a:p>
          <a:p>
            <a:pPr lvl="1"/>
            <a:r>
              <a:rPr lang="en-US" dirty="0" smtClean="0"/>
              <a:t>Functional HIE partially meets needs by providing real-time information regarding admissions, discharges and transfers; helps with identifying patterns</a:t>
            </a:r>
          </a:p>
          <a:p>
            <a:pPr lvl="1"/>
            <a:endParaRPr lang="en-US" sz="800" dirty="0" smtClean="0"/>
          </a:p>
          <a:p>
            <a:r>
              <a:rPr lang="en-US" dirty="0" smtClean="0"/>
              <a:t>Currently hospitals have all the risk; it is unclear how to distribute risk to other providers still on a FFS model and meet the requirements of the CMS all-payer agreement.</a:t>
            </a:r>
          </a:p>
          <a:p>
            <a:pPr lvl="1"/>
            <a:r>
              <a:rPr lang="en-US" dirty="0" smtClean="0"/>
              <a:t>May need </a:t>
            </a:r>
            <a:r>
              <a:rPr lang="en-US" dirty="0"/>
              <a:t>to get more flexibility from CMS to develop alternative payment models with non-hospital </a:t>
            </a:r>
            <a:r>
              <a:rPr lang="en-US" dirty="0" smtClean="0"/>
              <a:t>providers</a:t>
            </a:r>
          </a:p>
          <a:p>
            <a:pPr lvl="1"/>
            <a:r>
              <a:rPr lang="en-US" dirty="0" smtClean="0"/>
              <a:t>Looking at pay-for-outcomes, global capitation and bundled payments</a:t>
            </a:r>
          </a:p>
          <a:p>
            <a:pPr lvl="1"/>
            <a:r>
              <a:rPr lang="en-US" dirty="0"/>
              <a:t>Uncertain how to build on PCMH model </a:t>
            </a:r>
            <a:r>
              <a:rPr lang="en-US" dirty="0" smtClean="0"/>
              <a:t>to align </a:t>
            </a:r>
            <a:r>
              <a:rPr lang="en-US" dirty="0"/>
              <a:t>with All-Payer </a:t>
            </a:r>
            <a:r>
              <a:rPr lang="en-US" dirty="0" smtClean="0"/>
              <a:t>Model</a:t>
            </a:r>
            <a:endParaRPr lang="en-US" dirty="0"/>
          </a:p>
          <a:p>
            <a:pPr marL="457200" lvl="1" indent="0">
              <a:buNone/>
            </a:pPr>
            <a:endParaRPr lang="en-US" dirty="0" smtClean="0"/>
          </a:p>
          <a:p>
            <a:pPr lvl="1"/>
            <a:endParaRPr lang="en-US" dirty="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87</a:t>
            </a:fld>
            <a:endParaRPr lang="en-US" altLang="en-US"/>
          </a:p>
        </p:txBody>
      </p:sp>
    </p:spTree>
    <p:extLst>
      <p:ext uri="{BB962C8B-B14F-4D97-AF65-F5344CB8AC3E}">
        <p14:creationId xmlns:p14="http://schemas.microsoft.com/office/powerpoint/2010/main" val="19033122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r>
              <a:rPr lang="en-US" sz="2800" dirty="0" smtClean="0"/>
              <a:t>(cont’d)</a:t>
            </a:r>
            <a:endParaRPr lang="en-US" sz="2800" dirty="0"/>
          </a:p>
        </p:txBody>
      </p:sp>
      <p:sp>
        <p:nvSpPr>
          <p:cNvPr id="3" name="Content Placeholder 2"/>
          <p:cNvSpPr>
            <a:spLocks noGrp="1"/>
          </p:cNvSpPr>
          <p:nvPr>
            <p:ph idx="1"/>
          </p:nvPr>
        </p:nvSpPr>
        <p:spPr>
          <a:xfrm>
            <a:off x="381000" y="1066800"/>
            <a:ext cx="7769225" cy="4876800"/>
          </a:xfrm>
        </p:spPr>
        <p:txBody>
          <a:bodyPr/>
          <a:lstStyle/>
          <a:p>
            <a:r>
              <a:rPr lang="en-US" dirty="0"/>
              <a:t>Hospitals must develop a</a:t>
            </a:r>
            <a:r>
              <a:rPr lang="en-US" dirty="0" smtClean="0"/>
              <a:t> new culture </a:t>
            </a:r>
            <a:r>
              <a:rPr lang="en-US" dirty="0"/>
              <a:t>and </a:t>
            </a:r>
            <a:r>
              <a:rPr lang="en-US" dirty="0" smtClean="0"/>
              <a:t>new skills </a:t>
            </a:r>
            <a:r>
              <a:rPr lang="en-US" dirty="0"/>
              <a:t>to implement population </a:t>
            </a:r>
            <a:r>
              <a:rPr lang="en-US" dirty="0" smtClean="0"/>
              <a:t>health-focused </a:t>
            </a:r>
            <a:r>
              <a:rPr lang="en-US" dirty="0"/>
              <a:t>care delivery</a:t>
            </a:r>
          </a:p>
          <a:p>
            <a:pPr lvl="1"/>
            <a:r>
              <a:rPr lang="en-US" dirty="0"/>
              <a:t>Building relationships with community-based providers</a:t>
            </a:r>
          </a:p>
          <a:p>
            <a:pPr lvl="1"/>
            <a:r>
              <a:rPr lang="en-US" dirty="0"/>
              <a:t>Looking beyond </a:t>
            </a:r>
            <a:r>
              <a:rPr lang="en-US" dirty="0" smtClean="0"/>
              <a:t>a focus </a:t>
            </a:r>
            <a:r>
              <a:rPr lang="en-US" dirty="0"/>
              <a:t>on hospital costs</a:t>
            </a:r>
          </a:p>
          <a:p>
            <a:pPr lvl="1"/>
            <a:r>
              <a:rPr lang="en-US" dirty="0"/>
              <a:t>Developing infrastructure to manage and share </a:t>
            </a:r>
            <a:r>
              <a:rPr lang="en-US" dirty="0" smtClean="0"/>
              <a:t>risk, including data systems, care management functionality</a:t>
            </a:r>
          </a:p>
          <a:p>
            <a:pPr lvl="1"/>
            <a:r>
              <a:rPr lang="en-US" dirty="0" smtClean="0"/>
              <a:t>Changing culture to a population-based perspective</a:t>
            </a:r>
          </a:p>
          <a:p>
            <a:pPr marL="457200" lvl="1" indent="0">
              <a:buNone/>
            </a:pPr>
            <a:r>
              <a:rPr lang="en-US" sz="2400" dirty="0" smtClean="0">
                <a:solidFill>
                  <a:srgbClr val="25325B"/>
                </a:solidFill>
              </a:rPr>
              <a:t>HSCRC is providing grants to encourage regional collaborations among all providers</a:t>
            </a:r>
          </a:p>
          <a:p>
            <a:pPr lvl="1"/>
            <a:endParaRPr lang="en-US" sz="800" dirty="0"/>
          </a:p>
          <a:p>
            <a:r>
              <a:rPr lang="en-US" dirty="0" smtClean="0"/>
              <a:t>The “market shift” adjustment to the budget is complex and will need adjusting</a:t>
            </a:r>
          </a:p>
          <a:p>
            <a:pPr lvl="1"/>
            <a:r>
              <a:rPr lang="en-US" dirty="0" smtClean="0"/>
              <a:t>Some hospitals do not find the current formula to be fair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88</a:t>
            </a:fld>
            <a:endParaRPr lang="en-US" altLang="en-US"/>
          </a:p>
        </p:txBody>
      </p:sp>
    </p:spTree>
    <p:extLst>
      <p:ext uri="{BB962C8B-B14F-4D97-AF65-F5344CB8AC3E}">
        <p14:creationId xmlns:p14="http://schemas.microsoft.com/office/powerpoint/2010/main" val="33707757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PCMH Initiatives</a:t>
            </a:r>
            <a:endParaRPr lang="en-US" dirty="0"/>
          </a:p>
        </p:txBody>
      </p:sp>
      <p:sp>
        <p:nvSpPr>
          <p:cNvPr id="3" name="Content Placeholder 2"/>
          <p:cNvSpPr>
            <a:spLocks noGrp="1"/>
          </p:cNvSpPr>
          <p:nvPr>
            <p:ph idx="1"/>
          </p:nvPr>
        </p:nvSpPr>
        <p:spPr>
          <a:xfrm>
            <a:off x="381000" y="1066800"/>
            <a:ext cx="7769225" cy="5105400"/>
          </a:xfrm>
        </p:spPr>
        <p:txBody>
          <a:bodyPr/>
          <a:lstStyle/>
          <a:p>
            <a:r>
              <a:rPr lang="en-US" dirty="0"/>
              <a:t>Challenge for </a:t>
            </a:r>
            <a:r>
              <a:rPr lang="en-US" dirty="0" smtClean="0"/>
              <a:t>Commission:  </a:t>
            </a:r>
            <a:r>
              <a:rPr lang="en-US" dirty="0"/>
              <a:t>All-Payer Model is hospital-focused and PCMH is </a:t>
            </a:r>
            <a:r>
              <a:rPr lang="en-US" dirty="0" smtClean="0"/>
              <a:t>physician-focused</a:t>
            </a:r>
            <a:r>
              <a:rPr lang="en-US" dirty="0"/>
              <a:t>.</a:t>
            </a:r>
          </a:p>
          <a:p>
            <a:pPr lvl="1"/>
            <a:r>
              <a:rPr lang="en-US" dirty="0"/>
              <a:t>Need to bring providers across the continuum into </a:t>
            </a:r>
            <a:r>
              <a:rPr lang="en-US" dirty="0" smtClean="0"/>
              <a:t>the transformation process</a:t>
            </a:r>
          </a:p>
          <a:p>
            <a:pPr lvl="1"/>
            <a:endParaRPr lang="en-US" sz="800" dirty="0" smtClean="0"/>
          </a:p>
          <a:p>
            <a:r>
              <a:rPr lang="en-US" dirty="0" smtClean="0"/>
              <a:t>Challenges for All-Payer Aligned PCMH Model</a:t>
            </a:r>
            <a:endParaRPr lang="en-US" dirty="0"/>
          </a:p>
          <a:p>
            <a:pPr lvl="1"/>
            <a:r>
              <a:rPr lang="en-US" dirty="0"/>
              <a:t>Unclear </a:t>
            </a:r>
            <a:r>
              <a:rPr lang="en-US" dirty="0" smtClean="0"/>
              <a:t>if state can achieve aligned models:  CareFirst wed to its model</a:t>
            </a:r>
          </a:p>
          <a:p>
            <a:pPr lvl="1"/>
            <a:r>
              <a:rPr lang="en-US" dirty="0" smtClean="0"/>
              <a:t>Other payers have different models</a:t>
            </a:r>
          </a:p>
          <a:p>
            <a:pPr lvl="1"/>
            <a:endParaRPr lang="en-US" sz="800" dirty="0" smtClean="0"/>
          </a:p>
          <a:p>
            <a:r>
              <a:rPr lang="en-US" dirty="0" smtClean="0"/>
              <a:t>Challenges for Medicaid</a:t>
            </a:r>
          </a:p>
          <a:p>
            <a:pPr lvl="1"/>
            <a:r>
              <a:rPr lang="en-US" dirty="0" smtClean="0"/>
              <a:t>Looking at ACO-like models with others than hospitals as incentivized partners (e.g., assisted living program) to bring in other providers that most impact Medicaid costs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5EC8BE-0398-4D9C-A9AC-FCC3E3FF1188}" type="slidenum">
              <a:rPr lang="en-US" altLang="en-US" smtClean="0"/>
              <a:pPr>
                <a:defRPr/>
              </a:pPr>
              <a:t>89</a:t>
            </a:fld>
            <a:endParaRPr lang="en-US" altLang="en-US"/>
          </a:p>
        </p:txBody>
      </p:sp>
    </p:spTree>
    <p:extLst>
      <p:ext uri="{BB962C8B-B14F-4D97-AF65-F5344CB8AC3E}">
        <p14:creationId xmlns:p14="http://schemas.microsoft.com/office/powerpoint/2010/main" val="176859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19063"/>
            <a:ext cx="8458200" cy="1143000"/>
          </a:xfrm>
        </p:spPr>
        <p:txBody>
          <a:bodyPr/>
          <a:lstStyle/>
          <a:p>
            <a:pPr eaLnBrk="1" hangingPunct="1"/>
            <a:r>
              <a:rPr lang="en-US" altLang="en-US" sz="2800" smtClean="0"/>
              <a:t>OR State Government’s Role in Health Reform</a:t>
            </a:r>
            <a:r>
              <a:rPr lang="en-US" altLang="en-US" smtClean="0"/>
              <a:t/>
            </a:r>
            <a:br>
              <a:rPr lang="en-US" altLang="en-US" smtClean="0"/>
            </a:br>
            <a:endParaRPr lang="en-US" altLang="en-US" smtClean="0"/>
          </a:p>
        </p:txBody>
      </p:sp>
      <p:sp>
        <p:nvSpPr>
          <p:cNvPr id="25603" name="Rectangle 3"/>
          <p:cNvSpPr>
            <a:spLocks noGrp="1" noChangeArrowheads="1"/>
          </p:cNvSpPr>
          <p:nvPr>
            <p:ph type="body" idx="1"/>
          </p:nvPr>
        </p:nvSpPr>
        <p:spPr>
          <a:xfrm>
            <a:off x="381000" y="1143000"/>
            <a:ext cx="8382000" cy="4495800"/>
          </a:xfrm>
        </p:spPr>
        <p:txBody>
          <a:bodyPr/>
          <a:lstStyle/>
          <a:p>
            <a:pPr eaLnBrk="1" hangingPunct="1"/>
            <a:r>
              <a:rPr lang="en-US" altLang="en-US" dirty="0" smtClean="0"/>
              <a:t>In 2009, Oregon legislature created the Oregon Health Authority (OHA), which consolidated all:</a:t>
            </a:r>
          </a:p>
          <a:p>
            <a:pPr lvl="1" eaLnBrk="1" hangingPunct="1"/>
            <a:r>
              <a:rPr lang="en-US" altLang="en-US" dirty="0" smtClean="0"/>
              <a:t>health purchasing;</a:t>
            </a:r>
          </a:p>
          <a:p>
            <a:pPr lvl="1" eaLnBrk="1" hangingPunct="1"/>
            <a:r>
              <a:rPr lang="en-US" altLang="en-US" dirty="0" smtClean="0"/>
              <a:t>health policy development;</a:t>
            </a:r>
          </a:p>
          <a:p>
            <a:pPr lvl="1" eaLnBrk="1" hangingPunct="1"/>
            <a:r>
              <a:rPr lang="en-US" altLang="en-US" dirty="0" smtClean="0"/>
              <a:t>HIT infrastructure, and</a:t>
            </a:r>
          </a:p>
          <a:p>
            <a:pPr lvl="1" eaLnBrk="1" hangingPunct="1"/>
            <a:r>
              <a:rPr lang="en-US" altLang="en-US" dirty="0" smtClean="0"/>
              <a:t>analytic support capabilities.</a:t>
            </a:r>
          </a:p>
          <a:p>
            <a:pPr eaLnBrk="1" hangingPunct="1"/>
            <a:r>
              <a:rPr lang="en-US" altLang="en-US" dirty="0" smtClean="0"/>
              <a:t>In 2012, the Medicaid program was granted an 1115c waiver to create local entities responsible for:</a:t>
            </a:r>
          </a:p>
          <a:p>
            <a:pPr lvl="1" eaLnBrk="1" hangingPunct="1"/>
            <a:r>
              <a:rPr lang="en-US" altLang="en-US" dirty="0" smtClean="0"/>
              <a:t>Providing all medical, dental and BH services to Medicaid beneficiaries</a:t>
            </a:r>
          </a:p>
          <a:p>
            <a:pPr lvl="1" eaLnBrk="1" hangingPunct="1"/>
            <a:r>
              <a:rPr lang="en-US" altLang="en-US" dirty="0" smtClean="0"/>
              <a:t>CMS capped cost increases at 3.4% annually</a:t>
            </a:r>
          </a:p>
          <a:p>
            <a:pPr eaLnBrk="1" hangingPunct="1"/>
            <a:r>
              <a:rPr lang="en-US" altLang="en-US" dirty="0" smtClean="0"/>
              <a:t>2015-17:  Legislature capped employee/teacher plan rate increases at 3.4% and based OHA budget on cap </a:t>
            </a:r>
          </a:p>
        </p:txBody>
      </p:sp>
      <p:sp>
        <p:nvSpPr>
          <p:cNvPr id="2" name="Slide Number Placeholder 1"/>
          <p:cNvSpPr>
            <a:spLocks noGrp="1"/>
          </p:cNvSpPr>
          <p:nvPr>
            <p:ph type="sldNum" sz="quarter" idx="10"/>
          </p:nvPr>
        </p:nvSpPr>
        <p:spPr/>
        <p:txBody>
          <a:bodyPr/>
          <a:lstStyle/>
          <a:p>
            <a:pPr>
              <a:defRPr/>
            </a:pPr>
            <a:fld id="{3F5EC8BE-0398-4D9C-A9AC-FCC3E3FF1188}"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dirty="0" smtClean="0"/>
              <a:t>Keys to Success in Maryland</a:t>
            </a:r>
          </a:p>
        </p:txBody>
      </p:sp>
      <p:sp>
        <p:nvSpPr>
          <p:cNvPr id="5" name="TextBox 4"/>
          <p:cNvSpPr txBox="1"/>
          <p:nvPr/>
        </p:nvSpPr>
        <p:spPr>
          <a:xfrm>
            <a:off x="5943600" y="4500264"/>
            <a:ext cx="2823209" cy="646331"/>
          </a:xfrm>
          <a:prstGeom prst="rect">
            <a:avLst/>
          </a:prstGeom>
          <a:noFill/>
        </p:spPr>
        <p:txBody>
          <a:bodyPr wrap="none">
            <a:spAutoFit/>
          </a:bodyPr>
          <a:lstStyle/>
          <a:p>
            <a:pPr>
              <a:defRPr/>
            </a:pPr>
            <a:r>
              <a:rPr lang="en-US" b="1" kern="0" dirty="0">
                <a:latin typeface="Arial" panose="020B0604020202020204" pitchFamily="34" charset="0"/>
                <a:cs typeface="Arial" panose="020B0604020202020204" pitchFamily="34" charset="0"/>
              </a:rPr>
              <a:t>Innovation</a:t>
            </a:r>
            <a:r>
              <a:rPr lang="en-US" sz="1200" b="1" kern="0" dirty="0">
                <a:solidFill>
                  <a:schemeClr val="bg1"/>
                </a:solidFill>
                <a:latin typeface="Arial" panose="020B0604020202020204" pitchFamily="34" charset="0"/>
                <a:cs typeface="Arial" panose="020B0604020202020204" pitchFamily="34" charset="0"/>
              </a:rPr>
              <a:t>s</a:t>
            </a:r>
            <a:r>
              <a:rPr lang="en-US" sz="1200" kern="0" dirty="0">
                <a:solidFill>
                  <a:schemeClr val="bg1"/>
                </a:solidFill>
                <a:latin typeface="Arial" panose="020B0604020202020204" pitchFamily="34" charset="0"/>
                <a:cs typeface="Arial" panose="020B0604020202020204" pitchFamily="34" charset="0"/>
              </a:rPr>
              <a:t> a sample text.</a:t>
            </a:r>
          </a:p>
          <a:p>
            <a:pPr>
              <a:defRPr/>
            </a:pPr>
            <a:r>
              <a:rPr lang="en-US" sz="1200" kern="0" dirty="0">
                <a:solidFill>
                  <a:schemeClr val="bg1"/>
                </a:solidFill>
                <a:latin typeface="Arial" panose="020B0604020202020204" pitchFamily="34" charset="0"/>
                <a:cs typeface="Arial" panose="020B0604020202020204" pitchFamily="34" charset="0"/>
              </a:rPr>
              <a:t>Insert your desired text here.</a:t>
            </a:r>
            <a:endParaRPr lang="en-US" sz="12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785813" y="4583113"/>
            <a:ext cx="2139950" cy="461962"/>
          </a:xfrm>
          <a:prstGeom prst="rect">
            <a:avLst/>
          </a:prstGeom>
          <a:noFill/>
        </p:spPr>
        <p:txBody>
          <a:bodyPr wrap="none">
            <a:spAutoFit/>
          </a:bodyPr>
          <a:lstStyle/>
          <a:p>
            <a:pPr algn="r">
              <a:defRPr/>
            </a:pPr>
            <a:r>
              <a:rPr lang="en-US" sz="1200" kern="0" dirty="0">
                <a:solidFill>
                  <a:schemeClr val="bg1"/>
                </a:solidFill>
                <a:latin typeface="Arial" panose="020B0604020202020204" pitchFamily="34" charset="0"/>
                <a:cs typeface="Arial" panose="020B0604020202020204" pitchFamily="34" charset="0"/>
              </a:rPr>
              <a:t>This is a sample text.</a:t>
            </a:r>
          </a:p>
          <a:p>
            <a:pPr algn="r">
              <a:defRPr/>
            </a:pPr>
            <a:r>
              <a:rPr lang="en-US" sz="1200" kern="0" dirty="0">
                <a:solidFill>
                  <a:schemeClr val="bg1"/>
                </a:solidFill>
                <a:latin typeface="Arial" panose="020B0604020202020204" pitchFamily="34" charset="0"/>
                <a:cs typeface="Arial" panose="020B0604020202020204" pitchFamily="34" charset="0"/>
              </a:rPr>
              <a:t>Insert your desired text here.</a:t>
            </a:r>
            <a:endParaRPr lang="en-US" sz="1200" dirty="0">
              <a:solidFill>
                <a:schemeClr val="bg1"/>
              </a:solidFill>
              <a:latin typeface="Arial" panose="020B0604020202020204" pitchFamily="34" charset="0"/>
              <a:cs typeface="Arial" panose="020B0604020202020204" pitchFamily="34" charset="0"/>
            </a:endParaRPr>
          </a:p>
        </p:txBody>
      </p:sp>
      <p:sp>
        <p:nvSpPr>
          <p:cNvPr id="52229" name="TextBox 24"/>
          <p:cNvSpPr txBox="1">
            <a:spLocks noChangeArrowheads="1"/>
          </p:cNvSpPr>
          <p:nvPr/>
        </p:nvSpPr>
        <p:spPr bwMode="auto">
          <a:xfrm>
            <a:off x="479425" y="4048503"/>
            <a:ext cx="231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lgn="ctr">
              <a:spcBef>
                <a:spcPct val="0"/>
              </a:spcBef>
              <a:buClrTx/>
              <a:buFontTx/>
              <a:buNone/>
            </a:pPr>
            <a:r>
              <a:rPr lang="en-US" altLang="en-US" b="1" dirty="0" smtClean="0">
                <a:solidFill>
                  <a:schemeClr val="tx1"/>
                </a:solidFill>
                <a:cs typeface="Arial" charset="0"/>
              </a:rPr>
              <a:t>Quasi-independent regulatory authority</a:t>
            </a:r>
            <a:endParaRPr lang="en-US" altLang="en-US" b="1" dirty="0">
              <a:solidFill>
                <a:schemeClr val="tx1"/>
              </a:solidFill>
              <a:cs typeface="Arial" charset="0"/>
            </a:endParaRPr>
          </a:p>
        </p:txBody>
      </p:sp>
      <p:sp>
        <p:nvSpPr>
          <p:cNvPr id="52230" name="TextBox 27"/>
          <p:cNvSpPr txBox="1">
            <a:spLocks noChangeArrowheads="1"/>
          </p:cNvSpPr>
          <p:nvPr/>
        </p:nvSpPr>
        <p:spPr bwMode="auto">
          <a:xfrm>
            <a:off x="3201988" y="1887538"/>
            <a:ext cx="2136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lgn="ctr">
              <a:spcBef>
                <a:spcPct val="0"/>
              </a:spcBef>
              <a:buClrTx/>
              <a:buFontTx/>
              <a:buNone/>
            </a:pPr>
            <a:r>
              <a:rPr lang="en-US" altLang="en-US" b="1">
                <a:solidFill>
                  <a:schemeClr val="tx1"/>
                </a:solidFill>
                <a:cs typeface="Arial" charset="0"/>
              </a:rPr>
              <a:t>Leadership</a:t>
            </a:r>
          </a:p>
        </p:txBody>
      </p:sp>
      <p:grpSp>
        <p:nvGrpSpPr>
          <p:cNvPr id="52231" name="Group 2"/>
          <p:cNvGrpSpPr>
            <a:grpSpLocks/>
          </p:cNvGrpSpPr>
          <p:nvPr/>
        </p:nvGrpSpPr>
        <p:grpSpPr bwMode="auto">
          <a:xfrm>
            <a:off x="2727325" y="2530475"/>
            <a:ext cx="3086100" cy="3087688"/>
            <a:chOff x="3028548" y="2487810"/>
            <a:chExt cx="3086904" cy="3087640"/>
          </a:xfrm>
        </p:grpSpPr>
        <p:grpSp>
          <p:nvGrpSpPr>
            <p:cNvPr id="52232" name="Group 1"/>
            <p:cNvGrpSpPr>
              <a:grpSpLocks/>
            </p:cNvGrpSpPr>
            <p:nvPr/>
          </p:nvGrpSpPr>
          <p:grpSpPr bwMode="auto">
            <a:xfrm>
              <a:off x="3028548" y="2487810"/>
              <a:ext cx="3086904" cy="3087640"/>
              <a:chOff x="3028548" y="2487810"/>
              <a:chExt cx="3086904" cy="3087640"/>
            </a:xfrm>
          </p:grpSpPr>
          <p:grpSp>
            <p:nvGrpSpPr>
              <p:cNvPr id="52235" name="Group 14"/>
              <p:cNvGrpSpPr>
                <a:grpSpLocks/>
              </p:cNvGrpSpPr>
              <p:nvPr/>
            </p:nvGrpSpPr>
            <p:grpSpPr bwMode="auto">
              <a:xfrm>
                <a:off x="3092628" y="2487810"/>
                <a:ext cx="2958746" cy="2755335"/>
                <a:chOff x="3361783" y="1371600"/>
                <a:chExt cx="5465258" cy="5089525"/>
              </a:xfrm>
            </p:grpSpPr>
            <p:sp>
              <p:nvSpPr>
                <p:cNvPr id="9" name="Freeform 5"/>
                <p:cNvSpPr>
                  <a:spLocks/>
                </p:cNvSpPr>
                <p:nvPr/>
              </p:nvSpPr>
              <p:spPr bwMode="auto">
                <a:xfrm>
                  <a:off x="3481002" y="4300978"/>
                  <a:ext cx="2496085" cy="2017429"/>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 name="Freeform 6"/>
                <p:cNvSpPr>
                  <a:spLocks/>
                </p:cNvSpPr>
                <p:nvPr/>
              </p:nvSpPr>
              <p:spPr bwMode="auto">
                <a:xfrm>
                  <a:off x="3360743" y="1371600"/>
                  <a:ext cx="3880519" cy="5090489"/>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1">
                    <a:lumMod val="50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1" name="Freeform 7"/>
                <p:cNvSpPr>
                  <a:spLocks/>
                </p:cNvSpPr>
                <p:nvPr/>
              </p:nvSpPr>
              <p:spPr bwMode="auto">
                <a:xfrm>
                  <a:off x="4947562" y="1371600"/>
                  <a:ext cx="3880517" cy="5090489"/>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1">
                    <a:lumMod val="90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2" name="Freeform 8"/>
                <p:cNvSpPr>
                  <a:spLocks/>
                </p:cNvSpPr>
                <p:nvPr/>
              </p:nvSpPr>
              <p:spPr bwMode="auto">
                <a:xfrm>
                  <a:off x="5977086" y="4300978"/>
                  <a:ext cx="2739535" cy="2017429"/>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16" name="Oval 15"/>
              <p:cNvSpPr>
                <a:spLocks noChangeAspect="1"/>
              </p:cNvSpPr>
              <p:nvPr/>
            </p:nvSpPr>
            <p:spPr>
              <a:xfrm>
                <a:off x="3257208" y="4178472"/>
                <a:ext cx="893996"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17" name="Oval 16"/>
              <p:cNvSpPr/>
              <p:nvPr/>
            </p:nvSpPr>
            <p:spPr>
              <a:xfrm>
                <a:off x="5003912" y="4178472"/>
                <a:ext cx="89558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18" name="Oval 17"/>
              <p:cNvSpPr/>
              <p:nvPr/>
            </p:nvSpPr>
            <p:spPr>
              <a:xfrm>
                <a:off x="4130560" y="2675132"/>
                <a:ext cx="89558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21" name="Oval 20"/>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440" name="Group 439"/>
              <p:cNvGrpSpPr/>
              <p:nvPr/>
            </p:nvGrpSpPr>
            <p:grpSpPr>
              <a:xfrm>
                <a:off x="4337908" y="2925240"/>
                <a:ext cx="480296" cy="394700"/>
                <a:chOff x="4364038" y="2900363"/>
                <a:chExt cx="481013" cy="395288"/>
              </a:xfrm>
              <a:solidFill>
                <a:srgbClr val="25325B"/>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2233"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37" name="Group 36"/>
            <p:cNvGrpSpPr/>
            <p:nvPr/>
          </p:nvGrpSpPr>
          <p:grpSpPr>
            <a:xfrm>
              <a:off x="5119143" y="4292600"/>
              <a:ext cx="665642" cy="638367"/>
              <a:chOff x="4406900" y="1743075"/>
              <a:chExt cx="1027113" cy="1023938"/>
            </a:xfrm>
            <a:solidFill>
              <a:schemeClr val="accent2"/>
            </a:solidFill>
          </p:grpSpPr>
          <p:sp>
            <p:nvSpPr>
              <p:cNvPr id="38"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54"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90</a:t>
            </a:fld>
            <a:endParaRPr lang="en-US" altLang="en-US"/>
          </a:p>
        </p:txBody>
      </p:sp>
    </p:spTree>
    <p:extLst>
      <p:ext uri="{BB962C8B-B14F-4D97-AF65-F5344CB8AC3E}">
        <p14:creationId xmlns:p14="http://schemas.microsoft.com/office/powerpoint/2010/main" val="16466219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dirty="0" smtClean="0"/>
              <a:t>Keys to Success in Maryland</a:t>
            </a:r>
          </a:p>
        </p:txBody>
      </p:sp>
      <p:grpSp>
        <p:nvGrpSpPr>
          <p:cNvPr id="440" name="Group 439"/>
          <p:cNvGrpSpPr/>
          <p:nvPr/>
        </p:nvGrpSpPr>
        <p:grpSpPr>
          <a:xfrm>
            <a:off x="2712235" y="2611060"/>
            <a:ext cx="444727" cy="365470"/>
            <a:chOff x="4364038" y="2900363"/>
            <a:chExt cx="481013" cy="395288"/>
          </a:xfrm>
          <a:solidFill>
            <a:schemeClr val="bg1"/>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58" name="Group 457"/>
          <p:cNvGrpSpPr/>
          <p:nvPr/>
        </p:nvGrpSpPr>
        <p:grpSpPr>
          <a:xfrm>
            <a:off x="1942595" y="3984547"/>
            <a:ext cx="365603" cy="401629"/>
            <a:chOff x="3600450" y="2244726"/>
            <a:chExt cx="434976" cy="477838"/>
          </a:xfrm>
          <a:solidFill>
            <a:schemeClr val="bg1"/>
          </a:solidFill>
        </p:grpSpPr>
        <p:sp>
          <p:nvSpPr>
            <p:cNvPr id="446" name="Freeform 422"/>
            <p:cNvSpPr>
              <a:spLocks noEditPoints="1"/>
            </p:cNvSpPr>
            <p:nvPr/>
          </p:nvSpPr>
          <p:spPr bwMode="auto">
            <a:xfrm>
              <a:off x="3671888" y="2317751"/>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7" name="Freeform 423"/>
            <p:cNvSpPr>
              <a:spLocks/>
            </p:cNvSpPr>
            <p:nvPr/>
          </p:nvSpPr>
          <p:spPr bwMode="auto">
            <a:xfrm>
              <a:off x="3808413" y="2244726"/>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8" name="Freeform 424"/>
            <p:cNvSpPr>
              <a:spLocks/>
            </p:cNvSpPr>
            <p:nvPr/>
          </p:nvSpPr>
          <p:spPr bwMode="auto">
            <a:xfrm>
              <a:off x="3705225" y="2273301"/>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9" name="Freeform 425"/>
            <p:cNvSpPr>
              <a:spLocks/>
            </p:cNvSpPr>
            <p:nvPr/>
          </p:nvSpPr>
          <p:spPr bwMode="auto">
            <a:xfrm>
              <a:off x="3629025" y="2347913"/>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0" name="Freeform 426"/>
            <p:cNvSpPr>
              <a:spLocks/>
            </p:cNvSpPr>
            <p:nvPr/>
          </p:nvSpPr>
          <p:spPr bwMode="auto">
            <a:xfrm>
              <a:off x="3600450" y="2451101"/>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1" name="Freeform 427"/>
            <p:cNvSpPr>
              <a:spLocks/>
            </p:cNvSpPr>
            <p:nvPr/>
          </p:nvSpPr>
          <p:spPr bwMode="auto">
            <a:xfrm>
              <a:off x="3629025" y="2541588"/>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2" name="Freeform 428"/>
            <p:cNvSpPr>
              <a:spLocks/>
            </p:cNvSpPr>
            <p:nvPr/>
          </p:nvSpPr>
          <p:spPr bwMode="auto">
            <a:xfrm>
              <a:off x="3965575" y="2541588"/>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3" name="Freeform 429"/>
            <p:cNvSpPr>
              <a:spLocks/>
            </p:cNvSpPr>
            <p:nvPr/>
          </p:nvSpPr>
          <p:spPr bwMode="auto">
            <a:xfrm>
              <a:off x="3989388" y="2451101"/>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4" name="Freeform 430"/>
            <p:cNvSpPr>
              <a:spLocks/>
            </p:cNvSpPr>
            <p:nvPr/>
          </p:nvSpPr>
          <p:spPr bwMode="auto">
            <a:xfrm>
              <a:off x="3965575" y="2347913"/>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5" name="Freeform 431"/>
            <p:cNvSpPr>
              <a:spLocks/>
            </p:cNvSpPr>
            <p:nvPr/>
          </p:nvSpPr>
          <p:spPr bwMode="auto">
            <a:xfrm>
              <a:off x="3898900" y="2273301"/>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6" name="Freeform 432"/>
            <p:cNvSpPr>
              <a:spLocks/>
            </p:cNvSpPr>
            <p:nvPr/>
          </p:nvSpPr>
          <p:spPr bwMode="auto">
            <a:xfrm>
              <a:off x="3795713" y="2384426"/>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7" name="Freeform 433"/>
            <p:cNvSpPr>
              <a:spLocks/>
            </p:cNvSpPr>
            <p:nvPr/>
          </p:nvSpPr>
          <p:spPr bwMode="auto">
            <a:xfrm>
              <a:off x="3794125" y="2544763"/>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66" name="Group 465"/>
          <p:cNvGrpSpPr/>
          <p:nvPr/>
        </p:nvGrpSpPr>
        <p:grpSpPr>
          <a:xfrm>
            <a:off x="3547944" y="4014229"/>
            <a:ext cx="391689" cy="342265"/>
            <a:chOff x="3163888" y="2900363"/>
            <a:chExt cx="503237" cy="439738"/>
          </a:xfrm>
          <a:solidFill>
            <a:schemeClr val="bg1"/>
          </a:solidFill>
        </p:grpSpPr>
        <p:sp>
          <p:nvSpPr>
            <p:cNvPr id="462" name="Freeform 438"/>
            <p:cNvSpPr>
              <a:spLocks/>
            </p:cNvSpPr>
            <p:nvPr/>
          </p:nvSpPr>
          <p:spPr bwMode="auto">
            <a:xfrm>
              <a:off x="3498850" y="2962276"/>
              <a:ext cx="69850" cy="141288"/>
            </a:xfrm>
            <a:custGeom>
              <a:avLst/>
              <a:gdLst>
                <a:gd name="T0" fmla="*/ 274 w 477"/>
                <a:gd name="T1" fmla="*/ 4 h 978"/>
                <a:gd name="T2" fmla="*/ 298 w 477"/>
                <a:gd name="T3" fmla="*/ 38 h 978"/>
                <a:gd name="T4" fmla="*/ 300 w 477"/>
                <a:gd name="T5" fmla="*/ 112 h 978"/>
                <a:gd name="T6" fmla="*/ 303 w 477"/>
                <a:gd name="T7" fmla="*/ 116 h 978"/>
                <a:gd name="T8" fmla="*/ 316 w 477"/>
                <a:gd name="T9" fmla="*/ 118 h 978"/>
                <a:gd name="T10" fmla="*/ 361 w 477"/>
                <a:gd name="T11" fmla="*/ 127 h 978"/>
                <a:gd name="T12" fmla="*/ 415 w 477"/>
                <a:gd name="T13" fmla="*/ 142 h 978"/>
                <a:gd name="T14" fmla="*/ 446 w 477"/>
                <a:gd name="T15" fmla="*/ 163 h 978"/>
                <a:gd name="T16" fmla="*/ 428 w 477"/>
                <a:gd name="T17" fmla="*/ 235 h 978"/>
                <a:gd name="T18" fmla="*/ 404 w 477"/>
                <a:gd name="T19" fmla="*/ 257 h 978"/>
                <a:gd name="T20" fmla="*/ 376 w 477"/>
                <a:gd name="T21" fmla="*/ 254 h 978"/>
                <a:gd name="T22" fmla="*/ 355 w 477"/>
                <a:gd name="T23" fmla="*/ 245 h 978"/>
                <a:gd name="T24" fmla="*/ 302 w 477"/>
                <a:gd name="T25" fmla="*/ 231 h 978"/>
                <a:gd name="T26" fmla="*/ 229 w 477"/>
                <a:gd name="T27" fmla="*/ 228 h 978"/>
                <a:gd name="T28" fmla="*/ 177 w 477"/>
                <a:gd name="T29" fmla="*/ 248 h 978"/>
                <a:gd name="T30" fmla="*/ 153 w 477"/>
                <a:gd name="T31" fmla="*/ 281 h 978"/>
                <a:gd name="T32" fmla="*/ 150 w 477"/>
                <a:gd name="T33" fmla="*/ 320 h 978"/>
                <a:gd name="T34" fmla="*/ 170 w 477"/>
                <a:gd name="T35" fmla="*/ 358 h 978"/>
                <a:gd name="T36" fmla="*/ 224 w 477"/>
                <a:gd name="T37" fmla="*/ 393 h 978"/>
                <a:gd name="T38" fmla="*/ 325 w 477"/>
                <a:gd name="T39" fmla="*/ 437 h 978"/>
                <a:gd name="T40" fmla="*/ 420 w 477"/>
                <a:gd name="T41" fmla="*/ 500 h 978"/>
                <a:gd name="T42" fmla="*/ 469 w 477"/>
                <a:gd name="T43" fmla="*/ 581 h 978"/>
                <a:gd name="T44" fmla="*/ 475 w 477"/>
                <a:gd name="T45" fmla="*/ 679 h 978"/>
                <a:gd name="T46" fmla="*/ 439 w 477"/>
                <a:gd name="T47" fmla="*/ 767 h 978"/>
                <a:gd name="T48" fmla="*/ 365 w 477"/>
                <a:gd name="T49" fmla="*/ 830 h 978"/>
                <a:gd name="T50" fmla="*/ 297 w 477"/>
                <a:gd name="T51" fmla="*/ 855 h 978"/>
                <a:gd name="T52" fmla="*/ 292 w 477"/>
                <a:gd name="T53" fmla="*/ 858 h 978"/>
                <a:gd name="T54" fmla="*/ 291 w 477"/>
                <a:gd name="T55" fmla="*/ 940 h 978"/>
                <a:gd name="T56" fmla="*/ 267 w 477"/>
                <a:gd name="T57" fmla="*/ 976 h 978"/>
                <a:gd name="T58" fmla="*/ 201 w 477"/>
                <a:gd name="T59" fmla="*/ 976 h 978"/>
                <a:gd name="T60" fmla="*/ 177 w 477"/>
                <a:gd name="T61" fmla="*/ 940 h 978"/>
                <a:gd name="T62" fmla="*/ 176 w 477"/>
                <a:gd name="T63" fmla="*/ 862 h 978"/>
                <a:gd name="T64" fmla="*/ 171 w 477"/>
                <a:gd name="T65" fmla="*/ 859 h 978"/>
                <a:gd name="T66" fmla="*/ 155 w 477"/>
                <a:gd name="T67" fmla="*/ 857 h 978"/>
                <a:gd name="T68" fmla="*/ 100 w 477"/>
                <a:gd name="T69" fmla="*/ 845 h 978"/>
                <a:gd name="T70" fmla="*/ 36 w 477"/>
                <a:gd name="T71" fmla="*/ 825 h 978"/>
                <a:gd name="T72" fmla="*/ 2 w 477"/>
                <a:gd name="T73" fmla="*/ 801 h 978"/>
                <a:gd name="T74" fmla="*/ 20 w 477"/>
                <a:gd name="T75" fmla="*/ 728 h 978"/>
                <a:gd name="T76" fmla="*/ 43 w 477"/>
                <a:gd name="T77" fmla="*/ 705 h 978"/>
                <a:gd name="T78" fmla="*/ 65 w 477"/>
                <a:gd name="T79" fmla="*/ 705 h 978"/>
                <a:gd name="T80" fmla="*/ 80 w 477"/>
                <a:gd name="T81" fmla="*/ 712 h 978"/>
                <a:gd name="T82" fmla="*/ 120 w 477"/>
                <a:gd name="T83" fmla="*/ 727 h 978"/>
                <a:gd name="T84" fmla="*/ 176 w 477"/>
                <a:gd name="T85" fmla="*/ 742 h 978"/>
                <a:gd name="T86" fmla="*/ 244 w 477"/>
                <a:gd name="T87" fmla="*/ 745 h 978"/>
                <a:gd name="T88" fmla="*/ 310 w 477"/>
                <a:gd name="T89" fmla="*/ 713 h 978"/>
                <a:gd name="T90" fmla="*/ 336 w 477"/>
                <a:gd name="T91" fmla="*/ 654 h 978"/>
                <a:gd name="T92" fmla="*/ 315 w 477"/>
                <a:gd name="T93" fmla="*/ 597 h 978"/>
                <a:gd name="T94" fmla="*/ 248 w 477"/>
                <a:gd name="T95" fmla="*/ 550 h 978"/>
                <a:gd name="T96" fmla="*/ 157 w 477"/>
                <a:gd name="T97" fmla="*/ 511 h 978"/>
                <a:gd name="T98" fmla="*/ 81 w 477"/>
                <a:gd name="T99" fmla="*/ 467 h 978"/>
                <a:gd name="T100" fmla="*/ 27 w 477"/>
                <a:gd name="T101" fmla="*/ 404 h 978"/>
                <a:gd name="T102" fmla="*/ 7 w 477"/>
                <a:gd name="T103" fmla="*/ 320 h 978"/>
                <a:gd name="T104" fmla="*/ 28 w 477"/>
                <a:gd name="T105" fmla="*/ 231 h 978"/>
                <a:gd name="T106" fmla="*/ 86 w 477"/>
                <a:gd name="T107" fmla="*/ 162 h 978"/>
                <a:gd name="T108" fmla="*/ 177 w 477"/>
                <a:gd name="T109" fmla="*/ 121 h 978"/>
                <a:gd name="T110" fmla="*/ 182 w 477"/>
                <a:gd name="T111" fmla="*/ 119 h 978"/>
                <a:gd name="T112" fmla="*/ 186 w 477"/>
                <a:gd name="T113" fmla="*/ 112 h 978"/>
                <a:gd name="T114" fmla="*/ 197 w 477"/>
                <a:gd name="T115"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978">
                  <a:moveTo>
                    <a:pt x="225" y="0"/>
                  </a:moveTo>
                  <a:lnTo>
                    <a:pt x="259" y="0"/>
                  </a:lnTo>
                  <a:lnTo>
                    <a:pt x="274" y="4"/>
                  </a:lnTo>
                  <a:lnTo>
                    <a:pt x="287" y="11"/>
                  </a:lnTo>
                  <a:lnTo>
                    <a:pt x="296" y="24"/>
                  </a:lnTo>
                  <a:lnTo>
                    <a:pt x="298" y="38"/>
                  </a:lnTo>
                  <a:lnTo>
                    <a:pt x="299" y="108"/>
                  </a:lnTo>
                  <a:lnTo>
                    <a:pt x="299" y="111"/>
                  </a:lnTo>
                  <a:lnTo>
                    <a:pt x="300" y="112"/>
                  </a:lnTo>
                  <a:lnTo>
                    <a:pt x="301" y="114"/>
                  </a:lnTo>
                  <a:lnTo>
                    <a:pt x="302" y="115"/>
                  </a:lnTo>
                  <a:lnTo>
                    <a:pt x="303" y="116"/>
                  </a:lnTo>
                  <a:lnTo>
                    <a:pt x="304" y="116"/>
                  </a:lnTo>
                  <a:lnTo>
                    <a:pt x="307" y="116"/>
                  </a:lnTo>
                  <a:lnTo>
                    <a:pt x="316" y="118"/>
                  </a:lnTo>
                  <a:lnTo>
                    <a:pt x="328" y="120"/>
                  </a:lnTo>
                  <a:lnTo>
                    <a:pt x="343" y="123"/>
                  </a:lnTo>
                  <a:lnTo>
                    <a:pt x="361" y="127"/>
                  </a:lnTo>
                  <a:lnTo>
                    <a:pt x="379" y="132"/>
                  </a:lnTo>
                  <a:lnTo>
                    <a:pt x="398" y="137"/>
                  </a:lnTo>
                  <a:lnTo>
                    <a:pt x="415" y="142"/>
                  </a:lnTo>
                  <a:lnTo>
                    <a:pt x="431" y="148"/>
                  </a:lnTo>
                  <a:lnTo>
                    <a:pt x="439" y="154"/>
                  </a:lnTo>
                  <a:lnTo>
                    <a:pt x="446" y="163"/>
                  </a:lnTo>
                  <a:lnTo>
                    <a:pt x="449" y="174"/>
                  </a:lnTo>
                  <a:lnTo>
                    <a:pt x="447" y="186"/>
                  </a:lnTo>
                  <a:lnTo>
                    <a:pt x="428" y="235"/>
                  </a:lnTo>
                  <a:lnTo>
                    <a:pt x="422" y="245"/>
                  </a:lnTo>
                  <a:lnTo>
                    <a:pt x="414" y="252"/>
                  </a:lnTo>
                  <a:lnTo>
                    <a:pt x="404" y="257"/>
                  </a:lnTo>
                  <a:lnTo>
                    <a:pt x="394" y="258"/>
                  </a:lnTo>
                  <a:lnTo>
                    <a:pt x="384" y="257"/>
                  </a:lnTo>
                  <a:lnTo>
                    <a:pt x="376" y="254"/>
                  </a:lnTo>
                  <a:lnTo>
                    <a:pt x="374" y="253"/>
                  </a:lnTo>
                  <a:lnTo>
                    <a:pt x="366" y="250"/>
                  </a:lnTo>
                  <a:lnTo>
                    <a:pt x="355" y="245"/>
                  </a:lnTo>
                  <a:lnTo>
                    <a:pt x="340" y="240"/>
                  </a:lnTo>
                  <a:lnTo>
                    <a:pt x="322" y="235"/>
                  </a:lnTo>
                  <a:lnTo>
                    <a:pt x="302" y="231"/>
                  </a:lnTo>
                  <a:lnTo>
                    <a:pt x="279" y="228"/>
                  </a:lnTo>
                  <a:lnTo>
                    <a:pt x="253" y="227"/>
                  </a:lnTo>
                  <a:lnTo>
                    <a:pt x="229" y="228"/>
                  </a:lnTo>
                  <a:lnTo>
                    <a:pt x="209" y="232"/>
                  </a:lnTo>
                  <a:lnTo>
                    <a:pt x="192" y="239"/>
                  </a:lnTo>
                  <a:lnTo>
                    <a:pt x="177" y="248"/>
                  </a:lnTo>
                  <a:lnTo>
                    <a:pt x="167" y="257"/>
                  </a:lnTo>
                  <a:lnTo>
                    <a:pt x="158" y="269"/>
                  </a:lnTo>
                  <a:lnTo>
                    <a:pt x="153" y="281"/>
                  </a:lnTo>
                  <a:lnTo>
                    <a:pt x="149" y="293"/>
                  </a:lnTo>
                  <a:lnTo>
                    <a:pt x="148" y="306"/>
                  </a:lnTo>
                  <a:lnTo>
                    <a:pt x="150" y="320"/>
                  </a:lnTo>
                  <a:lnTo>
                    <a:pt x="153" y="333"/>
                  </a:lnTo>
                  <a:lnTo>
                    <a:pt x="159" y="346"/>
                  </a:lnTo>
                  <a:lnTo>
                    <a:pt x="170" y="358"/>
                  </a:lnTo>
                  <a:lnTo>
                    <a:pt x="184" y="369"/>
                  </a:lnTo>
                  <a:lnTo>
                    <a:pt x="201" y="381"/>
                  </a:lnTo>
                  <a:lnTo>
                    <a:pt x="224" y="393"/>
                  </a:lnTo>
                  <a:lnTo>
                    <a:pt x="250" y="405"/>
                  </a:lnTo>
                  <a:lnTo>
                    <a:pt x="283" y="418"/>
                  </a:lnTo>
                  <a:lnTo>
                    <a:pt x="325" y="437"/>
                  </a:lnTo>
                  <a:lnTo>
                    <a:pt x="362" y="457"/>
                  </a:lnTo>
                  <a:lnTo>
                    <a:pt x="394" y="478"/>
                  </a:lnTo>
                  <a:lnTo>
                    <a:pt x="420" y="500"/>
                  </a:lnTo>
                  <a:lnTo>
                    <a:pt x="441" y="526"/>
                  </a:lnTo>
                  <a:lnTo>
                    <a:pt x="457" y="552"/>
                  </a:lnTo>
                  <a:lnTo>
                    <a:pt x="469" y="581"/>
                  </a:lnTo>
                  <a:lnTo>
                    <a:pt x="475" y="611"/>
                  </a:lnTo>
                  <a:lnTo>
                    <a:pt x="477" y="645"/>
                  </a:lnTo>
                  <a:lnTo>
                    <a:pt x="475" y="679"/>
                  </a:lnTo>
                  <a:lnTo>
                    <a:pt x="468" y="711"/>
                  </a:lnTo>
                  <a:lnTo>
                    <a:pt x="456" y="739"/>
                  </a:lnTo>
                  <a:lnTo>
                    <a:pt x="439" y="767"/>
                  </a:lnTo>
                  <a:lnTo>
                    <a:pt x="418" y="791"/>
                  </a:lnTo>
                  <a:lnTo>
                    <a:pt x="394" y="812"/>
                  </a:lnTo>
                  <a:lnTo>
                    <a:pt x="365" y="830"/>
                  </a:lnTo>
                  <a:lnTo>
                    <a:pt x="333" y="844"/>
                  </a:lnTo>
                  <a:lnTo>
                    <a:pt x="298" y="855"/>
                  </a:lnTo>
                  <a:lnTo>
                    <a:pt x="297" y="855"/>
                  </a:lnTo>
                  <a:lnTo>
                    <a:pt x="296" y="856"/>
                  </a:lnTo>
                  <a:lnTo>
                    <a:pt x="293" y="857"/>
                  </a:lnTo>
                  <a:lnTo>
                    <a:pt x="292" y="858"/>
                  </a:lnTo>
                  <a:lnTo>
                    <a:pt x="291" y="860"/>
                  </a:lnTo>
                  <a:lnTo>
                    <a:pt x="291" y="863"/>
                  </a:lnTo>
                  <a:lnTo>
                    <a:pt x="291" y="940"/>
                  </a:lnTo>
                  <a:lnTo>
                    <a:pt x="288" y="955"/>
                  </a:lnTo>
                  <a:lnTo>
                    <a:pt x="280" y="968"/>
                  </a:lnTo>
                  <a:lnTo>
                    <a:pt x="267" y="976"/>
                  </a:lnTo>
                  <a:lnTo>
                    <a:pt x="252" y="978"/>
                  </a:lnTo>
                  <a:lnTo>
                    <a:pt x="216" y="978"/>
                  </a:lnTo>
                  <a:lnTo>
                    <a:pt x="201" y="976"/>
                  </a:lnTo>
                  <a:lnTo>
                    <a:pt x="189" y="968"/>
                  </a:lnTo>
                  <a:lnTo>
                    <a:pt x="180" y="955"/>
                  </a:lnTo>
                  <a:lnTo>
                    <a:pt x="177" y="940"/>
                  </a:lnTo>
                  <a:lnTo>
                    <a:pt x="177" y="867"/>
                  </a:lnTo>
                  <a:lnTo>
                    <a:pt x="177" y="864"/>
                  </a:lnTo>
                  <a:lnTo>
                    <a:pt x="176" y="862"/>
                  </a:lnTo>
                  <a:lnTo>
                    <a:pt x="174" y="861"/>
                  </a:lnTo>
                  <a:lnTo>
                    <a:pt x="173" y="860"/>
                  </a:lnTo>
                  <a:lnTo>
                    <a:pt x="171" y="859"/>
                  </a:lnTo>
                  <a:lnTo>
                    <a:pt x="170" y="859"/>
                  </a:lnTo>
                  <a:lnTo>
                    <a:pt x="166" y="859"/>
                  </a:lnTo>
                  <a:lnTo>
                    <a:pt x="155" y="857"/>
                  </a:lnTo>
                  <a:lnTo>
                    <a:pt x="140" y="853"/>
                  </a:lnTo>
                  <a:lnTo>
                    <a:pt x="121" y="849"/>
                  </a:lnTo>
                  <a:lnTo>
                    <a:pt x="100" y="845"/>
                  </a:lnTo>
                  <a:lnTo>
                    <a:pt x="79" y="839"/>
                  </a:lnTo>
                  <a:lnTo>
                    <a:pt x="57" y="832"/>
                  </a:lnTo>
                  <a:lnTo>
                    <a:pt x="36" y="825"/>
                  </a:lnTo>
                  <a:lnTo>
                    <a:pt x="18" y="816"/>
                  </a:lnTo>
                  <a:lnTo>
                    <a:pt x="9" y="810"/>
                  </a:lnTo>
                  <a:lnTo>
                    <a:pt x="2" y="801"/>
                  </a:lnTo>
                  <a:lnTo>
                    <a:pt x="0" y="790"/>
                  </a:lnTo>
                  <a:lnTo>
                    <a:pt x="2" y="777"/>
                  </a:lnTo>
                  <a:lnTo>
                    <a:pt x="20" y="728"/>
                  </a:lnTo>
                  <a:lnTo>
                    <a:pt x="25" y="718"/>
                  </a:lnTo>
                  <a:lnTo>
                    <a:pt x="33" y="711"/>
                  </a:lnTo>
                  <a:lnTo>
                    <a:pt x="43" y="705"/>
                  </a:lnTo>
                  <a:lnTo>
                    <a:pt x="55" y="703"/>
                  </a:lnTo>
                  <a:lnTo>
                    <a:pt x="60" y="704"/>
                  </a:lnTo>
                  <a:lnTo>
                    <a:pt x="65" y="705"/>
                  </a:lnTo>
                  <a:lnTo>
                    <a:pt x="70" y="708"/>
                  </a:lnTo>
                  <a:lnTo>
                    <a:pt x="74" y="709"/>
                  </a:lnTo>
                  <a:lnTo>
                    <a:pt x="80" y="712"/>
                  </a:lnTo>
                  <a:lnTo>
                    <a:pt x="91" y="716"/>
                  </a:lnTo>
                  <a:lnTo>
                    <a:pt x="104" y="721"/>
                  </a:lnTo>
                  <a:lnTo>
                    <a:pt x="120" y="727"/>
                  </a:lnTo>
                  <a:lnTo>
                    <a:pt x="138" y="733"/>
                  </a:lnTo>
                  <a:lnTo>
                    <a:pt x="157" y="738"/>
                  </a:lnTo>
                  <a:lnTo>
                    <a:pt x="176" y="742"/>
                  </a:lnTo>
                  <a:lnTo>
                    <a:pt x="196" y="746"/>
                  </a:lnTo>
                  <a:lnTo>
                    <a:pt x="214" y="747"/>
                  </a:lnTo>
                  <a:lnTo>
                    <a:pt x="244" y="745"/>
                  </a:lnTo>
                  <a:lnTo>
                    <a:pt x="270" y="737"/>
                  </a:lnTo>
                  <a:lnTo>
                    <a:pt x="292" y="727"/>
                  </a:lnTo>
                  <a:lnTo>
                    <a:pt x="310" y="713"/>
                  </a:lnTo>
                  <a:lnTo>
                    <a:pt x="324" y="696"/>
                  </a:lnTo>
                  <a:lnTo>
                    <a:pt x="333" y="676"/>
                  </a:lnTo>
                  <a:lnTo>
                    <a:pt x="336" y="654"/>
                  </a:lnTo>
                  <a:lnTo>
                    <a:pt x="334" y="633"/>
                  </a:lnTo>
                  <a:lnTo>
                    <a:pt x="326" y="615"/>
                  </a:lnTo>
                  <a:lnTo>
                    <a:pt x="315" y="597"/>
                  </a:lnTo>
                  <a:lnTo>
                    <a:pt x="299" y="581"/>
                  </a:lnTo>
                  <a:lnTo>
                    <a:pt x="277" y="565"/>
                  </a:lnTo>
                  <a:lnTo>
                    <a:pt x="248" y="550"/>
                  </a:lnTo>
                  <a:lnTo>
                    <a:pt x="214" y="535"/>
                  </a:lnTo>
                  <a:lnTo>
                    <a:pt x="186" y="524"/>
                  </a:lnTo>
                  <a:lnTo>
                    <a:pt x="157" y="511"/>
                  </a:lnTo>
                  <a:lnTo>
                    <a:pt x="130" y="497"/>
                  </a:lnTo>
                  <a:lnTo>
                    <a:pt x="104" y="482"/>
                  </a:lnTo>
                  <a:lnTo>
                    <a:pt x="81" y="467"/>
                  </a:lnTo>
                  <a:lnTo>
                    <a:pt x="60" y="448"/>
                  </a:lnTo>
                  <a:lnTo>
                    <a:pt x="42" y="427"/>
                  </a:lnTo>
                  <a:lnTo>
                    <a:pt x="27" y="404"/>
                  </a:lnTo>
                  <a:lnTo>
                    <a:pt x="17" y="379"/>
                  </a:lnTo>
                  <a:lnTo>
                    <a:pt x="9" y="350"/>
                  </a:lnTo>
                  <a:lnTo>
                    <a:pt x="7" y="320"/>
                  </a:lnTo>
                  <a:lnTo>
                    <a:pt x="9" y="288"/>
                  </a:lnTo>
                  <a:lnTo>
                    <a:pt x="17" y="258"/>
                  </a:lnTo>
                  <a:lnTo>
                    <a:pt x="28" y="231"/>
                  </a:lnTo>
                  <a:lnTo>
                    <a:pt x="44" y="206"/>
                  </a:lnTo>
                  <a:lnTo>
                    <a:pt x="63" y="182"/>
                  </a:lnTo>
                  <a:lnTo>
                    <a:pt x="86" y="162"/>
                  </a:lnTo>
                  <a:lnTo>
                    <a:pt x="114" y="145"/>
                  </a:lnTo>
                  <a:lnTo>
                    <a:pt x="143" y="132"/>
                  </a:lnTo>
                  <a:lnTo>
                    <a:pt x="177" y="121"/>
                  </a:lnTo>
                  <a:lnTo>
                    <a:pt x="178" y="121"/>
                  </a:lnTo>
                  <a:lnTo>
                    <a:pt x="180" y="120"/>
                  </a:lnTo>
                  <a:lnTo>
                    <a:pt x="182" y="119"/>
                  </a:lnTo>
                  <a:lnTo>
                    <a:pt x="184" y="117"/>
                  </a:lnTo>
                  <a:lnTo>
                    <a:pt x="186" y="115"/>
                  </a:lnTo>
                  <a:lnTo>
                    <a:pt x="186" y="112"/>
                  </a:lnTo>
                  <a:lnTo>
                    <a:pt x="186" y="38"/>
                  </a:lnTo>
                  <a:lnTo>
                    <a:pt x="189" y="24"/>
                  </a:lnTo>
                  <a:lnTo>
                    <a:pt x="197" y="11"/>
                  </a:lnTo>
                  <a:lnTo>
                    <a:pt x="210" y="4"/>
                  </a:lnTo>
                  <a:lnTo>
                    <a:pt x="22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3" name="Freeform 439"/>
            <p:cNvSpPr>
              <a:spLocks noEditPoints="1"/>
            </p:cNvSpPr>
            <p:nvPr/>
          </p:nvSpPr>
          <p:spPr bwMode="auto">
            <a:xfrm>
              <a:off x="3400425" y="2900363"/>
              <a:ext cx="266700" cy="266700"/>
            </a:xfrm>
            <a:custGeom>
              <a:avLst/>
              <a:gdLst>
                <a:gd name="T0" fmla="*/ 787 w 1843"/>
                <a:gd name="T1" fmla="*/ 227 h 1845"/>
                <a:gd name="T2" fmla="*/ 602 w 1843"/>
                <a:gd name="T3" fmla="*/ 291 h 1845"/>
                <a:gd name="T4" fmla="*/ 444 w 1843"/>
                <a:gd name="T5" fmla="*/ 400 h 1845"/>
                <a:gd name="T6" fmla="*/ 321 w 1843"/>
                <a:gd name="T7" fmla="*/ 547 h 1845"/>
                <a:gd name="T8" fmla="*/ 242 w 1843"/>
                <a:gd name="T9" fmla="*/ 723 h 1845"/>
                <a:gd name="T10" fmla="*/ 214 w 1843"/>
                <a:gd name="T11" fmla="*/ 923 h 1845"/>
                <a:gd name="T12" fmla="*/ 242 w 1843"/>
                <a:gd name="T13" fmla="*/ 1122 h 1845"/>
                <a:gd name="T14" fmla="*/ 321 w 1843"/>
                <a:gd name="T15" fmla="*/ 1298 h 1845"/>
                <a:gd name="T16" fmla="*/ 444 w 1843"/>
                <a:gd name="T17" fmla="*/ 1445 h 1845"/>
                <a:gd name="T18" fmla="*/ 602 w 1843"/>
                <a:gd name="T19" fmla="*/ 1555 h 1845"/>
                <a:gd name="T20" fmla="*/ 787 w 1843"/>
                <a:gd name="T21" fmla="*/ 1617 h 1845"/>
                <a:gd name="T22" fmla="*/ 990 w 1843"/>
                <a:gd name="T23" fmla="*/ 1627 h 1845"/>
                <a:gd name="T24" fmla="*/ 1182 w 1843"/>
                <a:gd name="T25" fmla="*/ 1581 h 1845"/>
                <a:gd name="T26" fmla="*/ 1349 w 1843"/>
                <a:gd name="T27" fmla="*/ 1486 h 1845"/>
                <a:gd name="T28" fmla="*/ 1485 w 1843"/>
                <a:gd name="T29" fmla="*/ 1351 h 1845"/>
                <a:gd name="T30" fmla="*/ 1580 w 1843"/>
                <a:gd name="T31" fmla="*/ 1183 h 1845"/>
                <a:gd name="T32" fmla="*/ 1626 w 1843"/>
                <a:gd name="T33" fmla="*/ 990 h 1845"/>
                <a:gd name="T34" fmla="*/ 1617 w 1843"/>
                <a:gd name="T35" fmla="*/ 788 h 1845"/>
                <a:gd name="T36" fmla="*/ 1553 w 1843"/>
                <a:gd name="T37" fmla="*/ 603 h 1845"/>
                <a:gd name="T38" fmla="*/ 1445 w 1843"/>
                <a:gd name="T39" fmla="*/ 445 h 1845"/>
                <a:gd name="T40" fmla="*/ 1298 w 1843"/>
                <a:gd name="T41" fmla="*/ 322 h 1845"/>
                <a:gd name="T42" fmla="*/ 1120 w 1843"/>
                <a:gd name="T43" fmla="*/ 242 h 1845"/>
                <a:gd name="T44" fmla="*/ 921 w 1843"/>
                <a:gd name="T45" fmla="*/ 215 h 1845"/>
                <a:gd name="T46" fmla="*/ 1070 w 1843"/>
                <a:gd name="T47" fmla="*/ 13 h 1845"/>
                <a:gd name="T48" fmla="*/ 1280 w 1843"/>
                <a:gd name="T49" fmla="*/ 73 h 1845"/>
                <a:gd name="T50" fmla="*/ 1466 w 1843"/>
                <a:gd name="T51" fmla="*/ 179 h 1845"/>
                <a:gd name="T52" fmla="*/ 1621 w 1843"/>
                <a:gd name="T53" fmla="*/ 322 h 1845"/>
                <a:gd name="T54" fmla="*/ 1740 w 1843"/>
                <a:gd name="T55" fmla="*/ 499 h 1845"/>
                <a:gd name="T56" fmla="*/ 1816 w 1843"/>
                <a:gd name="T57" fmla="*/ 701 h 1845"/>
                <a:gd name="T58" fmla="*/ 1843 w 1843"/>
                <a:gd name="T59" fmla="*/ 923 h 1845"/>
                <a:gd name="T60" fmla="*/ 1816 w 1843"/>
                <a:gd name="T61" fmla="*/ 1144 h 1845"/>
                <a:gd name="T62" fmla="*/ 1740 w 1843"/>
                <a:gd name="T63" fmla="*/ 1346 h 1845"/>
                <a:gd name="T64" fmla="*/ 1621 w 1843"/>
                <a:gd name="T65" fmla="*/ 1522 h 1845"/>
                <a:gd name="T66" fmla="*/ 1466 w 1843"/>
                <a:gd name="T67" fmla="*/ 1666 h 1845"/>
                <a:gd name="T68" fmla="*/ 1280 w 1843"/>
                <a:gd name="T69" fmla="*/ 1772 h 1845"/>
                <a:gd name="T70" fmla="*/ 1070 w 1843"/>
                <a:gd name="T71" fmla="*/ 1832 h 1845"/>
                <a:gd name="T72" fmla="*/ 845 w 1843"/>
                <a:gd name="T73" fmla="*/ 1841 h 1845"/>
                <a:gd name="T74" fmla="*/ 630 w 1843"/>
                <a:gd name="T75" fmla="*/ 1797 h 1845"/>
                <a:gd name="T76" fmla="*/ 436 w 1843"/>
                <a:gd name="T77" fmla="*/ 1706 h 1845"/>
                <a:gd name="T78" fmla="*/ 270 w 1843"/>
                <a:gd name="T79" fmla="*/ 1574 h 1845"/>
                <a:gd name="T80" fmla="*/ 138 w 1843"/>
                <a:gd name="T81" fmla="*/ 1408 h 1845"/>
                <a:gd name="T82" fmla="*/ 47 w 1843"/>
                <a:gd name="T83" fmla="*/ 1214 h 1845"/>
                <a:gd name="T84" fmla="*/ 3 w 1843"/>
                <a:gd name="T85" fmla="*/ 998 h 1845"/>
                <a:gd name="T86" fmla="*/ 12 w 1843"/>
                <a:gd name="T87" fmla="*/ 773 h 1845"/>
                <a:gd name="T88" fmla="*/ 72 w 1843"/>
                <a:gd name="T89" fmla="*/ 563 h 1845"/>
                <a:gd name="T90" fmla="*/ 178 w 1843"/>
                <a:gd name="T91" fmla="*/ 377 h 1845"/>
                <a:gd name="T92" fmla="*/ 321 w 1843"/>
                <a:gd name="T93" fmla="*/ 222 h 1845"/>
                <a:gd name="T94" fmla="*/ 498 w 1843"/>
                <a:gd name="T95" fmla="*/ 104 h 1845"/>
                <a:gd name="T96" fmla="*/ 700 w 1843"/>
                <a:gd name="T97" fmla="*/ 28 h 1845"/>
                <a:gd name="T98" fmla="*/ 921 w 1843"/>
                <a:gd name="T9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3" h="1845">
                  <a:moveTo>
                    <a:pt x="921" y="215"/>
                  </a:moveTo>
                  <a:lnTo>
                    <a:pt x="853" y="218"/>
                  </a:lnTo>
                  <a:lnTo>
                    <a:pt x="787" y="227"/>
                  </a:lnTo>
                  <a:lnTo>
                    <a:pt x="723" y="242"/>
                  </a:lnTo>
                  <a:lnTo>
                    <a:pt x="660" y="263"/>
                  </a:lnTo>
                  <a:lnTo>
                    <a:pt x="602" y="291"/>
                  </a:lnTo>
                  <a:lnTo>
                    <a:pt x="545" y="322"/>
                  </a:lnTo>
                  <a:lnTo>
                    <a:pt x="494" y="358"/>
                  </a:lnTo>
                  <a:lnTo>
                    <a:pt x="444" y="400"/>
                  </a:lnTo>
                  <a:lnTo>
                    <a:pt x="398" y="445"/>
                  </a:lnTo>
                  <a:lnTo>
                    <a:pt x="358" y="494"/>
                  </a:lnTo>
                  <a:lnTo>
                    <a:pt x="321" y="547"/>
                  </a:lnTo>
                  <a:lnTo>
                    <a:pt x="290" y="603"/>
                  </a:lnTo>
                  <a:lnTo>
                    <a:pt x="263" y="662"/>
                  </a:lnTo>
                  <a:lnTo>
                    <a:pt x="242" y="723"/>
                  </a:lnTo>
                  <a:lnTo>
                    <a:pt x="226" y="788"/>
                  </a:lnTo>
                  <a:lnTo>
                    <a:pt x="217" y="854"/>
                  </a:lnTo>
                  <a:lnTo>
                    <a:pt x="214" y="923"/>
                  </a:lnTo>
                  <a:lnTo>
                    <a:pt x="217" y="990"/>
                  </a:lnTo>
                  <a:lnTo>
                    <a:pt x="226" y="1057"/>
                  </a:lnTo>
                  <a:lnTo>
                    <a:pt x="242" y="1122"/>
                  </a:lnTo>
                  <a:lnTo>
                    <a:pt x="263" y="1183"/>
                  </a:lnTo>
                  <a:lnTo>
                    <a:pt x="290" y="1242"/>
                  </a:lnTo>
                  <a:lnTo>
                    <a:pt x="321" y="1298"/>
                  </a:lnTo>
                  <a:lnTo>
                    <a:pt x="358" y="1351"/>
                  </a:lnTo>
                  <a:lnTo>
                    <a:pt x="398" y="1400"/>
                  </a:lnTo>
                  <a:lnTo>
                    <a:pt x="444" y="1445"/>
                  </a:lnTo>
                  <a:lnTo>
                    <a:pt x="494" y="1486"/>
                  </a:lnTo>
                  <a:lnTo>
                    <a:pt x="545" y="1523"/>
                  </a:lnTo>
                  <a:lnTo>
                    <a:pt x="602" y="1555"/>
                  </a:lnTo>
                  <a:lnTo>
                    <a:pt x="660" y="1581"/>
                  </a:lnTo>
                  <a:lnTo>
                    <a:pt x="723" y="1603"/>
                  </a:lnTo>
                  <a:lnTo>
                    <a:pt x="787" y="1617"/>
                  </a:lnTo>
                  <a:lnTo>
                    <a:pt x="853" y="1627"/>
                  </a:lnTo>
                  <a:lnTo>
                    <a:pt x="921" y="1631"/>
                  </a:lnTo>
                  <a:lnTo>
                    <a:pt x="990" y="1627"/>
                  </a:lnTo>
                  <a:lnTo>
                    <a:pt x="1056" y="1617"/>
                  </a:lnTo>
                  <a:lnTo>
                    <a:pt x="1120" y="1603"/>
                  </a:lnTo>
                  <a:lnTo>
                    <a:pt x="1182" y="1581"/>
                  </a:lnTo>
                  <a:lnTo>
                    <a:pt x="1241" y="1555"/>
                  </a:lnTo>
                  <a:lnTo>
                    <a:pt x="1298" y="1523"/>
                  </a:lnTo>
                  <a:lnTo>
                    <a:pt x="1349" y="1486"/>
                  </a:lnTo>
                  <a:lnTo>
                    <a:pt x="1399" y="1445"/>
                  </a:lnTo>
                  <a:lnTo>
                    <a:pt x="1445" y="1400"/>
                  </a:lnTo>
                  <a:lnTo>
                    <a:pt x="1485" y="1351"/>
                  </a:lnTo>
                  <a:lnTo>
                    <a:pt x="1522" y="1298"/>
                  </a:lnTo>
                  <a:lnTo>
                    <a:pt x="1553" y="1242"/>
                  </a:lnTo>
                  <a:lnTo>
                    <a:pt x="1580" y="1183"/>
                  </a:lnTo>
                  <a:lnTo>
                    <a:pt x="1601" y="1122"/>
                  </a:lnTo>
                  <a:lnTo>
                    <a:pt x="1617" y="1057"/>
                  </a:lnTo>
                  <a:lnTo>
                    <a:pt x="1626" y="990"/>
                  </a:lnTo>
                  <a:lnTo>
                    <a:pt x="1629" y="923"/>
                  </a:lnTo>
                  <a:lnTo>
                    <a:pt x="1626" y="854"/>
                  </a:lnTo>
                  <a:lnTo>
                    <a:pt x="1617" y="788"/>
                  </a:lnTo>
                  <a:lnTo>
                    <a:pt x="1601" y="723"/>
                  </a:lnTo>
                  <a:lnTo>
                    <a:pt x="1580" y="662"/>
                  </a:lnTo>
                  <a:lnTo>
                    <a:pt x="1553" y="603"/>
                  </a:lnTo>
                  <a:lnTo>
                    <a:pt x="1522" y="547"/>
                  </a:lnTo>
                  <a:lnTo>
                    <a:pt x="1485" y="494"/>
                  </a:lnTo>
                  <a:lnTo>
                    <a:pt x="1445" y="445"/>
                  </a:lnTo>
                  <a:lnTo>
                    <a:pt x="1399" y="400"/>
                  </a:lnTo>
                  <a:lnTo>
                    <a:pt x="1349" y="358"/>
                  </a:lnTo>
                  <a:lnTo>
                    <a:pt x="1298" y="322"/>
                  </a:lnTo>
                  <a:lnTo>
                    <a:pt x="1241" y="291"/>
                  </a:lnTo>
                  <a:lnTo>
                    <a:pt x="1182" y="263"/>
                  </a:lnTo>
                  <a:lnTo>
                    <a:pt x="1120" y="242"/>
                  </a:lnTo>
                  <a:lnTo>
                    <a:pt x="1056" y="227"/>
                  </a:lnTo>
                  <a:lnTo>
                    <a:pt x="990" y="218"/>
                  </a:lnTo>
                  <a:lnTo>
                    <a:pt x="921" y="215"/>
                  </a:lnTo>
                  <a:close/>
                  <a:moveTo>
                    <a:pt x="921" y="0"/>
                  </a:moveTo>
                  <a:lnTo>
                    <a:pt x="998" y="3"/>
                  </a:lnTo>
                  <a:lnTo>
                    <a:pt x="1070" y="13"/>
                  </a:lnTo>
                  <a:lnTo>
                    <a:pt x="1143" y="28"/>
                  </a:lnTo>
                  <a:lnTo>
                    <a:pt x="1213" y="48"/>
                  </a:lnTo>
                  <a:lnTo>
                    <a:pt x="1280" y="73"/>
                  </a:lnTo>
                  <a:lnTo>
                    <a:pt x="1345" y="104"/>
                  </a:lnTo>
                  <a:lnTo>
                    <a:pt x="1406" y="139"/>
                  </a:lnTo>
                  <a:lnTo>
                    <a:pt x="1466" y="179"/>
                  </a:lnTo>
                  <a:lnTo>
                    <a:pt x="1522" y="222"/>
                  </a:lnTo>
                  <a:lnTo>
                    <a:pt x="1573" y="271"/>
                  </a:lnTo>
                  <a:lnTo>
                    <a:pt x="1621" y="322"/>
                  </a:lnTo>
                  <a:lnTo>
                    <a:pt x="1665" y="377"/>
                  </a:lnTo>
                  <a:lnTo>
                    <a:pt x="1704" y="437"/>
                  </a:lnTo>
                  <a:lnTo>
                    <a:pt x="1740" y="499"/>
                  </a:lnTo>
                  <a:lnTo>
                    <a:pt x="1771" y="563"/>
                  </a:lnTo>
                  <a:lnTo>
                    <a:pt x="1796" y="631"/>
                  </a:lnTo>
                  <a:lnTo>
                    <a:pt x="1816" y="701"/>
                  </a:lnTo>
                  <a:lnTo>
                    <a:pt x="1831" y="773"/>
                  </a:lnTo>
                  <a:lnTo>
                    <a:pt x="1840" y="847"/>
                  </a:lnTo>
                  <a:lnTo>
                    <a:pt x="1843" y="923"/>
                  </a:lnTo>
                  <a:lnTo>
                    <a:pt x="1840" y="998"/>
                  </a:lnTo>
                  <a:lnTo>
                    <a:pt x="1831" y="1072"/>
                  </a:lnTo>
                  <a:lnTo>
                    <a:pt x="1816" y="1144"/>
                  </a:lnTo>
                  <a:lnTo>
                    <a:pt x="1796" y="1214"/>
                  </a:lnTo>
                  <a:lnTo>
                    <a:pt x="1771" y="1281"/>
                  </a:lnTo>
                  <a:lnTo>
                    <a:pt x="1740" y="1346"/>
                  </a:lnTo>
                  <a:lnTo>
                    <a:pt x="1704" y="1408"/>
                  </a:lnTo>
                  <a:lnTo>
                    <a:pt x="1665" y="1467"/>
                  </a:lnTo>
                  <a:lnTo>
                    <a:pt x="1621" y="1522"/>
                  </a:lnTo>
                  <a:lnTo>
                    <a:pt x="1573" y="1574"/>
                  </a:lnTo>
                  <a:lnTo>
                    <a:pt x="1522" y="1623"/>
                  </a:lnTo>
                  <a:lnTo>
                    <a:pt x="1466" y="1666"/>
                  </a:lnTo>
                  <a:lnTo>
                    <a:pt x="1406" y="1706"/>
                  </a:lnTo>
                  <a:lnTo>
                    <a:pt x="1345" y="1741"/>
                  </a:lnTo>
                  <a:lnTo>
                    <a:pt x="1280" y="1772"/>
                  </a:lnTo>
                  <a:lnTo>
                    <a:pt x="1213" y="1797"/>
                  </a:lnTo>
                  <a:lnTo>
                    <a:pt x="1143" y="1817"/>
                  </a:lnTo>
                  <a:lnTo>
                    <a:pt x="1070" y="1832"/>
                  </a:lnTo>
                  <a:lnTo>
                    <a:pt x="998" y="1841"/>
                  </a:lnTo>
                  <a:lnTo>
                    <a:pt x="921" y="1845"/>
                  </a:lnTo>
                  <a:lnTo>
                    <a:pt x="845" y="1841"/>
                  </a:lnTo>
                  <a:lnTo>
                    <a:pt x="772" y="1832"/>
                  </a:lnTo>
                  <a:lnTo>
                    <a:pt x="700" y="1817"/>
                  </a:lnTo>
                  <a:lnTo>
                    <a:pt x="630" y="1797"/>
                  </a:lnTo>
                  <a:lnTo>
                    <a:pt x="563" y="1772"/>
                  </a:lnTo>
                  <a:lnTo>
                    <a:pt x="498" y="1741"/>
                  </a:lnTo>
                  <a:lnTo>
                    <a:pt x="436" y="1706"/>
                  </a:lnTo>
                  <a:lnTo>
                    <a:pt x="377" y="1666"/>
                  </a:lnTo>
                  <a:lnTo>
                    <a:pt x="321" y="1623"/>
                  </a:lnTo>
                  <a:lnTo>
                    <a:pt x="270" y="1574"/>
                  </a:lnTo>
                  <a:lnTo>
                    <a:pt x="222" y="1522"/>
                  </a:lnTo>
                  <a:lnTo>
                    <a:pt x="178" y="1467"/>
                  </a:lnTo>
                  <a:lnTo>
                    <a:pt x="138" y="1408"/>
                  </a:lnTo>
                  <a:lnTo>
                    <a:pt x="103" y="1346"/>
                  </a:lnTo>
                  <a:lnTo>
                    <a:pt x="72" y="1281"/>
                  </a:lnTo>
                  <a:lnTo>
                    <a:pt x="47" y="1214"/>
                  </a:lnTo>
                  <a:lnTo>
                    <a:pt x="26" y="1144"/>
                  </a:lnTo>
                  <a:lnTo>
                    <a:pt x="12" y="1072"/>
                  </a:lnTo>
                  <a:lnTo>
                    <a:pt x="3" y="998"/>
                  </a:lnTo>
                  <a:lnTo>
                    <a:pt x="0" y="923"/>
                  </a:lnTo>
                  <a:lnTo>
                    <a:pt x="3" y="847"/>
                  </a:lnTo>
                  <a:lnTo>
                    <a:pt x="12" y="773"/>
                  </a:lnTo>
                  <a:lnTo>
                    <a:pt x="26" y="701"/>
                  </a:lnTo>
                  <a:lnTo>
                    <a:pt x="47" y="631"/>
                  </a:lnTo>
                  <a:lnTo>
                    <a:pt x="72" y="563"/>
                  </a:lnTo>
                  <a:lnTo>
                    <a:pt x="103" y="499"/>
                  </a:lnTo>
                  <a:lnTo>
                    <a:pt x="138" y="437"/>
                  </a:lnTo>
                  <a:lnTo>
                    <a:pt x="178" y="377"/>
                  </a:lnTo>
                  <a:lnTo>
                    <a:pt x="222" y="322"/>
                  </a:lnTo>
                  <a:lnTo>
                    <a:pt x="270" y="271"/>
                  </a:lnTo>
                  <a:lnTo>
                    <a:pt x="321" y="222"/>
                  </a:lnTo>
                  <a:lnTo>
                    <a:pt x="377" y="179"/>
                  </a:lnTo>
                  <a:lnTo>
                    <a:pt x="436" y="139"/>
                  </a:lnTo>
                  <a:lnTo>
                    <a:pt x="498" y="104"/>
                  </a:lnTo>
                  <a:lnTo>
                    <a:pt x="563" y="73"/>
                  </a:lnTo>
                  <a:lnTo>
                    <a:pt x="630" y="48"/>
                  </a:lnTo>
                  <a:lnTo>
                    <a:pt x="700" y="28"/>
                  </a:lnTo>
                  <a:lnTo>
                    <a:pt x="772" y="13"/>
                  </a:lnTo>
                  <a:lnTo>
                    <a:pt x="845" y="3"/>
                  </a:lnTo>
                  <a:lnTo>
                    <a:pt x="92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4" name="Freeform 440"/>
            <p:cNvSpPr>
              <a:spLocks/>
            </p:cNvSpPr>
            <p:nvPr/>
          </p:nvSpPr>
          <p:spPr bwMode="auto">
            <a:xfrm>
              <a:off x="3302000" y="3179763"/>
              <a:ext cx="365125" cy="160338"/>
            </a:xfrm>
            <a:custGeom>
              <a:avLst/>
              <a:gdLst>
                <a:gd name="T0" fmla="*/ 799 w 2526"/>
                <a:gd name="T1" fmla="*/ 14 h 1112"/>
                <a:gd name="T2" fmla="*/ 993 w 2526"/>
                <a:gd name="T3" fmla="*/ 57 h 1112"/>
                <a:gd name="T4" fmla="*/ 1201 w 2526"/>
                <a:gd name="T5" fmla="*/ 116 h 1112"/>
                <a:gd name="T6" fmla="*/ 1394 w 2526"/>
                <a:gd name="T7" fmla="*/ 177 h 1112"/>
                <a:gd name="T8" fmla="*/ 1543 w 2526"/>
                <a:gd name="T9" fmla="*/ 224 h 1112"/>
                <a:gd name="T10" fmla="*/ 1625 w 2526"/>
                <a:gd name="T11" fmla="*/ 249 h 1112"/>
                <a:gd name="T12" fmla="*/ 1676 w 2526"/>
                <a:gd name="T13" fmla="*/ 299 h 1112"/>
                <a:gd name="T14" fmla="*/ 1683 w 2526"/>
                <a:gd name="T15" fmla="*/ 373 h 1112"/>
                <a:gd name="T16" fmla="*/ 1633 w 2526"/>
                <a:gd name="T17" fmla="*/ 447 h 1112"/>
                <a:gd name="T18" fmla="*/ 1516 w 2526"/>
                <a:gd name="T19" fmla="*/ 493 h 1112"/>
                <a:gd name="T20" fmla="*/ 1361 w 2526"/>
                <a:gd name="T21" fmla="*/ 501 h 1112"/>
                <a:gd name="T22" fmla="*/ 1202 w 2526"/>
                <a:gd name="T23" fmla="*/ 485 h 1112"/>
                <a:gd name="T24" fmla="*/ 1059 w 2526"/>
                <a:gd name="T25" fmla="*/ 461 h 1112"/>
                <a:gd name="T26" fmla="*/ 957 w 2526"/>
                <a:gd name="T27" fmla="*/ 443 h 1112"/>
                <a:gd name="T28" fmla="*/ 918 w 2526"/>
                <a:gd name="T29" fmla="*/ 450 h 1112"/>
                <a:gd name="T30" fmla="*/ 971 w 2526"/>
                <a:gd name="T31" fmla="*/ 514 h 1112"/>
                <a:gd name="T32" fmla="*/ 1108 w 2526"/>
                <a:gd name="T33" fmla="*/ 568 h 1112"/>
                <a:gd name="T34" fmla="*/ 1289 w 2526"/>
                <a:gd name="T35" fmla="*/ 604 h 1112"/>
                <a:gd name="T36" fmla="*/ 1480 w 2526"/>
                <a:gd name="T37" fmla="*/ 618 h 1112"/>
                <a:gd name="T38" fmla="*/ 1707 w 2526"/>
                <a:gd name="T39" fmla="*/ 591 h 1112"/>
                <a:gd name="T40" fmla="*/ 2094 w 2526"/>
                <a:gd name="T41" fmla="*/ 475 h 1112"/>
                <a:gd name="T42" fmla="*/ 2369 w 2526"/>
                <a:gd name="T43" fmla="*/ 346 h 1112"/>
                <a:gd name="T44" fmla="*/ 2469 w 2526"/>
                <a:gd name="T45" fmla="*/ 354 h 1112"/>
                <a:gd name="T46" fmla="*/ 2523 w 2526"/>
                <a:gd name="T47" fmla="*/ 433 h 1112"/>
                <a:gd name="T48" fmla="*/ 2498 w 2526"/>
                <a:gd name="T49" fmla="*/ 551 h 1112"/>
                <a:gd name="T50" fmla="*/ 2406 w 2526"/>
                <a:gd name="T51" fmla="*/ 649 h 1112"/>
                <a:gd name="T52" fmla="*/ 2280 w 2526"/>
                <a:gd name="T53" fmla="*/ 737 h 1112"/>
                <a:gd name="T54" fmla="*/ 2108 w 2526"/>
                <a:gd name="T55" fmla="*/ 844 h 1112"/>
                <a:gd name="T56" fmla="*/ 1918 w 2526"/>
                <a:gd name="T57" fmla="*/ 951 h 1112"/>
                <a:gd name="T58" fmla="*/ 1736 w 2526"/>
                <a:gd name="T59" fmla="*/ 1041 h 1112"/>
                <a:gd name="T60" fmla="*/ 1590 w 2526"/>
                <a:gd name="T61" fmla="*/ 1101 h 1112"/>
                <a:gd name="T62" fmla="*/ 1487 w 2526"/>
                <a:gd name="T63" fmla="*/ 1112 h 1112"/>
                <a:gd name="T64" fmla="*/ 1317 w 2526"/>
                <a:gd name="T65" fmla="*/ 1098 h 1112"/>
                <a:gd name="T66" fmla="*/ 1094 w 2526"/>
                <a:gd name="T67" fmla="*/ 1068 h 1112"/>
                <a:gd name="T68" fmla="*/ 848 w 2526"/>
                <a:gd name="T69" fmla="*/ 1030 h 1112"/>
                <a:gd name="T70" fmla="*/ 611 w 2526"/>
                <a:gd name="T71" fmla="*/ 990 h 1112"/>
                <a:gd name="T72" fmla="*/ 416 w 2526"/>
                <a:gd name="T73" fmla="*/ 954 h 1112"/>
                <a:gd name="T74" fmla="*/ 292 w 2526"/>
                <a:gd name="T75" fmla="*/ 931 h 1112"/>
                <a:gd name="T76" fmla="*/ 189 w 2526"/>
                <a:gd name="T77" fmla="*/ 934 h 1112"/>
                <a:gd name="T78" fmla="*/ 83 w 2526"/>
                <a:gd name="T79" fmla="*/ 995 h 1112"/>
                <a:gd name="T80" fmla="*/ 27 w 2526"/>
                <a:gd name="T81" fmla="*/ 1030 h 1112"/>
                <a:gd name="T82" fmla="*/ 6 w 2526"/>
                <a:gd name="T83" fmla="*/ 1011 h 1112"/>
                <a:gd name="T84" fmla="*/ 0 w 2526"/>
                <a:gd name="T85" fmla="*/ 991 h 1112"/>
                <a:gd name="T86" fmla="*/ 17 w 2526"/>
                <a:gd name="T87" fmla="*/ 734 h 1112"/>
                <a:gd name="T88" fmla="*/ 36 w 2526"/>
                <a:gd name="T89" fmla="*/ 436 h 1112"/>
                <a:gd name="T90" fmla="*/ 53 w 2526"/>
                <a:gd name="T91" fmla="*/ 169 h 1112"/>
                <a:gd name="T92" fmla="*/ 71 w 2526"/>
                <a:gd name="T93" fmla="*/ 82 h 1112"/>
                <a:gd name="T94" fmla="*/ 121 w 2526"/>
                <a:gd name="T95" fmla="*/ 67 h 1112"/>
                <a:gd name="T96" fmla="*/ 254 w 2526"/>
                <a:gd name="T97" fmla="*/ 46 h 1112"/>
                <a:gd name="T98" fmla="*/ 442 w 2526"/>
                <a:gd name="T99" fmla="*/ 19 h 1112"/>
                <a:gd name="T100" fmla="*/ 616 w 2526"/>
                <a:gd name="T101"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6" h="1112">
                  <a:moveTo>
                    <a:pt x="682" y="0"/>
                  </a:moveTo>
                  <a:lnTo>
                    <a:pt x="718" y="2"/>
                  </a:lnTo>
                  <a:lnTo>
                    <a:pt x="757" y="8"/>
                  </a:lnTo>
                  <a:lnTo>
                    <a:pt x="799" y="14"/>
                  </a:lnTo>
                  <a:lnTo>
                    <a:pt x="845" y="23"/>
                  </a:lnTo>
                  <a:lnTo>
                    <a:pt x="892" y="33"/>
                  </a:lnTo>
                  <a:lnTo>
                    <a:pt x="942" y="45"/>
                  </a:lnTo>
                  <a:lnTo>
                    <a:pt x="993" y="57"/>
                  </a:lnTo>
                  <a:lnTo>
                    <a:pt x="1044" y="71"/>
                  </a:lnTo>
                  <a:lnTo>
                    <a:pt x="1097" y="86"/>
                  </a:lnTo>
                  <a:lnTo>
                    <a:pt x="1149" y="101"/>
                  </a:lnTo>
                  <a:lnTo>
                    <a:pt x="1201" y="116"/>
                  </a:lnTo>
                  <a:lnTo>
                    <a:pt x="1251" y="131"/>
                  </a:lnTo>
                  <a:lnTo>
                    <a:pt x="1301" y="147"/>
                  </a:lnTo>
                  <a:lnTo>
                    <a:pt x="1349" y="162"/>
                  </a:lnTo>
                  <a:lnTo>
                    <a:pt x="1394" y="177"/>
                  </a:lnTo>
                  <a:lnTo>
                    <a:pt x="1436" y="191"/>
                  </a:lnTo>
                  <a:lnTo>
                    <a:pt x="1475" y="203"/>
                  </a:lnTo>
                  <a:lnTo>
                    <a:pt x="1511" y="214"/>
                  </a:lnTo>
                  <a:lnTo>
                    <a:pt x="1543" y="224"/>
                  </a:lnTo>
                  <a:lnTo>
                    <a:pt x="1569" y="232"/>
                  </a:lnTo>
                  <a:lnTo>
                    <a:pt x="1592" y="238"/>
                  </a:lnTo>
                  <a:lnTo>
                    <a:pt x="1609" y="242"/>
                  </a:lnTo>
                  <a:lnTo>
                    <a:pt x="1625" y="249"/>
                  </a:lnTo>
                  <a:lnTo>
                    <a:pt x="1641" y="258"/>
                  </a:lnTo>
                  <a:lnTo>
                    <a:pt x="1655" y="270"/>
                  </a:lnTo>
                  <a:lnTo>
                    <a:pt x="1667" y="284"/>
                  </a:lnTo>
                  <a:lnTo>
                    <a:pt x="1676" y="299"/>
                  </a:lnTo>
                  <a:lnTo>
                    <a:pt x="1681" y="316"/>
                  </a:lnTo>
                  <a:lnTo>
                    <a:pt x="1686" y="335"/>
                  </a:lnTo>
                  <a:lnTo>
                    <a:pt x="1686" y="354"/>
                  </a:lnTo>
                  <a:lnTo>
                    <a:pt x="1683" y="373"/>
                  </a:lnTo>
                  <a:lnTo>
                    <a:pt x="1675" y="394"/>
                  </a:lnTo>
                  <a:lnTo>
                    <a:pt x="1666" y="413"/>
                  </a:lnTo>
                  <a:lnTo>
                    <a:pt x="1651" y="431"/>
                  </a:lnTo>
                  <a:lnTo>
                    <a:pt x="1633" y="447"/>
                  </a:lnTo>
                  <a:lnTo>
                    <a:pt x="1610" y="462"/>
                  </a:lnTo>
                  <a:lnTo>
                    <a:pt x="1582" y="475"/>
                  </a:lnTo>
                  <a:lnTo>
                    <a:pt x="1550" y="485"/>
                  </a:lnTo>
                  <a:lnTo>
                    <a:pt x="1516" y="493"/>
                  </a:lnTo>
                  <a:lnTo>
                    <a:pt x="1479" y="498"/>
                  </a:lnTo>
                  <a:lnTo>
                    <a:pt x="1441" y="501"/>
                  </a:lnTo>
                  <a:lnTo>
                    <a:pt x="1401" y="502"/>
                  </a:lnTo>
                  <a:lnTo>
                    <a:pt x="1361" y="501"/>
                  </a:lnTo>
                  <a:lnTo>
                    <a:pt x="1321" y="499"/>
                  </a:lnTo>
                  <a:lnTo>
                    <a:pt x="1280" y="496"/>
                  </a:lnTo>
                  <a:lnTo>
                    <a:pt x="1241" y="491"/>
                  </a:lnTo>
                  <a:lnTo>
                    <a:pt x="1202" y="485"/>
                  </a:lnTo>
                  <a:lnTo>
                    <a:pt x="1163" y="479"/>
                  </a:lnTo>
                  <a:lnTo>
                    <a:pt x="1127" y="473"/>
                  </a:lnTo>
                  <a:lnTo>
                    <a:pt x="1092" y="466"/>
                  </a:lnTo>
                  <a:lnTo>
                    <a:pt x="1059" y="461"/>
                  </a:lnTo>
                  <a:lnTo>
                    <a:pt x="1028" y="455"/>
                  </a:lnTo>
                  <a:lnTo>
                    <a:pt x="1001" y="451"/>
                  </a:lnTo>
                  <a:lnTo>
                    <a:pt x="977" y="446"/>
                  </a:lnTo>
                  <a:lnTo>
                    <a:pt x="957" y="443"/>
                  </a:lnTo>
                  <a:lnTo>
                    <a:pt x="940" y="442"/>
                  </a:lnTo>
                  <a:lnTo>
                    <a:pt x="928" y="442"/>
                  </a:lnTo>
                  <a:lnTo>
                    <a:pt x="920" y="445"/>
                  </a:lnTo>
                  <a:lnTo>
                    <a:pt x="918" y="450"/>
                  </a:lnTo>
                  <a:lnTo>
                    <a:pt x="921" y="466"/>
                  </a:lnTo>
                  <a:lnTo>
                    <a:pt x="931" y="482"/>
                  </a:lnTo>
                  <a:lnTo>
                    <a:pt x="948" y="498"/>
                  </a:lnTo>
                  <a:lnTo>
                    <a:pt x="971" y="514"/>
                  </a:lnTo>
                  <a:lnTo>
                    <a:pt x="999" y="529"/>
                  </a:lnTo>
                  <a:lnTo>
                    <a:pt x="1032" y="543"/>
                  </a:lnTo>
                  <a:lnTo>
                    <a:pt x="1068" y="555"/>
                  </a:lnTo>
                  <a:lnTo>
                    <a:pt x="1108" y="568"/>
                  </a:lnTo>
                  <a:lnTo>
                    <a:pt x="1150" y="579"/>
                  </a:lnTo>
                  <a:lnTo>
                    <a:pt x="1195" y="588"/>
                  </a:lnTo>
                  <a:lnTo>
                    <a:pt x="1242" y="596"/>
                  </a:lnTo>
                  <a:lnTo>
                    <a:pt x="1289" y="604"/>
                  </a:lnTo>
                  <a:lnTo>
                    <a:pt x="1338" y="610"/>
                  </a:lnTo>
                  <a:lnTo>
                    <a:pt x="1386" y="614"/>
                  </a:lnTo>
                  <a:lnTo>
                    <a:pt x="1433" y="617"/>
                  </a:lnTo>
                  <a:lnTo>
                    <a:pt x="1480" y="618"/>
                  </a:lnTo>
                  <a:lnTo>
                    <a:pt x="1525" y="617"/>
                  </a:lnTo>
                  <a:lnTo>
                    <a:pt x="1567" y="614"/>
                  </a:lnTo>
                  <a:lnTo>
                    <a:pt x="1606" y="609"/>
                  </a:lnTo>
                  <a:lnTo>
                    <a:pt x="1707" y="591"/>
                  </a:lnTo>
                  <a:lnTo>
                    <a:pt x="1807" y="568"/>
                  </a:lnTo>
                  <a:lnTo>
                    <a:pt x="1906" y="540"/>
                  </a:lnTo>
                  <a:lnTo>
                    <a:pt x="2001" y="509"/>
                  </a:lnTo>
                  <a:lnTo>
                    <a:pt x="2094" y="475"/>
                  </a:lnTo>
                  <a:lnTo>
                    <a:pt x="2181" y="438"/>
                  </a:lnTo>
                  <a:lnTo>
                    <a:pt x="2264" y="399"/>
                  </a:lnTo>
                  <a:lnTo>
                    <a:pt x="2341" y="359"/>
                  </a:lnTo>
                  <a:lnTo>
                    <a:pt x="2369" y="346"/>
                  </a:lnTo>
                  <a:lnTo>
                    <a:pt x="2397" y="341"/>
                  </a:lnTo>
                  <a:lnTo>
                    <a:pt x="2422" y="340"/>
                  </a:lnTo>
                  <a:lnTo>
                    <a:pt x="2447" y="345"/>
                  </a:lnTo>
                  <a:lnTo>
                    <a:pt x="2469" y="354"/>
                  </a:lnTo>
                  <a:lnTo>
                    <a:pt x="2488" y="368"/>
                  </a:lnTo>
                  <a:lnTo>
                    <a:pt x="2504" y="386"/>
                  </a:lnTo>
                  <a:lnTo>
                    <a:pt x="2515" y="408"/>
                  </a:lnTo>
                  <a:lnTo>
                    <a:pt x="2523" y="433"/>
                  </a:lnTo>
                  <a:lnTo>
                    <a:pt x="2526" y="459"/>
                  </a:lnTo>
                  <a:lnTo>
                    <a:pt x="2523" y="489"/>
                  </a:lnTo>
                  <a:lnTo>
                    <a:pt x="2513" y="519"/>
                  </a:lnTo>
                  <a:lnTo>
                    <a:pt x="2498" y="551"/>
                  </a:lnTo>
                  <a:lnTo>
                    <a:pt x="2475" y="584"/>
                  </a:lnTo>
                  <a:lnTo>
                    <a:pt x="2445" y="617"/>
                  </a:lnTo>
                  <a:lnTo>
                    <a:pt x="2429" y="631"/>
                  </a:lnTo>
                  <a:lnTo>
                    <a:pt x="2406" y="649"/>
                  </a:lnTo>
                  <a:lnTo>
                    <a:pt x="2381" y="668"/>
                  </a:lnTo>
                  <a:lnTo>
                    <a:pt x="2350" y="690"/>
                  </a:lnTo>
                  <a:lnTo>
                    <a:pt x="2317" y="713"/>
                  </a:lnTo>
                  <a:lnTo>
                    <a:pt x="2280" y="737"/>
                  </a:lnTo>
                  <a:lnTo>
                    <a:pt x="2240" y="763"/>
                  </a:lnTo>
                  <a:lnTo>
                    <a:pt x="2198" y="789"/>
                  </a:lnTo>
                  <a:lnTo>
                    <a:pt x="2154" y="816"/>
                  </a:lnTo>
                  <a:lnTo>
                    <a:pt x="2108" y="844"/>
                  </a:lnTo>
                  <a:lnTo>
                    <a:pt x="2062" y="871"/>
                  </a:lnTo>
                  <a:lnTo>
                    <a:pt x="2014" y="898"/>
                  </a:lnTo>
                  <a:lnTo>
                    <a:pt x="1966" y="924"/>
                  </a:lnTo>
                  <a:lnTo>
                    <a:pt x="1918" y="951"/>
                  </a:lnTo>
                  <a:lnTo>
                    <a:pt x="1871" y="976"/>
                  </a:lnTo>
                  <a:lnTo>
                    <a:pt x="1825" y="999"/>
                  </a:lnTo>
                  <a:lnTo>
                    <a:pt x="1780" y="1021"/>
                  </a:lnTo>
                  <a:lnTo>
                    <a:pt x="1736" y="1041"/>
                  </a:lnTo>
                  <a:lnTo>
                    <a:pt x="1695" y="1061"/>
                  </a:lnTo>
                  <a:lnTo>
                    <a:pt x="1657" y="1076"/>
                  </a:lnTo>
                  <a:lnTo>
                    <a:pt x="1621" y="1090"/>
                  </a:lnTo>
                  <a:lnTo>
                    <a:pt x="1590" y="1101"/>
                  </a:lnTo>
                  <a:lnTo>
                    <a:pt x="1561" y="1108"/>
                  </a:lnTo>
                  <a:lnTo>
                    <a:pt x="1542" y="1111"/>
                  </a:lnTo>
                  <a:lnTo>
                    <a:pt x="1518" y="1112"/>
                  </a:lnTo>
                  <a:lnTo>
                    <a:pt x="1487" y="1112"/>
                  </a:lnTo>
                  <a:lnTo>
                    <a:pt x="1451" y="1110"/>
                  </a:lnTo>
                  <a:lnTo>
                    <a:pt x="1411" y="1107"/>
                  </a:lnTo>
                  <a:lnTo>
                    <a:pt x="1366" y="1103"/>
                  </a:lnTo>
                  <a:lnTo>
                    <a:pt x="1317" y="1098"/>
                  </a:lnTo>
                  <a:lnTo>
                    <a:pt x="1265" y="1091"/>
                  </a:lnTo>
                  <a:lnTo>
                    <a:pt x="1210" y="1085"/>
                  </a:lnTo>
                  <a:lnTo>
                    <a:pt x="1153" y="1076"/>
                  </a:lnTo>
                  <a:lnTo>
                    <a:pt x="1094" y="1068"/>
                  </a:lnTo>
                  <a:lnTo>
                    <a:pt x="1033" y="1059"/>
                  </a:lnTo>
                  <a:lnTo>
                    <a:pt x="971" y="1050"/>
                  </a:lnTo>
                  <a:lnTo>
                    <a:pt x="910" y="1040"/>
                  </a:lnTo>
                  <a:lnTo>
                    <a:pt x="848" y="1030"/>
                  </a:lnTo>
                  <a:lnTo>
                    <a:pt x="787" y="1020"/>
                  </a:lnTo>
                  <a:lnTo>
                    <a:pt x="726" y="1010"/>
                  </a:lnTo>
                  <a:lnTo>
                    <a:pt x="668" y="999"/>
                  </a:lnTo>
                  <a:lnTo>
                    <a:pt x="611" y="990"/>
                  </a:lnTo>
                  <a:lnTo>
                    <a:pt x="557" y="980"/>
                  </a:lnTo>
                  <a:lnTo>
                    <a:pt x="506" y="971"/>
                  </a:lnTo>
                  <a:lnTo>
                    <a:pt x="459" y="962"/>
                  </a:lnTo>
                  <a:lnTo>
                    <a:pt x="416" y="954"/>
                  </a:lnTo>
                  <a:lnTo>
                    <a:pt x="377" y="946"/>
                  </a:lnTo>
                  <a:lnTo>
                    <a:pt x="343" y="940"/>
                  </a:lnTo>
                  <a:lnTo>
                    <a:pt x="314" y="935"/>
                  </a:lnTo>
                  <a:lnTo>
                    <a:pt x="292" y="931"/>
                  </a:lnTo>
                  <a:lnTo>
                    <a:pt x="276" y="926"/>
                  </a:lnTo>
                  <a:lnTo>
                    <a:pt x="248" y="923"/>
                  </a:lnTo>
                  <a:lnTo>
                    <a:pt x="218" y="926"/>
                  </a:lnTo>
                  <a:lnTo>
                    <a:pt x="189" y="934"/>
                  </a:lnTo>
                  <a:lnTo>
                    <a:pt x="162" y="945"/>
                  </a:lnTo>
                  <a:lnTo>
                    <a:pt x="135" y="960"/>
                  </a:lnTo>
                  <a:lnTo>
                    <a:pt x="108" y="977"/>
                  </a:lnTo>
                  <a:lnTo>
                    <a:pt x="83" y="995"/>
                  </a:lnTo>
                  <a:lnTo>
                    <a:pt x="61" y="1014"/>
                  </a:lnTo>
                  <a:lnTo>
                    <a:pt x="47" y="1024"/>
                  </a:lnTo>
                  <a:lnTo>
                    <a:pt x="35" y="1029"/>
                  </a:lnTo>
                  <a:lnTo>
                    <a:pt x="27" y="1030"/>
                  </a:lnTo>
                  <a:lnTo>
                    <a:pt x="19" y="1028"/>
                  </a:lnTo>
                  <a:lnTo>
                    <a:pt x="13" y="1024"/>
                  </a:lnTo>
                  <a:lnTo>
                    <a:pt x="9" y="1018"/>
                  </a:lnTo>
                  <a:lnTo>
                    <a:pt x="6" y="1011"/>
                  </a:lnTo>
                  <a:lnTo>
                    <a:pt x="2" y="1004"/>
                  </a:lnTo>
                  <a:lnTo>
                    <a:pt x="1" y="998"/>
                  </a:lnTo>
                  <a:lnTo>
                    <a:pt x="1" y="993"/>
                  </a:lnTo>
                  <a:lnTo>
                    <a:pt x="0" y="991"/>
                  </a:lnTo>
                  <a:lnTo>
                    <a:pt x="5" y="935"/>
                  </a:lnTo>
                  <a:lnTo>
                    <a:pt x="9" y="872"/>
                  </a:lnTo>
                  <a:lnTo>
                    <a:pt x="13" y="806"/>
                  </a:lnTo>
                  <a:lnTo>
                    <a:pt x="17" y="734"/>
                  </a:lnTo>
                  <a:lnTo>
                    <a:pt x="23" y="661"/>
                  </a:lnTo>
                  <a:lnTo>
                    <a:pt x="27" y="586"/>
                  </a:lnTo>
                  <a:lnTo>
                    <a:pt x="32" y="510"/>
                  </a:lnTo>
                  <a:lnTo>
                    <a:pt x="36" y="436"/>
                  </a:lnTo>
                  <a:lnTo>
                    <a:pt x="42" y="363"/>
                  </a:lnTo>
                  <a:lnTo>
                    <a:pt x="46" y="294"/>
                  </a:lnTo>
                  <a:lnTo>
                    <a:pt x="50" y="229"/>
                  </a:lnTo>
                  <a:lnTo>
                    <a:pt x="53" y="169"/>
                  </a:lnTo>
                  <a:lnTo>
                    <a:pt x="57" y="117"/>
                  </a:lnTo>
                  <a:lnTo>
                    <a:pt x="60" y="102"/>
                  </a:lnTo>
                  <a:lnTo>
                    <a:pt x="64" y="90"/>
                  </a:lnTo>
                  <a:lnTo>
                    <a:pt x="71" y="82"/>
                  </a:lnTo>
                  <a:lnTo>
                    <a:pt x="81" y="76"/>
                  </a:lnTo>
                  <a:lnTo>
                    <a:pt x="92" y="72"/>
                  </a:lnTo>
                  <a:lnTo>
                    <a:pt x="105" y="69"/>
                  </a:lnTo>
                  <a:lnTo>
                    <a:pt x="121" y="67"/>
                  </a:lnTo>
                  <a:lnTo>
                    <a:pt x="138" y="64"/>
                  </a:lnTo>
                  <a:lnTo>
                    <a:pt x="173" y="58"/>
                  </a:lnTo>
                  <a:lnTo>
                    <a:pt x="212" y="52"/>
                  </a:lnTo>
                  <a:lnTo>
                    <a:pt x="254" y="46"/>
                  </a:lnTo>
                  <a:lnTo>
                    <a:pt x="299" y="38"/>
                  </a:lnTo>
                  <a:lnTo>
                    <a:pt x="346" y="32"/>
                  </a:lnTo>
                  <a:lnTo>
                    <a:pt x="394" y="26"/>
                  </a:lnTo>
                  <a:lnTo>
                    <a:pt x="442" y="19"/>
                  </a:lnTo>
                  <a:lnTo>
                    <a:pt x="490" y="14"/>
                  </a:lnTo>
                  <a:lnTo>
                    <a:pt x="535" y="9"/>
                  </a:lnTo>
                  <a:lnTo>
                    <a:pt x="577" y="5"/>
                  </a:lnTo>
                  <a:lnTo>
                    <a:pt x="616" y="2"/>
                  </a:lnTo>
                  <a:lnTo>
                    <a:pt x="652" y="0"/>
                  </a:lnTo>
                  <a:lnTo>
                    <a:pt x="682"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5" name="Freeform 441"/>
            <p:cNvSpPr>
              <a:spLocks noEditPoints="1"/>
            </p:cNvSpPr>
            <p:nvPr/>
          </p:nvSpPr>
          <p:spPr bwMode="auto">
            <a:xfrm>
              <a:off x="3163888" y="3182938"/>
              <a:ext cx="115887" cy="149225"/>
            </a:xfrm>
            <a:custGeom>
              <a:avLst/>
              <a:gdLst>
                <a:gd name="T0" fmla="*/ 415 w 801"/>
                <a:gd name="T1" fmla="*/ 618 h 1033"/>
                <a:gd name="T2" fmla="*/ 385 w 801"/>
                <a:gd name="T3" fmla="*/ 621 h 1033"/>
                <a:gd name="T4" fmla="*/ 357 w 801"/>
                <a:gd name="T5" fmla="*/ 630 h 1033"/>
                <a:gd name="T6" fmla="*/ 332 w 801"/>
                <a:gd name="T7" fmla="*/ 644 h 1033"/>
                <a:gd name="T8" fmla="*/ 310 w 801"/>
                <a:gd name="T9" fmla="*/ 662 h 1033"/>
                <a:gd name="T10" fmla="*/ 292 w 801"/>
                <a:gd name="T11" fmla="*/ 684 h 1033"/>
                <a:gd name="T12" fmla="*/ 278 w 801"/>
                <a:gd name="T13" fmla="*/ 708 h 1033"/>
                <a:gd name="T14" fmla="*/ 269 w 801"/>
                <a:gd name="T15" fmla="*/ 737 h 1033"/>
                <a:gd name="T16" fmla="*/ 266 w 801"/>
                <a:gd name="T17" fmla="*/ 766 h 1033"/>
                <a:gd name="T18" fmla="*/ 269 w 801"/>
                <a:gd name="T19" fmla="*/ 796 h 1033"/>
                <a:gd name="T20" fmla="*/ 278 w 801"/>
                <a:gd name="T21" fmla="*/ 824 h 1033"/>
                <a:gd name="T22" fmla="*/ 292 w 801"/>
                <a:gd name="T23" fmla="*/ 850 h 1033"/>
                <a:gd name="T24" fmla="*/ 310 w 801"/>
                <a:gd name="T25" fmla="*/ 872 h 1033"/>
                <a:gd name="T26" fmla="*/ 332 w 801"/>
                <a:gd name="T27" fmla="*/ 890 h 1033"/>
                <a:gd name="T28" fmla="*/ 357 w 801"/>
                <a:gd name="T29" fmla="*/ 904 h 1033"/>
                <a:gd name="T30" fmla="*/ 385 w 801"/>
                <a:gd name="T31" fmla="*/ 912 h 1033"/>
                <a:gd name="T32" fmla="*/ 415 w 801"/>
                <a:gd name="T33" fmla="*/ 915 h 1033"/>
                <a:gd name="T34" fmla="*/ 445 w 801"/>
                <a:gd name="T35" fmla="*/ 912 h 1033"/>
                <a:gd name="T36" fmla="*/ 472 w 801"/>
                <a:gd name="T37" fmla="*/ 904 h 1033"/>
                <a:gd name="T38" fmla="*/ 498 w 801"/>
                <a:gd name="T39" fmla="*/ 890 h 1033"/>
                <a:gd name="T40" fmla="*/ 520 w 801"/>
                <a:gd name="T41" fmla="*/ 872 h 1033"/>
                <a:gd name="T42" fmla="*/ 538 w 801"/>
                <a:gd name="T43" fmla="*/ 850 h 1033"/>
                <a:gd name="T44" fmla="*/ 552 w 801"/>
                <a:gd name="T45" fmla="*/ 824 h 1033"/>
                <a:gd name="T46" fmla="*/ 560 w 801"/>
                <a:gd name="T47" fmla="*/ 796 h 1033"/>
                <a:gd name="T48" fmla="*/ 563 w 801"/>
                <a:gd name="T49" fmla="*/ 766 h 1033"/>
                <a:gd name="T50" fmla="*/ 560 w 801"/>
                <a:gd name="T51" fmla="*/ 737 h 1033"/>
                <a:gd name="T52" fmla="*/ 552 w 801"/>
                <a:gd name="T53" fmla="*/ 708 h 1033"/>
                <a:gd name="T54" fmla="*/ 538 w 801"/>
                <a:gd name="T55" fmla="*/ 684 h 1033"/>
                <a:gd name="T56" fmla="*/ 520 w 801"/>
                <a:gd name="T57" fmla="*/ 662 h 1033"/>
                <a:gd name="T58" fmla="*/ 498 w 801"/>
                <a:gd name="T59" fmla="*/ 644 h 1033"/>
                <a:gd name="T60" fmla="*/ 472 w 801"/>
                <a:gd name="T61" fmla="*/ 630 h 1033"/>
                <a:gd name="T62" fmla="*/ 445 w 801"/>
                <a:gd name="T63" fmla="*/ 621 h 1033"/>
                <a:gd name="T64" fmla="*/ 415 w 801"/>
                <a:gd name="T65" fmla="*/ 618 h 1033"/>
                <a:gd name="T66" fmla="*/ 194 w 801"/>
                <a:gd name="T67" fmla="*/ 0 h 1033"/>
                <a:gd name="T68" fmla="*/ 731 w 801"/>
                <a:gd name="T69" fmla="*/ 26 h 1033"/>
                <a:gd name="T70" fmla="*/ 751 w 801"/>
                <a:gd name="T71" fmla="*/ 31 h 1033"/>
                <a:gd name="T72" fmla="*/ 768 w 801"/>
                <a:gd name="T73" fmla="*/ 39 h 1033"/>
                <a:gd name="T74" fmla="*/ 783 w 801"/>
                <a:gd name="T75" fmla="*/ 52 h 1033"/>
                <a:gd name="T76" fmla="*/ 794 w 801"/>
                <a:gd name="T77" fmla="*/ 68 h 1033"/>
                <a:gd name="T78" fmla="*/ 800 w 801"/>
                <a:gd name="T79" fmla="*/ 85 h 1033"/>
                <a:gd name="T80" fmla="*/ 801 w 801"/>
                <a:gd name="T81" fmla="*/ 106 h 1033"/>
                <a:gd name="T82" fmla="*/ 735 w 801"/>
                <a:gd name="T83" fmla="*/ 960 h 1033"/>
                <a:gd name="T84" fmla="*/ 731 w 801"/>
                <a:gd name="T85" fmla="*/ 980 h 1033"/>
                <a:gd name="T86" fmla="*/ 722 w 801"/>
                <a:gd name="T87" fmla="*/ 998 h 1033"/>
                <a:gd name="T88" fmla="*/ 709 w 801"/>
                <a:gd name="T89" fmla="*/ 1012 h 1033"/>
                <a:gd name="T90" fmla="*/ 693 w 801"/>
                <a:gd name="T91" fmla="*/ 1023 h 1033"/>
                <a:gd name="T92" fmla="*/ 674 w 801"/>
                <a:gd name="T93" fmla="*/ 1030 h 1033"/>
                <a:gd name="T94" fmla="*/ 654 w 801"/>
                <a:gd name="T95" fmla="*/ 1033 h 1033"/>
                <a:gd name="T96" fmla="*/ 59 w 801"/>
                <a:gd name="T97" fmla="*/ 1033 h 1033"/>
                <a:gd name="T98" fmla="*/ 40 w 801"/>
                <a:gd name="T99" fmla="*/ 1029 h 1033"/>
                <a:gd name="T100" fmla="*/ 23 w 801"/>
                <a:gd name="T101" fmla="*/ 1021 h 1033"/>
                <a:gd name="T102" fmla="*/ 12 w 801"/>
                <a:gd name="T103" fmla="*/ 1009 h 1033"/>
                <a:gd name="T104" fmla="*/ 3 w 801"/>
                <a:gd name="T105" fmla="*/ 993 h 1033"/>
                <a:gd name="T106" fmla="*/ 0 w 801"/>
                <a:gd name="T107" fmla="*/ 975 h 1033"/>
                <a:gd name="T108" fmla="*/ 2 w 801"/>
                <a:gd name="T109" fmla="*/ 956 h 1033"/>
                <a:gd name="T110" fmla="*/ 100 w 801"/>
                <a:gd name="T111" fmla="*/ 70 h 1033"/>
                <a:gd name="T112" fmla="*/ 108 w 801"/>
                <a:gd name="T113" fmla="*/ 51 h 1033"/>
                <a:gd name="T114" fmla="*/ 119 w 801"/>
                <a:gd name="T115" fmla="*/ 34 h 1033"/>
                <a:gd name="T116" fmla="*/ 135 w 801"/>
                <a:gd name="T117" fmla="*/ 19 h 1033"/>
                <a:gd name="T118" fmla="*/ 153 w 801"/>
                <a:gd name="T119" fmla="*/ 8 h 1033"/>
                <a:gd name="T120" fmla="*/ 173 w 801"/>
                <a:gd name="T121" fmla="*/ 2 h 1033"/>
                <a:gd name="T122" fmla="*/ 194 w 801"/>
                <a:gd name="T12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1033">
                  <a:moveTo>
                    <a:pt x="415" y="618"/>
                  </a:moveTo>
                  <a:lnTo>
                    <a:pt x="385" y="621"/>
                  </a:lnTo>
                  <a:lnTo>
                    <a:pt x="357" y="630"/>
                  </a:lnTo>
                  <a:lnTo>
                    <a:pt x="332" y="644"/>
                  </a:lnTo>
                  <a:lnTo>
                    <a:pt x="310" y="662"/>
                  </a:lnTo>
                  <a:lnTo>
                    <a:pt x="292" y="684"/>
                  </a:lnTo>
                  <a:lnTo>
                    <a:pt x="278" y="708"/>
                  </a:lnTo>
                  <a:lnTo>
                    <a:pt x="269" y="737"/>
                  </a:lnTo>
                  <a:lnTo>
                    <a:pt x="266" y="766"/>
                  </a:lnTo>
                  <a:lnTo>
                    <a:pt x="269" y="796"/>
                  </a:lnTo>
                  <a:lnTo>
                    <a:pt x="278" y="824"/>
                  </a:lnTo>
                  <a:lnTo>
                    <a:pt x="292" y="850"/>
                  </a:lnTo>
                  <a:lnTo>
                    <a:pt x="310" y="872"/>
                  </a:lnTo>
                  <a:lnTo>
                    <a:pt x="332" y="890"/>
                  </a:lnTo>
                  <a:lnTo>
                    <a:pt x="357" y="904"/>
                  </a:lnTo>
                  <a:lnTo>
                    <a:pt x="385" y="912"/>
                  </a:lnTo>
                  <a:lnTo>
                    <a:pt x="415" y="915"/>
                  </a:lnTo>
                  <a:lnTo>
                    <a:pt x="445" y="912"/>
                  </a:lnTo>
                  <a:lnTo>
                    <a:pt x="472" y="904"/>
                  </a:lnTo>
                  <a:lnTo>
                    <a:pt x="498" y="890"/>
                  </a:lnTo>
                  <a:lnTo>
                    <a:pt x="520" y="872"/>
                  </a:lnTo>
                  <a:lnTo>
                    <a:pt x="538" y="850"/>
                  </a:lnTo>
                  <a:lnTo>
                    <a:pt x="552" y="824"/>
                  </a:lnTo>
                  <a:lnTo>
                    <a:pt x="560" y="796"/>
                  </a:lnTo>
                  <a:lnTo>
                    <a:pt x="563" y="766"/>
                  </a:lnTo>
                  <a:lnTo>
                    <a:pt x="560" y="737"/>
                  </a:lnTo>
                  <a:lnTo>
                    <a:pt x="552" y="708"/>
                  </a:lnTo>
                  <a:lnTo>
                    <a:pt x="538" y="684"/>
                  </a:lnTo>
                  <a:lnTo>
                    <a:pt x="520" y="662"/>
                  </a:lnTo>
                  <a:lnTo>
                    <a:pt x="498" y="644"/>
                  </a:lnTo>
                  <a:lnTo>
                    <a:pt x="472" y="630"/>
                  </a:lnTo>
                  <a:lnTo>
                    <a:pt x="445" y="621"/>
                  </a:lnTo>
                  <a:lnTo>
                    <a:pt x="415" y="618"/>
                  </a:lnTo>
                  <a:close/>
                  <a:moveTo>
                    <a:pt x="194" y="0"/>
                  </a:moveTo>
                  <a:lnTo>
                    <a:pt x="731" y="26"/>
                  </a:lnTo>
                  <a:lnTo>
                    <a:pt x="751" y="31"/>
                  </a:lnTo>
                  <a:lnTo>
                    <a:pt x="768" y="39"/>
                  </a:lnTo>
                  <a:lnTo>
                    <a:pt x="783" y="52"/>
                  </a:lnTo>
                  <a:lnTo>
                    <a:pt x="794" y="68"/>
                  </a:lnTo>
                  <a:lnTo>
                    <a:pt x="800" y="85"/>
                  </a:lnTo>
                  <a:lnTo>
                    <a:pt x="801" y="106"/>
                  </a:lnTo>
                  <a:lnTo>
                    <a:pt x="735" y="960"/>
                  </a:lnTo>
                  <a:lnTo>
                    <a:pt x="731" y="980"/>
                  </a:lnTo>
                  <a:lnTo>
                    <a:pt x="722" y="998"/>
                  </a:lnTo>
                  <a:lnTo>
                    <a:pt x="709" y="1012"/>
                  </a:lnTo>
                  <a:lnTo>
                    <a:pt x="693" y="1023"/>
                  </a:lnTo>
                  <a:lnTo>
                    <a:pt x="674" y="1030"/>
                  </a:lnTo>
                  <a:lnTo>
                    <a:pt x="654" y="1033"/>
                  </a:lnTo>
                  <a:lnTo>
                    <a:pt x="59" y="1033"/>
                  </a:lnTo>
                  <a:lnTo>
                    <a:pt x="40" y="1029"/>
                  </a:lnTo>
                  <a:lnTo>
                    <a:pt x="23" y="1021"/>
                  </a:lnTo>
                  <a:lnTo>
                    <a:pt x="12" y="1009"/>
                  </a:lnTo>
                  <a:lnTo>
                    <a:pt x="3" y="993"/>
                  </a:lnTo>
                  <a:lnTo>
                    <a:pt x="0" y="975"/>
                  </a:lnTo>
                  <a:lnTo>
                    <a:pt x="2" y="956"/>
                  </a:lnTo>
                  <a:lnTo>
                    <a:pt x="100" y="70"/>
                  </a:lnTo>
                  <a:lnTo>
                    <a:pt x="108" y="51"/>
                  </a:lnTo>
                  <a:lnTo>
                    <a:pt x="119" y="34"/>
                  </a:lnTo>
                  <a:lnTo>
                    <a:pt x="135" y="19"/>
                  </a:lnTo>
                  <a:lnTo>
                    <a:pt x="153" y="8"/>
                  </a:lnTo>
                  <a:lnTo>
                    <a:pt x="173" y="2"/>
                  </a:lnTo>
                  <a:lnTo>
                    <a:pt x="19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8" name="Rectangle 7"/>
          <p:cNvSpPr/>
          <p:nvPr/>
        </p:nvSpPr>
        <p:spPr>
          <a:xfrm>
            <a:off x="5207000" y="2112168"/>
            <a:ext cx="2686050" cy="341313"/>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nchor="ctr"/>
          <a:lstStyle/>
          <a:p>
            <a:pPr algn="ctr">
              <a:defRPr/>
            </a:pPr>
            <a:r>
              <a:rPr lang="en-US" sz="1600" b="1" dirty="0">
                <a:solidFill>
                  <a:schemeClr val="bg1"/>
                </a:solidFill>
                <a:cs typeface="Arial" panose="020B0604020202020204" pitchFamily="34" charset="0"/>
              </a:rPr>
              <a:t>Leadership</a:t>
            </a:r>
          </a:p>
        </p:txBody>
      </p:sp>
      <p:sp>
        <p:nvSpPr>
          <p:cNvPr id="43" name="Rectangle 42"/>
          <p:cNvSpPr/>
          <p:nvPr/>
        </p:nvSpPr>
        <p:spPr>
          <a:xfrm>
            <a:off x="5207000" y="2455154"/>
            <a:ext cx="2686050" cy="2661359"/>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lstStyle/>
          <a:p>
            <a:pPr marL="285750" indent="-285750">
              <a:buFont typeface="Arial" panose="020B0604020202020204" pitchFamily="34" charset="0"/>
              <a:buChar char="•"/>
              <a:defRPr/>
            </a:pPr>
            <a:r>
              <a:rPr lang="en-US" sz="1600" dirty="0">
                <a:solidFill>
                  <a:schemeClr val="tx1"/>
                </a:solidFill>
                <a:cs typeface="Arial" panose="020B0604020202020204" pitchFamily="34" charset="0"/>
              </a:rPr>
              <a:t>Legislature has </a:t>
            </a:r>
            <a:r>
              <a:rPr lang="en-US" sz="1600" dirty="0" smtClean="0">
                <a:solidFill>
                  <a:schemeClr val="tx1"/>
                </a:solidFill>
                <a:cs typeface="Arial" panose="020B0604020202020204" pitchFamily="34" charset="0"/>
              </a:rPr>
              <a:t>been supportive of and respectful of rate-setting role of HSCRC</a:t>
            </a:r>
            <a:endParaRPr lang="en-US" sz="1600" dirty="0">
              <a:solidFill>
                <a:schemeClr val="tx1"/>
              </a:solidFill>
              <a:cs typeface="Arial" panose="020B0604020202020204" pitchFamily="34" charset="0"/>
            </a:endParaRPr>
          </a:p>
          <a:p>
            <a:pPr marL="285750" indent="-285750">
              <a:buFont typeface="Arial" panose="020B0604020202020204" pitchFamily="34" charset="0"/>
              <a:buChar char="•"/>
              <a:defRPr/>
            </a:pPr>
            <a:r>
              <a:rPr lang="en-US" sz="1600" dirty="0" smtClean="0">
                <a:solidFill>
                  <a:schemeClr val="tx1"/>
                </a:solidFill>
                <a:cs typeface="Arial" panose="020B0604020202020204" pitchFamily="34" charset="0"/>
              </a:rPr>
              <a:t>HSCRC </a:t>
            </a:r>
            <a:r>
              <a:rPr lang="en-US" sz="1600" dirty="0">
                <a:solidFill>
                  <a:schemeClr val="tx1"/>
                </a:solidFill>
                <a:cs typeface="Arial" panose="020B0604020202020204" pitchFamily="34" charset="0"/>
              </a:rPr>
              <a:t>leadership has </a:t>
            </a:r>
            <a:r>
              <a:rPr lang="en-US" sz="1600" dirty="0" smtClean="0">
                <a:solidFill>
                  <a:schemeClr val="tx1"/>
                </a:solidFill>
                <a:cs typeface="Arial" panose="020B0604020202020204" pitchFamily="34" charset="0"/>
              </a:rPr>
              <a:t>remained largely free of regulatory capture</a:t>
            </a:r>
            <a:endParaRPr lang="en-US" sz="1600" dirty="0">
              <a:solidFill>
                <a:schemeClr val="tx1"/>
              </a:solidFill>
              <a:cs typeface="Arial" panose="020B0604020202020204" pitchFamily="34" charset="0"/>
            </a:endParaRPr>
          </a:p>
          <a:p>
            <a:pPr marL="285750" indent="-285750">
              <a:buFont typeface="Arial" panose="020B0604020202020204" pitchFamily="34" charset="0"/>
              <a:buChar char="•"/>
              <a:defRPr/>
            </a:pPr>
            <a:r>
              <a:rPr lang="en-US" sz="1600" dirty="0" smtClean="0">
                <a:solidFill>
                  <a:schemeClr val="tx1"/>
                </a:solidFill>
                <a:cs typeface="Arial" panose="020B0604020202020204" pitchFamily="34" charset="0"/>
              </a:rPr>
              <a:t>Legislature has supported PCMH initiatives</a:t>
            </a:r>
            <a:endParaRPr lang="en-US" sz="1600" dirty="0">
              <a:solidFill>
                <a:schemeClr val="tx1"/>
              </a:solidFill>
              <a:cs typeface="Arial" panose="020B0604020202020204" pitchFamily="34" charset="0"/>
            </a:endParaRPr>
          </a:p>
        </p:txBody>
      </p:sp>
      <p:grpSp>
        <p:nvGrpSpPr>
          <p:cNvPr id="53256" name="Group 56"/>
          <p:cNvGrpSpPr>
            <a:grpSpLocks/>
          </p:cNvGrpSpPr>
          <p:nvPr/>
        </p:nvGrpSpPr>
        <p:grpSpPr bwMode="auto">
          <a:xfrm>
            <a:off x="1103313" y="2286000"/>
            <a:ext cx="3087687" cy="3087688"/>
            <a:chOff x="3028548" y="2487810"/>
            <a:chExt cx="3086904" cy="3087640"/>
          </a:xfrm>
        </p:grpSpPr>
        <p:grpSp>
          <p:nvGrpSpPr>
            <p:cNvPr id="53257" name="Group 57"/>
            <p:cNvGrpSpPr>
              <a:grpSpLocks/>
            </p:cNvGrpSpPr>
            <p:nvPr/>
          </p:nvGrpSpPr>
          <p:grpSpPr bwMode="auto">
            <a:xfrm>
              <a:off x="3028548" y="2487810"/>
              <a:ext cx="3086904" cy="3087640"/>
              <a:chOff x="3028548" y="2487810"/>
              <a:chExt cx="3086904" cy="3087640"/>
            </a:xfrm>
          </p:grpSpPr>
          <p:grpSp>
            <p:nvGrpSpPr>
              <p:cNvPr id="53260" name="Group 90"/>
              <p:cNvGrpSpPr>
                <a:grpSpLocks/>
              </p:cNvGrpSpPr>
              <p:nvPr/>
            </p:nvGrpSpPr>
            <p:grpSpPr bwMode="auto">
              <a:xfrm>
                <a:off x="3092628" y="2487810"/>
                <a:ext cx="2958746" cy="2755335"/>
                <a:chOff x="3361783" y="1371600"/>
                <a:chExt cx="5465258" cy="5089525"/>
              </a:xfrm>
            </p:grpSpPr>
            <p:sp>
              <p:nvSpPr>
                <p:cNvPr id="99" name="Freeform 5"/>
                <p:cNvSpPr>
                  <a:spLocks/>
                </p:cNvSpPr>
                <p:nvPr/>
              </p:nvSpPr>
              <p:spPr bwMode="auto">
                <a:xfrm>
                  <a:off x="3480878" y="4300978"/>
                  <a:ext cx="2494804" cy="2017429"/>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0" name="Freeform 6"/>
                <p:cNvSpPr>
                  <a:spLocks/>
                </p:cNvSpPr>
                <p:nvPr/>
              </p:nvSpPr>
              <p:spPr bwMode="auto">
                <a:xfrm>
                  <a:off x="3360682" y="1371600"/>
                  <a:ext cx="3881456" cy="5090489"/>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3">
                    <a:lumMod val="85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1" name="Freeform 7"/>
                <p:cNvSpPr>
                  <a:spLocks/>
                </p:cNvSpPr>
                <p:nvPr/>
              </p:nvSpPr>
              <p:spPr bwMode="auto">
                <a:xfrm>
                  <a:off x="4946684" y="1371600"/>
                  <a:ext cx="3881456" cy="5090489"/>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1">
                    <a:lumMod val="90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102" name="Freeform 8"/>
                <p:cNvSpPr>
                  <a:spLocks/>
                </p:cNvSpPr>
                <p:nvPr/>
              </p:nvSpPr>
              <p:spPr bwMode="auto">
                <a:xfrm>
                  <a:off x="5975681" y="4300978"/>
                  <a:ext cx="2741057" cy="2017429"/>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92" name="Oval 91"/>
              <p:cNvSpPr>
                <a:spLocks noChangeAspect="1"/>
              </p:cNvSpPr>
              <p:nvPr/>
            </p:nvSpPr>
            <p:spPr>
              <a:xfrm>
                <a:off x="3257090"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3" name="Oval 92"/>
              <p:cNvSpPr/>
              <p:nvPr/>
            </p:nvSpPr>
            <p:spPr>
              <a:xfrm>
                <a:off x="5004484"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4" name="Oval 93"/>
              <p:cNvSpPr/>
              <p:nvPr/>
            </p:nvSpPr>
            <p:spPr>
              <a:xfrm>
                <a:off x="4129994" y="267513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5" name="Oval 94"/>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96" name="Group 95"/>
              <p:cNvGrpSpPr/>
              <p:nvPr/>
            </p:nvGrpSpPr>
            <p:grpSpPr>
              <a:xfrm>
                <a:off x="4337908" y="2925240"/>
                <a:ext cx="480296" cy="394700"/>
                <a:chOff x="4364038" y="2900363"/>
                <a:chExt cx="481013" cy="395288"/>
              </a:xfrm>
              <a:solidFill>
                <a:srgbClr val="25325B"/>
              </a:solidFill>
            </p:grpSpPr>
            <p:sp>
              <p:nvSpPr>
                <p:cNvPr id="97"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8"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3258"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60" name="Group 59"/>
            <p:cNvGrpSpPr/>
            <p:nvPr/>
          </p:nvGrpSpPr>
          <p:grpSpPr>
            <a:xfrm>
              <a:off x="5119143" y="4292600"/>
              <a:ext cx="665642" cy="638367"/>
              <a:chOff x="4406900" y="1743075"/>
              <a:chExt cx="1027113" cy="1023938"/>
            </a:xfrm>
            <a:solidFill>
              <a:schemeClr val="accent2"/>
            </a:solidFill>
          </p:grpSpPr>
          <p:sp>
            <p:nvSpPr>
              <p:cNvPr id="61"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62"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91</a:t>
            </a:fld>
            <a:endParaRPr lang="en-US" altLang="en-US"/>
          </a:p>
        </p:txBody>
      </p:sp>
    </p:spTree>
    <p:extLst>
      <p:ext uri="{BB962C8B-B14F-4D97-AF65-F5344CB8AC3E}">
        <p14:creationId xmlns:p14="http://schemas.microsoft.com/office/powerpoint/2010/main" val="34881012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altLang="en-US" dirty="0" smtClean="0"/>
              <a:t>Keys to Success in Maryland</a:t>
            </a:r>
          </a:p>
        </p:txBody>
      </p:sp>
      <p:grpSp>
        <p:nvGrpSpPr>
          <p:cNvPr id="440" name="Group 439"/>
          <p:cNvGrpSpPr/>
          <p:nvPr/>
        </p:nvGrpSpPr>
        <p:grpSpPr>
          <a:xfrm>
            <a:off x="2712235" y="2611060"/>
            <a:ext cx="444727" cy="365470"/>
            <a:chOff x="4364038" y="2900363"/>
            <a:chExt cx="481013" cy="395288"/>
          </a:xfrm>
          <a:solidFill>
            <a:schemeClr val="bg1"/>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58" name="Group 457"/>
          <p:cNvGrpSpPr/>
          <p:nvPr/>
        </p:nvGrpSpPr>
        <p:grpSpPr>
          <a:xfrm>
            <a:off x="1942595" y="3984547"/>
            <a:ext cx="365603" cy="401629"/>
            <a:chOff x="3600450" y="2244726"/>
            <a:chExt cx="434976" cy="477838"/>
          </a:xfrm>
          <a:solidFill>
            <a:schemeClr val="bg1"/>
          </a:solidFill>
        </p:grpSpPr>
        <p:sp>
          <p:nvSpPr>
            <p:cNvPr id="446" name="Freeform 422"/>
            <p:cNvSpPr>
              <a:spLocks noEditPoints="1"/>
            </p:cNvSpPr>
            <p:nvPr/>
          </p:nvSpPr>
          <p:spPr bwMode="auto">
            <a:xfrm>
              <a:off x="3671888" y="2317751"/>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7" name="Freeform 423"/>
            <p:cNvSpPr>
              <a:spLocks/>
            </p:cNvSpPr>
            <p:nvPr/>
          </p:nvSpPr>
          <p:spPr bwMode="auto">
            <a:xfrm>
              <a:off x="3808413" y="2244726"/>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8" name="Freeform 424"/>
            <p:cNvSpPr>
              <a:spLocks/>
            </p:cNvSpPr>
            <p:nvPr/>
          </p:nvSpPr>
          <p:spPr bwMode="auto">
            <a:xfrm>
              <a:off x="3705225" y="2273301"/>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9" name="Freeform 425"/>
            <p:cNvSpPr>
              <a:spLocks/>
            </p:cNvSpPr>
            <p:nvPr/>
          </p:nvSpPr>
          <p:spPr bwMode="auto">
            <a:xfrm>
              <a:off x="3629025" y="2347913"/>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0" name="Freeform 426"/>
            <p:cNvSpPr>
              <a:spLocks/>
            </p:cNvSpPr>
            <p:nvPr/>
          </p:nvSpPr>
          <p:spPr bwMode="auto">
            <a:xfrm>
              <a:off x="3600450" y="2451101"/>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1" name="Freeform 427"/>
            <p:cNvSpPr>
              <a:spLocks/>
            </p:cNvSpPr>
            <p:nvPr/>
          </p:nvSpPr>
          <p:spPr bwMode="auto">
            <a:xfrm>
              <a:off x="3629025" y="2541588"/>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2" name="Freeform 428"/>
            <p:cNvSpPr>
              <a:spLocks/>
            </p:cNvSpPr>
            <p:nvPr/>
          </p:nvSpPr>
          <p:spPr bwMode="auto">
            <a:xfrm>
              <a:off x="3965575" y="2541588"/>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3" name="Freeform 429"/>
            <p:cNvSpPr>
              <a:spLocks/>
            </p:cNvSpPr>
            <p:nvPr/>
          </p:nvSpPr>
          <p:spPr bwMode="auto">
            <a:xfrm>
              <a:off x="3989388" y="2451101"/>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4" name="Freeform 430"/>
            <p:cNvSpPr>
              <a:spLocks/>
            </p:cNvSpPr>
            <p:nvPr/>
          </p:nvSpPr>
          <p:spPr bwMode="auto">
            <a:xfrm>
              <a:off x="3965575" y="2347913"/>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5" name="Freeform 431"/>
            <p:cNvSpPr>
              <a:spLocks/>
            </p:cNvSpPr>
            <p:nvPr/>
          </p:nvSpPr>
          <p:spPr bwMode="auto">
            <a:xfrm>
              <a:off x="3898900" y="2273301"/>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6" name="Freeform 432"/>
            <p:cNvSpPr>
              <a:spLocks/>
            </p:cNvSpPr>
            <p:nvPr/>
          </p:nvSpPr>
          <p:spPr bwMode="auto">
            <a:xfrm>
              <a:off x="3795713" y="2384426"/>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7" name="Freeform 433"/>
            <p:cNvSpPr>
              <a:spLocks/>
            </p:cNvSpPr>
            <p:nvPr/>
          </p:nvSpPr>
          <p:spPr bwMode="auto">
            <a:xfrm>
              <a:off x="3794125" y="2544763"/>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66" name="Group 465"/>
          <p:cNvGrpSpPr/>
          <p:nvPr/>
        </p:nvGrpSpPr>
        <p:grpSpPr>
          <a:xfrm>
            <a:off x="3547944" y="4014229"/>
            <a:ext cx="391689" cy="342265"/>
            <a:chOff x="3163888" y="2900363"/>
            <a:chExt cx="503237" cy="439738"/>
          </a:xfrm>
          <a:solidFill>
            <a:schemeClr val="bg1"/>
          </a:solidFill>
        </p:grpSpPr>
        <p:sp>
          <p:nvSpPr>
            <p:cNvPr id="462" name="Freeform 438"/>
            <p:cNvSpPr>
              <a:spLocks/>
            </p:cNvSpPr>
            <p:nvPr/>
          </p:nvSpPr>
          <p:spPr bwMode="auto">
            <a:xfrm>
              <a:off x="3498850" y="2962276"/>
              <a:ext cx="69850" cy="141288"/>
            </a:xfrm>
            <a:custGeom>
              <a:avLst/>
              <a:gdLst>
                <a:gd name="T0" fmla="*/ 274 w 477"/>
                <a:gd name="T1" fmla="*/ 4 h 978"/>
                <a:gd name="T2" fmla="*/ 298 w 477"/>
                <a:gd name="T3" fmla="*/ 38 h 978"/>
                <a:gd name="T4" fmla="*/ 300 w 477"/>
                <a:gd name="T5" fmla="*/ 112 h 978"/>
                <a:gd name="T6" fmla="*/ 303 w 477"/>
                <a:gd name="T7" fmla="*/ 116 h 978"/>
                <a:gd name="T8" fmla="*/ 316 w 477"/>
                <a:gd name="T9" fmla="*/ 118 h 978"/>
                <a:gd name="T10" fmla="*/ 361 w 477"/>
                <a:gd name="T11" fmla="*/ 127 h 978"/>
                <a:gd name="T12" fmla="*/ 415 w 477"/>
                <a:gd name="T13" fmla="*/ 142 h 978"/>
                <a:gd name="T14" fmla="*/ 446 w 477"/>
                <a:gd name="T15" fmla="*/ 163 h 978"/>
                <a:gd name="T16" fmla="*/ 428 w 477"/>
                <a:gd name="T17" fmla="*/ 235 h 978"/>
                <a:gd name="T18" fmla="*/ 404 w 477"/>
                <a:gd name="T19" fmla="*/ 257 h 978"/>
                <a:gd name="T20" fmla="*/ 376 w 477"/>
                <a:gd name="T21" fmla="*/ 254 h 978"/>
                <a:gd name="T22" fmla="*/ 355 w 477"/>
                <a:gd name="T23" fmla="*/ 245 h 978"/>
                <a:gd name="T24" fmla="*/ 302 w 477"/>
                <a:gd name="T25" fmla="*/ 231 h 978"/>
                <a:gd name="T26" fmla="*/ 229 w 477"/>
                <a:gd name="T27" fmla="*/ 228 h 978"/>
                <a:gd name="T28" fmla="*/ 177 w 477"/>
                <a:gd name="T29" fmla="*/ 248 h 978"/>
                <a:gd name="T30" fmla="*/ 153 w 477"/>
                <a:gd name="T31" fmla="*/ 281 h 978"/>
                <a:gd name="T32" fmla="*/ 150 w 477"/>
                <a:gd name="T33" fmla="*/ 320 h 978"/>
                <a:gd name="T34" fmla="*/ 170 w 477"/>
                <a:gd name="T35" fmla="*/ 358 h 978"/>
                <a:gd name="T36" fmla="*/ 224 w 477"/>
                <a:gd name="T37" fmla="*/ 393 h 978"/>
                <a:gd name="T38" fmla="*/ 325 w 477"/>
                <a:gd name="T39" fmla="*/ 437 h 978"/>
                <a:gd name="T40" fmla="*/ 420 w 477"/>
                <a:gd name="T41" fmla="*/ 500 h 978"/>
                <a:gd name="T42" fmla="*/ 469 w 477"/>
                <a:gd name="T43" fmla="*/ 581 h 978"/>
                <a:gd name="T44" fmla="*/ 475 w 477"/>
                <a:gd name="T45" fmla="*/ 679 h 978"/>
                <a:gd name="T46" fmla="*/ 439 w 477"/>
                <a:gd name="T47" fmla="*/ 767 h 978"/>
                <a:gd name="T48" fmla="*/ 365 w 477"/>
                <a:gd name="T49" fmla="*/ 830 h 978"/>
                <a:gd name="T50" fmla="*/ 297 w 477"/>
                <a:gd name="T51" fmla="*/ 855 h 978"/>
                <a:gd name="T52" fmla="*/ 292 w 477"/>
                <a:gd name="T53" fmla="*/ 858 h 978"/>
                <a:gd name="T54" fmla="*/ 291 w 477"/>
                <a:gd name="T55" fmla="*/ 940 h 978"/>
                <a:gd name="T56" fmla="*/ 267 w 477"/>
                <a:gd name="T57" fmla="*/ 976 h 978"/>
                <a:gd name="T58" fmla="*/ 201 w 477"/>
                <a:gd name="T59" fmla="*/ 976 h 978"/>
                <a:gd name="T60" fmla="*/ 177 w 477"/>
                <a:gd name="T61" fmla="*/ 940 h 978"/>
                <a:gd name="T62" fmla="*/ 176 w 477"/>
                <a:gd name="T63" fmla="*/ 862 h 978"/>
                <a:gd name="T64" fmla="*/ 171 w 477"/>
                <a:gd name="T65" fmla="*/ 859 h 978"/>
                <a:gd name="T66" fmla="*/ 155 w 477"/>
                <a:gd name="T67" fmla="*/ 857 h 978"/>
                <a:gd name="T68" fmla="*/ 100 w 477"/>
                <a:gd name="T69" fmla="*/ 845 h 978"/>
                <a:gd name="T70" fmla="*/ 36 w 477"/>
                <a:gd name="T71" fmla="*/ 825 h 978"/>
                <a:gd name="T72" fmla="*/ 2 w 477"/>
                <a:gd name="T73" fmla="*/ 801 h 978"/>
                <a:gd name="T74" fmla="*/ 20 w 477"/>
                <a:gd name="T75" fmla="*/ 728 h 978"/>
                <a:gd name="T76" fmla="*/ 43 w 477"/>
                <a:gd name="T77" fmla="*/ 705 h 978"/>
                <a:gd name="T78" fmla="*/ 65 w 477"/>
                <a:gd name="T79" fmla="*/ 705 h 978"/>
                <a:gd name="T80" fmla="*/ 80 w 477"/>
                <a:gd name="T81" fmla="*/ 712 h 978"/>
                <a:gd name="T82" fmla="*/ 120 w 477"/>
                <a:gd name="T83" fmla="*/ 727 h 978"/>
                <a:gd name="T84" fmla="*/ 176 w 477"/>
                <a:gd name="T85" fmla="*/ 742 h 978"/>
                <a:gd name="T86" fmla="*/ 244 w 477"/>
                <a:gd name="T87" fmla="*/ 745 h 978"/>
                <a:gd name="T88" fmla="*/ 310 w 477"/>
                <a:gd name="T89" fmla="*/ 713 h 978"/>
                <a:gd name="T90" fmla="*/ 336 w 477"/>
                <a:gd name="T91" fmla="*/ 654 h 978"/>
                <a:gd name="T92" fmla="*/ 315 w 477"/>
                <a:gd name="T93" fmla="*/ 597 h 978"/>
                <a:gd name="T94" fmla="*/ 248 w 477"/>
                <a:gd name="T95" fmla="*/ 550 h 978"/>
                <a:gd name="T96" fmla="*/ 157 w 477"/>
                <a:gd name="T97" fmla="*/ 511 h 978"/>
                <a:gd name="T98" fmla="*/ 81 w 477"/>
                <a:gd name="T99" fmla="*/ 467 h 978"/>
                <a:gd name="T100" fmla="*/ 27 w 477"/>
                <a:gd name="T101" fmla="*/ 404 h 978"/>
                <a:gd name="T102" fmla="*/ 7 w 477"/>
                <a:gd name="T103" fmla="*/ 320 h 978"/>
                <a:gd name="T104" fmla="*/ 28 w 477"/>
                <a:gd name="T105" fmla="*/ 231 h 978"/>
                <a:gd name="T106" fmla="*/ 86 w 477"/>
                <a:gd name="T107" fmla="*/ 162 h 978"/>
                <a:gd name="T108" fmla="*/ 177 w 477"/>
                <a:gd name="T109" fmla="*/ 121 h 978"/>
                <a:gd name="T110" fmla="*/ 182 w 477"/>
                <a:gd name="T111" fmla="*/ 119 h 978"/>
                <a:gd name="T112" fmla="*/ 186 w 477"/>
                <a:gd name="T113" fmla="*/ 112 h 978"/>
                <a:gd name="T114" fmla="*/ 197 w 477"/>
                <a:gd name="T115"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978">
                  <a:moveTo>
                    <a:pt x="225" y="0"/>
                  </a:moveTo>
                  <a:lnTo>
                    <a:pt x="259" y="0"/>
                  </a:lnTo>
                  <a:lnTo>
                    <a:pt x="274" y="4"/>
                  </a:lnTo>
                  <a:lnTo>
                    <a:pt x="287" y="11"/>
                  </a:lnTo>
                  <a:lnTo>
                    <a:pt x="296" y="24"/>
                  </a:lnTo>
                  <a:lnTo>
                    <a:pt x="298" y="38"/>
                  </a:lnTo>
                  <a:lnTo>
                    <a:pt x="299" y="108"/>
                  </a:lnTo>
                  <a:lnTo>
                    <a:pt x="299" y="111"/>
                  </a:lnTo>
                  <a:lnTo>
                    <a:pt x="300" y="112"/>
                  </a:lnTo>
                  <a:lnTo>
                    <a:pt x="301" y="114"/>
                  </a:lnTo>
                  <a:lnTo>
                    <a:pt x="302" y="115"/>
                  </a:lnTo>
                  <a:lnTo>
                    <a:pt x="303" y="116"/>
                  </a:lnTo>
                  <a:lnTo>
                    <a:pt x="304" y="116"/>
                  </a:lnTo>
                  <a:lnTo>
                    <a:pt x="307" y="116"/>
                  </a:lnTo>
                  <a:lnTo>
                    <a:pt x="316" y="118"/>
                  </a:lnTo>
                  <a:lnTo>
                    <a:pt x="328" y="120"/>
                  </a:lnTo>
                  <a:lnTo>
                    <a:pt x="343" y="123"/>
                  </a:lnTo>
                  <a:lnTo>
                    <a:pt x="361" y="127"/>
                  </a:lnTo>
                  <a:lnTo>
                    <a:pt x="379" y="132"/>
                  </a:lnTo>
                  <a:lnTo>
                    <a:pt x="398" y="137"/>
                  </a:lnTo>
                  <a:lnTo>
                    <a:pt x="415" y="142"/>
                  </a:lnTo>
                  <a:lnTo>
                    <a:pt x="431" y="148"/>
                  </a:lnTo>
                  <a:lnTo>
                    <a:pt x="439" y="154"/>
                  </a:lnTo>
                  <a:lnTo>
                    <a:pt x="446" y="163"/>
                  </a:lnTo>
                  <a:lnTo>
                    <a:pt x="449" y="174"/>
                  </a:lnTo>
                  <a:lnTo>
                    <a:pt x="447" y="186"/>
                  </a:lnTo>
                  <a:lnTo>
                    <a:pt x="428" y="235"/>
                  </a:lnTo>
                  <a:lnTo>
                    <a:pt x="422" y="245"/>
                  </a:lnTo>
                  <a:lnTo>
                    <a:pt x="414" y="252"/>
                  </a:lnTo>
                  <a:lnTo>
                    <a:pt x="404" y="257"/>
                  </a:lnTo>
                  <a:lnTo>
                    <a:pt x="394" y="258"/>
                  </a:lnTo>
                  <a:lnTo>
                    <a:pt x="384" y="257"/>
                  </a:lnTo>
                  <a:lnTo>
                    <a:pt x="376" y="254"/>
                  </a:lnTo>
                  <a:lnTo>
                    <a:pt x="374" y="253"/>
                  </a:lnTo>
                  <a:lnTo>
                    <a:pt x="366" y="250"/>
                  </a:lnTo>
                  <a:lnTo>
                    <a:pt x="355" y="245"/>
                  </a:lnTo>
                  <a:lnTo>
                    <a:pt x="340" y="240"/>
                  </a:lnTo>
                  <a:lnTo>
                    <a:pt x="322" y="235"/>
                  </a:lnTo>
                  <a:lnTo>
                    <a:pt x="302" y="231"/>
                  </a:lnTo>
                  <a:lnTo>
                    <a:pt x="279" y="228"/>
                  </a:lnTo>
                  <a:lnTo>
                    <a:pt x="253" y="227"/>
                  </a:lnTo>
                  <a:lnTo>
                    <a:pt x="229" y="228"/>
                  </a:lnTo>
                  <a:lnTo>
                    <a:pt x="209" y="232"/>
                  </a:lnTo>
                  <a:lnTo>
                    <a:pt x="192" y="239"/>
                  </a:lnTo>
                  <a:lnTo>
                    <a:pt x="177" y="248"/>
                  </a:lnTo>
                  <a:lnTo>
                    <a:pt x="167" y="257"/>
                  </a:lnTo>
                  <a:lnTo>
                    <a:pt x="158" y="269"/>
                  </a:lnTo>
                  <a:lnTo>
                    <a:pt x="153" y="281"/>
                  </a:lnTo>
                  <a:lnTo>
                    <a:pt x="149" y="293"/>
                  </a:lnTo>
                  <a:lnTo>
                    <a:pt x="148" y="306"/>
                  </a:lnTo>
                  <a:lnTo>
                    <a:pt x="150" y="320"/>
                  </a:lnTo>
                  <a:lnTo>
                    <a:pt x="153" y="333"/>
                  </a:lnTo>
                  <a:lnTo>
                    <a:pt x="159" y="346"/>
                  </a:lnTo>
                  <a:lnTo>
                    <a:pt x="170" y="358"/>
                  </a:lnTo>
                  <a:lnTo>
                    <a:pt x="184" y="369"/>
                  </a:lnTo>
                  <a:lnTo>
                    <a:pt x="201" y="381"/>
                  </a:lnTo>
                  <a:lnTo>
                    <a:pt x="224" y="393"/>
                  </a:lnTo>
                  <a:lnTo>
                    <a:pt x="250" y="405"/>
                  </a:lnTo>
                  <a:lnTo>
                    <a:pt x="283" y="418"/>
                  </a:lnTo>
                  <a:lnTo>
                    <a:pt x="325" y="437"/>
                  </a:lnTo>
                  <a:lnTo>
                    <a:pt x="362" y="457"/>
                  </a:lnTo>
                  <a:lnTo>
                    <a:pt x="394" y="478"/>
                  </a:lnTo>
                  <a:lnTo>
                    <a:pt x="420" y="500"/>
                  </a:lnTo>
                  <a:lnTo>
                    <a:pt x="441" y="526"/>
                  </a:lnTo>
                  <a:lnTo>
                    <a:pt x="457" y="552"/>
                  </a:lnTo>
                  <a:lnTo>
                    <a:pt x="469" y="581"/>
                  </a:lnTo>
                  <a:lnTo>
                    <a:pt x="475" y="611"/>
                  </a:lnTo>
                  <a:lnTo>
                    <a:pt x="477" y="645"/>
                  </a:lnTo>
                  <a:lnTo>
                    <a:pt x="475" y="679"/>
                  </a:lnTo>
                  <a:lnTo>
                    <a:pt x="468" y="711"/>
                  </a:lnTo>
                  <a:lnTo>
                    <a:pt x="456" y="739"/>
                  </a:lnTo>
                  <a:lnTo>
                    <a:pt x="439" y="767"/>
                  </a:lnTo>
                  <a:lnTo>
                    <a:pt x="418" y="791"/>
                  </a:lnTo>
                  <a:lnTo>
                    <a:pt x="394" y="812"/>
                  </a:lnTo>
                  <a:lnTo>
                    <a:pt x="365" y="830"/>
                  </a:lnTo>
                  <a:lnTo>
                    <a:pt x="333" y="844"/>
                  </a:lnTo>
                  <a:lnTo>
                    <a:pt x="298" y="855"/>
                  </a:lnTo>
                  <a:lnTo>
                    <a:pt x="297" y="855"/>
                  </a:lnTo>
                  <a:lnTo>
                    <a:pt x="296" y="856"/>
                  </a:lnTo>
                  <a:lnTo>
                    <a:pt x="293" y="857"/>
                  </a:lnTo>
                  <a:lnTo>
                    <a:pt x="292" y="858"/>
                  </a:lnTo>
                  <a:lnTo>
                    <a:pt x="291" y="860"/>
                  </a:lnTo>
                  <a:lnTo>
                    <a:pt x="291" y="863"/>
                  </a:lnTo>
                  <a:lnTo>
                    <a:pt x="291" y="940"/>
                  </a:lnTo>
                  <a:lnTo>
                    <a:pt x="288" y="955"/>
                  </a:lnTo>
                  <a:lnTo>
                    <a:pt x="280" y="968"/>
                  </a:lnTo>
                  <a:lnTo>
                    <a:pt x="267" y="976"/>
                  </a:lnTo>
                  <a:lnTo>
                    <a:pt x="252" y="978"/>
                  </a:lnTo>
                  <a:lnTo>
                    <a:pt x="216" y="978"/>
                  </a:lnTo>
                  <a:lnTo>
                    <a:pt x="201" y="976"/>
                  </a:lnTo>
                  <a:lnTo>
                    <a:pt x="189" y="968"/>
                  </a:lnTo>
                  <a:lnTo>
                    <a:pt x="180" y="955"/>
                  </a:lnTo>
                  <a:lnTo>
                    <a:pt x="177" y="940"/>
                  </a:lnTo>
                  <a:lnTo>
                    <a:pt x="177" y="867"/>
                  </a:lnTo>
                  <a:lnTo>
                    <a:pt x="177" y="864"/>
                  </a:lnTo>
                  <a:lnTo>
                    <a:pt x="176" y="862"/>
                  </a:lnTo>
                  <a:lnTo>
                    <a:pt x="174" y="861"/>
                  </a:lnTo>
                  <a:lnTo>
                    <a:pt x="173" y="860"/>
                  </a:lnTo>
                  <a:lnTo>
                    <a:pt x="171" y="859"/>
                  </a:lnTo>
                  <a:lnTo>
                    <a:pt x="170" y="859"/>
                  </a:lnTo>
                  <a:lnTo>
                    <a:pt x="166" y="859"/>
                  </a:lnTo>
                  <a:lnTo>
                    <a:pt x="155" y="857"/>
                  </a:lnTo>
                  <a:lnTo>
                    <a:pt x="140" y="853"/>
                  </a:lnTo>
                  <a:lnTo>
                    <a:pt x="121" y="849"/>
                  </a:lnTo>
                  <a:lnTo>
                    <a:pt x="100" y="845"/>
                  </a:lnTo>
                  <a:lnTo>
                    <a:pt x="79" y="839"/>
                  </a:lnTo>
                  <a:lnTo>
                    <a:pt x="57" y="832"/>
                  </a:lnTo>
                  <a:lnTo>
                    <a:pt x="36" y="825"/>
                  </a:lnTo>
                  <a:lnTo>
                    <a:pt x="18" y="816"/>
                  </a:lnTo>
                  <a:lnTo>
                    <a:pt x="9" y="810"/>
                  </a:lnTo>
                  <a:lnTo>
                    <a:pt x="2" y="801"/>
                  </a:lnTo>
                  <a:lnTo>
                    <a:pt x="0" y="790"/>
                  </a:lnTo>
                  <a:lnTo>
                    <a:pt x="2" y="777"/>
                  </a:lnTo>
                  <a:lnTo>
                    <a:pt x="20" y="728"/>
                  </a:lnTo>
                  <a:lnTo>
                    <a:pt x="25" y="718"/>
                  </a:lnTo>
                  <a:lnTo>
                    <a:pt x="33" y="711"/>
                  </a:lnTo>
                  <a:lnTo>
                    <a:pt x="43" y="705"/>
                  </a:lnTo>
                  <a:lnTo>
                    <a:pt x="55" y="703"/>
                  </a:lnTo>
                  <a:lnTo>
                    <a:pt x="60" y="704"/>
                  </a:lnTo>
                  <a:lnTo>
                    <a:pt x="65" y="705"/>
                  </a:lnTo>
                  <a:lnTo>
                    <a:pt x="70" y="708"/>
                  </a:lnTo>
                  <a:lnTo>
                    <a:pt x="74" y="709"/>
                  </a:lnTo>
                  <a:lnTo>
                    <a:pt x="80" y="712"/>
                  </a:lnTo>
                  <a:lnTo>
                    <a:pt x="91" y="716"/>
                  </a:lnTo>
                  <a:lnTo>
                    <a:pt x="104" y="721"/>
                  </a:lnTo>
                  <a:lnTo>
                    <a:pt x="120" y="727"/>
                  </a:lnTo>
                  <a:lnTo>
                    <a:pt x="138" y="733"/>
                  </a:lnTo>
                  <a:lnTo>
                    <a:pt x="157" y="738"/>
                  </a:lnTo>
                  <a:lnTo>
                    <a:pt x="176" y="742"/>
                  </a:lnTo>
                  <a:lnTo>
                    <a:pt x="196" y="746"/>
                  </a:lnTo>
                  <a:lnTo>
                    <a:pt x="214" y="747"/>
                  </a:lnTo>
                  <a:lnTo>
                    <a:pt x="244" y="745"/>
                  </a:lnTo>
                  <a:lnTo>
                    <a:pt x="270" y="737"/>
                  </a:lnTo>
                  <a:lnTo>
                    <a:pt x="292" y="727"/>
                  </a:lnTo>
                  <a:lnTo>
                    <a:pt x="310" y="713"/>
                  </a:lnTo>
                  <a:lnTo>
                    <a:pt x="324" y="696"/>
                  </a:lnTo>
                  <a:lnTo>
                    <a:pt x="333" y="676"/>
                  </a:lnTo>
                  <a:lnTo>
                    <a:pt x="336" y="654"/>
                  </a:lnTo>
                  <a:lnTo>
                    <a:pt x="334" y="633"/>
                  </a:lnTo>
                  <a:lnTo>
                    <a:pt x="326" y="615"/>
                  </a:lnTo>
                  <a:lnTo>
                    <a:pt x="315" y="597"/>
                  </a:lnTo>
                  <a:lnTo>
                    <a:pt x="299" y="581"/>
                  </a:lnTo>
                  <a:lnTo>
                    <a:pt x="277" y="565"/>
                  </a:lnTo>
                  <a:lnTo>
                    <a:pt x="248" y="550"/>
                  </a:lnTo>
                  <a:lnTo>
                    <a:pt x="214" y="535"/>
                  </a:lnTo>
                  <a:lnTo>
                    <a:pt x="186" y="524"/>
                  </a:lnTo>
                  <a:lnTo>
                    <a:pt x="157" y="511"/>
                  </a:lnTo>
                  <a:lnTo>
                    <a:pt x="130" y="497"/>
                  </a:lnTo>
                  <a:lnTo>
                    <a:pt x="104" y="482"/>
                  </a:lnTo>
                  <a:lnTo>
                    <a:pt x="81" y="467"/>
                  </a:lnTo>
                  <a:lnTo>
                    <a:pt x="60" y="448"/>
                  </a:lnTo>
                  <a:lnTo>
                    <a:pt x="42" y="427"/>
                  </a:lnTo>
                  <a:lnTo>
                    <a:pt x="27" y="404"/>
                  </a:lnTo>
                  <a:lnTo>
                    <a:pt x="17" y="379"/>
                  </a:lnTo>
                  <a:lnTo>
                    <a:pt x="9" y="350"/>
                  </a:lnTo>
                  <a:lnTo>
                    <a:pt x="7" y="320"/>
                  </a:lnTo>
                  <a:lnTo>
                    <a:pt x="9" y="288"/>
                  </a:lnTo>
                  <a:lnTo>
                    <a:pt x="17" y="258"/>
                  </a:lnTo>
                  <a:lnTo>
                    <a:pt x="28" y="231"/>
                  </a:lnTo>
                  <a:lnTo>
                    <a:pt x="44" y="206"/>
                  </a:lnTo>
                  <a:lnTo>
                    <a:pt x="63" y="182"/>
                  </a:lnTo>
                  <a:lnTo>
                    <a:pt x="86" y="162"/>
                  </a:lnTo>
                  <a:lnTo>
                    <a:pt x="114" y="145"/>
                  </a:lnTo>
                  <a:lnTo>
                    <a:pt x="143" y="132"/>
                  </a:lnTo>
                  <a:lnTo>
                    <a:pt x="177" y="121"/>
                  </a:lnTo>
                  <a:lnTo>
                    <a:pt x="178" y="121"/>
                  </a:lnTo>
                  <a:lnTo>
                    <a:pt x="180" y="120"/>
                  </a:lnTo>
                  <a:lnTo>
                    <a:pt x="182" y="119"/>
                  </a:lnTo>
                  <a:lnTo>
                    <a:pt x="184" y="117"/>
                  </a:lnTo>
                  <a:lnTo>
                    <a:pt x="186" y="115"/>
                  </a:lnTo>
                  <a:lnTo>
                    <a:pt x="186" y="112"/>
                  </a:lnTo>
                  <a:lnTo>
                    <a:pt x="186" y="38"/>
                  </a:lnTo>
                  <a:lnTo>
                    <a:pt x="189" y="24"/>
                  </a:lnTo>
                  <a:lnTo>
                    <a:pt x="197" y="11"/>
                  </a:lnTo>
                  <a:lnTo>
                    <a:pt x="210" y="4"/>
                  </a:lnTo>
                  <a:lnTo>
                    <a:pt x="22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3" name="Freeform 439"/>
            <p:cNvSpPr>
              <a:spLocks noEditPoints="1"/>
            </p:cNvSpPr>
            <p:nvPr/>
          </p:nvSpPr>
          <p:spPr bwMode="auto">
            <a:xfrm>
              <a:off x="3400425" y="2900363"/>
              <a:ext cx="266700" cy="266700"/>
            </a:xfrm>
            <a:custGeom>
              <a:avLst/>
              <a:gdLst>
                <a:gd name="T0" fmla="*/ 787 w 1843"/>
                <a:gd name="T1" fmla="*/ 227 h 1845"/>
                <a:gd name="T2" fmla="*/ 602 w 1843"/>
                <a:gd name="T3" fmla="*/ 291 h 1845"/>
                <a:gd name="T4" fmla="*/ 444 w 1843"/>
                <a:gd name="T5" fmla="*/ 400 h 1845"/>
                <a:gd name="T6" fmla="*/ 321 w 1843"/>
                <a:gd name="T7" fmla="*/ 547 h 1845"/>
                <a:gd name="T8" fmla="*/ 242 w 1843"/>
                <a:gd name="T9" fmla="*/ 723 h 1845"/>
                <a:gd name="T10" fmla="*/ 214 w 1843"/>
                <a:gd name="T11" fmla="*/ 923 h 1845"/>
                <a:gd name="T12" fmla="*/ 242 w 1843"/>
                <a:gd name="T13" fmla="*/ 1122 h 1845"/>
                <a:gd name="T14" fmla="*/ 321 w 1843"/>
                <a:gd name="T15" fmla="*/ 1298 h 1845"/>
                <a:gd name="T16" fmla="*/ 444 w 1843"/>
                <a:gd name="T17" fmla="*/ 1445 h 1845"/>
                <a:gd name="T18" fmla="*/ 602 w 1843"/>
                <a:gd name="T19" fmla="*/ 1555 h 1845"/>
                <a:gd name="T20" fmla="*/ 787 w 1843"/>
                <a:gd name="T21" fmla="*/ 1617 h 1845"/>
                <a:gd name="T22" fmla="*/ 990 w 1843"/>
                <a:gd name="T23" fmla="*/ 1627 h 1845"/>
                <a:gd name="T24" fmla="*/ 1182 w 1843"/>
                <a:gd name="T25" fmla="*/ 1581 h 1845"/>
                <a:gd name="T26" fmla="*/ 1349 w 1843"/>
                <a:gd name="T27" fmla="*/ 1486 h 1845"/>
                <a:gd name="T28" fmla="*/ 1485 w 1843"/>
                <a:gd name="T29" fmla="*/ 1351 h 1845"/>
                <a:gd name="T30" fmla="*/ 1580 w 1843"/>
                <a:gd name="T31" fmla="*/ 1183 h 1845"/>
                <a:gd name="T32" fmla="*/ 1626 w 1843"/>
                <a:gd name="T33" fmla="*/ 990 h 1845"/>
                <a:gd name="T34" fmla="*/ 1617 w 1843"/>
                <a:gd name="T35" fmla="*/ 788 h 1845"/>
                <a:gd name="T36" fmla="*/ 1553 w 1843"/>
                <a:gd name="T37" fmla="*/ 603 h 1845"/>
                <a:gd name="T38" fmla="*/ 1445 w 1843"/>
                <a:gd name="T39" fmla="*/ 445 h 1845"/>
                <a:gd name="T40" fmla="*/ 1298 w 1843"/>
                <a:gd name="T41" fmla="*/ 322 h 1845"/>
                <a:gd name="T42" fmla="*/ 1120 w 1843"/>
                <a:gd name="T43" fmla="*/ 242 h 1845"/>
                <a:gd name="T44" fmla="*/ 921 w 1843"/>
                <a:gd name="T45" fmla="*/ 215 h 1845"/>
                <a:gd name="T46" fmla="*/ 1070 w 1843"/>
                <a:gd name="T47" fmla="*/ 13 h 1845"/>
                <a:gd name="T48" fmla="*/ 1280 w 1843"/>
                <a:gd name="T49" fmla="*/ 73 h 1845"/>
                <a:gd name="T50" fmla="*/ 1466 w 1843"/>
                <a:gd name="T51" fmla="*/ 179 h 1845"/>
                <a:gd name="T52" fmla="*/ 1621 w 1843"/>
                <a:gd name="T53" fmla="*/ 322 h 1845"/>
                <a:gd name="T54" fmla="*/ 1740 w 1843"/>
                <a:gd name="T55" fmla="*/ 499 h 1845"/>
                <a:gd name="T56" fmla="*/ 1816 w 1843"/>
                <a:gd name="T57" fmla="*/ 701 h 1845"/>
                <a:gd name="T58" fmla="*/ 1843 w 1843"/>
                <a:gd name="T59" fmla="*/ 923 h 1845"/>
                <a:gd name="T60" fmla="*/ 1816 w 1843"/>
                <a:gd name="T61" fmla="*/ 1144 h 1845"/>
                <a:gd name="T62" fmla="*/ 1740 w 1843"/>
                <a:gd name="T63" fmla="*/ 1346 h 1845"/>
                <a:gd name="T64" fmla="*/ 1621 w 1843"/>
                <a:gd name="T65" fmla="*/ 1522 h 1845"/>
                <a:gd name="T66" fmla="*/ 1466 w 1843"/>
                <a:gd name="T67" fmla="*/ 1666 h 1845"/>
                <a:gd name="T68" fmla="*/ 1280 w 1843"/>
                <a:gd name="T69" fmla="*/ 1772 h 1845"/>
                <a:gd name="T70" fmla="*/ 1070 w 1843"/>
                <a:gd name="T71" fmla="*/ 1832 h 1845"/>
                <a:gd name="T72" fmla="*/ 845 w 1843"/>
                <a:gd name="T73" fmla="*/ 1841 h 1845"/>
                <a:gd name="T74" fmla="*/ 630 w 1843"/>
                <a:gd name="T75" fmla="*/ 1797 h 1845"/>
                <a:gd name="T76" fmla="*/ 436 w 1843"/>
                <a:gd name="T77" fmla="*/ 1706 h 1845"/>
                <a:gd name="T78" fmla="*/ 270 w 1843"/>
                <a:gd name="T79" fmla="*/ 1574 h 1845"/>
                <a:gd name="T80" fmla="*/ 138 w 1843"/>
                <a:gd name="T81" fmla="*/ 1408 h 1845"/>
                <a:gd name="T82" fmla="*/ 47 w 1843"/>
                <a:gd name="T83" fmla="*/ 1214 h 1845"/>
                <a:gd name="T84" fmla="*/ 3 w 1843"/>
                <a:gd name="T85" fmla="*/ 998 h 1845"/>
                <a:gd name="T86" fmla="*/ 12 w 1843"/>
                <a:gd name="T87" fmla="*/ 773 h 1845"/>
                <a:gd name="T88" fmla="*/ 72 w 1843"/>
                <a:gd name="T89" fmla="*/ 563 h 1845"/>
                <a:gd name="T90" fmla="*/ 178 w 1843"/>
                <a:gd name="T91" fmla="*/ 377 h 1845"/>
                <a:gd name="T92" fmla="*/ 321 w 1843"/>
                <a:gd name="T93" fmla="*/ 222 h 1845"/>
                <a:gd name="T94" fmla="*/ 498 w 1843"/>
                <a:gd name="T95" fmla="*/ 104 h 1845"/>
                <a:gd name="T96" fmla="*/ 700 w 1843"/>
                <a:gd name="T97" fmla="*/ 28 h 1845"/>
                <a:gd name="T98" fmla="*/ 921 w 1843"/>
                <a:gd name="T9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3" h="1845">
                  <a:moveTo>
                    <a:pt x="921" y="215"/>
                  </a:moveTo>
                  <a:lnTo>
                    <a:pt x="853" y="218"/>
                  </a:lnTo>
                  <a:lnTo>
                    <a:pt x="787" y="227"/>
                  </a:lnTo>
                  <a:lnTo>
                    <a:pt x="723" y="242"/>
                  </a:lnTo>
                  <a:lnTo>
                    <a:pt x="660" y="263"/>
                  </a:lnTo>
                  <a:lnTo>
                    <a:pt x="602" y="291"/>
                  </a:lnTo>
                  <a:lnTo>
                    <a:pt x="545" y="322"/>
                  </a:lnTo>
                  <a:lnTo>
                    <a:pt x="494" y="358"/>
                  </a:lnTo>
                  <a:lnTo>
                    <a:pt x="444" y="400"/>
                  </a:lnTo>
                  <a:lnTo>
                    <a:pt x="398" y="445"/>
                  </a:lnTo>
                  <a:lnTo>
                    <a:pt x="358" y="494"/>
                  </a:lnTo>
                  <a:lnTo>
                    <a:pt x="321" y="547"/>
                  </a:lnTo>
                  <a:lnTo>
                    <a:pt x="290" y="603"/>
                  </a:lnTo>
                  <a:lnTo>
                    <a:pt x="263" y="662"/>
                  </a:lnTo>
                  <a:lnTo>
                    <a:pt x="242" y="723"/>
                  </a:lnTo>
                  <a:lnTo>
                    <a:pt x="226" y="788"/>
                  </a:lnTo>
                  <a:lnTo>
                    <a:pt x="217" y="854"/>
                  </a:lnTo>
                  <a:lnTo>
                    <a:pt x="214" y="923"/>
                  </a:lnTo>
                  <a:lnTo>
                    <a:pt x="217" y="990"/>
                  </a:lnTo>
                  <a:lnTo>
                    <a:pt x="226" y="1057"/>
                  </a:lnTo>
                  <a:lnTo>
                    <a:pt x="242" y="1122"/>
                  </a:lnTo>
                  <a:lnTo>
                    <a:pt x="263" y="1183"/>
                  </a:lnTo>
                  <a:lnTo>
                    <a:pt x="290" y="1242"/>
                  </a:lnTo>
                  <a:lnTo>
                    <a:pt x="321" y="1298"/>
                  </a:lnTo>
                  <a:lnTo>
                    <a:pt x="358" y="1351"/>
                  </a:lnTo>
                  <a:lnTo>
                    <a:pt x="398" y="1400"/>
                  </a:lnTo>
                  <a:lnTo>
                    <a:pt x="444" y="1445"/>
                  </a:lnTo>
                  <a:lnTo>
                    <a:pt x="494" y="1486"/>
                  </a:lnTo>
                  <a:lnTo>
                    <a:pt x="545" y="1523"/>
                  </a:lnTo>
                  <a:lnTo>
                    <a:pt x="602" y="1555"/>
                  </a:lnTo>
                  <a:lnTo>
                    <a:pt x="660" y="1581"/>
                  </a:lnTo>
                  <a:lnTo>
                    <a:pt x="723" y="1603"/>
                  </a:lnTo>
                  <a:lnTo>
                    <a:pt x="787" y="1617"/>
                  </a:lnTo>
                  <a:lnTo>
                    <a:pt x="853" y="1627"/>
                  </a:lnTo>
                  <a:lnTo>
                    <a:pt x="921" y="1631"/>
                  </a:lnTo>
                  <a:lnTo>
                    <a:pt x="990" y="1627"/>
                  </a:lnTo>
                  <a:lnTo>
                    <a:pt x="1056" y="1617"/>
                  </a:lnTo>
                  <a:lnTo>
                    <a:pt x="1120" y="1603"/>
                  </a:lnTo>
                  <a:lnTo>
                    <a:pt x="1182" y="1581"/>
                  </a:lnTo>
                  <a:lnTo>
                    <a:pt x="1241" y="1555"/>
                  </a:lnTo>
                  <a:lnTo>
                    <a:pt x="1298" y="1523"/>
                  </a:lnTo>
                  <a:lnTo>
                    <a:pt x="1349" y="1486"/>
                  </a:lnTo>
                  <a:lnTo>
                    <a:pt x="1399" y="1445"/>
                  </a:lnTo>
                  <a:lnTo>
                    <a:pt x="1445" y="1400"/>
                  </a:lnTo>
                  <a:lnTo>
                    <a:pt x="1485" y="1351"/>
                  </a:lnTo>
                  <a:lnTo>
                    <a:pt x="1522" y="1298"/>
                  </a:lnTo>
                  <a:lnTo>
                    <a:pt x="1553" y="1242"/>
                  </a:lnTo>
                  <a:lnTo>
                    <a:pt x="1580" y="1183"/>
                  </a:lnTo>
                  <a:lnTo>
                    <a:pt x="1601" y="1122"/>
                  </a:lnTo>
                  <a:lnTo>
                    <a:pt x="1617" y="1057"/>
                  </a:lnTo>
                  <a:lnTo>
                    <a:pt x="1626" y="990"/>
                  </a:lnTo>
                  <a:lnTo>
                    <a:pt x="1629" y="923"/>
                  </a:lnTo>
                  <a:lnTo>
                    <a:pt x="1626" y="854"/>
                  </a:lnTo>
                  <a:lnTo>
                    <a:pt x="1617" y="788"/>
                  </a:lnTo>
                  <a:lnTo>
                    <a:pt x="1601" y="723"/>
                  </a:lnTo>
                  <a:lnTo>
                    <a:pt x="1580" y="662"/>
                  </a:lnTo>
                  <a:lnTo>
                    <a:pt x="1553" y="603"/>
                  </a:lnTo>
                  <a:lnTo>
                    <a:pt x="1522" y="547"/>
                  </a:lnTo>
                  <a:lnTo>
                    <a:pt x="1485" y="494"/>
                  </a:lnTo>
                  <a:lnTo>
                    <a:pt x="1445" y="445"/>
                  </a:lnTo>
                  <a:lnTo>
                    <a:pt x="1399" y="400"/>
                  </a:lnTo>
                  <a:lnTo>
                    <a:pt x="1349" y="358"/>
                  </a:lnTo>
                  <a:lnTo>
                    <a:pt x="1298" y="322"/>
                  </a:lnTo>
                  <a:lnTo>
                    <a:pt x="1241" y="291"/>
                  </a:lnTo>
                  <a:lnTo>
                    <a:pt x="1182" y="263"/>
                  </a:lnTo>
                  <a:lnTo>
                    <a:pt x="1120" y="242"/>
                  </a:lnTo>
                  <a:lnTo>
                    <a:pt x="1056" y="227"/>
                  </a:lnTo>
                  <a:lnTo>
                    <a:pt x="990" y="218"/>
                  </a:lnTo>
                  <a:lnTo>
                    <a:pt x="921" y="215"/>
                  </a:lnTo>
                  <a:close/>
                  <a:moveTo>
                    <a:pt x="921" y="0"/>
                  </a:moveTo>
                  <a:lnTo>
                    <a:pt x="998" y="3"/>
                  </a:lnTo>
                  <a:lnTo>
                    <a:pt x="1070" y="13"/>
                  </a:lnTo>
                  <a:lnTo>
                    <a:pt x="1143" y="28"/>
                  </a:lnTo>
                  <a:lnTo>
                    <a:pt x="1213" y="48"/>
                  </a:lnTo>
                  <a:lnTo>
                    <a:pt x="1280" y="73"/>
                  </a:lnTo>
                  <a:lnTo>
                    <a:pt x="1345" y="104"/>
                  </a:lnTo>
                  <a:lnTo>
                    <a:pt x="1406" y="139"/>
                  </a:lnTo>
                  <a:lnTo>
                    <a:pt x="1466" y="179"/>
                  </a:lnTo>
                  <a:lnTo>
                    <a:pt x="1522" y="222"/>
                  </a:lnTo>
                  <a:lnTo>
                    <a:pt x="1573" y="271"/>
                  </a:lnTo>
                  <a:lnTo>
                    <a:pt x="1621" y="322"/>
                  </a:lnTo>
                  <a:lnTo>
                    <a:pt x="1665" y="377"/>
                  </a:lnTo>
                  <a:lnTo>
                    <a:pt x="1704" y="437"/>
                  </a:lnTo>
                  <a:lnTo>
                    <a:pt x="1740" y="499"/>
                  </a:lnTo>
                  <a:lnTo>
                    <a:pt x="1771" y="563"/>
                  </a:lnTo>
                  <a:lnTo>
                    <a:pt x="1796" y="631"/>
                  </a:lnTo>
                  <a:lnTo>
                    <a:pt x="1816" y="701"/>
                  </a:lnTo>
                  <a:lnTo>
                    <a:pt x="1831" y="773"/>
                  </a:lnTo>
                  <a:lnTo>
                    <a:pt x="1840" y="847"/>
                  </a:lnTo>
                  <a:lnTo>
                    <a:pt x="1843" y="923"/>
                  </a:lnTo>
                  <a:lnTo>
                    <a:pt x="1840" y="998"/>
                  </a:lnTo>
                  <a:lnTo>
                    <a:pt x="1831" y="1072"/>
                  </a:lnTo>
                  <a:lnTo>
                    <a:pt x="1816" y="1144"/>
                  </a:lnTo>
                  <a:lnTo>
                    <a:pt x="1796" y="1214"/>
                  </a:lnTo>
                  <a:lnTo>
                    <a:pt x="1771" y="1281"/>
                  </a:lnTo>
                  <a:lnTo>
                    <a:pt x="1740" y="1346"/>
                  </a:lnTo>
                  <a:lnTo>
                    <a:pt x="1704" y="1408"/>
                  </a:lnTo>
                  <a:lnTo>
                    <a:pt x="1665" y="1467"/>
                  </a:lnTo>
                  <a:lnTo>
                    <a:pt x="1621" y="1522"/>
                  </a:lnTo>
                  <a:lnTo>
                    <a:pt x="1573" y="1574"/>
                  </a:lnTo>
                  <a:lnTo>
                    <a:pt x="1522" y="1623"/>
                  </a:lnTo>
                  <a:lnTo>
                    <a:pt x="1466" y="1666"/>
                  </a:lnTo>
                  <a:lnTo>
                    <a:pt x="1406" y="1706"/>
                  </a:lnTo>
                  <a:lnTo>
                    <a:pt x="1345" y="1741"/>
                  </a:lnTo>
                  <a:lnTo>
                    <a:pt x="1280" y="1772"/>
                  </a:lnTo>
                  <a:lnTo>
                    <a:pt x="1213" y="1797"/>
                  </a:lnTo>
                  <a:lnTo>
                    <a:pt x="1143" y="1817"/>
                  </a:lnTo>
                  <a:lnTo>
                    <a:pt x="1070" y="1832"/>
                  </a:lnTo>
                  <a:lnTo>
                    <a:pt x="998" y="1841"/>
                  </a:lnTo>
                  <a:lnTo>
                    <a:pt x="921" y="1845"/>
                  </a:lnTo>
                  <a:lnTo>
                    <a:pt x="845" y="1841"/>
                  </a:lnTo>
                  <a:lnTo>
                    <a:pt x="772" y="1832"/>
                  </a:lnTo>
                  <a:lnTo>
                    <a:pt x="700" y="1817"/>
                  </a:lnTo>
                  <a:lnTo>
                    <a:pt x="630" y="1797"/>
                  </a:lnTo>
                  <a:lnTo>
                    <a:pt x="563" y="1772"/>
                  </a:lnTo>
                  <a:lnTo>
                    <a:pt x="498" y="1741"/>
                  </a:lnTo>
                  <a:lnTo>
                    <a:pt x="436" y="1706"/>
                  </a:lnTo>
                  <a:lnTo>
                    <a:pt x="377" y="1666"/>
                  </a:lnTo>
                  <a:lnTo>
                    <a:pt x="321" y="1623"/>
                  </a:lnTo>
                  <a:lnTo>
                    <a:pt x="270" y="1574"/>
                  </a:lnTo>
                  <a:lnTo>
                    <a:pt x="222" y="1522"/>
                  </a:lnTo>
                  <a:lnTo>
                    <a:pt x="178" y="1467"/>
                  </a:lnTo>
                  <a:lnTo>
                    <a:pt x="138" y="1408"/>
                  </a:lnTo>
                  <a:lnTo>
                    <a:pt x="103" y="1346"/>
                  </a:lnTo>
                  <a:lnTo>
                    <a:pt x="72" y="1281"/>
                  </a:lnTo>
                  <a:lnTo>
                    <a:pt x="47" y="1214"/>
                  </a:lnTo>
                  <a:lnTo>
                    <a:pt x="26" y="1144"/>
                  </a:lnTo>
                  <a:lnTo>
                    <a:pt x="12" y="1072"/>
                  </a:lnTo>
                  <a:lnTo>
                    <a:pt x="3" y="998"/>
                  </a:lnTo>
                  <a:lnTo>
                    <a:pt x="0" y="923"/>
                  </a:lnTo>
                  <a:lnTo>
                    <a:pt x="3" y="847"/>
                  </a:lnTo>
                  <a:lnTo>
                    <a:pt x="12" y="773"/>
                  </a:lnTo>
                  <a:lnTo>
                    <a:pt x="26" y="701"/>
                  </a:lnTo>
                  <a:lnTo>
                    <a:pt x="47" y="631"/>
                  </a:lnTo>
                  <a:lnTo>
                    <a:pt x="72" y="563"/>
                  </a:lnTo>
                  <a:lnTo>
                    <a:pt x="103" y="499"/>
                  </a:lnTo>
                  <a:lnTo>
                    <a:pt x="138" y="437"/>
                  </a:lnTo>
                  <a:lnTo>
                    <a:pt x="178" y="377"/>
                  </a:lnTo>
                  <a:lnTo>
                    <a:pt x="222" y="322"/>
                  </a:lnTo>
                  <a:lnTo>
                    <a:pt x="270" y="271"/>
                  </a:lnTo>
                  <a:lnTo>
                    <a:pt x="321" y="222"/>
                  </a:lnTo>
                  <a:lnTo>
                    <a:pt x="377" y="179"/>
                  </a:lnTo>
                  <a:lnTo>
                    <a:pt x="436" y="139"/>
                  </a:lnTo>
                  <a:lnTo>
                    <a:pt x="498" y="104"/>
                  </a:lnTo>
                  <a:lnTo>
                    <a:pt x="563" y="73"/>
                  </a:lnTo>
                  <a:lnTo>
                    <a:pt x="630" y="48"/>
                  </a:lnTo>
                  <a:lnTo>
                    <a:pt x="700" y="28"/>
                  </a:lnTo>
                  <a:lnTo>
                    <a:pt x="772" y="13"/>
                  </a:lnTo>
                  <a:lnTo>
                    <a:pt x="845" y="3"/>
                  </a:lnTo>
                  <a:lnTo>
                    <a:pt x="92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4" name="Freeform 440"/>
            <p:cNvSpPr>
              <a:spLocks/>
            </p:cNvSpPr>
            <p:nvPr/>
          </p:nvSpPr>
          <p:spPr bwMode="auto">
            <a:xfrm>
              <a:off x="3302000" y="3179763"/>
              <a:ext cx="365125" cy="160338"/>
            </a:xfrm>
            <a:custGeom>
              <a:avLst/>
              <a:gdLst>
                <a:gd name="T0" fmla="*/ 799 w 2526"/>
                <a:gd name="T1" fmla="*/ 14 h 1112"/>
                <a:gd name="T2" fmla="*/ 993 w 2526"/>
                <a:gd name="T3" fmla="*/ 57 h 1112"/>
                <a:gd name="T4" fmla="*/ 1201 w 2526"/>
                <a:gd name="T5" fmla="*/ 116 h 1112"/>
                <a:gd name="T6" fmla="*/ 1394 w 2526"/>
                <a:gd name="T7" fmla="*/ 177 h 1112"/>
                <a:gd name="T8" fmla="*/ 1543 w 2526"/>
                <a:gd name="T9" fmla="*/ 224 h 1112"/>
                <a:gd name="T10" fmla="*/ 1625 w 2526"/>
                <a:gd name="T11" fmla="*/ 249 h 1112"/>
                <a:gd name="T12" fmla="*/ 1676 w 2526"/>
                <a:gd name="T13" fmla="*/ 299 h 1112"/>
                <a:gd name="T14" fmla="*/ 1683 w 2526"/>
                <a:gd name="T15" fmla="*/ 373 h 1112"/>
                <a:gd name="T16" fmla="*/ 1633 w 2526"/>
                <a:gd name="T17" fmla="*/ 447 h 1112"/>
                <a:gd name="T18" fmla="*/ 1516 w 2526"/>
                <a:gd name="T19" fmla="*/ 493 h 1112"/>
                <a:gd name="T20" fmla="*/ 1361 w 2526"/>
                <a:gd name="T21" fmla="*/ 501 h 1112"/>
                <a:gd name="T22" fmla="*/ 1202 w 2526"/>
                <a:gd name="T23" fmla="*/ 485 h 1112"/>
                <a:gd name="T24" fmla="*/ 1059 w 2526"/>
                <a:gd name="T25" fmla="*/ 461 h 1112"/>
                <a:gd name="T26" fmla="*/ 957 w 2526"/>
                <a:gd name="T27" fmla="*/ 443 h 1112"/>
                <a:gd name="T28" fmla="*/ 918 w 2526"/>
                <a:gd name="T29" fmla="*/ 450 h 1112"/>
                <a:gd name="T30" fmla="*/ 971 w 2526"/>
                <a:gd name="T31" fmla="*/ 514 h 1112"/>
                <a:gd name="T32" fmla="*/ 1108 w 2526"/>
                <a:gd name="T33" fmla="*/ 568 h 1112"/>
                <a:gd name="T34" fmla="*/ 1289 w 2526"/>
                <a:gd name="T35" fmla="*/ 604 h 1112"/>
                <a:gd name="T36" fmla="*/ 1480 w 2526"/>
                <a:gd name="T37" fmla="*/ 618 h 1112"/>
                <a:gd name="T38" fmla="*/ 1707 w 2526"/>
                <a:gd name="T39" fmla="*/ 591 h 1112"/>
                <a:gd name="T40" fmla="*/ 2094 w 2526"/>
                <a:gd name="T41" fmla="*/ 475 h 1112"/>
                <a:gd name="T42" fmla="*/ 2369 w 2526"/>
                <a:gd name="T43" fmla="*/ 346 h 1112"/>
                <a:gd name="T44" fmla="*/ 2469 w 2526"/>
                <a:gd name="T45" fmla="*/ 354 h 1112"/>
                <a:gd name="T46" fmla="*/ 2523 w 2526"/>
                <a:gd name="T47" fmla="*/ 433 h 1112"/>
                <a:gd name="T48" fmla="*/ 2498 w 2526"/>
                <a:gd name="T49" fmla="*/ 551 h 1112"/>
                <a:gd name="T50" fmla="*/ 2406 w 2526"/>
                <a:gd name="T51" fmla="*/ 649 h 1112"/>
                <a:gd name="T52" fmla="*/ 2280 w 2526"/>
                <a:gd name="T53" fmla="*/ 737 h 1112"/>
                <a:gd name="T54" fmla="*/ 2108 w 2526"/>
                <a:gd name="T55" fmla="*/ 844 h 1112"/>
                <a:gd name="T56" fmla="*/ 1918 w 2526"/>
                <a:gd name="T57" fmla="*/ 951 h 1112"/>
                <a:gd name="T58" fmla="*/ 1736 w 2526"/>
                <a:gd name="T59" fmla="*/ 1041 h 1112"/>
                <a:gd name="T60" fmla="*/ 1590 w 2526"/>
                <a:gd name="T61" fmla="*/ 1101 h 1112"/>
                <a:gd name="T62" fmla="*/ 1487 w 2526"/>
                <a:gd name="T63" fmla="*/ 1112 h 1112"/>
                <a:gd name="T64" fmla="*/ 1317 w 2526"/>
                <a:gd name="T65" fmla="*/ 1098 h 1112"/>
                <a:gd name="T66" fmla="*/ 1094 w 2526"/>
                <a:gd name="T67" fmla="*/ 1068 h 1112"/>
                <a:gd name="T68" fmla="*/ 848 w 2526"/>
                <a:gd name="T69" fmla="*/ 1030 h 1112"/>
                <a:gd name="T70" fmla="*/ 611 w 2526"/>
                <a:gd name="T71" fmla="*/ 990 h 1112"/>
                <a:gd name="T72" fmla="*/ 416 w 2526"/>
                <a:gd name="T73" fmla="*/ 954 h 1112"/>
                <a:gd name="T74" fmla="*/ 292 w 2526"/>
                <a:gd name="T75" fmla="*/ 931 h 1112"/>
                <a:gd name="T76" fmla="*/ 189 w 2526"/>
                <a:gd name="T77" fmla="*/ 934 h 1112"/>
                <a:gd name="T78" fmla="*/ 83 w 2526"/>
                <a:gd name="T79" fmla="*/ 995 h 1112"/>
                <a:gd name="T80" fmla="*/ 27 w 2526"/>
                <a:gd name="T81" fmla="*/ 1030 h 1112"/>
                <a:gd name="T82" fmla="*/ 6 w 2526"/>
                <a:gd name="T83" fmla="*/ 1011 h 1112"/>
                <a:gd name="T84" fmla="*/ 0 w 2526"/>
                <a:gd name="T85" fmla="*/ 991 h 1112"/>
                <a:gd name="T86" fmla="*/ 17 w 2526"/>
                <a:gd name="T87" fmla="*/ 734 h 1112"/>
                <a:gd name="T88" fmla="*/ 36 w 2526"/>
                <a:gd name="T89" fmla="*/ 436 h 1112"/>
                <a:gd name="T90" fmla="*/ 53 w 2526"/>
                <a:gd name="T91" fmla="*/ 169 h 1112"/>
                <a:gd name="T92" fmla="*/ 71 w 2526"/>
                <a:gd name="T93" fmla="*/ 82 h 1112"/>
                <a:gd name="T94" fmla="*/ 121 w 2526"/>
                <a:gd name="T95" fmla="*/ 67 h 1112"/>
                <a:gd name="T96" fmla="*/ 254 w 2526"/>
                <a:gd name="T97" fmla="*/ 46 h 1112"/>
                <a:gd name="T98" fmla="*/ 442 w 2526"/>
                <a:gd name="T99" fmla="*/ 19 h 1112"/>
                <a:gd name="T100" fmla="*/ 616 w 2526"/>
                <a:gd name="T101"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6" h="1112">
                  <a:moveTo>
                    <a:pt x="682" y="0"/>
                  </a:moveTo>
                  <a:lnTo>
                    <a:pt x="718" y="2"/>
                  </a:lnTo>
                  <a:lnTo>
                    <a:pt x="757" y="8"/>
                  </a:lnTo>
                  <a:lnTo>
                    <a:pt x="799" y="14"/>
                  </a:lnTo>
                  <a:lnTo>
                    <a:pt x="845" y="23"/>
                  </a:lnTo>
                  <a:lnTo>
                    <a:pt x="892" y="33"/>
                  </a:lnTo>
                  <a:lnTo>
                    <a:pt x="942" y="45"/>
                  </a:lnTo>
                  <a:lnTo>
                    <a:pt x="993" y="57"/>
                  </a:lnTo>
                  <a:lnTo>
                    <a:pt x="1044" y="71"/>
                  </a:lnTo>
                  <a:lnTo>
                    <a:pt x="1097" y="86"/>
                  </a:lnTo>
                  <a:lnTo>
                    <a:pt x="1149" y="101"/>
                  </a:lnTo>
                  <a:lnTo>
                    <a:pt x="1201" y="116"/>
                  </a:lnTo>
                  <a:lnTo>
                    <a:pt x="1251" y="131"/>
                  </a:lnTo>
                  <a:lnTo>
                    <a:pt x="1301" y="147"/>
                  </a:lnTo>
                  <a:lnTo>
                    <a:pt x="1349" y="162"/>
                  </a:lnTo>
                  <a:lnTo>
                    <a:pt x="1394" y="177"/>
                  </a:lnTo>
                  <a:lnTo>
                    <a:pt x="1436" y="191"/>
                  </a:lnTo>
                  <a:lnTo>
                    <a:pt x="1475" y="203"/>
                  </a:lnTo>
                  <a:lnTo>
                    <a:pt x="1511" y="214"/>
                  </a:lnTo>
                  <a:lnTo>
                    <a:pt x="1543" y="224"/>
                  </a:lnTo>
                  <a:lnTo>
                    <a:pt x="1569" y="232"/>
                  </a:lnTo>
                  <a:lnTo>
                    <a:pt x="1592" y="238"/>
                  </a:lnTo>
                  <a:lnTo>
                    <a:pt x="1609" y="242"/>
                  </a:lnTo>
                  <a:lnTo>
                    <a:pt x="1625" y="249"/>
                  </a:lnTo>
                  <a:lnTo>
                    <a:pt x="1641" y="258"/>
                  </a:lnTo>
                  <a:lnTo>
                    <a:pt x="1655" y="270"/>
                  </a:lnTo>
                  <a:lnTo>
                    <a:pt x="1667" y="284"/>
                  </a:lnTo>
                  <a:lnTo>
                    <a:pt x="1676" y="299"/>
                  </a:lnTo>
                  <a:lnTo>
                    <a:pt x="1681" y="316"/>
                  </a:lnTo>
                  <a:lnTo>
                    <a:pt x="1686" y="335"/>
                  </a:lnTo>
                  <a:lnTo>
                    <a:pt x="1686" y="354"/>
                  </a:lnTo>
                  <a:lnTo>
                    <a:pt x="1683" y="373"/>
                  </a:lnTo>
                  <a:lnTo>
                    <a:pt x="1675" y="394"/>
                  </a:lnTo>
                  <a:lnTo>
                    <a:pt x="1666" y="413"/>
                  </a:lnTo>
                  <a:lnTo>
                    <a:pt x="1651" y="431"/>
                  </a:lnTo>
                  <a:lnTo>
                    <a:pt x="1633" y="447"/>
                  </a:lnTo>
                  <a:lnTo>
                    <a:pt x="1610" y="462"/>
                  </a:lnTo>
                  <a:lnTo>
                    <a:pt x="1582" y="475"/>
                  </a:lnTo>
                  <a:lnTo>
                    <a:pt x="1550" y="485"/>
                  </a:lnTo>
                  <a:lnTo>
                    <a:pt x="1516" y="493"/>
                  </a:lnTo>
                  <a:lnTo>
                    <a:pt x="1479" y="498"/>
                  </a:lnTo>
                  <a:lnTo>
                    <a:pt x="1441" y="501"/>
                  </a:lnTo>
                  <a:lnTo>
                    <a:pt x="1401" y="502"/>
                  </a:lnTo>
                  <a:lnTo>
                    <a:pt x="1361" y="501"/>
                  </a:lnTo>
                  <a:lnTo>
                    <a:pt x="1321" y="499"/>
                  </a:lnTo>
                  <a:lnTo>
                    <a:pt x="1280" y="496"/>
                  </a:lnTo>
                  <a:lnTo>
                    <a:pt x="1241" y="491"/>
                  </a:lnTo>
                  <a:lnTo>
                    <a:pt x="1202" y="485"/>
                  </a:lnTo>
                  <a:lnTo>
                    <a:pt x="1163" y="479"/>
                  </a:lnTo>
                  <a:lnTo>
                    <a:pt x="1127" y="473"/>
                  </a:lnTo>
                  <a:lnTo>
                    <a:pt x="1092" y="466"/>
                  </a:lnTo>
                  <a:lnTo>
                    <a:pt x="1059" y="461"/>
                  </a:lnTo>
                  <a:lnTo>
                    <a:pt x="1028" y="455"/>
                  </a:lnTo>
                  <a:lnTo>
                    <a:pt x="1001" y="451"/>
                  </a:lnTo>
                  <a:lnTo>
                    <a:pt x="977" y="446"/>
                  </a:lnTo>
                  <a:lnTo>
                    <a:pt x="957" y="443"/>
                  </a:lnTo>
                  <a:lnTo>
                    <a:pt x="940" y="442"/>
                  </a:lnTo>
                  <a:lnTo>
                    <a:pt x="928" y="442"/>
                  </a:lnTo>
                  <a:lnTo>
                    <a:pt x="920" y="445"/>
                  </a:lnTo>
                  <a:lnTo>
                    <a:pt x="918" y="450"/>
                  </a:lnTo>
                  <a:lnTo>
                    <a:pt x="921" y="466"/>
                  </a:lnTo>
                  <a:lnTo>
                    <a:pt x="931" y="482"/>
                  </a:lnTo>
                  <a:lnTo>
                    <a:pt x="948" y="498"/>
                  </a:lnTo>
                  <a:lnTo>
                    <a:pt x="971" y="514"/>
                  </a:lnTo>
                  <a:lnTo>
                    <a:pt x="999" y="529"/>
                  </a:lnTo>
                  <a:lnTo>
                    <a:pt x="1032" y="543"/>
                  </a:lnTo>
                  <a:lnTo>
                    <a:pt x="1068" y="555"/>
                  </a:lnTo>
                  <a:lnTo>
                    <a:pt x="1108" y="568"/>
                  </a:lnTo>
                  <a:lnTo>
                    <a:pt x="1150" y="579"/>
                  </a:lnTo>
                  <a:lnTo>
                    <a:pt x="1195" y="588"/>
                  </a:lnTo>
                  <a:lnTo>
                    <a:pt x="1242" y="596"/>
                  </a:lnTo>
                  <a:lnTo>
                    <a:pt x="1289" y="604"/>
                  </a:lnTo>
                  <a:lnTo>
                    <a:pt x="1338" y="610"/>
                  </a:lnTo>
                  <a:lnTo>
                    <a:pt x="1386" y="614"/>
                  </a:lnTo>
                  <a:lnTo>
                    <a:pt x="1433" y="617"/>
                  </a:lnTo>
                  <a:lnTo>
                    <a:pt x="1480" y="618"/>
                  </a:lnTo>
                  <a:lnTo>
                    <a:pt x="1525" y="617"/>
                  </a:lnTo>
                  <a:lnTo>
                    <a:pt x="1567" y="614"/>
                  </a:lnTo>
                  <a:lnTo>
                    <a:pt x="1606" y="609"/>
                  </a:lnTo>
                  <a:lnTo>
                    <a:pt x="1707" y="591"/>
                  </a:lnTo>
                  <a:lnTo>
                    <a:pt x="1807" y="568"/>
                  </a:lnTo>
                  <a:lnTo>
                    <a:pt x="1906" y="540"/>
                  </a:lnTo>
                  <a:lnTo>
                    <a:pt x="2001" y="509"/>
                  </a:lnTo>
                  <a:lnTo>
                    <a:pt x="2094" y="475"/>
                  </a:lnTo>
                  <a:lnTo>
                    <a:pt x="2181" y="438"/>
                  </a:lnTo>
                  <a:lnTo>
                    <a:pt x="2264" y="399"/>
                  </a:lnTo>
                  <a:lnTo>
                    <a:pt x="2341" y="359"/>
                  </a:lnTo>
                  <a:lnTo>
                    <a:pt x="2369" y="346"/>
                  </a:lnTo>
                  <a:lnTo>
                    <a:pt x="2397" y="341"/>
                  </a:lnTo>
                  <a:lnTo>
                    <a:pt x="2422" y="340"/>
                  </a:lnTo>
                  <a:lnTo>
                    <a:pt x="2447" y="345"/>
                  </a:lnTo>
                  <a:lnTo>
                    <a:pt x="2469" y="354"/>
                  </a:lnTo>
                  <a:lnTo>
                    <a:pt x="2488" y="368"/>
                  </a:lnTo>
                  <a:lnTo>
                    <a:pt x="2504" y="386"/>
                  </a:lnTo>
                  <a:lnTo>
                    <a:pt x="2515" y="408"/>
                  </a:lnTo>
                  <a:lnTo>
                    <a:pt x="2523" y="433"/>
                  </a:lnTo>
                  <a:lnTo>
                    <a:pt x="2526" y="459"/>
                  </a:lnTo>
                  <a:lnTo>
                    <a:pt x="2523" y="489"/>
                  </a:lnTo>
                  <a:lnTo>
                    <a:pt x="2513" y="519"/>
                  </a:lnTo>
                  <a:lnTo>
                    <a:pt x="2498" y="551"/>
                  </a:lnTo>
                  <a:lnTo>
                    <a:pt x="2475" y="584"/>
                  </a:lnTo>
                  <a:lnTo>
                    <a:pt x="2445" y="617"/>
                  </a:lnTo>
                  <a:lnTo>
                    <a:pt x="2429" y="631"/>
                  </a:lnTo>
                  <a:lnTo>
                    <a:pt x="2406" y="649"/>
                  </a:lnTo>
                  <a:lnTo>
                    <a:pt x="2381" y="668"/>
                  </a:lnTo>
                  <a:lnTo>
                    <a:pt x="2350" y="690"/>
                  </a:lnTo>
                  <a:lnTo>
                    <a:pt x="2317" y="713"/>
                  </a:lnTo>
                  <a:lnTo>
                    <a:pt x="2280" y="737"/>
                  </a:lnTo>
                  <a:lnTo>
                    <a:pt x="2240" y="763"/>
                  </a:lnTo>
                  <a:lnTo>
                    <a:pt x="2198" y="789"/>
                  </a:lnTo>
                  <a:lnTo>
                    <a:pt x="2154" y="816"/>
                  </a:lnTo>
                  <a:lnTo>
                    <a:pt x="2108" y="844"/>
                  </a:lnTo>
                  <a:lnTo>
                    <a:pt x="2062" y="871"/>
                  </a:lnTo>
                  <a:lnTo>
                    <a:pt x="2014" y="898"/>
                  </a:lnTo>
                  <a:lnTo>
                    <a:pt x="1966" y="924"/>
                  </a:lnTo>
                  <a:lnTo>
                    <a:pt x="1918" y="951"/>
                  </a:lnTo>
                  <a:lnTo>
                    <a:pt x="1871" y="976"/>
                  </a:lnTo>
                  <a:lnTo>
                    <a:pt x="1825" y="999"/>
                  </a:lnTo>
                  <a:lnTo>
                    <a:pt x="1780" y="1021"/>
                  </a:lnTo>
                  <a:lnTo>
                    <a:pt x="1736" y="1041"/>
                  </a:lnTo>
                  <a:lnTo>
                    <a:pt x="1695" y="1061"/>
                  </a:lnTo>
                  <a:lnTo>
                    <a:pt x="1657" y="1076"/>
                  </a:lnTo>
                  <a:lnTo>
                    <a:pt x="1621" y="1090"/>
                  </a:lnTo>
                  <a:lnTo>
                    <a:pt x="1590" y="1101"/>
                  </a:lnTo>
                  <a:lnTo>
                    <a:pt x="1561" y="1108"/>
                  </a:lnTo>
                  <a:lnTo>
                    <a:pt x="1542" y="1111"/>
                  </a:lnTo>
                  <a:lnTo>
                    <a:pt x="1518" y="1112"/>
                  </a:lnTo>
                  <a:lnTo>
                    <a:pt x="1487" y="1112"/>
                  </a:lnTo>
                  <a:lnTo>
                    <a:pt x="1451" y="1110"/>
                  </a:lnTo>
                  <a:lnTo>
                    <a:pt x="1411" y="1107"/>
                  </a:lnTo>
                  <a:lnTo>
                    <a:pt x="1366" y="1103"/>
                  </a:lnTo>
                  <a:lnTo>
                    <a:pt x="1317" y="1098"/>
                  </a:lnTo>
                  <a:lnTo>
                    <a:pt x="1265" y="1091"/>
                  </a:lnTo>
                  <a:lnTo>
                    <a:pt x="1210" y="1085"/>
                  </a:lnTo>
                  <a:lnTo>
                    <a:pt x="1153" y="1076"/>
                  </a:lnTo>
                  <a:lnTo>
                    <a:pt x="1094" y="1068"/>
                  </a:lnTo>
                  <a:lnTo>
                    <a:pt x="1033" y="1059"/>
                  </a:lnTo>
                  <a:lnTo>
                    <a:pt x="971" y="1050"/>
                  </a:lnTo>
                  <a:lnTo>
                    <a:pt x="910" y="1040"/>
                  </a:lnTo>
                  <a:lnTo>
                    <a:pt x="848" y="1030"/>
                  </a:lnTo>
                  <a:lnTo>
                    <a:pt x="787" y="1020"/>
                  </a:lnTo>
                  <a:lnTo>
                    <a:pt x="726" y="1010"/>
                  </a:lnTo>
                  <a:lnTo>
                    <a:pt x="668" y="999"/>
                  </a:lnTo>
                  <a:lnTo>
                    <a:pt x="611" y="990"/>
                  </a:lnTo>
                  <a:lnTo>
                    <a:pt x="557" y="980"/>
                  </a:lnTo>
                  <a:lnTo>
                    <a:pt x="506" y="971"/>
                  </a:lnTo>
                  <a:lnTo>
                    <a:pt x="459" y="962"/>
                  </a:lnTo>
                  <a:lnTo>
                    <a:pt x="416" y="954"/>
                  </a:lnTo>
                  <a:lnTo>
                    <a:pt x="377" y="946"/>
                  </a:lnTo>
                  <a:lnTo>
                    <a:pt x="343" y="940"/>
                  </a:lnTo>
                  <a:lnTo>
                    <a:pt x="314" y="935"/>
                  </a:lnTo>
                  <a:lnTo>
                    <a:pt x="292" y="931"/>
                  </a:lnTo>
                  <a:lnTo>
                    <a:pt x="276" y="926"/>
                  </a:lnTo>
                  <a:lnTo>
                    <a:pt x="248" y="923"/>
                  </a:lnTo>
                  <a:lnTo>
                    <a:pt x="218" y="926"/>
                  </a:lnTo>
                  <a:lnTo>
                    <a:pt x="189" y="934"/>
                  </a:lnTo>
                  <a:lnTo>
                    <a:pt x="162" y="945"/>
                  </a:lnTo>
                  <a:lnTo>
                    <a:pt x="135" y="960"/>
                  </a:lnTo>
                  <a:lnTo>
                    <a:pt x="108" y="977"/>
                  </a:lnTo>
                  <a:lnTo>
                    <a:pt x="83" y="995"/>
                  </a:lnTo>
                  <a:lnTo>
                    <a:pt x="61" y="1014"/>
                  </a:lnTo>
                  <a:lnTo>
                    <a:pt x="47" y="1024"/>
                  </a:lnTo>
                  <a:lnTo>
                    <a:pt x="35" y="1029"/>
                  </a:lnTo>
                  <a:lnTo>
                    <a:pt x="27" y="1030"/>
                  </a:lnTo>
                  <a:lnTo>
                    <a:pt x="19" y="1028"/>
                  </a:lnTo>
                  <a:lnTo>
                    <a:pt x="13" y="1024"/>
                  </a:lnTo>
                  <a:lnTo>
                    <a:pt x="9" y="1018"/>
                  </a:lnTo>
                  <a:lnTo>
                    <a:pt x="6" y="1011"/>
                  </a:lnTo>
                  <a:lnTo>
                    <a:pt x="2" y="1004"/>
                  </a:lnTo>
                  <a:lnTo>
                    <a:pt x="1" y="998"/>
                  </a:lnTo>
                  <a:lnTo>
                    <a:pt x="1" y="993"/>
                  </a:lnTo>
                  <a:lnTo>
                    <a:pt x="0" y="991"/>
                  </a:lnTo>
                  <a:lnTo>
                    <a:pt x="5" y="935"/>
                  </a:lnTo>
                  <a:lnTo>
                    <a:pt x="9" y="872"/>
                  </a:lnTo>
                  <a:lnTo>
                    <a:pt x="13" y="806"/>
                  </a:lnTo>
                  <a:lnTo>
                    <a:pt x="17" y="734"/>
                  </a:lnTo>
                  <a:lnTo>
                    <a:pt x="23" y="661"/>
                  </a:lnTo>
                  <a:lnTo>
                    <a:pt x="27" y="586"/>
                  </a:lnTo>
                  <a:lnTo>
                    <a:pt x="32" y="510"/>
                  </a:lnTo>
                  <a:lnTo>
                    <a:pt x="36" y="436"/>
                  </a:lnTo>
                  <a:lnTo>
                    <a:pt x="42" y="363"/>
                  </a:lnTo>
                  <a:lnTo>
                    <a:pt x="46" y="294"/>
                  </a:lnTo>
                  <a:lnTo>
                    <a:pt x="50" y="229"/>
                  </a:lnTo>
                  <a:lnTo>
                    <a:pt x="53" y="169"/>
                  </a:lnTo>
                  <a:lnTo>
                    <a:pt x="57" y="117"/>
                  </a:lnTo>
                  <a:lnTo>
                    <a:pt x="60" y="102"/>
                  </a:lnTo>
                  <a:lnTo>
                    <a:pt x="64" y="90"/>
                  </a:lnTo>
                  <a:lnTo>
                    <a:pt x="71" y="82"/>
                  </a:lnTo>
                  <a:lnTo>
                    <a:pt x="81" y="76"/>
                  </a:lnTo>
                  <a:lnTo>
                    <a:pt x="92" y="72"/>
                  </a:lnTo>
                  <a:lnTo>
                    <a:pt x="105" y="69"/>
                  </a:lnTo>
                  <a:lnTo>
                    <a:pt x="121" y="67"/>
                  </a:lnTo>
                  <a:lnTo>
                    <a:pt x="138" y="64"/>
                  </a:lnTo>
                  <a:lnTo>
                    <a:pt x="173" y="58"/>
                  </a:lnTo>
                  <a:lnTo>
                    <a:pt x="212" y="52"/>
                  </a:lnTo>
                  <a:lnTo>
                    <a:pt x="254" y="46"/>
                  </a:lnTo>
                  <a:lnTo>
                    <a:pt x="299" y="38"/>
                  </a:lnTo>
                  <a:lnTo>
                    <a:pt x="346" y="32"/>
                  </a:lnTo>
                  <a:lnTo>
                    <a:pt x="394" y="26"/>
                  </a:lnTo>
                  <a:lnTo>
                    <a:pt x="442" y="19"/>
                  </a:lnTo>
                  <a:lnTo>
                    <a:pt x="490" y="14"/>
                  </a:lnTo>
                  <a:lnTo>
                    <a:pt x="535" y="9"/>
                  </a:lnTo>
                  <a:lnTo>
                    <a:pt x="577" y="5"/>
                  </a:lnTo>
                  <a:lnTo>
                    <a:pt x="616" y="2"/>
                  </a:lnTo>
                  <a:lnTo>
                    <a:pt x="652" y="0"/>
                  </a:lnTo>
                  <a:lnTo>
                    <a:pt x="682"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5" name="Freeform 441"/>
            <p:cNvSpPr>
              <a:spLocks noEditPoints="1"/>
            </p:cNvSpPr>
            <p:nvPr/>
          </p:nvSpPr>
          <p:spPr bwMode="auto">
            <a:xfrm>
              <a:off x="3163888" y="3182938"/>
              <a:ext cx="115887" cy="149225"/>
            </a:xfrm>
            <a:custGeom>
              <a:avLst/>
              <a:gdLst>
                <a:gd name="T0" fmla="*/ 415 w 801"/>
                <a:gd name="T1" fmla="*/ 618 h 1033"/>
                <a:gd name="T2" fmla="*/ 385 w 801"/>
                <a:gd name="T3" fmla="*/ 621 h 1033"/>
                <a:gd name="T4" fmla="*/ 357 w 801"/>
                <a:gd name="T5" fmla="*/ 630 h 1033"/>
                <a:gd name="T6" fmla="*/ 332 w 801"/>
                <a:gd name="T7" fmla="*/ 644 h 1033"/>
                <a:gd name="T8" fmla="*/ 310 w 801"/>
                <a:gd name="T9" fmla="*/ 662 h 1033"/>
                <a:gd name="T10" fmla="*/ 292 w 801"/>
                <a:gd name="T11" fmla="*/ 684 h 1033"/>
                <a:gd name="T12" fmla="*/ 278 w 801"/>
                <a:gd name="T13" fmla="*/ 708 h 1033"/>
                <a:gd name="T14" fmla="*/ 269 w 801"/>
                <a:gd name="T15" fmla="*/ 737 h 1033"/>
                <a:gd name="T16" fmla="*/ 266 w 801"/>
                <a:gd name="T17" fmla="*/ 766 h 1033"/>
                <a:gd name="T18" fmla="*/ 269 w 801"/>
                <a:gd name="T19" fmla="*/ 796 h 1033"/>
                <a:gd name="T20" fmla="*/ 278 w 801"/>
                <a:gd name="T21" fmla="*/ 824 h 1033"/>
                <a:gd name="T22" fmla="*/ 292 w 801"/>
                <a:gd name="T23" fmla="*/ 850 h 1033"/>
                <a:gd name="T24" fmla="*/ 310 w 801"/>
                <a:gd name="T25" fmla="*/ 872 h 1033"/>
                <a:gd name="T26" fmla="*/ 332 w 801"/>
                <a:gd name="T27" fmla="*/ 890 h 1033"/>
                <a:gd name="T28" fmla="*/ 357 w 801"/>
                <a:gd name="T29" fmla="*/ 904 h 1033"/>
                <a:gd name="T30" fmla="*/ 385 w 801"/>
                <a:gd name="T31" fmla="*/ 912 h 1033"/>
                <a:gd name="T32" fmla="*/ 415 w 801"/>
                <a:gd name="T33" fmla="*/ 915 h 1033"/>
                <a:gd name="T34" fmla="*/ 445 w 801"/>
                <a:gd name="T35" fmla="*/ 912 h 1033"/>
                <a:gd name="T36" fmla="*/ 472 w 801"/>
                <a:gd name="T37" fmla="*/ 904 h 1033"/>
                <a:gd name="T38" fmla="*/ 498 w 801"/>
                <a:gd name="T39" fmla="*/ 890 h 1033"/>
                <a:gd name="T40" fmla="*/ 520 w 801"/>
                <a:gd name="T41" fmla="*/ 872 h 1033"/>
                <a:gd name="T42" fmla="*/ 538 w 801"/>
                <a:gd name="T43" fmla="*/ 850 h 1033"/>
                <a:gd name="T44" fmla="*/ 552 w 801"/>
                <a:gd name="T45" fmla="*/ 824 h 1033"/>
                <a:gd name="T46" fmla="*/ 560 w 801"/>
                <a:gd name="T47" fmla="*/ 796 h 1033"/>
                <a:gd name="T48" fmla="*/ 563 w 801"/>
                <a:gd name="T49" fmla="*/ 766 h 1033"/>
                <a:gd name="T50" fmla="*/ 560 w 801"/>
                <a:gd name="T51" fmla="*/ 737 h 1033"/>
                <a:gd name="T52" fmla="*/ 552 w 801"/>
                <a:gd name="T53" fmla="*/ 708 h 1033"/>
                <a:gd name="T54" fmla="*/ 538 w 801"/>
                <a:gd name="T55" fmla="*/ 684 h 1033"/>
                <a:gd name="T56" fmla="*/ 520 w 801"/>
                <a:gd name="T57" fmla="*/ 662 h 1033"/>
                <a:gd name="T58" fmla="*/ 498 w 801"/>
                <a:gd name="T59" fmla="*/ 644 h 1033"/>
                <a:gd name="T60" fmla="*/ 472 w 801"/>
                <a:gd name="T61" fmla="*/ 630 h 1033"/>
                <a:gd name="T62" fmla="*/ 445 w 801"/>
                <a:gd name="T63" fmla="*/ 621 h 1033"/>
                <a:gd name="T64" fmla="*/ 415 w 801"/>
                <a:gd name="T65" fmla="*/ 618 h 1033"/>
                <a:gd name="T66" fmla="*/ 194 w 801"/>
                <a:gd name="T67" fmla="*/ 0 h 1033"/>
                <a:gd name="T68" fmla="*/ 731 w 801"/>
                <a:gd name="T69" fmla="*/ 26 h 1033"/>
                <a:gd name="T70" fmla="*/ 751 w 801"/>
                <a:gd name="T71" fmla="*/ 31 h 1033"/>
                <a:gd name="T72" fmla="*/ 768 w 801"/>
                <a:gd name="T73" fmla="*/ 39 h 1033"/>
                <a:gd name="T74" fmla="*/ 783 w 801"/>
                <a:gd name="T75" fmla="*/ 52 h 1033"/>
                <a:gd name="T76" fmla="*/ 794 w 801"/>
                <a:gd name="T77" fmla="*/ 68 h 1033"/>
                <a:gd name="T78" fmla="*/ 800 w 801"/>
                <a:gd name="T79" fmla="*/ 85 h 1033"/>
                <a:gd name="T80" fmla="*/ 801 w 801"/>
                <a:gd name="T81" fmla="*/ 106 h 1033"/>
                <a:gd name="T82" fmla="*/ 735 w 801"/>
                <a:gd name="T83" fmla="*/ 960 h 1033"/>
                <a:gd name="T84" fmla="*/ 731 w 801"/>
                <a:gd name="T85" fmla="*/ 980 h 1033"/>
                <a:gd name="T86" fmla="*/ 722 w 801"/>
                <a:gd name="T87" fmla="*/ 998 h 1033"/>
                <a:gd name="T88" fmla="*/ 709 w 801"/>
                <a:gd name="T89" fmla="*/ 1012 h 1033"/>
                <a:gd name="T90" fmla="*/ 693 w 801"/>
                <a:gd name="T91" fmla="*/ 1023 h 1033"/>
                <a:gd name="T92" fmla="*/ 674 w 801"/>
                <a:gd name="T93" fmla="*/ 1030 h 1033"/>
                <a:gd name="T94" fmla="*/ 654 w 801"/>
                <a:gd name="T95" fmla="*/ 1033 h 1033"/>
                <a:gd name="T96" fmla="*/ 59 w 801"/>
                <a:gd name="T97" fmla="*/ 1033 h 1033"/>
                <a:gd name="T98" fmla="*/ 40 w 801"/>
                <a:gd name="T99" fmla="*/ 1029 h 1033"/>
                <a:gd name="T100" fmla="*/ 23 w 801"/>
                <a:gd name="T101" fmla="*/ 1021 h 1033"/>
                <a:gd name="T102" fmla="*/ 12 w 801"/>
                <a:gd name="T103" fmla="*/ 1009 h 1033"/>
                <a:gd name="T104" fmla="*/ 3 w 801"/>
                <a:gd name="T105" fmla="*/ 993 h 1033"/>
                <a:gd name="T106" fmla="*/ 0 w 801"/>
                <a:gd name="T107" fmla="*/ 975 h 1033"/>
                <a:gd name="T108" fmla="*/ 2 w 801"/>
                <a:gd name="T109" fmla="*/ 956 h 1033"/>
                <a:gd name="T110" fmla="*/ 100 w 801"/>
                <a:gd name="T111" fmla="*/ 70 h 1033"/>
                <a:gd name="T112" fmla="*/ 108 w 801"/>
                <a:gd name="T113" fmla="*/ 51 h 1033"/>
                <a:gd name="T114" fmla="*/ 119 w 801"/>
                <a:gd name="T115" fmla="*/ 34 h 1033"/>
                <a:gd name="T116" fmla="*/ 135 w 801"/>
                <a:gd name="T117" fmla="*/ 19 h 1033"/>
                <a:gd name="T118" fmla="*/ 153 w 801"/>
                <a:gd name="T119" fmla="*/ 8 h 1033"/>
                <a:gd name="T120" fmla="*/ 173 w 801"/>
                <a:gd name="T121" fmla="*/ 2 h 1033"/>
                <a:gd name="T122" fmla="*/ 194 w 801"/>
                <a:gd name="T12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1033">
                  <a:moveTo>
                    <a:pt x="415" y="618"/>
                  </a:moveTo>
                  <a:lnTo>
                    <a:pt x="385" y="621"/>
                  </a:lnTo>
                  <a:lnTo>
                    <a:pt x="357" y="630"/>
                  </a:lnTo>
                  <a:lnTo>
                    <a:pt x="332" y="644"/>
                  </a:lnTo>
                  <a:lnTo>
                    <a:pt x="310" y="662"/>
                  </a:lnTo>
                  <a:lnTo>
                    <a:pt x="292" y="684"/>
                  </a:lnTo>
                  <a:lnTo>
                    <a:pt x="278" y="708"/>
                  </a:lnTo>
                  <a:lnTo>
                    <a:pt x="269" y="737"/>
                  </a:lnTo>
                  <a:lnTo>
                    <a:pt x="266" y="766"/>
                  </a:lnTo>
                  <a:lnTo>
                    <a:pt x="269" y="796"/>
                  </a:lnTo>
                  <a:lnTo>
                    <a:pt x="278" y="824"/>
                  </a:lnTo>
                  <a:lnTo>
                    <a:pt x="292" y="850"/>
                  </a:lnTo>
                  <a:lnTo>
                    <a:pt x="310" y="872"/>
                  </a:lnTo>
                  <a:lnTo>
                    <a:pt x="332" y="890"/>
                  </a:lnTo>
                  <a:lnTo>
                    <a:pt x="357" y="904"/>
                  </a:lnTo>
                  <a:lnTo>
                    <a:pt x="385" y="912"/>
                  </a:lnTo>
                  <a:lnTo>
                    <a:pt x="415" y="915"/>
                  </a:lnTo>
                  <a:lnTo>
                    <a:pt x="445" y="912"/>
                  </a:lnTo>
                  <a:lnTo>
                    <a:pt x="472" y="904"/>
                  </a:lnTo>
                  <a:lnTo>
                    <a:pt x="498" y="890"/>
                  </a:lnTo>
                  <a:lnTo>
                    <a:pt x="520" y="872"/>
                  </a:lnTo>
                  <a:lnTo>
                    <a:pt x="538" y="850"/>
                  </a:lnTo>
                  <a:lnTo>
                    <a:pt x="552" y="824"/>
                  </a:lnTo>
                  <a:lnTo>
                    <a:pt x="560" y="796"/>
                  </a:lnTo>
                  <a:lnTo>
                    <a:pt x="563" y="766"/>
                  </a:lnTo>
                  <a:lnTo>
                    <a:pt x="560" y="737"/>
                  </a:lnTo>
                  <a:lnTo>
                    <a:pt x="552" y="708"/>
                  </a:lnTo>
                  <a:lnTo>
                    <a:pt x="538" y="684"/>
                  </a:lnTo>
                  <a:lnTo>
                    <a:pt x="520" y="662"/>
                  </a:lnTo>
                  <a:lnTo>
                    <a:pt x="498" y="644"/>
                  </a:lnTo>
                  <a:lnTo>
                    <a:pt x="472" y="630"/>
                  </a:lnTo>
                  <a:lnTo>
                    <a:pt x="445" y="621"/>
                  </a:lnTo>
                  <a:lnTo>
                    <a:pt x="415" y="618"/>
                  </a:lnTo>
                  <a:close/>
                  <a:moveTo>
                    <a:pt x="194" y="0"/>
                  </a:moveTo>
                  <a:lnTo>
                    <a:pt x="731" y="26"/>
                  </a:lnTo>
                  <a:lnTo>
                    <a:pt x="751" y="31"/>
                  </a:lnTo>
                  <a:lnTo>
                    <a:pt x="768" y="39"/>
                  </a:lnTo>
                  <a:lnTo>
                    <a:pt x="783" y="52"/>
                  </a:lnTo>
                  <a:lnTo>
                    <a:pt x="794" y="68"/>
                  </a:lnTo>
                  <a:lnTo>
                    <a:pt x="800" y="85"/>
                  </a:lnTo>
                  <a:lnTo>
                    <a:pt x="801" y="106"/>
                  </a:lnTo>
                  <a:lnTo>
                    <a:pt x="735" y="960"/>
                  </a:lnTo>
                  <a:lnTo>
                    <a:pt x="731" y="980"/>
                  </a:lnTo>
                  <a:lnTo>
                    <a:pt x="722" y="998"/>
                  </a:lnTo>
                  <a:lnTo>
                    <a:pt x="709" y="1012"/>
                  </a:lnTo>
                  <a:lnTo>
                    <a:pt x="693" y="1023"/>
                  </a:lnTo>
                  <a:lnTo>
                    <a:pt x="674" y="1030"/>
                  </a:lnTo>
                  <a:lnTo>
                    <a:pt x="654" y="1033"/>
                  </a:lnTo>
                  <a:lnTo>
                    <a:pt x="59" y="1033"/>
                  </a:lnTo>
                  <a:lnTo>
                    <a:pt x="40" y="1029"/>
                  </a:lnTo>
                  <a:lnTo>
                    <a:pt x="23" y="1021"/>
                  </a:lnTo>
                  <a:lnTo>
                    <a:pt x="12" y="1009"/>
                  </a:lnTo>
                  <a:lnTo>
                    <a:pt x="3" y="993"/>
                  </a:lnTo>
                  <a:lnTo>
                    <a:pt x="0" y="975"/>
                  </a:lnTo>
                  <a:lnTo>
                    <a:pt x="2" y="956"/>
                  </a:lnTo>
                  <a:lnTo>
                    <a:pt x="100" y="70"/>
                  </a:lnTo>
                  <a:lnTo>
                    <a:pt x="108" y="51"/>
                  </a:lnTo>
                  <a:lnTo>
                    <a:pt x="119" y="34"/>
                  </a:lnTo>
                  <a:lnTo>
                    <a:pt x="135" y="19"/>
                  </a:lnTo>
                  <a:lnTo>
                    <a:pt x="153" y="8"/>
                  </a:lnTo>
                  <a:lnTo>
                    <a:pt x="173" y="2"/>
                  </a:lnTo>
                  <a:lnTo>
                    <a:pt x="19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8" name="Rectangle 7"/>
          <p:cNvSpPr/>
          <p:nvPr/>
        </p:nvSpPr>
        <p:spPr>
          <a:xfrm>
            <a:off x="4957763" y="1371600"/>
            <a:ext cx="2686050" cy="685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nchor="ctr"/>
          <a:lstStyle/>
          <a:p>
            <a:pPr algn="ctr">
              <a:defRPr/>
            </a:pPr>
            <a:r>
              <a:rPr lang="en-US" sz="1600" b="1" dirty="0" smtClean="0">
                <a:solidFill>
                  <a:schemeClr val="bg1"/>
                </a:solidFill>
                <a:cs typeface="Arial" panose="020B0604020202020204" pitchFamily="34" charset="0"/>
              </a:rPr>
              <a:t>Quasi-independent Regulatory Agency</a:t>
            </a:r>
            <a:endParaRPr lang="en-US" sz="1600" b="1" dirty="0">
              <a:solidFill>
                <a:schemeClr val="bg1"/>
              </a:solidFill>
              <a:cs typeface="Arial" panose="020B0604020202020204" pitchFamily="34" charset="0"/>
            </a:endParaRPr>
          </a:p>
        </p:txBody>
      </p:sp>
      <p:sp>
        <p:nvSpPr>
          <p:cNvPr id="43" name="Rectangle 42"/>
          <p:cNvSpPr/>
          <p:nvPr/>
        </p:nvSpPr>
        <p:spPr>
          <a:xfrm>
            <a:off x="4957763" y="2057400"/>
            <a:ext cx="2686050" cy="3240088"/>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lstStyle/>
          <a:p>
            <a:pPr marL="285750" indent="-285750">
              <a:buFont typeface="Arial" panose="020B0604020202020204" pitchFamily="34" charset="0"/>
              <a:buChar char="•"/>
              <a:defRPr/>
            </a:pPr>
            <a:r>
              <a:rPr lang="en-US" sz="1600" dirty="0">
                <a:solidFill>
                  <a:schemeClr val="tx1"/>
                </a:solidFill>
                <a:cs typeface="Arial" panose="020B0604020202020204" pitchFamily="34" charset="0"/>
              </a:rPr>
              <a:t>Agency </a:t>
            </a:r>
            <a:r>
              <a:rPr lang="en-US" sz="1600" dirty="0" smtClean="0">
                <a:solidFill>
                  <a:schemeClr val="tx1"/>
                </a:solidFill>
                <a:cs typeface="Arial" panose="020B0604020202020204" pitchFamily="34" charset="0"/>
              </a:rPr>
              <a:t>has strong, capable leadership to develop, implement and adjust complex rate setting and now global hospital budget system</a:t>
            </a:r>
            <a:endParaRPr lang="en-US" sz="1600" dirty="0">
              <a:solidFill>
                <a:schemeClr val="tx1"/>
              </a:solidFill>
              <a:cs typeface="Arial" panose="020B0604020202020204" pitchFamily="34" charset="0"/>
            </a:endParaRPr>
          </a:p>
          <a:p>
            <a:pPr marL="285750" indent="-285750">
              <a:buFont typeface="Arial" panose="020B0604020202020204" pitchFamily="34" charset="0"/>
              <a:buChar char="•"/>
              <a:defRPr/>
            </a:pPr>
            <a:r>
              <a:rPr lang="en-US" sz="1600" dirty="0">
                <a:solidFill>
                  <a:schemeClr val="tx1"/>
                </a:solidFill>
                <a:cs typeface="Arial" panose="020B0604020202020204" pitchFamily="34" charset="0"/>
              </a:rPr>
              <a:t>Agency has </a:t>
            </a:r>
            <a:r>
              <a:rPr lang="en-US" sz="1600" dirty="0" smtClean="0">
                <a:solidFill>
                  <a:schemeClr val="tx1"/>
                </a:solidFill>
                <a:cs typeface="Arial" panose="020B0604020202020204" pitchFamily="34" charset="0"/>
              </a:rPr>
              <a:t>sufficient staffing and a sophisticated system to oversee and implement its work</a:t>
            </a:r>
          </a:p>
          <a:p>
            <a:pPr>
              <a:defRPr/>
            </a:pPr>
            <a:endParaRPr lang="en-US" sz="1600" dirty="0">
              <a:solidFill>
                <a:schemeClr val="tx1"/>
              </a:solidFill>
              <a:cs typeface="Arial" panose="020B0604020202020204" pitchFamily="34" charset="0"/>
            </a:endParaRPr>
          </a:p>
        </p:txBody>
      </p:sp>
      <p:grpSp>
        <p:nvGrpSpPr>
          <p:cNvPr id="54280" name="Group 53"/>
          <p:cNvGrpSpPr>
            <a:grpSpLocks/>
          </p:cNvGrpSpPr>
          <p:nvPr/>
        </p:nvGrpSpPr>
        <p:grpSpPr bwMode="auto">
          <a:xfrm>
            <a:off x="1103313" y="2209800"/>
            <a:ext cx="3087687" cy="3087688"/>
            <a:chOff x="3028548" y="2487810"/>
            <a:chExt cx="3086904" cy="3087640"/>
          </a:xfrm>
        </p:grpSpPr>
        <p:grpSp>
          <p:nvGrpSpPr>
            <p:cNvPr id="54281" name="Group 54"/>
            <p:cNvGrpSpPr>
              <a:grpSpLocks/>
            </p:cNvGrpSpPr>
            <p:nvPr/>
          </p:nvGrpSpPr>
          <p:grpSpPr bwMode="auto">
            <a:xfrm>
              <a:off x="3028548" y="2487810"/>
              <a:ext cx="3086904" cy="3087640"/>
              <a:chOff x="3028548" y="2487810"/>
              <a:chExt cx="3086904" cy="3087640"/>
            </a:xfrm>
          </p:grpSpPr>
          <p:grpSp>
            <p:nvGrpSpPr>
              <p:cNvPr id="54284" name="Group 59"/>
              <p:cNvGrpSpPr>
                <a:grpSpLocks/>
              </p:cNvGrpSpPr>
              <p:nvPr/>
            </p:nvGrpSpPr>
            <p:grpSpPr bwMode="auto">
              <a:xfrm>
                <a:off x="3092628" y="2487810"/>
                <a:ext cx="2958746" cy="2755335"/>
                <a:chOff x="3361783" y="1371600"/>
                <a:chExt cx="5465258" cy="5089525"/>
              </a:xfrm>
            </p:grpSpPr>
            <p:sp>
              <p:nvSpPr>
                <p:cNvPr id="96" name="Freeform 5"/>
                <p:cNvSpPr>
                  <a:spLocks/>
                </p:cNvSpPr>
                <p:nvPr/>
              </p:nvSpPr>
              <p:spPr bwMode="auto">
                <a:xfrm>
                  <a:off x="3480878" y="4300978"/>
                  <a:ext cx="2494804" cy="2017429"/>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7" name="Freeform 6"/>
                <p:cNvSpPr>
                  <a:spLocks/>
                </p:cNvSpPr>
                <p:nvPr/>
              </p:nvSpPr>
              <p:spPr bwMode="auto">
                <a:xfrm>
                  <a:off x="3360682" y="1371600"/>
                  <a:ext cx="3881456" cy="5090489"/>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1">
                    <a:lumMod val="50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8" name="Freeform 7"/>
                <p:cNvSpPr>
                  <a:spLocks/>
                </p:cNvSpPr>
                <p:nvPr/>
              </p:nvSpPr>
              <p:spPr bwMode="auto">
                <a:xfrm>
                  <a:off x="4946684" y="1371600"/>
                  <a:ext cx="3881456" cy="5090489"/>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3">
                    <a:lumMod val="85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9" name="Freeform 8"/>
                <p:cNvSpPr>
                  <a:spLocks/>
                </p:cNvSpPr>
                <p:nvPr/>
              </p:nvSpPr>
              <p:spPr bwMode="auto">
                <a:xfrm>
                  <a:off x="5975681" y="4300978"/>
                  <a:ext cx="2741057" cy="2017429"/>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3">
                    <a:lumMod val="85000"/>
                  </a:schemeClr>
                </a:solidFill>
                <a:ln w="1587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61" name="Oval 60"/>
              <p:cNvSpPr>
                <a:spLocks noChangeAspect="1"/>
              </p:cNvSpPr>
              <p:nvPr/>
            </p:nvSpPr>
            <p:spPr>
              <a:xfrm>
                <a:off x="3257090"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62" name="Oval 61"/>
              <p:cNvSpPr/>
              <p:nvPr/>
            </p:nvSpPr>
            <p:spPr>
              <a:xfrm>
                <a:off x="5004484" y="417847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1" name="Oval 90"/>
              <p:cNvSpPr/>
              <p:nvPr/>
            </p:nvSpPr>
            <p:spPr>
              <a:xfrm>
                <a:off x="4129994" y="267513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2" name="Oval 91"/>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93" name="Group 92"/>
              <p:cNvGrpSpPr/>
              <p:nvPr/>
            </p:nvGrpSpPr>
            <p:grpSpPr>
              <a:xfrm>
                <a:off x="4337908" y="2925240"/>
                <a:ext cx="480296" cy="394700"/>
                <a:chOff x="4364038" y="2900363"/>
                <a:chExt cx="481013" cy="395288"/>
              </a:xfrm>
              <a:solidFill>
                <a:srgbClr val="25325B"/>
              </a:solidFill>
            </p:grpSpPr>
            <p:sp>
              <p:nvSpPr>
                <p:cNvPr id="94"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5"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4282"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57" name="Group 56"/>
            <p:cNvGrpSpPr/>
            <p:nvPr/>
          </p:nvGrpSpPr>
          <p:grpSpPr>
            <a:xfrm>
              <a:off x="5119143" y="4292600"/>
              <a:ext cx="665642" cy="638367"/>
              <a:chOff x="4406900" y="1743075"/>
              <a:chExt cx="1027113" cy="1023938"/>
            </a:xfrm>
            <a:solidFill>
              <a:schemeClr val="accent2"/>
            </a:solidFill>
          </p:grpSpPr>
          <p:sp>
            <p:nvSpPr>
              <p:cNvPr id="58"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59"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92</a:t>
            </a:fld>
            <a:endParaRPr lang="en-US" altLang="en-US"/>
          </a:p>
        </p:txBody>
      </p:sp>
    </p:spTree>
    <p:extLst>
      <p:ext uri="{BB962C8B-B14F-4D97-AF65-F5344CB8AC3E}">
        <p14:creationId xmlns:p14="http://schemas.microsoft.com/office/powerpoint/2010/main" val="23309546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en-US" altLang="en-US" dirty="0" smtClean="0"/>
              <a:t>Keys to Success in Maryland</a:t>
            </a:r>
          </a:p>
        </p:txBody>
      </p:sp>
      <p:grpSp>
        <p:nvGrpSpPr>
          <p:cNvPr id="440" name="Group 439"/>
          <p:cNvGrpSpPr/>
          <p:nvPr/>
        </p:nvGrpSpPr>
        <p:grpSpPr>
          <a:xfrm>
            <a:off x="2712235" y="2611060"/>
            <a:ext cx="444727" cy="365470"/>
            <a:chOff x="4364038" y="2900363"/>
            <a:chExt cx="481013" cy="395288"/>
          </a:xfrm>
          <a:solidFill>
            <a:schemeClr val="bg1"/>
          </a:solidFill>
        </p:grpSpPr>
        <p:sp>
          <p:nvSpPr>
            <p:cNvPr id="438"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39"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58" name="Group 457"/>
          <p:cNvGrpSpPr/>
          <p:nvPr/>
        </p:nvGrpSpPr>
        <p:grpSpPr>
          <a:xfrm>
            <a:off x="1942595" y="3984547"/>
            <a:ext cx="365603" cy="401629"/>
            <a:chOff x="3600450" y="2244726"/>
            <a:chExt cx="434976" cy="477838"/>
          </a:xfrm>
          <a:solidFill>
            <a:schemeClr val="bg1"/>
          </a:solidFill>
        </p:grpSpPr>
        <p:sp>
          <p:nvSpPr>
            <p:cNvPr id="446" name="Freeform 422"/>
            <p:cNvSpPr>
              <a:spLocks noEditPoints="1"/>
            </p:cNvSpPr>
            <p:nvPr/>
          </p:nvSpPr>
          <p:spPr bwMode="auto">
            <a:xfrm>
              <a:off x="3671888" y="2317751"/>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7" name="Freeform 423"/>
            <p:cNvSpPr>
              <a:spLocks/>
            </p:cNvSpPr>
            <p:nvPr/>
          </p:nvSpPr>
          <p:spPr bwMode="auto">
            <a:xfrm>
              <a:off x="3808413" y="2244726"/>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8" name="Freeform 424"/>
            <p:cNvSpPr>
              <a:spLocks/>
            </p:cNvSpPr>
            <p:nvPr/>
          </p:nvSpPr>
          <p:spPr bwMode="auto">
            <a:xfrm>
              <a:off x="3705225" y="2273301"/>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49" name="Freeform 425"/>
            <p:cNvSpPr>
              <a:spLocks/>
            </p:cNvSpPr>
            <p:nvPr/>
          </p:nvSpPr>
          <p:spPr bwMode="auto">
            <a:xfrm>
              <a:off x="3629025" y="2347913"/>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0" name="Freeform 426"/>
            <p:cNvSpPr>
              <a:spLocks/>
            </p:cNvSpPr>
            <p:nvPr/>
          </p:nvSpPr>
          <p:spPr bwMode="auto">
            <a:xfrm>
              <a:off x="3600450" y="2451101"/>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1" name="Freeform 427"/>
            <p:cNvSpPr>
              <a:spLocks/>
            </p:cNvSpPr>
            <p:nvPr/>
          </p:nvSpPr>
          <p:spPr bwMode="auto">
            <a:xfrm>
              <a:off x="3629025" y="2541588"/>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2" name="Freeform 428"/>
            <p:cNvSpPr>
              <a:spLocks/>
            </p:cNvSpPr>
            <p:nvPr/>
          </p:nvSpPr>
          <p:spPr bwMode="auto">
            <a:xfrm>
              <a:off x="3965575" y="2541588"/>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3" name="Freeform 429"/>
            <p:cNvSpPr>
              <a:spLocks/>
            </p:cNvSpPr>
            <p:nvPr/>
          </p:nvSpPr>
          <p:spPr bwMode="auto">
            <a:xfrm>
              <a:off x="3989388" y="2451101"/>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4" name="Freeform 430"/>
            <p:cNvSpPr>
              <a:spLocks/>
            </p:cNvSpPr>
            <p:nvPr/>
          </p:nvSpPr>
          <p:spPr bwMode="auto">
            <a:xfrm>
              <a:off x="3965575" y="2347913"/>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5" name="Freeform 431"/>
            <p:cNvSpPr>
              <a:spLocks/>
            </p:cNvSpPr>
            <p:nvPr/>
          </p:nvSpPr>
          <p:spPr bwMode="auto">
            <a:xfrm>
              <a:off x="3898900" y="2273301"/>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6" name="Freeform 432"/>
            <p:cNvSpPr>
              <a:spLocks/>
            </p:cNvSpPr>
            <p:nvPr/>
          </p:nvSpPr>
          <p:spPr bwMode="auto">
            <a:xfrm>
              <a:off x="3795713" y="2384426"/>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57" name="Freeform 433"/>
            <p:cNvSpPr>
              <a:spLocks/>
            </p:cNvSpPr>
            <p:nvPr/>
          </p:nvSpPr>
          <p:spPr bwMode="auto">
            <a:xfrm>
              <a:off x="3794125" y="2544763"/>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nvGrpSpPr>
          <p:cNvPr id="466" name="Group 465"/>
          <p:cNvGrpSpPr/>
          <p:nvPr/>
        </p:nvGrpSpPr>
        <p:grpSpPr>
          <a:xfrm>
            <a:off x="3547944" y="4014229"/>
            <a:ext cx="391689" cy="342265"/>
            <a:chOff x="3163888" y="2900363"/>
            <a:chExt cx="503237" cy="439738"/>
          </a:xfrm>
          <a:solidFill>
            <a:schemeClr val="bg1"/>
          </a:solidFill>
        </p:grpSpPr>
        <p:sp>
          <p:nvSpPr>
            <p:cNvPr id="462" name="Freeform 438"/>
            <p:cNvSpPr>
              <a:spLocks/>
            </p:cNvSpPr>
            <p:nvPr/>
          </p:nvSpPr>
          <p:spPr bwMode="auto">
            <a:xfrm>
              <a:off x="3498850" y="2962276"/>
              <a:ext cx="69850" cy="141288"/>
            </a:xfrm>
            <a:custGeom>
              <a:avLst/>
              <a:gdLst>
                <a:gd name="T0" fmla="*/ 274 w 477"/>
                <a:gd name="T1" fmla="*/ 4 h 978"/>
                <a:gd name="T2" fmla="*/ 298 w 477"/>
                <a:gd name="T3" fmla="*/ 38 h 978"/>
                <a:gd name="T4" fmla="*/ 300 w 477"/>
                <a:gd name="T5" fmla="*/ 112 h 978"/>
                <a:gd name="T6" fmla="*/ 303 w 477"/>
                <a:gd name="T7" fmla="*/ 116 h 978"/>
                <a:gd name="T8" fmla="*/ 316 w 477"/>
                <a:gd name="T9" fmla="*/ 118 h 978"/>
                <a:gd name="T10" fmla="*/ 361 w 477"/>
                <a:gd name="T11" fmla="*/ 127 h 978"/>
                <a:gd name="T12" fmla="*/ 415 w 477"/>
                <a:gd name="T13" fmla="*/ 142 h 978"/>
                <a:gd name="T14" fmla="*/ 446 w 477"/>
                <a:gd name="T15" fmla="*/ 163 h 978"/>
                <a:gd name="T16" fmla="*/ 428 w 477"/>
                <a:gd name="T17" fmla="*/ 235 h 978"/>
                <a:gd name="T18" fmla="*/ 404 w 477"/>
                <a:gd name="T19" fmla="*/ 257 h 978"/>
                <a:gd name="T20" fmla="*/ 376 w 477"/>
                <a:gd name="T21" fmla="*/ 254 h 978"/>
                <a:gd name="T22" fmla="*/ 355 w 477"/>
                <a:gd name="T23" fmla="*/ 245 h 978"/>
                <a:gd name="T24" fmla="*/ 302 w 477"/>
                <a:gd name="T25" fmla="*/ 231 h 978"/>
                <a:gd name="T26" fmla="*/ 229 w 477"/>
                <a:gd name="T27" fmla="*/ 228 h 978"/>
                <a:gd name="T28" fmla="*/ 177 w 477"/>
                <a:gd name="T29" fmla="*/ 248 h 978"/>
                <a:gd name="T30" fmla="*/ 153 w 477"/>
                <a:gd name="T31" fmla="*/ 281 h 978"/>
                <a:gd name="T32" fmla="*/ 150 w 477"/>
                <a:gd name="T33" fmla="*/ 320 h 978"/>
                <a:gd name="T34" fmla="*/ 170 w 477"/>
                <a:gd name="T35" fmla="*/ 358 h 978"/>
                <a:gd name="T36" fmla="*/ 224 w 477"/>
                <a:gd name="T37" fmla="*/ 393 h 978"/>
                <a:gd name="T38" fmla="*/ 325 w 477"/>
                <a:gd name="T39" fmla="*/ 437 h 978"/>
                <a:gd name="T40" fmla="*/ 420 w 477"/>
                <a:gd name="T41" fmla="*/ 500 h 978"/>
                <a:gd name="T42" fmla="*/ 469 w 477"/>
                <a:gd name="T43" fmla="*/ 581 h 978"/>
                <a:gd name="T44" fmla="*/ 475 w 477"/>
                <a:gd name="T45" fmla="*/ 679 h 978"/>
                <a:gd name="T46" fmla="*/ 439 w 477"/>
                <a:gd name="T47" fmla="*/ 767 h 978"/>
                <a:gd name="T48" fmla="*/ 365 w 477"/>
                <a:gd name="T49" fmla="*/ 830 h 978"/>
                <a:gd name="T50" fmla="*/ 297 w 477"/>
                <a:gd name="T51" fmla="*/ 855 h 978"/>
                <a:gd name="T52" fmla="*/ 292 w 477"/>
                <a:gd name="T53" fmla="*/ 858 h 978"/>
                <a:gd name="T54" fmla="*/ 291 w 477"/>
                <a:gd name="T55" fmla="*/ 940 h 978"/>
                <a:gd name="T56" fmla="*/ 267 w 477"/>
                <a:gd name="T57" fmla="*/ 976 h 978"/>
                <a:gd name="T58" fmla="*/ 201 w 477"/>
                <a:gd name="T59" fmla="*/ 976 h 978"/>
                <a:gd name="T60" fmla="*/ 177 w 477"/>
                <a:gd name="T61" fmla="*/ 940 h 978"/>
                <a:gd name="T62" fmla="*/ 176 w 477"/>
                <a:gd name="T63" fmla="*/ 862 h 978"/>
                <a:gd name="T64" fmla="*/ 171 w 477"/>
                <a:gd name="T65" fmla="*/ 859 h 978"/>
                <a:gd name="T66" fmla="*/ 155 w 477"/>
                <a:gd name="T67" fmla="*/ 857 h 978"/>
                <a:gd name="T68" fmla="*/ 100 w 477"/>
                <a:gd name="T69" fmla="*/ 845 h 978"/>
                <a:gd name="T70" fmla="*/ 36 w 477"/>
                <a:gd name="T71" fmla="*/ 825 h 978"/>
                <a:gd name="T72" fmla="*/ 2 w 477"/>
                <a:gd name="T73" fmla="*/ 801 h 978"/>
                <a:gd name="T74" fmla="*/ 20 w 477"/>
                <a:gd name="T75" fmla="*/ 728 h 978"/>
                <a:gd name="T76" fmla="*/ 43 w 477"/>
                <a:gd name="T77" fmla="*/ 705 h 978"/>
                <a:gd name="T78" fmla="*/ 65 w 477"/>
                <a:gd name="T79" fmla="*/ 705 h 978"/>
                <a:gd name="T80" fmla="*/ 80 w 477"/>
                <a:gd name="T81" fmla="*/ 712 h 978"/>
                <a:gd name="T82" fmla="*/ 120 w 477"/>
                <a:gd name="T83" fmla="*/ 727 h 978"/>
                <a:gd name="T84" fmla="*/ 176 w 477"/>
                <a:gd name="T85" fmla="*/ 742 h 978"/>
                <a:gd name="T86" fmla="*/ 244 w 477"/>
                <a:gd name="T87" fmla="*/ 745 h 978"/>
                <a:gd name="T88" fmla="*/ 310 w 477"/>
                <a:gd name="T89" fmla="*/ 713 h 978"/>
                <a:gd name="T90" fmla="*/ 336 w 477"/>
                <a:gd name="T91" fmla="*/ 654 h 978"/>
                <a:gd name="T92" fmla="*/ 315 w 477"/>
                <a:gd name="T93" fmla="*/ 597 h 978"/>
                <a:gd name="T94" fmla="*/ 248 w 477"/>
                <a:gd name="T95" fmla="*/ 550 h 978"/>
                <a:gd name="T96" fmla="*/ 157 w 477"/>
                <a:gd name="T97" fmla="*/ 511 h 978"/>
                <a:gd name="T98" fmla="*/ 81 w 477"/>
                <a:gd name="T99" fmla="*/ 467 h 978"/>
                <a:gd name="T100" fmla="*/ 27 w 477"/>
                <a:gd name="T101" fmla="*/ 404 h 978"/>
                <a:gd name="T102" fmla="*/ 7 w 477"/>
                <a:gd name="T103" fmla="*/ 320 h 978"/>
                <a:gd name="T104" fmla="*/ 28 w 477"/>
                <a:gd name="T105" fmla="*/ 231 h 978"/>
                <a:gd name="T106" fmla="*/ 86 w 477"/>
                <a:gd name="T107" fmla="*/ 162 h 978"/>
                <a:gd name="T108" fmla="*/ 177 w 477"/>
                <a:gd name="T109" fmla="*/ 121 h 978"/>
                <a:gd name="T110" fmla="*/ 182 w 477"/>
                <a:gd name="T111" fmla="*/ 119 h 978"/>
                <a:gd name="T112" fmla="*/ 186 w 477"/>
                <a:gd name="T113" fmla="*/ 112 h 978"/>
                <a:gd name="T114" fmla="*/ 197 w 477"/>
                <a:gd name="T115"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978">
                  <a:moveTo>
                    <a:pt x="225" y="0"/>
                  </a:moveTo>
                  <a:lnTo>
                    <a:pt x="259" y="0"/>
                  </a:lnTo>
                  <a:lnTo>
                    <a:pt x="274" y="4"/>
                  </a:lnTo>
                  <a:lnTo>
                    <a:pt x="287" y="11"/>
                  </a:lnTo>
                  <a:lnTo>
                    <a:pt x="296" y="24"/>
                  </a:lnTo>
                  <a:lnTo>
                    <a:pt x="298" y="38"/>
                  </a:lnTo>
                  <a:lnTo>
                    <a:pt x="299" y="108"/>
                  </a:lnTo>
                  <a:lnTo>
                    <a:pt x="299" y="111"/>
                  </a:lnTo>
                  <a:lnTo>
                    <a:pt x="300" y="112"/>
                  </a:lnTo>
                  <a:lnTo>
                    <a:pt x="301" y="114"/>
                  </a:lnTo>
                  <a:lnTo>
                    <a:pt x="302" y="115"/>
                  </a:lnTo>
                  <a:lnTo>
                    <a:pt x="303" y="116"/>
                  </a:lnTo>
                  <a:lnTo>
                    <a:pt x="304" y="116"/>
                  </a:lnTo>
                  <a:lnTo>
                    <a:pt x="307" y="116"/>
                  </a:lnTo>
                  <a:lnTo>
                    <a:pt x="316" y="118"/>
                  </a:lnTo>
                  <a:lnTo>
                    <a:pt x="328" y="120"/>
                  </a:lnTo>
                  <a:lnTo>
                    <a:pt x="343" y="123"/>
                  </a:lnTo>
                  <a:lnTo>
                    <a:pt x="361" y="127"/>
                  </a:lnTo>
                  <a:lnTo>
                    <a:pt x="379" y="132"/>
                  </a:lnTo>
                  <a:lnTo>
                    <a:pt x="398" y="137"/>
                  </a:lnTo>
                  <a:lnTo>
                    <a:pt x="415" y="142"/>
                  </a:lnTo>
                  <a:lnTo>
                    <a:pt x="431" y="148"/>
                  </a:lnTo>
                  <a:lnTo>
                    <a:pt x="439" y="154"/>
                  </a:lnTo>
                  <a:lnTo>
                    <a:pt x="446" y="163"/>
                  </a:lnTo>
                  <a:lnTo>
                    <a:pt x="449" y="174"/>
                  </a:lnTo>
                  <a:lnTo>
                    <a:pt x="447" y="186"/>
                  </a:lnTo>
                  <a:lnTo>
                    <a:pt x="428" y="235"/>
                  </a:lnTo>
                  <a:lnTo>
                    <a:pt x="422" y="245"/>
                  </a:lnTo>
                  <a:lnTo>
                    <a:pt x="414" y="252"/>
                  </a:lnTo>
                  <a:lnTo>
                    <a:pt x="404" y="257"/>
                  </a:lnTo>
                  <a:lnTo>
                    <a:pt x="394" y="258"/>
                  </a:lnTo>
                  <a:lnTo>
                    <a:pt x="384" y="257"/>
                  </a:lnTo>
                  <a:lnTo>
                    <a:pt x="376" y="254"/>
                  </a:lnTo>
                  <a:lnTo>
                    <a:pt x="374" y="253"/>
                  </a:lnTo>
                  <a:lnTo>
                    <a:pt x="366" y="250"/>
                  </a:lnTo>
                  <a:lnTo>
                    <a:pt x="355" y="245"/>
                  </a:lnTo>
                  <a:lnTo>
                    <a:pt x="340" y="240"/>
                  </a:lnTo>
                  <a:lnTo>
                    <a:pt x="322" y="235"/>
                  </a:lnTo>
                  <a:lnTo>
                    <a:pt x="302" y="231"/>
                  </a:lnTo>
                  <a:lnTo>
                    <a:pt x="279" y="228"/>
                  </a:lnTo>
                  <a:lnTo>
                    <a:pt x="253" y="227"/>
                  </a:lnTo>
                  <a:lnTo>
                    <a:pt x="229" y="228"/>
                  </a:lnTo>
                  <a:lnTo>
                    <a:pt x="209" y="232"/>
                  </a:lnTo>
                  <a:lnTo>
                    <a:pt x="192" y="239"/>
                  </a:lnTo>
                  <a:lnTo>
                    <a:pt x="177" y="248"/>
                  </a:lnTo>
                  <a:lnTo>
                    <a:pt x="167" y="257"/>
                  </a:lnTo>
                  <a:lnTo>
                    <a:pt x="158" y="269"/>
                  </a:lnTo>
                  <a:lnTo>
                    <a:pt x="153" y="281"/>
                  </a:lnTo>
                  <a:lnTo>
                    <a:pt x="149" y="293"/>
                  </a:lnTo>
                  <a:lnTo>
                    <a:pt x="148" y="306"/>
                  </a:lnTo>
                  <a:lnTo>
                    <a:pt x="150" y="320"/>
                  </a:lnTo>
                  <a:lnTo>
                    <a:pt x="153" y="333"/>
                  </a:lnTo>
                  <a:lnTo>
                    <a:pt x="159" y="346"/>
                  </a:lnTo>
                  <a:lnTo>
                    <a:pt x="170" y="358"/>
                  </a:lnTo>
                  <a:lnTo>
                    <a:pt x="184" y="369"/>
                  </a:lnTo>
                  <a:lnTo>
                    <a:pt x="201" y="381"/>
                  </a:lnTo>
                  <a:lnTo>
                    <a:pt x="224" y="393"/>
                  </a:lnTo>
                  <a:lnTo>
                    <a:pt x="250" y="405"/>
                  </a:lnTo>
                  <a:lnTo>
                    <a:pt x="283" y="418"/>
                  </a:lnTo>
                  <a:lnTo>
                    <a:pt x="325" y="437"/>
                  </a:lnTo>
                  <a:lnTo>
                    <a:pt x="362" y="457"/>
                  </a:lnTo>
                  <a:lnTo>
                    <a:pt x="394" y="478"/>
                  </a:lnTo>
                  <a:lnTo>
                    <a:pt x="420" y="500"/>
                  </a:lnTo>
                  <a:lnTo>
                    <a:pt x="441" y="526"/>
                  </a:lnTo>
                  <a:lnTo>
                    <a:pt x="457" y="552"/>
                  </a:lnTo>
                  <a:lnTo>
                    <a:pt x="469" y="581"/>
                  </a:lnTo>
                  <a:lnTo>
                    <a:pt x="475" y="611"/>
                  </a:lnTo>
                  <a:lnTo>
                    <a:pt x="477" y="645"/>
                  </a:lnTo>
                  <a:lnTo>
                    <a:pt x="475" y="679"/>
                  </a:lnTo>
                  <a:lnTo>
                    <a:pt x="468" y="711"/>
                  </a:lnTo>
                  <a:lnTo>
                    <a:pt x="456" y="739"/>
                  </a:lnTo>
                  <a:lnTo>
                    <a:pt x="439" y="767"/>
                  </a:lnTo>
                  <a:lnTo>
                    <a:pt x="418" y="791"/>
                  </a:lnTo>
                  <a:lnTo>
                    <a:pt x="394" y="812"/>
                  </a:lnTo>
                  <a:lnTo>
                    <a:pt x="365" y="830"/>
                  </a:lnTo>
                  <a:lnTo>
                    <a:pt x="333" y="844"/>
                  </a:lnTo>
                  <a:lnTo>
                    <a:pt x="298" y="855"/>
                  </a:lnTo>
                  <a:lnTo>
                    <a:pt x="297" y="855"/>
                  </a:lnTo>
                  <a:lnTo>
                    <a:pt x="296" y="856"/>
                  </a:lnTo>
                  <a:lnTo>
                    <a:pt x="293" y="857"/>
                  </a:lnTo>
                  <a:lnTo>
                    <a:pt x="292" y="858"/>
                  </a:lnTo>
                  <a:lnTo>
                    <a:pt x="291" y="860"/>
                  </a:lnTo>
                  <a:lnTo>
                    <a:pt x="291" y="863"/>
                  </a:lnTo>
                  <a:lnTo>
                    <a:pt x="291" y="940"/>
                  </a:lnTo>
                  <a:lnTo>
                    <a:pt x="288" y="955"/>
                  </a:lnTo>
                  <a:lnTo>
                    <a:pt x="280" y="968"/>
                  </a:lnTo>
                  <a:lnTo>
                    <a:pt x="267" y="976"/>
                  </a:lnTo>
                  <a:lnTo>
                    <a:pt x="252" y="978"/>
                  </a:lnTo>
                  <a:lnTo>
                    <a:pt x="216" y="978"/>
                  </a:lnTo>
                  <a:lnTo>
                    <a:pt x="201" y="976"/>
                  </a:lnTo>
                  <a:lnTo>
                    <a:pt x="189" y="968"/>
                  </a:lnTo>
                  <a:lnTo>
                    <a:pt x="180" y="955"/>
                  </a:lnTo>
                  <a:lnTo>
                    <a:pt x="177" y="940"/>
                  </a:lnTo>
                  <a:lnTo>
                    <a:pt x="177" y="867"/>
                  </a:lnTo>
                  <a:lnTo>
                    <a:pt x="177" y="864"/>
                  </a:lnTo>
                  <a:lnTo>
                    <a:pt x="176" y="862"/>
                  </a:lnTo>
                  <a:lnTo>
                    <a:pt x="174" y="861"/>
                  </a:lnTo>
                  <a:lnTo>
                    <a:pt x="173" y="860"/>
                  </a:lnTo>
                  <a:lnTo>
                    <a:pt x="171" y="859"/>
                  </a:lnTo>
                  <a:lnTo>
                    <a:pt x="170" y="859"/>
                  </a:lnTo>
                  <a:lnTo>
                    <a:pt x="166" y="859"/>
                  </a:lnTo>
                  <a:lnTo>
                    <a:pt x="155" y="857"/>
                  </a:lnTo>
                  <a:lnTo>
                    <a:pt x="140" y="853"/>
                  </a:lnTo>
                  <a:lnTo>
                    <a:pt x="121" y="849"/>
                  </a:lnTo>
                  <a:lnTo>
                    <a:pt x="100" y="845"/>
                  </a:lnTo>
                  <a:lnTo>
                    <a:pt x="79" y="839"/>
                  </a:lnTo>
                  <a:lnTo>
                    <a:pt x="57" y="832"/>
                  </a:lnTo>
                  <a:lnTo>
                    <a:pt x="36" y="825"/>
                  </a:lnTo>
                  <a:lnTo>
                    <a:pt x="18" y="816"/>
                  </a:lnTo>
                  <a:lnTo>
                    <a:pt x="9" y="810"/>
                  </a:lnTo>
                  <a:lnTo>
                    <a:pt x="2" y="801"/>
                  </a:lnTo>
                  <a:lnTo>
                    <a:pt x="0" y="790"/>
                  </a:lnTo>
                  <a:lnTo>
                    <a:pt x="2" y="777"/>
                  </a:lnTo>
                  <a:lnTo>
                    <a:pt x="20" y="728"/>
                  </a:lnTo>
                  <a:lnTo>
                    <a:pt x="25" y="718"/>
                  </a:lnTo>
                  <a:lnTo>
                    <a:pt x="33" y="711"/>
                  </a:lnTo>
                  <a:lnTo>
                    <a:pt x="43" y="705"/>
                  </a:lnTo>
                  <a:lnTo>
                    <a:pt x="55" y="703"/>
                  </a:lnTo>
                  <a:lnTo>
                    <a:pt x="60" y="704"/>
                  </a:lnTo>
                  <a:lnTo>
                    <a:pt x="65" y="705"/>
                  </a:lnTo>
                  <a:lnTo>
                    <a:pt x="70" y="708"/>
                  </a:lnTo>
                  <a:lnTo>
                    <a:pt x="74" y="709"/>
                  </a:lnTo>
                  <a:lnTo>
                    <a:pt x="80" y="712"/>
                  </a:lnTo>
                  <a:lnTo>
                    <a:pt x="91" y="716"/>
                  </a:lnTo>
                  <a:lnTo>
                    <a:pt x="104" y="721"/>
                  </a:lnTo>
                  <a:lnTo>
                    <a:pt x="120" y="727"/>
                  </a:lnTo>
                  <a:lnTo>
                    <a:pt x="138" y="733"/>
                  </a:lnTo>
                  <a:lnTo>
                    <a:pt x="157" y="738"/>
                  </a:lnTo>
                  <a:lnTo>
                    <a:pt x="176" y="742"/>
                  </a:lnTo>
                  <a:lnTo>
                    <a:pt x="196" y="746"/>
                  </a:lnTo>
                  <a:lnTo>
                    <a:pt x="214" y="747"/>
                  </a:lnTo>
                  <a:lnTo>
                    <a:pt x="244" y="745"/>
                  </a:lnTo>
                  <a:lnTo>
                    <a:pt x="270" y="737"/>
                  </a:lnTo>
                  <a:lnTo>
                    <a:pt x="292" y="727"/>
                  </a:lnTo>
                  <a:lnTo>
                    <a:pt x="310" y="713"/>
                  </a:lnTo>
                  <a:lnTo>
                    <a:pt x="324" y="696"/>
                  </a:lnTo>
                  <a:lnTo>
                    <a:pt x="333" y="676"/>
                  </a:lnTo>
                  <a:lnTo>
                    <a:pt x="336" y="654"/>
                  </a:lnTo>
                  <a:lnTo>
                    <a:pt x="334" y="633"/>
                  </a:lnTo>
                  <a:lnTo>
                    <a:pt x="326" y="615"/>
                  </a:lnTo>
                  <a:lnTo>
                    <a:pt x="315" y="597"/>
                  </a:lnTo>
                  <a:lnTo>
                    <a:pt x="299" y="581"/>
                  </a:lnTo>
                  <a:lnTo>
                    <a:pt x="277" y="565"/>
                  </a:lnTo>
                  <a:lnTo>
                    <a:pt x="248" y="550"/>
                  </a:lnTo>
                  <a:lnTo>
                    <a:pt x="214" y="535"/>
                  </a:lnTo>
                  <a:lnTo>
                    <a:pt x="186" y="524"/>
                  </a:lnTo>
                  <a:lnTo>
                    <a:pt x="157" y="511"/>
                  </a:lnTo>
                  <a:lnTo>
                    <a:pt x="130" y="497"/>
                  </a:lnTo>
                  <a:lnTo>
                    <a:pt x="104" y="482"/>
                  </a:lnTo>
                  <a:lnTo>
                    <a:pt x="81" y="467"/>
                  </a:lnTo>
                  <a:lnTo>
                    <a:pt x="60" y="448"/>
                  </a:lnTo>
                  <a:lnTo>
                    <a:pt x="42" y="427"/>
                  </a:lnTo>
                  <a:lnTo>
                    <a:pt x="27" y="404"/>
                  </a:lnTo>
                  <a:lnTo>
                    <a:pt x="17" y="379"/>
                  </a:lnTo>
                  <a:lnTo>
                    <a:pt x="9" y="350"/>
                  </a:lnTo>
                  <a:lnTo>
                    <a:pt x="7" y="320"/>
                  </a:lnTo>
                  <a:lnTo>
                    <a:pt x="9" y="288"/>
                  </a:lnTo>
                  <a:lnTo>
                    <a:pt x="17" y="258"/>
                  </a:lnTo>
                  <a:lnTo>
                    <a:pt x="28" y="231"/>
                  </a:lnTo>
                  <a:lnTo>
                    <a:pt x="44" y="206"/>
                  </a:lnTo>
                  <a:lnTo>
                    <a:pt x="63" y="182"/>
                  </a:lnTo>
                  <a:lnTo>
                    <a:pt x="86" y="162"/>
                  </a:lnTo>
                  <a:lnTo>
                    <a:pt x="114" y="145"/>
                  </a:lnTo>
                  <a:lnTo>
                    <a:pt x="143" y="132"/>
                  </a:lnTo>
                  <a:lnTo>
                    <a:pt x="177" y="121"/>
                  </a:lnTo>
                  <a:lnTo>
                    <a:pt x="178" y="121"/>
                  </a:lnTo>
                  <a:lnTo>
                    <a:pt x="180" y="120"/>
                  </a:lnTo>
                  <a:lnTo>
                    <a:pt x="182" y="119"/>
                  </a:lnTo>
                  <a:lnTo>
                    <a:pt x="184" y="117"/>
                  </a:lnTo>
                  <a:lnTo>
                    <a:pt x="186" y="115"/>
                  </a:lnTo>
                  <a:lnTo>
                    <a:pt x="186" y="112"/>
                  </a:lnTo>
                  <a:lnTo>
                    <a:pt x="186" y="38"/>
                  </a:lnTo>
                  <a:lnTo>
                    <a:pt x="189" y="24"/>
                  </a:lnTo>
                  <a:lnTo>
                    <a:pt x="197" y="11"/>
                  </a:lnTo>
                  <a:lnTo>
                    <a:pt x="210" y="4"/>
                  </a:lnTo>
                  <a:lnTo>
                    <a:pt x="22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3" name="Freeform 439"/>
            <p:cNvSpPr>
              <a:spLocks noEditPoints="1"/>
            </p:cNvSpPr>
            <p:nvPr/>
          </p:nvSpPr>
          <p:spPr bwMode="auto">
            <a:xfrm>
              <a:off x="3400425" y="2900363"/>
              <a:ext cx="266700" cy="266700"/>
            </a:xfrm>
            <a:custGeom>
              <a:avLst/>
              <a:gdLst>
                <a:gd name="T0" fmla="*/ 787 w 1843"/>
                <a:gd name="T1" fmla="*/ 227 h 1845"/>
                <a:gd name="T2" fmla="*/ 602 w 1843"/>
                <a:gd name="T3" fmla="*/ 291 h 1845"/>
                <a:gd name="T4" fmla="*/ 444 w 1843"/>
                <a:gd name="T5" fmla="*/ 400 h 1845"/>
                <a:gd name="T6" fmla="*/ 321 w 1843"/>
                <a:gd name="T7" fmla="*/ 547 h 1845"/>
                <a:gd name="T8" fmla="*/ 242 w 1843"/>
                <a:gd name="T9" fmla="*/ 723 h 1845"/>
                <a:gd name="T10" fmla="*/ 214 w 1843"/>
                <a:gd name="T11" fmla="*/ 923 h 1845"/>
                <a:gd name="T12" fmla="*/ 242 w 1843"/>
                <a:gd name="T13" fmla="*/ 1122 h 1845"/>
                <a:gd name="T14" fmla="*/ 321 w 1843"/>
                <a:gd name="T15" fmla="*/ 1298 h 1845"/>
                <a:gd name="T16" fmla="*/ 444 w 1843"/>
                <a:gd name="T17" fmla="*/ 1445 h 1845"/>
                <a:gd name="T18" fmla="*/ 602 w 1843"/>
                <a:gd name="T19" fmla="*/ 1555 h 1845"/>
                <a:gd name="T20" fmla="*/ 787 w 1843"/>
                <a:gd name="T21" fmla="*/ 1617 h 1845"/>
                <a:gd name="T22" fmla="*/ 990 w 1843"/>
                <a:gd name="T23" fmla="*/ 1627 h 1845"/>
                <a:gd name="T24" fmla="*/ 1182 w 1843"/>
                <a:gd name="T25" fmla="*/ 1581 h 1845"/>
                <a:gd name="T26" fmla="*/ 1349 w 1843"/>
                <a:gd name="T27" fmla="*/ 1486 h 1845"/>
                <a:gd name="T28" fmla="*/ 1485 w 1843"/>
                <a:gd name="T29" fmla="*/ 1351 h 1845"/>
                <a:gd name="T30" fmla="*/ 1580 w 1843"/>
                <a:gd name="T31" fmla="*/ 1183 h 1845"/>
                <a:gd name="T32" fmla="*/ 1626 w 1843"/>
                <a:gd name="T33" fmla="*/ 990 h 1845"/>
                <a:gd name="T34" fmla="*/ 1617 w 1843"/>
                <a:gd name="T35" fmla="*/ 788 h 1845"/>
                <a:gd name="T36" fmla="*/ 1553 w 1843"/>
                <a:gd name="T37" fmla="*/ 603 h 1845"/>
                <a:gd name="T38" fmla="*/ 1445 w 1843"/>
                <a:gd name="T39" fmla="*/ 445 h 1845"/>
                <a:gd name="T40" fmla="*/ 1298 w 1843"/>
                <a:gd name="T41" fmla="*/ 322 h 1845"/>
                <a:gd name="T42" fmla="*/ 1120 w 1843"/>
                <a:gd name="T43" fmla="*/ 242 h 1845"/>
                <a:gd name="T44" fmla="*/ 921 w 1843"/>
                <a:gd name="T45" fmla="*/ 215 h 1845"/>
                <a:gd name="T46" fmla="*/ 1070 w 1843"/>
                <a:gd name="T47" fmla="*/ 13 h 1845"/>
                <a:gd name="T48" fmla="*/ 1280 w 1843"/>
                <a:gd name="T49" fmla="*/ 73 h 1845"/>
                <a:gd name="T50" fmla="*/ 1466 w 1843"/>
                <a:gd name="T51" fmla="*/ 179 h 1845"/>
                <a:gd name="T52" fmla="*/ 1621 w 1843"/>
                <a:gd name="T53" fmla="*/ 322 h 1845"/>
                <a:gd name="T54" fmla="*/ 1740 w 1843"/>
                <a:gd name="T55" fmla="*/ 499 h 1845"/>
                <a:gd name="T56" fmla="*/ 1816 w 1843"/>
                <a:gd name="T57" fmla="*/ 701 h 1845"/>
                <a:gd name="T58" fmla="*/ 1843 w 1843"/>
                <a:gd name="T59" fmla="*/ 923 h 1845"/>
                <a:gd name="T60" fmla="*/ 1816 w 1843"/>
                <a:gd name="T61" fmla="*/ 1144 h 1845"/>
                <a:gd name="T62" fmla="*/ 1740 w 1843"/>
                <a:gd name="T63" fmla="*/ 1346 h 1845"/>
                <a:gd name="T64" fmla="*/ 1621 w 1843"/>
                <a:gd name="T65" fmla="*/ 1522 h 1845"/>
                <a:gd name="T66" fmla="*/ 1466 w 1843"/>
                <a:gd name="T67" fmla="*/ 1666 h 1845"/>
                <a:gd name="T68" fmla="*/ 1280 w 1843"/>
                <a:gd name="T69" fmla="*/ 1772 h 1845"/>
                <a:gd name="T70" fmla="*/ 1070 w 1843"/>
                <a:gd name="T71" fmla="*/ 1832 h 1845"/>
                <a:gd name="T72" fmla="*/ 845 w 1843"/>
                <a:gd name="T73" fmla="*/ 1841 h 1845"/>
                <a:gd name="T74" fmla="*/ 630 w 1843"/>
                <a:gd name="T75" fmla="*/ 1797 h 1845"/>
                <a:gd name="T76" fmla="*/ 436 w 1843"/>
                <a:gd name="T77" fmla="*/ 1706 h 1845"/>
                <a:gd name="T78" fmla="*/ 270 w 1843"/>
                <a:gd name="T79" fmla="*/ 1574 h 1845"/>
                <a:gd name="T80" fmla="*/ 138 w 1843"/>
                <a:gd name="T81" fmla="*/ 1408 h 1845"/>
                <a:gd name="T82" fmla="*/ 47 w 1843"/>
                <a:gd name="T83" fmla="*/ 1214 h 1845"/>
                <a:gd name="T84" fmla="*/ 3 w 1843"/>
                <a:gd name="T85" fmla="*/ 998 h 1845"/>
                <a:gd name="T86" fmla="*/ 12 w 1843"/>
                <a:gd name="T87" fmla="*/ 773 h 1845"/>
                <a:gd name="T88" fmla="*/ 72 w 1843"/>
                <a:gd name="T89" fmla="*/ 563 h 1845"/>
                <a:gd name="T90" fmla="*/ 178 w 1843"/>
                <a:gd name="T91" fmla="*/ 377 h 1845"/>
                <a:gd name="T92" fmla="*/ 321 w 1843"/>
                <a:gd name="T93" fmla="*/ 222 h 1845"/>
                <a:gd name="T94" fmla="*/ 498 w 1843"/>
                <a:gd name="T95" fmla="*/ 104 h 1845"/>
                <a:gd name="T96" fmla="*/ 700 w 1843"/>
                <a:gd name="T97" fmla="*/ 28 h 1845"/>
                <a:gd name="T98" fmla="*/ 921 w 1843"/>
                <a:gd name="T99" fmla="*/ 0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3" h="1845">
                  <a:moveTo>
                    <a:pt x="921" y="215"/>
                  </a:moveTo>
                  <a:lnTo>
                    <a:pt x="853" y="218"/>
                  </a:lnTo>
                  <a:lnTo>
                    <a:pt x="787" y="227"/>
                  </a:lnTo>
                  <a:lnTo>
                    <a:pt x="723" y="242"/>
                  </a:lnTo>
                  <a:lnTo>
                    <a:pt x="660" y="263"/>
                  </a:lnTo>
                  <a:lnTo>
                    <a:pt x="602" y="291"/>
                  </a:lnTo>
                  <a:lnTo>
                    <a:pt x="545" y="322"/>
                  </a:lnTo>
                  <a:lnTo>
                    <a:pt x="494" y="358"/>
                  </a:lnTo>
                  <a:lnTo>
                    <a:pt x="444" y="400"/>
                  </a:lnTo>
                  <a:lnTo>
                    <a:pt x="398" y="445"/>
                  </a:lnTo>
                  <a:lnTo>
                    <a:pt x="358" y="494"/>
                  </a:lnTo>
                  <a:lnTo>
                    <a:pt x="321" y="547"/>
                  </a:lnTo>
                  <a:lnTo>
                    <a:pt x="290" y="603"/>
                  </a:lnTo>
                  <a:lnTo>
                    <a:pt x="263" y="662"/>
                  </a:lnTo>
                  <a:lnTo>
                    <a:pt x="242" y="723"/>
                  </a:lnTo>
                  <a:lnTo>
                    <a:pt x="226" y="788"/>
                  </a:lnTo>
                  <a:lnTo>
                    <a:pt x="217" y="854"/>
                  </a:lnTo>
                  <a:lnTo>
                    <a:pt x="214" y="923"/>
                  </a:lnTo>
                  <a:lnTo>
                    <a:pt x="217" y="990"/>
                  </a:lnTo>
                  <a:lnTo>
                    <a:pt x="226" y="1057"/>
                  </a:lnTo>
                  <a:lnTo>
                    <a:pt x="242" y="1122"/>
                  </a:lnTo>
                  <a:lnTo>
                    <a:pt x="263" y="1183"/>
                  </a:lnTo>
                  <a:lnTo>
                    <a:pt x="290" y="1242"/>
                  </a:lnTo>
                  <a:lnTo>
                    <a:pt x="321" y="1298"/>
                  </a:lnTo>
                  <a:lnTo>
                    <a:pt x="358" y="1351"/>
                  </a:lnTo>
                  <a:lnTo>
                    <a:pt x="398" y="1400"/>
                  </a:lnTo>
                  <a:lnTo>
                    <a:pt x="444" y="1445"/>
                  </a:lnTo>
                  <a:lnTo>
                    <a:pt x="494" y="1486"/>
                  </a:lnTo>
                  <a:lnTo>
                    <a:pt x="545" y="1523"/>
                  </a:lnTo>
                  <a:lnTo>
                    <a:pt x="602" y="1555"/>
                  </a:lnTo>
                  <a:lnTo>
                    <a:pt x="660" y="1581"/>
                  </a:lnTo>
                  <a:lnTo>
                    <a:pt x="723" y="1603"/>
                  </a:lnTo>
                  <a:lnTo>
                    <a:pt x="787" y="1617"/>
                  </a:lnTo>
                  <a:lnTo>
                    <a:pt x="853" y="1627"/>
                  </a:lnTo>
                  <a:lnTo>
                    <a:pt x="921" y="1631"/>
                  </a:lnTo>
                  <a:lnTo>
                    <a:pt x="990" y="1627"/>
                  </a:lnTo>
                  <a:lnTo>
                    <a:pt x="1056" y="1617"/>
                  </a:lnTo>
                  <a:lnTo>
                    <a:pt x="1120" y="1603"/>
                  </a:lnTo>
                  <a:lnTo>
                    <a:pt x="1182" y="1581"/>
                  </a:lnTo>
                  <a:lnTo>
                    <a:pt x="1241" y="1555"/>
                  </a:lnTo>
                  <a:lnTo>
                    <a:pt x="1298" y="1523"/>
                  </a:lnTo>
                  <a:lnTo>
                    <a:pt x="1349" y="1486"/>
                  </a:lnTo>
                  <a:lnTo>
                    <a:pt x="1399" y="1445"/>
                  </a:lnTo>
                  <a:lnTo>
                    <a:pt x="1445" y="1400"/>
                  </a:lnTo>
                  <a:lnTo>
                    <a:pt x="1485" y="1351"/>
                  </a:lnTo>
                  <a:lnTo>
                    <a:pt x="1522" y="1298"/>
                  </a:lnTo>
                  <a:lnTo>
                    <a:pt x="1553" y="1242"/>
                  </a:lnTo>
                  <a:lnTo>
                    <a:pt x="1580" y="1183"/>
                  </a:lnTo>
                  <a:lnTo>
                    <a:pt x="1601" y="1122"/>
                  </a:lnTo>
                  <a:lnTo>
                    <a:pt x="1617" y="1057"/>
                  </a:lnTo>
                  <a:lnTo>
                    <a:pt x="1626" y="990"/>
                  </a:lnTo>
                  <a:lnTo>
                    <a:pt x="1629" y="923"/>
                  </a:lnTo>
                  <a:lnTo>
                    <a:pt x="1626" y="854"/>
                  </a:lnTo>
                  <a:lnTo>
                    <a:pt x="1617" y="788"/>
                  </a:lnTo>
                  <a:lnTo>
                    <a:pt x="1601" y="723"/>
                  </a:lnTo>
                  <a:lnTo>
                    <a:pt x="1580" y="662"/>
                  </a:lnTo>
                  <a:lnTo>
                    <a:pt x="1553" y="603"/>
                  </a:lnTo>
                  <a:lnTo>
                    <a:pt x="1522" y="547"/>
                  </a:lnTo>
                  <a:lnTo>
                    <a:pt x="1485" y="494"/>
                  </a:lnTo>
                  <a:lnTo>
                    <a:pt x="1445" y="445"/>
                  </a:lnTo>
                  <a:lnTo>
                    <a:pt x="1399" y="400"/>
                  </a:lnTo>
                  <a:lnTo>
                    <a:pt x="1349" y="358"/>
                  </a:lnTo>
                  <a:lnTo>
                    <a:pt x="1298" y="322"/>
                  </a:lnTo>
                  <a:lnTo>
                    <a:pt x="1241" y="291"/>
                  </a:lnTo>
                  <a:lnTo>
                    <a:pt x="1182" y="263"/>
                  </a:lnTo>
                  <a:lnTo>
                    <a:pt x="1120" y="242"/>
                  </a:lnTo>
                  <a:lnTo>
                    <a:pt x="1056" y="227"/>
                  </a:lnTo>
                  <a:lnTo>
                    <a:pt x="990" y="218"/>
                  </a:lnTo>
                  <a:lnTo>
                    <a:pt x="921" y="215"/>
                  </a:lnTo>
                  <a:close/>
                  <a:moveTo>
                    <a:pt x="921" y="0"/>
                  </a:moveTo>
                  <a:lnTo>
                    <a:pt x="998" y="3"/>
                  </a:lnTo>
                  <a:lnTo>
                    <a:pt x="1070" y="13"/>
                  </a:lnTo>
                  <a:lnTo>
                    <a:pt x="1143" y="28"/>
                  </a:lnTo>
                  <a:lnTo>
                    <a:pt x="1213" y="48"/>
                  </a:lnTo>
                  <a:lnTo>
                    <a:pt x="1280" y="73"/>
                  </a:lnTo>
                  <a:lnTo>
                    <a:pt x="1345" y="104"/>
                  </a:lnTo>
                  <a:lnTo>
                    <a:pt x="1406" y="139"/>
                  </a:lnTo>
                  <a:lnTo>
                    <a:pt x="1466" y="179"/>
                  </a:lnTo>
                  <a:lnTo>
                    <a:pt x="1522" y="222"/>
                  </a:lnTo>
                  <a:lnTo>
                    <a:pt x="1573" y="271"/>
                  </a:lnTo>
                  <a:lnTo>
                    <a:pt x="1621" y="322"/>
                  </a:lnTo>
                  <a:lnTo>
                    <a:pt x="1665" y="377"/>
                  </a:lnTo>
                  <a:lnTo>
                    <a:pt x="1704" y="437"/>
                  </a:lnTo>
                  <a:lnTo>
                    <a:pt x="1740" y="499"/>
                  </a:lnTo>
                  <a:lnTo>
                    <a:pt x="1771" y="563"/>
                  </a:lnTo>
                  <a:lnTo>
                    <a:pt x="1796" y="631"/>
                  </a:lnTo>
                  <a:lnTo>
                    <a:pt x="1816" y="701"/>
                  </a:lnTo>
                  <a:lnTo>
                    <a:pt x="1831" y="773"/>
                  </a:lnTo>
                  <a:lnTo>
                    <a:pt x="1840" y="847"/>
                  </a:lnTo>
                  <a:lnTo>
                    <a:pt x="1843" y="923"/>
                  </a:lnTo>
                  <a:lnTo>
                    <a:pt x="1840" y="998"/>
                  </a:lnTo>
                  <a:lnTo>
                    <a:pt x="1831" y="1072"/>
                  </a:lnTo>
                  <a:lnTo>
                    <a:pt x="1816" y="1144"/>
                  </a:lnTo>
                  <a:lnTo>
                    <a:pt x="1796" y="1214"/>
                  </a:lnTo>
                  <a:lnTo>
                    <a:pt x="1771" y="1281"/>
                  </a:lnTo>
                  <a:lnTo>
                    <a:pt x="1740" y="1346"/>
                  </a:lnTo>
                  <a:lnTo>
                    <a:pt x="1704" y="1408"/>
                  </a:lnTo>
                  <a:lnTo>
                    <a:pt x="1665" y="1467"/>
                  </a:lnTo>
                  <a:lnTo>
                    <a:pt x="1621" y="1522"/>
                  </a:lnTo>
                  <a:lnTo>
                    <a:pt x="1573" y="1574"/>
                  </a:lnTo>
                  <a:lnTo>
                    <a:pt x="1522" y="1623"/>
                  </a:lnTo>
                  <a:lnTo>
                    <a:pt x="1466" y="1666"/>
                  </a:lnTo>
                  <a:lnTo>
                    <a:pt x="1406" y="1706"/>
                  </a:lnTo>
                  <a:lnTo>
                    <a:pt x="1345" y="1741"/>
                  </a:lnTo>
                  <a:lnTo>
                    <a:pt x="1280" y="1772"/>
                  </a:lnTo>
                  <a:lnTo>
                    <a:pt x="1213" y="1797"/>
                  </a:lnTo>
                  <a:lnTo>
                    <a:pt x="1143" y="1817"/>
                  </a:lnTo>
                  <a:lnTo>
                    <a:pt x="1070" y="1832"/>
                  </a:lnTo>
                  <a:lnTo>
                    <a:pt x="998" y="1841"/>
                  </a:lnTo>
                  <a:lnTo>
                    <a:pt x="921" y="1845"/>
                  </a:lnTo>
                  <a:lnTo>
                    <a:pt x="845" y="1841"/>
                  </a:lnTo>
                  <a:lnTo>
                    <a:pt x="772" y="1832"/>
                  </a:lnTo>
                  <a:lnTo>
                    <a:pt x="700" y="1817"/>
                  </a:lnTo>
                  <a:lnTo>
                    <a:pt x="630" y="1797"/>
                  </a:lnTo>
                  <a:lnTo>
                    <a:pt x="563" y="1772"/>
                  </a:lnTo>
                  <a:lnTo>
                    <a:pt x="498" y="1741"/>
                  </a:lnTo>
                  <a:lnTo>
                    <a:pt x="436" y="1706"/>
                  </a:lnTo>
                  <a:lnTo>
                    <a:pt x="377" y="1666"/>
                  </a:lnTo>
                  <a:lnTo>
                    <a:pt x="321" y="1623"/>
                  </a:lnTo>
                  <a:lnTo>
                    <a:pt x="270" y="1574"/>
                  </a:lnTo>
                  <a:lnTo>
                    <a:pt x="222" y="1522"/>
                  </a:lnTo>
                  <a:lnTo>
                    <a:pt x="178" y="1467"/>
                  </a:lnTo>
                  <a:lnTo>
                    <a:pt x="138" y="1408"/>
                  </a:lnTo>
                  <a:lnTo>
                    <a:pt x="103" y="1346"/>
                  </a:lnTo>
                  <a:lnTo>
                    <a:pt x="72" y="1281"/>
                  </a:lnTo>
                  <a:lnTo>
                    <a:pt x="47" y="1214"/>
                  </a:lnTo>
                  <a:lnTo>
                    <a:pt x="26" y="1144"/>
                  </a:lnTo>
                  <a:lnTo>
                    <a:pt x="12" y="1072"/>
                  </a:lnTo>
                  <a:lnTo>
                    <a:pt x="3" y="998"/>
                  </a:lnTo>
                  <a:lnTo>
                    <a:pt x="0" y="923"/>
                  </a:lnTo>
                  <a:lnTo>
                    <a:pt x="3" y="847"/>
                  </a:lnTo>
                  <a:lnTo>
                    <a:pt x="12" y="773"/>
                  </a:lnTo>
                  <a:lnTo>
                    <a:pt x="26" y="701"/>
                  </a:lnTo>
                  <a:lnTo>
                    <a:pt x="47" y="631"/>
                  </a:lnTo>
                  <a:lnTo>
                    <a:pt x="72" y="563"/>
                  </a:lnTo>
                  <a:lnTo>
                    <a:pt x="103" y="499"/>
                  </a:lnTo>
                  <a:lnTo>
                    <a:pt x="138" y="437"/>
                  </a:lnTo>
                  <a:lnTo>
                    <a:pt x="178" y="377"/>
                  </a:lnTo>
                  <a:lnTo>
                    <a:pt x="222" y="322"/>
                  </a:lnTo>
                  <a:lnTo>
                    <a:pt x="270" y="271"/>
                  </a:lnTo>
                  <a:lnTo>
                    <a:pt x="321" y="222"/>
                  </a:lnTo>
                  <a:lnTo>
                    <a:pt x="377" y="179"/>
                  </a:lnTo>
                  <a:lnTo>
                    <a:pt x="436" y="139"/>
                  </a:lnTo>
                  <a:lnTo>
                    <a:pt x="498" y="104"/>
                  </a:lnTo>
                  <a:lnTo>
                    <a:pt x="563" y="73"/>
                  </a:lnTo>
                  <a:lnTo>
                    <a:pt x="630" y="48"/>
                  </a:lnTo>
                  <a:lnTo>
                    <a:pt x="700" y="28"/>
                  </a:lnTo>
                  <a:lnTo>
                    <a:pt x="772" y="13"/>
                  </a:lnTo>
                  <a:lnTo>
                    <a:pt x="845" y="3"/>
                  </a:lnTo>
                  <a:lnTo>
                    <a:pt x="92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4" name="Freeform 440"/>
            <p:cNvSpPr>
              <a:spLocks/>
            </p:cNvSpPr>
            <p:nvPr/>
          </p:nvSpPr>
          <p:spPr bwMode="auto">
            <a:xfrm>
              <a:off x="3302000" y="3179763"/>
              <a:ext cx="365125" cy="160338"/>
            </a:xfrm>
            <a:custGeom>
              <a:avLst/>
              <a:gdLst>
                <a:gd name="T0" fmla="*/ 799 w 2526"/>
                <a:gd name="T1" fmla="*/ 14 h 1112"/>
                <a:gd name="T2" fmla="*/ 993 w 2526"/>
                <a:gd name="T3" fmla="*/ 57 h 1112"/>
                <a:gd name="T4" fmla="*/ 1201 w 2526"/>
                <a:gd name="T5" fmla="*/ 116 h 1112"/>
                <a:gd name="T6" fmla="*/ 1394 w 2526"/>
                <a:gd name="T7" fmla="*/ 177 h 1112"/>
                <a:gd name="T8" fmla="*/ 1543 w 2526"/>
                <a:gd name="T9" fmla="*/ 224 h 1112"/>
                <a:gd name="T10" fmla="*/ 1625 w 2526"/>
                <a:gd name="T11" fmla="*/ 249 h 1112"/>
                <a:gd name="T12" fmla="*/ 1676 w 2526"/>
                <a:gd name="T13" fmla="*/ 299 h 1112"/>
                <a:gd name="T14" fmla="*/ 1683 w 2526"/>
                <a:gd name="T15" fmla="*/ 373 h 1112"/>
                <a:gd name="T16" fmla="*/ 1633 w 2526"/>
                <a:gd name="T17" fmla="*/ 447 h 1112"/>
                <a:gd name="T18" fmla="*/ 1516 w 2526"/>
                <a:gd name="T19" fmla="*/ 493 h 1112"/>
                <a:gd name="T20" fmla="*/ 1361 w 2526"/>
                <a:gd name="T21" fmla="*/ 501 h 1112"/>
                <a:gd name="T22" fmla="*/ 1202 w 2526"/>
                <a:gd name="T23" fmla="*/ 485 h 1112"/>
                <a:gd name="T24" fmla="*/ 1059 w 2526"/>
                <a:gd name="T25" fmla="*/ 461 h 1112"/>
                <a:gd name="T26" fmla="*/ 957 w 2526"/>
                <a:gd name="T27" fmla="*/ 443 h 1112"/>
                <a:gd name="T28" fmla="*/ 918 w 2526"/>
                <a:gd name="T29" fmla="*/ 450 h 1112"/>
                <a:gd name="T30" fmla="*/ 971 w 2526"/>
                <a:gd name="T31" fmla="*/ 514 h 1112"/>
                <a:gd name="T32" fmla="*/ 1108 w 2526"/>
                <a:gd name="T33" fmla="*/ 568 h 1112"/>
                <a:gd name="T34" fmla="*/ 1289 w 2526"/>
                <a:gd name="T35" fmla="*/ 604 h 1112"/>
                <a:gd name="T36" fmla="*/ 1480 w 2526"/>
                <a:gd name="T37" fmla="*/ 618 h 1112"/>
                <a:gd name="T38" fmla="*/ 1707 w 2526"/>
                <a:gd name="T39" fmla="*/ 591 h 1112"/>
                <a:gd name="T40" fmla="*/ 2094 w 2526"/>
                <a:gd name="T41" fmla="*/ 475 h 1112"/>
                <a:gd name="T42" fmla="*/ 2369 w 2526"/>
                <a:gd name="T43" fmla="*/ 346 h 1112"/>
                <a:gd name="T44" fmla="*/ 2469 w 2526"/>
                <a:gd name="T45" fmla="*/ 354 h 1112"/>
                <a:gd name="T46" fmla="*/ 2523 w 2526"/>
                <a:gd name="T47" fmla="*/ 433 h 1112"/>
                <a:gd name="T48" fmla="*/ 2498 w 2526"/>
                <a:gd name="T49" fmla="*/ 551 h 1112"/>
                <a:gd name="T50" fmla="*/ 2406 w 2526"/>
                <a:gd name="T51" fmla="*/ 649 h 1112"/>
                <a:gd name="T52" fmla="*/ 2280 w 2526"/>
                <a:gd name="T53" fmla="*/ 737 h 1112"/>
                <a:gd name="T54" fmla="*/ 2108 w 2526"/>
                <a:gd name="T55" fmla="*/ 844 h 1112"/>
                <a:gd name="T56" fmla="*/ 1918 w 2526"/>
                <a:gd name="T57" fmla="*/ 951 h 1112"/>
                <a:gd name="T58" fmla="*/ 1736 w 2526"/>
                <a:gd name="T59" fmla="*/ 1041 h 1112"/>
                <a:gd name="T60" fmla="*/ 1590 w 2526"/>
                <a:gd name="T61" fmla="*/ 1101 h 1112"/>
                <a:gd name="T62" fmla="*/ 1487 w 2526"/>
                <a:gd name="T63" fmla="*/ 1112 h 1112"/>
                <a:gd name="T64" fmla="*/ 1317 w 2526"/>
                <a:gd name="T65" fmla="*/ 1098 h 1112"/>
                <a:gd name="T66" fmla="*/ 1094 w 2526"/>
                <a:gd name="T67" fmla="*/ 1068 h 1112"/>
                <a:gd name="T68" fmla="*/ 848 w 2526"/>
                <a:gd name="T69" fmla="*/ 1030 h 1112"/>
                <a:gd name="T70" fmla="*/ 611 w 2526"/>
                <a:gd name="T71" fmla="*/ 990 h 1112"/>
                <a:gd name="T72" fmla="*/ 416 w 2526"/>
                <a:gd name="T73" fmla="*/ 954 h 1112"/>
                <a:gd name="T74" fmla="*/ 292 w 2526"/>
                <a:gd name="T75" fmla="*/ 931 h 1112"/>
                <a:gd name="T76" fmla="*/ 189 w 2526"/>
                <a:gd name="T77" fmla="*/ 934 h 1112"/>
                <a:gd name="T78" fmla="*/ 83 w 2526"/>
                <a:gd name="T79" fmla="*/ 995 h 1112"/>
                <a:gd name="T80" fmla="*/ 27 w 2526"/>
                <a:gd name="T81" fmla="*/ 1030 h 1112"/>
                <a:gd name="T82" fmla="*/ 6 w 2526"/>
                <a:gd name="T83" fmla="*/ 1011 h 1112"/>
                <a:gd name="T84" fmla="*/ 0 w 2526"/>
                <a:gd name="T85" fmla="*/ 991 h 1112"/>
                <a:gd name="T86" fmla="*/ 17 w 2526"/>
                <a:gd name="T87" fmla="*/ 734 h 1112"/>
                <a:gd name="T88" fmla="*/ 36 w 2526"/>
                <a:gd name="T89" fmla="*/ 436 h 1112"/>
                <a:gd name="T90" fmla="*/ 53 w 2526"/>
                <a:gd name="T91" fmla="*/ 169 h 1112"/>
                <a:gd name="T92" fmla="*/ 71 w 2526"/>
                <a:gd name="T93" fmla="*/ 82 h 1112"/>
                <a:gd name="T94" fmla="*/ 121 w 2526"/>
                <a:gd name="T95" fmla="*/ 67 h 1112"/>
                <a:gd name="T96" fmla="*/ 254 w 2526"/>
                <a:gd name="T97" fmla="*/ 46 h 1112"/>
                <a:gd name="T98" fmla="*/ 442 w 2526"/>
                <a:gd name="T99" fmla="*/ 19 h 1112"/>
                <a:gd name="T100" fmla="*/ 616 w 2526"/>
                <a:gd name="T101" fmla="*/ 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6" h="1112">
                  <a:moveTo>
                    <a:pt x="682" y="0"/>
                  </a:moveTo>
                  <a:lnTo>
                    <a:pt x="718" y="2"/>
                  </a:lnTo>
                  <a:lnTo>
                    <a:pt x="757" y="8"/>
                  </a:lnTo>
                  <a:lnTo>
                    <a:pt x="799" y="14"/>
                  </a:lnTo>
                  <a:lnTo>
                    <a:pt x="845" y="23"/>
                  </a:lnTo>
                  <a:lnTo>
                    <a:pt x="892" y="33"/>
                  </a:lnTo>
                  <a:lnTo>
                    <a:pt x="942" y="45"/>
                  </a:lnTo>
                  <a:lnTo>
                    <a:pt x="993" y="57"/>
                  </a:lnTo>
                  <a:lnTo>
                    <a:pt x="1044" y="71"/>
                  </a:lnTo>
                  <a:lnTo>
                    <a:pt x="1097" y="86"/>
                  </a:lnTo>
                  <a:lnTo>
                    <a:pt x="1149" y="101"/>
                  </a:lnTo>
                  <a:lnTo>
                    <a:pt x="1201" y="116"/>
                  </a:lnTo>
                  <a:lnTo>
                    <a:pt x="1251" y="131"/>
                  </a:lnTo>
                  <a:lnTo>
                    <a:pt x="1301" y="147"/>
                  </a:lnTo>
                  <a:lnTo>
                    <a:pt x="1349" y="162"/>
                  </a:lnTo>
                  <a:lnTo>
                    <a:pt x="1394" y="177"/>
                  </a:lnTo>
                  <a:lnTo>
                    <a:pt x="1436" y="191"/>
                  </a:lnTo>
                  <a:lnTo>
                    <a:pt x="1475" y="203"/>
                  </a:lnTo>
                  <a:lnTo>
                    <a:pt x="1511" y="214"/>
                  </a:lnTo>
                  <a:lnTo>
                    <a:pt x="1543" y="224"/>
                  </a:lnTo>
                  <a:lnTo>
                    <a:pt x="1569" y="232"/>
                  </a:lnTo>
                  <a:lnTo>
                    <a:pt x="1592" y="238"/>
                  </a:lnTo>
                  <a:lnTo>
                    <a:pt x="1609" y="242"/>
                  </a:lnTo>
                  <a:lnTo>
                    <a:pt x="1625" y="249"/>
                  </a:lnTo>
                  <a:lnTo>
                    <a:pt x="1641" y="258"/>
                  </a:lnTo>
                  <a:lnTo>
                    <a:pt x="1655" y="270"/>
                  </a:lnTo>
                  <a:lnTo>
                    <a:pt x="1667" y="284"/>
                  </a:lnTo>
                  <a:lnTo>
                    <a:pt x="1676" y="299"/>
                  </a:lnTo>
                  <a:lnTo>
                    <a:pt x="1681" y="316"/>
                  </a:lnTo>
                  <a:lnTo>
                    <a:pt x="1686" y="335"/>
                  </a:lnTo>
                  <a:lnTo>
                    <a:pt x="1686" y="354"/>
                  </a:lnTo>
                  <a:lnTo>
                    <a:pt x="1683" y="373"/>
                  </a:lnTo>
                  <a:lnTo>
                    <a:pt x="1675" y="394"/>
                  </a:lnTo>
                  <a:lnTo>
                    <a:pt x="1666" y="413"/>
                  </a:lnTo>
                  <a:lnTo>
                    <a:pt x="1651" y="431"/>
                  </a:lnTo>
                  <a:lnTo>
                    <a:pt x="1633" y="447"/>
                  </a:lnTo>
                  <a:lnTo>
                    <a:pt x="1610" y="462"/>
                  </a:lnTo>
                  <a:lnTo>
                    <a:pt x="1582" y="475"/>
                  </a:lnTo>
                  <a:lnTo>
                    <a:pt x="1550" y="485"/>
                  </a:lnTo>
                  <a:lnTo>
                    <a:pt x="1516" y="493"/>
                  </a:lnTo>
                  <a:lnTo>
                    <a:pt x="1479" y="498"/>
                  </a:lnTo>
                  <a:lnTo>
                    <a:pt x="1441" y="501"/>
                  </a:lnTo>
                  <a:lnTo>
                    <a:pt x="1401" y="502"/>
                  </a:lnTo>
                  <a:lnTo>
                    <a:pt x="1361" y="501"/>
                  </a:lnTo>
                  <a:lnTo>
                    <a:pt x="1321" y="499"/>
                  </a:lnTo>
                  <a:lnTo>
                    <a:pt x="1280" y="496"/>
                  </a:lnTo>
                  <a:lnTo>
                    <a:pt x="1241" y="491"/>
                  </a:lnTo>
                  <a:lnTo>
                    <a:pt x="1202" y="485"/>
                  </a:lnTo>
                  <a:lnTo>
                    <a:pt x="1163" y="479"/>
                  </a:lnTo>
                  <a:lnTo>
                    <a:pt x="1127" y="473"/>
                  </a:lnTo>
                  <a:lnTo>
                    <a:pt x="1092" y="466"/>
                  </a:lnTo>
                  <a:lnTo>
                    <a:pt x="1059" y="461"/>
                  </a:lnTo>
                  <a:lnTo>
                    <a:pt x="1028" y="455"/>
                  </a:lnTo>
                  <a:lnTo>
                    <a:pt x="1001" y="451"/>
                  </a:lnTo>
                  <a:lnTo>
                    <a:pt x="977" y="446"/>
                  </a:lnTo>
                  <a:lnTo>
                    <a:pt x="957" y="443"/>
                  </a:lnTo>
                  <a:lnTo>
                    <a:pt x="940" y="442"/>
                  </a:lnTo>
                  <a:lnTo>
                    <a:pt x="928" y="442"/>
                  </a:lnTo>
                  <a:lnTo>
                    <a:pt x="920" y="445"/>
                  </a:lnTo>
                  <a:lnTo>
                    <a:pt x="918" y="450"/>
                  </a:lnTo>
                  <a:lnTo>
                    <a:pt x="921" y="466"/>
                  </a:lnTo>
                  <a:lnTo>
                    <a:pt x="931" y="482"/>
                  </a:lnTo>
                  <a:lnTo>
                    <a:pt x="948" y="498"/>
                  </a:lnTo>
                  <a:lnTo>
                    <a:pt x="971" y="514"/>
                  </a:lnTo>
                  <a:lnTo>
                    <a:pt x="999" y="529"/>
                  </a:lnTo>
                  <a:lnTo>
                    <a:pt x="1032" y="543"/>
                  </a:lnTo>
                  <a:lnTo>
                    <a:pt x="1068" y="555"/>
                  </a:lnTo>
                  <a:lnTo>
                    <a:pt x="1108" y="568"/>
                  </a:lnTo>
                  <a:lnTo>
                    <a:pt x="1150" y="579"/>
                  </a:lnTo>
                  <a:lnTo>
                    <a:pt x="1195" y="588"/>
                  </a:lnTo>
                  <a:lnTo>
                    <a:pt x="1242" y="596"/>
                  </a:lnTo>
                  <a:lnTo>
                    <a:pt x="1289" y="604"/>
                  </a:lnTo>
                  <a:lnTo>
                    <a:pt x="1338" y="610"/>
                  </a:lnTo>
                  <a:lnTo>
                    <a:pt x="1386" y="614"/>
                  </a:lnTo>
                  <a:lnTo>
                    <a:pt x="1433" y="617"/>
                  </a:lnTo>
                  <a:lnTo>
                    <a:pt x="1480" y="618"/>
                  </a:lnTo>
                  <a:lnTo>
                    <a:pt x="1525" y="617"/>
                  </a:lnTo>
                  <a:lnTo>
                    <a:pt x="1567" y="614"/>
                  </a:lnTo>
                  <a:lnTo>
                    <a:pt x="1606" y="609"/>
                  </a:lnTo>
                  <a:lnTo>
                    <a:pt x="1707" y="591"/>
                  </a:lnTo>
                  <a:lnTo>
                    <a:pt x="1807" y="568"/>
                  </a:lnTo>
                  <a:lnTo>
                    <a:pt x="1906" y="540"/>
                  </a:lnTo>
                  <a:lnTo>
                    <a:pt x="2001" y="509"/>
                  </a:lnTo>
                  <a:lnTo>
                    <a:pt x="2094" y="475"/>
                  </a:lnTo>
                  <a:lnTo>
                    <a:pt x="2181" y="438"/>
                  </a:lnTo>
                  <a:lnTo>
                    <a:pt x="2264" y="399"/>
                  </a:lnTo>
                  <a:lnTo>
                    <a:pt x="2341" y="359"/>
                  </a:lnTo>
                  <a:lnTo>
                    <a:pt x="2369" y="346"/>
                  </a:lnTo>
                  <a:lnTo>
                    <a:pt x="2397" y="341"/>
                  </a:lnTo>
                  <a:lnTo>
                    <a:pt x="2422" y="340"/>
                  </a:lnTo>
                  <a:lnTo>
                    <a:pt x="2447" y="345"/>
                  </a:lnTo>
                  <a:lnTo>
                    <a:pt x="2469" y="354"/>
                  </a:lnTo>
                  <a:lnTo>
                    <a:pt x="2488" y="368"/>
                  </a:lnTo>
                  <a:lnTo>
                    <a:pt x="2504" y="386"/>
                  </a:lnTo>
                  <a:lnTo>
                    <a:pt x="2515" y="408"/>
                  </a:lnTo>
                  <a:lnTo>
                    <a:pt x="2523" y="433"/>
                  </a:lnTo>
                  <a:lnTo>
                    <a:pt x="2526" y="459"/>
                  </a:lnTo>
                  <a:lnTo>
                    <a:pt x="2523" y="489"/>
                  </a:lnTo>
                  <a:lnTo>
                    <a:pt x="2513" y="519"/>
                  </a:lnTo>
                  <a:lnTo>
                    <a:pt x="2498" y="551"/>
                  </a:lnTo>
                  <a:lnTo>
                    <a:pt x="2475" y="584"/>
                  </a:lnTo>
                  <a:lnTo>
                    <a:pt x="2445" y="617"/>
                  </a:lnTo>
                  <a:lnTo>
                    <a:pt x="2429" y="631"/>
                  </a:lnTo>
                  <a:lnTo>
                    <a:pt x="2406" y="649"/>
                  </a:lnTo>
                  <a:lnTo>
                    <a:pt x="2381" y="668"/>
                  </a:lnTo>
                  <a:lnTo>
                    <a:pt x="2350" y="690"/>
                  </a:lnTo>
                  <a:lnTo>
                    <a:pt x="2317" y="713"/>
                  </a:lnTo>
                  <a:lnTo>
                    <a:pt x="2280" y="737"/>
                  </a:lnTo>
                  <a:lnTo>
                    <a:pt x="2240" y="763"/>
                  </a:lnTo>
                  <a:lnTo>
                    <a:pt x="2198" y="789"/>
                  </a:lnTo>
                  <a:lnTo>
                    <a:pt x="2154" y="816"/>
                  </a:lnTo>
                  <a:lnTo>
                    <a:pt x="2108" y="844"/>
                  </a:lnTo>
                  <a:lnTo>
                    <a:pt x="2062" y="871"/>
                  </a:lnTo>
                  <a:lnTo>
                    <a:pt x="2014" y="898"/>
                  </a:lnTo>
                  <a:lnTo>
                    <a:pt x="1966" y="924"/>
                  </a:lnTo>
                  <a:lnTo>
                    <a:pt x="1918" y="951"/>
                  </a:lnTo>
                  <a:lnTo>
                    <a:pt x="1871" y="976"/>
                  </a:lnTo>
                  <a:lnTo>
                    <a:pt x="1825" y="999"/>
                  </a:lnTo>
                  <a:lnTo>
                    <a:pt x="1780" y="1021"/>
                  </a:lnTo>
                  <a:lnTo>
                    <a:pt x="1736" y="1041"/>
                  </a:lnTo>
                  <a:lnTo>
                    <a:pt x="1695" y="1061"/>
                  </a:lnTo>
                  <a:lnTo>
                    <a:pt x="1657" y="1076"/>
                  </a:lnTo>
                  <a:lnTo>
                    <a:pt x="1621" y="1090"/>
                  </a:lnTo>
                  <a:lnTo>
                    <a:pt x="1590" y="1101"/>
                  </a:lnTo>
                  <a:lnTo>
                    <a:pt x="1561" y="1108"/>
                  </a:lnTo>
                  <a:lnTo>
                    <a:pt x="1542" y="1111"/>
                  </a:lnTo>
                  <a:lnTo>
                    <a:pt x="1518" y="1112"/>
                  </a:lnTo>
                  <a:lnTo>
                    <a:pt x="1487" y="1112"/>
                  </a:lnTo>
                  <a:lnTo>
                    <a:pt x="1451" y="1110"/>
                  </a:lnTo>
                  <a:lnTo>
                    <a:pt x="1411" y="1107"/>
                  </a:lnTo>
                  <a:lnTo>
                    <a:pt x="1366" y="1103"/>
                  </a:lnTo>
                  <a:lnTo>
                    <a:pt x="1317" y="1098"/>
                  </a:lnTo>
                  <a:lnTo>
                    <a:pt x="1265" y="1091"/>
                  </a:lnTo>
                  <a:lnTo>
                    <a:pt x="1210" y="1085"/>
                  </a:lnTo>
                  <a:lnTo>
                    <a:pt x="1153" y="1076"/>
                  </a:lnTo>
                  <a:lnTo>
                    <a:pt x="1094" y="1068"/>
                  </a:lnTo>
                  <a:lnTo>
                    <a:pt x="1033" y="1059"/>
                  </a:lnTo>
                  <a:lnTo>
                    <a:pt x="971" y="1050"/>
                  </a:lnTo>
                  <a:lnTo>
                    <a:pt x="910" y="1040"/>
                  </a:lnTo>
                  <a:lnTo>
                    <a:pt x="848" y="1030"/>
                  </a:lnTo>
                  <a:lnTo>
                    <a:pt x="787" y="1020"/>
                  </a:lnTo>
                  <a:lnTo>
                    <a:pt x="726" y="1010"/>
                  </a:lnTo>
                  <a:lnTo>
                    <a:pt x="668" y="999"/>
                  </a:lnTo>
                  <a:lnTo>
                    <a:pt x="611" y="990"/>
                  </a:lnTo>
                  <a:lnTo>
                    <a:pt x="557" y="980"/>
                  </a:lnTo>
                  <a:lnTo>
                    <a:pt x="506" y="971"/>
                  </a:lnTo>
                  <a:lnTo>
                    <a:pt x="459" y="962"/>
                  </a:lnTo>
                  <a:lnTo>
                    <a:pt x="416" y="954"/>
                  </a:lnTo>
                  <a:lnTo>
                    <a:pt x="377" y="946"/>
                  </a:lnTo>
                  <a:lnTo>
                    <a:pt x="343" y="940"/>
                  </a:lnTo>
                  <a:lnTo>
                    <a:pt x="314" y="935"/>
                  </a:lnTo>
                  <a:lnTo>
                    <a:pt x="292" y="931"/>
                  </a:lnTo>
                  <a:lnTo>
                    <a:pt x="276" y="926"/>
                  </a:lnTo>
                  <a:lnTo>
                    <a:pt x="248" y="923"/>
                  </a:lnTo>
                  <a:lnTo>
                    <a:pt x="218" y="926"/>
                  </a:lnTo>
                  <a:lnTo>
                    <a:pt x="189" y="934"/>
                  </a:lnTo>
                  <a:lnTo>
                    <a:pt x="162" y="945"/>
                  </a:lnTo>
                  <a:lnTo>
                    <a:pt x="135" y="960"/>
                  </a:lnTo>
                  <a:lnTo>
                    <a:pt x="108" y="977"/>
                  </a:lnTo>
                  <a:lnTo>
                    <a:pt x="83" y="995"/>
                  </a:lnTo>
                  <a:lnTo>
                    <a:pt x="61" y="1014"/>
                  </a:lnTo>
                  <a:lnTo>
                    <a:pt x="47" y="1024"/>
                  </a:lnTo>
                  <a:lnTo>
                    <a:pt x="35" y="1029"/>
                  </a:lnTo>
                  <a:lnTo>
                    <a:pt x="27" y="1030"/>
                  </a:lnTo>
                  <a:lnTo>
                    <a:pt x="19" y="1028"/>
                  </a:lnTo>
                  <a:lnTo>
                    <a:pt x="13" y="1024"/>
                  </a:lnTo>
                  <a:lnTo>
                    <a:pt x="9" y="1018"/>
                  </a:lnTo>
                  <a:lnTo>
                    <a:pt x="6" y="1011"/>
                  </a:lnTo>
                  <a:lnTo>
                    <a:pt x="2" y="1004"/>
                  </a:lnTo>
                  <a:lnTo>
                    <a:pt x="1" y="998"/>
                  </a:lnTo>
                  <a:lnTo>
                    <a:pt x="1" y="993"/>
                  </a:lnTo>
                  <a:lnTo>
                    <a:pt x="0" y="991"/>
                  </a:lnTo>
                  <a:lnTo>
                    <a:pt x="5" y="935"/>
                  </a:lnTo>
                  <a:lnTo>
                    <a:pt x="9" y="872"/>
                  </a:lnTo>
                  <a:lnTo>
                    <a:pt x="13" y="806"/>
                  </a:lnTo>
                  <a:lnTo>
                    <a:pt x="17" y="734"/>
                  </a:lnTo>
                  <a:lnTo>
                    <a:pt x="23" y="661"/>
                  </a:lnTo>
                  <a:lnTo>
                    <a:pt x="27" y="586"/>
                  </a:lnTo>
                  <a:lnTo>
                    <a:pt x="32" y="510"/>
                  </a:lnTo>
                  <a:lnTo>
                    <a:pt x="36" y="436"/>
                  </a:lnTo>
                  <a:lnTo>
                    <a:pt x="42" y="363"/>
                  </a:lnTo>
                  <a:lnTo>
                    <a:pt x="46" y="294"/>
                  </a:lnTo>
                  <a:lnTo>
                    <a:pt x="50" y="229"/>
                  </a:lnTo>
                  <a:lnTo>
                    <a:pt x="53" y="169"/>
                  </a:lnTo>
                  <a:lnTo>
                    <a:pt x="57" y="117"/>
                  </a:lnTo>
                  <a:lnTo>
                    <a:pt x="60" y="102"/>
                  </a:lnTo>
                  <a:lnTo>
                    <a:pt x="64" y="90"/>
                  </a:lnTo>
                  <a:lnTo>
                    <a:pt x="71" y="82"/>
                  </a:lnTo>
                  <a:lnTo>
                    <a:pt x="81" y="76"/>
                  </a:lnTo>
                  <a:lnTo>
                    <a:pt x="92" y="72"/>
                  </a:lnTo>
                  <a:lnTo>
                    <a:pt x="105" y="69"/>
                  </a:lnTo>
                  <a:lnTo>
                    <a:pt x="121" y="67"/>
                  </a:lnTo>
                  <a:lnTo>
                    <a:pt x="138" y="64"/>
                  </a:lnTo>
                  <a:lnTo>
                    <a:pt x="173" y="58"/>
                  </a:lnTo>
                  <a:lnTo>
                    <a:pt x="212" y="52"/>
                  </a:lnTo>
                  <a:lnTo>
                    <a:pt x="254" y="46"/>
                  </a:lnTo>
                  <a:lnTo>
                    <a:pt x="299" y="38"/>
                  </a:lnTo>
                  <a:lnTo>
                    <a:pt x="346" y="32"/>
                  </a:lnTo>
                  <a:lnTo>
                    <a:pt x="394" y="26"/>
                  </a:lnTo>
                  <a:lnTo>
                    <a:pt x="442" y="19"/>
                  </a:lnTo>
                  <a:lnTo>
                    <a:pt x="490" y="14"/>
                  </a:lnTo>
                  <a:lnTo>
                    <a:pt x="535" y="9"/>
                  </a:lnTo>
                  <a:lnTo>
                    <a:pt x="577" y="5"/>
                  </a:lnTo>
                  <a:lnTo>
                    <a:pt x="616" y="2"/>
                  </a:lnTo>
                  <a:lnTo>
                    <a:pt x="652" y="0"/>
                  </a:lnTo>
                  <a:lnTo>
                    <a:pt x="682"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465" name="Freeform 441"/>
            <p:cNvSpPr>
              <a:spLocks noEditPoints="1"/>
            </p:cNvSpPr>
            <p:nvPr/>
          </p:nvSpPr>
          <p:spPr bwMode="auto">
            <a:xfrm>
              <a:off x="3163888" y="3182938"/>
              <a:ext cx="115887" cy="149225"/>
            </a:xfrm>
            <a:custGeom>
              <a:avLst/>
              <a:gdLst>
                <a:gd name="T0" fmla="*/ 415 w 801"/>
                <a:gd name="T1" fmla="*/ 618 h 1033"/>
                <a:gd name="T2" fmla="*/ 385 w 801"/>
                <a:gd name="T3" fmla="*/ 621 h 1033"/>
                <a:gd name="T4" fmla="*/ 357 w 801"/>
                <a:gd name="T5" fmla="*/ 630 h 1033"/>
                <a:gd name="T6" fmla="*/ 332 w 801"/>
                <a:gd name="T7" fmla="*/ 644 h 1033"/>
                <a:gd name="T8" fmla="*/ 310 w 801"/>
                <a:gd name="T9" fmla="*/ 662 h 1033"/>
                <a:gd name="T10" fmla="*/ 292 w 801"/>
                <a:gd name="T11" fmla="*/ 684 h 1033"/>
                <a:gd name="T12" fmla="*/ 278 w 801"/>
                <a:gd name="T13" fmla="*/ 708 h 1033"/>
                <a:gd name="T14" fmla="*/ 269 w 801"/>
                <a:gd name="T15" fmla="*/ 737 h 1033"/>
                <a:gd name="T16" fmla="*/ 266 w 801"/>
                <a:gd name="T17" fmla="*/ 766 h 1033"/>
                <a:gd name="T18" fmla="*/ 269 w 801"/>
                <a:gd name="T19" fmla="*/ 796 h 1033"/>
                <a:gd name="T20" fmla="*/ 278 w 801"/>
                <a:gd name="T21" fmla="*/ 824 h 1033"/>
                <a:gd name="T22" fmla="*/ 292 w 801"/>
                <a:gd name="T23" fmla="*/ 850 h 1033"/>
                <a:gd name="T24" fmla="*/ 310 w 801"/>
                <a:gd name="T25" fmla="*/ 872 h 1033"/>
                <a:gd name="T26" fmla="*/ 332 w 801"/>
                <a:gd name="T27" fmla="*/ 890 h 1033"/>
                <a:gd name="T28" fmla="*/ 357 w 801"/>
                <a:gd name="T29" fmla="*/ 904 h 1033"/>
                <a:gd name="T30" fmla="*/ 385 w 801"/>
                <a:gd name="T31" fmla="*/ 912 h 1033"/>
                <a:gd name="T32" fmla="*/ 415 w 801"/>
                <a:gd name="T33" fmla="*/ 915 h 1033"/>
                <a:gd name="T34" fmla="*/ 445 w 801"/>
                <a:gd name="T35" fmla="*/ 912 h 1033"/>
                <a:gd name="T36" fmla="*/ 472 w 801"/>
                <a:gd name="T37" fmla="*/ 904 h 1033"/>
                <a:gd name="T38" fmla="*/ 498 w 801"/>
                <a:gd name="T39" fmla="*/ 890 h 1033"/>
                <a:gd name="T40" fmla="*/ 520 w 801"/>
                <a:gd name="T41" fmla="*/ 872 h 1033"/>
                <a:gd name="T42" fmla="*/ 538 w 801"/>
                <a:gd name="T43" fmla="*/ 850 h 1033"/>
                <a:gd name="T44" fmla="*/ 552 w 801"/>
                <a:gd name="T45" fmla="*/ 824 h 1033"/>
                <a:gd name="T46" fmla="*/ 560 w 801"/>
                <a:gd name="T47" fmla="*/ 796 h 1033"/>
                <a:gd name="T48" fmla="*/ 563 w 801"/>
                <a:gd name="T49" fmla="*/ 766 h 1033"/>
                <a:gd name="T50" fmla="*/ 560 w 801"/>
                <a:gd name="T51" fmla="*/ 737 h 1033"/>
                <a:gd name="T52" fmla="*/ 552 w 801"/>
                <a:gd name="T53" fmla="*/ 708 h 1033"/>
                <a:gd name="T54" fmla="*/ 538 w 801"/>
                <a:gd name="T55" fmla="*/ 684 h 1033"/>
                <a:gd name="T56" fmla="*/ 520 w 801"/>
                <a:gd name="T57" fmla="*/ 662 h 1033"/>
                <a:gd name="T58" fmla="*/ 498 w 801"/>
                <a:gd name="T59" fmla="*/ 644 h 1033"/>
                <a:gd name="T60" fmla="*/ 472 w 801"/>
                <a:gd name="T61" fmla="*/ 630 h 1033"/>
                <a:gd name="T62" fmla="*/ 445 w 801"/>
                <a:gd name="T63" fmla="*/ 621 h 1033"/>
                <a:gd name="T64" fmla="*/ 415 w 801"/>
                <a:gd name="T65" fmla="*/ 618 h 1033"/>
                <a:gd name="T66" fmla="*/ 194 w 801"/>
                <a:gd name="T67" fmla="*/ 0 h 1033"/>
                <a:gd name="T68" fmla="*/ 731 w 801"/>
                <a:gd name="T69" fmla="*/ 26 h 1033"/>
                <a:gd name="T70" fmla="*/ 751 w 801"/>
                <a:gd name="T71" fmla="*/ 31 h 1033"/>
                <a:gd name="T72" fmla="*/ 768 w 801"/>
                <a:gd name="T73" fmla="*/ 39 h 1033"/>
                <a:gd name="T74" fmla="*/ 783 w 801"/>
                <a:gd name="T75" fmla="*/ 52 h 1033"/>
                <a:gd name="T76" fmla="*/ 794 w 801"/>
                <a:gd name="T77" fmla="*/ 68 h 1033"/>
                <a:gd name="T78" fmla="*/ 800 w 801"/>
                <a:gd name="T79" fmla="*/ 85 h 1033"/>
                <a:gd name="T80" fmla="*/ 801 w 801"/>
                <a:gd name="T81" fmla="*/ 106 h 1033"/>
                <a:gd name="T82" fmla="*/ 735 w 801"/>
                <a:gd name="T83" fmla="*/ 960 h 1033"/>
                <a:gd name="T84" fmla="*/ 731 w 801"/>
                <a:gd name="T85" fmla="*/ 980 h 1033"/>
                <a:gd name="T86" fmla="*/ 722 w 801"/>
                <a:gd name="T87" fmla="*/ 998 h 1033"/>
                <a:gd name="T88" fmla="*/ 709 w 801"/>
                <a:gd name="T89" fmla="*/ 1012 h 1033"/>
                <a:gd name="T90" fmla="*/ 693 w 801"/>
                <a:gd name="T91" fmla="*/ 1023 h 1033"/>
                <a:gd name="T92" fmla="*/ 674 w 801"/>
                <a:gd name="T93" fmla="*/ 1030 h 1033"/>
                <a:gd name="T94" fmla="*/ 654 w 801"/>
                <a:gd name="T95" fmla="*/ 1033 h 1033"/>
                <a:gd name="T96" fmla="*/ 59 w 801"/>
                <a:gd name="T97" fmla="*/ 1033 h 1033"/>
                <a:gd name="T98" fmla="*/ 40 w 801"/>
                <a:gd name="T99" fmla="*/ 1029 h 1033"/>
                <a:gd name="T100" fmla="*/ 23 w 801"/>
                <a:gd name="T101" fmla="*/ 1021 h 1033"/>
                <a:gd name="T102" fmla="*/ 12 w 801"/>
                <a:gd name="T103" fmla="*/ 1009 h 1033"/>
                <a:gd name="T104" fmla="*/ 3 w 801"/>
                <a:gd name="T105" fmla="*/ 993 h 1033"/>
                <a:gd name="T106" fmla="*/ 0 w 801"/>
                <a:gd name="T107" fmla="*/ 975 h 1033"/>
                <a:gd name="T108" fmla="*/ 2 w 801"/>
                <a:gd name="T109" fmla="*/ 956 h 1033"/>
                <a:gd name="T110" fmla="*/ 100 w 801"/>
                <a:gd name="T111" fmla="*/ 70 h 1033"/>
                <a:gd name="T112" fmla="*/ 108 w 801"/>
                <a:gd name="T113" fmla="*/ 51 h 1033"/>
                <a:gd name="T114" fmla="*/ 119 w 801"/>
                <a:gd name="T115" fmla="*/ 34 h 1033"/>
                <a:gd name="T116" fmla="*/ 135 w 801"/>
                <a:gd name="T117" fmla="*/ 19 h 1033"/>
                <a:gd name="T118" fmla="*/ 153 w 801"/>
                <a:gd name="T119" fmla="*/ 8 h 1033"/>
                <a:gd name="T120" fmla="*/ 173 w 801"/>
                <a:gd name="T121" fmla="*/ 2 h 1033"/>
                <a:gd name="T122" fmla="*/ 194 w 801"/>
                <a:gd name="T123" fmla="*/ 0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1" h="1033">
                  <a:moveTo>
                    <a:pt x="415" y="618"/>
                  </a:moveTo>
                  <a:lnTo>
                    <a:pt x="385" y="621"/>
                  </a:lnTo>
                  <a:lnTo>
                    <a:pt x="357" y="630"/>
                  </a:lnTo>
                  <a:lnTo>
                    <a:pt x="332" y="644"/>
                  </a:lnTo>
                  <a:lnTo>
                    <a:pt x="310" y="662"/>
                  </a:lnTo>
                  <a:lnTo>
                    <a:pt x="292" y="684"/>
                  </a:lnTo>
                  <a:lnTo>
                    <a:pt x="278" y="708"/>
                  </a:lnTo>
                  <a:lnTo>
                    <a:pt x="269" y="737"/>
                  </a:lnTo>
                  <a:lnTo>
                    <a:pt x="266" y="766"/>
                  </a:lnTo>
                  <a:lnTo>
                    <a:pt x="269" y="796"/>
                  </a:lnTo>
                  <a:lnTo>
                    <a:pt x="278" y="824"/>
                  </a:lnTo>
                  <a:lnTo>
                    <a:pt x="292" y="850"/>
                  </a:lnTo>
                  <a:lnTo>
                    <a:pt x="310" y="872"/>
                  </a:lnTo>
                  <a:lnTo>
                    <a:pt x="332" y="890"/>
                  </a:lnTo>
                  <a:lnTo>
                    <a:pt x="357" y="904"/>
                  </a:lnTo>
                  <a:lnTo>
                    <a:pt x="385" y="912"/>
                  </a:lnTo>
                  <a:lnTo>
                    <a:pt x="415" y="915"/>
                  </a:lnTo>
                  <a:lnTo>
                    <a:pt x="445" y="912"/>
                  </a:lnTo>
                  <a:lnTo>
                    <a:pt x="472" y="904"/>
                  </a:lnTo>
                  <a:lnTo>
                    <a:pt x="498" y="890"/>
                  </a:lnTo>
                  <a:lnTo>
                    <a:pt x="520" y="872"/>
                  </a:lnTo>
                  <a:lnTo>
                    <a:pt x="538" y="850"/>
                  </a:lnTo>
                  <a:lnTo>
                    <a:pt x="552" y="824"/>
                  </a:lnTo>
                  <a:lnTo>
                    <a:pt x="560" y="796"/>
                  </a:lnTo>
                  <a:lnTo>
                    <a:pt x="563" y="766"/>
                  </a:lnTo>
                  <a:lnTo>
                    <a:pt x="560" y="737"/>
                  </a:lnTo>
                  <a:lnTo>
                    <a:pt x="552" y="708"/>
                  </a:lnTo>
                  <a:lnTo>
                    <a:pt x="538" y="684"/>
                  </a:lnTo>
                  <a:lnTo>
                    <a:pt x="520" y="662"/>
                  </a:lnTo>
                  <a:lnTo>
                    <a:pt x="498" y="644"/>
                  </a:lnTo>
                  <a:lnTo>
                    <a:pt x="472" y="630"/>
                  </a:lnTo>
                  <a:lnTo>
                    <a:pt x="445" y="621"/>
                  </a:lnTo>
                  <a:lnTo>
                    <a:pt x="415" y="618"/>
                  </a:lnTo>
                  <a:close/>
                  <a:moveTo>
                    <a:pt x="194" y="0"/>
                  </a:moveTo>
                  <a:lnTo>
                    <a:pt x="731" y="26"/>
                  </a:lnTo>
                  <a:lnTo>
                    <a:pt x="751" y="31"/>
                  </a:lnTo>
                  <a:lnTo>
                    <a:pt x="768" y="39"/>
                  </a:lnTo>
                  <a:lnTo>
                    <a:pt x="783" y="52"/>
                  </a:lnTo>
                  <a:lnTo>
                    <a:pt x="794" y="68"/>
                  </a:lnTo>
                  <a:lnTo>
                    <a:pt x="800" y="85"/>
                  </a:lnTo>
                  <a:lnTo>
                    <a:pt x="801" y="106"/>
                  </a:lnTo>
                  <a:lnTo>
                    <a:pt x="735" y="960"/>
                  </a:lnTo>
                  <a:lnTo>
                    <a:pt x="731" y="980"/>
                  </a:lnTo>
                  <a:lnTo>
                    <a:pt x="722" y="998"/>
                  </a:lnTo>
                  <a:lnTo>
                    <a:pt x="709" y="1012"/>
                  </a:lnTo>
                  <a:lnTo>
                    <a:pt x="693" y="1023"/>
                  </a:lnTo>
                  <a:lnTo>
                    <a:pt x="674" y="1030"/>
                  </a:lnTo>
                  <a:lnTo>
                    <a:pt x="654" y="1033"/>
                  </a:lnTo>
                  <a:lnTo>
                    <a:pt x="59" y="1033"/>
                  </a:lnTo>
                  <a:lnTo>
                    <a:pt x="40" y="1029"/>
                  </a:lnTo>
                  <a:lnTo>
                    <a:pt x="23" y="1021"/>
                  </a:lnTo>
                  <a:lnTo>
                    <a:pt x="12" y="1009"/>
                  </a:lnTo>
                  <a:lnTo>
                    <a:pt x="3" y="993"/>
                  </a:lnTo>
                  <a:lnTo>
                    <a:pt x="0" y="975"/>
                  </a:lnTo>
                  <a:lnTo>
                    <a:pt x="2" y="956"/>
                  </a:lnTo>
                  <a:lnTo>
                    <a:pt x="100" y="70"/>
                  </a:lnTo>
                  <a:lnTo>
                    <a:pt x="108" y="51"/>
                  </a:lnTo>
                  <a:lnTo>
                    <a:pt x="119" y="34"/>
                  </a:lnTo>
                  <a:lnTo>
                    <a:pt x="135" y="19"/>
                  </a:lnTo>
                  <a:lnTo>
                    <a:pt x="153" y="8"/>
                  </a:lnTo>
                  <a:lnTo>
                    <a:pt x="173" y="2"/>
                  </a:lnTo>
                  <a:lnTo>
                    <a:pt x="194"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8" name="Rectangle 7"/>
          <p:cNvSpPr/>
          <p:nvPr/>
        </p:nvSpPr>
        <p:spPr>
          <a:xfrm>
            <a:off x="4962523" y="2086850"/>
            <a:ext cx="3348037" cy="512763"/>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nchor="ctr"/>
          <a:lstStyle/>
          <a:p>
            <a:pPr algn="ctr">
              <a:defRPr/>
            </a:pPr>
            <a:r>
              <a:rPr lang="en-US" sz="1500" b="1" dirty="0">
                <a:solidFill>
                  <a:schemeClr val="bg1"/>
                </a:solidFill>
                <a:cs typeface="Arial" panose="020B0604020202020204" pitchFamily="34" charset="0"/>
              </a:rPr>
              <a:t>Innovation</a:t>
            </a:r>
          </a:p>
        </p:txBody>
      </p:sp>
      <p:sp>
        <p:nvSpPr>
          <p:cNvPr id="43" name="Rectangle 42"/>
          <p:cNvSpPr/>
          <p:nvPr/>
        </p:nvSpPr>
        <p:spPr>
          <a:xfrm>
            <a:off x="4962523" y="2575010"/>
            <a:ext cx="3348037" cy="242433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tIns="137196" rIns="137196" bIns="137196"/>
          <a:lstStyle/>
          <a:p>
            <a:pPr marL="285750" indent="-285750">
              <a:buFont typeface="Arial" panose="020B0604020202020204" pitchFamily="34" charset="0"/>
              <a:buChar char="•"/>
              <a:defRPr/>
            </a:pPr>
            <a:r>
              <a:rPr lang="en-US" sz="1600" dirty="0" smtClean="0">
                <a:solidFill>
                  <a:schemeClr val="tx1"/>
                </a:solidFill>
                <a:cs typeface="Arial" panose="020B0604020202020204" pitchFamily="34" charset="0"/>
              </a:rPr>
              <a:t>Rate setting models have gone through numerous iterations </a:t>
            </a:r>
          </a:p>
          <a:p>
            <a:pPr marL="285750" indent="-285750">
              <a:buFont typeface="Arial" panose="020B0604020202020204" pitchFamily="34" charset="0"/>
              <a:buChar char="•"/>
              <a:defRPr/>
            </a:pPr>
            <a:r>
              <a:rPr lang="en-US" sz="1600" dirty="0" smtClean="0">
                <a:solidFill>
                  <a:schemeClr val="tx1"/>
                </a:solidFill>
                <a:cs typeface="Arial" panose="020B0604020202020204" pitchFamily="34" charset="0"/>
              </a:rPr>
              <a:t>Broadly written enabling statute allows for innovation without political complexities</a:t>
            </a:r>
          </a:p>
          <a:p>
            <a:pPr marL="285750" indent="-285750">
              <a:buFont typeface="Arial" panose="020B0604020202020204" pitchFamily="34" charset="0"/>
              <a:buChar char="•"/>
              <a:defRPr/>
            </a:pPr>
            <a:r>
              <a:rPr lang="en-US" sz="1600" dirty="0" smtClean="0">
                <a:solidFill>
                  <a:schemeClr val="tx1"/>
                </a:solidFill>
                <a:cs typeface="Arial" panose="020B0604020202020204" pitchFamily="34" charset="0"/>
              </a:rPr>
              <a:t>Moving to Global Hospital Budget Model is unique among states</a:t>
            </a:r>
            <a:endParaRPr lang="en-US" sz="1600" dirty="0">
              <a:solidFill>
                <a:schemeClr val="tx1"/>
              </a:solidFill>
              <a:cs typeface="Arial" panose="020B0604020202020204" pitchFamily="34" charset="0"/>
            </a:endParaRPr>
          </a:p>
        </p:txBody>
      </p:sp>
      <p:grpSp>
        <p:nvGrpSpPr>
          <p:cNvPr id="55304" name="Group 53"/>
          <p:cNvGrpSpPr>
            <a:grpSpLocks/>
          </p:cNvGrpSpPr>
          <p:nvPr/>
        </p:nvGrpSpPr>
        <p:grpSpPr bwMode="auto">
          <a:xfrm>
            <a:off x="1143000" y="2230438"/>
            <a:ext cx="3087688" cy="3087687"/>
            <a:chOff x="3028548" y="2487810"/>
            <a:chExt cx="3086904" cy="3087640"/>
          </a:xfrm>
        </p:grpSpPr>
        <p:grpSp>
          <p:nvGrpSpPr>
            <p:cNvPr id="55305" name="Group 54"/>
            <p:cNvGrpSpPr>
              <a:grpSpLocks/>
            </p:cNvGrpSpPr>
            <p:nvPr/>
          </p:nvGrpSpPr>
          <p:grpSpPr bwMode="auto">
            <a:xfrm>
              <a:off x="3028548" y="2487810"/>
              <a:ext cx="3086904" cy="3087640"/>
              <a:chOff x="3028548" y="2487810"/>
              <a:chExt cx="3086904" cy="3087640"/>
            </a:xfrm>
          </p:grpSpPr>
          <p:grpSp>
            <p:nvGrpSpPr>
              <p:cNvPr id="55308" name="Group 59"/>
              <p:cNvGrpSpPr>
                <a:grpSpLocks/>
              </p:cNvGrpSpPr>
              <p:nvPr/>
            </p:nvGrpSpPr>
            <p:grpSpPr bwMode="auto">
              <a:xfrm>
                <a:off x="3092628" y="2487810"/>
                <a:ext cx="2958746" cy="2755335"/>
                <a:chOff x="3361783" y="1371600"/>
                <a:chExt cx="5465258" cy="5089525"/>
              </a:xfrm>
            </p:grpSpPr>
            <p:sp>
              <p:nvSpPr>
                <p:cNvPr id="96" name="Freeform 5"/>
                <p:cNvSpPr>
                  <a:spLocks/>
                </p:cNvSpPr>
                <p:nvPr/>
              </p:nvSpPr>
              <p:spPr bwMode="auto">
                <a:xfrm>
                  <a:off x="3480879" y="4300977"/>
                  <a:ext cx="2494801" cy="2017430"/>
                </a:xfrm>
                <a:custGeom>
                  <a:avLst/>
                  <a:gdLst>
                    <a:gd name="T0" fmla="*/ 1142 w 1686"/>
                    <a:gd name="T1" fmla="*/ 180 h 1363"/>
                    <a:gd name="T2" fmla="*/ 1056 w 1686"/>
                    <a:gd name="T3" fmla="*/ 113 h 1363"/>
                    <a:gd name="T4" fmla="*/ 682 w 1686"/>
                    <a:gd name="T5" fmla="*/ 0 h 1363"/>
                    <a:gd name="T6" fmla="*/ 589 w 1686"/>
                    <a:gd name="T7" fmla="*/ 7 h 1363"/>
                    <a:gd name="T8" fmla="*/ 0 w 1686"/>
                    <a:gd name="T9" fmla="*/ 682 h 1363"/>
                    <a:gd name="T10" fmla="*/ 682 w 1686"/>
                    <a:gd name="T11" fmla="*/ 1363 h 1363"/>
                    <a:gd name="T12" fmla="*/ 845 w 1686"/>
                    <a:gd name="T13" fmla="*/ 1343 h 1363"/>
                    <a:gd name="T14" fmla="*/ 1056 w 1686"/>
                    <a:gd name="T15" fmla="*/ 1251 h 1363"/>
                    <a:gd name="T16" fmla="*/ 1142 w 1686"/>
                    <a:gd name="T17" fmla="*/ 1183 h 1363"/>
                    <a:gd name="T18" fmla="*/ 1686 w 1686"/>
                    <a:gd name="T19" fmla="*/ 987 h 1363"/>
                    <a:gd name="T20" fmla="*/ 1686 w 1686"/>
                    <a:gd name="T21" fmla="*/ 377 h 1363"/>
                    <a:gd name="T22" fmla="*/ 1142 w 1686"/>
                    <a:gd name="T23" fmla="*/ 18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6" h="1363">
                      <a:moveTo>
                        <a:pt x="1142" y="180"/>
                      </a:moveTo>
                      <a:cubicBezTo>
                        <a:pt x="1115" y="155"/>
                        <a:pt x="1087" y="133"/>
                        <a:pt x="1056" y="113"/>
                      </a:cubicBezTo>
                      <a:cubicBezTo>
                        <a:pt x="949" y="42"/>
                        <a:pt x="820" y="0"/>
                        <a:pt x="682" y="0"/>
                      </a:cubicBezTo>
                      <a:cubicBezTo>
                        <a:pt x="650" y="0"/>
                        <a:pt x="619" y="3"/>
                        <a:pt x="589" y="7"/>
                      </a:cubicBezTo>
                      <a:cubicBezTo>
                        <a:pt x="256" y="53"/>
                        <a:pt x="0" y="337"/>
                        <a:pt x="0" y="682"/>
                      </a:cubicBezTo>
                      <a:cubicBezTo>
                        <a:pt x="0" y="1058"/>
                        <a:pt x="305" y="1363"/>
                        <a:pt x="682" y="1363"/>
                      </a:cubicBezTo>
                      <a:cubicBezTo>
                        <a:pt x="738" y="1363"/>
                        <a:pt x="792" y="1356"/>
                        <a:pt x="845" y="1343"/>
                      </a:cubicBezTo>
                      <a:cubicBezTo>
                        <a:pt x="921" y="1324"/>
                        <a:pt x="992" y="1293"/>
                        <a:pt x="1056" y="1251"/>
                      </a:cubicBezTo>
                      <a:cubicBezTo>
                        <a:pt x="1087" y="1231"/>
                        <a:pt x="1115" y="1208"/>
                        <a:pt x="1142" y="1183"/>
                      </a:cubicBezTo>
                      <a:cubicBezTo>
                        <a:pt x="1299" y="1073"/>
                        <a:pt x="1484" y="1002"/>
                        <a:pt x="1686" y="987"/>
                      </a:cubicBezTo>
                      <a:cubicBezTo>
                        <a:pt x="1686" y="377"/>
                        <a:pt x="1686" y="377"/>
                        <a:pt x="1686" y="377"/>
                      </a:cubicBezTo>
                      <a:cubicBezTo>
                        <a:pt x="1484" y="361"/>
                        <a:pt x="1298" y="290"/>
                        <a:pt x="1142" y="18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7" name="Freeform 6"/>
                <p:cNvSpPr>
                  <a:spLocks/>
                </p:cNvSpPr>
                <p:nvPr/>
              </p:nvSpPr>
              <p:spPr bwMode="auto">
                <a:xfrm>
                  <a:off x="3360682" y="1371600"/>
                  <a:ext cx="3881454" cy="5090491"/>
                </a:xfrm>
                <a:custGeom>
                  <a:avLst/>
                  <a:gdLst>
                    <a:gd name="T0" fmla="*/ 1257 w 2625"/>
                    <a:gd name="T1" fmla="*/ 437 h 3440"/>
                    <a:gd name="T2" fmla="*/ 1239 w 2625"/>
                    <a:gd name="T3" fmla="*/ 472 h 3440"/>
                    <a:gd name="T4" fmla="*/ 1167 w 2625"/>
                    <a:gd name="T5" fmla="*/ 818 h 3440"/>
                    <a:gd name="T6" fmla="*/ 1182 w 2625"/>
                    <a:gd name="T7" fmla="*/ 925 h 3440"/>
                    <a:gd name="T8" fmla="*/ 1041 w 2625"/>
                    <a:gd name="T9" fmla="*/ 1569 h 3440"/>
                    <a:gd name="T10" fmla="*/ 553 w 2625"/>
                    <a:gd name="T11" fmla="*/ 2012 h 3440"/>
                    <a:gd name="T12" fmla="*/ 452 w 2625"/>
                    <a:gd name="T13" fmla="*/ 2052 h 3440"/>
                    <a:gd name="T14" fmla="*/ 167 w 2625"/>
                    <a:gd name="T15" fmla="*/ 2320 h 3440"/>
                    <a:gd name="T16" fmla="*/ 127 w 2625"/>
                    <a:gd name="T17" fmla="*/ 2404 h 3440"/>
                    <a:gd name="T18" fmla="*/ 416 w 2625"/>
                    <a:gd name="T19" fmla="*/ 3252 h 3440"/>
                    <a:gd name="T20" fmla="*/ 1347 w 2625"/>
                    <a:gd name="T21" fmla="*/ 3003 h 3440"/>
                    <a:gd name="T22" fmla="*/ 1411 w 2625"/>
                    <a:gd name="T23" fmla="*/ 2852 h 3440"/>
                    <a:gd name="T24" fmla="*/ 1438 w 2625"/>
                    <a:gd name="T25" fmla="*/ 2623 h 3440"/>
                    <a:gd name="T26" fmla="*/ 1422 w 2625"/>
                    <a:gd name="T27" fmla="*/ 2514 h 3440"/>
                    <a:gd name="T28" fmla="*/ 1563 w 2625"/>
                    <a:gd name="T29" fmla="*/ 1871 h 3440"/>
                    <a:gd name="T30" fmla="*/ 2050 w 2625"/>
                    <a:gd name="T31" fmla="*/ 1429 h 3440"/>
                    <a:gd name="T32" fmla="*/ 2152 w 2625"/>
                    <a:gd name="T33" fmla="*/ 1388 h 3440"/>
                    <a:gd name="T34" fmla="*/ 2337 w 2625"/>
                    <a:gd name="T35" fmla="*/ 1251 h 3440"/>
                    <a:gd name="T36" fmla="*/ 2437 w 2625"/>
                    <a:gd name="T37" fmla="*/ 1120 h 3440"/>
                    <a:gd name="T38" fmla="*/ 2188 w 2625"/>
                    <a:gd name="T39" fmla="*/ 189 h 3440"/>
                    <a:gd name="T40" fmla="*/ 1257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257" y="437"/>
                      </a:moveTo>
                      <a:cubicBezTo>
                        <a:pt x="1250" y="449"/>
                        <a:pt x="1245" y="460"/>
                        <a:pt x="1239" y="472"/>
                      </a:cubicBezTo>
                      <a:cubicBezTo>
                        <a:pt x="1183" y="582"/>
                        <a:pt x="1160" y="701"/>
                        <a:pt x="1167" y="818"/>
                      </a:cubicBezTo>
                      <a:cubicBezTo>
                        <a:pt x="1169" y="854"/>
                        <a:pt x="1174" y="890"/>
                        <a:pt x="1182" y="925"/>
                      </a:cubicBezTo>
                      <a:cubicBezTo>
                        <a:pt x="1202" y="1142"/>
                        <a:pt x="1158" y="1367"/>
                        <a:pt x="1041" y="1569"/>
                      </a:cubicBezTo>
                      <a:cubicBezTo>
                        <a:pt x="924" y="1772"/>
                        <a:pt x="751" y="1921"/>
                        <a:pt x="553" y="2012"/>
                      </a:cubicBezTo>
                      <a:cubicBezTo>
                        <a:pt x="519" y="2023"/>
                        <a:pt x="485" y="2036"/>
                        <a:pt x="452" y="2052"/>
                      </a:cubicBezTo>
                      <a:cubicBezTo>
                        <a:pt x="337" y="2110"/>
                        <a:pt x="237" y="2200"/>
                        <a:pt x="167" y="2320"/>
                      </a:cubicBezTo>
                      <a:cubicBezTo>
                        <a:pt x="152" y="2348"/>
                        <a:pt x="139" y="2376"/>
                        <a:pt x="127" y="2404"/>
                      </a:cubicBezTo>
                      <a:cubicBezTo>
                        <a:pt x="0" y="2715"/>
                        <a:pt x="118" y="3079"/>
                        <a:pt x="416" y="3252"/>
                      </a:cubicBezTo>
                      <a:cubicBezTo>
                        <a:pt x="742" y="3440"/>
                        <a:pt x="1159" y="3329"/>
                        <a:pt x="1347" y="3003"/>
                      </a:cubicBezTo>
                      <a:cubicBezTo>
                        <a:pt x="1375" y="2954"/>
                        <a:pt x="1396" y="2904"/>
                        <a:pt x="1411" y="2852"/>
                      </a:cubicBezTo>
                      <a:cubicBezTo>
                        <a:pt x="1433" y="2777"/>
                        <a:pt x="1442" y="2699"/>
                        <a:pt x="1438" y="2623"/>
                      </a:cubicBezTo>
                      <a:cubicBezTo>
                        <a:pt x="1435" y="2586"/>
                        <a:pt x="1430" y="2550"/>
                        <a:pt x="1422" y="2514"/>
                      </a:cubicBezTo>
                      <a:cubicBezTo>
                        <a:pt x="1402" y="2298"/>
                        <a:pt x="1446" y="2074"/>
                        <a:pt x="1563" y="1871"/>
                      </a:cubicBezTo>
                      <a:cubicBezTo>
                        <a:pt x="1680" y="1669"/>
                        <a:pt x="1853" y="1519"/>
                        <a:pt x="2050" y="1429"/>
                      </a:cubicBezTo>
                      <a:cubicBezTo>
                        <a:pt x="2085" y="1418"/>
                        <a:pt x="2119" y="1404"/>
                        <a:pt x="2152" y="1388"/>
                      </a:cubicBezTo>
                      <a:cubicBezTo>
                        <a:pt x="2221" y="1354"/>
                        <a:pt x="2283" y="1308"/>
                        <a:pt x="2337" y="1251"/>
                      </a:cubicBezTo>
                      <a:cubicBezTo>
                        <a:pt x="2375" y="1212"/>
                        <a:pt x="2409" y="1169"/>
                        <a:pt x="2437" y="1120"/>
                      </a:cubicBezTo>
                      <a:cubicBezTo>
                        <a:pt x="2625" y="794"/>
                        <a:pt x="2514" y="377"/>
                        <a:pt x="2188" y="189"/>
                      </a:cubicBezTo>
                      <a:cubicBezTo>
                        <a:pt x="1862" y="0"/>
                        <a:pt x="1445" y="112"/>
                        <a:pt x="1257" y="437"/>
                      </a:cubicBezTo>
                      <a:close/>
                    </a:path>
                  </a:pathLst>
                </a:custGeom>
                <a:solidFill>
                  <a:schemeClr val="accent3">
                    <a:lumMod val="85000"/>
                  </a:schemeClr>
                </a:solidFill>
                <a:ln w="9525">
                  <a:no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8" name="Freeform 7"/>
                <p:cNvSpPr>
                  <a:spLocks/>
                </p:cNvSpPr>
                <p:nvPr/>
              </p:nvSpPr>
              <p:spPr bwMode="auto">
                <a:xfrm>
                  <a:off x="4946685" y="1371600"/>
                  <a:ext cx="3881454" cy="5090491"/>
                </a:xfrm>
                <a:custGeom>
                  <a:avLst/>
                  <a:gdLst>
                    <a:gd name="T0" fmla="*/ 1368 w 2625"/>
                    <a:gd name="T1" fmla="*/ 437 h 3440"/>
                    <a:gd name="T2" fmla="*/ 1386 w 2625"/>
                    <a:gd name="T3" fmla="*/ 472 h 3440"/>
                    <a:gd name="T4" fmla="*/ 1458 w 2625"/>
                    <a:gd name="T5" fmla="*/ 818 h 3440"/>
                    <a:gd name="T6" fmla="*/ 1443 w 2625"/>
                    <a:gd name="T7" fmla="*/ 925 h 3440"/>
                    <a:gd name="T8" fmla="*/ 1584 w 2625"/>
                    <a:gd name="T9" fmla="*/ 1569 h 3440"/>
                    <a:gd name="T10" fmla="*/ 2072 w 2625"/>
                    <a:gd name="T11" fmla="*/ 2012 h 3440"/>
                    <a:gd name="T12" fmla="*/ 2173 w 2625"/>
                    <a:gd name="T13" fmla="*/ 2052 h 3440"/>
                    <a:gd name="T14" fmla="*/ 2458 w 2625"/>
                    <a:gd name="T15" fmla="*/ 2320 h 3440"/>
                    <a:gd name="T16" fmla="*/ 2498 w 2625"/>
                    <a:gd name="T17" fmla="*/ 2404 h 3440"/>
                    <a:gd name="T18" fmla="*/ 2209 w 2625"/>
                    <a:gd name="T19" fmla="*/ 3252 h 3440"/>
                    <a:gd name="T20" fmla="*/ 1278 w 2625"/>
                    <a:gd name="T21" fmla="*/ 3003 h 3440"/>
                    <a:gd name="T22" fmla="*/ 1214 w 2625"/>
                    <a:gd name="T23" fmla="*/ 2852 h 3440"/>
                    <a:gd name="T24" fmla="*/ 1187 w 2625"/>
                    <a:gd name="T25" fmla="*/ 2623 h 3440"/>
                    <a:gd name="T26" fmla="*/ 1203 w 2625"/>
                    <a:gd name="T27" fmla="*/ 2514 h 3440"/>
                    <a:gd name="T28" fmla="*/ 1062 w 2625"/>
                    <a:gd name="T29" fmla="*/ 1871 h 3440"/>
                    <a:gd name="T30" fmla="*/ 574 w 2625"/>
                    <a:gd name="T31" fmla="*/ 1429 h 3440"/>
                    <a:gd name="T32" fmla="*/ 473 w 2625"/>
                    <a:gd name="T33" fmla="*/ 1388 h 3440"/>
                    <a:gd name="T34" fmla="*/ 287 w 2625"/>
                    <a:gd name="T35" fmla="*/ 1251 h 3440"/>
                    <a:gd name="T36" fmla="*/ 188 w 2625"/>
                    <a:gd name="T37" fmla="*/ 1120 h 3440"/>
                    <a:gd name="T38" fmla="*/ 437 w 2625"/>
                    <a:gd name="T39" fmla="*/ 189 h 3440"/>
                    <a:gd name="T40" fmla="*/ 1368 w 2625"/>
                    <a:gd name="T41" fmla="*/ 437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5" h="3440">
                      <a:moveTo>
                        <a:pt x="1368" y="437"/>
                      </a:moveTo>
                      <a:cubicBezTo>
                        <a:pt x="1375" y="449"/>
                        <a:pt x="1380" y="460"/>
                        <a:pt x="1386" y="472"/>
                      </a:cubicBezTo>
                      <a:cubicBezTo>
                        <a:pt x="1442" y="582"/>
                        <a:pt x="1465" y="701"/>
                        <a:pt x="1458" y="818"/>
                      </a:cubicBezTo>
                      <a:cubicBezTo>
                        <a:pt x="1456" y="854"/>
                        <a:pt x="1451" y="890"/>
                        <a:pt x="1443" y="925"/>
                      </a:cubicBezTo>
                      <a:cubicBezTo>
                        <a:pt x="1423" y="1142"/>
                        <a:pt x="1467" y="1367"/>
                        <a:pt x="1584" y="1569"/>
                      </a:cubicBezTo>
                      <a:cubicBezTo>
                        <a:pt x="1701" y="1772"/>
                        <a:pt x="1874" y="1921"/>
                        <a:pt x="2072" y="2012"/>
                      </a:cubicBezTo>
                      <a:cubicBezTo>
                        <a:pt x="2106" y="2023"/>
                        <a:pt x="2140" y="2036"/>
                        <a:pt x="2173" y="2052"/>
                      </a:cubicBezTo>
                      <a:cubicBezTo>
                        <a:pt x="2288" y="2110"/>
                        <a:pt x="2388" y="2200"/>
                        <a:pt x="2458" y="2320"/>
                      </a:cubicBezTo>
                      <a:cubicBezTo>
                        <a:pt x="2473" y="2348"/>
                        <a:pt x="2486" y="2376"/>
                        <a:pt x="2498" y="2404"/>
                      </a:cubicBezTo>
                      <a:cubicBezTo>
                        <a:pt x="2625" y="2715"/>
                        <a:pt x="2507" y="3079"/>
                        <a:pt x="2209" y="3252"/>
                      </a:cubicBezTo>
                      <a:cubicBezTo>
                        <a:pt x="1883" y="3440"/>
                        <a:pt x="1466" y="3329"/>
                        <a:pt x="1278" y="3003"/>
                      </a:cubicBezTo>
                      <a:cubicBezTo>
                        <a:pt x="1249" y="2954"/>
                        <a:pt x="1229" y="2904"/>
                        <a:pt x="1214" y="2852"/>
                      </a:cubicBezTo>
                      <a:cubicBezTo>
                        <a:pt x="1192" y="2777"/>
                        <a:pt x="1183" y="2699"/>
                        <a:pt x="1187" y="2623"/>
                      </a:cubicBezTo>
                      <a:cubicBezTo>
                        <a:pt x="1190" y="2586"/>
                        <a:pt x="1195" y="2550"/>
                        <a:pt x="1203" y="2514"/>
                      </a:cubicBezTo>
                      <a:cubicBezTo>
                        <a:pt x="1223" y="2298"/>
                        <a:pt x="1179" y="2074"/>
                        <a:pt x="1062" y="1871"/>
                      </a:cubicBezTo>
                      <a:cubicBezTo>
                        <a:pt x="945" y="1669"/>
                        <a:pt x="772" y="1519"/>
                        <a:pt x="574" y="1429"/>
                      </a:cubicBezTo>
                      <a:cubicBezTo>
                        <a:pt x="540" y="1418"/>
                        <a:pt x="506" y="1404"/>
                        <a:pt x="473" y="1388"/>
                      </a:cubicBezTo>
                      <a:cubicBezTo>
                        <a:pt x="404" y="1354"/>
                        <a:pt x="342" y="1308"/>
                        <a:pt x="287" y="1251"/>
                      </a:cubicBezTo>
                      <a:cubicBezTo>
                        <a:pt x="250" y="1212"/>
                        <a:pt x="216" y="1169"/>
                        <a:pt x="188" y="1120"/>
                      </a:cubicBezTo>
                      <a:cubicBezTo>
                        <a:pt x="0" y="794"/>
                        <a:pt x="111" y="377"/>
                        <a:pt x="437" y="189"/>
                      </a:cubicBezTo>
                      <a:cubicBezTo>
                        <a:pt x="763" y="0"/>
                        <a:pt x="1179" y="112"/>
                        <a:pt x="1368" y="437"/>
                      </a:cubicBezTo>
                      <a:close/>
                    </a:path>
                  </a:pathLst>
                </a:custGeom>
                <a:solidFill>
                  <a:schemeClr val="accent3">
                    <a:lumMod val="85000"/>
                  </a:schemeClr>
                </a:solidFill>
                <a:ln w="19050">
                  <a:solidFill>
                    <a:schemeClr val="accent1">
                      <a:lumMod val="90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9" name="Freeform 8"/>
                <p:cNvSpPr>
                  <a:spLocks/>
                </p:cNvSpPr>
                <p:nvPr/>
              </p:nvSpPr>
              <p:spPr bwMode="auto">
                <a:xfrm>
                  <a:off x="5975680" y="4300977"/>
                  <a:ext cx="2741058" cy="2017430"/>
                </a:xfrm>
                <a:custGeom>
                  <a:avLst/>
                  <a:gdLst>
                    <a:gd name="T0" fmla="*/ 1171 w 1853"/>
                    <a:gd name="T1" fmla="*/ 0 h 1363"/>
                    <a:gd name="T2" fmla="*/ 1133 w 1853"/>
                    <a:gd name="T3" fmla="*/ 2 h 1363"/>
                    <a:gd name="T4" fmla="*/ 797 w 1853"/>
                    <a:gd name="T5" fmla="*/ 113 h 1363"/>
                    <a:gd name="T6" fmla="*/ 711 w 1853"/>
                    <a:gd name="T7" fmla="*/ 180 h 1363"/>
                    <a:gd name="T8" fmla="*/ 83 w 1853"/>
                    <a:gd name="T9" fmla="*/ 380 h 1363"/>
                    <a:gd name="T10" fmla="*/ 0 w 1853"/>
                    <a:gd name="T11" fmla="*/ 377 h 1363"/>
                    <a:gd name="T12" fmla="*/ 0 w 1853"/>
                    <a:gd name="T13" fmla="*/ 987 h 1363"/>
                    <a:gd name="T14" fmla="*/ 83 w 1853"/>
                    <a:gd name="T15" fmla="*/ 984 h 1363"/>
                    <a:gd name="T16" fmla="*/ 711 w 1853"/>
                    <a:gd name="T17" fmla="*/ 1183 h 1363"/>
                    <a:gd name="T18" fmla="*/ 797 w 1853"/>
                    <a:gd name="T19" fmla="*/ 1251 h 1363"/>
                    <a:gd name="T20" fmla="*/ 1008 w 1853"/>
                    <a:gd name="T21" fmla="*/ 1343 h 1363"/>
                    <a:gd name="T22" fmla="*/ 1171 w 1853"/>
                    <a:gd name="T23" fmla="*/ 1363 h 1363"/>
                    <a:gd name="T24" fmla="*/ 1853 w 1853"/>
                    <a:gd name="T25" fmla="*/ 682 h 1363"/>
                    <a:gd name="T26" fmla="*/ 1171 w 1853"/>
                    <a:gd name="T27" fmla="*/ 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3" h="1363">
                      <a:moveTo>
                        <a:pt x="1171" y="0"/>
                      </a:moveTo>
                      <a:cubicBezTo>
                        <a:pt x="1158" y="0"/>
                        <a:pt x="1146" y="1"/>
                        <a:pt x="1133" y="2"/>
                      </a:cubicBezTo>
                      <a:cubicBezTo>
                        <a:pt x="1009" y="9"/>
                        <a:pt x="894" y="48"/>
                        <a:pt x="797" y="113"/>
                      </a:cubicBezTo>
                      <a:cubicBezTo>
                        <a:pt x="766" y="133"/>
                        <a:pt x="738" y="155"/>
                        <a:pt x="711" y="180"/>
                      </a:cubicBezTo>
                      <a:cubicBezTo>
                        <a:pt x="534" y="305"/>
                        <a:pt x="318" y="380"/>
                        <a:pt x="83" y="380"/>
                      </a:cubicBezTo>
                      <a:cubicBezTo>
                        <a:pt x="55" y="380"/>
                        <a:pt x="28" y="379"/>
                        <a:pt x="0" y="377"/>
                      </a:cubicBezTo>
                      <a:cubicBezTo>
                        <a:pt x="0" y="987"/>
                        <a:pt x="0" y="987"/>
                        <a:pt x="0" y="987"/>
                      </a:cubicBezTo>
                      <a:cubicBezTo>
                        <a:pt x="28" y="985"/>
                        <a:pt x="55" y="984"/>
                        <a:pt x="83" y="984"/>
                      </a:cubicBezTo>
                      <a:cubicBezTo>
                        <a:pt x="317" y="984"/>
                        <a:pt x="533" y="1058"/>
                        <a:pt x="711" y="1183"/>
                      </a:cubicBezTo>
                      <a:cubicBezTo>
                        <a:pt x="738" y="1208"/>
                        <a:pt x="766" y="1231"/>
                        <a:pt x="797" y="1251"/>
                      </a:cubicBezTo>
                      <a:cubicBezTo>
                        <a:pt x="861" y="1293"/>
                        <a:pt x="932" y="1324"/>
                        <a:pt x="1008" y="1343"/>
                      </a:cubicBezTo>
                      <a:cubicBezTo>
                        <a:pt x="1061" y="1356"/>
                        <a:pt x="1115" y="1363"/>
                        <a:pt x="1171" y="1363"/>
                      </a:cubicBezTo>
                      <a:cubicBezTo>
                        <a:pt x="1548" y="1363"/>
                        <a:pt x="1853" y="1058"/>
                        <a:pt x="1853" y="682"/>
                      </a:cubicBezTo>
                      <a:cubicBezTo>
                        <a:pt x="1853" y="305"/>
                        <a:pt x="1548" y="0"/>
                        <a:pt x="1171" y="0"/>
                      </a:cubicBezTo>
                      <a:close/>
                    </a:path>
                  </a:pathLst>
                </a:custGeom>
                <a:solidFill>
                  <a:schemeClr val="accent1">
                    <a:lumMod val="25000"/>
                  </a:schemeClr>
                </a:solidFill>
                <a:ln w="15875">
                  <a:solidFill>
                    <a:schemeClr val="accent1">
                      <a:lumMod val="25000"/>
                    </a:schemeClr>
                  </a:solidFill>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sp>
            <p:nvSpPr>
              <p:cNvPr id="61" name="Oval 60"/>
              <p:cNvSpPr>
                <a:spLocks noChangeAspect="1"/>
              </p:cNvSpPr>
              <p:nvPr/>
            </p:nvSpPr>
            <p:spPr>
              <a:xfrm>
                <a:off x="3257090" y="4178471"/>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62" name="Oval 61"/>
              <p:cNvSpPr/>
              <p:nvPr/>
            </p:nvSpPr>
            <p:spPr>
              <a:xfrm>
                <a:off x="5004484" y="4178471"/>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1" name="Oval 90"/>
              <p:cNvSpPr/>
              <p:nvPr/>
            </p:nvSpPr>
            <p:spPr>
              <a:xfrm>
                <a:off x="4129993" y="2675132"/>
                <a:ext cx="895123" cy="89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Arial" panose="020B0604020202020204" pitchFamily="34" charset="0"/>
                </a:endParaRPr>
              </a:p>
            </p:txBody>
          </p:sp>
          <p:sp>
            <p:nvSpPr>
              <p:cNvPr id="92" name="Oval 91"/>
              <p:cNvSpPr/>
              <p:nvPr/>
            </p:nvSpPr>
            <p:spPr>
              <a:xfrm>
                <a:off x="3028548" y="5318279"/>
                <a:ext cx="3086904" cy="257171"/>
              </a:xfrm>
              <a:prstGeom prst="ellipse">
                <a:avLst/>
              </a:prstGeom>
              <a:gradFill flip="none" rotWithShape="1">
                <a:gsLst>
                  <a:gs pos="0">
                    <a:schemeClr val="tx1">
                      <a:lumMod val="95000"/>
                      <a:lumOff val="5000"/>
                      <a:alpha val="48000"/>
                    </a:schemeClr>
                  </a:gs>
                  <a:gs pos="100000">
                    <a:schemeClr val="tx1">
                      <a:alpha val="0"/>
                    </a:scheme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dirty="0">
                  <a:solidFill>
                    <a:sysClr val="window" lastClr="FFFFFF"/>
                  </a:solidFill>
                  <a:latin typeface="Arial" panose="020B0604020202020204" pitchFamily="34" charset="0"/>
                  <a:cs typeface="Arial" panose="020B0604020202020204" pitchFamily="34" charset="0"/>
                </a:endParaRPr>
              </a:p>
            </p:txBody>
          </p:sp>
          <p:grpSp>
            <p:nvGrpSpPr>
              <p:cNvPr id="93" name="Group 92"/>
              <p:cNvGrpSpPr/>
              <p:nvPr/>
            </p:nvGrpSpPr>
            <p:grpSpPr>
              <a:xfrm>
                <a:off x="4337908" y="2925240"/>
                <a:ext cx="480296" cy="394700"/>
                <a:chOff x="4364038" y="2900363"/>
                <a:chExt cx="481013" cy="395288"/>
              </a:xfrm>
              <a:solidFill>
                <a:srgbClr val="25325B"/>
              </a:solidFill>
            </p:grpSpPr>
            <p:sp>
              <p:nvSpPr>
                <p:cNvPr id="94" name="Freeform 416"/>
                <p:cNvSpPr>
                  <a:spLocks/>
                </p:cNvSpPr>
                <p:nvPr/>
              </p:nvSpPr>
              <p:spPr bwMode="auto">
                <a:xfrm>
                  <a:off x="4364038" y="2928938"/>
                  <a:ext cx="419100" cy="366713"/>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sp>
              <p:nvSpPr>
                <p:cNvPr id="95" name="Freeform 417"/>
                <p:cNvSpPr>
                  <a:spLocks noEditPoints="1"/>
                </p:cNvSpPr>
                <p:nvPr/>
              </p:nvSpPr>
              <p:spPr bwMode="auto">
                <a:xfrm>
                  <a:off x="4695826" y="2900363"/>
                  <a:ext cx="149225" cy="147638"/>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grpFill/>
                <a:ln w="0">
                  <a:noFill/>
                  <a:prstDash val="solid"/>
                  <a:round/>
                  <a:headEnd/>
                  <a:tailEnd/>
                </a:ln>
              </p:spPr>
              <p:txBody>
                <a:bodyPr lIns="68598" tIns="34299" rIns="68598" bIns="34299"/>
                <a:lstStyle/>
                <a:p>
                  <a:pPr>
                    <a:defRPr/>
                  </a:pPr>
                  <a:endParaRPr lang="en-US" sz="1800">
                    <a:latin typeface="Arial" panose="020B0604020202020204" pitchFamily="34" charset="0"/>
                    <a:cs typeface="Arial" panose="020B0604020202020204" pitchFamily="34" charset="0"/>
                  </a:endParaRPr>
                </a:p>
              </p:txBody>
            </p:sp>
          </p:grpSp>
        </p:grpSp>
        <p:sp>
          <p:nvSpPr>
            <p:cNvPr id="55306" name="Freeform 42"/>
            <p:cNvSpPr>
              <a:spLocks noEditPoints="1"/>
            </p:cNvSpPr>
            <p:nvPr/>
          </p:nvSpPr>
          <p:spPr bwMode="auto">
            <a:xfrm>
              <a:off x="3429000" y="4267200"/>
              <a:ext cx="543598" cy="652799"/>
            </a:xfrm>
            <a:custGeom>
              <a:avLst/>
              <a:gdLst>
                <a:gd name="T0" fmla="*/ 2147483647 w 511"/>
                <a:gd name="T1" fmla="*/ 2147483647 h 510"/>
                <a:gd name="T2" fmla="*/ 2147483647 w 511"/>
                <a:gd name="T3" fmla="*/ 2147483647 h 510"/>
                <a:gd name="T4" fmla="*/ 2147483647 w 511"/>
                <a:gd name="T5" fmla="*/ 2147483647 h 510"/>
                <a:gd name="T6" fmla="*/ 2147483647 w 511"/>
                <a:gd name="T7" fmla="*/ 2147483647 h 510"/>
                <a:gd name="T8" fmla="*/ 2147483647 w 511"/>
                <a:gd name="T9" fmla="*/ 2147483647 h 510"/>
                <a:gd name="T10" fmla="*/ 2147483647 w 511"/>
                <a:gd name="T11" fmla="*/ 2147483647 h 510"/>
                <a:gd name="T12" fmla="*/ 2147483647 w 511"/>
                <a:gd name="T13" fmla="*/ 2147483647 h 510"/>
                <a:gd name="T14" fmla="*/ 2147483647 w 511"/>
                <a:gd name="T15" fmla="*/ 2147483647 h 510"/>
                <a:gd name="T16" fmla="*/ 2147483647 w 511"/>
                <a:gd name="T17" fmla="*/ 2147483647 h 510"/>
                <a:gd name="T18" fmla="*/ 2147483647 w 511"/>
                <a:gd name="T19" fmla="*/ 2147483647 h 510"/>
                <a:gd name="T20" fmla="*/ 2147483647 w 511"/>
                <a:gd name="T21" fmla="*/ 2147483647 h 510"/>
                <a:gd name="T22" fmla="*/ 2147483647 w 511"/>
                <a:gd name="T23" fmla="*/ 2147483647 h 510"/>
                <a:gd name="T24" fmla="*/ 2147483647 w 511"/>
                <a:gd name="T25" fmla="*/ 2147483647 h 510"/>
                <a:gd name="T26" fmla="*/ 2147483647 w 511"/>
                <a:gd name="T27" fmla="*/ 2147483647 h 510"/>
                <a:gd name="T28" fmla="*/ 2147483647 w 511"/>
                <a:gd name="T29" fmla="*/ 2147483647 h 510"/>
                <a:gd name="T30" fmla="*/ 2147483647 w 511"/>
                <a:gd name="T31" fmla="*/ 2147483647 h 510"/>
                <a:gd name="T32" fmla="*/ 2147483647 w 511"/>
                <a:gd name="T33" fmla="*/ 2147483647 h 510"/>
                <a:gd name="T34" fmla="*/ 2147483647 w 511"/>
                <a:gd name="T35" fmla="*/ 2147483647 h 510"/>
                <a:gd name="T36" fmla="*/ 2147483647 w 511"/>
                <a:gd name="T37" fmla="*/ 2147483647 h 510"/>
                <a:gd name="T38" fmla="*/ 2147483647 w 511"/>
                <a:gd name="T39" fmla="*/ 2147483647 h 510"/>
                <a:gd name="T40" fmla="*/ 2147483647 w 511"/>
                <a:gd name="T41" fmla="*/ 2147483647 h 510"/>
                <a:gd name="T42" fmla="*/ 2147483647 w 511"/>
                <a:gd name="T43" fmla="*/ 2147483647 h 510"/>
                <a:gd name="T44" fmla="*/ 2147483647 w 511"/>
                <a:gd name="T45" fmla="*/ 2147483647 h 510"/>
                <a:gd name="T46" fmla="*/ 2147483647 w 511"/>
                <a:gd name="T47" fmla="*/ 2147483647 h 510"/>
                <a:gd name="T48" fmla="*/ 2147483647 w 511"/>
                <a:gd name="T49" fmla="*/ 2147483647 h 510"/>
                <a:gd name="T50" fmla="*/ 2147483647 w 511"/>
                <a:gd name="T51" fmla="*/ 0 h 510"/>
                <a:gd name="T52" fmla="*/ 2147483647 w 511"/>
                <a:gd name="T53" fmla="*/ 0 h 510"/>
                <a:gd name="T54" fmla="*/ 2147483647 w 511"/>
                <a:gd name="T55" fmla="*/ 2147483647 h 510"/>
                <a:gd name="T56" fmla="*/ 2147483647 w 511"/>
                <a:gd name="T57" fmla="*/ 2147483647 h 510"/>
                <a:gd name="T58" fmla="*/ 2147483647 w 511"/>
                <a:gd name="T59" fmla="*/ 0 h 510"/>
                <a:gd name="T60" fmla="*/ 0 w 511"/>
                <a:gd name="T61" fmla="*/ 0 h 510"/>
                <a:gd name="T62" fmla="*/ 2147483647 w 511"/>
                <a:gd name="T63" fmla="*/ 0 h 510"/>
                <a:gd name="T64" fmla="*/ 2147483647 w 511"/>
                <a:gd name="T65" fmla="*/ 2147483647 h 510"/>
                <a:gd name="T66" fmla="*/ 2147483647 w 511"/>
                <a:gd name="T67" fmla="*/ 2147483647 h 510"/>
                <a:gd name="T68" fmla="*/ 2147483647 w 511"/>
                <a:gd name="T69" fmla="*/ 2147483647 h 510"/>
                <a:gd name="T70" fmla="*/ 0 w 511"/>
                <a:gd name="T71" fmla="*/ 2147483647 h 510"/>
                <a:gd name="T72" fmla="*/ 0 w 511"/>
                <a:gd name="T73" fmla="*/ 0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11" h="510">
                  <a:moveTo>
                    <a:pt x="81" y="303"/>
                  </a:moveTo>
                  <a:lnTo>
                    <a:pt x="81" y="366"/>
                  </a:lnTo>
                  <a:lnTo>
                    <a:pt x="177" y="366"/>
                  </a:lnTo>
                  <a:lnTo>
                    <a:pt x="177" y="303"/>
                  </a:lnTo>
                  <a:lnTo>
                    <a:pt x="81" y="303"/>
                  </a:lnTo>
                  <a:close/>
                  <a:moveTo>
                    <a:pt x="63" y="286"/>
                  </a:moveTo>
                  <a:lnTo>
                    <a:pt x="192" y="286"/>
                  </a:lnTo>
                  <a:lnTo>
                    <a:pt x="192" y="414"/>
                  </a:lnTo>
                  <a:lnTo>
                    <a:pt x="63" y="414"/>
                  </a:lnTo>
                  <a:lnTo>
                    <a:pt x="63" y="286"/>
                  </a:lnTo>
                  <a:close/>
                  <a:moveTo>
                    <a:pt x="240" y="174"/>
                  </a:moveTo>
                  <a:lnTo>
                    <a:pt x="240" y="270"/>
                  </a:lnTo>
                  <a:lnTo>
                    <a:pt x="336" y="270"/>
                  </a:lnTo>
                  <a:lnTo>
                    <a:pt x="336" y="174"/>
                  </a:lnTo>
                  <a:lnTo>
                    <a:pt x="240" y="174"/>
                  </a:lnTo>
                  <a:close/>
                  <a:moveTo>
                    <a:pt x="225" y="159"/>
                  </a:moveTo>
                  <a:lnTo>
                    <a:pt x="351" y="159"/>
                  </a:lnTo>
                  <a:lnTo>
                    <a:pt x="351" y="414"/>
                  </a:lnTo>
                  <a:lnTo>
                    <a:pt x="225" y="414"/>
                  </a:lnTo>
                  <a:lnTo>
                    <a:pt x="225" y="159"/>
                  </a:lnTo>
                  <a:close/>
                  <a:moveTo>
                    <a:pt x="399" y="15"/>
                  </a:moveTo>
                  <a:lnTo>
                    <a:pt x="399" y="142"/>
                  </a:lnTo>
                  <a:lnTo>
                    <a:pt x="495" y="142"/>
                  </a:lnTo>
                  <a:lnTo>
                    <a:pt x="495" y="15"/>
                  </a:lnTo>
                  <a:lnTo>
                    <a:pt x="399" y="15"/>
                  </a:lnTo>
                  <a:close/>
                  <a:moveTo>
                    <a:pt x="384" y="0"/>
                  </a:moveTo>
                  <a:lnTo>
                    <a:pt x="511" y="0"/>
                  </a:lnTo>
                  <a:lnTo>
                    <a:pt x="511" y="414"/>
                  </a:lnTo>
                  <a:lnTo>
                    <a:pt x="384" y="414"/>
                  </a:lnTo>
                  <a:lnTo>
                    <a:pt x="384" y="0"/>
                  </a:lnTo>
                  <a:close/>
                  <a:moveTo>
                    <a:pt x="0" y="0"/>
                  </a:moveTo>
                  <a:lnTo>
                    <a:pt x="33" y="0"/>
                  </a:lnTo>
                  <a:lnTo>
                    <a:pt x="33" y="478"/>
                  </a:lnTo>
                  <a:lnTo>
                    <a:pt x="511" y="478"/>
                  </a:lnTo>
                  <a:lnTo>
                    <a:pt x="511" y="510"/>
                  </a:lnTo>
                  <a:lnTo>
                    <a:pt x="0" y="510"/>
                  </a:lnTo>
                  <a:lnTo>
                    <a:pt x="0"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nvGrpSpPr>
            <p:cNvPr id="57" name="Group 56"/>
            <p:cNvGrpSpPr/>
            <p:nvPr/>
          </p:nvGrpSpPr>
          <p:grpSpPr>
            <a:xfrm>
              <a:off x="5119143" y="4292600"/>
              <a:ext cx="665642" cy="638367"/>
              <a:chOff x="4406900" y="1743075"/>
              <a:chExt cx="1027113" cy="1023938"/>
            </a:xfrm>
            <a:solidFill>
              <a:schemeClr val="accent2"/>
            </a:solidFill>
          </p:grpSpPr>
          <p:sp>
            <p:nvSpPr>
              <p:cNvPr id="58" name="Freeform 9"/>
              <p:cNvSpPr>
                <a:spLocks noEditPoints="1"/>
              </p:cNvSpPr>
              <p:nvPr/>
            </p:nvSpPr>
            <p:spPr bwMode="auto">
              <a:xfrm>
                <a:off x="4505325" y="1838325"/>
                <a:ext cx="617538" cy="619125"/>
              </a:xfrm>
              <a:custGeom>
                <a:avLst/>
                <a:gdLst>
                  <a:gd name="T0" fmla="*/ 158 w 389"/>
                  <a:gd name="T1" fmla="*/ 16 h 390"/>
                  <a:gd name="T2" fmla="*/ 92 w 389"/>
                  <a:gd name="T3" fmla="*/ 44 h 390"/>
                  <a:gd name="T4" fmla="*/ 43 w 389"/>
                  <a:gd name="T5" fmla="*/ 94 h 390"/>
                  <a:gd name="T6" fmla="*/ 16 w 389"/>
                  <a:gd name="T7" fmla="*/ 159 h 390"/>
                  <a:gd name="T8" fmla="*/ 16 w 389"/>
                  <a:gd name="T9" fmla="*/ 232 h 390"/>
                  <a:gd name="T10" fmla="*/ 43 w 389"/>
                  <a:gd name="T11" fmla="*/ 298 h 390"/>
                  <a:gd name="T12" fmla="*/ 92 w 389"/>
                  <a:gd name="T13" fmla="*/ 347 h 390"/>
                  <a:gd name="T14" fmla="*/ 158 w 389"/>
                  <a:gd name="T15" fmla="*/ 374 h 390"/>
                  <a:gd name="T16" fmla="*/ 231 w 389"/>
                  <a:gd name="T17" fmla="*/ 374 h 390"/>
                  <a:gd name="T18" fmla="*/ 296 w 389"/>
                  <a:gd name="T19" fmla="*/ 347 h 390"/>
                  <a:gd name="T20" fmla="*/ 346 w 389"/>
                  <a:gd name="T21" fmla="*/ 298 h 390"/>
                  <a:gd name="T22" fmla="*/ 374 w 389"/>
                  <a:gd name="T23" fmla="*/ 232 h 390"/>
                  <a:gd name="T24" fmla="*/ 374 w 389"/>
                  <a:gd name="T25" fmla="*/ 159 h 390"/>
                  <a:gd name="T26" fmla="*/ 346 w 389"/>
                  <a:gd name="T27" fmla="*/ 94 h 390"/>
                  <a:gd name="T28" fmla="*/ 296 w 389"/>
                  <a:gd name="T29" fmla="*/ 44 h 390"/>
                  <a:gd name="T30" fmla="*/ 231 w 389"/>
                  <a:gd name="T31" fmla="*/ 16 h 390"/>
                  <a:gd name="T32" fmla="*/ 194 w 389"/>
                  <a:gd name="T33" fmla="*/ 0 h 390"/>
                  <a:gd name="T34" fmla="*/ 270 w 389"/>
                  <a:gd name="T35" fmla="*/ 16 h 390"/>
                  <a:gd name="T36" fmla="*/ 332 w 389"/>
                  <a:gd name="T37" fmla="*/ 58 h 390"/>
                  <a:gd name="T38" fmla="*/ 374 w 389"/>
                  <a:gd name="T39" fmla="*/ 120 h 390"/>
                  <a:gd name="T40" fmla="*/ 389 w 389"/>
                  <a:gd name="T41" fmla="*/ 196 h 390"/>
                  <a:gd name="T42" fmla="*/ 374 w 389"/>
                  <a:gd name="T43" fmla="*/ 272 h 390"/>
                  <a:gd name="T44" fmla="*/ 332 w 389"/>
                  <a:gd name="T45" fmla="*/ 334 h 390"/>
                  <a:gd name="T46" fmla="*/ 270 w 389"/>
                  <a:gd name="T47" fmla="*/ 376 h 390"/>
                  <a:gd name="T48" fmla="*/ 194 w 389"/>
                  <a:gd name="T49" fmla="*/ 390 h 390"/>
                  <a:gd name="T50" fmla="*/ 119 w 389"/>
                  <a:gd name="T51" fmla="*/ 376 h 390"/>
                  <a:gd name="T52" fmla="*/ 56 w 389"/>
                  <a:gd name="T53" fmla="*/ 334 h 390"/>
                  <a:gd name="T54" fmla="*/ 14 w 389"/>
                  <a:gd name="T55" fmla="*/ 272 h 390"/>
                  <a:gd name="T56" fmla="*/ 0 w 389"/>
                  <a:gd name="T57" fmla="*/ 196 h 390"/>
                  <a:gd name="T58" fmla="*/ 14 w 389"/>
                  <a:gd name="T59" fmla="*/ 120 h 390"/>
                  <a:gd name="T60" fmla="*/ 56 w 389"/>
                  <a:gd name="T61" fmla="*/ 58 h 390"/>
                  <a:gd name="T62" fmla="*/ 119 w 389"/>
                  <a:gd name="T63" fmla="*/ 16 h 390"/>
                  <a:gd name="T64" fmla="*/ 194 w 389"/>
                  <a:gd name="T6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90">
                    <a:moveTo>
                      <a:pt x="194" y="12"/>
                    </a:moveTo>
                    <a:lnTo>
                      <a:pt x="158" y="16"/>
                    </a:lnTo>
                    <a:lnTo>
                      <a:pt x="124" y="26"/>
                    </a:lnTo>
                    <a:lnTo>
                      <a:pt x="92" y="44"/>
                    </a:lnTo>
                    <a:lnTo>
                      <a:pt x="65" y="67"/>
                    </a:lnTo>
                    <a:lnTo>
                      <a:pt x="43" y="94"/>
                    </a:lnTo>
                    <a:lnTo>
                      <a:pt x="26" y="124"/>
                    </a:lnTo>
                    <a:lnTo>
                      <a:pt x="16" y="159"/>
                    </a:lnTo>
                    <a:lnTo>
                      <a:pt x="11" y="196"/>
                    </a:lnTo>
                    <a:lnTo>
                      <a:pt x="16" y="232"/>
                    </a:lnTo>
                    <a:lnTo>
                      <a:pt x="26" y="266"/>
                    </a:lnTo>
                    <a:lnTo>
                      <a:pt x="43" y="298"/>
                    </a:lnTo>
                    <a:lnTo>
                      <a:pt x="65" y="325"/>
                    </a:lnTo>
                    <a:lnTo>
                      <a:pt x="92" y="347"/>
                    </a:lnTo>
                    <a:lnTo>
                      <a:pt x="124" y="364"/>
                    </a:lnTo>
                    <a:lnTo>
                      <a:pt x="158" y="374"/>
                    </a:lnTo>
                    <a:lnTo>
                      <a:pt x="194" y="378"/>
                    </a:lnTo>
                    <a:lnTo>
                      <a:pt x="231" y="374"/>
                    </a:lnTo>
                    <a:lnTo>
                      <a:pt x="266" y="364"/>
                    </a:lnTo>
                    <a:lnTo>
                      <a:pt x="296" y="347"/>
                    </a:lnTo>
                    <a:lnTo>
                      <a:pt x="323" y="325"/>
                    </a:lnTo>
                    <a:lnTo>
                      <a:pt x="346" y="298"/>
                    </a:lnTo>
                    <a:lnTo>
                      <a:pt x="364" y="266"/>
                    </a:lnTo>
                    <a:lnTo>
                      <a:pt x="374" y="232"/>
                    </a:lnTo>
                    <a:lnTo>
                      <a:pt x="378" y="196"/>
                    </a:lnTo>
                    <a:lnTo>
                      <a:pt x="374" y="159"/>
                    </a:lnTo>
                    <a:lnTo>
                      <a:pt x="364" y="124"/>
                    </a:lnTo>
                    <a:lnTo>
                      <a:pt x="346" y="94"/>
                    </a:lnTo>
                    <a:lnTo>
                      <a:pt x="323" y="67"/>
                    </a:lnTo>
                    <a:lnTo>
                      <a:pt x="296" y="44"/>
                    </a:lnTo>
                    <a:lnTo>
                      <a:pt x="266" y="26"/>
                    </a:lnTo>
                    <a:lnTo>
                      <a:pt x="231" y="16"/>
                    </a:lnTo>
                    <a:lnTo>
                      <a:pt x="194" y="12"/>
                    </a:lnTo>
                    <a:close/>
                    <a:moveTo>
                      <a:pt x="194" y="0"/>
                    </a:moveTo>
                    <a:lnTo>
                      <a:pt x="234" y="5"/>
                    </a:lnTo>
                    <a:lnTo>
                      <a:pt x="270" y="16"/>
                    </a:lnTo>
                    <a:lnTo>
                      <a:pt x="303" y="33"/>
                    </a:lnTo>
                    <a:lnTo>
                      <a:pt x="332" y="58"/>
                    </a:lnTo>
                    <a:lnTo>
                      <a:pt x="356" y="87"/>
                    </a:lnTo>
                    <a:lnTo>
                      <a:pt x="374" y="120"/>
                    </a:lnTo>
                    <a:lnTo>
                      <a:pt x="385" y="156"/>
                    </a:lnTo>
                    <a:lnTo>
                      <a:pt x="389" y="196"/>
                    </a:lnTo>
                    <a:lnTo>
                      <a:pt x="385" y="235"/>
                    </a:lnTo>
                    <a:lnTo>
                      <a:pt x="374" y="272"/>
                    </a:lnTo>
                    <a:lnTo>
                      <a:pt x="356" y="305"/>
                    </a:lnTo>
                    <a:lnTo>
                      <a:pt x="332" y="334"/>
                    </a:lnTo>
                    <a:lnTo>
                      <a:pt x="303" y="357"/>
                    </a:lnTo>
                    <a:lnTo>
                      <a:pt x="270" y="376"/>
                    </a:lnTo>
                    <a:lnTo>
                      <a:pt x="234" y="387"/>
                    </a:lnTo>
                    <a:lnTo>
                      <a:pt x="194" y="390"/>
                    </a:lnTo>
                    <a:lnTo>
                      <a:pt x="155" y="387"/>
                    </a:lnTo>
                    <a:lnTo>
                      <a:pt x="119" y="376"/>
                    </a:lnTo>
                    <a:lnTo>
                      <a:pt x="85" y="357"/>
                    </a:lnTo>
                    <a:lnTo>
                      <a:pt x="56" y="334"/>
                    </a:lnTo>
                    <a:lnTo>
                      <a:pt x="33" y="305"/>
                    </a:lnTo>
                    <a:lnTo>
                      <a:pt x="14" y="272"/>
                    </a:lnTo>
                    <a:lnTo>
                      <a:pt x="3" y="235"/>
                    </a:lnTo>
                    <a:lnTo>
                      <a:pt x="0" y="196"/>
                    </a:lnTo>
                    <a:lnTo>
                      <a:pt x="3" y="156"/>
                    </a:lnTo>
                    <a:lnTo>
                      <a:pt x="14" y="120"/>
                    </a:lnTo>
                    <a:lnTo>
                      <a:pt x="33" y="87"/>
                    </a:lnTo>
                    <a:lnTo>
                      <a:pt x="56" y="58"/>
                    </a:lnTo>
                    <a:lnTo>
                      <a:pt x="85" y="33"/>
                    </a:lnTo>
                    <a:lnTo>
                      <a:pt x="119" y="16"/>
                    </a:lnTo>
                    <a:lnTo>
                      <a:pt x="155" y="5"/>
                    </a:lnTo>
                    <a:lnTo>
                      <a:pt x="194" y="0"/>
                    </a:lnTo>
                    <a:close/>
                  </a:path>
                </a:pathLst>
              </a:custGeom>
              <a:grpFill/>
              <a:ln w="0">
                <a:noFill/>
                <a:prstDash val="solid"/>
                <a:round/>
                <a:headEnd/>
                <a:tailEnd/>
              </a:ln>
            </p:spPr>
            <p:txBody>
              <a:bodyPr/>
              <a:lstStyle/>
              <a:p>
                <a:pPr>
                  <a:defRPr/>
                </a:pPr>
                <a:endParaRPr lang="en-US">
                  <a:latin typeface="Arial" pitchFamily="34" charset="0"/>
                </a:endParaRPr>
              </a:p>
            </p:txBody>
          </p:sp>
          <p:sp>
            <p:nvSpPr>
              <p:cNvPr id="59" name="Freeform 10"/>
              <p:cNvSpPr>
                <a:spLocks noEditPoints="1"/>
              </p:cNvSpPr>
              <p:nvPr/>
            </p:nvSpPr>
            <p:spPr bwMode="auto">
              <a:xfrm>
                <a:off x="4406900" y="1743075"/>
                <a:ext cx="1027113" cy="1023938"/>
              </a:xfrm>
              <a:custGeom>
                <a:avLst/>
                <a:gdLst>
                  <a:gd name="T0" fmla="*/ 541 w 647"/>
                  <a:gd name="T1" fmla="*/ 608 h 645"/>
                  <a:gd name="T2" fmla="*/ 574 w 647"/>
                  <a:gd name="T3" fmla="*/ 621 h 645"/>
                  <a:gd name="T4" fmla="*/ 608 w 647"/>
                  <a:gd name="T5" fmla="*/ 607 h 645"/>
                  <a:gd name="T6" fmla="*/ 622 w 647"/>
                  <a:gd name="T7" fmla="*/ 572 h 645"/>
                  <a:gd name="T8" fmla="*/ 610 w 647"/>
                  <a:gd name="T9" fmla="*/ 539 h 645"/>
                  <a:gd name="T10" fmla="*/ 437 w 647"/>
                  <a:gd name="T11" fmla="*/ 437 h 645"/>
                  <a:gd name="T12" fmla="*/ 532 w 647"/>
                  <a:gd name="T13" fmla="*/ 599 h 645"/>
                  <a:gd name="T14" fmla="*/ 461 w 647"/>
                  <a:gd name="T15" fmla="*/ 410 h 645"/>
                  <a:gd name="T16" fmla="*/ 214 w 647"/>
                  <a:gd name="T17" fmla="*/ 27 h 645"/>
                  <a:gd name="T18" fmla="*/ 140 w 647"/>
                  <a:gd name="T19" fmla="*/ 56 h 645"/>
                  <a:gd name="T20" fmla="*/ 79 w 647"/>
                  <a:gd name="T21" fmla="*/ 106 h 645"/>
                  <a:gd name="T22" fmla="*/ 39 w 647"/>
                  <a:gd name="T23" fmla="*/ 175 h 645"/>
                  <a:gd name="T24" fmla="*/ 25 w 647"/>
                  <a:gd name="T25" fmla="*/ 256 h 645"/>
                  <a:gd name="T26" fmla="*/ 39 w 647"/>
                  <a:gd name="T27" fmla="*/ 336 h 645"/>
                  <a:gd name="T28" fmla="*/ 79 w 647"/>
                  <a:gd name="T29" fmla="*/ 405 h 645"/>
                  <a:gd name="T30" fmla="*/ 140 w 647"/>
                  <a:gd name="T31" fmla="*/ 456 h 645"/>
                  <a:gd name="T32" fmla="*/ 214 w 647"/>
                  <a:gd name="T33" fmla="*/ 483 h 645"/>
                  <a:gd name="T34" fmla="*/ 298 w 647"/>
                  <a:gd name="T35" fmla="*/ 483 h 645"/>
                  <a:gd name="T36" fmla="*/ 374 w 647"/>
                  <a:gd name="T37" fmla="*/ 456 h 645"/>
                  <a:gd name="T38" fmla="*/ 434 w 647"/>
                  <a:gd name="T39" fmla="*/ 405 h 645"/>
                  <a:gd name="T40" fmla="*/ 473 w 647"/>
                  <a:gd name="T41" fmla="*/ 336 h 645"/>
                  <a:gd name="T42" fmla="*/ 489 w 647"/>
                  <a:gd name="T43" fmla="*/ 256 h 645"/>
                  <a:gd name="T44" fmla="*/ 473 w 647"/>
                  <a:gd name="T45" fmla="*/ 175 h 645"/>
                  <a:gd name="T46" fmla="*/ 434 w 647"/>
                  <a:gd name="T47" fmla="*/ 106 h 645"/>
                  <a:gd name="T48" fmla="*/ 374 w 647"/>
                  <a:gd name="T49" fmla="*/ 56 h 645"/>
                  <a:gd name="T50" fmla="*/ 298 w 647"/>
                  <a:gd name="T51" fmla="*/ 27 h 645"/>
                  <a:gd name="T52" fmla="*/ 256 w 647"/>
                  <a:gd name="T53" fmla="*/ 0 h 645"/>
                  <a:gd name="T54" fmla="*/ 346 w 647"/>
                  <a:gd name="T55" fmla="*/ 16 h 645"/>
                  <a:gd name="T56" fmla="*/ 421 w 647"/>
                  <a:gd name="T57" fmla="*/ 59 h 645"/>
                  <a:gd name="T58" fmla="*/ 477 w 647"/>
                  <a:gd name="T59" fmla="*/ 127 h 645"/>
                  <a:gd name="T60" fmla="*/ 509 w 647"/>
                  <a:gd name="T61" fmla="*/ 210 h 645"/>
                  <a:gd name="T62" fmla="*/ 507 w 647"/>
                  <a:gd name="T63" fmla="*/ 303 h 645"/>
                  <a:gd name="T64" fmla="*/ 474 w 647"/>
                  <a:gd name="T65" fmla="*/ 390 h 645"/>
                  <a:gd name="T66" fmla="*/ 625 w 647"/>
                  <a:gd name="T67" fmla="*/ 520 h 645"/>
                  <a:gd name="T68" fmla="*/ 637 w 647"/>
                  <a:gd name="T69" fmla="*/ 536 h 645"/>
                  <a:gd name="T70" fmla="*/ 647 w 647"/>
                  <a:gd name="T71" fmla="*/ 572 h 645"/>
                  <a:gd name="T72" fmla="*/ 633 w 647"/>
                  <a:gd name="T73" fmla="*/ 615 h 645"/>
                  <a:gd name="T74" fmla="*/ 597 w 647"/>
                  <a:gd name="T75" fmla="*/ 643 h 645"/>
                  <a:gd name="T76" fmla="*/ 553 w 647"/>
                  <a:gd name="T77" fmla="*/ 643 h 645"/>
                  <a:gd name="T78" fmla="*/ 522 w 647"/>
                  <a:gd name="T79" fmla="*/ 624 h 645"/>
                  <a:gd name="T80" fmla="*/ 516 w 647"/>
                  <a:gd name="T81" fmla="*/ 618 h 645"/>
                  <a:gd name="T82" fmla="*/ 349 w 647"/>
                  <a:gd name="T83" fmla="*/ 495 h 645"/>
                  <a:gd name="T84" fmla="*/ 256 w 647"/>
                  <a:gd name="T85" fmla="*/ 512 h 645"/>
                  <a:gd name="T86" fmla="*/ 167 w 647"/>
                  <a:gd name="T87" fmla="*/ 496 h 645"/>
                  <a:gd name="T88" fmla="*/ 92 w 647"/>
                  <a:gd name="T89" fmla="*/ 451 h 645"/>
                  <a:gd name="T90" fmla="*/ 36 w 647"/>
                  <a:gd name="T91" fmla="*/ 385 h 645"/>
                  <a:gd name="T92" fmla="*/ 4 w 647"/>
                  <a:gd name="T93" fmla="*/ 302 h 645"/>
                  <a:gd name="T94" fmla="*/ 4 w 647"/>
                  <a:gd name="T95" fmla="*/ 210 h 645"/>
                  <a:gd name="T96" fmla="*/ 36 w 647"/>
                  <a:gd name="T97" fmla="*/ 127 h 645"/>
                  <a:gd name="T98" fmla="*/ 92 w 647"/>
                  <a:gd name="T99" fmla="*/ 59 h 645"/>
                  <a:gd name="T100" fmla="*/ 167 w 647"/>
                  <a:gd name="T101" fmla="*/ 16 h 645"/>
                  <a:gd name="T102" fmla="*/ 256 w 647"/>
                  <a:gd name="T10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7" h="645">
                    <a:moveTo>
                      <a:pt x="610" y="539"/>
                    </a:moveTo>
                    <a:lnTo>
                      <a:pt x="541" y="608"/>
                    </a:lnTo>
                    <a:lnTo>
                      <a:pt x="555" y="618"/>
                    </a:lnTo>
                    <a:lnTo>
                      <a:pt x="574" y="621"/>
                    </a:lnTo>
                    <a:lnTo>
                      <a:pt x="592" y="618"/>
                    </a:lnTo>
                    <a:lnTo>
                      <a:pt x="608" y="607"/>
                    </a:lnTo>
                    <a:lnTo>
                      <a:pt x="618" y="592"/>
                    </a:lnTo>
                    <a:lnTo>
                      <a:pt x="622" y="572"/>
                    </a:lnTo>
                    <a:lnTo>
                      <a:pt x="618" y="555"/>
                    </a:lnTo>
                    <a:lnTo>
                      <a:pt x="610" y="539"/>
                    </a:lnTo>
                    <a:close/>
                    <a:moveTo>
                      <a:pt x="461" y="410"/>
                    </a:moveTo>
                    <a:lnTo>
                      <a:pt x="437" y="437"/>
                    </a:lnTo>
                    <a:lnTo>
                      <a:pt x="410" y="460"/>
                    </a:lnTo>
                    <a:lnTo>
                      <a:pt x="532" y="599"/>
                    </a:lnTo>
                    <a:lnTo>
                      <a:pt x="599" y="532"/>
                    </a:lnTo>
                    <a:lnTo>
                      <a:pt x="461" y="410"/>
                    </a:lnTo>
                    <a:close/>
                    <a:moveTo>
                      <a:pt x="256" y="24"/>
                    </a:moveTo>
                    <a:lnTo>
                      <a:pt x="214" y="27"/>
                    </a:lnTo>
                    <a:lnTo>
                      <a:pt x="175" y="39"/>
                    </a:lnTo>
                    <a:lnTo>
                      <a:pt x="140" y="56"/>
                    </a:lnTo>
                    <a:lnTo>
                      <a:pt x="106" y="78"/>
                    </a:lnTo>
                    <a:lnTo>
                      <a:pt x="79" y="106"/>
                    </a:lnTo>
                    <a:lnTo>
                      <a:pt x="56" y="138"/>
                    </a:lnTo>
                    <a:lnTo>
                      <a:pt x="39" y="175"/>
                    </a:lnTo>
                    <a:lnTo>
                      <a:pt x="29" y="214"/>
                    </a:lnTo>
                    <a:lnTo>
                      <a:pt x="25" y="256"/>
                    </a:lnTo>
                    <a:lnTo>
                      <a:pt x="29" y="298"/>
                    </a:lnTo>
                    <a:lnTo>
                      <a:pt x="39" y="336"/>
                    </a:lnTo>
                    <a:lnTo>
                      <a:pt x="56" y="372"/>
                    </a:lnTo>
                    <a:lnTo>
                      <a:pt x="79" y="405"/>
                    </a:lnTo>
                    <a:lnTo>
                      <a:pt x="106" y="433"/>
                    </a:lnTo>
                    <a:lnTo>
                      <a:pt x="140" y="456"/>
                    </a:lnTo>
                    <a:lnTo>
                      <a:pt x="175" y="473"/>
                    </a:lnTo>
                    <a:lnTo>
                      <a:pt x="214" y="483"/>
                    </a:lnTo>
                    <a:lnTo>
                      <a:pt x="256" y="487"/>
                    </a:lnTo>
                    <a:lnTo>
                      <a:pt x="298" y="483"/>
                    </a:lnTo>
                    <a:lnTo>
                      <a:pt x="338" y="473"/>
                    </a:lnTo>
                    <a:lnTo>
                      <a:pt x="374" y="456"/>
                    </a:lnTo>
                    <a:lnTo>
                      <a:pt x="405" y="433"/>
                    </a:lnTo>
                    <a:lnTo>
                      <a:pt x="434" y="405"/>
                    </a:lnTo>
                    <a:lnTo>
                      <a:pt x="457" y="372"/>
                    </a:lnTo>
                    <a:lnTo>
                      <a:pt x="473" y="336"/>
                    </a:lnTo>
                    <a:lnTo>
                      <a:pt x="484" y="298"/>
                    </a:lnTo>
                    <a:lnTo>
                      <a:pt x="489" y="256"/>
                    </a:lnTo>
                    <a:lnTo>
                      <a:pt x="484" y="214"/>
                    </a:lnTo>
                    <a:lnTo>
                      <a:pt x="473" y="175"/>
                    </a:lnTo>
                    <a:lnTo>
                      <a:pt x="457" y="138"/>
                    </a:lnTo>
                    <a:lnTo>
                      <a:pt x="434" y="106"/>
                    </a:lnTo>
                    <a:lnTo>
                      <a:pt x="405" y="78"/>
                    </a:lnTo>
                    <a:lnTo>
                      <a:pt x="374" y="56"/>
                    </a:lnTo>
                    <a:lnTo>
                      <a:pt x="338" y="39"/>
                    </a:lnTo>
                    <a:lnTo>
                      <a:pt x="298" y="27"/>
                    </a:lnTo>
                    <a:lnTo>
                      <a:pt x="256" y="24"/>
                    </a:lnTo>
                    <a:close/>
                    <a:moveTo>
                      <a:pt x="256" y="0"/>
                    </a:moveTo>
                    <a:lnTo>
                      <a:pt x="302" y="3"/>
                    </a:lnTo>
                    <a:lnTo>
                      <a:pt x="346" y="16"/>
                    </a:lnTo>
                    <a:lnTo>
                      <a:pt x="385" y="35"/>
                    </a:lnTo>
                    <a:lnTo>
                      <a:pt x="421" y="59"/>
                    </a:lnTo>
                    <a:lnTo>
                      <a:pt x="453" y="91"/>
                    </a:lnTo>
                    <a:lnTo>
                      <a:pt x="477" y="127"/>
                    </a:lnTo>
                    <a:lnTo>
                      <a:pt x="496" y="167"/>
                    </a:lnTo>
                    <a:lnTo>
                      <a:pt x="509" y="210"/>
                    </a:lnTo>
                    <a:lnTo>
                      <a:pt x="512" y="256"/>
                    </a:lnTo>
                    <a:lnTo>
                      <a:pt x="507" y="303"/>
                    </a:lnTo>
                    <a:lnTo>
                      <a:pt x="495" y="348"/>
                    </a:lnTo>
                    <a:lnTo>
                      <a:pt x="474" y="390"/>
                    </a:lnTo>
                    <a:lnTo>
                      <a:pt x="618" y="515"/>
                    </a:lnTo>
                    <a:lnTo>
                      <a:pt x="625" y="520"/>
                    </a:lnTo>
                    <a:lnTo>
                      <a:pt x="625" y="520"/>
                    </a:lnTo>
                    <a:lnTo>
                      <a:pt x="637" y="536"/>
                    </a:lnTo>
                    <a:lnTo>
                      <a:pt x="644" y="553"/>
                    </a:lnTo>
                    <a:lnTo>
                      <a:pt x="647" y="572"/>
                    </a:lnTo>
                    <a:lnTo>
                      <a:pt x="643" y="595"/>
                    </a:lnTo>
                    <a:lnTo>
                      <a:pt x="633" y="615"/>
                    </a:lnTo>
                    <a:lnTo>
                      <a:pt x="617" y="631"/>
                    </a:lnTo>
                    <a:lnTo>
                      <a:pt x="597" y="643"/>
                    </a:lnTo>
                    <a:lnTo>
                      <a:pt x="574" y="645"/>
                    </a:lnTo>
                    <a:lnTo>
                      <a:pt x="553" y="643"/>
                    </a:lnTo>
                    <a:lnTo>
                      <a:pt x="536" y="635"/>
                    </a:lnTo>
                    <a:lnTo>
                      <a:pt x="522" y="624"/>
                    </a:lnTo>
                    <a:lnTo>
                      <a:pt x="522" y="624"/>
                    </a:lnTo>
                    <a:lnTo>
                      <a:pt x="516" y="618"/>
                    </a:lnTo>
                    <a:lnTo>
                      <a:pt x="390" y="474"/>
                    </a:lnTo>
                    <a:lnTo>
                      <a:pt x="349" y="495"/>
                    </a:lnTo>
                    <a:lnTo>
                      <a:pt x="305" y="507"/>
                    </a:lnTo>
                    <a:lnTo>
                      <a:pt x="256" y="512"/>
                    </a:lnTo>
                    <a:lnTo>
                      <a:pt x="210" y="507"/>
                    </a:lnTo>
                    <a:lnTo>
                      <a:pt x="167" y="496"/>
                    </a:lnTo>
                    <a:lnTo>
                      <a:pt x="127" y="477"/>
                    </a:lnTo>
                    <a:lnTo>
                      <a:pt x="92" y="451"/>
                    </a:lnTo>
                    <a:lnTo>
                      <a:pt x="60" y="421"/>
                    </a:lnTo>
                    <a:lnTo>
                      <a:pt x="36" y="385"/>
                    </a:lnTo>
                    <a:lnTo>
                      <a:pt x="16" y="345"/>
                    </a:lnTo>
                    <a:lnTo>
                      <a:pt x="4" y="302"/>
                    </a:lnTo>
                    <a:lnTo>
                      <a:pt x="0" y="256"/>
                    </a:lnTo>
                    <a:lnTo>
                      <a:pt x="4" y="210"/>
                    </a:lnTo>
                    <a:lnTo>
                      <a:pt x="16" y="167"/>
                    </a:lnTo>
                    <a:lnTo>
                      <a:pt x="36" y="127"/>
                    </a:lnTo>
                    <a:lnTo>
                      <a:pt x="60" y="91"/>
                    </a:lnTo>
                    <a:lnTo>
                      <a:pt x="92" y="59"/>
                    </a:lnTo>
                    <a:lnTo>
                      <a:pt x="127" y="35"/>
                    </a:lnTo>
                    <a:lnTo>
                      <a:pt x="167" y="16"/>
                    </a:lnTo>
                    <a:lnTo>
                      <a:pt x="210" y="3"/>
                    </a:lnTo>
                    <a:lnTo>
                      <a:pt x="256" y="0"/>
                    </a:lnTo>
                    <a:close/>
                  </a:path>
                </a:pathLst>
              </a:custGeom>
              <a:grpFill/>
              <a:ln w="0">
                <a:noFill/>
                <a:prstDash val="solid"/>
                <a:round/>
                <a:headEnd/>
                <a:tailEnd/>
              </a:ln>
            </p:spPr>
            <p:txBody>
              <a:bodyPr/>
              <a:lstStyle/>
              <a:p>
                <a:pPr>
                  <a:defRPr/>
                </a:pPr>
                <a:endParaRPr lang="en-US">
                  <a:latin typeface="Arial" pitchFamily="34" charset="0"/>
                </a:endParaRPr>
              </a:p>
            </p:txBody>
          </p:sp>
        </p:grpSp>
      </p:grpSp>
      <p:sp>
        <p:nvSpPr>
          <p:cNvPr id="2" name="Slide Number Placeholder 1"/>
          <p:cNvSpPr>
            <a:spLocks noGrp="1"/>
          </p:cNvSpPr>
          <p:nvPr>
            <p:ph type="sldNum" sz="quarter" idx="10"/>
          </p:nvPr>
        </p:nvSpPr>
        <p:spPr/>
        <p:txBody>
          <a:bodyPr/>
          <a:lstStyle/>
          <a:p>
            <a:pPr>
              <a:defRPr/>
            </a:pPr>
            <a:fld id="{BC3F0D45-140A-489F-AA13-E58A79255B80}" type="slidenum">
              <a:rPr lang="en-US" altLang="en-US" smtClean="0"/>
              <a:pPr>
                <a:defRPr/>
              </a:pPr>
              <a:t>93</a:t>
            </a:fld>
            <a:endParaRPr lang="en-US" altLang="en-US"/>
          </a:p>
        </p:txBody>
      </p:sp>
    </p:spTree>
    <p:extLst>
      <p:ext uri="{BB962C8B-B14F-4D97-AF65-F5344CB8AC3E}">
        <p14:creationId xmlns:p14="http://schemas.microsoft.com/office/powerpoint/2010/main" val="22515650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Strategies</a:t>
            </a:r>
            <a:endParaRPr lang="en-US" dirty="0"/>
          </a:p>
        </p:txBody>
      </p:sp>
      <p:sp>
        <p:nvSpPr>
          <p:cNvPr id="5" name="Content Placeholder 4"/>
          <p:cNvSpPr>
            <a:spLocks noGrp="1"/>
          </p:cNvSpPr>
          <p:nvPr>
            <p:ph idx="1"/>
          </p:nvPr>
        </p:nvSpPr>
        <p:spPr/>
        <p:txBody>
          <a:bodyPr/>
          <a:lstStyle/>
          <a:p>
            <a:pPr marL="457200" indent="-457200">
              <a:buAutoNum type="arabicPeriod"/>
            </a:pPr>
            <a:r>
              <a:rPr lang="en-US" dirty="0">
                <a:solidFill>
                  <a:srgbClr val="486176"/>
                </a:solidFill>
              </a:rPr>
              <a:t>Delivery System Transformation</a:t>
            </a:r>
          </a:p>
          <a:p>
            <a:pPr marL="914400" lvl="1" indent="-457200">
              <a:buFont typeface="Arial" panose="020B0604020202020204" pitchFamily="34" charset="0"/>
              <a:buChar char="•"/>
            </a:pPr>
            <a:r>
              <a:rPr lang="en-US" dirty="0"/>
              <a:t>Patient Centered Medical </a:t>
            </a:r>
            <a:r>
              <a:rPr lang="en-US" dirty="0" smtClean="0"/>
              <a:t>Homes</a:t>
            </a:r>
          </a:p>
          <a:p>
            <a:pPr marL="1314450" lvl="2" indent="-457200">
              <a:buFont typeface="Arial" panose="020B0604020202020204" pitchFamily="34" charset="0"/>
              <a:buChar char="•"/>
            </a:pPr>
            <a:r>
              <a:rPr lang="en-US" dirty="0" smtClean="0"/>
              <a:t>Strong adoption by dominant commercial payer</a:t>
            </a:r>
          </a:p>
          <a:p>
            <a:pPr marL="1314450" lvl="2" indent="-457200">
              <a:buFont typeface="Arial" panose="020B0604020202020204" pitchFamily="34" charset="0"/>
              <a:buChar char="•"/>
            </a:pPr>
            <a:r>
              <a:rPr lang="en-US" dirty="0" smtClean="0"/>
              <a:t>Public-private efforts to align key elements of PCMH model:  payment model, performance measures</a:t>
            </a:r>
            <a:endParaRPr lang="en-US" dirty="0"/>
          </a:p>
          <a:p>
            <a:pPr marL="914400" lvl="1" indent="-457200">
              <a:buFont typeface="Arial" panose="020B0604020202020204" pitchFamily="34" charset="0"/>
              <a:buChar char="•"/>
            </a:pPr>
            <a:r>
              <a:rPr lang="en-US" dirty="0" smtClean="0"/>
              <a:t>Medicaid is considering </a:t>
            </a:r>
            <a:r>
              <a:rPr lang="en-US" dirty="0"/>
              <a:t>ACO-like entitles </a:t>
            </a:r>
            <a:r>
              <a:rPr lang="en-US" dirty="0" smtClean="0"/>
              <a:t>for non-hospital </a:t>
            </a:r>
            <a:r>
              <a:rPr lang="en-US" dirty="0"/>
              <a:t>providers</a:t>
            </a:r>
          </a:p>
          <a:p>
            <a:pPr marL="457200" indent="-457200">
              <a:buFont typeface="+mj-lt"/>
              <a:buAutoNum type="arabicPeriod"/>
            </a:pPr>
            <a:r>
              <a:rPr lang="en-US" dirty="0" smtClean="0"/>
              <a:t>All-payer </a:t>
            </a:r>
            <a:r>
              <a:rPr lang="en-US" dirty="0"/>
              <a:t>limit on rate of per capita health care cost </a:t>
            </a:r>
            <a:r>
              <a:rPr lang="en-US" dirty="0" smtClean="0"/>
              <a:t>increases</a:t>
            </a:r>
          </a:p>
          <a:p>
            <a:pPr marL="857250" lvl="1" indent="-457200">
              <a:buFont typeface="Arial" panose="020B0604020202020204" pitchFamily="34" charset="0"/>
              <a:buChar char="•"/>
            </a:pPr>
            <a:r>
              <a:rPr lang="en-US" dirty="0" smtClean="0"/>
              <a:t>Global </a:t>
            </a:r>
            <a:r>
              <a:rPr lang="en-US" dirty="0"/>
              <a:t>hospital budgets beginning </a:t>
            </a:r>
            <a:r>
              <a:rPr lang="en-US" dirty="0" smtClean="0"/>
              <a:t>2014</a:t>
            </a:r>
          </a:p>
          <a:p>
            <a:pPr marL="857250" lvl="1" indent="-457200">
              <a:buFont typeface="Arial" panose="020B0604020202020204" pitchFamily="34" charset="0"/>
              <a:buChar char="•"/>
            </a:pPr>
            <a:r>
              <a:rPr lang="en-US" dirty="0" smtClean="0"/>
              <a:t>Total </a:t>
            </a:r>
            <a:r>
              <a:rPr lang="en-US" dirty="0"/>
              <a:t>cost of care and incentivizing population-based care by 2019</a:t>
            </a:r>
          </a:p>
          <a:p>
            <a:endParaRPr lang="en-US" dirty="0"/>
          </a:p>
        </p:txBody>
      </p:sp>
      <p:sp>
        <p:nvSpPr>
          <p:cNvPr id="24" name="Slide Number Placeholder 23"/>
          <p:cNvSpPr>
            <a:spLocks noGrp="1"/>
          </p:cNvSpPr>
          <p:nvPr>
            <p:ph type="sldNum" sz="quarter" idx="10"/>
          </p:nvPr>
        </p:nvSpPr>
        <p:spPr/>
        <p:txBody>
          <a:bodyPr/>
          <a:lstStyle/>
          <a:p>
            <a:pPr>
              <a:defRPr/>
            </a:pPr>
            <a:fld id="{A30F95EA-7D6E-4214-8C7C-521D8B4DFE68}" type="slidenum">
              <a:rPr lang="en-US" altLang="en-US" smtClean="0"/>
              <a:pPr>
                <a:defRPr/>
              </a:pPr>
              <a:t>94</a:t>
            </a:fld>
            <a:endParaRPr lang="en-US" altLang="en-US"/>
          </a:p>
        </p:txBody>
      </p:sp>
      <p:sp>
        <p:nvSpPr>
          <p:cNvPr id="18" name="TextBox 23"/>
          <p:cNvSpPr txBox="1"/>
          <p:nvPr/>
        </p:nvSpPr>
        <p:spPr>
          <a:xfrm>
            <a:off x="5206693" y="4615593"/>
            <a:ext cx="386682" cy="861774"/>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5000" dirty="0" smtClean="0">
                <a:solidFill>
                  <a:schemeClr val="bg1"/>
                </a:solidFill>
                <a:latin typeface="Arial" pitchFamily="34" charset="0"/>
                <a:cs typeface="Arial" pitchFamily="34" charset="0"/>
              </a:rPr>
              <a:t>3</a:t>
            </a:r>
            <a:endParaRPr lang="en-US" sz="5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288358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Questions and Discussion</a:t>
            </a:r>
          </a:p>
        </p:txBody>
      </p:sp>
      <p:sp>
        <p:nvSpPr>
          <p:cNvPr id="23555" name="Content Placeholder 2"/>
          <p:cNvSpPr>
            <a:spLocks noGrp="1"/>
          </p:cNvSpPr>
          <p:nvPr>
            <p:ph idx="1"/>
          </p:nvPr>
        </p:nvSpPr>
        <p:spPr>
          <a:xfrm>
            <a:off x="381000" y="4038600"/>
            <a:ext cx="8458200" cy="1724025"/>
          </a:xfrm>
        </p:spPr>
        <p:txBody>
          <a:bodyPr/>
          <a:lstStyle/>
          <a:p>
            <a:pPr marL="0" indent="0">
              <a:buNone/>
              <a:defRPr/>
            </a:pPr>
            <a:r>
              <a:rPr lang="en-US" altLang="en-US" dirty="0" smtClean="0"/>
              <a:t>Which of Maryland’s strategies pique your interest and why?</a:t>
            </a:r>
          </a:p>
          <a:p>
            <a:pPr marL="457200" indent="-457200">
              <a:buFont typeface="Wingdings" pitchFamily="2" charset="2"/>
              <a:buAutoNum type="arabicPeriod"/>
              <a:defRPr/>
            </a:pPr>
            <a:endParaRPr lang="en-US" altLang="en-US" dirty="0" smtClean="0"/>
          </a:p>
          <a:p>
            <a:pPr marL="0" indent="0">
              <a:buFont typeface="Wingdings" pitchFamily="2" charset="2"/>
              <a:buNone/>
              <a:defRPr/>
            </a:pPr>
            <a:endParaRPr lang="en-US" altLang="en-US" dirty="0" smtClean="0"/>
          </a:p>
          <a:p>
            <a:pPr marL="457200" indent="-457200">
              <a:buFont typeface="Arial" charset="0"/>
              <a:buAutoNum type="arabicPeriod"/>
              <a:defRPr/>
            </a:pPr>
            <a:endParaRPr lang="en-US" altLang="en-US" dirty="0" smtClean="0"/>
          </a:p>
          <a:p>
            <a:pPr marL="457200" indent="-457200">
              <a:buFont typeface="Arial" charset="0"/>
              <a:buAutoNum type="arabicPeriod"/>
              <a:defRPr/>
            </a:pPr>
            <a:endParaRPr lang="en-US" altLang="en-US" dirty="0" smtClean="0"/>
          </a:p>
        </p:txBody>
      </p:sp>
      <p:grpSp>
        <p:nvGrpSpPr>
          <p:cNvPr id="59396" name="Group 3"/>
          <p:cNvGrpSpPr>
            <a:grpSpLocks/>
          </p:cNvGrpSpPr>
          <p:nvPr/>
        </p:nvGrpSpPr>
        <p:grpSpPr bwMode="auto">
          <a:xfrm>
            <a:off x="1676400" y="1466850"/>
            <a:ext cx="5243513" cy="2038350"/>
            <a:chOff x="1674812" y="914400"/>
            <a:chExt cx="8915400" cy="4509655"/>
          </a:xfrm>
        </p:grpSpPr>
        <p:grpSp>
          <p:nvGrpSpPr>
            <p:cNvPr id="59398" name="Group 4"/>
            <p:cNvGrpSpPr>
              <a:grpSpLocks/>
            </p:cNvGrpSpPr>
            <p:nvPr/>
          </p:nvGrpSpPr>
          <p:grpSpPr bwMode="auto">
            <a:xfrm>
              <a:off x="3992443" y="914400"/>
              <a:ext cx="4420270" cy="4509655"/>
              <a:chOff x="4265612" y="1143000"/>
              <a:chExt cx="5334000" cy="5441864"/>
            </a:xfrm>
          </p:grpSpPr>
          <p:sp>
            <p:nvSpPr>
              <p:cNvPr id="18" name="Oval 17"/>
              <p:cNvSpPr/>
              <p:nvPr/>
            </p:nvSpPr>
            <p:spPr>
              <a:xfrm>
                <a:off x="4266779" y="6110184"/>
                <a:ext cx="5331938" cy="47468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a:solidFill>
                    <a:sysClr val="window" lastClr="FFFFFF"/>
                  </a:solidFill>
                  <a:latin typeface="Calibri"/>
                </a:endParaRPr>
              </a:p>
            </p:txBody>
          </p:sp>
          <p:sp>
            <p:nvSpPr>
              <p:cNvPr id="19" name="Freeform 18"/>
              <p:cNvSpPr>
                <a:spLocks/>
              </p:cNvSpPr>
              <p:nvPr/>
            </p:nvSpPr>
            <p:spPr bwMode="auto">
              <a:xfrm>
                <a:off x="4341812" y="1143000"/>
                <a:ext cx="3945830" cy="5099893"/>
              </a:xfrm>
              <a:custGeom>
                <a:avLst/>
                <a:gdLst/>
                <a:ahLst/>
                <a:cxnLst>
                  <a:cxn ang="0">
                    <a:pos x="1859" y="13"/>
                  </a:cxn>
                  <a:cxn ang="0">
                    <a:pos x="2161" y="71"/>
                  </a:cxn>
                  <a:cxn ang="0">
                    <a:pos x="2350" y="131"/>
                  </a:cxn>
                  <a:cxn ang="0">
                    <a:pos x="2499" y="193"/>
                  </a:cxn>
                  <a:cxn ang="0">
                    <a:pos x="2824" y="418"/>
                  </a:cxn>
                  <a:cxn ang="0">
                    <a:pos x="3031" y="689"/>
                  </a:cxn>
                  <a:cxn ang="0">
                    <a:pos x="3142" y="966"/>
                  </a:cxn>
                  <a:cxn ang="0">
                    <a:pos x="3188" y="1215"/>
                  </a:cxn>
                  <a:cxn ang="0">
                    <a:pos x="3163" y="1534"/>
                  </a:cxn>
                  <a:cxn ang="0">
                    <a:pos x="3085" y="1875"/>
                  </a:cxn>
                  <a:cxn ang="0">
                    <a:pos x="2991" y="2145"/>
                  </a:cxn>
                  <a:cxn ang="0">
                    <a:pos x="2877" y="2350"/>
                  </a:cxn>
                  <a:cxn ang="0">
                    <a:pos x="2718" y="2595"/>
                  </a:cxn>
                  <a:cxn ang="0">
                    <a:pos x="2592" y="2809"/>
                  </a:cxn>
                  <a:cxn ang="0">
                    <a:pos x="2552" y="2996"/>
                  </a:cxn>
                  <a:cxn ang="0">
                    <a:pos x="2598" y="3280"/>
                  </a:cxn>
                  <a:cxn ang="0">
                    <a:pos x="2735" y="3598"/>
                  </a:cxn>
                  <a:cxn ang="0">
                    <a:pos x="1279" y="3739"/>
                  </a:cxn>
                  <a:cxn ang="0">
                    <a:pos x="1203" y="3577"/>
                  </a:cxn>
                  <a:cxn ang="0">
                    <a:pos x="1205" y="3457"/>
                  </a:cxn>
                  <a:cxn ang="0">
                    <a:pos x="1147" y="3422"/>
                  </a:cxn>
                  <a:cxn ang="0">
                    <a:pos x="989" y="3451"/>
                  </a:cxn>
                  <a:cxn ang="0">
                    <a:pos x="751" y="3484"/>
                  </a:cxn>
                  <a:cxn ang="0">
                    <a:pos x="521" y="3473"/>
                  </a:cxn>
                  <a:cxn ang="0">
                    <a:pos x="383" y="3382"/>
                  </a:cxn>
                  <a:cxn ang="0">
                    <a:pos x="347" y="3243"/>
                  </a:cxn>
                  <a:cxn ang="0">
                    <a:pos x="370" y="3112"/>
                  </a:cxn>
                  <a:cxn ang="0">
                    <a:pos x="379" y="3006"/>
                  </a:cxn>
                  <a:cxn ang="0">
                    <a:pos x="318" y="2948"/>
                  </a:cxn>
                  <a:cxn ang="0">
                    <a:pos x="292" y="2863"/>
                  </a:cxn>
                  <a:cxn ang="0">
                    <a:pos x="310" y="2807"/>
                  </a:cxn>
                  <a:cxn ang="0">
                    <a:pos x="248" y="2703"/>
                  </a:cxn>
                  <a:cxn ang="0">
                    <a:pos x="290" y="2558"/>
                  </a:cxn>
                  <a:cxn ang="0">
                    <a:pos x="250" y="2491"/>
                  </a:cxn>
                  <a:cxn ang="0">
                    <a:pos x="136" y="2446"/>
                  </a:cxn>
                  <a:cxn ang="0">
                    <a:pos x="14" y="2367"/>
                  </a:cxn>
                  <a:cxn ang="0">
                    <a:pos x="4" y="2271"/>
                  </a:cxn>
                  <a:cxn ang="0">
                    <a:pos x="29" y="2222"/>
                  </a:cxn>
                  <a:cxn ang="0">
                    <a:pos x="107" y="2099"/>
                  </a:cxn>
                  <a:cxn ang="0">
                    <a:pos x="207" y="1935"/>
                  </a:cxn>
                  <a:cxn ang="0">
                    <a:pos x="300" y="1777"/>
                  </a:cxn>
                  <a:cxn ang="0">
                    <a:pos x="331" y="1673"/>
                  </a:cxn>
                  <a:cxn ang="0">
                    <a:pos x="296" y="1617"/>
                  </a:cxn>
                  <a:cxn ang="0">
                    <a:pos x="246" y="1541"/>
                  </a:cxn>
                  <a:cxn ang="0">
                    <a:pos x="232" y="1381"/>
                  </a:cxn>
                  <a:cxn ang="0">
                    <a:pos x="277" y="1111"/>
                  </a:cxn>
                  <a:cxn ang="0">
                    <a:pos x="366" y="802"/>
                  </a:cxn>
                  <a:cxn ang="0">
                    <a:pos x="490" y="521"/>
                  </a:cxn>
                  <a:cxn ang="0">
                    <a:pos x="662" y="318"/>
                  </a:cxn>
                  <a:cxn ang="0">
                    <a:pos x="834" y="191"/>
                  </a:cxn>
                  <a:cxn ang="0">
                    <a:pos x="935" y="139"/>
                  </a:cxn>
                  <a:cxn ang="0">
                    <a:pos x="1267" y="36"/>
                  </a:cxn>
                </a:cxnLst>
                <a:rect l="0" t="0" r="r" b="b"/>
                <a:pathLst>
                  <a:path w="3190" h="4123">
                    <a:moveTo>
                      <a:pt x="1577" y="0"/>
                    </a:moveTo>
                    <a:lnTo>
                      <a:pt x="1677" y="0"/>
                    </a:lnTo>
                    <a:lnTo>
                      <a:pt x="1770" y="4"/>
                    </a:lnTo>
                    <a:lnTo>
                      <a:pt x="1859" y="13"/>
                    </a:lnTo>
                    <a:lnTo>
                      <a:pt x="1944" y="25"/>
                    </a:lnTo>
                    <a:lnTo>
                      <a:pt x="2022" y="40"/>
                    </a:lnTo>
                    <a:lnTo>
                      <a:pt x="2095" y="54"/>
                    </a:lnTo>
                    <a:lnTo>
                      <a:pt x="2161" y="71"/>
                    </a:lnTo>
                    <a:lnTo>
                      <a:pt x="2219" y="87"/>
                    </a:lnTo>
                    <a:lnTo>
                      <a:pt x="2271" y="104"/>
                    </a:lnTo>
                    <a:lnTo>
                      <a:pt x="2314" y="119"/>
                    </a:lnTo>
                    <a:lnTo>
                      <a:pt x="2350" y="131"/>
                    </a:lnTo>
                    <a:lnTo>
                      <a:pt x="2374" y="141"/>
                    </a:lnTo>
                    <a:lnTo>
                      <a:pt x="2389" y="148"/>
                    </a:lnTo>
                    <a:lnTo>
                      <a:pt x="2395" y="150"/>
                    </a:lnTo>
                    <a:lnTo>
                      <a:pt x="2499" y="193"/>
                    </a:lnTo>
                    <a:lnTo>
                      <a:pt x="2592" y="241"/>
                    </a:lnTo>
                    <a:lnTo>
                      <a:pt x="2679" y="295"/>
                    </a:lnTo>
                    <a:lnTo>
                      <a:pt x="2755" y="353"/>
                    </a:lnTo>
                    <a:lnTo>
                      <a:pt x="2824" y="418"/>
                    </a:lnTo>
                    <a:lnTo>
                      <a:pt x="2886" y="482"/>
                    </a:lnTo>
                    <a:lnTo>
                      <a:pt x="2940" y="550"/>
                    </a:lnTo>
                    <a:lnTo>
                      <a:pt x="2987" y="619"/>
                    </a:lnTo>
                    <a:lnTo>
                      <a:pt x="3031" y="689"/>
                    </a:lnTo>
                    <a:lnTo>
                      <a:pt x="3066" y="760"/>
                    </a:lnTo>
                    <a:lnTo>
                      <a:pt x="3097" y="831"/>
                    </a:lnTo>
                    <a:lnTo>
                      <a:pt x="3122" y="899"/>
                    </a:lnTo>
                    <a:lnTo>
                      <a:pt x="3142" y="966"/>
                    </a:lnTo>
                    <a:lnTo>
                      <a:pt x="3159" y="1030"/>
                    </a:lnTo>
                    <a:lnTo>
                      <a:pt x="3171" y="1092"/>
                    </a:lnTo>
                    <a:lnTo>
                      <a:pt x="3182" y="1148"/>
                    </a:lnTo>
                    <a:lnTo>
                      <a:pt x="3188" y="1215"/>
                    </a:lnTo>
                    <a:lnTo>
                      <a:pt x="3190" y="1287"/>
                    </a:lnTo>
                    <a:lnTo>
                      <a:pt x="3186" y="1366"/>
                    </a:lnTo>
                    <a:lnTo>
                      <a:pt x="3176" y="1449"/>
                    </a:lnTo>
                    <a:lnTo>
                      <a:pt x="3163" y="1534"/>
                    </a:lnTo>
                    <a:lnTo>
                      <a:pt x="3147" y="1622"/>
                    </a:lnTo>
                    <a:lnTo>
                      <a:pt x="3128" y="1709"/>
                    </a:lnTo>
                    <a:lnTo>
                      <a:pt x="3107" y="1794"/>
                    </a:lnTo>
                    <a:lnTo>
                      <a:pt x="3085" y="1875"/>
                    </a:lnTo>
                    <a:lnTo>
                      <a:pt x="3062" y="1954"/>
                    </a:lnTo>
                    <a:lnTo>
                      <a:pt x="3037" y="2024"/>
                    </a:lnTo>
                    <a:lnTo>
                      <a:pt x="3014" y="2089"/>
                    </a:lnTo>
                    <a:lnTo>
                      <a:pt x="2991" y="2145"/>
                    </a:lnTo>
                    <a:lnTo>
                      <a:pt x="2971" y="2190"/>
                    </a:lnTo>
                    <a:lnTo>
                      <a:pt x="2944" y="2240"/>
                    </a:lnTo>
                    <a:lnTo>
                      <a:pt x="2913" y="2294"/>
                    </a:lnTo>
                    <a:lnTo>
                      <a:pt x="2877" y="2350"/>
                    </a:lnTo>
                    <a:lnTo>
                      <a:pt x="2838" y="2410"/>
                    </a:lnTo>
                    <a:lnTo>
                      <a:pt x="2799" y="2473"/>
                    </a:lnTo>
                    <a:lnTo>
                      <a:pt x="2757" y="2535"/>
                    </a:lnTo>
                    <a:lnTo>
                      <a:pt x="2718" y="2595"/>
                    </a:lnTo>
                    <a:lnTo>
                      <a:pt x="2681" y="2655"/>
                    </a:lnTo>
                    <a:lnTo>
                      <a:pt x="2646" y="2712"/>
                    </a:lnTo>
                    <a:lnTo>
                      <a:pt x="2615" y="2763"/>
                    </a:lnTo>
                    <a:lnTo>
                      <a:pt x="2592" y="2809"/>
                    </a:lnTo>
                    <a:lnTo>
                      <a:pt x="2573" y="2849"/>
                    </a:lnTo>
                    <a:lnTo>
                      <a:pt x="2561" y="2890"/>
                    </a:lnTo>
                    <a:lnTo>
                      <a:pt x="2554" y="2940"/>
                    </a:lnTo>
                    <a:lnTo>
                      <a:pt x="2552" y="2996"/>
                    </a:lnTo>
                    <a:lnTo>
                      <a:pt x="2557" y="3060"/>
                    </a:lnTo>
                    <a:lnTo>
                      <a:pt x="2565" y="3131"/>
                    </a:lnTo>
                    <a:lnTo>
                      <a:pt x="2579" y="3204"/>
                    </a:lnTo>
                    <a:lnTo>
                      <a:pt x="2598" y="3280"/>
                    </a:lnTo>
                    <a:lnTo>
                      <a:pt x="2623" y="3359"/>
                    </a:lnTo>
                    <a:lnTo>
                      <a:pt x="2654" y="3440"/>
                    </a:lnTo>
                    <a:lnTo>
                      <a:pt x="2691" y="3519"/>
                    </a:lnTo>
                    <a:lnTo>
                      <a:pt x="2735" y="3598"/>
                    </a:lnTo>
                    <a:lnTo>
                      <a:pt x="2784" y="3673"/>
                    </a:lnTo>
                    <a:lnTo>
                      <a:pt x="1252" y="4123"/>
                    </a:lnTo>
                    <a:lnTo>
                      <a:pt x="1323" y="3787"/>
                    </a:lnTo>
                    <a:lnTo>
                      <a:pt x="1279" y="3739"/>
                    </a:lnTo>
                    <a:lnTo>
                      <a:pt x="1248" y="3696"/>
                    </a:lnTo>
                    <a:lnTo>
                      <a:pt x="1225" y="3654"/>
                    </a:lnTo>
                    <a:lnTo>
                      <a:pt x="1211" y="3615"/>
                    </a:lnTo>
                    <a:lnTo>
                      <a:pt x="1203" y="3577"/>
                    </a:lnTo>
                    <a:lnTo>
                      <a:pt x="1203" y="3546"/>
                    </a:lnTo>
                    <a:lnTo>
                      <a:pt x="1205" y="3517"/>
                    </a:lnTo>
                    <a:lnTo>
                      <a:pt x="1207" y="3484"/>
                    </a:lnTo>
                    <a:lnTo>
                      <a:pt x="1205" y="3457"/>
                    </a:lnTo>
                    <a:lnTo>
                      <a:pt x="1196" y="3438"/>
                    </a:lnTo>
                    <a:lnTo>
                      <a:pt x="1182" y="3426"/>
                    </a:lnTo>
                    <a:lnTo>
                      <a:pt x="1161" y="3419"/>
                    </a:lnTo>
                    <a:lnTo>
                      <a:pt x="1147" y="3422"/>
                    </a:lnTo>
                    <a:lnTo>
                      <a:pt x="1120" y="3426"/>
                    </a:lnTo>
                    <a:lnTo>
                      <a:pt x="1085" y="3432"/>
                    </a:lnTo>
                    <a:lnTo>
                      <a:pt x="1041" y="3440"/>
                    </a:lnTo>
                    <a:lnTo>
                      <a:pt x="989" y="3451"/>
                    </a:lnTo>
                    <a:lnTo>
                      <a:pt x="933" y="3459"/>
                    </a:lnTo>
                    <a:lnTo>
                      <a:pt x="875" y="3469"/>
                    </a:lnTo>
                    <a:lnTo>
                      <a:pt x="813" y="3478"/>
                    </a:lnTo>
                    <a:lnTo>
                      <a:pt x="751" y="3484"/>
                    </a:lnTo>
                    <a:lnTo>
                      <a:pt x="689" y="3486"/>
                    </a:lnTo>
                    <a:lnTo>
                      <a:pt x="629" y="3486"/>
                    </a:lnTo>
                    <a:lnTo>
                      <a:pt x="573" y="3482"/>
                    </a:lnTo>
                    <a:lnTo>
                      <a:pt x="521" y="3473"/>
                    </a:lnTo>
                    <a:lnTo>
                      <a:pt x="474" y="3459"/>
                    </a:lnTo>
                    <a:lnTo>
                      <a:pt x="434" y="3438"/>
                    </a:lnTo>
                    <a:lnTo>
                      <a:pt x="405" y="3411"/>
                    </a:lnTo>
                    <a:lnTo>
                      <a:pt x="383" y="3382"/>
                    </a:lnTo>
                    <a:lnTo>
                      <a:pt x="366" y="3349"/>
                    </a:lnTo>
                    <a:lnTo>
                      <a:pt x="356" y="3316"/>
                    </a:lnTo>
                    <a:lnTo>
                      <a:pt x="350" y="3278"/>
                    </a:lnTo>
                    <a:lnTo>
                      <a:pt x="347" y="3243"/>
                    </a:lnTo>
                    <a:lnTo>
                      <a:pt x="350" y="3206"/>
                    </a:lnTo>
                    <a:lnTo>
                      <a:pt x="356" y="3172"/>
                    </a:lnTo>
                    <a:lnTo>
                      <a:pt x="362" y="3141"/>
                    </a:lnTo>
                    <a:lnTo>
                      <a:pt x="370" y="3112"/>
                    </a:lnTo>
                    <a:lnTo>
                      <a:pt x="381" y="3077"/>
                    </a:lnTo>
                    <a:lnTo>
                      <a:pt x="385" y="3048"/>
                    </a:lnTo>
                    <a:lnTo>
                      <a:pt x="385" y="3025"/>
                    </a:lnTo>
                    <a:lnTo>
                      <a:pt x="379" y="3006"/>
                    </a:lnTo>
                    <a:lnTo>
                      <a:pt x="370" y="2992"/>
                    </a:lnTo>
                    <a:lnTo>
                      <a:pt x="356" y="2977"/>
                    </a:lnTo>
                    <a:lnTo>
                      <a:pt x="339" y="2963"/>
                    </a:lnTo>
                    <a:lnTo>
                      <a:pt x="318" y="2948"/>
                    </a:lnTo>
                    <a:lnTo>
                      <a:pt x="302" y="2929"/>
                    </a:lnTo>
                    <a:lnTo>
                      <a:pt x="292" y="2909"/>
                    </a:lnTo>
                    <a:lnTo>
                      <a:pt x="290" y="2886"/>
                    </a:lnTo>
                    <a:lnTo>
                      <a:pt x="292" y="2863"/>
                    </a:lnTo>
                    <a:lnTo>
                      <a:pt x="298" y="2840"/>
                    </a:lnTo>
                    <a:lnTo>
                      <a:pt x="304" y="2824"/>
                    </a:lnTo>
                    <a:lnTo>
                      <a:pt x="308" y="2811"/>
                    </a:lnTo>
                    <a:lnTo>
                      <a:pt x="310" y="2807"/>
                    </a:lnTo>
                    <a:lnTo>
                      <a:pt x="279" y="2786"/>
                    </a:lnTo>
                    <a:lnTo>
                      <a:pt x="261" y="2761"/>
                    </a:lnTo>
                    <a:lnTo>
                      <a:pt x="250" y="2734"/>
                    </a:lnTo>
                    <a:lnTo>
                      <a:pt x="248" y="2703"/>
                    </a:lnTo>
                    <a:lnTo>
                      <a:pt x="254" y="2668"/>
                    </a:lnTo>
                    <a:lnTo>
                      <a:pt x="267" y="2628"/>
                    </a:lnTo>
                    <a:lnTo>
                      <a:pt x="283" y="2585"/>
                    </a:lnTo>
                    <a:lnTo>
                      <a:pt x="290" y="2558"/>
                    </a:lnTo>
                    <a:lnTo>
                      <a:pt x="290" y="2537"/>
                    </a:lnTo>
                    <a:lnTo>
                      <a:pt x="283" y="2518"/>
                    </a:lnTo>
                    <a:lnTo>
                      <a:pt x="269" y="2504"/>
                    </a:lnTo>
                    <a:lnTo>
                      <a:pt x="250" y="2491"/>
                    </a:lnTo>
                    <a:lnTo>
                      <a:pt x="227" y="2479"/>
                    </a:lnTo>
                    <a:lnTo>
                      <a:pt x="200" y="2469"/>
                    </a:lnTo>
                    <a:lnTo>
                      <a:pt x="169" y="2458"/>
                    </a:lnTo>
                    <a:lnTo>
                      <a:pt x="136" y="2446"/>
                    </a:lnTo>
                    <a:lnTo>
                      <a:pt x="103" y="2431"/>
                    </a:lnTo>
                    <a:lnTo>
                      <a:pt x="68" y="2415"/>
                    </a:lnTo>
                    <a:lnTo>
                      <a:pt x="37" y="2392"/>
                    </a:lnTo>
                    <a:lnTo>
                      <a:pt x="14" y="2367"/>
                    </a:lnTo>
                    <a:lnTo>
                      <a:pt x="4" y="2342"/>
                    </a:lnTo>
                    <a:lnTo>
                      <a:pt x="0" y="2317"/>
                    </a:lnTo>
                    <a:lnTo>
                      <a:pt x="0" y="2294"/>
                    </a:lnTo>
                    <a:lnTo>
                      <a:pt x="4" y="2271"/>
                    </a:lnTo>
                    <a:lnTo>
                      <a:pt x="12" y="2253"/>
                    </a:lnTo>
                    <a:lnTo>
                      <a:pt x="18" y="2238"/>
                    </a:lnTo>
                    <a:lnTo>
                      <a:pt x="24" y="2230"/>
                    </a:lnTo>
                    <a:lnTo>
                      <a:pt x="29" y="2222"/>
                    </a:lnTo>
                    <a:lnTo>
                      <a:pt x="49" y="2190"/>
                    </a:lnTo>
                    <a:lnTo>
                      <a:pt x="66" y="2163"/>
                    </a:lnTo>
                    <a:lnTo>
                      <a:pt x="85" y="2134"/>
                    </a:lnTo>
                    <a:lnTo>
                      <a:pt x="107" y="2099"/>
                    </a:lnTo>
                    <a:lnTo>
                      <a:pt x="130" y="2062"/>
                    </a:lnTo>
                    <a:lnTo>
                      <a:pt x="155" y="2020"/>
                    </a:lnTo>
                    <a:lnTo>
                      <a:pt x="182" y="1979"/>
                    </a:lnTo>
                    <a:lnTo>
                      <a:pt x="207" y="1935"/>
                    </a:lnTo>
                    <a:lnTo>
                      <a:pt x="234" y="1894"/>
                    </a:lnTo>
                    <a:lnTo>
                      <a:pt x="256" y="1852"/>
                    </a:lnTo>
                    <a:lnTo>
                      <a:pt x="279" y="1813"/>
                    </a:lnTo>
                    <a:lnTo>
                      <a:pt x="300" y="1777"/>
                    </a:lnTo>
                    <a:lnTo>
                      <a:pt x="316" y="1744"/>
                    </a:lnTo>
                    <a:lnTo>
                      <a:pt x="327" y="1715"/>
                    </a:lnTo>
                    <a:lnTo>
                      <a:pt x="331" y="1694"/>
                    </a:lnTo>
                    <a:lnTo>
                      <a:pt x="331" y="1673"/>
                    </a:lnTo>
                    <a:lnTo>
                      <a:pt x="327" y="1659"/>
                    </a:lnTo>
                    <a:lnTo>
                      <a:pt x="318" y="1644"/>
                    </a:lnTo>
                    <a:lnTo>
                      <a:pt x="308" y="1630"/>
                    </a:lnTo>
                    <a:lnTo>
                      <a:pt x="296" y="1617"/>
                    </a:lnTo>
                    <a:lnTo>
                      <a:pt x="283" y="1603"/>
                    </a:lnTo>
                    <a:lnTo>
                      <a:pt x="269" y="1586"/>
                    </a:lnTo>
                    <a:lnTo>
                      <a:pt x="256" y="1566"/>
                    </a:lnTo>
                    <a:lnTo>
                      <a:pt x="246" y="1541"/>
                    </a:lnTo>
                    <a:lnTo>
                      <a:pt x="236" y="1512"/>
                    </a:lnTo>
                    <a:lnTo>
                      <a:pt x="229" y="1476"/>
                    </a:lnTo>
                    <a:lnTo>
                      <a:pt x="229" y="1433"/>
                    </a:lnTo>
                    <a:lnTo>
                      <a:pt x="232" y="1381"/>
                    </a:lnTo>
                    <a:lnTo>
                      <a:pt x="238" y="1321"/>
                    </a:lnTo>
                    <a:lnTo>
                      <a:pt x="248" y="1256"/>
                    </a:lnTo>
                    <a:lnTo>
                      <a:pt x="261" y="1186"/>
                    </a:lnTo>
                    <a:lnTo>
                      <a:pt x="277" y="1111"/>
                    </a:lnTo>
                    <a:lnTo>
                      <a:pt x="296" y="1034"/>
                    </a:lnTo>
                    <a:lnTo>
                      <a:pt x="316" y="957"/>
                    </a:lnTo>
                    <a:lnTo>
                      <a:pt x="341" y="878"/>
                    </a:lnTo>
                    <a:lnTo>
                      <a:pt x="366" y="802"/>
                    </a:lnTo>
                    <a:lnTo>
                      <a:pt x="395" y="725"/>
                    </a:lnTo>
                    <a:lnTo>
                      <a:pt x="424" y="652"/>
                    </a:lnTo>
                    <a:lnTo>
                      <a:pt x="455" y="584"/>
                    </a:lnTo>
                    <a:lnTo>
                      <a:pt x="490" y="521"/>
                    </a:lnTo>
                    <a:lnTo>
                      <a:pt x="528" y="461"/>
                    </a:lnTo>
                    <a:lnTo>
                      <a:pt x="571" y="409"/>
                    </a:lnTo>
                    <a:lnTo>
                      <a:pt x="615" y="361"/>
                    </a:lnTo>
                    <a:lnTo>
                      <a:pt x="662" y="318"/>
                    </a:lnTo>
                    <a:lnTo>
                      <a:pt x="708" y="278"/>
                    </a:lnTo>
                    <a:lnTo>
                      <a:pt x="753" y="245"/>
                    </a:lnTo>
                    <a:lnTo>
                      <a:pt x="795" y="216"/>
                    </a:lnTo>
                    <a:lnTo>
                      <a:pt x="834" y="191"/>
                    </a:lnTo>
                    <a:lnTo>
                      <a:pt x="869" y="173"/>
                    </a:lnTo>
                    <a:lnTo>
                      <a:pt x="898" y="156"/>
                    </a:lnTo>
                    <a:lnTo>
                      <a:pt x="921" y="146"/>
                    </a:lnTo>
                    <a:lnTo>
                      <a:pt x="935" y="139"/>
                    </a:lnTo>
                    <a:lnTo>
                      <a:pt x="940" y="137"/>
                    </a:lnTo>
                    <a:lnTo>
                      <a:pt x="1049" y="94"/>
                    </a:lnTo>
                    <a:lnTo>
                      <a:pt x="1159" y="60"/>
                    </a:lnTo>
                    <a:lnTo>
                      <a:pt x="1267" y="36"/>
                    </a:lnTo>
                    <a:lnTo>
                      <a:pt x="1372" y="17"/>
                    </a:lnTo>
                    <a:lnTo>
                      <a:pt x="1478" y="6"/>
                    </a:lnTo>
                    <a:lnTo>
                      <a:pt x="1577" y="0"/>
                    </a:lnTo>
                    <a:close/>
                  </a:path>
                </a:pathLst>
              </a:custGeom>
              <a:solidFill>
                <a:schemeClr val="accent1"/>
              </a:solidFill>
              <a:ln w="0">
                <a:noFill/>
                <a:prstDash val="solid"/>
                <a:round/>
                <a:headEnd/>
                <a:tailEnd/>
              </a:ln>
              <a:effectLst>
                <a:innerShdw blurRad="444500">
                  <a:prstClr val="black">
                    <a:alpha val="41000"/>
                  </a:prstClr>
                </a:innerShdw>
              </a:effectLst>
            </p:spPr>
            <p:txBody>
              <a:bodyPr lIns="68598" tIns="34299" rIns="68598" bIns="34299"/>
              <a:lstStyle/>
              <a:p>
                <a:pPr>
                  <a:defRPr/>
                </a:pPr>
                <a:endParaRPr lang="en-US" sz="1800">
                  <a:latin typeface="Arial" pitchFamily="34" charset="0"/>
                </a:endParaRPr>
              </a:p>
            </p:txBody>
          </p:sp>
        </p:grpSp>
        <p:grpSp>
          <p:nvGrpSpPr>
            <p:cNvPr id="59399" name="Group 5"/>
            <p:cNvGrpSpPr>
              <a:grpSpLocks/>
            </p:cNvGrpSpPr>
            <p:nvPr/>
          </p:nvGrpSpPr>
          <p:grpSpPr bwMode="auto">
            <a:xfrm>
              <a:off x="1674812" y="1193510"/>
              <a:ext cx="3104452" cy="3060102"/>
              <a:chOff x="4265612" y="1143000"/>
              <a:chExt cx="5334000" cy="5257800"/>
            </a:xfrm>
          </p:grpSpPr>
          <p:sp>
            <p:nvSpPr>
              <p:cNvPr id="13" name="Oval 12"/>
              <p:cNvSpPr/>
              <p:nvPr/>
            </p:nvSpPr>
            <p:spPr>
              <a:xfrm>
                <a:off x="4265612" y="6094552"/>
                <a:ext cx="5333325" cy="307765"/>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a:solidFill>
                    <a:sysClr val="window" lastClr="FFFFFF"/>
                  </a:solidFill>
                  <a:latin typeface="Calibri"/>
                </a:endParaRPr>
              </a:p>
            </p:txBody>
          </p:sp>
          <p:sp>
            <p:nvSpPr>
              <p:cNvPr id="14" name="Freeform 11"/>
              <p:cNvSpPr>
                <a:spLocks/>
              </p:cNvSpPr>
              <p:nvPr/>
            </p:nvSpPr>
            <p:spPr bwMode="auto">
              <a:xfrm>
                <a:off x="4341812" y="1143000"/>
                <a:ext cx="3945830" cy="5099893"/>
              </a:xfrm>
              <a:custGeom>
                <a:avLst/>
                <a:gdLst/>
                <a:ahLst/>
                <a:cxnLst>
                  <a:cxn ang="0">
                    <a:pos x="1859" y="13"/>
                  </a:cxn>
                  <a:cxn ang="0">
                    <a:pos x="2161" y="71"/>
                  </a:cxn>
                  <a:cxn ang="0">
                    <a:pos x="2350" y="131"/>
                  </a:cxn>
                  <a:cxn ang="0">
                    <a:pos x="2499" y="193"/>
                  </a:cxn>
                  <a:cxn ang="0">
                    <a:pos x="2824" y="418"/>
                  </a:cxn>
                  <a:cxn ang="0">
                    <a:pos x="3031" y="689"/>
                  </a:cxn>
                  <a:cxn ang="0">
                    <a:pos x="3142" y="966"/>
                  </a:cxn>
                  <a:cxn ang="0">
                    <a:pos x="3188" y="1215"/>
                  </a:cxn>
                  <a:cxn ang="0">
                    <a:pos x="3163" y="1534"/>
                  </a:cxn>
                  <a:cxn ang="0">
                    <a:pos x="3085" y="1875"/>
                  </a:cxn>
                  <a:cxn ang="0">
                    <a:pos x="2991" y="2145"/>
                  </a:cxn>
                  <a:cxn ang="0">
                    <a:pos x="2877" y="2350"/>
                  </a:cxn>
                  <a:cxn ang="0">
                    <a:pos x="2718" y="2595"/>
                  </a:cxn>
                  <a:cxn ang="0">
                    <a:pos x="2592" y="2809"/>
                  </a:cxn>
                  <a:cxn ang="0">
                    <a:pos x="2552" y="2996"/>
                  </a:cxn>
                  <a:cxn ang="0">
                    <a:pos x="2598" y="3280"/>
                  </a:cxn>
                  <a:cxn ang="0">
                    <a:pos x="2735" y="3598"/>
                  </a:cxn>
                  <a:cxn ang="0">
                    <a:pos x="1279" y="3739"/>
                  </a:cxn>
                  <a:cxn ang="0">
                    <a:pos x="1203" y="3577"/>
                  </a:cxn>
                  <a:cxn ang="0">
                    <a:pos x="1205" y="3457"/>
                  </a:cxn>
                  <a:cxn ang="0">
                    <a:pos x="1147" y="3422"/>
                  </a:cxn>
                  <a:cxn ang="0">
                    <a:pos x="989" y="3451"/>
                  </a:cxn>
                  <a:cxn ang="0">
                    <a:pos x="751" y="3484"/>
                  </a:cxn>
                  <a:cxn ang="0">
                    <a:pos x="521" y="3473"/>
                  </a:cxn>
                  <a:cxn ang="0">
                    <a:pos x="383" y="3382"/>
                  </a:cxn>
                  <a:cxn ang="0">
                    <a:pos x="347" y="3243"/>
                  </a:cxn>
                  <a:cxn ang="0">
                    <a:pos x="370" y="3112"/>
                  </a:cxn>
                  <a:cxn ang="0">
                    <a:pos x="379" y="3006"/>
                  </a:cxn>
                  <a:cxn ang="0">
                    <a:pos x="318" y="2948"/>
                  </a:cxn>
                  <a:cxn ang="0">
                    <a:pos x="292" y="2863"/>
                  </a:cxn>
                  <a:cxn ang="0">
                    <a:pos x="310" y="2807"/>
                  </a:cxn>
                  <a:cxn ang="0">
                    <a:pos x="248" y="2703"/>
                  </a:cxn>
                  <a:cxn ang="0">
                    <a:pos x="290" y="2558"/>
                  </a:cxn>
                  <a:cxn ang="0">
                    <a:pos x="250" y="2491"/>
                  </a:cxn>
                  <a:cxn ang="0">
                    <a:pos x="136" y="2446"/>
                  </a:cxn>
                  <a:cxn ang="0">
                    <a:pos x="14" y="2367"/>
                  </a:cxn>
                  <a:cxn ang="0">
                    <a:pos x="4" y="2271"/>
                  </a:cxn>
                  <a:cxn ang="0">
                    <a:pos x="29" y="2222"/>
                  </a:cxn>
                  <a:cxn ang="0">
                    <a:pos x="107" y="2099"/>
                  </a:cxn>
                  <a:cxn ang="0">
                    <a:pos x="207" y="1935"/>
                  </a:cxn>
                  <a:cxn ang="0">
                    <a:pos x="300" y="1777"/>
                  </a:cxn>
                  <a:cxn ang="0">
                    <a:pos x="331" y="1673"/>
                  </a:cxn>
                  <a:cxn ang="0">
                    <a:pos x="296" y="1617"/>
                  </a:cxn>
                  <a:cxn ang="0">
                    <a:pos x="246" y="1541"/>
                  </a:cxn>
                  <a:cxn ang="0">
                    <a:pos x="232" y="1381"/>
                  </a:cxn>
                  <a:cxn ang="0">
                    <a:pos x="277" y="1111"/>
                  </a:cxn>
                  <a:cxn ang="0">
                    <a:pos x="366" y="802"/>
                  </a:cxn>
                  <a:cxn ang="0">
                    <a:pos x="490" y="521"/>
                  </a:cxn>
                  <a:cxn ang="0">
                    <a:pos x="662" y="318"/>
                  </a:cxn>
                  <a:cxn ang="0">
                    <a:pos x="834" y="191"/>
                  </a:cxn>
                  <a:cxn ang="0">
                    <a:pos x="935" y="139"/>
                  </a:cxn>
                  <a:cxn ang="0">
                    <a:pos x="1267" y="36"/>
                  </a:cxn>
                </a:cxnLst>
                <a:rect l="0" t="0" r="r" b="b"/>
                <a:pathLst>
                  <a:path w="3190" h="4123">
                    <a:moveTo>
                      <a:pt x="1577" y="0"/>
                    </a:moveTo>
                    <a:lnTo>
                      <a:pt x="1677" y="0"/>
                    </a:lnTo>
                    <a:lnTo>
                      <a:pt x="1770" y="4"/>
                    </a:lnTo>
                    <a:lnTo>
                      <a:pt x="1859" y="13"/>
                    </a:lnTo>
                    <a:lnTo>
                      <a:pt x="1944" y="25"/>
                    </a:lnTo>
                    <a:lnTo>
                      <a:pt x="2022" y="40"/>
                    </a:lnTo>
                    <a:lnTo>
                      <a:pt x="2095" y="54"/>
                    </a:lnTo>
                    <a:lnTo>
                      <a:pt x="2161" y="71"/>
                    </a:lnTo>
                    <a:lnTo>
                      <a:pt x="2219" y="87"/>
                    </a:lnTo>
                    <a:lnTo>
                      <a:pt x="2271" y="104"/>
                    </a:lnTo>
                    <a:lnTo>
                      <a:pt x="2314" y="119"/>
                    </a:lnTo>
                    <a:lnTo>
                      <a:pt x="2350" y="131"/>
                    </a:lnTo>
                    <a:lnTo>
                      <a:pt x="2374" y="141"/>
                    </a:lnTo>
                    <a:lnTo>
                      <a:pt x="2389" y="148"/>
                    </a:lnTo>
                    <a:lnTo>
                      <a:pt x="2395" y="150"/>
                    </a:lnTo>
                    <a:lnTo>
                      <a:pt x="2499" y="193"/>
                    </a:lnTo>
                    <a:lnTo>
                      <a:pt x="2592" y="241"/>
                    </a:lnTo>
                    <a:lnTo>
                      <a:pt x="2679" y="295"/>
                    </a:lnTo>
                    <a:lnTo>
                      <a:pt x="2755" y="353"/>
                    </a:lnTo>
                    <a:lnTo>
                      <a:pt x="2824" y="418"/>
                    </a:lnTo>
                    <a:lnTo>
                      <a:pt x="2886" y="482"/>
                    </a:lnTo>
                    <a:lnTo>
                      <a:pt x="2940" y="550"/>
                    </a:lnTo>
                    <a:lnTo>
                      <a:pt x="2987" y="619"/>
                    </a:lnTo>
                    <a:lnTo>
                      <a:pt x="3031" y="689"/>
                    </a:lnTo>
                    <a:lnTo>
                      <a:pt x="3066" y="760"/>
                    </a:lnTo>
                    <a:lnTo>
                      <a:pt x="3097" y="831"/>
                    </a:lnTo>
                    <a:lnTo>
                      <a:pt x="3122" y="899"/>
                    </a:lnTo>
                    <a:lnTo>
                      <a:pt x="3142" y="966"/>
                    </a:lnTo>
                    <a:lnTo>
                      <a:pt x="3159" y="1030"/>
                    </a:lnTo>
                    <a:lnTo>
                      <a:pt x="3171" y="1092"/>
                    </a:lnTo>
                    <a:lnTo>
                      <a:pt x="3182" y="1148"/>
                    </a:lnTo>
                    <a:lnTo>
                      <a:pt x="3188" y="1215"/>
                    </a:lnTo>
                    <a:lnTo>
                      <a:pt x="3190" y="1287"/>
                    </a:lnTo>
                    <a:lnTo>
                      <a:pt x="3186" y="1366"/>
                    </a:lnTo>
                    <a:lnTo>
                      <a:pt x="3176" y="1449"/>
                    </a:lnTo>
                    <a:lnTo>
                      <a:pt x="3163" y="1534"/>
                    </a:lnTo>
                    <a:lnTo>
                      <a:pt x="3147" y="1622"/>
                    </a:lnTo>
                    <a:lnTo>
                      <a:pt x="3128" y="1709"/>
                    </a:lnTo>
                    <a:lnTo>
                      <a:pt x="3107" y="1794"/>
                    </a:lnTo>
                    <a:lnTo>
                      <a:pt x="3085" y="1875"/>
                    </a:lnTo>
                    <a:lnTo>
                      <a:pt x="3062" y="1954"/>
                    </a:lnTo>
                    <a:lnTo>
                      <a:pt x="3037" y="2024"/>
                    </a:lnTo>
                    <a:lnTo>
                      <a:pt x="3014" y="2089"/>
                    </a:lnTo>
                    <a:lnTo>
                      <a:pt x="2991" y="2145"/>
                    </a:lnTo>
                    <a:lnTo>
                      <a:pt x="2971" y="2190"/>
                    </a:lnTo>
                    <a:lnTo>
                      <a:pt x="2944" y="2240"/>
                    </a:lnTo>
                    <a:lnTo>
                      <a:pt x="2913" y="2294"/>
                    </a:lnTo>
                    <a:lnTo>
                      <a:pt x="2877" y="2350"/>
                    </a:lnTo>
                    <a:lnTo>
                      <a:pt x="2838" y="2410"/>
                    </a:lnTo>
                    <a:lnTo>
                      <a:pt x="2799" y="2473"/>
                    </a:lnTo>
                    <a:lnTo>
                      <a:pt x="2757" y="2535"/>
                    </a:lnTo>
                    <a:lnTo>
                      <a:pt x="2718" y="2595"/>
                    </a:lnTo>
                    <a:lnTo>
                      <a:pt x="2681" y="2655"/>
                    </a:lnTo>
                    <a:lnTo>
                      <a:pt x="2646" y="2712"/>
                    </a:lnTo>
                    <a:lnTo>
                      <a:pt x="2615" y="2763"/>
                    </a:lnTo>
                    <a:lnTo>
                      <a:pt x="2592" y="2809"/>
                    </a:lnTo>
                    <a:lnTo>
                      <a:pt x="2573" y="2849"/>
                    </a:lnTo>
                    <a:lnTo>
                      <a:pt x="2561" y="2890"/>
                    </a:lnTo>
                    <a:lnTo>
                      <a:pt x="2554" y="2940"/>
                    </a:lnTo>
                    <a:lnTo>
                      <a:pt x="2552" y="2996"/>
                    </a:lnTo>
                    <a:lnTo>
                      <a:pt x="2557" y="3060"/>
                    </a:lnTo>
                    <a:lnTo>
                      <a:pt x="2565" y="3131"/>
                    </a:lnTo>
                    <a:lnTo>
                      <a:pt x="2579" y="3204"/>
                    </a:lnTo>
                    <a:lnTo>
                      <a:pt x="2598" y="3280"/>
                    </a:lnTo>
                    <a:lnTo>
                      <a:pt x="2623" y="3359"/>
                    </a:lnTo>
                    <a:lnTo>
                      <a:pt x="2654" y="3440"/>
                    </a:lnTo>
                    <a:lnTo>
                      <a:pt x="2691" y="3519"/>
                    </a:lnTo>
                    <a:lnTo>
                      <a:pt x="2735" y="3598"/>
                    </a:lnTo>
                    <a:lnTo>
                      <a:pt x="2784" y="3673"/>
                    </a:lnTo>
                    <a:lnTo>
                      <a:pt x="1252" y="4123"/>
                    </a:lnTo>
                    <a:lnTo>
                      <a:pt x="1323" y="3787"/>
                    </a:lnTo>
                    <a:lnTo>
                      <a:pt x="1279" y="3739"/>
                    </a:lnTo>
                    <a:lnTo>
                      <a:pt x="1248" y="3696"/>
                    </a:lnTo>
                    <a:lnTo>
                      <a:pt x="1225" y="3654"/>
                    </a:lnTo>
                    <a:lnTo>
                      <a:pt x="1211" y="3615"/>
                    </a:lnTo>
                    <a:lnTo>
                      <a:pt x="1203" y="3577"/>
                    </a:lnTo>
                    <a:lnTo>
                      <a:pt x="1203" y="3546"/>
                    </a:lnTo>
                    <a:lnTo>
                      <a:pt x="1205" y="3517"/>
                    </a:lnTo>
                    <a:lnTo>
                      <a:pt x="1207" y="3484"/>
                    </a:lnTo>
                    <a:lnTo>
                      <a:pt x="1205" y="3457"/>
                    </a:lnTo>
                    <a:lnTo>
                      <a:pt x="1196" y="3438"/>
                    </a:lnTo>
                    <a:lnTo>
                      <a:pt x="1182" y="3426"/>
                    </a:lnTo>
                    <a:lnTo>
                      <a:pt x="1161" y="3419"/>
                    </a:lnTo>
                    <a:lnTo>
                      <a:pt x="1147" y="3422"/>
                    </a:lnTo>
                    <a:lnTo>
                      <a:pt x="1120" y="3426"/>
                    </a:lnTo>
                    <a:lnTo>
                      <a:pt x="1085" y="3432"/>
                    </a:lnTo>
                    <a:lnTo>
                      <a:pt x="1041" y="3440"/>
                    </a:lnTo>
                    <a:lnTo>
                      <a:pt x="989" y="3451"/>
                    </a:lnTo>
                    <a:lnTo>
                      <a:pt x="933" y="3459"/>
                    </a:lnTo>
                    <a:lnTo>
                      <a:pt x="875" y="3469"/>
                    </a:lnTo>
                    <a:lnTo>
                      <a:pt x="813" y="3478"/>
                    </a:lnTo>
                    <a:lnTo>
                      <a:pt x="751" y="3484"/>
                    </a:lnTo>
                    <a:lnTo>
                      <a:pt x="689" y="3486"/>
                    </a:lnTo>
                    <a:lnTo>
                      <a:pt x="629" y="3486"/>
                    </a:lnTo>
                    <a:lnTo>
                      <a:pt x="573" y="3482"/>
                    </a:lnTo>
                    <a:lnTo>
                      <a:pt x="521" y="3473"/>
                    </a:lnTo>
                    <a:lnTo>
                      <a:pt x="474" y="3459"/>
                    </a:lnTo>
                    <a:lnTo>
                      <a:pt x="434" y="3438"/>
                    </a:lnTo>
                    <a:lnTo>
                      <a:pt x="405" y="3411"/>
                    </a:lnTo>
                    <a:lnTo>
                      <a:pt x="383" y="3382"/>
                    </a:lnTo>
                    <a:lnTo>
                      <a:pt x="366" y="3349"/>
                    </a:lnTo>
                    <a:lnTo>
                      <a:pt x="356" y="3316"/>
                    </a:lnTo>
                    <a:lnTo>
                      <a:pt x="350" y="3278"/>
                    </a:lnTo>
                    <a:lnTo>
                      <a:pt x="347" y="3243"/>
                    </a:lnTo>
                    <a:lnTo>
                      <a:pt x="350" y="3206"/>
                    </a:lnTo>
                    <a:lnTo>
                      <a:pt x="356" y="3172"/>
                    </a:lnTo>
                    <a:lnTo>
                      <a:pt x="362" y="3141"/>
                    </a:lnTo>
                    <a:lnTo>
                      <a:pt x="370" y="3112"/>
                    </a:lnTo>
                    <a:lnTo>
                      <a:pt x="381" y="3077"/>
                    </a:lnTo>
                    <a:lnTo>
                      <a:pt x="385" y="3048"/>
                    </a:lnTo>
                    <a:lnTo>
                      <a:pt x="385" y="3025"/>
                    </a:lnTo>
                    <a:lnTo>
                      <a:pt x="379" y="3006"/>
                    </a:lnTo>
                    <a:lnTo>
                      <a:pt x="370" y="2992"/>
                    </a:lnTo>
                    <a:lnTo>
                      <a:pt x="356" y="2977"/>
                    </a:lnTo>
                    <a:lnTo>
                      <a:pt x="339" y="2963"/>
                    </a:lnTo>
                    <a:lnTo>
                      <a:pt x="318" y="2948"/>
                    </a:lnTo>
                    <a:lnTo>
                      <a:pt x="302" y="2929"/>
                    </a:lnTo>
                    <a:lnTo>
                      <a:pt x="292" y="2909"/>
                    </a:lnTo>
                    <a:lnTo>
                      <a:pt x="290" y="2886"/>
                    </a:lnTo>
                    <a:lnTo>
                      <a:pt x="292" y="2863"/>
                    </a:lnTo>
                    <a:lnTo>
                      <a:pt x="298" y="2840"/>
                    </a:lnTo>
                    <a:lnTo>
                      <a:pt x="304" y="2824"/>
                    </a:lnTo>
                    <a:lnTo>
                      <a:pt x="308" y="2811"/>
                    </a:lnTo>
                    <a:lnTo>
                      <a:pt x="310" y="2807"/>
                    </a:lnTo>
                    <a:lnTo>
                      <a:pt x="279" y="2786"/>
                    </a:lnTo>
                    <a:lnTo>
                      <a:pt x="261" y="2761"/>
                    </a:lnTo>
                    <a:lnTo>
                      <a:pt x="250" y="2734"/>
                    </a:lnTo>
                    <a:lnTo>
                      <a:pt x="248" y="2703"/>
                    </a:lnTo>
                    <a:lnTo>
                      <a:pt x="254" y="2668"/>
                    </a:lnTo>
                    <a:lnTo>
                      <a:pt x="267" y="2628"/>
                    </a:lnTo>
                    <a:lnTo>
                      <a:pt x="283" y="2585"/>
                    </a:lnTo>
                    <a:lnTo>
                      <a:pt x="290" y="2558"/>
                    </a:lnTo>
                    <a:lnTo>
                      <a:pt x="290" y="2537"/>
                    </a:lnTo>
                    <a:lnTo>
                      <a:pt x="283" y="2518"/>
                    </a:lnTo>
                    <a:lnTo>
                      <a:pt x="269" y="2504"/>
                    </a:lnTo>
                    <a:lnTo>
                      <a:pt x="250" y="2491"/>
                    </a:lnTo>
                    <a:lnTo>
                      <a:pt x="227" y="2479"/>
                    </a:lnTo>
                    <a:lnTo>
                      <a:pt x="200" y="2469"/>
                    </a:lnTo>
                    <a:lnTo>
                      <a:pt x="169" y="2458"/>
                    </a:lnTo>
                    <a:lnTo>
                      <a:pt x="136" y="2446"/>
                    </a:lnTo>
                    <a:lnTo>
                      <a:pt x="103" y="2431"/>
                    </a:lnTo>
                    <a:lnTo>
                      <a:pt x="68" y="2415"/>
                    </a:lnTo>
                    <a:lnTo>
                      <a:pt x="37" y="2392"/>
                    </a:lnTo>
                    <a:lnTo>
                      <a:pt x="14" y="2367"/>
                    </a:lnTo>
                    <a:lnTo>
                      <a:pt x="4" y="2342"/>
                    </a:lnTo>
                    <a:lnTo>
                      <a:pt x="0" y="2317"/>
                    </a:lnTo>
                    <a:lnTo>
                      <a:pt x="0" y="2294"/>
                    </a:lnTo>
                    <a:lnTo>
                      <a:pt x="4" y="2271"/>
                    </a:lnTo>
                    <a:lnTo>
                      <a:pt x="12" y="2253"/>
                    </a:lnTo>
                    <a:lnTo>
                      <a:pt x="18" y="2238"/>
                    </a:lnTo>
                    <a:lnTo>
                      <a:pt x="24" y="2230"/>
                    </a:lnTo>
                    <a:lnTo>
                      <a:pt x="29" y="2222"/>
                    </a:lnTo>
                    <a:lnTo>
                      <a:pt x="49" y="2190"/>
                    </a:lnTo>
                    <a:lnTo>
                      <a:pt x="66" y="2163"/>
                    </a:lnTo>
                    <a:lnTo>
                      <a:pt x="85" y="2134"/>
                    </a:lnTo>
                    <a:lnTo>
                      <a:pt x="107" y="2099"/>
                    </a:lnTo>
                    <a:lnTo>
                      <a:pt x="130" y="2062"/>
                    </a:lnTo>
                    <a:lnTo>
                      <a:pt x="155" y="2020"/>
                    </a:lnTo>
                    <a:lnTo>
                      <a:pt x="182" y="1979"/>
                    </a:lnTo>
                    <a:lnTo>
                      <a:pt x="207" y="1935"/>
                    </a:lnTo>
                    <a:lnTo>
                      <a:pt x="234" y="1894"/>
                    </a:lnTo>
                    <a:lnTo>
                      <a:pt x="256" y="1852"/>
                    </a:lnTo>
                    <a:lnTo>
                      <a:pt x="279" y="1813"/>
                    </a:lnTo>
                    <a:lnTo>
                      <a:pt x="300" y="1777"/>
                    </a:lnTo>
                    <a:lnTo>
                      <a:pt x="316" y="1744"/>
                    </a:lnTo>
                    <a:lnTo>
                      <a:pt x="327" y="1715"/>
                    </a:lnTo>
                    <a:lnTo>
                      <a:pt x="331" y="1694"/>
                    </a:lnTo>
                    <a:lnTo>
                      <a:pt x="331" y="1673"/>
                    </a:lnTo>
                    <a:lnTo>
                      <a:pt x="327" y="1659"/>
                    </a:lnTo>
                    <a:lnTo>
                      <a:pt x="318" y="1644"/>
                    </a:lnTo>
                    <a:lnTo>
                      <a:pt x="308" y="1630"/>
                    </a:lnTo>
                    <a:lnTo>
                      <a:pt x="296" y="1617"/>
                    </a:lnTo>
                    <a:lnTo>
                      <a:pt x="283" y="1603"/>
                    </a:lnTo>
                    <a:lnTo>
                      <a:pt x="269" y="1586"/>
                    </a:lnTo>
                    <a:lnTo>
                      <a:pt x="256" y="1566"/>
                    </a:lnTo>
                    <a:lnTo>
                      <a:pt x="246" y="1541"/>
                    </a:lnTo>
                    <a:lnTo>
                      <a:pt x="236" y="1512"/>
                    </a:lnTo>
                    <a:lnTo>
                      <a:pt x="229" y="1476"/>
                    </a:lnTo>
                    <a:lnTo>
                      <a:pt x="229" y="1433"/>
                    </a:lnTo>
                    <a:lnTo>
                      <a:pt x="232" y="1381"/>
                    </a:lnTo>
                    <a:lnTo>
                      <a:pt x="238" y="1321"/>
                    </a:lnTo>
                    <a:lnTo>
                      <a:pt x="248" y="1256"/>
                    </a:lnTo>
                    <a:lnTo>
                      <a:pt x="261" y="1186"/>
                    </a:lnTo>
                    <a:lnTo>
                      <a:pt x="277" y="1111"/>
                    </a:lnTo>
                    <a:lnTo>
                      <a:pt x="296" y="1034"/>
                    </a:lnTo>
                    <a:lnTo>
                      <a:pt x="316" y="957"/>
                    </a:lnTo>
                    <a:lnTo>
                      <a:pt x="341" y="878"/>
                    </a:lnTo>
                    <a:lnTo>
                      <a:pt x="366" y="802"/>
                    </a:lnTo>
                    <a:lnTo>
                      <a:pt x="395" y="725"/>
                    </a:lnTo>
                    <a:lnTo>
                      <a:pt x="424" y="652"/>
                    </a:lnTo>
                    <a:lnTo>
                      <a:pt x="455" y="584"/>
                    </a:lnTo>
                    <a:lnTo>
                      <a:pt x="490" y="521"/>
                    </a:lnTo>
                    <a:lnTo>
                      <a:pt x="528" y="461"/>
                    </a:lnTo>
                    <a:lnTo>
                      <a:pt x="571" y="409"/>
                    </a:lnTo>
                    <a:lnTo>
                      <a:pt x="615" y="361"/>
                    </a:lnTo>
                    <a:lnTo>
                      <a:pt x="662" y="318"/>
                    </a:lnTo>
                    <a:lnTo>
                      <a:pt x="708" y="278"/>
                    </a:lnTo>
                    <a:lnTo>
                      <a:pt x="753" y="245"/>
                    </a:lnTo>
                    <a:lnTo>
                      <a:pt x="795" y="216"/>
                    </a:lnTo>
                    <a:lnTo>
                      <a:pt x="834" y="191"/>
                    </a:lnTo>
                    <a:lnTo>
                      <a:pt x="869" y="173"/>
                    </a:lnTo>
                    <a:lnTo>
                      <a:pt x="898" y="156"/>
                    </a:lnTo>
                    <a:lnTo>
                      <a:pt x="921" y="146"/>
                    </a:lnTo>
                    <a:lnTo>
                      <a:pt x="935" y="139"/>
                    </a:lnTo>
                    <a:lnTo>
                      <a:pt x="940" y="137"/>
                    </a:lnTo>
                    <a:lnTo>
                      <a:pt x="1049" y="94"/>
                    </a:lnTo>
                    <a:lnTo>
                      <a:pt x="1159" y="60"/>
                    </a:lnTo>
                    <a:lnTo>
                      <a:pt x="1267" y="36"/>
                    </a:lnTo>
                    <a:lnTo>
                      <a:pt x="1372" y="17"/>
                    </a:lnTo>
                    <a:lnTo>
                      <a:pt x="1478" y="6"/>
                    </a:lnTo>
                    <a:lnTo>
                      <a:pt x="1577" y="0"/>
                    </a:lnTo>
                    <a:close/>
                  </a:path>
                </a:pathLst>
              </a:custGeom>
              <a:solidFill>
                <a:schemeClr val="bg1">
                  <a:lumMod val="95000"/>
                </a:schemeClr>
              </a:solidFill>
              <a:ln w="0">
                <a:noFill/>
                <a:prstDash val="solid"/>
                <a:round/>
                <a:headEnd/>
                <a:tailEnd/>
              </a:ln>
              <a:effectLst>
                <a:innerShdw blurRad="444500">
                  <a:prstClr val="black">
                    <a:alpha val="41000"/>
                  </a:prstClr>
                </a:innerShdw>
              </a:effectLst>
            </p:spPr>
            <p:txBody>
              <a:bodyPr lIns="68598" tIns="34299" rIns="68598" bIns="34299"/>
              <a:lstStyle/>
              <a:p>
                <a:pPr>
                  <a:defRPr/>
                </a:pPr>
                <a:endParaRPr lang="en-US" sz="1800">
                  <a:latin typeface="Arial" pitchFamily="34" charset="0"/>
                </a:endParaRPr>
              </a:p>
            </p:txBody>
          </p:sp>
          <p:sp>
            <p:nvSpPr>
              <p:cNvPr id="59412" name="Freeform 16"/>
              <p:cNvSpPr>
                <a:spLocks noEditPoints="1"/>
              </p:cNvSpPr>
              <p:nvPr/>
            </p:nvSpPr>
            <p:spPr bwMode="auto">
              <a:xfrm rot="1445971">
                <a:off x="5177861" y="190225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13" name="Freeform 16"/>
              <p:cNvSpPr>
                <a:spLocks noEditPoints="1"/>
              </p:cNvSpPr>
              <p:nvPr/>
            </p:nvSpPr>
            <p:spPr bwMode="auto">
              <a:xfrm rot="1445971">
                <a:off x="6071551" y="1477565"/>
                <a:ext cx="1260461" cy="1263682"/>
              </a:xfrm>
              <a:custGeom>
                <a:avLst/>
                <a:gdLst>
                  <a:gd name="T0" fmla="*/ 437858378 w 1565"/>
                  <a:gd name="T1" fmla="*/ 437209810 h 1569"/>
                  <a:gd name="T2" fmla="*/ 413208916 w 1565"/>
                  <a:gd name="T3" fmla="*/ 531916695 h 1569"/>
                  <a:gd name="T4" fmla="*/ 481968876 w 1565"/>
                  <a:gd name="T5" fmla="*/ 600028269 h 1569"/>
                  <a:gd name="T6" fmla="*/ 576027455 w 1565"/>
                  <a:gd name="T7" fmla="*/ 576027170 h 1569"/>
                  <a:gd name="T8" fmla="*/ 601326075 w 1565"/>
                  <a:gd name="T9" fmla="*/ 480671128 h 1569"/>
                  <a:gd name="T10" fmla="*/ 533214468 w 1565"/>
                  <a:gd name="T11" fmla="*/ 411911202 h 1569"/>
                  <a:gd name="T12" fmla="*/ 542296230 w 1565"/>
                  <a:gd name="T13" fmla="*/ 1297509 h 1569"/>
                  <a:gd name="T14" fmla="*/ 589649294 w 1565"/>
                  <a:gd name="T15" fmla="*/ 80435896 h 1569"/>
                  <a:gd name="T16" fmla="*/ 663599292 w 1565"/>
                  <a:gd name="T17" fmla="*/ 24001099 h 1569"/>
                  <a:gd name="T18" fmla="*/ 736900133 w 1565"/>
                  <a:gd name="T19" fmla="*/ 57732307 h 1569"/>
                  <a:gd name="T20" fmla="*/ 813444346 w 1565"/>
                  <a:gd name="T21" fmla="*/ 118059632 h 1569"/>
                  <a:gd name="T22" fmla="*/ 841985532 w 1565"/>
                  <a:gd name="T23" fmla="*/ 125194723 h 1569"/>
                  <a:gd name="T24" fmla="*/ 893231930 w 1565"/>
                  <a:gd name="T25" fmla="*/ 188117067 h 1569"/>
                  <a:gd name="T26" fmla="*/ 946423384 w 1565"/>
                  <a:gd name="T27" fmla="*/ 266607102 h 1569"/>
                  <a:gd name="T28" fmla="*/ 985343842 w 1565"/>
                  <a:gd name="T29" fmla="*/ 336664537 h 1569"/>
                  <a:gd name="T30" fmla="*/ 981452118 w 1565"/>
                  <a:gd name="T31" fmla="*/ 365854866 h 1569"/>
                  <a:gd name="T32" fmla="*/ 1009994110 w 1565"/>
                  <a:gd name="T33" fmla="*/ 452129150 h 1569"/>
                  <a:gd name="T34" fmla="*/ 1013885834 w 1565"/>
                  <a:gd name="T35" fmla="*/ 534511713 h 1569"/>
                  <a:gd name="T36" fmla="*/ 936044112 w 1565"/>
                  <a:gd name="T37" fmla="*/ 582513910 h 1569"/>
                  <a:gd name="T38" fmla="*/ 992479743 w 1565"/>
                  <a:gd name="T39" fmla="*/ 663598158 h 1569"/>
                  <a:gd name="T40" fmla="*/ 954855989 w 1565"/>
                  <a:gd name="T41" fmla="*/ 734953102 h 1569"/>
                  <a:gd name="T42" fmla="*/ 903610396 w 1565"/>
                  <a:gd name="T43" fmla="*/ 822524895 h 1569"/>
                  <a:gd name="T44" fmla="*/ 849769785 w 1565"/>
                  <a:gd name="T45" fmla="*/ 884148924 h 1569"/>
                  <a:gd name="T46" fmla="*/ 758954576 w 1565"/>
                  <a:gd name="T47" fmla="*/ 862742844 h 1569"/>
                  <a:gd name="T48" fmla="*/ 747927757 w 1565"/>
                  <a:gd name="T49" fmla="*/ 957449729 h 1569"/>
                  <a:gd name="T50" fmla="*/ 671383545 w 1565"/>
                  <a:gd name="T51" fmla="*/ 986640863 h 1569"/>
                  <a:gd name="T52" fmla="*/ 558513088 w 1565"/>
                  <a:gd name="T53" fmla="*/ 1001560204 h 1569"/>
                  <a:gd name="T54" fmla="*/ 534511978 w 1565"/>
                  <a:gd name="T55" fmla="*/ 1017777054 h 1569"/>
                  <a:gd name="T56" fmla="*/ 454075236 w 1565"/>
                  <a:gd name="T57" fmla="*/ 1006749435 h 1569"/>
                  <a:gd name="T58" fmla="*/ 363909185 w 1565"/>
                  <a:gd name="T59" fmla="*/ 989235076 h 1569"/>
                  <a:gd name="T60" fmla="*/ 286067463 w 1565"/>
                  <a:gd name="T61" fmla="*/ 966531487 h 1569"/>
                  <a:gd name="T62" fmla="*/ 269850605 w 1565"/>
                  <a:gd name="T63" fmla="*/ 943827897 h 1569"/>
                  <a:gd name="T64" fmla="*/ 183576278 w 1565"/>
                  <a:gd name="T65" fmla="*/ 896474052 h 1569"/>
                  <a:gd name="T66" fmla="*/ 124546433 w 1565"/>
                  <a:gd name="T67" fmla="*/ 841336763 h 1569"/>
                  <a:gd name="T68" fmla="*/ 147899192 w 1565"/>
                  <a:gd name="T69" fmla="*/ 749872443 h 1569"/>
                  <a:gd name="T70" fmla="*/ 53840612 w 1565"/>
                  <a:gd name="T71" fmla="*/ 736250611 h 1569"/>
                  <a:gd name="T72" fmla="*/ 26596130 w 1565"/>
                  <a:gd name="T73" fmla="*/ 659706436 h 1569"/>
                  <a:gd name="T74" fmla="*/ 16216858 w 1565"/>
                  <a:gd name="T75" fmla="*/ 566945412 h 1569"/>
                  <a:gd name="T76" fmla="*/ 0 w 1565"/>
                  <a:gd name="T77" fmla="*/ 542295157 h 1569"/>
                  <a:gd name="T78" fmla="*/ 9081762 w 1565"/>
                  <a:gd name="T79" fmla="*/ 461859260 h 1569"/>
                  <a:gd name="T80" fmla="*/ 26596130 w 1565"/>
                  <a:gd name="T81" fmla="*/ 371693254 h 1569"/>
                  <a:gd name="T82" fmla="*/ 46704711 w 1565"/>
                  <a:gd name="T83" fmla="*/ 293203219 h 1569"/>
                  <a:gd name="T84" fmla="*/ 143358310 w 1565"/>
                  <a:gd name="T85" fmla="*/ 271796333 h 1569"/>
                  <a:gd name="T86" fmla="*/ 119357200 w 1565"/>
                  <a:gd name="T87" fmla="*/ 181630327 h 1569"/>
                  <a:gd name="T88" fmla="*/ 184873788 w 1565"/>
                  <a:gd name="T89" fmla="*/ 123898020 h 1569"/>
                  <a:gd name="T90" fmla="*/ 264661372 w 1565"/>
                  <a:gd name="T91" fmla="*/ 70057435 h 1569"/>
                  <a:gd name="T92" fmla="*/ 334069684 w 1565"/>
                  <a:gd name="T93" fmla="*/ 29190329 h 1569"/>
                  <a:gd name="T94" fmla="*/ 362611676 w 1565"/>
                  <a:gd name="T95" fmla="*/ 35028717 h 1569"/>
                  <a:gd name="T96" fmla="*/ 461859489 w 1565"/>
                  <a:gd name="T97" fmla="*/ 3891722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14" name="Freeform 16"/>
              <p:cNvSpPr>
                <a:spLocks noEditPoints="1"/>
              </p:cNvSpPr>
              <p:nvPr/>
            </p:nvSpPr>
            <p:spPr bwMode="auto">
              <a:xfrm rot="1445971">
                <a:off x="6948466" y="245603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nvGrpSpPr>
            <p:cNvPr id="59400" name="Group 6"/>
            <p:cNvGrpSpPr>
              <a:grpSpLocks/>
            </p:cNvGrpSpPr>
            <p:nvPr/>
          </p:nvGrpSpPr>
          <p:grpSpPr bwMode="auto">
            <a:xfrm>
              <a:off x="7485760" y="1193510"/>
              <a:ext cx="3104452" cy="3060102"/>
              <a:chOff x="4265612" y="1143000"/>
              <a:chExt cx="5334000" cy="5257800"/>
            </a:xfrm>
          </p:grpSpPr>
          <p:sp>
            <p:nvSpPr>
              <p:cNvPr id="8" name="Oval 7"/>
              <p:cNvSpPr/>
              <p:nvPr/>
            </p:nvSpPr>
            <p:spPr>
              <a:xfrm>
                <a:off x="4266287" y="6094552"/>
                <a:ext cx="5333325" cy="307765"/>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p>
                <a:pPr algn="ctr" defTabSz="685983">
                  <a:defRPr/>
                </a:pPr>
                <a:endParaRPr lang="en-US" sz="1350" kern="0">
                  <a:solidFill>
                    <a:sysClr val="window" lastClr="FFFFFF"/>
                  </a:solidFill>
                  <a:latin typeface="Calibri"/>
                </a:endParaRPr>
              </a:p>
            </p:txBody>
          </p:sp>
          <p:sp>
            <p:nvSpPr>
              <p:cNvPr id="9" name="Freeform 11"/>
              <p:cNvSpPr>
                <a:spLocks/>
              </p:cNvSpPr>
              <p:nvPr/>
            </p:nvSpPr>
            <p:spPr bwMode="auto">
              <a:xfrm>
                <a:off x="4341812" y="1143000"/>
                <a:ext cx="3945830" cy="5099893"/>
              </a:xfrm>
              <a:custGeom>
                <a:avLst/>
                <a:gdLst/>
                <a:ahLst/>
                <a:cxnLst>
                  <a:cxn ang="0">
                    <a:pos x="1859" y="13"/>
                  </a:cxn>
                  <a:cxn ang="0">
                    <a:pos x="2161" y="71"/>
                  </a:cxn>
                  <a:cxn ang="0">
                    <a:pos x="2350" y="131"/>
                  </a:cxn>
                  <a:cxn ang="0">
                    <a:pos x="2499" y="193"/>
                  </a:cxn>
                  <a:cxn ang="0">
                    <a:pos x="2824" y="418"/>
                  </a:cxn>
                  <a:cxn ang="0">
                    <a:pos x="3031" y="689"/>
                  </a:cxn>
                  <a:cxn ang="0">
                    <a:pos x="3142" y="966"/>
                  </a:cxn>
                  <a:cxn ang="0">
                    <a:pos x="3188" y="1215"/>
                  </a:cxn>
                  <a:cxn ang="0">
                    <a:pos x="3163" y="1534"/>
                  </a:cxn>
                  <a:cxn ang="0">
                    <a:pos x="3085" y="1875"/>
                  </a:cxn>
                  <a:cxn ang="0">
                    <a:pos x="2991" y="2145"/>
                  </a:cxn>
                  <a:cxn ang="0">
                    <a:pos x="2877" y="2350"/>
                  </a:cxn>
                  <a:cxn ang="0">
                    <a:pos x="2718" y="2595"/>
                  </a:cxn>
                  <a:cxn ang="0">
                    <a:pos x="2592" y="2809"/>
                  </a:cxn>
                  <a:cxn ang="0">
                    <a:pos x="2552" y="2996"/>
                  </a:cxn>
                  <a:cxn ang="0">
                    <a:pos x="2598" y="3280"/>
                  </a:cxn>
                  <a:cxn ang="0">
                    <a:pos x="2735" y="3598"/>
                  </a:cxn>
                  <a:cxn ang="0">
                    <a:pos x="1279" y="3739"/>
                  </a:cxn>
                  <a:cxn ang="0">
                    <a:pos x="1203" y="3577"/>
                  </a:cxn>
                  <a:cxn ang="0">
                    <a:pos x="1205" y="3457"/>
                  </a:cxn>
                  <a:cxn ang="0">
                    <a:pos x="1147" y="3422"/>
                  </a:cxn>
                  <a:cxn ang="0">
                    <a:pos x="989" y="3451"/>
                  </a:cxn>
                  <a:cxn ang="0">
                    <a:pos x="751" y="3484"/>
                  </a:cxn>
                  <a:cxn ang="0">
                    <a:pos x="521" y="3473"/>
                  </a:cxn>
                  <a:cxn ang="0">
                    <a:pos x="383" y="3382"/>
                  </a:cxn>
                  <a:cxn ang="0">
                    <a:pos x="347" y="3243"/>
                  </a:cxn>
                  <a:cxn ang="0">
                    <a:pos x="370" y="3112"/>
                  </a:cxn>
                  <a:cxn ang="0">
                    <a:pos x="379" y="3006"/>
                  </a:cxn>
                  <a:cxn ang="0">
                    <a:pos x="318" y="2948"/>
                  </a:cxn>
                  <a:cxn ang="0">
                    <a:pos x="292" y="2863"/>
                  </a:cxn>
                  <a:cxn ang="0">
                    <a:pos x="310" y="2807"/>
                  </a:cxn>
                  <a:cxn ang="0">
                    <a:pos x="248" y="2703"/>
                  </a:cxn>
                  <a:cxn ang="0">
                    <a:pos x="290" y="2558"/>
                  </a:cxn>
                  <a:cxn ang="0">
                    <a:pos x="250" y="2491"/>
                  </a:cxn>
                  <a:cxn ang="0">
                    <a:pos x="136" y="2446"/>
                  </a:cxn>
                  <a:cxn ang="0">
                    <a:pos x="14" y="2367"/>
                  </a:cxn>
                  <a:cxn ang="0">
                    <a:pos x="4" y="2271"/>
                  </a:cxn>
                  <a:cxn ang="0">
                    <a:pos x="29" y="2222"/>
                  </a:cxn>
                  <a:cxn ang="0">
                    <a:pos x="107" y="2099"/>
                  </a:cxn>
                  <a:cxn ang="0">
                    <a:pos x="207" y="1935"/>
                  </a:cxn>
                  <a:cxn ang="0">
                    <a:pos x="300" y="1777"/>
                  </a:cxn>
                  <a:cxn ang="0">
                    <a:pos x="331" y="1673"/>
                  </a:cxn>
                  <a:cxn ang="0">
                    <a:pos x="296" y="1617"/>
                  </a:cxn>
                  <a:cxn ang="0">
                    <a:pos x="246" y="1541"/>
                  </a:cxn>
                  <a:cxn ang="0">
                    <a:pos x="232" y="1381"/>
                  </a:cxn>
                  <a:cxn ang="0">
                    <a:pos x="277" y="1111"/>
                  </a:cxn>
                  <a:cxn ang="0">
                    <a:pos x="366" y="802"/>
                  </a:cxn>
                  <a:cxn ang="0">
                    <a:pos x="490" y="521"/>
                  </a:cxn>
                  <a:cxn ang="0">
                    <a:pos x="662" y="318"/>
                  </a:cxn>
                  <a:cxn ang="0">
                    <a:pos x="834" y="191"/>
                  </a:cxn>
                  <a:cxn ang="0">
                    <a:pos x="935" y="139"/>
                  </a:cxn>
                  <a:cxn ang="0">
                    <a:pos x="1267" y="36"/>
                  </a:cxn>
                </a:cxnLst>
                <a:rect l="0" t="0" r="r" b="b"/>
                <a:pathLst>
                  <a:path w="3190" h="4123">
                    <a:moveTo>
                      <a:pt x="1577" y="0"/>
                    </a:moveTo>
                    <a:lnTo>
                      <a:pt x="1677" y="0"/>
                    </a:lnTo>
                    <a:lnTo>
                      <a:pt x="1770" y="4"/>
                    </a:lnTo>
                    <a:lnTo>
                      <a:pt x="1859" y="13"/>
                    </a:lnTo>
                    <a:lnTo>
                      <a:pt x="1944" y="25"/>
                    </a:lnTo>
                    <a:lnTo>
                      <a:pt x="2022" y="40"/>
                    </a:lnTo>
                    <a:lnTo>
                      <a:pt x="2095" y="54"/>
                    </a:lnTo>
                    <a:lnTo>
                      <a:pt x="2161" y="71"/>
                    </a:lnTo>
                    <a:lnTo>
                      <a:pt x="2219" y="87"/>
                    </a:lnTo>
                    <a:lnTo>
                      <a:pt x="2271" y="104"/>
                    </a:lnTo>
                    <a:lnTo>
                      <a:pt x="2314" y="119"/>
                    </a:lnTo>
                    <a:lnTo>
                      <a:pt x="2350" y="131"/>
                    </a:lnTo>
                    <a:lnTo>
                      <a:pt x="2374" y="141"/>
                    </a:lnTo>
                    <a:lnTo>
                      <a:pt x="2389" y="148"/>
                    </a:lnTo>
                    <a:lnTo>
                      <a:pt x="2395" y="150"/>
                    </a:lnTo>
                    <a:lnTo>
                      <a:pt x="2499" y="193"/>
                    </a:lnTo>
                    <a:lnTo>
                      <a:pt x="2592" y="241"/>
                    </a:lnTo>
                    <a:lnTo>
                      <a:pt x="2679" y="295"/>
                    </a:lnTo>
                    <a:lnTo>
                      <a:pt x="2755" y="353"/>
                    </a:lnTo>
                    <a:lnTo>
                      <a:pt x="2824" y="418"/>
                    </a:lnTo>
                    <a:lnTo>
                      <a:pt x="2886" y="482"/>
                    </a:lnTo>
                    <a:lnTo>
                      <a:pt x="2940" y="550"/>
                    </a:lnTo>
                    <a:lnTo>
                      <a:pt x="2987" y="619"/>
                    </a:lnTo>
                    <a:lnTo>
                      <a:pt x="3031" y="689"/>
                    </a:lnTo>
                    <a:lnTo>
                      <a:pt x="3066" y="760"/>
                    </a:lnTo>
                    <a:lnTo>
                      <a:pt x="3097" y="831"/>
                    </a:lnTo>
                    <a:lnTo>
                      <a:pt x="3122" y="899"/>
                    </a:lnTo>
                    <a:lnTo>
                      <a:pt x="3142" y="966"/>
                    </a:lnTo>
                    <a:lnTo>
                      <a:pt x="3159" y="1030"/>
                    </a:lnTo>
                    <a:lnTo>
                      <a:pt x="3171" y="1092"/>
                    </a:lnTo>
                    <a:lnTo>
                      <a:pt x="3182" y="1148"/>
                    </a:lnTo>
                    <a:lnTo>
                      <a:pt x="3188" y="1215"/>
                    </a:lnTo>
                    <a:lnTo>
                      <a:pt x="3190" y="1287"/>
                    </a:lnTo>
                    <a:lnTo>
                      <a:pt x="3186" y="1366"/>
                    </a:lnTo>
                    <a:lnTo>
                      <a:pt x="3176" y="1449"/>
                    </a:lnTo>
                    <a:lnTo>
                      <a:pt x="3163" y="1534"/>
                    </a:lnTo>
                    <a:lnTo>
                      <a:pt x="3147" y="1622"/>
                    </a:lnTo>
                    <a:lnTo>
                      <a:pt x="3128" y="1709"/>
                    </a:lnTo>
                    <a:lnTo>
                      <a:pt x="3107" y="1794"/>
                    </a:lnTo>
                    <a:lnTo>
                      <a:pt x="3085" y="1875"/>
                    </a:lnTo>
                    <a:lnTo>
                      <a:pt x="3062" y="1954"/>
                    </a:lnTo>
                    <a:lnTo>
                      <a:pt x="3037" y="2024"/>
                    </a:lnTo>
                    <a:lnTo>
                      <a:pt x="3014" y="2089"/>
                    </a:lnTo>
                    <a:lnTo>
                      <a:pt x="2991" y="2145"/>
                    </a:lnTo>
                    <a:lnTo>
                      <a:pt x="2971" y="2190"/>
                    </a:lnTo>
                    <a:lnTo>
                      <a:pt x="2944" y="2240"/>
                    </a:lnTo>
                    <a:lnTo>
                      <a:pt x="2913" y="2294"/>
                    </a:lnTo>
                    <a:lnTo>
                      <a:pt x="2877" y="2350"/>
                    </a:lnTo>
                    <a:lnTo>
                      <a:pt x="2838" y="2410"/>
                    </a:lnTo>
                    <a:lnTo>
                      <a:pt x="2799" y="2473"/>
                    </a:lnTo>
                    <a:lnTo>
                      <a:pt x="2757" y="2535"/>
                    </a:lnTo>
                    <a:lnTo>
                      <a:pt x="2718" y="2595"/>
                    </a:lnTo>
                    <a:lnTo>
                      <a:pt x="2681" y="2655"/>
                    </a:lnTo>
                    <a:lnTo>
                      <a:pt x="2646" y="2712"/>
                    </a:lnTo>
                    <a:lnTo>
                      <a:pt x="2615" y="2763"/>
                    </a:lnTo>
                    <a:lnTo>
                      <a:pt x="2592" y="2809"/>
                    </a:lnTo>
                    <a:lnTo>
                      <a:pt x="2573" y="2849"/>
                    </a:lnTo>
                    <a:lnTo>
                      <a:pt x="2561" y="2890"/>
                    </a:lnTo>
                    <a:lnTo>
                      <a:pt x="2554" y="2940"/>
                    </a:lnTo>
                    <a:lnTo>
                      <a:pt x="2552" y="2996"/>
                    </a:lnTo>
                    <a:lnTo>
                      <a:pt x="2557" y="3060"/>
                    </a:lnTo>
                    <a:lnTo>
                      <a:pt x="2565" y="3131"/>
                    </a:lnTo>
                    <a:lnTo>
                      <a:pt x="2579" y="3204"/>
                    </a:lnTo>
                    <a:lnTo>
                      <a:pt x="2598" y="3280"/>
                    </a:lnTo>
                    <a:lnTo>
                      <a:pt x="2623" y="3359"/>
                    </a:lnTo>
                    <a:lnTo>
                      <a:pt x="2654" y="3440"/>
                    </a:lnTo>
                    <a:lnTo>
                      <a:pt x="2691" y="3519"/>
                    </a:lnTo>
                    <a:lnTo>
                      <a:pt x="2735" y="3598"/>
                    </a:lnTo>
                    <a:lnTo>
                      <a:pt x="2784" y="3673"/>
                    </a:lnTo>
                    <a:lnTo>
                      <a:pt x="1252" y="4123"/>
                    </a:lnTo>
                    <a:lnTo>
                      <a:pt x="1323" y="3787"/>
                    </a:lnTo>
                    <a:lnTo>
                      <a:pt x="1279" y="3739"/>
                    </a:lnTo>
                    <a:lnTo>
                      <a:pt x="1248" y="3696"/>
                    </a:lnTo>
                    <a:lnTo>
                      <a:pt x="1225" y="3654"/>
                    </a:lnTo>
                    <a:lnTo>
                      <a:pt x="1211" y="3615"/>
                    </a:lnTo>
                    <a:lnTo>
                      <a:pt x="1203" y="3577"/>
                    </a:lnTo>
                    <a:lnTo>
                      <a:pt x="1203" y="3546"/>
                    </a:lnTo>
                    <a:lnTo>
                      <a:pt x="1205" y="3517"/>
                    </a:lnTo>
                    <a:lnTo>
                      <a:pt x="1207" y="3484"/>
                    </a:lnTo>
                    <a:lnTo>
                      <a:pt x="1205" y="3457"/>
                    </a:lnTo>
                    <a:lnTo>
                      <a:pt x="1196" y="3438"/>
                    </a:lnTo>
                    <a:lnTo>
                      <a:pt x="1182" y="3426"/>
                    </a:lnTo>
                    <a:lnTo>
                      <a:pt x="1161" y="3419"/>
                    </a:lnTo>
                    <a:lnTo>
                      <a:pt x="1147" y="3422"/>
                    </a:lnTo>
                    <a:lnTo>
                      <a:pt x="1120" y="3426"/>
                    </a:lnTo>
                    <a:lnTo>
                      <a:pt x="1085" y="3432"/>
                    </a:lnTo>
                    <a:lnTo>
                      <a:pt x="1041" y="3440"/>
                    </a:lnTo>
                    <a:lnTo>
                      <a:pt x="989" y="3451"/>
                    </a:lnTo>
                    <a:lnTo>
                      <a:pt x="933" y="3459"/>
                    </a:lnTo>
                    <a:lnTo>
                      <a:pt x="875" y="3469"/>
                    </a:lnTo>
                    <a:lnTo>
                      <a:pt x="813" y="3478"/>
                    </a:lnTo>
                    <a:lnTo>
                      <a:pt x="751" y="3484"/>
                    </a:lnTo>
                    <a:lnTo>
                      <a:pt x="689" y="3486"/>
                    </a:lnTo>
                    <a:lnTo>
                      <a:pt x="629" y="3486"/>
                    </a:lnTo>
                    <a:lnTo>
                      <a:pt x="573" y="3482"/>
                    </a:lnTo>
                    <a:lnTo>
                      <a:pt x="521" y="3473"/>
                    </a:lnTo>
                    <a:lnTo>
                      <a:pt x="474" y="3459"/>
                    </a:lnTo>
                    <a:lnTo>
                      <a:pt x="434" y="3438"/>
                    </a:lnTo>
                    <a:lnTo>
                      <a:pt x="405" y="3411"/>
                    </a:lnTo>
                    <a:lnTo>
                      <a:pt x="383" y="3382"/>
                    </a:lnTo>
                    <a:lnTo>
                      <a:pt x="366" y="3349"/>
                    </a:lnTo>
                    <a:lnTo>
                      <a:pt x="356" y="3316"/>
                    </a:lnTo>
                    <a:lnTo>
                      <a:pt x="350" y="3278"/>
                    </a:lnTo>
                    <a:lnTo>
                      <a:pt x="347" y="3243"/>
                    </a:lnTo>
                    <a:lnTo>
                      <a:pt x="350" y="3206"/>
                    </a:lnTo>
                    <a:lnTo>
                      <a:pt x="356" y="3172"/>
                    </a:lnTo>
                    <a:lnTo>
                      <a:pt x="362" y="3141"/>
                    </a:lnTo>
                    <a:lnTo>
                      <a:pt x="370" y="3112"/>
                    </a:lnTo>
                    <a:lnTo>
                      <a:pt x="381" y="3077"/>
                    </a:lnTo>
                    <a:lnTo>
                      <a:pt x="385" y="3048"/>
                    </a:lnTo>
                    <a:lnTo>
                      <a:pt x="385" y="3025"/>
                    </a:lnTo>
                    <a:lnTo>
                      <a:pt x="379" y="3006"/>
                    </a:lnTo>
                    <a:lnTo>
                      <a:pt x="370" y="2992"/>
                    </a:lnTo>
                    <a:lnTo>
                      <a:pt x="356" y="2977"/>
                    </a:lnTo>
                    <a:lnTo>
                      <a:pt x="339" y="2963"/>
                    </a:lnTo>
                    <a:lnTo>
                      <a:pt x="318" y="2948"/>
                    </a:lnTo>
                    <a:lnTo>
                      <a:pt x="302" y="2929"/>
                    </a:lnTo>
                    <a:lnTo>
                      <a:pt x="292" y="2909"/>
                    </a:lnTo>
                    <a:lnTo>
                      <a:pt x="290" y="2886"/>
                    </a:lnTo>
                    <a:lnTo>
                      <a:pt x="292" y="2863"/>
                    </a:lnTo>
                    <a:lnTo>
                      <a:pt x="298" y="2840"/>
                    </a:lnTo>
                    <a:lnTo>
                      <a:pt x="304" y="2824"/>
                    </a:lnTo>
                    <a:lnTo>
                      <a:pt x="308" y="2811"/>
                    </a:lnTo>
                    <a:lnTo>
                      <a:pt x="310" y="2807"/>
                    </a:lnTo>
                    <a:lnTo>
                      <a:pt x="279" y="2786"/>
                    </a:lnTo>
                    <a:lnTo>
                      <a:pt x="261" y="2761"/>
                    </a:lnTo>
                    <a:lnTo>
                      <a:pt x="250" y="2734"/>
                    </a:lnTo>
                    <a:lnTo>
                      <a:pt x="248" y="2703"/>
                    </a:lnTo>
                    <a:lnTo>
                      <a:pt x="254" y="2668"/>
                    </a:lnTo>
                    <a:lnTo>
                      <a:pt x="267" y="2628"/>
                    </a:lnTo>
                    <a:lnTo>
                      <a:pt x="283" y="2585"/>
                    </a:lnTo>
                    <a:lnTo>
                      <a:pt x="290" y="2558"/>
                    </a:lnTo>
                    <a:lnTo>
                      <a:pt x="290" y="2537"/>
                    </a:lnTo>
                    <a:lnTo>
                      <a:pt x="283" y="2518"/>
                    </a:lnTo>
                    <a:lnTo>
                      <a:pt x="269" y="2504"/>
                    </a:lnTo>
                    <a:lnTo>
                      <a:pt x="250" y="2491"/>
                    </a:lnTo>
                    <a:lnTo>
                      <a:pt x="227" y="2479"/>
                    </a:lnTo>
                    <a:lnTo>
                      <a:pt x="200" y="2469"/>
                    </a:lnTo>
                    <a:lnTo>
                      <a:pt x="169" y="2458"/>
                    </a:lnTo>
                    <a:lnTo>
                      <a:pt x="136" y="2446"/>
                    </a:lnTo>
                    <a:lnTo>
                      <a:pt x="103" y="2431"/>
                    </a:lnTo>
                    <a:lnTo>
                      <a:pt x="68" y="2415"/>
                    </a:lnTo>
                    <a:lnTo>
                      <a:pt x="37" y="2392"/>
                    </a:lnTo>
                    <a:lnTo>
                      <a:pt x="14" y="2367"/>
                    </a:lnTo>
                    <a:lnTo>
                      <a:pt x="4" y="2342"/>
                    </a:lnTo>
                    <a:lnTo>
                      <a:pt x="0" y="2317"/>
                    </a:lnTo>
                    <a:lnTo>
                      <a:pt x="0" y="2294"/>
                    </a:lnTo>
                    <a:lnTo>
                      <a:pt x="4" y="2271"/>
                    </a:lnTo>
                    <a:lnTo>
                      <a:pt x="12" y="2253"/>
                    </a:lnTo>
                    <a:lnTo>
                      <a:pt x="18" y="2238"/>
                    </a:lnTo>
                    <a:lnTo>
                      <a:pt x="24" y="2230"/>
                    </a:lnTo>
                    <a:lnTo>
                      <a:pt x="29" y="2222"/>
                    </a:lnTo>
                    <a:lnTo>
                      <a:pt x="49" y="2190"/>
                    </a:lnTo>
                    <a:lnTo>
                      <a:pt x="66" y="2163"/>
                    </a:lnTo>
                    <a:lnTo>
                      <a:pt x="85" y="2134"/>
                    </a:lnTo>
                    <a:lnTo>
                      <a:pt x="107" y="2099"/>
                    </a:lnTo>
                    <a:lnTo>
                      <a:pt x="130" y="2062"/>
                    </a:lnTo>
                    <a:lnTo>
                      <a:pt x="155" y="2020"/>
                    </a:lnTo>
                    <a:lnTo>
                      <a:pt x="182" y="1979"/>
                    </a:lnTo>
                    <a:lnTo>
                      <a:pt x="207" y="1935"/>
                    </a:lnTo>
                    <a:lnTo>
                      <a:pt x="234" y="1894"/>
                    </a:lnTo>
                    <a:lnTo>
                      <a:pt x="256" y="1852"/>
                    </a:lnTo>
                    <a:lnTo>
                      <a:pt x="279" y="1813"/>
                    </a:lnTo>
                    <a:lnTo>
                      <a:pt x="300" y="1777"/>
                    </a:lnTo>
                    <a:lnTo>
                      <a:pt x="316" y="1744"/>
                    </a:lnTo>
                    <a:lnTo>
                      <a:pt x="327" y="1715"/>
                    </a:lnTo>
                    <a:lnTo>
                      <a:pt x="331" y="1694"/>
                    </a:lnTo>
                    <a:lnTo>
                      <a:pt x="331" y="1673"/>
                    </a:lnTo>
                    <a:lnTo>
                      <a:pt x="327" y="1659"/>
                    </a:lnTo>
                    <a:lnTo>
                      <a:pt x="318" y="1644"/>
                    </a:lnTo>
                    <a:lnTo>
                      <a:pt x="308" y="1630"/>
                    </a:lnTo>
                    <a:lnTo>
                      <a:pt x="296" y="1617"/>
                    </a:lnTo>
                    <a:lnTo>
                      <a:pt x="283" y="1603"/>
                    </a:lnTo>
                    <a:lnTo>
                      <a:pt x="269" y="1586"/>
                    </a:lnTo>
                    <a:lnTo>
                      <a:pt x="256" y="1566"/>
                    </a:lnTo>
                    <a:lnTo>
                      <a:pt x="246" y="1541"/>
                    </a:lnTo>
                    <a:lnTo>
                      <a:pt x="236" y="1512"/>
                    </a:lnTo>
                    <a:lnTo>
                      <a:pt x="229" y="1476"/>
                    </a:lnTo>
                    <a:lnTo>
                      <a:pt x="229" y="1433"/>
                    </a:lnTo>
                    <a:lnTo>
                      <a:pt x="232" y="1381"/>
                    </a:lnTo>
                    <a:lnTo>
                      <a:pt x="238" y="1321"/>
                    </a:lnTo>
                    <a:lnTo>
                      <a:pt x="248" y="1256"/>
                    </a:lnTo>
                    <a:lnTo>
                      <a:pt x="261" y="1186"/>
                    </a:lnTo>
                    <a:lnTo>
                      <a:pt x="277" y="1111"/>
                    </a:lnTo>
                    <a:lnTo>
                      <a:pt x="296" y="1034"/>
                    </a:lnTo>
                    <a:lnTo>
                      <a:pt x="316" y="957"/>
                    </a:lnTo>
                    <a:lnTo>
                      <a:pt x="341" y="878"/>
                    </a:lnTo>
                    <a:lnTo>
                      <a:pt x="366" y="802"/>
                    </a:lnTo>
                    <a:lnTo>
                      <a:pt x="395" y="725"/>
                    </a:lnTo>
                    <a:lnTo>
                      <a:pt x="424" y="652"/>
                    </a:lnTo>
                    <a:lnTo>
                      <a:pt x="455" y="584"/>
                    </a:lnTo>
                    <a:lnTo>
                      <a:pt x="490" y="521"/>
                    </a:lnTo>
                    <a:lnTo>
                      <a:pt x="528" y="461"/>
                    </a:lnTo>
                    <a:lnTo>
                      <a:pt x="571" y="409"/>
                    </a:lnTo>
                    <a:lnTo>
                      <a:pt x="615" y="361"/>
                    </a:lnTo>
                    <a:lnTo>
                      <a:pt x="662" y="318"/>
                    </a:lnTo>
                    <a:lnTo>
                      <a:pt x="708" y="278"/>
                    </a:lnTo>
                    <a:lnTo>
                      <a:pt x="753" y="245"/>
                    </a:lnTo>
                    <a:lnTo>
                      <a:pt x="795" y="216"/>
                    </a:lnTo>
                    <a:lnTo>
                      <a:pt x="834" y="191"/>
                    </a:lnTo>
                    <a:lnTo>
                      <a:pt x="869" y="173"/>
                    </a:lnTo>
                    <a:lnTo>
                      <a:pt x="898" y="156"/>
                    </a:lnTo>
                    <a:lnTo>
                      <a:pt x="921" y="146"/>
                    </a:lnTo>
                    <a:lnTo>
                      <a:pt x="935" y="139"/>
                    </a:lnTo>
                    <a:lnTo>
                      <a:pt x="940" y="137"/>
                    </a:lnTo>
                    <a:lnTo>
                      <a:pt x="1049" y="94"/>
                    </a:lnTo>
                    <a:lnTo>
                      <a:pt x="1159" y="60"/>
                    </a:lnTo>
                    <a:lnTo>
                      <a:pt x="1267" y="36"/>
                    </a:lnTo>
                    <a:lnTo>
                      <a:pt x="1372" y="17"/>
                    </a:lnTo>
                    <a:lnTo>
                      <a:pt x="1478" y="6"/>
                    </a:lnTo>
                    <a:lnTo>
                      <a:pt x="1577" y="0"/>
                    </a:lnTo>
                    <a:close/>
                  </a:path>
                </a:pathLst>
              </a:custGeom>
              <a:solidFill>
                <a:schemeClr val="bg1">
                  <a:lumMod val="95000"/>
                </a:schemeClr>
              </a:solidFill>
              <a:ln w="0">
                <a:noFill/>
                <a:prstDash val="solid"/>
                <a:round/>
                <a:headEnd/>
                <a:tailEnd/>
              </a:ln>
              <a:effectLst>
                <a:innerShdw blurRad="444500">
                  <a:prstClr val="black">
                    <a:alpha val="41000"/>
                  </a:prstClr>
                </a:innerShdw>
              </a:effectLst>
            </p:spPr>
            <p:txBody>
              <a:bodyPr lIns="68598" tIns="34299" rIns="68598" bIns="34299"/>
              <a:lstStyle/>
              <a:p>
                <a:pPr>
                  <a:defRPr/>
                </a:pPr>
                <a:endParaRPr lang="en-US" sz="1800">
                  <a:latin typeface="Arial" pitchFamily="34" charset="0"/>
                </a:endParaRPr>
              </a:p>
            </p:txBody>
          </p:sp>
          <p:sp>
            <p:nvSpPr>
              <p:cNvPr id="59405" name="Freeform 16"/>
              <p:cNvSpPr>
                <a:spLocks noEditPoints="1"/>
              </p:cNvSpPr>
              <p:nvPr/>
            </p:nvSpPr>
            <p:spPr bwMode="auto">
              <a:xfrm rot="1445971">
                <a:off x="5177861" y="190225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06" name="Freeform 16"/>
              <p:cNvSpPr>
                <a:spLocks noEditPoints="1"/>
              </p:cNvSpPr>
              <p:nvPr/>
            </p:nvSpPr>
            <p:spPr bwMode="auto">
              <a:xfrm rot="1445971">
                <a:off x="6071551" y="1477565"/>
                <a:ext cx="1260461" cy="1263682"/>
              </a:xfrm>
              <a:custGeom>
                <a:avLst/>
                <a:gdLst>
                  <a:gd name="T0" fmla="*/ 437858378 w 1565"/>
                  <a:gd name="T1" fmla="*/ 437209810 h 1569"/>
                  <a:gd name="T2" fmla="*/ 413208916 w 1565"/>
                  <a:gd name="T3" fmla="*/ 531916695 h 1569"/>
                  <a:gd name="T4" fmla="*/ 481968876 w 1565"/>
                  <a:gd name="T5" fmla="*/ 600028269 h 1569"/>
                  <a:gd name="T6" fmla="*/ 576027455 w 1565"/>
                  <a:gd name="T7" fmla="*/ 576027170 h 1569"/>
                  <a:gd name="T8" fmla="*/ 601326075 w 1565"/>
                  <a:gd name="T9" fmla="*/ 480671128 h 1569"/>
                  <a:gd name="T10" fmla="*/ 533214468 w 1565"/>
                  <a:gd name="T11" fmla="*/ 411911202 h 1569"/>
                  <a:gd name="T12" fmla="*/ 542296230 w 1565"/>
                  <a:gd name="T13" fmla="*/ 1297509 h 1569"/>
                  <a:gd name="T14" fmla="*/ 589649294 w 1565"/>
                  <a:gd name="T15" fmla="*/ 80435896 h 1569"/>
                  <a:gd name="T16" fmla="*/ 663599292 w 1565"/>
                  <a:gd name="T17" fmla="*/ 24001099 h 1569"/>
                  <a:gd name="T18" fmla="*/ 736900133 w 1565"/>
                  <a:gd name="T19" fmla="*/ 57732307 h 1569"/>
                  <a:gd name="T20" fmla="*/ 813444346 w 1565"/>
                  <a:gd name="T21" fmla="*/ 118059632 h 1569"/>
                  <a:gd name="T22" fmla="*/ 841985532 w 1565"/>
                  <a:gd name="T23" fmla="*/ 125194723 h 1569"/>
                  <a:gd name="T24" fmla="*/ 893231930 w 1565"/>
                  <a:gd name="T25" fmla="*/ 188117067 h 1569"/>
                  <a:gd name="T26" fmla="*/ 946423384 w 1565"/>
                  <a:gd name="T27" fmla="*/ 266607102 h 1569"/>
                  <a:gd name="T28" fmla="*/ 985343842 w 1565"/>
                  <a:gd name="T29" fmla="*/ 336664537 h 1569"/>
                  <a:gd name="T30" fmla="*/ 981452118 w 1565"/>
                  <a:gd name="T31" fmla="*/ 365854866 h 1569"/>
                  <a:gd name="T32" fmla="*/ 1009994110 w 1565"/>
                  <a:gd name="T33" fmla="*/ 452129150 h 1569"/>
                  <a:gd name="T34" fmla="*/ 1013885834 w 1565"/>
                  <a:gd name="T35" fmla="*/ 534511713 h 1569"/>
                  <a:gd name="T36" fmla="*/ 936044112 w 1565"/>
                  <a:gd name="T37" fmla="*/ 582513910 h 1569"/>
                  <a:gd name="T38" fmla="*/ 992479743 w 1565"/>
                  <a:gd name="T39" fmla="*/ 663598158 h 1569"/>
                  <a:gd name="T40" fmla="*/ 954855989 w 1565"/>
                  <a:gd name="T41" fmla="*/ 734953102 h 1569"/>
                  <a:gd name="T42" fmla="*/ 903610396 w 1565"/>
                  <a:gd name="T43" fmla="*/ 822524895 h 1569"/>
                  <a:gd name="T44" fmla="*/ 849769785 w 1565"/>
                  <a:gd name="T45" fmla="*/ 884148924 h 1569"/>
                  <a:gd name="T46" fmla="*/ 758954576 w 1565"/>
                  <a:gd name="T47" fmla="*/ 862742844 h 1569"/>
                  <a:gd name="T48" fmla="*/ 747927757 w 1565"/>
                  <a:gd name="T49" fmla="*/ 957449729 h 1569"/>
                  <a:gd name="T50" fmla="*/ 671383545 w 1565"/>
                  <a:gd name="T51" fmla="*/ 986640863 h 1569"/>
                  <a:gd name="T52" fmla="*/ 558513088 w 1565"/>
                  <a:gd name="T53" fmla="*/ 1001560204 h 1569"/>
                  <a:gd name="T54" fmla="*/ 534511978 w 1565"/>
                  <a:gd name="T55" fmla="*/ 1017777054 h 1569"/>
                  <a:gd name="T56" fmla="*/ 454075236 w 1565"/>
                  <a:gd name="T57" fmla="*/ 1006749435 h 1569"/>
                  <a:gd name="T58" fmla="*/ 363909185 w 1565"/>
                  <a:gd name="T59" fmla="*/ 989235076 h 1569"/>
                  <a:gd name="T60" fmla="*/ 286067463 w 1565"/>
                  <a:gd name="T61" fmla="*/ 966531487 h 1569"/>
                  <a:gd name="T62" fmla="*/ 269850605 w 1565"/>
                  <a:gd name="T63" fmla="*/ 943827897 h 1569"/>
                  <a:gd name="T64" fmla="*/ 183576278 w 1565"/>
                  <a:gd name="T65" fmla="*/ 896474052 h 1569"/>
                  <a:gd name="T66" fmla="*/ 124546433 w 1565"/>
                  <a:gd name="T67" fmla="*/ 841336763 h 1569"/>
                  <a:gd name="T68" fmla="*/ 147899192 w 1565"/>
                  <a:gd name="T69" fmla="*/ 749872443 h 1569"/>
                  <a:gd name="T70" fmla="*/ 53840612 w 1565"/>
                  <a:gd name="T71" fmla="*/ 736250611 h 1569"/>
                  <a:gd name="T72" fmla="*/ 26596130 w 1565"/>
                  <a:gd name="T73" fmla="*/ 659706436 h 1569"/>
                  <a:gd name="T74" fmla="*/ 16216858 w 1565"/>
                  <a:gd name="T75" fmla="*/ 566945412 h 1569"/>
                  <a:gd name="T76" fmla="*/ 0 w 1565"/>
                  <a:gd name="T77" fmla="*/ 542295157 h 1569"/>
                  <a:gd name="T78" fmla="*/ 9081762 w 1565"/>
                  <a:gd name="T79" fmla="*/ 461859260 h 1569"/>
                  <a:gd name="T80" fmla="*/ 26596130 w 1565"/>
                  <a:gd name="T81" fmla="*/ 371693254 h 1569"/>
                  <a:gd name="T82" fmla="*/ 46704711 w 1565"/>
                  <a:gd name="T83" fmla="*/ 293203219 h 1569"/>
                  <a:gd name="T84" fmla="*/ 143358310 w 1565"/>
                  <a:gd name="T85" fmla="*/ 271796333 h 1569"/>
                  <a:gd name="T86" fmla="*/ 119357200 w 1565"/>
                  <a:gd name="T87" fmla="*/ 181630327 h 1569"/>
                  <a:gd name="T88" fmla="*/ 184873788 w 1565"/>
                  <a:gd name="T89" fmla="*/ 123898020 h 1569"/>
                  <a:gd name="T90" fmla="*/ 264661372 w 1565"/>
                  <a:gd name="T91" fmla="*/ 70057435 h 1569"/>
                  <a:gd name="T92" fmla="*/ 334069684 w 1565"/>
                  <a:gd name="T93" fmla="*/ 29190329 h 1569"/>
                  <a:gd name="T94" fmla="*/ 362611676 w 1565"/>
                  <a:gd name="T95" fmla="*/ 35028717 h 1569"/>
                  <a:gd name="T96" fmla="*/ 461859489 w 1565"/>
                  <a:gd name="T97" fmla="*/ 3891722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sp>
            <p:nvSpPr>
              <p:cNvPr id="59407" name="Freeform 16"/>
              <p:cNvSpPr>
                <a:spLocks noEditPoints="1"/>
              </p:cNvSpPr>
              <p:nvPr/>
            </p:nvSpPr>
            <p:spPr bwMode="auto">
              <a:xfrm rot="1445971">
                <a:off x="6948466" y="2456039"/>
                <a:ext cx="932630" cy="935014"/>
              </a:xfrm>
              <a:custGeom>
                <a:avLst/>
                <a:gdLst>
                  <a:gd name="T0" fmla="*/ 239714515 w 1565"/>
                  <a:gd name="T1" fmla="*/ 239359412 h 1569"/>
                  <a:gd name="T2" fmla="*/ 226219090 w 1565"/>
                  <a:gd name="T3" fmla="*/ 291208889 h 1569"/>
                  <a:gd name="T4" fmla="*/ 263863374 w 1565"/>
                  <a:gd name="T5" fmla="*/ 328497414 h 1569"/>
                  <a:gd name="T6" fmla="*/ 315357661 w 1565"/>
                  <a:gd name="T7" fmla="*/ 315357756 h 1569"/>
                  <a:gd name="T8" fmla="*/ 329207663 w 1565"/>
                  <a:gd name="T9" fmla="*/ 263153105 h 1569"/>
                  <a:gd name="T10" fmla="*/ 291918553 w 1565"/>
                  <a:gd name="T11" fmla="*/ 225508810 h 1569"/>
                  <a:gd name="T12" fmla="*/ 296890395 w 1565"/>
                  <a:gd name="T13" fmla="*/ 710348 h 1569"/>
                  <a:gd name="T14" fmla="*/ 322815125 w 1565"/>
                  <a:gd name="T15" fmla="*/ 44036239 h 1569"/>
                  <a:gd name="T16" fmla="*/ 363300206 w 1565"/>
                  <a:gd name="T17" fmla="*/ 13139658 h 1569"/>
                  <a:gd name="T18" fmla="*/ 403430113 w 1565"/>
                  <a:gd name="T19" fmla="*/ 31606930 h 1569"/>
                  <a:gd name="T20" fmla="*/ 445335890 w 1565"/>
                  <a:gd name="T21" fmla="*/ 64633960 h 1569"/>
                  <a:gd name="T22" fmla="*/ 460961763 w 1565"/>
                  <a:gd name="T23" fmla="*/ 68540281 h 1569"/>
                  <a:gd name="T24" fmla="*/ 489016942 w 1565"/>
                  <a:gd name="T25" fmla="*/ 102988604 h 1569"/>
                  <a:gd name="T26" fmla="*/ 518137644 w 1565"/>
                  <a:gd name="T27" fmla="*/ 145959321 h 1569"/>
                  <a:gd name="T28" fmla="*/ 539445707 w 1565"/>
                  <a:gd name="T29" fmla="*/ 184313964 h 1569"/>
                  <a:gd name="T30" fmla="*/ 537315258 w 1565"/>
                  <a:gd name="T31" fmla="*/ 200294420 h 1569"/>
                  <a:gd name="T32" fmla="*/ 552941131 w 1565"/>
                  <a:gd name="T33" fmla="*/ 247527228 h 1569"/>
                  <a:gd name="T34" fmla="*/ 555071580 w 1565"/>
                  <a:gd name="T35" fmla="*/ 292628990 h 1569"/>
                  <a:gd name="T36" fmla="*/ 512456050 w 1565"/>
                  <a:gd name="T37" fmla="*/ 318908902 h 1569"/>
                  <a:gd name="T38" fmla="*/ 543352026 w 1565"/>
                  <a:gd name="T39" fmla="*/ 363300315 h 1569"/>
                  <a:gd name="T40" fmla="*/ 522754907 w 1565"/>
                  <a:gd name="T41" fmla="*/ 402365308 h 1569"/>
                  <a:gd name="T42" fmla="*/ 494699132 w 1565"/>
                  <a:gd name="T43" fmla="*/ 450307867 h 1569"/>
                  <a:gd name="T44" fmla="*/ 465223257 w 1565"/>
                  <a:gd name="T45" fmla="*/ 484045246 h 1569"/>
                  <a:gd name="T46" fmla="*/ 415504841 w 1565"/>
                  <a:gd name="T47" fmla="*/ 472326285 h 1569"/>
                  <a:gd name="T48" fmla="*/ 409467477 w 1565"/>
                  <a:gd name="T49" fmla="*/ 524175761 h 1569"/>
                  <a:gd name="T50" fmla="*/ 367561700 w 1565"/>
                  <a:gd name="T51" fmla="*/ 540156217 h 1569"/>
                  <a:gd name="T52" fmla="*/ 305768556 w 1565"/>
                  <a:gd name="T53" fmla="*/ 548324628 h 1569"/>
                  <a:gd name="T54" fmla="*/ 292628902 w 1565"/>
                  <a:gd name="T55" fmla="*/ 557202792 h 1569"/>
                  <a:gd name="T56" fmla="*/ 248592675 w 1565"/>
                  <a:gd name="T57" fmla="*/ 551165426 h 1569"/>
                  <a:gd name="T58" fmla="*/ 199229434 w 1565"/>
                  <a:gd name="T59" fmla="*/ 541576914 h 1569"/>
                  <a:gd name="T60" fmla="*/ 156613308 w 1565"/>
                  <a:gd name="T61" fmla="*/ 529147604 h 1569"/>
                  <a:gd name="T62" fmla="*/ 147735147 w 1565"/>
                  <a:gd name="T63" fmla="*/ 516717699 h 1569"/>
                  <a:gd name="T64" fmla="*/ 100502354 w 1565"/>
                  <a:gd name="T65" fmla="*/ 490792961 h 1569"/>
                  <a:gd name="T66" fmla="*/ 68185682 w 1565"/>
                  <a:gd name="T67" fmla="*/ 460606728 h 1569"/>
                  <a:gd name="T68" fmla="*/ 80970162 w 1565"/>
                  <a:gd name="T69" fmla="*/ 410533123 h 1569"/>
                  <a:gd name="T70" fmla="*/ 29475875 w 1565"/>
                  <a:gd name="T71" fmla="*/ 403075060 h 1569"/>
                  <a:gd name="T72" fmla="*/ 14560351 w 1565"/>
                  <a:gd name="T73" fmla="*/ 361169866 h 1569"/>
                  <a:gd name="T74" fmla="*/ 8878161 w 1565"/>
                  <a:gd name="T75" fmla="*/ 310385913 h 1569"/>
                  <a:gd name="T76" fmla="*/ 0 w 1565"/>
                  <a:gd name="T77" fmla="*/ 296890484 h 1569"/>
                  <a:gd name="T78" fmla="*/ 4971842 w 1565"/>
                  <a:gd name="T79" fmla="*/ 252854245 h 1569"/>
                  <a:gd name="T80" fmla="*/ 14560351 w 1565"/>
                  <a:gd name="T81" fmla="*/ 203490988 h 1569"/>
                  <a:gd name="T82" fmla="*/ 25569556 w 1565"/>
                  <a:gd name="T83" fmla="*/ 160519676 h 1569"/>
                  <a:gd name="T84" fmla="*/ 78483943 w 1565"/>
                  <a:gd name="T85" fmla="*/ 148800714 h 1569"/>
                  <a:gd name="T86" fmla="*/ 65344289 w 1565"/>
                  <a:gd name="T87" fmla="*/ 99436862 h 1569"/>
                  <a:gd name="T88" fmla="*/ 101212702 w 1565"/>
                  <a:gd name="T89" fmla="*/ 67830528 h 1569"/>
                  <a:gd name="T90" fmla="*/ 144893754 w 1565"/>
                  <a:gd name="T91" fmla="*/ 38354048 h 1569"/>
                  <a:gd name="T92" fmla="*/ 182893212 w 1565"/>
                  <a:gd name="T93" fmla="*/ 15981052 h 1569"/>
                  <a:gd name="T94" fmla="*/ 198519085 w 1565"/>
                  <a:gd name="T95" fmla="*/ 19177024 h 1569"/>
                  <a:gd name="T96" fmla="*/ 252854169 w 1565"/>
                  <a:gd name="T97" fmla="*/ 2131045 h 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5" h="1569">
                    <a:moveTo>
                      <a:pt x="782" y="629"/>
                    </a:moveTo>
                    <a:lnTo>
                      <a:pt x="743" y="635"/>
                    </a:lnTo>
                    <a:lnTo>
                      <a:pt x="706" y="649"/>
                    </a:lnTo>
                    <a:lnTo>
                      <a:pt x="675" y="674"/>
                    </a:lnTo>
                    <a:lnTo>
                      <a:pt x="652" y="703"/>
                    </a:lnTo>
                    <a:lnTo>
                      <a:pt x="637" y="741"/>
                    </a:lnTo>
                    <a:lnTo>
                      <a:pt x="631" y="780"/>
                    </a:lnTo>
                    <a:lnTo>
                      <a:pt x="637" y="820"/>
                    </a:lnTo>
                    <a:lnTo>
                      <a:pt x="652" y="857"/>
                    </a:lnTo>
                    <a:lnTo>
                      <a:pt x="675" y="888"/>
                    </a:lnTo>
                    <a:lnTo>
                      <a:pt x="706" y="911"/>
                    </a:lnTo>
                    <a:lnTo>
                      <a:pt x="743" y="925"/>
                    </a:lnTo>
                    <a:lnTo>
                      <a:pt x="782" y="932"/>
                    </a:lnTo>
                    <a:lnTo>
                      <a:pt x="822" y="925"/>
                    </a:lnTo>
                    <a:lnTo>
                      <a:pt x="859" y="911"/>
                    </a:lnTo>
                    <a:lnTo>
                      <a:pt x="888" y="888"/>
                    </a:lnTo>
                    <a:lnTo>
                      <a:pt x="913" y="857"/>
                    </a:lnTo>
                    <a:lnTo>
                      <a:pt x="927" y="820"/>
                    </a:lnTo>
                    <a:lnTo>
                      <a:pt x="933" y="780"/>
                    </a:lnTo>
                    <a:lnTo>
                      <a:pt x="927" y="741"/>
                    </a:lnTo>
                    <a:lnTo>
                      <a:pt x="913" y="703"/>
                    </a:lnTo>
                    <a:lnTo>
                      <a:pt x="888" y="674"/>
                    </a:lnTo>
                    <a:lnTo>
                      <a:pt x="859" y="649"/>
                    </a:lnTo>
                    <a:lnTo>
                      <a:pt x="822" y="635"/>
                    </a:lnTo>
                    <a:lnTo>
                      <a:pt x="782" y="629"/>
                    </a:lnTo>
                    <a:close/>
                    <a:moveTo>
                      <a:pt x="735" y="0"/>
                    </a:moveTo>
                    <a:lnTo>
                      <a:pt x="826" y="0"/>
                    </a:lnTo>
                    <a:lnTo>
                      <a:pt x="836" y="2"/>
                    </a:lnTo>
                    <a:lnTo>
                      <a:pt x="849" y="6"/>
                    </a:lnTo>
                    <a:lnTo>
                      <a:pt x="859" y="14"/>
                    </a:lnTo>
                    <a:lnTo>
                      <a:pt x="863" y="24"/>
                    </a:lnTo>
                    <a:lnTo>
                      <a:pt x="909" y="124"/>
                    </a:lnTo>
                    <a:lnTo>
                      <a:pt x="991" y="47"/>
                    </a:lnTo>
                    <a:lnTo>
                      <a:pt x="998" y="41"/>
                    </a:lnTo>
                    <a:lnTo>
                      <a:pt x="1010" y="37"/>
                    </a:lnTo>
                    <a:lnTo>
                      <a:pt x="1023" y="37"/>
                    </a:lnTo>
                    <a:lnTo>
                      <a:pt x="1035" y="39"/>
                    </a:lnTo>
                    <a:lnTo>
                      <a:pt x="1118" y="74"/>
                    </a:lnTo>
                    <a:lnTo>
                      <a:pt x="1128" y="81"/>
                    </a:lnTo>
                    <a:lnTo>
                      <a:pt x="1136" y="89"/>
                    </a:lnTo>
                    <a:lnTo>
                      <a:pt x="1143" y="99"/>
                    </a:lnTo>
                    <a:lnTo>
                      <a:pt x="1143" y="110"/>
                    </a:lnTo>
                    <a:lnTo>
                      <a:pt x="1149" y="222"/>
                    </a:lnTo>
                    <a:lnTo>
                      <a:pt x="1254" y="182"/>
                    </a:lnTo>
                    <a:lnTo>
                      <a:pt x="1265" y="178"/>
                    </a:lnTo>
                    <a:lnTo>
                      <a:pt x="1277" y="180"/>
                    </a:lnTo>
                    <a:lnTo>
                      <a:pt x="1290" y="186"/>
                    </a:lnTo>
                    <a:lnTo>
                      <a:pt x="1298" y="193"/>
                    </a:lnTo>
                    <a:lnTo>
                      <a:pt x="1362" y="255"/>
                    </a:lnTo>
                    <a:lnTo>
                      <a:pt x="1368" y="265"/>
                    </a:lnTo>
                    <a:lnTo>
                      <a:pt x="1374" y="278"/>
                    </a:lnTo>
                    <a:lnTo>
                      <a:pt x="1377" y="290"/>
                    </a:lnTo>
                    <a:lnTo>
                      <a:pt x="1372" y="299"/>
                    </a:lnTo>
                    <a:lnTo>
                      <a:pt x="1333" y="406"/>
                    </a:lnTo>
                    <a:lnTo>
                      <a:pt x="1449" y="411"/>
                    </a:lnTo>
                    <a:lnTo>
                      <a:pt x="1459" y="411"/>
                    </a:lnTo>
                    <a:lnTo>
                      <a:pt x="1470" y="417"/>
                    </a:lnTo>
                    <a:lnTo>
                      <a:pt x="1480" y="425"/>
                    </a:lnTo>
                    <a:lnTo>
                      <a:pt x="1486" y="436"/>
                    </a:lnTo>
                    <a:lnTo>
                      <a:pt x="1519" y="519"/>
                    </a:lnTo>
                    <a:lnTo>
                      <a:pt x="1524" y="531"/>
                    </a:lnTo>
                    <a:lnTo>
                      <a:pt x="1524" y="543"/>
                    </a:lnTo>
                    <a:lnTo>
                      <a:pt x="1519" y="556"/>
                    </a:lnTo>
                    <a:lnTo>
                      <a:pt x="1513" y="564"/>
                    </a:lnTo>
                    <a:lnTo>
                      <a:pt x="1443" y="641"/>
                    </a:lnTo>
                    <a:lnTo>
                      <a:pt x="1538" y="685"/>
                    </a:lnTo>
                    <a:lnTo>
                      <a:pt x="1548" y="689"/>
                    </a:lnTo>
                    <a:lnTo>
                      <a:pt x="1557" y="697"/>
                    </a:lnTo>
                    <a:lnTo>
                      <a:pt x="1561" y="710"/>
                    </a:lnTo>
                    <a:lnTo>
                      <a:pt x="1563" y="722"/>
                    </a:lnTo>
                    <a:lnTo>
                      <a:pt x="1565" y="811"/>
                    </a:lnTo>
                    <a:lnTo>
                      <a:pt x="1563" y="824"/>
                    </a:lnTo>
                    <a:lnTo>
                      <a:pt x="1559" y="836"/>
                    </a:lnTo>
                    <a:lnTo>
                      <a:pt x="1550" y="847"/>
                    </a:lnTo>
                    <a:lnTo>
                      <a:pt x="1542" y="851"/>
                    </a:lnTo>
                    <a:lnTo>
                      <a:pt x="1443" y="898"/>
                    </a:lnTo>
                    <a:lnTo>
                      <a:pt x="1519" y="979"/>
                    </a:lnTo>
                    <a:lnTo>
                      <a:pt x="1528" y="986"/>
                    </a:lnTo>
                    <a:lnTo>
                      <a:pt x="1532" y="1011"/>
                    </a:lnTo>
                    <a:lnTo>
                      <a:pt x="1530" y="1023"/>
                    </a:lnTo>
                    <a:lnTo>
                      <a:pt x="1497" y="1106"/>
                    </a:lnTo>
                    <a:lnTo>
                      <a:pt x="1490" y="1116"/>
                    </a:lnTo>
                    <a:lnTo>
                      <a:pt x="1482" y="1127"/>
                    </a:lnTo>
                    <a:lnTo>
                      <a:pt x="1472" y="1133"/>
                    </a:lnTo>
                    <a:lnTo>
                      <a:pt x="1461" y="1133"/>
                    </a:lnTo>
                    <a:lnTo>
                      <a:pt x="1350" y="1141"/>
                    </a:lnTo>
                    <a:lnTo>
                      <a:pt x="1395" y="1256"/>
                    </a:lnTo>
                    <a:lnTo>
                      <a:pt x="1393" y="1268"/>
                    </a:lnTo>
                    <a:lnTo>
                      <a:pt x="1389" y="1280"/>
                    </a:lnTo>
                    <a:lnTo>
                      <a:pt x="1383" y="1289"/>
                    </a:lnTo>
                    <a:lnTo>
                      <a:pt x="1321" y="1355"/>
                    </a:lnTo>
                    <a:lnTo>
                      <a:pt x="1310" y="1363"/>
                    </a:lnTo>
                    <a:lnTo>
                      <a:pt x="1298" y="1368"/>
                    </a:lnTo>
                    <a:lnTo>
                      <a:pt x="1285" y="1370"/>
                    </a:lnTo>
                    <a:lnTo>
                      <a:pt x="1277" y="1366"/>
                    </a:lnTo>
                    <a:lnTo>
                      <a:pt x="1170" y="1330"/>
                    </a:lnTo>
                    <a:lnTo>
                      <a:pt x="1167" y="1444"/>
                    </a:lnTo>
                    <a:lnTo>
                      <a:pt x="1167" y="1455"/>
                    </a:lnTo>
                    <a:lnTo>
                      <a:pt x="1161" y="1467"/>
                    </a:lnTo>
                    <a:lnTo>
                      <a:pt x="1153" y="1476"/>
                    </a:lnTo>
                    <a:lnTo>
                      <a:pt x="1143" y="1482"/>
                    </a:lnTo>
                    <a:lnTo>
                      <a:pt x="1060" y="1519"/>
                    </a:lnTo>
                    <a:lnTo>
                      <a:pt x="1047" y="1521"/>
                    </a:lnTo>
                    <a:lnTo>
                      <a:pt x="1035" y="1521"/>
                    </a:lnTo>
                    <a:lnTo>
                      <a:pt x="1023" y="1517"/>
                    </a:lnTo>
                    <a:lnTo>
                      <a:pt x="1016" y="1511"/>
                    </a:lnTo>
                    <a:lnTo>
                      <a:pt x="917" y="1426"/>
                    </a:lnTo>
                    <a:lnTo>
                      <a:pt x="861" y="1544"/>
                    </a:lnTo>
                    <a:lnTo>
                      <a:pt x="857" y="1554"/>
                    </a:lnTo>
                    <a:lnTo>
                      <a:pt x="847" y="1563"/>
                    </a:lnTo>
                    <a:lnTo>
                      <a:pt x="834" y="1567"/>
                    </a:lnTo>
                    <a:lnTo>
                      <a:pt x="824" y="1569"/>
                    </a:lnTo>
                    <a:lnTo>
                      <a:pt x="733" y="1567"/>
                    </a:lnTo>
                    <a:lnTo>
                      <a:pt x="722" y="1565"/>
                    </a:lnTo>
                    <a:lnTo>
                      <a:pt x="710" y="1561"/>
                    </a:lnTo>
                    <a:lnTo>
                      <a:pt x="700" y="1552"/>
                    </a:lnTo>
                    <a:lnTo>
                      <a:pt x="695" y="1544"/>
                    </a:lnTo>
                    <a:lnTo>
                      <a:pt x="650" y="1442"/>
                    </a:lnTo>
                    <a:lnTo>
                      <a:pt x="567" y="1517"/>
                    </a:lnTo>
                    <a:lnTo>
                      <a:pt x="561" y="1525"/>
                    </a:lnTo>
                    <a:lnTo>
                      <a:pt x="548" y="1528"/>
                    </a:lnTo>
                    <a:lnTo>
                      <a:pt x="536" y="1528"/>
                    </a:lnTo>
                    <a:lnTo>
                      <a:pt x="524" y="1525"/>
                    </a:lnTo>
                    <a:lnTo>
                      <a:pt x="441" y="1490"/>
                    </a:lnTo>
                    <a:lnTo>
                      <a:pt x="430" y="1484"/>
                    </a:lnTo>
                    <a:lnTo>
                      <a:pt x="422" y="1476"/>
                    </a:lnTo>
                    <a:lnTo>
                      <a:pt x="416" y="1463"/>
                    </a:lnTo>
                    <a:lnTo>
                      <a:pt x="416" y="1455"/>
                    </a:lnTo>
                    <a:lnTo>
                      <a:pt x="412" y="1343"/>
                    </a:lnTo>
                    <a:lnTo>
                      <a:pt x="304" y="1380"/>
                    </a:lnTo>
                    <a:lnTo>
                      <a:pt x="296" y="1384"/>
                    </a:lnTo>
                    <a:lnTo>
                      <a:pt x="283" y="1382"/>
                    </a:lnTo>
                    <a:lnTo>
                      <a:pt x="271" y="1378"/>
                    </a:lnTo>
                    <a:lnTo>
                      <a:pt x="261" y="1372"/>
                    </a:lnTo>
                    <a:lnTo>
                      <a:pt x="199" y="1307"/>
                    </a:lnTo>
                    <a:lnTo>
                      <a:pt x="192" y="1297"/>
                    </a:lnTo>
                    <a:lnTo>
                      <a:pt x="186" y="1285"/>
                    </a:lnTo>
                    <a:lnTo>
                      <a:pt x="184" y="1272"/>
                    </a:lnTo>
                    <a:lnTo>
                      <a:pt x="188" y="1264"/>
                    </a:lnTo>
                    <a:lnTo>
                      <a:pt x="228" y="1156"/>
                    </a:lnTo>
                    <a:lnTo>
                      <a:pt x="114" y="1150"/>
                    </a:lnTo>
                    <a:lnTo>
                      <a:pt x="103" y="1150"/>
                    </a:lnTo>
                    <a:lnTo>
                      <a:pt x="93" y="1143"/>
                    </a:lnTo>
                    <a:lnTo>
                      <a:pt x="83" y="1135"/>
                    </a:lnTo>
                    <a:lnTo>
                      <a:pt x="76" y="1125"/>
                    </a:lnTo>
                    <a:lnTo>
                      <a:pt x="43" y="1042"/>
                    </a:lnTo>
                    <a:lnTo>
                      <a:pt x="41" y="1029"/>
                    </a:lnTo>
                    <a:lnTo>
                      <a:pt x="41" y="1017"/>
                    </a:lnTo>
                    <a:lnTo>
                      <a:pt x="43" y="1004"/>
                    </a:lnTo>
                    <a:lnTo>
                      <a:pt x="52" y="998"/>
                    </a:lnTo>
                    <a:lnTo>
                      <a:pt x="124" y="919"/>
                    </a:lnTo>
                    <a:lnTo>
                      <a:pt x="25" y="874"/>
                    </a:lnTo>
                    <a:lnTo>
                      <a:pt x="16" y="869"/>
                    </a:lnTo>
                    <a:lnTo>
                      <a:pt x="8" y="859"/>
                    </a:lnTo>
                    <a:lnTo>
                      <a:pt x="2" y="847"/>
                    </a:lnTo>
                    <a:lnTo>
                      <a:pt x="0" y="836"/>
                    </a:lnTo>
                    <a:lnTo>
                      <a:pt x="0" y="745"/>
                    </a:lnTo>
                    <a:lnTo>
                      <a:pt x="2" y="734"/>
                    </a:lnTo>
                    <a:lnTo>
                      <a:pt x="6" y="722"/>
                    </a:lnTo>
                    <a:lnTo>
                      <a:pt x="14" y="712"/>
                    </a:lnTo>
                    <a:lnTo>
                      <a:pt x="25" y="707"/>
                    </a:lnTo>
                    <a:lnTo>
                      <a:pt x="124" y="660"/>
                    </a:lnTo>
                    <a:lnTo>
                      <a:pt x="47" y="579"/>
                    </a:lnTo>
                    <a:lnTo>
                      <a:pt x="41" y="573"/>
                    </a:lnTo>
                    <a:lnTo>
                      <a:pt x="37" y="560"/>
                    </a:lnTo>
                    <a:lnTo>
                      <a:pt x="37" y="548"/>
                    </a:lnTo>
                    <a:lnTo>
                      <a:pt x="39" y="535"/>
                    </a:lnTo>
                    <a:lnTo>
                      <a:pt x="72" y="452"/>
                    </a:lnTo>
                    <a:lnTo>
                      <a:pt x="78" y="442"/>
                    </a:lnTo>
                    <a:lnTo>
                      <a:pt x="99" y="425"/>
                    </a:lnTo>
                    <a:lnTo>
                      <a:pt x="109" y="425"/>
                    </a:lnTo>
                    <a:lnTo>
                      <a:pt x="221" y="419"/>
                    </a:lnTo>
                    <a:lnTo>
                      <a:pt x="180" y="313"/>
                    </a:lnTo>
                    <a:lnTo>
                      <a:pt x="176" y="305"/>
                    </a:lnTo>
                    <a:lnTo>
                      <a:pt x="178" y="292"/>
                    </a:lnTo>
                    <a:lnTo>
                      <a:pt x="184" y="280"/>
                    </a:lnTo>
                    <a:lnTo>
                      <a:pt x="190" y="269"/>
                    </a:lnTo>
                    <a:lnTo>
                      <a:pt x="252" y="205"/>
                    </a:lnTo>
                    <a:lnTo>
                      <a:pt x="273" y="193"/>
                    </a:lnTo>
                    <a:lnTo>
                      <a:pt x="285" y="191"/>
                    </a:lnTo>
                    <a:lnTo>
                      <a:pt x="296" y="195"/>
                    </a:lnTo>
                    <a:lnTo>
                      <a:pt x="403" y="232"/>
                    </a:lnTo>
                    <a:lnTo>
                      <a:pt x="408" y="118"/>
                    </a:lnTo>
                    <a:lnTo>
                      <a:pt x="408" y="108"/>
                    </a:lnTo>
                    <a:lnTo>
                      <a:pt x="414" y="97"/>
                    </a:lnTo>
                    <a:lnTo>
                      <a:pt x="422" y="87"/>
                    </a:lnTo>
                    <a:lnTo>
                      <a:pt x="432" y="81"/>
                    </a:lnTo>
                    <a:lnTo>
                      <a:pt x="515" y="45"/>
                    </a:lnTo>
                    <a:lnTo>
                      <a:pt x="526" y="43"/>
                    </a:lnTo>
                    <a:lnTo>
                      <a:pt x="540" y="43"/>
                    </a:lnTo>
                    <a:lnTo>
                      <a:pt x="550" y="47"/>
                    </a:lnTo>
                    <a:lnTo>
                      <a:pt x="559" y="54"/>
                    </a:lnTo>
                    <a:lnTo>
                      <a:pt x="648" y="132"/>
                    </a:lnTo>
                    <a:lnTo>
                      <a:pt x="697" y="24"/>
                    </a:lnTo>
                    <a:lnTo>
                      <a:pt x="702" y="14"/>
                    </a:lnTo>
                    <a:lnTo>
                      <a:pt x="712" y="6"/>
                    </a:lnTo>
                    <a:lnTo>
                      <a:pt x="724" y="2"/>
                    </a:lnTo>
                    <a:lnTo>
                      <a:pt x="735"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lIns="68598" tIns="34299" rIns="68598" bIns="34299"/>
              <a:lstStyle/>
              <a:p>
                <a:endParaRPr lang="en-US"/>
              </a:p>
            </p:txBody>
          </p:sp>
        </p:grpSp>
      </p:grpSp>
      <p:sp>
        <p:nvSpPr>
          <p:cNvPr id="59397" name="Slide Number Placeholder 19"/>
          <p:cNvSpPr>
            <a:spLocks noGrp="1"/>
          </p:cNvSpPr>
          <p:nvPr>
            <p:ph type="sldNum" sz="quarter" idx="10"/>
          </p:nvPr>
        </p:nvSpPr>
        <p:spPr>
          <a:noFill/>
        </p:spPr>
        <p:txBody>
          <a:bodyPr/>
          <a:lstStyle>
            <a:lvl1pPr>
              <a:spcBef>
                <a:spcPct val="20000"/>
              </a:spcBef>
              <a:buClr>
                <a:srgbClr val="57768E"/>
              </a:buClr>
              <a:buFont typeface="Wingdings" pitchFamily="2" charset="2"/>
              <a:buChar char="§"/>
              <a:defRPr sz="2400">
                <a:solidFill>
                  <a:srgbClr val="25325B"/>
                </a:solidFill>
                <a:latin typeface="Arial" charset="0"/>
                <a:ea typeface="ＭＳ Ｐゴシック" pitchFamily="34" charset="-128"/>
              </a:defRPr>
            </a:lvl1pPr>
            <a:lvl2pPr marL="742950" indent="-285750">
              <a:spcBef>
                <a:spcPct val="20000"/>
              </a:spcBef>
              <a:buChar char="–"/>
              <a:defRPr sz="2000">
                <a:solidFill>
                  <a:srgbClr val="486176"/>
                </a:solidFill>
                <a:latin typeface="Arial" charset="0"/>
                <a:ea typeface="ＭＳ Ｐゴシック" pitchFamily="34" charset="-128"/>
              </a:defRPr>
            </a:lvl2pPr>
            <a:lvl3pPr marL="1143000" indent="-228600">
              <a:spcBef>
                <a:spcPct val="20000"/>
              </a:spcBef>
              <a:buChar char="•"/>
              <a:defRPr>
                <a:solidFill>
                  <a:srgbClr val="25325B"/>
                </a:solidFill>
                <a:latin typeface="Arial" charset="0"/>
                <a:ea typeface="ＭＳ Ｐゴシック" pitchFamily="34" charset="-128"/>
              </a:defRPr>
            </a:lvl3pPr>
            <a:lvl4pPr marL="1600200" indent="-228600">
              <a:spcBef>
                <a:spcPct val="20000"/>
              </a:spcBef>
              <a:buChar char="–"/>
              <a:defRPr sz="1400">
                <a:solidFill>
                  <a:srgbClr val="57768E"/>
                </a:solidFill>
                <a:latin typeface="Arial" charset="0"/>
                <a:ea typeface="ＭＳ Ｐゴシック" pitchFamily="34" charset="-128"/>
              </a:defRPr>
            </a:lvl4pPr>
            <a:lvl5pPr marL="2057400" indent="-228600">
              <a:spcBef>
                <a:spcPct val="20000"/>
              </a:spcBef>
              <a:buChar char="»"/>
              <a:defRPr sz="1200">
                <a:solidFill>
                  <a:srgbClr val="25325B"/>
                </a:solidFill>
                <a:latin typeface="Arial" charset="0"/>
                <a:ea typeface="ＭＳ Ｐゴシック" pitchFamily="34" charset="-128"/>
              </a:defRPr>
            </a:lvl5pPr>
            <a:lvl6pPr marL="25146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6pPr>
            <a:lvl7pPr marL="29718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7pPr>
            <a:lvl8pPr marL="34290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8pPr>
            <a:lvl9pPr marL="3886200" indent="-228600" eaLnBrk="0" fontAlgn="base" hangingPunct="0">
              <a:spcBef>
                <a:spcPct val="20000"/>
              </a:spcBef>
              <a:spcAft>
                <a:spcPct val="0"/>
              </a:spcAft>
              <a:buChar char="»"/>
              <a:defRPr sz="1200">
                <a:solidFill>
                  <a:srgbClr val="25325B"/>
                </a:solidFill>
                <a:latin typeface="Arial" charset="0"/>
                <a:ea typeface="ＭＳ Ｐゴシック" pitchFamily="34" charset="-128"/>
              </a:defRPr>
            </a:lvl9pPr>
          </a:lstStyle>
          <a:p>
            <a:pPr>
              <a:spcBef>
                <a:spcPct val="0"/>
              </a:spcBef>
              <a:buClrTx/>
              <a:buFontTx/>
              <a:buNone/>
            </a:pPr>
            <a:fld id="{9584387D-3D88-4103-8D40-591B06DE4880}" type="slidenum">
              <a:rPr lang="en-US" altLang="en-US" sz="1400" smtClean="0">
                <a:solidFill>
                  <a:srgbClr val="57768E"/>
                </a:solidFill>
              </a:rPr>
              <a:pPr>
                <a:spcBef>
                  <a:spcPct val="0"/>
                </a:spcBef>
                <a:buClrTx/>
                <a:buFontTx/>
                <a:buNone/>
              </a:pPr>
              <a:t>95</a:t>
            </a:fld>
            <a:endParaRPr lang="en-US" altLang="en-US" sz="1400" smtClean="0">
              <a:solidFill>
                <a:srgbClr val="57768E"/>
              </a:solidFill>
            </a:endParaRPr>
          </a:p>
        </p:txBody>
      </p:sp>
    </p:spTree>
    <p:extLst>
      <p:ext uri="{BB962C8B-B14F-4D97-AF65-F5344CB8AC3E}">
        <p14:creationId xmlns:p14="http://schemas.microsoft.com/office/powerpoint/2010/main" val="308299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1632</TotalTime>
  <Words>5869</Words>
  <Application>Microsoft Office PowerPoint</Application>
  <PresentationFormat>On-screen Show (4:3)</PresentationFormat>
  <Paragraphs>903</Paragraphs>
  <Slides>95</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95</vt:i4>
      </vt:variant>
    </vt:vector>
  </HeadingPairs>
  <TitlesOfParts>
    <vt:vector size="102" baseType="lpstr">
      <vt:lpstr>ＭＳ Ｐゴシック</vt:lpstr>
      <vt:lpstr>Arial</vt:lpstr>
      <vt:lpstr>Book Antiqua</vt:lpstr>
      <vt:lpstr>Calibri</vt:lpstr>
      <vt:lpstr>Wingdings</vt:lpstr>
      <vt:lpstr>Blank Presentation</vt:lpstr>
      <vt:lpstr>Office Theme</vt:lpstr>
      <vt:lpstr>Study of Cost Containment Models  and Recommendations for Connecticut</vt:lpstr>
      <vt:lpstr>PowerPoint Presentation</vt:lpstr>
      <vt:lpstr>Agenda</vt:lpstr>
      <vt:lpstr>State Cost Containment Models</vt:lpstr>
      <vt:lpstr>Key Statistics</vt:lpstr>
      <vt:lpstr>Health Care Market Profile: Hospitals</vt:lpstr>
      <vt:lpstr>Health Care Market Profile: Primary Care</vt:lpstr>
      <vt:lpstr>Health Care Market Profile: Health Plans</vt:lpstr>
      <vt:lpstr>OR State Government’s Role in Health Reform </vt:lpstr>
      <vt:lpstr>OR Government Oversight of Health Reform</vt:lpstr>
      <vt:lpstr>Importance of Consolidated Agency</vt:lpstr>
      <vt:lpstr>Importance of Consolidated Agency (cont’d)</vt:lpstr>
      <vt:lpstr>PowerPoint Presentation</vt:lpstr>
      <vt:lpstr>Four Key Cost Containment Strategies</vt:lpstr>
      <vt:lpstr>Delivery System Transformation</vt:lpstr>
      <vt:lpstr>Focus: Patient Centered Medical Home</vt:lpstr>
      <vt:lpstr>Delivery System Transformation:  Technical Assistance</vt:lpstr>
      <vt:lpstr>Evidence-Based Coverage Policies</vt:lpstr>
      <vt:lpstr>Oregon Health Evidence Review Commission (HERC) </vt:lpstr>
      <vt:lpstr>Example of Coverage Policy:  Advanced Imaging for Low Back Pain</vt:lpstr>
      <vt:lpstr>Guidance Documentation</vt:lpstr>
      <vt:lpstr>How Evidence-based Coverage is Applied</vt:lpstr>
      <vt:lpstr>Significant Potential Impact of Evidence-based Medicine:  Addressing under-use</vt:lpstr>
      <vt:lpstr>Significant Potential Impact of Evidence-based Medicine:  Addressing over-use </vt:lpstr>
      <vt:lpstr>Coordinated Care Organizations</vt:lpstr>
      <vt:lpstr>Creating Coordinated Care Organizations (CCOs)</vt:lpstr>
      <vt:lpstr>3.  Creating Coordinated Care Organizations (CCOs)</vt:lpstr>
      <vt:lpstr>PowerPoint Presentation</vt:lpstr>
      <vt:lpstr>Support for the CCOs: Transformation Center</vt:lpstr>
      <vt:lpstr>Effectiveness of Transformation Center</vt:lpstr>
      <vt:lpstr>PowerPoint Presentation</vt:lpstr>
      <vt:lpstr>Performance Measurement of CCOs</vt:lpstr>
      <vt:lpstr>CCO Performance as of Mid-2015</vt:lpstr>
      <vt:lpstr>Example:  23% Reduction in ED Visits Compared to Baseline Year</vt:lpstr>
      <vt:lpstr>Example:  32% Reduction in IP Admissions for Diabetes ST Complications Compared to Baseline Year</vt:lpstr>
      <vt:lpstr>Example:  68% Reduction in COPD/Asthma Admission Rates Compared To Baseline Year</vt:lpstr>
      <vt:lpstr>Example:  31% Increase in SBIRT Screening (all ages) Compared to Base Year</vt:lpstr>
      <vt:lpstr> Example:  137% Increase in Developmental Screening, First 36 Months of Life Compared to Baseline Year </vt:lpstr>
      <vt:lpstr>Example:  36% increase in immunization for adolescents, compared to base year</vt:lpstr>
      <vt:lpstr>Example:  8% Increase in Patient Satisfaction, Compared to Baseline Year</vt:lpstr>
      <vt:lpstr>Impact of CCOs on costs</vt:lpstr>
      <vt:lpstr>CCO Model is Spreading</vt:lpstr>
      <vt:lpstr>Transparency</vt:lpstr>
      <vt:lpstr>4.  Transparency Strategies Employed by State Agencies</vt:lpstr>
      <vt:lpstr>CCO Performance Reporting by Time, by Ethnic Groups</vt:lpstr>
      <vt:lpstr>CCO Reporting by Identified CCO</vt:lpstr>
      <vt:lpstr>Transparency Strategies Employed by Private Sources</vt:lpstr>
      <vt:lpstr>Keys to Success in Oregon</vt:lpstr>
      <vt:lpstr>Keys to Success in Oregon</vt:lpstr>
      <vt:lpstr>Keys to Success in Oregon</vt:lpstr>
      <vt:lpstr>Keys to Success in Oregon</vt:lpstr>
      <vt:lpstr>Challenges</vt:lpstr>
      <vt:lpstr>Challenges (cont’d)</vt:lpstr>
      <vt:lpstr>Summary of Strategies and Key Facilitators</vt:lpstr>
      <vt:lpstr>Questions and Discussion</vt:lpstr>
      <vt:lpstr>Agenda</vt:lpstr>
      <vt:lpstr>State Cost Containment Models</vt:lpstr>
      <vt:lpstr>Key Statistics</vt:lpstr>
      <vt:lpstr>Health Care Market Profile: Hospitals</vt:lpstr>
      <vt:lpstr>Health Care Market Profile: Primary Care</vt:lpstr>
      <vt:lpstr>Health Care Market Profile: Health Plans</vt:lpstr>
      <vt:lpstr>Maryland State Government’s Role in Health Reform </vt:lpstr>
      <vt:lpstr>MD Government Oversight of Health Reform</vt:lpstr>
      <vt:lpstr>Two Principal Cost Containment Strategies</vt:lpstr>
      <vt:lpstr>Strategy #1:  Multi-Payer Patient-Centered Medical Home Program (MMPP)*</vt:lpstr>
      <vt:lpstr>Multi-Payer Patient-Centered Medical Home Program (cont’d)</vt:lpstr>
      <vt:lpstr>MMPP Results:  Impact on Costs</vt:lpstr>
      <vt:lpstr>MMPP Results:   Reduction in Racial Disparities </vt:lpstr>
      <vt:lpstr>MMPP Results:   Improved Patient Satisfaction</vt:lpstr>
      <vt:lpstr>CareFirst PCMH Model</vt:lpstr>
      <vt:lpstr>CareFirst PCMH Model (cont’d)</vt:lpstr>
      <vt:lpstr>CareFirst Supports: Total Care and Cost Improvement Program – 18 Programs</vt:lpstr>
      <vt:lpstr>Panel Incentives Focus on Engagement</vt:lpstr>
      <vt:lpstr>Impact on Costs at End of 2014</vt:lpstr>
      <vt:lpstr>Impact on Quality:  2011 to 2014</vt:lpstr>
      <vt:lpstr>Future of Maryland’s PCMH Initiatives</vt:lpstr>
      <vt:lpstr>Strategy #2:  All-Payer Limitation on Per Capita Health Care Cost Increases </vt:lpstr>
      <vt:lpstr>Maryland New All-Payer Model: Requirements</vt:lpstr>
      <vt:lpstr>Phase I:  All-Payer Global Hospital Budget</vt:lpstr>
      <vt:lpstr>Global Hospital Budget</vt:lpstr>
      <vt:lpstr>Opportunities for Success under Maryland’s Global Hospital Budget</vt:lpstr>
      <vt:lpstr>First Year Financial Results</vt:lpstr>
      <vt:lpstr>First Year Results (cont’d)</vt:lpstr>
      <vt:lpstr>Phase II:  Move to Total Cost of Care </vt:lpstr>
      <vt:lpstr>Value of Rate Setting Approach for Maryland*</vt:lpstr>
      <vt:lpstr>Why Maryland’s HSCRC Has Been Effective </vt:lpstr>
      <vt:lpstr>Challenges</vt:lpstr>
      <vt:lpstr>Challenges (cont’d)</vt:lpstr>
      <vt:lpstr>Challenges for PCMH Initiatives</vt:lpstr>
      <vt:lpstr>Keys to Success in Maryland</vt:lpstr>
      <vt:lpstr>Keys to Success in Maryland</vt:lpstr>
      <vt:lpstr>Keys to Success in Maryland</vt:lpstr>
      <vt:lpstr>Keys to Success in Maryland</vt:lpstr>
      <vt:lpstr>Summary of Strategies</vt:lpstr>
      <vt:lpstr>Questions and Discussion</vt:lpstr>
    </vt:vector>
  </TitlesOfParts>
  <Company>Riverradius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Kachel</dc:creator>
  <cp:lastModifiedBy>Koss, Sherri</cp:lastModifiedBy>
  <cp:revision>120</cp:revision>
  <dcterms:created xsi:type="dcterms:W3CDTF">2008-01-27T22:26:06Z</dcterms:created>
  <dcterms:modified xsi:type="dcterms:W3CDTF">2016-04-11T12:27:40Z</dcterms:modified>
</cp:coreProperties>
</file>