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717" r:id="rId2"/>
    <p:sldMasterId id="2147483727" r:id="rId3"/>
    <p:sldMasterId id="2147483745" r:id="rId4"/>
    <p:sldMasterId id="2147483749" r:id="rId5"/>
    <p:sldMasterId id="2147483759" r:id="rId6"/>
    <p:sldMasterId id="2147483780" r:id="rId7"/>
    <p:sldMasterId id="2147483997" r:id="rId8"/>
    <p:sldMasterId id="2147484013" r:id="rId9"/>
    <p:sldMasterId id="2147484082" r:id="rId10"/>
  </p:sldMasterIdLst>
  <p:notesMasterIdLst>
    <p:notesMasterId r:id="rId51"/>
  </p:notesMasterIdLst>
  <p:handoutMasterIdLst>
    <p:handoutMasterId r:id="rId52"/>
  </p:handoutMasterIdLst>
  <p:sldIdLst>
    <p:sldId id="410" r:id="rId11"/>
    <p:sldId id="799" r:id="rId12"/>
    <p:sldId id="1369" r:id="rId13"/>
    <p:sldId id="1379" r:id="rId14"/>
    <p:sldId id="583" r:id="rId15"/>
    <p:sldId id="535" r:id="rId16"/>
    <p:sldId id="520" r:id="rId17"/>
    <p:sldId id="775" r:id="rId18"/>
    <p:sldId id="584" r:id="rId19"/>
    <p:sldId id="523" r:id="rId20"/>
    <p:sldId id="524" r:id="rId21"/>
    <p:sldId id="774" r:id="rId22"/>
    <p:sldId id="585" r:id="rId23"/>
    <p:sldId id="671" r:id="rId24"/>
    <p:sldId id="659" r:id="rId25"/>
    <p:sldId id="660" r:id="rId26"/>
    <p:sldId id="650" r:id="rId27"/>
    <p:sldId id="655" r:id="rId28"/>
    <p:sldId id="656" r:id="rId29"/>
    <p:sldId id="773" r:id="rId30"/>
    <p:sldId id="673" r:id="rId31"/>
    <p:sldId id="683" r:id="rId32"/>
    <p:sldId id="685" r:id="rId33"/>
    <p:sldId id="674" r:id="rId34"/>
    <p:sldId id="676" r:id="rId35"/>
    <p:sldId id="677" r:id="rId36"/>
    <p:sldId id="679" r:id="rId37"/>
    <p:sldId id="1381" r:id="rId38"/>
    <p:sldId id="1378" r:id="rId39"/>
    <p:sldId id="1374" r:id="rId40"/>
    <p:sldId id="1375" r:id="rId41"/>
    <p:sldId id="1373" r:id="rId42"/>
    <p:sldId id="752" r:id="rId43"/>
    <p:sldId id="696" r:id="rId44"/>
    <p:sldId id="778" r:id="rId45"/>
    <p:sldId id="690" r:id="rId46"/>
    <p:sldId id="783" r:id="rId47"/>
    <p:sldId id="1387" r:id="rId48"/>
    <p:sldId id="1382" r:id="rId49"/>
    <p:sldId id="1385"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arjavi" initials="A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A00"/>
    <a:srgbClr val="F09208"/>
    <a:srgbClr val="EEDCE8"/>
    <a:srgbClr val="CC99FF"/>
    <a:srgbClr val="E8E2E5"/>
    <a:srgbClr val="E6E0EA"/>
    <a:srgbClr val="E8E2E8"/>
    <a:srgbClr val="73B967"/>
    <a:srgbClr val="67C9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6" autoAdjust="0"/>
    <p:restoredTop sz="78670" autoAdjust="0"/>
  </p:normalViewPr>
  <p:slideViewPr>
    <p:cSldViewPr>
      <p:cViewPr varScale="1">
        <p:scale>
          <a:sx n="104" d="100"/>
          <a:sy n="104" d="100"/>
        </p:scale>
        <p:origin x="1446"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824" y="-1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AB8ABC8-ECB6-4003-A262-37BEC169A035}" type="datetimeFigureOut">
              <a:rPr lang="en-US" smtClean="0"/>
              <a:t>10/23/2019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0E2D5E8-4583-40FD-B01D-6D9BB31A05A0}" type="slidenum">
              <a:rPr lang="en-US" smtClean="0"/>
              <a:t>‹#›</a:t>
            </a:fld>
            <a:endParaRPr lang="en-US"/>
          </a:p>
        </p:txBody>
      </p:sp>
    </p:spTree>
    <p:extLst>
      <p:ext uri="{BB962C8B-B14F-4D97-AF65-F5344CB8AC3E}">
        <p14:creationId xmlns:p14="http://schemas.microsoft.com/office/powerpoint/2010/main" val="2154295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5787" y="0"/>
            <a:ext cx="6543040" cy="464820"/>
          </a:xfrm>
          <a:prstGeom prst="rect">
            <a:avLst/>
          </a:prstGeom>
        </p:spPr>
        <p:txBody>
          <a:bodyPr vert="horz" lIns="93177" tIns="46589" rIns="93177" bIns="46589" rtlCol="0"/>
          <a:lstStyle>
            <a:lvl1pPr algn="l">
              <a:defRPr sz="1000"/>
            </a:lvl1pPr>
          </a:lstStyle>
          <a:p>
            <a:pPr algn="ctr"/>
            <a:r>
              <a:rPr lang="en-US" b="1" dirty="0">
                <a:solidFill>
                  <a:schemeClr val="tx1">
                    <a:lumMod val="65000"/>
                    <a:lumOff val="35000"/>
                  </a:schemeClr>
                </a:solidFill>
                <a:latin typeface="Arial" pitchFamily="34" charset="0"/>
                <a:cs typeface="Arial" pitchFamily="34" charset="0"/>
              </a:rPr>
              <a:t>Trauma Informed Approaches to Address IPV and Human Trafficking in Community Health Centers</a:t>
            </a:r>
          </a:p>
          <a:p>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a:t>Futures Without Violence ©2018</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solidFill>
                  <a:schemeClr val="tx1"/>
                </a:solidFill>
              </a:defRPr>
            </a:lvl1pPr>
          </a:lstStyle>
          <a:p>
            <a:fld id="{EC35F8C5-8F2E-49E8-9825-D8195493308F}" type="slidenum">
              <a:rPr lang="en-US" smtClean="0"/>
              <a:pPr/>
              <a:t>‹#›</a:t>
            </a:fld>
            <a:endParaRPr lang="en-US" dirty="0"/>
          </a:p>
        </p:txBody>
      </p:sp>
    </p:spTree>
    <p:extLst>
      <p:ext uri="{BB962C8B-B14F-4D97-AF65-F5344CB8AC3E}">
        <p14:creationId xmlns:p14="http://schemas.microsoft.com/office/powerpoint/2010/main" val="3318047152"/>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
        <a:ea typeface="+mn-ea"/>
        <a:cs typeface="+mn-cs"/>
      </a:defRPr>
    </a:lvl1pPr>
    <a:lvl2pPr marL="457200" algn="l" defTabSz="914400" rtl="0" eaLnBrk="1" latinLnBrk="0" hangingPunct="1">
      <a:defRPr sz="1100" kern="1200">
        <a:solidFill>
          <a:schemeClr val="tx1"/>
        </a:solidFill>
        <a:latin typeface="Arial  "/>
        <a:ea typeface="+mn-ea"/>
        <a:cs typeface="+mn-cs"/>
      </a:defRPr>
    </a:lvl2pPr>
    <a:lvl3pPr marL="914400" algn="l" defTabSz="914400" rtl="0" eaLnBrk="1" latinLnBrk="0" hangingPunct="1">
      <a:defRPr sz="1100" kern="1200">
        <a:solidFill>
          <a:schemeClr val="tx1"/>
        </a:solidFill>
        <a:latin typeface="Arial  "/>
        <a:ea typeface="+mn-ea"/>
        <a:cs typeface="+mn-cs"/>
      </a:defRPr>
    </a:lvl3pPr>
    <a:lvl4pPr marL="1371600" algn="l" defTabSz="914400" rtl="0" eaLnBrk="1" latinLnBrk="0" hangingPunct="1">
      <a:defRPr sz="1100" kern="1200">
        <a:solidFill>
          <a:schemeClr val="tx1"/>
        </a:solidFill>
        <a:latin typeface="Arial  "/>
        <a:ea typeface="+mn-ea"/>
        <a:cs typeface="+mn-cs"/>
      </a:defRPr>
    </a:lvl4pPr>
    <a:lvl5pPr marL="1828800" algn="l" defTabSz="914400" rtl="0" eaLnBrk="1" latinLnBrk="0" hangingPunct="1">
      <a:defRPr sz="1100" kern="1200">
        <a:solidFill>
          <a:schemeClr val="tx1"/>
        </a:solidFill>
        <a:latin typeface="Arial  "/>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ationalcenterdvtraumamh.org/wp-content/uploads/2012/01/Tipsheet_Asking-Responding-to-Abuse-and-MH_Sept2012_FINAL.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pediatrics.aappublications.org/content/129/3/e827.full.pdf+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pediatrics.aappublications.org/content/early/2016/08/18/peds.2016-1889"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olarisproject.org/sites/default/files/2015%20Safe%20Harbor%20Issue%20Brief.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ncjw.org/wp-content/uploads/2017/07/Fact-Sheet_Safe-Harbor_Updated-2016.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i.org/10.1080/03630242.2012.69084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ipvhealthpartners.or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7E146B6-AF91-4091-8C44-628CD23DDCF3}" type="slidenum">
              <a:rPr lang="en-US">
                <a:solidFill>
                  <a:prstClr val="black"/>
                </a:solidFill>
              </a:rPr>
              <a:pPr/>
              <a:t>1</a:t>
            </a:fld>
            <a:endParaRPr lang="en-US" dirty="0">
              <a:solidFill>
                <a:prstClr val="black"/>
              </a:solidFill>
            </a:endParaRPr>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5" name="Rectangle 3"/>
          <p:cNvSpPr>
            <a:spLocks noGrp="1" noChangeArrowheads="1"/>
          </p:cNvSpPr>
          <p:nvPr>
            <p:ph type="body" idx="1"/>
          </p:nvPr>
        </p:nvSpPr>
        <p:spPr bwMode="auto">
          <a:noFill/>
        </p:spPr>
        <p:txBody>
          <a:bodyPr/>
          <a:lstStyle/>
          <a:p>
            <a:pPr eaLnBrk="1" hangingPunct="1">
              <a:spcBef>
                <a:spcPct val="0"/>
              </a:spcBef>
            </a:pPr>
            <a:r>
              <a:rPr lang="en-US" sz="1100" b="1" dirty="0">
                <a:solidFill>
                  <a:schemeClr val="tx1">
                    <a:lumMod val="65000"/>
                    <a:lumOff val="35000"/>
                  </a:schemeClr>
                </a:solidFill>
                <a:latin typeface="Arial  "/>
              </a:rPr>
              <a:t>Notes</a:t>
            </a:r>
            <a:r>
              <a:rPr lang="en-US" sz="1100" b="1" baseline="0" dirty="0">
                <a:solidFill>
                  <a:schemeClr val="tx1">
                    <a:lumMod val="65000"/>
                    <a:lumOff val="35000"/>
                  </a:schemeClr>
                </a:solidFill>
                <a:latin typeface="Arial  "/>
              </a:rPr>
              <a:t> to Trainer: </a:t>
            </a:r>
            <a:r>
              <a:rPr lang="en-US" sz="1100" b="0" baseline="0" dirty="0">
                <a:solidFill>
                  <a:schemeClr val="tx1">
                    <a:lumMod val="65000"/>
                    <a:lumOff val="35000"/>
                  </a:schemeClr>
                </a:solidFill>
                <a:latin typeface="Arial  "/>
              </a:rPr>
              <a:t>Share with the audience that you will now </a:t>
            </a:r>
            <a:r>
              <a:rPr lang="en-US" sz="1100" dirty="0">
                <a:solidFill>
                  <a:schemeClr val="tx1">
                    <a:lumMod val="65000"/>
                    <a:lumOff val="35000"/>
                  </a:schemeClr>
                </a:solidFill>
                <a:latin typeface="Arial  "/>
              </a:rPr>
              <a:t>review the known health consequences of Intimate Partner Violence and Human Trafficking.</a:t>
            </a:r>
            <a:endParaRPr lang="en-US" sz="1100" b="1" dirty="0">
              <a:solidFill>
                <a:schemeClr val="tx1">
                  <a:lumMod val="65000"/>
                  <a:lumOff val="35000"/>
                </a:schemeClr>
              </a:solidFill>
              <a:latin typeface="Arial  "/>
            </a:endParaRPr>
          </a:p>
        </p:txBody>
      </p:sp>
    </p:spTree>
    <p:extLst>
      <p:ext uri="{BB962C8B-B14F-4D97-AF65-F5344CB8AC3E}">
        <p14:creationId xmlns:p14="http://schemas.microsoft.com/office/powerpoint/2010/main" val="677533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A9F0CB13-C1FB-4F94-9DDE-2F4C6D445D2D}" type="slidenum">
              <a:rPr lang="en-US">
                <a:solidFill>
                  <a:prstClr val="black"/>
                </a:solidFill>
                <a:cs typeface="Arial" pitchFamily="34" charset="0"/>
              </a:rPr>
              <a:pPr/>
              <a:t>10</a:t>
            </a:fld>
            <a:endParaRPr lang="en-US">
              <a:solidFill>
                <a:prstClr val="black"/>
              </a:solidFill>
              <a:cs typeface="Arial" pitchFamily="34"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marL="0" lvl="1" eaLnBrk="0" hangingPunct="0"/>
            <a:r>
              <a:rPr lang="en-US" sz="1100" b="1" dirty="0">
                <a:solidFill>
                  <a:schemeClr val="tx1">
                    <a:lumMod val="65000"/>
                    <a:lumOff val="35000"/>
                  </a:schemeClr>
                </a:solidFill>
                <a:latin typeface="Arial  "/>
              </a:rPr>
              <a:t>Notes to Trainer:  </a:t>
            </a:r>
            <a:r>
              <a:rPr lang="en-US" sz="1100" dirty="0">
                <a:solidFill>
                  <a:schemeClr val="tx1">
                    <a:lumMod val="65000"/>
                    <a:lumOff val="35000"/>
                  </a:schemeClr>
                </a:solidFill>
                <a:latin typeface="Arial  "/>
              </a:rPr>
              <a:t>Share with the audience “As with physical health, </a:t>
            </a:r>
            <a:r>
              <a:rPr lang="en-US" sz="1100" dirty="0">
                <a:solidFill>
                  <a:schemeClr val="tx1">
                    <a:lumMod val="65000"/>
                    <a:lumOff val="35000"/>
                  </a:schemeClr>
                </a:solidFill>
                <a:latin typeface="Arial  "/>
                <a:sym typeface="Calibri"/>
              </a:rPr>
              <a:t>e</a:t>
            </a:r>
            <a:r>
              <a:rPr lang="en-US" sz="1100" b="0" dirty="0">
                <a:solidFill>
                  <a:schemeClr val="tx1">
                    <a:lumMod val="65000"/>
                    <a:lumOff val="35000"/>
                  </a:schemeClr>
                </a:solidFill>
                <a:latin typeface="Arial  "/>
                <a:cs typeface="Arial" pitchFamily="34" charset="0"/>
              </a:rPr>
              <a:t>xperiencing</a:t>
            </a:r>
            <a:r>
              <a:rPr lang="en-US" sz="1100" b="0" baseline="0" dirty="0">
                <a:solidFill>
                  <a:schemeClr val="tx1">
                    <a:lumMod val="65000"/>
                    <a:lumOff val="35000"/>
                  </a:schemeClr>
                </a:solidFill>
                <a:latin typeface="Arial  "/>
                <a:cs typeface="Arial" pitchFamily="34" charset="0"/>
              </a:rPr>
              <a:t> IPV can have a significant negative impact on mental health and substance use coercion.  Some of the patients that we consider the most “difficult” or non-compliant may also be experiencing violence.”  </a:t>
            </a:r>
          </a:p>
          <a:p>
            <a:pPr marL="0" lvl="1" eaLnBrk="0" hangingPunct="0"/>
            <a:endParaRPr lang="en-US" sz="1100" b="0" baseline="0" dirty="0">
              <a:solidFill>
                <a:schemeClr val="tx1">
                  <a:lumMod val="65000"/>
                  <a:lumOff val="35000"/>
                </a:schemeClr>
              </a:solidFill>
              <a:latin typeface="Arial  "/>
              <a:cs typeface="Arial" pitchFamily="34" charset="0"/>
            </a:endParaRPr>
          </a:p>
          <a:p>
            <a:pPr marL="0" lvl="1" defTabSz="931774" eaLnBrk="0" hangingPunct="0">
              <a:defRPr/>
            </a:pPr>
            <a:r>
              <a:rPr lang="en-US" sz="1100" dirty="0">
                <a:solidFill>
                  <a:schemeClr val="tx1">
                    <a:lumMod val="65000"/>
                    <a:lumOff val="35000"/>
                  </a:schemeClr>
                </a:solidFill>
                <a:latin typeface="Arial  "/>
                <a:ea typeface="ＭＳ Ｐゴシック" pitchFamily="34" charset="-128"/>
              </a:rPr>
              <a:t>If you’d like to add an example here, share:</a:t>
            </a:r>
          </a:p>
          <a:p>
            <a:pPr marL="0" lvl="1" defTabSz="931774" eaLnBrk="0" hangingPunct="0">
              <a:defRPr/>
            </a:pPr>
            <a:r>
              <a:rPr lang="en-US" sz="1100" b="1" dirty="0">
                <a:solidFill>
                  <a:schemeClr val="tx1">
                    <a:lumMod val="65000"/>
                    <a:lumOff val="35000"/>
                  </a:schemeClr>
                </a:solidFill>
                <a:latin typeface="Arial  "/>
                <a:ea typeface="ＭＳ Ｐゴシック" pitchFamily="34" charset="-128"/>
              </a:rPr>
              <a:t>Smoking:</a:t>
            </a:r>
            <a:r>
              <a:rPr lang="en-US" sz="1100" dirty="0">
                <a:solidFill>
                  <a:schemeClr val="tx1">
                    <a:lumMod val="65000"/>
                    <a:lumOff val="35000"/>
                  </a:schemeClr>
                </a:solidFill>
                <a:latin typeface="Arial  "/>
                <a:ea typeface="ＭＳ Ｐゴシック" pitchFamily="34" charset="-128"/>
              </a:rPr>
              <a:t> In one study conducted with 2,043 women aged 18 to 59, across Massachusetts, approximately one-half of women who reported IPV in the past year were current smokers. By comparison, only 23.5% of women who did not disclose abuse were current smokers. </a:t>
            </a:r>
          </a:p>
          <a:p>
            <a:pPr marL="174708" lvl="1" indent="-174708" defTabSz="931774" eaLnBrk="0" hangingPunct="0">
              <a:buFont typeface="Arial" panose="020B0604020202020204" pitchFamily="34" charset="0"/>
              <a:buChar char="•"/>
              <a:defRPr/>
            </a:pPr>
            <a:r>
              <a:rPr lang="en-US" sz="1100" dirty="0">
                <a:solidFill>
                  <a:schemeClr val="tx1">
                    <a:lumMod val="65000"/>
                    <a:lumOff val="35000"/>
                  </a:schemeClr>
                </a:solidFill>
                <a:latin typeface="Arial  "/>
              </a:rPr>
              <a:t>Hathaway JE, </a:t>
            </a:r>
            <a:r>
              <a:rPr lang="en-US" sz="1100" dirty="0" err="1">
                <a:solidFill>
                  <a:schemeClr val="tx1">
                    <a:lumMod val="65000"/>
                    <a:lumOff val="35000"/>
                  </a:schemeClr>
                </a:solidFill>
                <a:latin typeface="Arial  "/>
              </a:rPr>
              <a:t>Mucci</a:t>
            </a:r>
            <a:r>
              <a:rPr lang="en-US" sz="1100" dirty="0">
                <a:solidFill>
                  <a:schemeClr val="tx1">
                    <a:lumMod val="65000"/>
                    <a:lumOff val="35000"/>
                  </a:schemeClr>
                </a:solidFill>
                <a:latin typeface="Arial  "/>
              </a:rPr>
              <a:t> LA, Silverman JG, Brooks DR, Mathews R, </a:t>
            </a:r>
            <a:r>
              <a:rPr lang="en-US" sz="1100" dirty="0" err="1">
                <a:solidFill>
                  <a:schemeClr val="tx1">
                    <a:lumMod val="65000"/>
                    <a:lumOff val="35000"/>
                  </a:schemeClr>
                </a:solidFill>
                <a:latin typeface="Arial  "/>
              </a:rPr>
              <a:t>Pavlos</a:t>
            </a:r>
            <a:r>
              <a:rPr lang="en-US" sz="1100" dirty="0">
                <a:solidFill>
                  <a:schemeClr val="tx1">
                    <a:lumMod val="65000"/>
                    <a:lumOff val="35000"/>
                  </a:schemeClr>
                </a:solidFill>
                <a:latin typeface="Arial  "/>
              </a:rPr>
              <a:t> CA. Health Status and Health Care Use of Massachusetts Women Reporting Partner Abuse. American Journal of Preventive Medicine. 2000; 19 (4): 302-307.</a:t>
            </a:r>
            <a:endParaRPr lang="en-US" sz="1100" dirty="0">
              <a:solidFill>
                <a:schemeClr val="tx1">
                  <a:lumMod val="65000"/>
                  <a:lumOff val="35000"/>
                </a:schemeClr>
              </a:solidFill>
              <a:latin typeface="Arial  "/>
              <a:ea typeface="ＭＳ Ｐゴシック" pitchFamily="34" charset="-128"/>
            </a:endParaRPr>
          </a:p>
          <a:p>
            <a:pPr marL="0" indent="0">
              <a:buFont typeface="Arial" panose="020B0604020202020204" pitchFamily="34" charset="0"/>
              <a:buNone/>
            </a:pPr>
            <a:r>
              <a:rPr lang="en-US" sz="1100" b="1" dirty="0">
                <a:solidFill>
                  <a:schemeClr val="tx1">
                    <a:lumMod val="65000"/>
                    <a:lumOff val="35000"/>
                  </a:schemeClr>
                </a:solidFill>
                <a:latin typeface="Arial  "/>
              </a:rPr>
              <a:t/>
            </a:r>
            <a:br>
              <a:rPr lang="en-US" sz="1100" b="1" dirty="0">
                <a:solidFill>
                  <a:schemeClr val="tx1">
                    <a:lumMod val="65000"/>
                    <a:lumOff val="35000"/>
                  </a:schemeClr>
                </a:solidFill>
                <a:latin typeface="Arial  "/>
              </a:rPr>
            </a:br>
            <a:r>
              <a:rPr lang="en-US" sz="1100" b="1" dirty="0">
                <a:solidFill>
                  <a:schemeClr val="tx1">
                    <a:lumMod val="65000"/>
                    <a:lumOff val="35000"/>
                  </a:schemeClr>
                </a:solidFill>
                <a:latin typeface="Arial  "/>
              </a:rPr>
              <a:t>Sources: </a:t>
            </a:r>
          </a:p>
          <a:p>
            <a:pPr marL="171450" indent="-171450">
              <a:buFont typeface="Arial" panose="020B0604020202020204" pitchFamily="34" charset="0"/>
              <a:buChar char="•"/>
            </a:pPr>
            <a:r>
              <a:rPr lang="en-US" sz="1100" dirty="0" err="1">
                <a:solidFill>
                  <a:schemeClr val="tx1">
                    <a:lumMod val="65000"/>
                    <a:lumOff val="35000"/>
                  </a:schemeClr>
                </a:solidFill>
                <a:latin typeface="Arial  "/>
              </a:rPr>
              <a:t>Tjaden</a:t>
            </a:r>
            <a:r>
              <a:rPr lang="en-US" sz="1100" dirty="0">
                <a:solidFill>
                  <a:schemeClr val="tx1">
                    <a:lumMod val="65000"/>
                    <a:lumOff val="35000"/>
                  </a:schemeClr>
                </a:solidFill>
                <a:latin typeface="Arial  "/>
              </a:rPr>
              <a:t> P, </a:t>
            </a:r>
            <a:r>
              <a:rPr lang="en-US" sz="1100" dirty="0" err="1">
                <a:solidFill>
                  <a:schemeClr val="tx1">
                    <a:lumMod val="65000"/>
                    <a:lumOff val="35000"/>
                  </a:schemeClr>
                </a:solidFill>
                <a:latin typeface="Arial  "/>
              </a:rPr>
              <a:t>Thoennes</a:t>
            </a:r>
            <a:r>
              <a:rPr lang="en-US" sz="1100" dirty="0">
                <a:solidFill>
                  <a:schemeClr val="tx1">
                    <a:lumMod val="65000"/>
                    <a:lumOff val="35000"/>
                  </a:schemeClr>
                </a:solidFill>
                <a:latin typeface="Arial  "/>
              </a:rPr>
              <a:t> N. Extent, nature, and consequences of intimate partner violence: findings from the National Violence Against Women Survey. Washington (DC): Department of Justice (US); 2000. Publication No. NCJ 181867. </a:t>
            </a:r>
          </a:p>
          <a:p>
            <a:pPr marL="171450" indent="-171450">
              <a:buFont typeface="Arial" panose="020B0604020202020204" pitchFamily="34" charset="0"/>
              <a:buChar char="•"/>
            </a:pPr>
            <a:r>
              <a:rPr lang="en-US" sz="1100" dirty="0">
                <a:solidFill>
                  <a:schemeClr val="tx1">
                    <a:lumMod val="65000"/>
                    <a:lumOff val="35000"/>
                  </a:schemeClr>
                </a:solidFill>
                <a:latin typeface="Arial  "/>
              </a:rPr>
              <a:t>Coker AL, Davis KE, Arias I, Desai S, Sanderson M, Brandt HM, et al. Physical and mental health effects of intimate partner violence for men and women. </a:t>
            </a:r>
            <a:r>
              <a:rPr lang="en-US" sz="1100" i="1" dirty="0">
                <a:solidFill>
                  <a:schemeClr val="tx1">
                    <a:lumMod val="65000"/>
                    <a:lumOff val="35000"/>
                  </a:schemeClr>
                </a:solidFill>
                <a:latin typeface="Arial  "/>
              </a:rPr>
              <a:t>Am J </a:t>
            </a:r>
            <a:r>
              <a:rPr lang="en-US" sz="1100" i="1" dirty="0" err="1">
                <a:solidFill>
                  <a:schemeClr val="tx1">
                    <a:lumMod val="65000"/>
                    <a:lumOff val="35000"/>
                  </a:schemeClr>
                </a:solidFill>
                <a:latin typeface="Arial  "/>
              </a:rPr>
              <a:t>Prev</a:t>
            </a:r>
            <a:r>
              <a:rPr lang="en-US" sz="1100" i="1" dirty="0">
                <a:solidFill>
                  <a:schemeClr val="tx1">
                    <a:lumMod val="65000"/>
                    <a:lumOff val="35000"/>
                  </a:schemeClr>
                </a:solidFill>
                <a:latin typeface="Arial  "/>
              </a:rPr>
              <a:t> Med.</a:t>
            </a:r>
            <a:r>
              <a:rPr lang="en-US" sz="1100" dirty="0">
                <a:solidFill>
                  <a:schemeClr val="tx1">
                    <a:lumMod val="65000"/>
                    <a:lumOff val="35000"/>
                  </a:schemeClr>
                </a:solidFill>
                <a:latin typeface="Arial  "/>
              </a:rPr>
              <a:t> 2002;23(4):260–268.</a:t>
            </a:r>
          </a:p>
          <a:p>
            <a:pPr marL="171450" indent="-171450">
              <a:buFont typeface="Arial" panose="020B0604020202020204" pitchFamily="34" charset="0"/>
              <a:buChar char="•"/>
            </a:pPr>
            <a:r>
              <a:rPr lang="en-US" sz="1100" dirty="0">
                <a:solidFill>
                  <a:schemeClr val="tx1">
                    <a:lumMod val="65000"/>
                    <a:lumOff val="35000"/>
                  </a:schemeClr>
                </a:solidFill>
                <a:latin typeface="Arial  "/>
              </a:rPr>
              <a:t>McHugh RK, DeVito EE, Dodd D, et al. Gender differences in a clinical trial for prescription opioid dependence. </a:t>
            </a:r>
            <a:r>
              <a:rPr lang="en-US" sz="1100" i="1" dirty="0">
                <a:solidFill>
                  <a:schemeClr val="tx1">
                    <a:lumMod val="65000"/>
                    <a:lumOff val="35000"/>
                  </a:schemeClr>
                </a:solidFill>
                <a:latin typeface="Arial  "/>
              </a:rPr>
              <a:t>J </a:t>
            </a:r>
            <a:r>
              <a:rPr lang="en-US" sz="1100" i="1" dirty="0" err="1">
                <a:solidFill>
                  <a:schemeClr val="tx1">
                    <a:lumMod val="65000"/>
                    <a:lumOff val="35000"/>
                  </a:schemeClr>
                </a:solidFill>
                <a:latin typeface="Arial  "/>
              </a:rPr>
              <a:t>Subst</a:t>
            </a:r>
            <a:r>
              <a:rPr lang="en-US" sz="1100" i="1" dirty="0">
                <a:solidFill>
                  <a:schemeClr val="tx1">
                    <a:lumMod val="65000"/>
                    <a:lumOff val="35000"/>
                  </a:schemeClr>
                </a:solidFill>
                <a:latin typeface="Arial  "/>
              </a:rPr>
              <a:t> Abuse Treat</a:t>
            </a:r>
            <a:r>
              <a:rPr lang="en-US" sz="1100" dirty="0">
                <a:solidFill>
                  <a:schemeClr val="tx1">
                    <a:lumMod val="65000"/>
                    <a:lumOff val="35000"/>
                  </a:schemeClr>
                </a:solidFill>
                <a:latin typeface="Arial  "/>
              </a:rPr>
              <a:t>. 2013;45(1):38-43. </a:t>
            </a:r>
            <a:r>
              <a:rPr lang="en-US" sz="1100" dirty="0" err="1">
                <a:solidFill>
                  <a:schemeClr val="tx1">
                    <a:lumMod val="65000"/>
                    <a:lumOff val="35000"/>
                  </a:schemeClr>
                </a:solidFill>
                <a:latin typeface="Arial  "/>
              </a:rPr>
              <a:t>doi</a:t>
            </a:r>
            <a:r>
              <a:rPr lang="en-US" sz="1100" dirty="0">
                <a:solidFill>
                  <a:schemeClr val="tx1">
                    <a:lumMod val="65000"/>
                    <a:lumOff val="35000"/>
                  </a:schemeClr>
                </a:solidFill>
                <a:latin typeface="Arial  "/>
              </a:rPr>
              <a:t>: 10.1016/j.jsat.2012.12.007 </a:t>
            </a:r>
          </a:p>
          <a:p>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For more information, see </a:t>
            </a:r>
          </a:p>
          <a:p>
            <a:pPr marL="174708" indent="-174708">
              <a:buFont typeface="Arial" panose="020B0604020202020204" pitchFamily="34" charset="0"/>
              <a:buChar char="•"/>
            </a:pPr>
            <a:r>
              <a:rPr lang="en-US" sz="1100" i="1" dirty="0">
                <a:solidFill>
                  <a:schemeClr val="tx1">
                    <a:lumMod val="65000"/>
                    <a:lumOff val="35000"/>
                  </a:schemeClr>
                </a:solidFill>
                <a:latin typeface="Arial  "/>
              </a:rPr>
              <a:t>Final Report: Opioid Use, Misuse, and Overdose in Women </a:t>
            </a:r>
            <a:r>
              <a:rPr lang="en-US" sz="1100" dirty="0">
                <a:solidFill>
                  <a:schemeClr val="tx1">
                    <a:lumMod val="65000"/>
                    <a:lumOff val="35000"/>
                  </a:schemeClr>
                </a:solidFill>
                <a:latin typeface="Arial  "/>
              </a:rPr>
              <a:t>July 19, 2017 https://www.womenshealth.gov/files/documents/final-report-opioid-508.pdf </a:t>
            </a:r>
          </a:p>
          <a:p>
            <a:pPr marL="174708" indent="-174708">
              <a:buFont typeface="Arial" panose="020B0604020202020204" pitchFamily="34" charset="0"/>
              <a:buChar char="•"/>
            </a:pPr>
            <a:r>
              <a:rPr lang="en-US" sz="1100" dirty="0">
                <a:solidFill>
                  <a:schemeClr val="tx1">
                    <a:lumMod val="65000"/>
                    <a:lumOff val="35000"/>
                  </a:schemeClr>
                </a:solidFill>
                <a:latin typeface="Arial  "/>
              </a:rPr>
              <a:t>Opioids, Domestic Violence, and Mental Health by </a:t>
            </a:r>
            <a:r>
              <a:rPr lang="en-US" sz="1100" dirty="0" err="1">
                <a:solidFill>
                  <a:schemeClr val="tx1">
                    <a:lumMod val="65000"/>
                    <a:lumOff val="35000"/>
                  </a:schemeClr>
                </a:solidFill>
                <a:latin typeface="Arial  "/>
              </a:rPr>
              <a:t>Nisa</a:t>
            </a:r>
            <a:r>
              <a:rPr lang="en-US" sz="1100" dirty="0">
                <a:solidFill>
                  <a:schemeClr val="tx1">
                    <a:lumMod val="65000"/>
                    <a:lumOff val="35000"/>
                  </a:schemeClr>
                </a:solidFill>
                <a:latin typeface="Arial  "/>
              </a:rPr>
              <a:t> Hussain, Dr. Carole Warshaw, Posted on June 7, 2017.</a:t>
            </a:r>
          </a:p>
          <a:p>
            <a:r>
              <a:rPr lang="en-US" sz="1100" dirty="0">
                <a:solidFill>
                  <a:schemeClr val="tx1">
                    <a:lumMod val="65000"/>
                    <a:lumOff val="35000"/>
                  </a:schemeClr>
                </a:solidFill>
                <a:latin typeface="Arial  "/>
              </a:rPr>
              <a:t>    http://www.nationalcenterdvtraumamh.org/2017/06/opioids-domestic-violence-and-mental-health/ </a:t>
            </a:r>
          </a:p>
          <a:p>
            <a:pPr marL="174708" indent="-174708">
              <a:buFont typeface="Arial" panose="020B0604020202020204" pitchFamily="34" charset="0"/>
              <a:buChar char="•"/>
            </a:pPr>
            <a:r>
              <a:rPr lang="en-US" sz="1100" dirty="0">
                <a:solidFill>
                  <a:schemeClr val="tx1">
                    <a:lumMod val="65000"/>
                    <a:lumOff val="35000"/>
                  </a:schemeClr>
                </a:solidFill>
                <a:latin typeface="Arial  "/>
              </a:rPr>
              <a:t>Substance Use/Abuse in the Context of Domestic Violence, Sexual Assault, and Trauma, Patricia J. Bland, M.A. CDP &amp; Debi Edmund, LPC CADC (Dec 2014). http://nationalcenterdvtraumamh.org/wp-content/uploads/2015/10/NCDVTMH_PatriciaBland_DebiEdmund_SubstanceUseDVSATraumaCurriculum.pdf </a:t>
            </a:r>
          </a:p>
          <a:p>
            <a:endParaRPr lang="en-US" sz="1100" dirty="0">
              <a:solidFill>
                <a:schemeClr val="tx1">
                  <a:lumMod val="65000"/>
                  <a:lumOff val="35000"/>
                </a:schemeClr>
              </a:solidFill>
              <a:latin typeface="Arial  "/>
            </a:endParaRPr>
          </a:p>
          <a:p>
            <a:pPr marL="0" lvl="1" eaLnBrk="0" hangingPunct="0"/>
            <a:endParaRPr lang="en-US" sz="1100" b="1" dirty="0">
              <a:solidFill>
                <a:schemeClr val="tx1">
                  <a:lumMod val="65000"/>
                  <a:lumOff val="35000"/>
                </a:schemeClr>
              </a:solidFill>
              <a:latin typeface="Arial  "/>
            </a:endParaRPr>
          </a:p>
          <a:p>
            <a:pPr marL="0" lvl="1" eaLnBrk="0" hangingPunct="0"/>
            <a:endParaRPr lang="en-US" sz="1100" b="1" dirty="0">
              <a:solidFill>
                <a:schemeClr val="tx1">
                  <a:lumMod val="65000"/>
                  <a:lumOff val="35000"/>
                </a:schemeClr>
              </a:solidFill>
              <a:latin typeface="Arial  "/>
            </a:endParaRPr>
          </a:p>
        </p:txBody>
      </p:sp>
    </p:spTree>
    <p:extLst>
      <p:ext uri="{BB962C8B-B14F-4D97-AF65-F5344CB8AC3E}">
        <p14:creationId xmlns:p14="http://schemas.microsoft.com/office/powerpoint/2010/main" val="2080881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eaLnBrk="0" fontAlgn="base" hangingPunct="0">
              <a:spcBef>
                <a:spcPct val="30000"/>
              </a:spcBef>
              <a:spcAft>
                <a:spcPct val="0"/>
              </a:spcAft>
              <a:defRPr/>
            </a:pPr>
            <a:r>
              <a:rPr lang="en-US" sz="1100" b="1" dirty="0">
                <a:solidFill>
                  <a:schemeClr val="tx1">
                    <a:lumMod val="65000"/>
                    <a:lumOff val="35000"/>
                  </a:schemeClr>
                </a:solidFill>
                <a:latin typeface="Arial  "/>
                <a:cs typeface="Arial" pitchFamily="34" charset="0"/>
              </a:rPr>
              <a:t>Notes to Trainer: </a:t>
            </a:r>
            <a:r>
              <a:rPr lang="en-US" sz="1100" dirty="0">
                <a:solidFill>
                  <a:schemeClr val="tx1">
                    <a:lumMod val="65000"/>
                    <a:lumOff val="35000"/>
                  </a:schemeClr>
                </a:solidFill>
                <a:latin typeface="Arial  "/>
                <a:cs typeface="Arial" pitchFamily="34" charset="0"/>
              </a:rPr>
              <a:t>Share that asking</a:t>
            </a:r>
            <a:r>
              <a:rPr lang="en-US" sz="1100" b="1" dirty="0">
                <a:solidFill>
                  <a:schemeClr val="tx1">
                    <a:lumMod val="65000"/>
                    <a:lumOff val="35000"/>
                  </a:schemeClr>
                </a:solidFill>
                <a:latin typeface="Arial  "/>
                <a:cs typeface="Arial" pitchFamily="34" charset="0"/>
              </a:rPr>
              <a:t> </a:t>
            </a:r>
            <a:r>
              <a:rPr lang="en-US" sz="1100" dirty="0">
                <a:solidFill>
                  <a:schemeClr val="tx1">
                    <a:lumMod val="65000"/>
                    <a:lumOff val="35000"/>
                  </a:schemeClr>
                </a:solidFill>
                <a:latin typeface="Arial  "/>
              </a:rPr>
              <a:t>directly if a patient’s partner is forcing them to use drugs or preventing them from seeking help or treatment can be an important intervention. Abusers use mental health status to control their partners or manipulate their use of substances to further control them.  </a:t>
            </a:r>
          </a:p>
          <a:p>
            <a:pPr defTabSz="914350" eaLnBrk="0" fontAlgn="base" hangingPunct="0">
              <a:spcBef>
                <a:spcPct val="30000"/>
              </a:spcBef>
              <a:spcAft>
                <a:spcPct val="0"/>
              </a:spcAft>
              <a:defRPr/>
            </a:pPr>
            <a:endParaRPr lang="en-US" sz="1100" dirty="0">
              <a:solidFill>
                <a:schemeClr val="tx1">
                  <a:lumMod val="65000"/>
                  <a:lumOff val="35000"/>
                </a:schemeClr>
              </a:solidFill>
              <a:latin typeface="Arial  "/>
            </a:endParaRPr>
          </a:p>
          <a:p>
            <a:pPr marL="174708" indent="-174708" defTabSz="914350" eaLnBrk="0" fontAlgn="base" hangingPunct="0">
              <a:spcBef>
                <a:spcPct val="30000"/>
              </a:spcBef>
              <a:spcAft>
                <a:spcPct val="0"/>
              </a:spcAft>
              <a:buFont typeface="Arial" panose="020B0604020202020204" pitchFamily="34" charset="0"/>
              <a:buChar char="•"/>
              <a:defRPr/>
            </a:pPr>
            <a:r>
              <a:rPr lang="en-US" sz="1100" dirty="0">
                <a:solidFill>
                  <a:schemeClr val="tx1">
                    <a:lumMod val="65000"/>
                    <a:lumOff val="35000"/>
                  </a:schemeClr>
                </a:solidFill>
                <a:latin typeface="Arial  "/>
              </a:rPr>
              <a:t>Learn more about responding to mental health and substance use coercion:</a:t>
            </a:r>
            <a:endParaRPr lang="en-US" sz="1100" u="sng" dirty="0">
              <a:solidFill>
                <a:schemeClr val="tx1">
                  <a:lumMod val="65000"/>
                  <a:lumOff val="35000"/>
                </a:schemeClr>
              </a:solidFill>
              <a:latin typeface="Arial  "/>
              <a:hlinkClick r:id="rId3"/>
            </a:endParaRPr>
          </a:p>
          <a:p>
            <a:r>
              <a:rPr lang="en-US" sz="1100" u="sng" dirty="0">
                <a:solidFill>
                  <a:schemeClr val="tx1">
                    <a:lumMod val="65000"/>
                    <a:lumOff val="35000"/>
                  </a:schemeClr>
                </a:solidFill>
                <a:latin typeface="Arial  "/>
                <a:hlinkClick r:id="rId3"/>
              </a:rPr>
              <a:t>http://www.nationalcenterdvtraumamh.org/wp-content/uploads/2012/01/Tipsheet_Asking-Responding-to-Abuse-and-MH_Sept2012_FINAL.pdf</a:t>
            </a:r>
            <a:r>
              <a:rPr lang="en-US" sz="1100" dirty="0">
                <a:solidFill>
                  <a:schemeClr val="tx1">
                    <a:lumMod val="65000"/>
                    <a:lumOff val="35000"/>
                  </a:schemeClr>
                </a:solidFill>
                <a:latin typeface="Arial  "/>
              </a:rPr>
              <a:t> </a:t>
            </a:r>
          </a:p>
          <a:p>
            <a:pPr marL="174708" indent="-174708">
              <a:buFont typeface="Arial" panose="020B0604020202020204" pitchFamily="34" charset="0"/>
              <a:buChar char="•"/>
            </a:pPr>
            <a:r>
              <a:rPr lang="en-US" sz="1100" dirty="0">
                <a:solidFill>
                  <a:schemeClr val="tx1">
                    <a:lumMod val="65000"/>
                    <a:lumOff val="35000"/>
                  </a:schemeClr>
                </a:solidFill>
                <a:latin typeface="Arial  "/>
              </a:rPr>
              <a:t>Substance Use/Abuse in the Context of Domestic Violence, Sexual Assault, and Trauma, Patricia J. Bland, M.A. CDP &amp; Debi Edmund, LPC CADC (Dec 2014). http://nationalcenterdvtraumamh.org/wp-content/uploads/2015/10/NCDVTMH_PatriciaBland_DebiEdmund_SubstanceUseDVSATraumaCurriculum.pdf </a:t>
            </a:r>
          </a:p>
          <a:p>
            <a:pPr marL="174708" indent="-174708">
              <a:buFont typeface="Arial" panose="020B0604020202020204" pitchFamily="34" charset="0"/>
              <a:buChar char="•"/>
            </a:pPr>
            <a:r>
              <a:rPr lang="en-US" sz="1100" dirty="0">
                <a:solidFill>
                  <a:schemeClr val="tx1">
                    <a:lumMod val="65000"/>
                    <a:lumOff val="35000"/>
                  </a:schemeClr>
                </a:solidFill>
                <a:latin typeface="Arial  "/>
              </a:rPr>
              <a:t>Carole Warshaw, MD; Eleanor Lyon, PhD; Patricia J. Bland MA, CDP; Heather Phillips, MA; </a:t>
            </a:r>
            <a:r>
              <a:rPr lang="en-US" sz="1100" dirty="0" err="1">
                <a:solidFill>
                  <a:schemeClr val="tx1">
                    <a:lumMod val="65000"/>
                    <a:lumOff val="35000"/>
                  </a:schemeClr>
                </a:solidFill>
                <a:latin typeface="Arial  "/>
              </a:rPr>
              <a:t>Mikisha</a:t>
            </a:r>
            <a:r>
              <a:rPr lang="en-US" sz="1100" dirty="0">
                <a:solidFill>
                  <a:schemeClr val="tx1">
                    <a:lumMod val="65000"/>
                    <a:lumOff val="35000"/>
                  </a:schemeClr>
                </a:solidFill>
                <a:latin typeface="Arial  "/>
              </a:rPr>
              <a:t> Hooper, BA Mental Health and Substance Use Coercion Surveys, A Report from the National Center on Domestic Violence, Trauma &amp; Mental Health and the National Domestic Violence Hotline, March (2014). http://www.nationalcenterdvtraumamh.org/wp-content/uploads/2014/10/NCDVTMH_NDVH_MHSUCoercionSurveyReport_2014-2.pdf</a:t>
            </a:r>
          </a:p>
          <a:p>
            <a:pPr marL="174708" indent="-174708">
              <a:buFont typeface="Arial" panose="020B0604020202020204" pitchFamily="34" charset="0"/>
              <a:buChar char="•"/>
            </a:pPr>
            <a:endParaRPr lang="en-US" sz="1100" dirty="0">
              <a:solidFill>
                <a:schemeClr val="tx1">
                  <a:lumMod val="65000"/>
                  <a:lumOff val="35000"/>
                </a:schemeClr>
              </a:solidFill>
              <a:latin typeface="Arial  "/>
            </a:endParaRPr>
          </a:p>
          <a:p>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DBD08CF9-13F9-4F15-922B-41CA6A82C7A8}"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788056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0"/>
            <a:ext cx="5670550" cy="4252913"/>
          </a:xfrm>
        </p:spPr>
      </p:sp>
      <p:sp>
        <p:nvSpPr>
          <p:cNvPr id="3" name="Notes Placeholder 2"/>
          <p:cNvSpPr>
            <a:spLocks noGrp="1"/>
          </p:cNvSpPr>
          <p:nvPr>
            <p:ph type="body" idx="1"/>
          </p:nvPr>
        </p:nvSpPr>
        <p:spPr/>
        <p:txBody>
          <a:bodyPr>
            <a:normAutofit/>
          </a:bodyPr>
          <a:lstStyle/>
          <a:p>
            <a:pPr defTabSz="931774">
              <a:defRPr/>
            </a:pPr>
            <a:r>
              <a:rPr lang="en-US" sz="1100" b="1" dirty="0">
                <a:solidFill>
                  <a:schemeClr val="tx1">
                    <a:lumMod val="65000"/>
                    <a:lumOff val="35000"/>
                  </a:schemeClr>
                </a:solidFill>
                <a:latin typeface="Arial  "/>
              </a:rPr>
              <a:t>Notes to Trainer: </a:t>
            </a:r>
            <a:r>
              <a:rPr lang="en-US" sz="1100" dirty="0">
                <a:solidFill>
                  <a:schemeClr val="tx1">
                    <a:lumMod val="65000"/>
                    <a:lumOff val="35000"/>
                  </a:schemeClr>
                </a:solidFill>
                <a:latin typeface="Arial  "/>
              </a:rPr>
              <a:t>Read the slide aloud.  Also share this: “A survey of 5,989 adult women who called a DV hotline showed mental health and substance use coercion were common among hotline callers. Particularly salient for MCH providers is that over 50% of those who sought help for their mental health and over 60% of those who sought help for substance use said their partners tried to interfere with their treatment”.  (Warshaw, 2014)  These points underscore how important it is for providers to ask their patients if anyone is interfering with their treatment for mental health or substance use.  </a:t>
            </a:r>
          </a:p>
          <a:p>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Smith PH, </a:t>
            </a:r>
            <a:r>
              <a:rPr lang="en-US" sz="1100" dirty="0" err="1">
                <a:solidFill>
                  <a:schemeClr val="tx1">
                    <a:lumMod val="65000"/>
                    <a:lumOff val="35000"/>
                  </a:schemeClr>
                </a:solidFill>
                <a:latin typeface="Arial  "/>
              </a:rPr>
              <a:t>Homish</a:t>
            </a:r>
            <a:r>
              <a:rPr lang="en-US" sz="1100" dirty="0">
                <a:solidFill>
                  <a:schemeClr val="tx1">
                    <a:lumMod val="65000"/>
                    <a:lumOff val="35000"/>
                  </a:schemeClr>
                </a:solidFill>
                <a:latin typeface="Arial  "/>
              </a:rPr>
              <a:t> GG, Leonard KE, Cornelius JR. Intimate partner violence and specific substance use disorders: Findings from the National Epidemiologic Survey on Alcohol and Related Conditions. </a:t>
            </a:r>
            <a:r>
              <a:rPr lang="en-US" sz="1100" i="1" dirty="0" err="1">
                <a:solidFill>
                  <a:schemeClr val="tx1">
                    <a:lumMod val="65000"/>
                    <a:lumOff val="35000"/>
                  </a:schemeClr>
                </a:solidFill>
                <a:latin typeface="Arial  "/>
              </a:rPr>
              <a:t>Psychol</a:t>
            </a:r>
            <a:r>
              <a:rPr lang="en-US" sz="1100" i="1" dirty="0">
                <a:solidFill>
                  <a:schemeClr val="tx1">
                    <a:lumMod val="65000"/>
                    <a:lumOff val="35000"/>
                  </a:schemeClr>
                </a:solidFill>
                <a:latin typeface="Arial  "/>
              </a:rPr>
              <a:t> Addict </a:t>
            </a:r>
            <a:r>
              <a:rPr lang="en-US" sz="1100" i="1" dirty="0" err="1">
                <a:solidFill>
                  <a:schemeClr val="tx1">
                    <a:lumMod val="65000"/>
                    <a:lumOff val="35000"/>
                  </a:schemeClr>
                </a:solidFill>
                <a:latin typeface="Arial  "/>
              </a:rPr>
              <a:t>Behav</a:t>
            </a:r>
            <a:r>
              <a:rPr lang="en-US" sz="1100" dirty="0">
                <a:solidFill>
                  <a:schemeClr val="tx1">
                    <a:lumMod val="65000"/>
                    <a:lumOff val="35000"/>
                  </a:schemeClr>
                </a:solidFill>
                <a:latin typeface="Arial  "/>
              </a:rPr>
              <a:t>. 2012 Jun; 26(2). Retrieved from: https://www.ncbi.nlm.nih.gov/pmc/articles/PMC3883081/ </a:t>
            </a:r>
          </a:p>
          <a:p>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Carole Warshaw, MD; Eleanor Lyon, PhD; Patricia J. Bland MA, CDP; Heather Phillips, MA; </a:t>
            </a:r>
            <a:r>
              <a:rPr lang="en-US" sz="1100" dirty="0" err="1">
                <a:solidFill>
                  <a:schemeClr val="tx1">
                    <a:lumMod val="65000"/>
                    <a:lumOff val="35000"/>
                  </a:schemeClr>
                </a:solidFill>
                <a:latin typeface="Arial  "/>
              </a:rPr>
              <a:t>Mikisha</a:t>
            </a:r>
            <a:r>
              <a:rPr lang="en-US" sz="1100" dirty="0">
                <a:solidFill>
                  <a:schemeClr val="tx1">
                    <a:lumMod val="65000"/>
                    <a:lumOff val="35000"/>
                  </a:schemeClr>
                </a:solidFill>
                <a:latin typeface="Arial  "/>
              </a:rPr>
              <a:t> Hooper, BA</a:t>
            </a:r>
          </a:p>
          <a:p>
            <a:r>
              <a:rPr lang="en-US" sz="1100" dirty="0">
                <a:solidFill>
                  <a:schemeClr val="tx1">
                    <a:lumMod val="65000"/>
                    <a:lumOff val="35000"/>
                  </a:schemeClr>
                </a:solidFill>
                <a:latin typeface="Arial  "/>
              </a:rPr>
              <a:t>Mental Health and Substance Use Coercion Surveys, A Report from the National Center on Domestic Violence, Trauma &amp; Mental Health and the National Domestic Violence Hotline, March (2014). http://www.nationalcenterdvtraumamh.org/wp-content/uploads/2014/10/NCDVTMH_NDVH_MHSUCoercionSurveyReport_2014-2.pdf</a:t>
            </a:r>
          </a:p>
          <a:p>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For more information, see </a:t>
            </a:r>
            <a:r>
              <a:rPr lang="en-US" sz="1100" i="1" dirty="0">
                <a:solidFill>
                  <a:schemeClr val="tx1">
                    <a:lumMod val="65000"/>
                    <a:lumOff val="35000"/>
                  </a:schemeClr>
                </a:solidFill>
                <a:latin typeface="Arial  "/>
              </a:rPr>
              <a:t>Final Report: Opioid Use, Misuse, and Overdose in Women </a:t>
            </a:r>
            <a:r>
              <a:rPr lang="en-US" sz="1100" dirty="0">
                <a:solidFill>
                  <a:schemeClr val="tx1">
                    <a:lumMod val="65000"/>
                    <a:lumOff val="35000"/>
                  </a:schemeClr>
                </a:solidFill>
                <a:latin typeface="Arial  "/>
              </a:rPr>
              <a:t>July 19, 2017 https://www.womenshealth.gov/files/documents/final-report-opioid-508.pdf </a:t>
            </a:r>
          </a:p>
          <a:p>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t>12</a:t>
            </a:fld>
            <a:endParaRPr lang="en-US"/>
          </a:p>
        </p:txBody>
      </p:sp>
    </p:spTree>
    <p:extLst>
      <p:ext uri="{BB962C8B-B14F-4D97-AF65-F5344CB8AC3E}">
        <p14:creationId xmlns:p14="http://schemas.microsoft.com/office/powerpoint/2010/main" val="3841520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b="1" dirty="0">
                <a:solidFill>
                  <a:schemeClr val="tx1">
                    <a:lumMod val="65000"/>
                    <a:lumOff val="35000"/>
                  </a:schemeClr>
                </a:solidFill>
                <a:latin typeface="Arial  "/>
              </a:rPr>
              <a:t>Note to Trainer: </a:t>
            </a:r>
            <a:r>
              <a:rPr lang="en-US" sz="1100" dirty="0">
                <a:solidFill>
                  <a:schemeClr val="tx1">
                    <a:lumMod val="65000"/>
                    <a:lumOff val="35000"/>
                  </a:schemeClr>
                </a:solidFill>
                <a:latin typeface="Arial  "/>
              </a:rPr>
              <a:t>only highlight missing data rather than repeating what was already said.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5F8C5-8F2E-49E8-9825-D81954933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8249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684213" y="0"/>
            <a:ext cx="5489575" cy="4116388"/>
          </a:xfrm>
          <a:ln/>
        </p:spPr>
      </p:sp>
      <p:sp>
        <p:nvSpPr>
          <p:cNvPr id="132099" name="Rectangle 3"/>
          <p:cNvSpPr>
            <a:spLocks noGrp="1" noChangeArrowheads="1"/>
          </p:cNvSpPr>
          <p:nvPr>
            <p:ph type="body" idx="1"/>
          </p:nvPr>
        </p:nvSpPr>
        <p:spPr>
          <a:xfrm>
            <a:off x="685800" y="4343400"/>
            <a:ext cx="5486400" cy="4114800"/>
          </a:xfrm>
          <a:noFill/>
          <a:ln/>
        </p:spPr>
        <p:txBody>
          <a:bodyPr>
            <a:noAutofit/>
          </a:bodyPr>
          <a:lstStyle/>
          <a:p>
            <a:r>
              <a:rPr lang="en-US" sz="1100" b="1" dirty="0">
                <a:solidFill>
                  <a:schemeClr val="tx1">
                    <a:lumMod val="65000"/>
                    <a:lumOff val="35000"/>
                  </a:schemeClr>
                </a:solidFill>
                <a:latin typeface="Arial  "/>
              </a:rPr>
              <a:t>Notes to Trainer: </a:t>
            </a:r>
            <a:r>
              <a:rPr lang="en-US" sz="1100" b="0" dirty="0">
                <a:solidFill>
                  <a:schemeClr val="tx1">
                    <a:lumMod val="65000"/>
                    <a:lumOff val="35000"/>
                  </a:schemeClr>
                </a:solidFill>
                <a:latin typeface="Arial  "/>
              </a:rPr>
              <a:t>Share</a:t>
            </a:r>
            <a:r>
              <a:rPr lang="en-US" sz="1100" b="0" baseline="0" dirty="0">
                <a:solidFill>
                  <a:schemeClr val="tx1">
                    <a:lumMod val="65000"/>
                    <a:lumOff val="35000"/>
                  </a:schemeClr>
                </a:solidFill>
                <a:latin typeface="Arial  "/>
              </a:rPr>
              <a:t> with the audience: “</a:t>
            </a:r>
            <a:r>
              <a:rPr lang="en-US" sz="1100" dirty="0">
                <a:solidFill>
                  <a:schemeClr val="tx1">
                    <a:lumMod val="65000"/>
                    <a:lumOff val="35000"/>
                  </a:schemeClr>
                </a:solidFill>
                <a:latin typeface="Arial  "/>
              </a:rPr>
              <a:t>The presence of mental health issues such as depression, thoughts of suicide, substance abuse and disordered eating may be something that survivors of ARA are experiencing”.  </a:t>
            </a:r>
          </a:p>
          <a:p>
            <a:pPr marL="228587" indent="-228587">
              <a:buClr>
                <a:srgbClr val="E98A00"/>
              </a:buClr>
              <a:buFont typeface="Arial" pitchFamily="34" charset="0"/>
              <a:buChar char="•"/>
            </a:pPr>
            <a:endParaRPr lang="en-US" sz="1100" dirty="0">
              <a:solidFill>
                <a:schemeClr val="tx1">
                  <a:lumMod val="65000"/>
                  <a:lumOff val="35000"/>
                </a:schemeClr>
              </a:solidFill>
              <a:latin typeface="Arial  "/>
            </a:endParaRPr>
          </a:p>
          <a:p>
            <a:pPr>
              <a:buClr>
                <a:srgbClr val="E98A00"/>
              </a:buClr>
            </a:pPr>
            <a:r>
              <a:rPr lang="en-US" sz="1100" b="1" dirty="0">
                <a:solidFill>
                  <a:schemeClr val="tx1">
                    <a:lumMod val="65000"/>
                    <a:lumOff val="35000"/>
                  </a:schemeClr>
                </a:solidFill>
                <a:latin typeface="Arial  "/>
              </a:rPr>
              <a:t>Additional Info:</a:t>
            </a:r>
          </a:p>
          <a:p>
            <a:pPr marL="228587" indent="-228587">
              <a:buClr>
                <a:srgbClr val="E98A00"/>
              </a:buClr>
              <a:buFont typeface="Arial" pitchFamily="34" charset="0"/>
              <a:buChar char="•"/>
            </a:pPr>
            <a:r>
              <a:rPr lang="en-US" sz="1100" dirty="0">
                <a:solidFill>
                  <a:schemeClr val="tx1">
                    <a:lumMod val="65000"/>
                    <a:lumOff val="35000"/>
                  </a:schemeClr>
                </a:solidFill>
                <a:latin typeface="Arial  "/>
              </a:rPr>
              <a:t>Teens experiencing teen dating violence are more likely to suffer long-term negative behavioral and health consequences, including suicide attempts, depression, cigarette smoking and marijuana use. </a:t>
            </a:r>
          </a:p>
          <a:p>
            <a:pPr marL="228587" indent="-228587">
              <a:buClr>
                <a:srgbClr val="E98A00"/>
              </a:buClr>
              <a:buFont typeface="Arial" pitchFamily="34" charset="0"/>
              <a:buChar char="•"/>
            </a:pPr>
            <a:r>
              <a:rPr lang="en-US" sz="1100" dirty="0">
                <a:solidFill>
                  <a:schemeClr val="tx1">
                    <a:lumMod val="65000"/>
                    <a:lumOff val="35000"/>
                  </a:schemeClr>
                </a:solidFill>
                <a:latin typeface="Arial  "/>
              </a:rPr>
              <a:t>Teen victims of physical dating violence are more likely than their non-abused peers to engage in unhealthy diet behaviors (taking diet pills or laxatives or vomiting to lose weight).</a:t>
            </a:r>
          </a:p>
          <a:p>
            <a:pPr defTabSz="931774">
              <a:buClr>
                <a:srgbClr val="E98A00"/>
              </a:buClr>
              <a:defRPr/>
            </a:pPr>
            <a:endParaRPr lang="en-US" sz="1100" dirty="0">
              <a:solidFill>
                <a:schemeClr val="tx1">
                  <a:lumMod val="65000"/>
                  <a:lumOff val="35000"/>
                </a:schemeClr>
              </a:solidFill>
              <a:latin typeface="Arial  "/>
            </a:endParaRPr>
          </a:p>
          <a:p>
            <a:pPr>
              <a:buClr>
                <a:srgbClr val="E98A00"/>
              </a:buClr>
            </a:pPr>
            <a:r>
              <a:rPr lang="en-US" sz="1100" b="1" dirty="0">
                <a:solidFill>
                  <a:schemeClr val="tx1">
                    <a:lumMod val="65000"/>
                    <a:lumOff val="35000"/>
                  </a:schemeClr>
                </a:solidFill>
                <a:latin typeface="Arial  "/>
              </a:rPr>
              <a:t>Definition of </a:t>
            </a:r>
            <a:r>
              <a:rPr lang="en-US" sz="1100" b="1" baseline="0" dirty="0">
                <a:solidFill>
                  <a:schemeClr val="tx1">
                    <a:lumMod val="65000"/>
                    <a:lumOff val="35000"/>
                  </a:schemeClr>
                </a:solidFill>
                <a:latin typeface="Arial  "/>
              </a:rPr>
              <a:t>Adolescent Relationship Abuse (ARA): </a:t>
            </a:r>
            <a:r>
              <a:rPr lang="en-US" sz="1100" baseline="0" dirty="0">
                <a:solidFill>
                  <a:schemeClr val="tx1">
                    <a:lumMod val="65000"/>
                    <a:lumOff val="35000"/>
                  </a:schemeClr>
                </a:solidFill>
                <a:latin typeface="Arial  "/>
              </a:rPr>
              <a:t>a</a:t>
            </a:r>
            <a:r>
              <a:rPr lang="en-US" sz="1100" dirty="0">
                <a:solidFill>
                  <a:schemeClr val="tx1">
                    <a:lumMod val="65000"/>
                    <a:lumOff val="35000"/>
                  </a:schemeClr>
                </a:solidFill>
                <a:latin typeface="Arial  "/>
              </a:rPr>
              <a:t> pattern of repeated acts in which a person physically, sexually, or emotionally abuses another person of the same or opposite sex in the context of a dating or similarly defined relationship, in which one or both partners is a minor.  While ARA is included in the definition of intimate partner violence, experts in the field have noted that while many aspects of ARA are similar to IPV, there are also distinct characteristics relative to the age of the victim and/or perpetrator and different patterns of abusive behaviors.</a:t>
            </a:r>
          </a:p>
          <a:p>
            <a:pPr>
              <a:buClr>
                <a:srgbClr val="E98A00"/>
              </a:buClr>
            </a:pPr>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 Similar to adult intimate partner violence, the emphasis on repeated controlling and abusive behaviors distinguishes relationship abuse from isolated events (e.g. a single occurrence of sexual assault at a party with two people who did not know each other). </a:t>
            </a:r>
          </a:p>
          <a:p>
            <a:r>
              <a:rPr lang="en-US" sz="1100" dirty="0">
                <a:solidFill>
                  <a:schemeClr val="tx1">
                    <a:lumMod val="65000"/>
                    <a:lumOff val="35000"/>
                  </a:schemeClr>
                </a:solidFill>
                <a:latin typeface="Arial  "/>
              </a:rPr>
              <a:t>• Sexual and physical assaults often occur in the context of relationship abuse, but the defining characteristic is a repetitive pattern of behaviors aiming to maintain power and control in a relationship. Such behaviors can include monitoring cell phone usage, telling a partner what she/he can wear, controlling whether the partner goes to school that day, and interfering with contraceptive use.   </a:t>
            </a:r>
          </a:p>
          <a:p>
            <a:pPr>
              <a:buClr>
                <a:srgbClr val="E98A00"/>
              </a:buClr>
            </a:pPr>
            <a:endParaRPr lang="en-US" sz="1100" dirty="0">
              <a:solidFill>
                <a:schemeClr val="tx1">
                  <a:lumMod val="65000"/>
                  <a:lumOff val="35000"/>
                </a:schemeClr>
              </a:solidFill>
              <a:latin typeface="Arial  "/>
            </a:endParaRPr>
          </a:p>
          <a:p>
            <a:pPr marL="174708" indent="-174708">
              <a:buFont typeface="Arial" panose="020B0604020202020204" pitchFamily="34" charset="0"/>
              <a:buChar char="•"/>
            </a:pPr>
            <a:r>
              <a:rPr lang="en-US" sz="1100" dirty="0">
                <a:solidFill>
                  <a:schemeClr val="tx1">
                    <a:lumMod val="65000"/>
                    <a:lumOff val="35000"/>
                  </a:schemeClr>
                </a:solidFill>
                <a:latin typeface="Arial  "/>
                <a:cs typeface="Times New Roman" pitchFamily="18" charset="0"/>
              </a:rPr>
              <a:t>Kim-Godwin YS, Clements C, </a:t>
            </a:r>
            <a:r>
              <a:rPr lang="en-US" sz="1100" dirty="0" err="1">
                <a:solidFill>
                  <a:schemeClr val="tx1">
                    <a:lumMod val="65000"/>
                    <a:lumOff val="35000"/>
                  </a:schemeClr>
                </a:solidFill>
                <a:latin typeface="Arial  "/>
                <a:cs typeface="Times New Roman" pitchFamily="18" charset="0"/>
              </a:rPr>
              <a:t>McCuiston</a:t>
            </a:r>
            <a:r>
              <a:rPr lang="en-US" sz="1100" dirty="0">
                <a:solidFill>
                  <a:schemeClr val="tx1">
                    <a:lumMod val="65000"/>
                    <a:lumOff val="35000"/>
                  </a:schemeClr>
                </a:solidFill>
                <a:latin typeface="Arial  "/>
                <a:cs typeface="Times New Roman" pitchFamily="18" charset="0"/>
              </a:rPr>
              <a:t> AM, Fox JA. (2009). Dating violence among high school students in southeastern North Carolina. </a:t>
            </a:r>
            <a:r>
              <a:rPr lang="en-US" sz="1100" i="1" dirty="0">
                <a:solidFill>
                  <a:schemeClr val="tx1">
                    <a:lumMod val="65000"/>
                    <a:lumOff val="35000"/>
                  </a:schemeClr>
                </a:solidFill>
                <a:latin typeface="Arial  "/>
                <a:cs typeface="Times New Roman" pitchFamily="18" charset="0"/>
              </a:rPr>
              <a:t>Journal of School Nursing, </a:t>
            </a:r>
            <a:r>
              <a:rPr lang="en-US" sz="1100" dirty="0">
                <a:solidFill>
                  <a:schemeClr val="tx1">
                    <a:lumMod val="65000"/>
                    <a:lumOff val="35000"/>
                  </a:schemeClr>
                </a:solidFill>
                <a:latin typeface="Arial  "/>
                <a:cs typeface="Times New Roman" pitchFamily="18" charset="0"/>
              </a:rPr>
              <a:t>25(2):141-151. </a:t>
            </a:r>
          </a:p>
          <a:p>
            <a:pPr marL="174708" indent="-174708">
              <a:buFont typeface="Arial" panose="020B0604020202020204" pitchFamily="34" charset="0"/>
              <a:buChar char="•"/>
            </a:pPr>
            <a:r>
              <a:rPr lang="en-US" sz="1100" dirty="0">
                <a:solidFill>
                  <a:schemeClr val="tx1">
                    <a:lumMod val="65000"/>
                    <a:lumOff val="35000"/>
                  </a:schemeClr>
                </a:solidFill>
                <a:latin typeface="Arial  "/>
                <a:cs typeface="Times New Roman" pitchFamily="18" charset="0"/>
              </a:rPr>
              <a:t>Howard DE, Wang MQ, Yan F. (2008). Psychosocial factors associated with reports of physical dating violence victimization among U.S. adolescent males. </a:t>
            </a:r>
            <a:r>
              <a:rPr lang="en-US" sz="1100" i="1" dirty="0">
                <a:solidFill>
                  <a:schemeClr val="tx1">
                    <a:lumMod val="65000"/>
                    <a:lumOff val="35000"/>
                  </a:schemeClr>
                </a:solidFill>
                <a:latin typeface="Arial  "/>
                <a:cs typeface="Times New Roman" pitchFamily="18" charset="0"/>
              </a:rPr>
              <a:t>Adolescence</a:t>
            </a:r>
            <a:r>
              <a:rPr lang="en-US" sz="1100" dirty="0">
                <a:solidFill>
                  <a:schemeClr val="tx1">
                    <a:lumMod val="65000"/>
                    <a:lumOff val="35000"/>
                  </a:schemeClr>
                </a:solidFill>
                <a:latin typeface="Arial  "/>
                <a:cs typeface="Times New Roman" pitchFamily="18" charset="0"/>
              </a:rPr>
              <a:t>, 43(171):449-460. </a:t>
            </a:r>
          </a:p>
          <a:p>
            <a:pPr marL="174708" indent="-174708">
              <a:buFont typeface="Arial" panose="020B0604020202020204" pitchFamily="34" charset="0"/>
              <a:buChar char="•"/>
            </a:pPr>
            <a:r>
              <a:rPr lang="en-US" sz="1100" dirty="0">
                <a:solidFill>
                  <a:schemeClr val="tx1">
                    <a:lumMod val="65000"/>
                    <a:lumOff val="35000"/>
                  </a:schemeClr>
                </a:solidFill>
                <a:latin typeface="Arial  "/>
                <a:cs typeface="Times New Roman" pitchFamily="18" charset="0"/>
              </a:rPr>
              <a:t>Brossard RM, Simon TR, </a:t>
            </a:r>
            <a:r>
              <a:rPr lang="en-US" sz="1100" dirty="0" err="1">
                <a:solidFill>
                  <a:schemeClr val="tx1">
                    <a:lumMod val="65000"/>
                    <a:lumOff val="35000"/>
                  </a:schemeClr>
                </a:solidFill>
                <a:latin typeface="Arial  "/>
                <a:cs typeface="Times New Roman" pitchFamily="18" charset="0"/>
              </a:rPr>
              <a:t>Swahn</a:t>
            </a:r>
            <a:r>
              <a:rPr lang="en-US" sz="1100" dirty="0">
                <a:solidFill>
                  <a:schemeClr val="tx1">
                    <a:lumMod val="65000"/>
                    <a:lumOff val="35000"/>
                  </a:schemeClr>
                </a:solidFill>
                <a:latin typeface="Arial  "/>
                <a:cs typeface="Times New Roman" pitchFamily="18" charset="0"/>
              </a:rPr>
              <a:t> MH. (2008). Clustering of Adolescent Dating Violence, Peer Violence, and Suicidal Behavior. </a:t>
            </a:r>
            <a:r>
              <a:rPr lang="en-US" sz="1100" i="1" dirty="0">
                <a:solidFill>
                  <a:schemeClr val="tx1">
                    <a:lumMod val="65000"/>
                    <a:lumOff val="35000"/>
                  </a:schemeClr>
                </a:solidFill>
                <a:latin typeface="Arial  "/>
                <a:cs typeface="Times New Roman" pitchFamily="18" charset="0"/>
              </a:rPr>
              <a:t>Journal of Interpersonal Violence</a:t>
            </a:r>
            <a:r>
              <a:rPr lang="en-US" sz="1100" dirty="0">
                <a:solidFill>
                  <a:schemeClr val="tx1">
                    <a:lumMod val="65000"/>
                    <a:lumOff val="35000"/>
                  </a:schemeClr>
                </a:solidFill>
                <a:latin typeface="Arial  "/>
                <a:cs typeface="Times New Roman" pitchFamily="18" charset="0"/>
              </a:rPr>
              <a:t>, 23(6):815 -833. </a:t>
            </a:r>
          </a:p>
          <a:p>
            <a:pPr marL="174708" indent="-174708">
              <a:buFont typeface="Arial" panose="020B0604020202020204" pitchFamily="34" charset="0"/>
              <a:buChar char="•"/>
            </a:pPr>
            <a:r>
              <a:rPr lang="en-US" sz="1100" dirty="0" err="1">
                <a:solidFill>
                  <a:schemeClr val="tx1">
                    <a:lumMod val="65000"/>
                    <a:lumOff val="35000"/>
                  </a:schemeClr>
                </a:solidFill>
                <a:latin typeface="Arial  "/>
              </a:rPr>
              <a:t>Ackard</a:t>
            </a:r>
            <a:r>
              <a:rPr lang="en-US" sz="1100" dirty="0">
                <a:solidFill>
                  <a:schemeClr val="tx1">
                    <a:lumMod val="65000"/>
                    <a:lumOff val="35000"/>
                  </a:schemeClr>
                </a:solidFill>
                <a:latin typeface="Arial  "/>
              </a:rPr>
              <a:t> DM &amp; </a:t>
            </a:r>
            <a:r>
              <a:rPr lang="en-US" sz="1100" dirty="0" err="1">
                <a:solidFill>
                  <a:schemeClr val="tx1">
                    <a:lumMod val="65000"/>
                    <a:lumOff val="35000"/>
                  </a:schemeClr>
                </a:solidFill>
                <a:latin typeface="Arial  "/>
              </a:rPr>
              <a:t>Neumark-Sztainer</a:t>
            </a:r>
            <a:r>
              <a:rPr lang="en-US" sz="1100" dirty="0">
                <a:solidFill>
                  <a:schemeClr val="tx1">
                    <a:lumMod val="65000"/>
                    <a:lumOff val="35000"/>
                  </a:schemeClr>
                </a:solidFill>
                <a:latin typeface="Arial  "/>
              </a:rPr>
              <a:t> D. (2002). Date Violence and Date Rape among Adolescents: Associations with Disordered Eating Behaviors and Psychological Health. </a:t>
            </a:r>
            <a:r>
              <a:rPr lang="en-US" sz="1100" i="1" dirty="0">
                <a:solidFill>
                  <a:schemeClr val="tx1">
                    <a:lumMod val="65000"/>
                    <a:lumOff val="35000"/>
                  </a:schemeClr>
                </a:solidFill>
                <a:latin typeface="Arial  "/>
              </a:rPr>
              <a:t>Child Abuse &amp; Neglect</a:t>
            </a:r>
            <a:r>
              <a:rPr lang="en-US" sz="1100" dirty="0">
                <a:solidFill>
                  <a:schemeClr val="tx1">
                    <a:lumMod val="65000"/>
                    <a:lumOff val="35000"/>
                  </a:schemeClr>
                </a:solidFill>
                <a:latin typeface="Arial  "/>
              </a:rPr>
              <a:t>, 26(5):455-473.</a:t>
            </a:r>
          </a:p>
          <a:p>
            <a:pPr marL="174708" indent="-174708">
              <a:buFont typeface="Arial" panose="020B0604020202020204" pitchFamily="34" charset="0"/>
              <a:buChar char="•"/>
            </a:pPr>
            <a:r>
              <a:rPr lang="en-US" sz="1100" dirty="0">
                <a:solidFill>
                  <a:schemeClr val="tx1">
                    <a:lumMod val="65000"/>
                    <a:lumOff val="35000"/>
                  </a:schemeClr>
                </a:solidFill>
                <a:latin typeface="Arial  "/>
                <a:cs typeface="Times New Roman" pitchFamily="18" charset="0"/>
              </a:rPr>
              <a:t>Silverman JG, Raj A, </a:t>
            </a:r>
            <a:r>
              <a:rPr lang="en-US" sz="1100" dirty="0" err="1">
                <a:solidFill>
                  <a:schemeClr val="tx1">
                    <a:lumMod val="65000"/>
                    <a:lumOff val="35000"/>
                  </a:schemeClr>
                </a:solidFill>
                <a:latin typeface="Arial  "/>
                <a:cs typeface="Times New Roman" pitchFamily="18" charset="0"/>
              </a:rPr>
              <a:t>Mucci</a:t>
            </a:r>
            <a:r>
              <a:rPr lang="en-US" sz="1100" dirty="0">
                <a:solidFill>
                  <a:schemeClr val="tx1">
                    <a:lumMod val="65000"/>
                    <a:lumOff val="35000"/>
                  </a:schemeClr>
                </a:solidFill>
                <a:latin typeface="Arial  "/>
                <a:cs typeface="Times New Roman" pitchFamily="18" charset="0"/>
              </a:rPr>
              <a:t> LA, Hathaway JE. (2001). Dating Violence Against Adolescent Girls and Associated Substance Use, Unhealthy Weight Control, Sexual Risk Behavior, Pregnancy, and </a:t>
            </a:r>
            <a:r>
              <a:rPr lang="en-US" sz="1100" dirty="0" err="1">
                <a:solidFill>
                  <a:schemeClr val="tx1">
                    <a:lumMod val="65000"/>
                    <a:lumOff val="35000"/>
                  </a:schemeClr>
                </a:solidFill>
                <a:latin typeface="Arial  "/>
                <a:cs typeface="Times New Roman" pitchFamily="18" charset="0"/>
              </a:rPr>
              <a:t>Sucidality</a:t>
            </a:r>
            <a:r>
              <a:rPr lang="en-US" sz="1100" dirty="0">
                <a:solidFill>
                  <a:schemeClr val="tx1">
                    <a:lumMod val="65000"/>
                    <a:lumOff val="35000"/>
                  </a:schemeClr>
                </a:solidFill>
                <a:latin typeface="Arial  "/>
                <a:cs typeface="Times New Roman" pitchFamily="18" charset="0"/>
              </a:rPr>
              <a:t>. </a:t>
            </a:r>
            <a:r>
              <a:rPr lang="en-US" sz="1100" i="1" dirty="0">
                <a:solidFill>
                  <a:schemeClr val="tx1">
                    <a:lumMod val="65000"/>
                    <a:lumOff val="35000"/>
                  </a:schemeClr>
                </a:solidFill>
                <a:latin typeface="Arial  "/>
                <a:cs typeface="Times New Roman" pitchFamily="18" charset="0"/>
              </a:rPr>
              <a:t>Journal of the American Medical Association</a:t>
            </a:r>
            <a:r>
              <a:rPr lang="en-US" sz="1100" dirty="0">
                <a:solidFill>
                  <a:schemeClr val="tx1">
                    <a:lumMod val="65000"/>
                    <a:lumOff val="35000"/>
                  </a:schemeClr>
                </a:solidFill>
                <a:latin typeface="Arial  "/>
                <a:cs typeface="Times New Roman" pitchFamily="18" charset="0"/>
              </a:rPr>
              <a:t>,286(5): 572-579.</a:t>
            </a:r>
          </a:p>
          <a:p>
            <a:endParaRPr lang="en-US" sz="1100" dirty="0">
              <a:solidFill>
                <a:schemeClr val="tx1">
                  <a:lumMod val="65000"/>
                  <a:lumOff val="35000"/>
                </a:schemeClr>
              </a:solidFill>
              <a:latin typeface="Arial  "/>
              <a:cs typeface="Times New Roman" pitchFamily="18" charset="0"/>
            </a:endParaRPr>
          </a:p>
          <a:p>
            <a:pPr marL="174708" indent="-174708">
              <a:buFont typeface="Arial" panose="020B0604020202020204" pitchFamily="34" charset="0"/>
              <a:buChar char="•"/>
            </a:pPr>
            <a:endParaRPr lang="en-US" sz="1100" dirty="0">
              <a:solidFill>
                <a:schemeClr val="tx1">
                  <a:lumMod val="65000"/>
                  <a:lumOff val="35000"/>
                </a:schemeClr>
              </a:solidFill>
              <a:latin typeface="Arial  "/>
            </a:endParaRPr>
          </a:p>
        </p:txBody>
      </p:sp>
      <p:sp>
        <p:nvSpPr>
          <p:cNvPr id="5" name="Slide Number Placeholder 4"/>
          <p:cNvSpPr>
            <a:spLocks noGrp="1"/>
          </p:cNvSpPr>
          <p:nvPr>
            <p:ph type="sldNum" sz="quarter" idx="10"/>
          </p:nvPr>
        </p:nvSpPr>
        <p:spPr>
          <a:xfrm>
            <a:off x="3970938" y="8829967"/>
            <a:ext cx="3037840" cy="464820"/>
          </a:xfrm>
          <a:prstGeom prst="rect">
            <a:avLst/>
          </a:prstGeom>
        </p:spPr>
        <p:txBody>
          <a:bodyPr/>
          <a:lstStyle/>
          <a:p>
            <a:fld id="{822B3229-72C2-449E-B645-E369825E4047}" type="slidenum">
              <a:rPr lang="en-US">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060568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0"/>
            <a:ext cx="5489575" cy="4116388"/>
          </a:xfrm>
        </p:spPr>
      </p:sp>
      <p:sp>
        <p:nvSpPr>
          <p:cNvPr id="3" name="Notes Placeholder 2"/>
          <p:cNvSpPr>
            <a:spLocks noGrp="1"/>
          </p:cNvSpPr>
          <p:nvPr>
            <p:ph type="body" idx="1"/>
          </p:nvPr>
        </p:nvSpPr>
        <p:spPr>
          <a:xfrm>
            <a:off x="609600" y="4191000"/>
            <a:ext cx="5638800" cy="4114800"/>
          </a:xfrm>
        </p:spPr>
        <p:txBody>
          <a:bodyPr>
            <a:noAutofit/>
          </a:bodyPr>
          <a:lstStyle/>
          <a:p>
            <a:pPr>
              <a:spcAft>
                <a:spcPts val="600"/>
              </a:spcAft>
            </a:pPr>
            <a:r>
              <a:rPr lang="en-US" sz="1100" b="1" dirty="0">
                <a:solidFill>
                  <a:schemeClr val="tx1">
                    <a:lumMod val="65000"/>
                    <a:lumOff val="35000"/>
                  </a:schemeClr>
                </a:solidFill>
                <a:latin typeface="Arial  "/>
              </a:rPr>
              <a:t>Notes to Trainer: </a:t>
            </a:r>
            <a:r>
              <a:rPr lang="en-US" sz="1100" b="0" dirty="0">
                <a:solidFill>
                  <a:schemeClr val="tx1">
                    <a:lumMod val="65000"/>
                    <a:lumOff val="35000"/>
                  </a:schemeClr>
                </a:solidFill>
                <a:latin typeface="Arial  "/>
              </a:rPr>
              <a:t>Share</a:t>
            </a:r>
            <a:r>
              <a:rPr lang="en-US" sz="1100" b="0" baseline="0" dirty="0">
                <a:solidFill>
                  <a:schemeClr val="tx1">
                    <a:lumMod val="65000"/>
                    <a:lumOff val="35000"/>
                  </a:schemeClr>
                </a:solidFill>
                <a:latin typeface="Arial  "/>
              </a:rPr>
              <a:t> with the audience: “</a:t>
            </a:r>
            <a:r>
              <a:rPr lang="en-US" sz="1100" dirty="0">
                <a:solidFill>
                  <a:schemeClr val="tx1">
                    <a:lumMod val="65000"/>
                    <a:lumOff val="35000"/>
                  </a:schemeClr>
                </a:solidFill>
                <a:latin typeface="Arial  "/>
              </a:rPr>
              <a:t>Electronic relationship abuse is a prevalent form of controlling behavior among youth in romantic relationships. That’s why it’s important to go broad with your conversations and educational materials with adolescents.” </a:t>
            </a:r>
          </a:p>
          <a:p>
            <a:pPr>
              <a:lnSpc>
                <a:spcPct val="100000"/>
              </a:lnSpc>
              <a:buFont typeface="Arial"/>
              <a:buNone/>
            </a:pPr>
            <a:endParaRPr lang="en-US" sz="1100" dirty="0">
              <a:solidFill>
                <a:schemeClr val="tx1">
                  <a:lumMod val="65000"/>
                  <a:lumOff val="35000"/>
                </a:schemeClr>
              </a:solidFill>
              <a:latin typeface="Arial  "/>
              <a:cs typeface="Times New Roman" pitchFamily="18" charset="0"/>
            </a:endParaRPr>
          </a:p>
          <a:p>
            <a:pPr>
              <a:lnSpc>
                <a:spcPct val="100000"/>
              </a:lnSpc>
              <a:buFont typeface="Arial"/>
              <a:buNone/>
            </a:pPr>
            <a:r>
              <a:rPr lang="en-US" sz="1100" dirty="0">
                <a:solidFill>
                  <a:schemeClr val="tx1">
                    <a:lumMod val="65000"/>
                    <a:lumOff val="35000"/>
                  </a:schemeClr>
                </a:solidFill>
                <a:latin typeface="Arial  "/>
                <a:cs typeface="Times New Roman" pitchFamily="18" charset="0"/>
              </a:rPr>
              <a:t>Zweig, J M, Dank, M, </a:t>
            </a:r>
            <a:r>
              <a:rPr lang="en-US" sz="1100" dirty="0" err="1">
                <a:solidFill>
                  <a:schemeClr val="tx1">
                    <a:lumMod val="65000"/>
                    <a:lumOff val="35000"/>
                  </a:schemeClr>
                </a:solidFill>
                <a:latin typeface="Arial  "/>
                <a:cs typeface="Times New Roman" pitchFamily="18" charset="0"/>
              </a:rPr>
              <a:t>Yahner</a:t>
            </a:r>
            <a:r>
              <a:rPr lang="en-US" sz="1100" dirty="0">
                <a:solidFill>
                  <a:schemeClr val="tx1">
                    <a:lumMod val="65000"/>
                    <a:lumOff val="35000"/>
                  </a:schemeClr>
                </a:solidFill>
                <a:latin typeface="Arial  "/>
                <a:cs typeface="Times New Roman" pitchFamily="18" charset="0"/>
              </a:rPr>
              <a:t>, J, et al. (2013). The Rate of Cyber Dating Abuse Among Teens and How It Relates to Other Forms of Teen Dating Violence.</a:t>
            </a:r>
            <a:r>
              <a:rPr lang="en-US" sz="1100" i="1" dirty="0">
                <a:solidFill>
                  <a:schemeClr val="tx1">
                    <a:lumMod val="65000"/>
                    <a:lumOff val="35000"/>
                  </a:schemeClr>
                </a:solidFill>
                <a:latin typeface="Arial  "/>
                <a:cs typeface="Times New Roman" pitchFamily="18" charset="0"/>
              </a:rPr>
              <a:t> Journal of Youth and Adolescence, 42(7): 1063-1077.</a:t>
            </a:r>
            <a:endParaRPr lang="en-US" sz="1100" dirty="0">
              <a:solidFill>
                <a:schemeClr val="tx1">
                  <a:lumMod val="65000"/>
                  <a:lumOff val="35000"/>
                </a:schemeClr>
              </a:solidFill>
              <a:latin typeface="Arial  "/>
              <a:cs typeface="Times New Roman" pitchFamily="18" charset="0"/>
            </a:endParaRPr>
          </a:p>
        </p:txBody>
      </p:sp>
      <p:sp>
        <p:nvSpPr>
          <p:cNvPr id="5" name="Slide Number Placeholder 4"/>
          <p:cNvSpPr>
            <a:spLocks noGrp="1"/>
          </p:cNvSpPr>
          <p:nvPr>
            <p:ph type="sldNum" sz="quarter" idx="10"/>
          </p:nvPr>
        </p:nvSpPr>
        <p:spPr>
          <a:xfrm>
            <a:off x="3970938" y="8829967"/>
            <a:ext cx="3037840" cy="464820"/>
          </a:xfrm>
          <a:prstGeom prst="rect">
            <a:avLst/>
          </a:prstGeom>
        </p:spPr>
        <p:txBody>
          <a:bodyPr/>
          <a:lstStyle/>
          <a:p>
            <a:fld id="{822B3229-72C2-449E-B645-E369825E4047}" type="slidenum">
              <a:rPr lang="en-US">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770183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0"/>
            <a:ext cx="5489575" cy="4116388"/>
          </a:xfrm>
        </p:spPr>
      </p:sp>
      <p:sp>
        <p:nvSpPr>
          <p:cNvPr id="3" name="Notes Placeholder 2"/>
          <p:cNvSpPr>
            <a:spLocks noGrp="1"/>
          </p:cNvSpPr>
          <p:nvPr>
            <p:ph type="body" idx="1"/>
          </p:nvPr>
        </p:nvSpPr>
        <p:spPr>
          <a:xfrm>
            <a:off x="685800" y="4343400"/>
            <a:ext cx="5486400" cy="4114800"/>
          </a:xfrm>
        </p:spPr>
        <p:txBody>
          <a:bodyPr>
            <a:normAutofit/>
          </a:bodyPr>
          <a:lstStyle/>
          <a:p>
            <a:pPr marL="171441" indent="-171441"/>
            <a:r>
              <a:rPr lang="en-US" sz="1100" b="1" dirty="0">
                <a:solidFill>
                  <a:schemeClr val="tx1">
                    <a:lumMod val="65000"/>
                    <a:lumOff val="35000"/>
                  </a:schemeClr>
                </a:solidFill>
              </a:rPr>
              <a:t>Notes to Trainer: </a:t>
            </a:r>
            <a:r>
              <a:rPr lang="en-US" sz="1100" dirty="0">
                <a:solidFill>
                  <a:schemeClr val="tx1">
                    <a:lumMod val="65000"/>
                    <a:lumOff val="35000"/>
                  </a:schemeClr>
                </a:solidFill>
              </a:rPr>
              <a:t>Read the slide aloud.  As a segue from the previous slide, share with the audience</a:t>
            </a:r>
            <a:r>
              <a:rPr lang="en-US" sz="1100" baseline="0" dirty="0">
                <a:solidFill>
                  <a:schemeClr val="tx1">
                    <a:lumMod val="65000"/>
                    <a:lumOff val="35000"/>
                  </a:schemeClr>
                </a:solidFill>
              </a:rPr>
              <a:t> that the recommendation is for providers to consider having conversations with their patients about cyber harassment which may be indicative of abuse. </a:t>
            </a:r>
            <a:endParaRPr lang="en-US" sz="1100" dirty="0">
              <a:solidFill>
                <a:schemeClr val="tx1">
                  <a:lumMod val="65000"/>
                  <a:lumOff val="35000"/>
                </a:schemeClr>
              </a:solidFill>
            </a:endParaRPr>
          </a:p>
          <a:p>
            <a:pPr>
              <a:lnSpc>
                <a:spcPct val="100000"/>
              </a:lnSpc>
              <a:buFont typeface="Arial"/>
              <a:buNone/>
            </a:pPr>
            <a:endParaRPr lang="en-US" sz="1100" dirty="0">
              <a:solidFill>
                <a:schemeClr val="tx1">
                  <a:lumMod val="65000"/>
                  <a:lumOff val="35000"/>
                </a:schemeClr>
              </a:solidFill>
              <a:cs typeface="Times New Roman" pitchFamily="18" charset="0"/>
            </a:endParaRPr>
          </a:p>
          <a:p>
            <a:pPr>
              <a:lnSpc>
                <a:spcPct val="100000"/>
              </a:lnSpc>
              <a:buFont typeface="Arial"/>
              <a:buNone/>
            </a:pPr>
            <a:r>
              <a:rPr lang="en-US" sz="1100" b="1" dirty="0">
                <a:solidFill>
                  <a:schemeClr val="tx1">
                    <a:lumMod val="65000"/>
                    <a:lumOff val="35000"/>
                  </a:schemeClr>
                </a:solidFill>
                <a:cs typeface="Times New Roman" pitchFamily="18" charset="0"/>
              </a:rPr>
              <a:t>Source:</a:t>
            </a:r>
          </a:p>
          <a:p>
            <a:pPr>
              <a:lnSpc>
                <a:spcPct val="100000"/>
              </a:lnSpc>
              <a:buFont typeface="Arial"/>
              <a:buNone/>
            </a:pPr>
            <a:r>
              <a:rPr lang="en-US" sz="1100" dirty="0">
                <a:solidFill>
                  <a:schemeClr val="tx1">
                    <a:lumMod val="65000"/>
                    <a:lumOff val="35000"/>
                  </a:schemeClr>
                </a:solidFill>
                <a:cs typeface="Times New Roman" pitchFamily="18" charset="0"/>
              </a:rPr>
              <a:t>Zweig, J M, Dank, M, </a:t>
            </a:r>
            <a:r>
              <a:rPr lang="en-US" sz="1100" dirty="0" err="1">
                <a:solidFill>
                  <a:schemeClr val="tx1">
                    <a:lumMod val="65000"/>
                    <a:lumOff val="35000"/>
                  </a:schemeClr>
                </a:solidFill>
                <a:cs typeface="Times New Roman" pitchFamily="18" charset="0"/>
              </a:rPr>
              <a:t>Yahner</a:t>
            </a:r>
            <a:r>
              <a:rPr lang="en-US" sz="1100" dirty="0">
                <a:solidFill>
                  <a:schemeClr val="tx1">
                    <a:lumMod val="65000"/>
                    <a:lumOff val="35000"/>
                  </a:schemeClr>
                </a:solidFill>
                <a:cs typeface="Times New Roman" pitchFamily="18" charset="0"/>
              </a:rPr>
              <a:t>, J, et al. (2013). The Rate of Cyber Dating Abuse Among Teens and How It Relates to Other Forms of Teen Dating Violence. </a:t>
            </a:r>
            <a:r>
              <a:rPr lang="en-US" sz="1100" i="1" dirty="0">
                <a:solidFill>
                  <a:schemeClr val="tx1">
                    <a:lumMod val="65000"/>
                    <a:lumOff val="35000"/>
                  </a:schemeClr>
                </a:solidFill>
                <a:cs typeface="Times New Roman" pitchFamily="18" charset="0"/>
              </a:rPr>
              <a:t> Journal of Youth and Adolescence, </a:t>
            </a:r>
            <a:r>
              <a:rPr lang="en-US" sz="1100" dirty="0">
                <a:solidFill>
                  <a:schemeClr val="tx1">
                    <a:lumMod val="65000"/>
                    <a:lumOff val="35000"/>
                  </a:schemeClr>
                </a:solidFill>
                <a:cs typeface="Times New Roman" pitchFamily="18" charset="0"/>
              </a:rPr>
              <a:t>42(7): 1063-1077.</a:t>
            </a:r>
          </a:p>
        </p:txBody>
      </p:sp>
      <p:sp>
        <p:nvSpPr>
          <p:cNvPr id="5" name="Slide Number Placeholder 4"/>
          <p:cNvSpPr>
            <a:spLocks noGrp="1"/>
          </p:cNvSpPr>
          <p:nvPr>
            <p:ph type="sldNum" sz="quarter" idx="10"/>
          </p:nvPr>
        </p:nvSpPr>
        <p:spPr>
          <a:xfrm>
            <a:off x="3970938" y="8829967"/>
            <a:ext cx="3037840" cy="464820"/>
          </a:xfrm>
          <a:prstGeom prst="rect">
            <a:avLst/>
          </a:prstGeom>
        </p:spPr>
        <p:txBody>
          <a:bodyPr/>
          <a:lstStyle/>
          <a:p>
            <a:fld id="{822B3229-72C2-449E-B645-E369825E4047}" type="slidenum">
              <a:rPr lang="en-US">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804930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lumMod val="65000"/>
                    <a:lumOff val="35000"/>
                  </a:schemeClr>
                </a:solidFill>
              </a:rPr>
              <a:t>Notes to Trainer: </a:t>
            </a:r>
            <a:r>
              <a:rPr lang="en-US" dirty="0">
                <a:solidFill>
                  <a:schemeClr val="tx1">
                    <a:lumMod val="65000"/>
                    <a:lumOff val="35000"/>
                  </a:schemeClr>
                </a:solidFill>
              </a:rPr>
              <a:t>only highlight missing data rather than repeating what was already said. </a:t>
            </a: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5F8C5-8F2E-49E8-9825-D81954933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65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a:lstStyle/>
          <a:p>
            <a:fld id="{2E7BBF12-3C5D-4B7F-9608-7ED96EA48134}" type="slidenum">
              <a:rPr lang="en-US" smtClean="0">
                <a:solidFill>
                  <a:prstClr val="black"/>
                </a:solidFill>
              </a:rPr>
              <a:pPr/>
              <a:t>18</a:t>
            </a:fld>
            <a:endParaRPr lang="en-US">
              <a:solidFill>
                <a:prstClr val="black"/>
              </a:solidFill>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xfrm>
            <a:off x="935039" y="4416425"/>
            <a:ext cx="5140325" cy="6861175"/>
          </a:xfrm>
          <a:noFill/>
        </p:spPr>
        <p:txBody>
          <a:bodyPr wrap="square" numCol="1" anchor="t" anchorCtr="0" compatLnSpc="1">
            <a:prstTxWarp prst="textNoShape">
              <a:avLst/>
            </a:prstTxWarp>
            <a:noAutofit/>
          </a:bodyPr>
          <a:lstStyle/>
          <a:p>
            <a:pPr eaLnBrk="1" hangingPunct="1"/>
            <a:r>
              <a:rPr lang="en-US" sz="1050" b="1" dirty="0">
                <a:solidFill>
                  <a:schemeClr val="tx1">
                    <a:lumMod val="65000"/>
                    <a:lumOff val="35000"/>
                  </a:schemeClr>
                </a:solidFill>
                <a:latin typeface="Arial  "/>
                <a:ea typeface="ＭＳ Ｐゴシック" pitchFamily="34" charset="-128"/>
              </a:rPr>
              <a:t>Notes to Trainer: </a:t>
            </a:r>
            <a:r>
              <a:rPr lang="en-US" sz="1050" dirty="0">
                <a:solidFill>
                  <a:schemeClr val="tx1">
                    <a:lumMod val="65000"/>
                    <a:lumOff val="35000"/>
                  </a:schemeClr>
                </a:solidFill>
                <a:latin typeface="Arial  "/>
                <a:ea typeface="ＭＳ Ｐゴシック" pitchFamily="34" charset="-128"/>
              </a:rPr>
              <a:t>Highlight the points not already covered in the group discussion. </a:t>
            </a:r>
          </a:p>
          <a:p>
            <a:pPr eaLnBrk="1" hangingPunct="1"/>
            <a:endParaRPr lang="en-US" sz="1050" dirty="0">
              <a:solidFill>
                <a:schemeClr val="tx1">
                  <a:lumMod val="65000"/>
                  <a:lumOff val="35000"/>
                </a:schemeClr>
              </a:solidFill>
              <a:latin typeface="Arial  "/>
              <a:ea typeface="ＭＳ Ｐゴシック" pitchFamily="34" charset="-128"/>
            </a:endParaRPr>
          </a:p>
          <a:p>
            <a:pPr eaLnBrk="1" hangingPunct="1"/>
            <a:r>
              <a:rPr lang="en-US" sz="1050" b="1" dirty="0">
                <a:solidFill>
                  <a:schemeClr val="tx1">
                    <a:lumMod val="65000"/>
                    <a:lumOff val="35000"/>
                  </a:schemeClr>
                </a:solidFill>
                <a:latin typeface="Arial  "/>
                <a:ea typeface="ＭＳ Ｐゴシック" pitchFamily="34" charset="-128"/>
              </a:rPr>
              <a:t>Sources: </a:t>
            </a:r>
          </a:p>
          <a:p>
            <a:r>
              <a:rPr lang="en-US" sz="1050" dirty="0">
                <a:solidFill>
                  <a:schemeClr val="tx1">
                    <a:lumMod val="65000"/>
                    <a:lumOff val="35000"/>
                  </a:schemeClr>
                </a:solidFill>
                <a:latin typeface="Arial  "/>
              </a:rPr>
              <a:t>For bullet 1: </a:t>
            </a:r>
          </a:p>
          <a:p>
            <a:pPr marL="174708" indent="-174708" defTabSz="931774">
              <a:buFont typeface="Arial" panose="020B0604020202020204" pitchFamily="34" charset="0"/>
              <a:buChar char="•"/>
              <a:defRPr/>
            </a:pPr>
            <a:r>
              <a:rPr lang="en-US" sz="1050" dirty="0">
                <a:solidFill>
                  <a:schemeClr val="tx1">
                    <a:lumMod val="65000"/>
                    <a:lumOff val="35000"/>
                  </a:schemeClr>
                </a:solidFill>
                <a:latin typeface="Arial  "/>
              </a:rPr>
              <a:t>The odds of repeat pregnancy was 1.9 times higher among teen mothers who were physically abused by their partner within three months of delivery compared to non-abused teen mothers: Sarkar NN. (2008). The Impact of Intimate Partner Violence on Women’s Reproductive Health and Pregnancy Outcome. Journal of Obstetrics and </a:t>
            </a:r>
            <a:r>
              <a:rPr lang="en-US" sz="1050" dirty="0" err="1">
                <a:solidFill>
                  <a:schemeClr val="tx1">
                    <a:lumMod val="65000"/>
                    <a:lumOff val="35000"/>
                  </a:schemeClr>
                </a:solidFill>
                <a:latin typeface="Arial  "/>
              </a:rPr>
              <a:t>Gynaecology</a:t>
            </a:r>
            <a:r>
              <a:rPr lang="en-US" sz="1050" dirty="0">
                <a:solidFill>
                  <a:schemeClr val="tx1">
                    <a:lumMod val="65000"/>
                    <a:lumOff val="35000"/>
                  </a:schemeClr>
                </a:solidFill>
                <a:latin typeface="Arial  "/>
              </a:rPr>
              <a:t>, 28(3):266-271. </a:t>
            </a:r>
          </a:p>
          <a:p>
            <a:pPr marL="174708" indent="-174708" defTabSz="931774">
              <a:buFont typeface="Arial" panose="020B0604020202020204" pitchFamily="34" charset="0"/>
              <a:buChar char="•"/>
              <a:defRPr/>
            </a:pPr>
            <a:r>
              <a:rPr lang="en-US" sz="1050" dirty="0" err="1">
                <a:solidFill>
                  <a:schemeClr val="tx1">
                    <a:lumMod val="65000"/>
                    <a:lumOff val="35000"/>
                  </a:schemeClr>
                </a:solidFill>
                <a:latin typeface="Arial  "/>
              </a:rPr>
              <a:t>Raneri</a:t>
            </a:r>
            <a:r>
              <a:rPr lang="en-US" sz="1050" dirty="0">
                <a:solidFill>
                  <a:schemeClr val="tx1">
                    <a:lumMod val="65000"/>
                    <a:lumOff val="35000"/>
                  </a:schemeClr>
                </a:solidFill>
                <a:latin typeface="Arial  "/>
              </a:rPr>
              <a:t> LG, </a:t>
            </a:r>
            <a:r>
              <a:rPr lang="en-US" sz="1050" dirty="0" err="1">
                <a:solidFill>
                  <a:schemeClr val="tx1">
                    <a:lumMod val="65000"/>
                    <a:lumOff val="35000"/>
                  </a:schemeClr>
                </a:solidFill>
                <a:latin typeface="Arial  "/>
              </a:rPr>
              <a:t>Wiemann</a:t>
            </a:r>
            <a:r>
              <a:rPr lang="en-US" sz="1050" dirty="0">
                <a:solidFill>
                  <a:schemeClr val="tx1">
                    <a:lumMod val="65000"/>
                    <a:lumOff val="35000"/>
                  </a:schemeClr>
                </a:solidFill>
                <a:latin typeface="Arial  "/>
              </a:rPr>
              <a:t> CM. Social Ecological Predictors of Repeat Adolescent Pregnancy. Perspectives on Sexual and Reproductive Health. 2007;39(1):39-47.</a:t>
            </a:r>
          </a:p>
          <a:p>
            <a:pPr defTabSz="931774">
              <a:defRPr/>
            </a:pPr>
            <a:r>
              <a:rPr lang="en-US" sz="1050" dirty="0">
                <a:solidFill>
                  <a:schemeClr val="tx1">
                    <a:lumMod val="65000"/>
                    <a:lumOff val="35000"/>
                  </a:schemeClr>
                </a:solidFill>
                <a:latin typeface="Arial  "/>
              </a:rPr>
              <a:t>For bullet 2:</a:t>
            </a:r>
          </a:p>
          <a:p>
            <a:pPr marL="174708" indent="-174708" defTabSz="931774">
              <a:buFont typeface="Arial" panose="020B0604020202020204" pitchFamily="34" charset="0"/>
              <a:buChar char="•"/>
              <a:defRPr/>
            </a:pPr>
            <a:r>
              <a:rPr lang="en-US" sz="1050" dirty="0">
                <a:solidFill>
                  <a:schemeClr val="tx1">
                    <a:lumMod val="65000"/>
                    <a:lumOff val="35000"/>
                  </a:schemeClr>
                </a:solidFill>
                <a:latin typeface="Arial  "/>
              </a:rPr>
              <a:t>Jeanne L. </a:t>
            </a:r>
            <a:r>
              <a:rPr lang="en-US" sz="1050" dirty="0" err="1">
                <a:solidFill>
                  <a:schemeClr val="tx1">
                    <a:lumMod val="65000"/>
                    <a:lumOff val="35000"/>
                  </a:schemeClr>
                </a:solidFill>
                <a:latin typeface="Arial  "/>
              </a:rPr>
              <a:t>Alhusen</a:t>
            </a:r>
            <a:r>
              <a:rPr lang="en-US" sz="1050" dirty="0">
                <a:solidFill>
                  <a:schemeClr val="tx1">
                    <a:lumMod val="65000"/>
                    <a:lumOff val="35000"/>
                  </a:schemeClr>
                </a:solidFill>
                <a:latin typeface="Arial  "/>
              </a:rPr>
              <a:t>, PhD, CRNP, RN, Ellen Ray, DNP, CNM, Phyllis Sharps, PhD, RN, FAAN, and Linda Bullock, PhD, RN, FAAN</a:t>
            </a:r>
            <a:r>
              <a:rPr lang="en-US" sz="1050" baseline="30000" dirty="0">
                <a:solidFill>
                  <a:schemeClr val="tx1">
                    <a:lumMod val="65000"/>
                    <a:lumOff val="35000"/>
                  </a:schemeClr>
                </a:solidFill>
                <a:latin typeface="Arial  "/>
              </a:rPr>
              <a:t>,</a:t>
            </a:r>
            <a:r>
              <a:rPr lang="en-US" sz="1050" dirty="0">
                <a:solidFill>
                  <a:schemeClr val="tx1">
                    <a:lumMod val="65000"/>
                    <a:lumOff val="35000"/>
                  </a:schemeClr>
                </a:solidFill>
                <a:latin typeface="Arial  "/>
              </a:rPr>
              <a:t> Intimate Partner Violence During Pregnancy: Maternal and Neonatal Outcomes, J </a:t>
            </a:r>
            <a:r>
              <a:rPr lang="en-US" sz="1050" dirty="0" err="1">
                <a:solidFill>
                  <a:schemeClr val="tx1">
                    <a:lumMod val="65000"/>
                    <a:lumOff val="35000"/>
                  </a:schemeClr>
                </a:solidFill>
                <a:latin typeface="Arial  "/>
              </a:rPr>
              <a:t>Womens</a:t>
            </a:r>
            <a:r>
              <a:rPr lang="en-US" sz="1050" dirty="0">
                <a:solidFill>
                  <a:schemeClr val="tx1">
                    <a:lumMod val="65000"/>
                    <a:lumOff val="35000"/>
                  </a:schemeClr>
                </a:solidFill>
                <a:latin typeface="Arial  "/>
              </a:rPr>
              <a:t> Health (</a:t>
            </a:r>
            <a:r>
              <a:rPr lang="en-US" sz="1050" dirty="0" err="1">
                <a:solidFill>
                  <a:schemeClr val="tx1">
                    <a:lumMod val="65000"/>
                    <a:lumOff val="35000"/>
                  </a:schemeClr>
                </a:solidFill>
                <a:latin typeface="Arial  "/>
              </a:rPr>
              <a:t>Larchmt</a:t>
            </a:r>
            <a:r>
              <a:rPr lang="en-US" sz="1050" dirty="0">
                <a:solidFill>
                  <a:schemeClr val="tx1">
                    <a:lumMod val="65000"/>
                    <a:lumOff val="35000"/>
                  </a:schemeClr>
                </a:solidFill>
                <a:latin typeface="Arial  "/>
              </a:rPr>
              <a:t>). 2015 Jan 1; 24(1): 100–106.</a:t>
            </a:r>
          </a:p>
          <a:p>
            <a:pPr defTabSz="931774">
              <a:defRPr/>
            </a:pPr>
            <a:r>
              <a:rPr lang="en-US" sz="1050" dirty="0">
                <a:solidFill>
                  <a:schemeClr val="tx1">
                    <a:lumMod val="65000"/>
                    <a:lumOff val="35000"/>
                  </a:schemeClr>
                </a:solidFill>
                <a:latin typeface="Arial  "/>
              </a:rPr>
              <a:t>For bullet 3:</a:t>
            </a:r>
          </a:p>
          <a:p>
            <a:pPr marL="174708" indent="-174708">
              <a:buFont typeface="Arial" panose="020B0604020202020204" pitchFamily="34" charset="0"/>
              <a:buChar char="•"/>
            </a:pPr>
            <a:r>
              <a:rPr lang="en-US" sz="1050" dirty="0" err="1">
                <a:solidFill>
                  <a:schemeClr val="tx1">
                    <a:lumMod val="65000"/>
                    <a:lumOff val="35000"/>
                  </a:schemeClr>
                </a:solidFill>
                <a:latin typeface="Arial  "/>
              </a:rPr>
              <a:t>Lipsky</a:t>
            </a:r>
            <a:r>
              <a:rPr lang="en-US" sz="1050" dirty="0">
                <a:solidFill>
                  <a:schemeClr val="tx1">
                    <a:lumMod val="65000"/>
                    <a:lumOff val="35000"/>
                  </a:schemeClr>
                </a:solidFill>
                <a:latin typeface="Arial  "/>
              </a:rPr>
              <a:t> S, Holt VL, </a:t>
            </a:r>
            <a:r>
              <a:rPr lang="en-US" sz="1050" dirty="0" err="1">
                <a:solidFill>
                  <a:schemeClr val="tx1">
                    <a:lumMod val="65000"/>
                    <a:lumOff val="35000"/>
                  </a:schemeClr>
                </a:solidFill>
                <a:latin typeface="Arial  "/>
              </a:rPr>
              <a:t>Esterling</a:t>
            </a:r>
            <a:r>
              <a:rPr lang="en-US" sz="1050" dirty="0">
                <a:solidFill>
                  <a:schemeClr val="tx1">
                    <a:lumMod val="65000"/>
                    <a:lumOff val="35000"/>
                  </a:schemeClr>
                </a:solidFill>
                <a:latin typeface="Arial  "/>
              </a:rPr>
              <a:t> TR, </a:t>
            </a:r>
            <a:r>
              <a:rPr lang="en-US" sz="1050" dirty="0" err="1">
                <a:solidFill>
                  <a:schemeClr val="tx1">
                    <a:lumMod val="65000"/>
                    <a:lumOff val="35000"/>
                  </a:schemeClr>
                </a:solidFill>
                <a:latin typeface="Arial  "/>
              </a:rPr>
              <a:t>Critchlow</a:t>
            </a:r>
            <a:r>
              <a:rPr lang="en-US" sz="1050" dirty="0">
                <a:solidFill>
                  <a:schemeClr val="tx1">
                    <a:lumMod val="65000"/>
                    <a:lumOff val="35000"/>
                  </a:schemeClr>
                </a:solidFill>
                <a:latin typeface="Arial  "/>
              </a:rPr>
              <a:t> C. Police-Reported Intimate Partner Violence During Pregnancy and Risk of Antenatal Hospitalization. Maternal and Child Health Journal. 2009;8(2):55-63.  </a:t>
            </a:r>
          </a:p>
          <a:p>
            <a:pPr marL="174708" indent="-174708">
              <a:buFont typeface="Arial" panose="020B0604020202020204" pitchFamily="34" charset="0"/>
              <a:buChar char="•"/>
            </a:pPr>
            <a:r>
              <a:rPr lang="en-US" sz="1050" dirty="0">
                <a:solidFill>
                  <a:schemeClr val="tx1">
                    <a:lumMod val="65000"/>
                    <a:lumOff val="35000"/>
                  </a:schemeClr>
                </a:solidFill>
                <a:latin typeface="Arial  "/>
              </a:rPr>
              <a:t>Morales CL, </a:t>
            </a:r>
            <a:r>
              <a:rPr lang="en-US" sz="1050" dirty="0" err="1">
                <a:solidFill>
                  <a:schemeClr val="tx1">
                    <a:lumMod val="65000"/>
                    <a:lumOff val="35000"/>
                  </a:schemeClr>
                </a:solidFill>
                <a:latin typeface="Arial  "/>
              </a:rPr>
              <a:t>Amorim</a:t>
            </a:r>
            <a:r>
              <a:rPr lang="en-US" sz="1050" dirty="0">
                <a:solidFill>
                  <a:schemeClr val="tx1">
                    <a:lumMod val="65000"/>
                    <a:lumOff val="35000"/>
                  </a:schemeClr>
                </a:solidFill>
                <a:latin typeface="Arial  "/>
              </a:rPr>
              <a:t> AR, </a:t>
            </a:r>
            <a:r>
              <a:rPr lang="en-US" sz="1050" dirty="0" err="1">
                <a:solidFill>
                  <a:schemeClr val="tx1">
                    <a:lumMod val="65000"/>
                    <a:lumOff val="35000"/>
                  </a:schemeClr>
                </a:solidFill>
                <a:latin typeface="Arial  "/>
              </a:rPr>
              <a:t>Reichenheim</a:t>
            </a:r>
            <a:r>
              <a:rPr lang="en-US" sz="1050" dirty="0">
                <a:solidFill>
                  <a:schemeClr val="tx1">
                    <a:lumMod val="65000"/>
                    <a:lumOff val="35000"/>
                  </a:schemeClr>
                </a:solidFill>
                <a:latin typeface="Arial  "/>
              </a:rPr>
              <a:t> ME. Gestational Weight Gain Differentials in the Presence of Intimate Partner Violence. International Journal of </a:t>
            </a:r>
            <a:r>
              <a:rPr lang="en-US" sz="1050" dirty="0" err="1">
                <a:solidFill>
                  <a:schemeClr val="tx1">
                    <a:lumMod val="65000"/>
                    <a:lumOff val="35000"/>
                  </a:schemeClr>
                </a:solidFill>
                <a:latin typeface="Arial  "/>
              </a:rPr>
              <a:t>Gynaecology</a:t>
            </a:r>
            <a:r>
              <a:rPr lang="en-US" sz="1050" dirty="0">
                <a:solidFill>
                  <a:schemeClr val="tx1">
                    <a:lumMod val="65000"/>
                    <a:lumOff val="35000"/>
                  </a:schemeClr>
                </a:solidFill>
                <a:latin typeface="Arial  "/>
              </a:rPr>
              <a:t> and Obstetrics. 2006;95:254-260. </a:t>
            </a:r>
          </a:p>
          <a:p>
            <a:pPr marL="174708" indent="-174708">
              <a:buFont typeface="Arial" panose="020B0604020202020204" pitchFamily="34" charset="0"/>
              <a:buChar char="•"/>
            </a:pPr>
            <a:r>
              <a:rPr lang="en-US" sz="1050" dirty="0">
                <a:solidFill>
                  <a:schemeClr val="tx1">
                    <a:lumMod val="65000"/>
                    <a:lumOff val="35000"/>
                  </a:schemeClr>
                </a:solidFill>
                <a:latin typeface="Arial  "/>
              </a:rPr>
              <a:t>Silverman JG, Decker MR, Reed E, Raj A. Intimate Partner Violence Victimization Prior to and During Pregnancy Among Women Residing in 26 U.S. States: Associations with Maternal and Neonatal Health. American Journal of Obstetrics and Gynecology. 2006;195:140-148.</a:t>
            </a:r>
            <a:endParaRPr lang="en-US" sz="1050" dirty="0">
              <a:solidFill>
                <a:schemeClr val="tx1">
                  <a:lumMod val="65000"/>
                  <a:lumOff val="35000"/>
                </a:schemeClr>
              </a:solidFill>
              <a:latin typeface="Arial  "/>
              <a:ea typeface="ＭＳ Ｐゴシック" pitchFamily="34" charset="-128"/>
            </a:endParaRPr>
          </a:p>
          <a:p>
            <a:pPr eaLnBrk="1" hangingPunct="1"/>
            <a:endParaRPr lang="en-US" sz="1050" dirty="0">
              <a:solidFill>
                <a:schemeClr val="tx1">
                  <a:lumMod val="65000"/>
                  <a:lumOff val="35000"/>
                </a:schemeClr>
              </a:solidFill>
              <a:latin typeface="Arial  "/>
              <a:ea typeface="ＭＳ Ｐゴシック" pitchFamily="34" charset="-128"/>
            </a:endParaRPr>
          </a:p>
          <a:p>
            <a:pPr marL="171441" indent="-171441" defTabSz="931774">
              <a:buFont typeface="Arial" panose="020B0604020202020204" pitchFamily="34" charset="0"/>
              <a:buChar char="•"/>
              <a:defRPr/>
            </a:pPr>
            <a:r>
              <a:rPr lang="en-US" sz="1050" dirty="0">
                <a:solidFill>
                  <a:schemeClr val="tx1">
                    <a:lumMod val="65000"/>
                    <a:lumOff val="35000"/>
                  </a:schemeClr>
                </a:solidFill>
                <a:latin typeface="Arial  "/>
              </a:rPr>
              <a:t>In a study by Goodwin et al (2000), women who had unintended pregnancies were 2.5 times more likely to experience physical abuse compared to women whose pregnancies were intended. </a:t>
            </a:r>
          </a:p>
          <a:p>
            <a:pPr marL="171441" indent="-171441" defTabSz="931774">
              <a:buFont typeface="Arial" panose="020B0604020202020204" pitchFamily="34" charset="0"/>
              <a:buChar char="•"/>
              <a:defRPr/>
            </a:pPr>
            <a:r>
              <a:rPr lang="en-US" sz="1050" dirty="0">
                <a:solidFill>
                  <a:schemeClr val="tx1">
                    <a:lumMod val="65000"/>
                    <a:lumOff val="35000"/>
                  </a:schemeClr>
                </a:solidFill>
                <a:latin typeface="Arial  "/>
              </a:rPr>
              <a:t>Hathaway et al. (2000) analyzed data from a population-based survey (Behavioral Risk Factor Surveillance System) in Massachusetts to examine the association between IPV and unintended pregnancy. Among women experiencing IPV who had been pregnant in the past 5 years, approximately 40% reported that the pregnancy was unwanted, as compared to 8% of other women.  </a:t>
            </a:r>
          </a:p>
          <a:p>
            <a:pPr marL="171441" indent="-171441" defTabSz="931774">
              <a:buFont typeface="Arial" panose="020B0604020202020204" pitchFamily="34" charset="0"/>
              <a:buChar char="•"/>
              <a:defRPr/>
            </a:pPr>
            <a:r>
              <a:rPr lang="en-US" sz="1050" dirty="0">
                <a:solidFill>
                  <a:schemeClr val="tx1">
                    <a:lumMod val="65000"/>
                    <a:lumOff val="35000"/>
                  </a:schemeClr>
                </a:solidFill>
                <a:latin typeface="Arial  "/>
              </a:rPr>
              <a:t>(Late entry into prenatal care stat): Jeanne L. </a:t>
            </a:r>
            <a:r>
              <a:rPr lang="en-US" sz="1050" dirty="0" err="1">
                <a:solidFill>
                  <a:schemeClr val="tx1">
                    <a:lumMod val="65000"/>
                    <a:lumOff val="35000"/>
                  </a:schemeClr>
                </a:solidFill>
                <a:latin typeface="Arial  "/>
              </a:rPr>
              <a:t>Alhusen</a:t>
            </a:r>
            <a:r>
              <a:rPr lang="en-US" sz="1050" dirty="0">
                <a:solidFill>
                  <a:schemeClr val="tx1">
                    <a:lumMod val="65000"/>
                    <a:lumOff val="35000"/>
                  </a:schemeClr>
                </a:solidFill>
                <a:latin typeface="Arial  "/>
              </a:rPr>
              <a:t>, PhD, CRNP, RN, Ellen Ray, DNP, CNM, Phyllis Sharps, PhD, RN, FAAN, and Linda Bullock, PhD, RN, FAAN</a:t>
            </a:r>
            <a:r>
              <a:rPr lang="en-US" sz="1050" baseline="30000" dirty="0">
                <a:solidFill>
                  <a:schemeClr val="tx1">
                    <a:lumMod val="65000"/>
                    <a:lumOff val="35000"/>
                  </a:schemeClr>
                </a:solidFill>
                <a:latin typeface="Arial  "/>
              </a:rPr>
              <a:t>,</a:t>
            </a:r>
            <a:r>
              <a:rPr lang="en-US" sz="1050" dirty="0">
                <a:solidFill>
                  <a:schemeClr val="tx1">
                    <a:lumMod val="65000"/>
                    <a:lumOff val="35000"/>
                  </a:schemeClr>
                </a:solidFill>
                <a:latin typeface="Arial  "/>
              </a:rPr>
              <a:t> Intimate Partner Violence During Pregnancy: Maternal and Neonatal Outcomes, J </a:t>
            </a:r>
            <a:r>
              <a:rPr lang="en-US" sz="1050" dirty="0" err="1">
                <a:solidFill>
                  <a:schemeClr val="tx1">
                    <a:lumMod val="65000"/>
                    <a:lumOff val="35000"/>
                  </a:schemeClr>
                </a:solidFill>
                <a:latin typeface="Arial  "/>
              </a:rPr>
              <a:t>Womens</a:t>
            </a:r>
            <a:r>
              <a:rPr lang="en-US" sz="1050" dirty="0">
                <a:solidFill>
                  <a:schemeClr val="tx1">
                    <a:lumMod val="65000"/>
                    <a:lumOff val="35000"/>
                  </a:schemeClr>
                </a:solidFill>
                <a:latin typeface="Arial  "/>
              </a:rPr>
              <a:t> Health (</a:t>
            </a:r>
            <a:r>
              <a:rPr lang="en-US" sz="1050" dirty="0" err="1">
                <a:solidFill>
                  <a:schemeClr val="tx1">
                    <a:lumMod val="65000"/>
                    <a:lumOff val="35000"/>
                  </a:schemeClr>
                </a:solidFill>
                <a:latin typeface="Arial  "/>
              </a:rPr>
              <a:t>Larchmt</a:t>
            </a:r>
            <a:r>
              <a:rPr lang="en-US" sz="1050" dirty="0">
                <a:solidFill>
                  <a:schemeClr val="tx1">
                    <a:lumMod val="65000"/>
                    <a:lumOff val="35000"/>
                  </a:schemeClr>
                </a:solidFill>
                <a:latin typeface="Arial  "/>
              </a:rPr>
              <a:t>). 2015 Jan 1; 24(1): 100–106.</a:t>
            </a:r>
          </a:p>
          <a:p>
            <a:pPr marL="171441" indent="-171441" defTabSz="931774">
              <a:buFont typeface="Arial" panose="020B0604020202020204" pitchFamily="34" charset="0"/>
              <a:buChar char="•"/>
              <a:defRPr/>
            </a:pPr>
            <a:r>
              <a:rPr lang="en-US" sz="1050" dirty="0">
                <a:solidFill>
                  <a:schemeClr val="tx1">
                    <a:lumMod val="65000"/>
                    <a:lumOff val="35000"/>
                  </a:schemeClr>
                </a:solidFill>
                <a:latin typeface="Arial  "/>
              </a:rPr>
              <a:t>Sarkar conducted a literature review of publications from 2002 through 2008 on the impact of domestic violence on women’s reproductive health and pregnancy outcomes. </a:t>
            </a:r>
          </a:p>
          <a:p>
            <a:pPr marL="171441" indent="-171441" defTabSz="931774">
              <a:buFont typeface="Arial" panose="020B0604020202020204" pitchFamily="34" charset="0"/>
              <a:buChar char="•"/>
              <a:defRPr/>
            </a:pPr>
            <a:r>
              <a:rPr lang="en-US" sz="1050" dirty="0">
                <a:solidFill>
                  <a:schemeClr val="tx1">
                    <a:lumMod val="65000"/>
                    <a:lumOff val="35000"/>
                  </a:schemeClr>
                </a:solidFill>
                <a:latin typeface="Arial  "/>
                <a:ea typeface="ＭＳ Ｐゴシック" pitchFamily="34" charset="-128"/>
              </a:rPr>
              <a:t>Sexually transmitted infections: Women and adolescents in abusive relationships are often forced or coerced into unwanted sexual activity. This impacts unintended pregnancies and STIs. Women with a history of IPV are more likely to experience pelvic inflammatory disease, invasive cervical cancer, and </a:t>
            </a:r>
            <a:r>
              <a:rPr lang="en-US" sz="1050" dirty="0" err="1">
                <a:solidFill>
                  <a:schemeClr val="tx1">
                    <a:lumMod val="65000"/>
                    <a:lumOff val="35000"/>
                  </a:schemeClr>
                </a:solidFill>
                <a:latin typeface="Arial  "/>
                <a:ea typeface="ＭＳ Ｐゴシック" pitchFamily="34" charset="-128"/>
              </a:rPr>
              <a:t>preinvasive</a:t>
            </a:r>
            <a:r>
              <a:rPr lang="en-US" sz="1050" dirty="0">
                <a:solidFill>
                  <a:schemeClr val="tx1">
                    <a:lumMod val="65000"/>
                    <a:lumOff val="35000"/>
                  </a:schemeClr>
                </a:solidFill>
                <a:latin typeface="Arial  "/>
                <a:ea typeface="ＭＳ Ｐゴシック" pitchFamily="34" charset="-128"/>
              </a:rPr>
              <a:t> cervical neoplasia. </a:t>
            </a:r>
            <a:r>
              <a:rPr lang="en-US" sz="1050" dirty="0">
                <a:solidFill>
                  <a:schemeClr val="tx1">
                    <a:lumMod val="65000"/>
                    <a:lumOff val="35000"/>
                  </a:schemeClr>
                </a:solidFill>
                <a:latin typeface="Arial  "/>
              </a:rPr>
              <a:t>Coker AL, Sanderson M, Fadden MK, </a:t>
            </a:r>
            <a:r>
              <a:rPr lang="en-US" sz="1050" dirty="0" err="1">
                <a:solidFill>
                  <a:schemeClr val="tx1">
                    <a:lumMod val="65000"/>
                    <a:lumOff val="35000"/>
                  </a:schemeClr>
                </a:solidFill>
                <a:latin typeface="Arial  "/>
              </a:rPr>
              <a:t>Pirisi</a:t>
            </a:r>
            <a:r>
              <a:rPr lang="en-US" sz="1050" dirty="0">
                <a:solidFill>
                  <a:schemeClr val="tx1">
                    <a:lumMod val="65000"/>
                    <a:lumOff val="35000"/>
                  </a:schemeClr>
                </a:solidFill>
                <a:latin typeface="Arial  "/>
              </a:rPr>
              <a:t> L. Intimate Partner Violence and Cervical Neoplasia. Journal of Women‚s Health &amp; Gender-Based Medicine. 2000;9(9):1015-1023.</a:t>
            </a:r>
          </a:p>
          <a:p>
            <a:pPr marL="171441" indent="-171441">
              <a:buFont typeface="Arial" panose="020B0604020202020204" pitchFamily="34" charset="0"/>
              <a:buChar char="•"/>
            </a:pPr>
            <a:r>
              <a:rPr lang="en-US" sz="1050" dirty="0">
                <a:solidFill>
                  <a:schemeClr val="tx1">
                    <a:lumMod val="65000"/>
                    <a:lumOff val="35000"/>
                  </a:schemeClr>
                </a:solidFill>
                <a:latin typeface="Arial  "/>
              </a:rPr>
              <a:t>Women with a controlling or threatening partner are 5 times more likely to experience persistent symptoms of postpartum maternal depression. (</a:t>
            </a:r>
            <a:r>
              <a:rPr lang="en-US" sz="1050" dirty="0" err="1">
                <a:solidFill>
                  <a:schemeClr val="tx1">
                    <a:lumMod val="65000"/>
                    <a:lumOff val="35000"/>
                  </a:schemeClr>
                </a:solidFill>
                <a:latin typeface="Arial  "/>
              </a:rPr>
              <a:t>Blabey</a:t>
            </a:r>
            <a:r>
              <a:rPr lang="en-US" sz="1050" dirty="0">
                <a:solidFill>
                  <a:schemeClr val="tx1">
                    <a:lumMod val="65000"/>
                    <a:lumOff val="35000"/>
                  </a:schemeClr>
                </a:solidFill>
                <a:latin typeface="Arial  "/>
              </a:rPr>
              <a:t> 2009). </a:t>
            </a:r>
          </a:p>
          <a:p>
            <a:pPr marL="171441" indent="-171441">
              <a:buFont typeface="Arial" panose="020B0604020202020204" pitchFamily="34" charset="0"/>
              <a:buChar char="•"/>
            </a:pPr>
            <a:endParaRPr lang="en-US" sz="1050" dirty="0">
              <a:solidFill>
                <a:schemeClr val="tx1">
                  <a:lumMod val="65000"/>
                  <a:lumOff val="35000"/>
                </a:schemeClr>
              </a:solidFill>
              <a:latin typeface="Arial  "/>
            </a:endParaRPr>
          </a:p>
          <a:p>
            <a:r>
              <a:rPr lang="en-US" sz="1050" b="1" dirty="0">
                <a:solidFill>
                  <a:schemeClr val="tx1">
                    <a:lumMod val="65000"/>
                    <a:lumOff val="35000"/>
                  </a:schemeClr>
                </a:solidFill>
                <a:latin typeface="Arial  "/>
              </a:rPr>
              <a:t>Sources: </a:t>
            </a:r>
          </a:p>
          <a:p>
            <a:pPr marL="174708" indent="-174708">
              <a:buFont typeface="Arial" panose="020B0604020202020204" pitchFamily="34" charset="0"/>
              <a:buChar char="•"/>
            </a:pPr>
            <a:r>
              <a:rPr lang="en-US" sz="1050" dirty="0">
                <a:solidFill>
                  <a:schemeClr val="tx1">
                    <a:lumMod val="65000"/>
                    <a:lumOff val="35000"/>
                  </a:schemeClr>
                </a:solidFill>
                <a:latin typeface="Arial  "/>
              </a:rPr>
              <a:t>Miller E, Levenson R, Jordan B, Silverman JG. (2010). Reproductive coercion: connecting the dots between partner violence and unintended pregnancy. </a:t>
            </a:r>
            <a:r>
              <a:rPr lang="en-US" sz="1050" i="1" dirty="0">
                <a:solidFill>
                  <a:schemeClr val="tx1">
                    <a:lumMod val="65000"/>
                    <a:lumOff val="35000"/>
                  </a:schemeClr>
                </a:solidFill>
                <a:latin typeface="Arial  "/>
              </a:rPr>
              <a:t>Contraception</a:t>
            </a:r>
            <a:r>
              <a:rPr lang="en-US" sz="1050" dirty="0">
                <a:solidFill>
                  <a:schemeClr val="tx1">
                    <a:lumMod val="65000"/>
                    <a:lumOff val="35000"/>
                  </a:schemeClr>
                </a:solidFill>
                <a:latin typeface="Arial  "/>
              </a:rPr>
              <a:t>, 81(6):457-9.</a:t>
            </a:r>
            <a:endParaRPr lang="en-US" sz="1050" b="1" dirty="0">
              <a:solidFill>
                <a:schemeClr val="tx1">
                  <a:lumMod val="65000"/>
                  <a:lumOff val="35000"/>
                </a:schemeClr>
              </a:solidFill>
              <a:latin typeface="Arial  "/>
            </a:endParaRPr>
          </a:p>
          <a:p>
            <a:pPr marL="174708" indent="-174708">
              <a:buFont typeface="Arial" panose="020B0604020202020204" pitchFamily="34" charset="0"/>
              <a:buChar char="•"/>
            </a:pPr>
            <a:r>
              <a:rPr lang="en-US" sz="1050" dirty="0">
                <a:solidFill>
                  <a:schemeClr val="tx1">
                    <a:lumMod val="65000"/>
                    <a:lumOff val="35000"/>
                  </a:schemeClr>
                </a:solidFill>
                <a:latin typeface="Arial  "/>
              </a:rPr>
              <a:t>Sarkar NN. (2008). The Impact of Intimate Partner Violence on Women’s Reproductive Health and Pregnancy Outcome. </a:t>
            </a:r>
            <a:r>
              <a:rPr lang="en-US" sz="1050" i="1" dirty="0">
                <a:solidFill>
                  <a:schemeClr val="tx1">
                    <a:lumMod val="65000"/>
                    <a:lumOff val="35000"/>
                  </a:schemeClr>
                </a:solidFill>
                <a:latin typeface="Arial  "/>
              </a:rPr>
              <a:t>Journal of Obstetrics and </a:t>
            </a:r>
            <a:r>
              <a:rPr lang="en-US" sz="1050" i="1" dirty="0" err="1">
                <a:solidFill>
                  <a:schemeClr val="tx1">
                    <a:lumMod val="65000"/>
                    <a:lumOff val="35000"/>
                  </a:schemeClr>
                </a:solidFill>
                <a:latin typeface="Arial  "/>
              </a:rPr>
              <a:t>Gynaecology</a:t>
            </a:r>
            <a:r>
              <a:rPr lang="en-US" sz="1050" dirty="0">
                <a:solidFill>
                  <a:schemeClr val="tx1">
                    <a:lumMod val="65000"/>
                    <a:lumOff val="35000"/>
                  </a:schemeClr>
                </a:solidFill>
                <a:latin typeface="Arial  "/>
              </a:rPr>
              <a:t>, 28(3):266-271.</a:t>
            </a:r>
            <a:endParaRPr lang="en-US" sz="1050" b="1" dirty="0">
              <a:solidFill>
                <a:schemeClr val="tx1">
                  <a:lumMod val="65000"/>
                  <a:lumOff val="35000"/>
                </a:schemeClr>
              </a:solidFill>
              <a:latin typeface="Arial  "/>
            </a:endParaRPr>
          </a:p>
          <a:p>
            <a:pPr marL="174708" indent="-174708">
              <a:buFont typeface="Arial" panose="020B0604020202020204" pitchFamily="34" charset="0"/>
              <a:buChar char="•"/>
            </a:pPr>
            <a:r>
              <a:rPr lang="en-US" sz="1050" dirty="0">
                <a:solidFill>
                  <a:schemeClr val="tx1">
                    <a:lumMod val="65000"/>
                    <a:lumOff val="35000"/>
                  </a:schemeClr>
                </a:solidFill>
                <a:latin typeface="Arial  "/>
              </a:rPr>
              <a:t>Goodwin MM, </a:t>
            </a:r>
            <a:r>
              <a:rPr lang="en-US" sz="1050" dirty="0" err="1">
                <a:solidFill>
                  <a:schemeClr val="tx1">
                    <a:lumMod val="65000"/>
                    <a:lumOff val="35000"/>
                  </a:schemeClr>
                </a:solidFill>
                <a:latin typeface="Arial  "/>
              </a:rPr>
              <a:t>Gazmararian</a:t>
            </a:r>
            <a:r>
              <a:rPr lang="en-US" sz="1050" dirty="0">
                <a:solidFill>
                  <a:schemeClr val="tx1">
                    <a:lumMod val="65000"/>
                    <a:lumOff val="35000"/>
                  </a:schemeClr>
                </a:solidFill>
                <a:latin typeface="Arial  "/>
              </a:rPr>
              <a:t> JA, Johnson CH, Gilbert BC, Saltzman LE. (2000). Pregnancy </a:t>
            </a:r>
            <a:r>
              <a:rPr lang="en-US" sz="1050" dirty="0" err="1">
                <a:solidFill>
                  <a:schemeClr val="tx1">
                    <a:lumMod val="65000"/>
                    <a:lumOff val="35000"/>
                  </a:schemeClr>
                </a:solidFill>
                <a:latin typeface="Arial  "/>
              </a:rPr>
              <a:t>intendedness</a:t>
            </a:r>
            <a:r>
              <a:rPr lang="en-US" sz="1050" dirty="0">
                <a:solidFill>
                  <a:schemeClr val="tx1">
                    <a:lumMod val="65000"/>
                    <a:lumOff val="35000"/>
                  </a:schemeClr>
                </a:solidFill>
                <a:latin typeface="Arial  "/>
              </a:rPr>
              <a:t> and physical abuse around the time of pregnancy: findings from the pregnancy risk assessment monitoring system, 1996-1997. PRAMS Working Group. Pregnancy Risk Assessment Monitoring System. </a:t>
            </a:r>
            <a:r>
              <a:rPr lang="en-US" sz="1050" i="1" dirty="0">
                <a:solidFill>
                  <a:schemeClr val="tx1">
                    <a:lumMod val="65000"/>
                    <a:lumOff val="35000"/>
                  </a:schemeClr>
                </a:solidFill>
                <a:latin typeface="Arial  "/>
              </a:rPr>
              <a:t>Maternal and Child Health Journal,</a:t>
            </a:r>
            <a:r>
              <a:rPr lang="en-US" sz="1050" dirty="0">
                <a:solidFill>
                  <a:schemeClr val="tx1">
                    <a:lumMod val="65000"/>
                    <a:lumOff val="35000"/>
                  </a:schemeClr>
                </a:solidFill>
                <a:latin typeface="Arial  "/>
              </a:rPr>
              <a:t> 4(2):85–92.</a:t>
            </a:r>
            <a:endParaRPr lang="en-US" sz="1050" b="1" dirty="0">
              <a:solidFill>
                <a:schemeClr val="tx1">
                  <a:lumMod val="65000"/>
                  <a:lumOff val="35000"/>
                </a:schemeClr>
              </a:solidFill>
              <a:latin typeface="Arial  "/>
            </a:endParaRPr>
          </a:p>
          <a:p>
            <a:pPr marL="174708" indent="-174708">
              <a:buFont typeface="Arial" panose="020B0604020202020204" pitchFamily="34" charset="0"/>
              <a:buChar char="•"/>
            </a:pPr>
            <a:r>
              <a:rPr lang="en-US" sz="1050" dirty="0">
                <a:solidFill>
                  <a:schemeClr val="tx1">
                    <a:lumMod val="65000"/>
                    <a:lumOff val="35000"/>
                  </a:schemeClr>
                </a:solidFill>
                <a:latin typeface="Arial  "/>
              </a:rPr>
              <a:t>Hathaway J, </a:t>
            </a:r>
            <a:r>
              <a:rPr lang="en-US" sz="1050" dirty="0" err="1">
                <a:solidFill>
                  <a:schemeClr val="tx1">
                    <a:lumMod val="65000"/>
                    <a:lumOff val="35000"/>
                  </a:schemeClr>
                </a:solidFill>
                <a:latin typeface="Arial  "/>
              </a:rPr>
              <a:t>Mucci</a:t>
            </a:r>
            <a:r>
              <a:rPr lang="en-US" sz="1050" dirty="0">
                <a:solidFill>
                  <a:schemeClr val="tx1">
                    <a:lumMod val="65000"/>
                    <a:lumOff val="35000"/>
                  </a:schemeClr>
                </a:solidFill>
                <a:latin typeface="Arial  "/>
              </a:rPr>
              <a:t> L, Silverman J, Brooks D, Matthews R, and </a:t>
            </a:r>
            <a:r>
              <a:rPr lang="en-US" sz="1050" dirty="0" err="1">
                <a:solidFill>
                  <a:schemeClr val="tx1">
                    <a:lumMod val="65000"/>
                    <a:lumOff val="35000"/>
                  </a:schemeClr>
                </a:solidFill>
                <a:latin typeface="Arial  "/>
              </a:rPr>
              <a:t>Pavlos</a:t>
            </a:r>
            <a:r>
              <a:rPr lang="en-US" sz="1050" dirty="0">
                <a:solidFill>
                  <a:schemeClr val="tx1">
                    <a:lumMod val="65000"/>
                    <a:lumOff val="35000"/>
                  </a:schemeClr>
                </a:solidFill>
                <a:latin typeface="Arial  "/>
              </a:rPr>
              <a:t> C. (2000). Health status and health care use of Massachusetts women reporting partner abuse. </a:t>
            </a:r>
            <a:r>
              <a:rPr lang="en-US" sz="1050" i="1" dirty="0">
                <a:solidFill>
                  <a:schemeClr val="tx1">
                    <a:lumMod val="65000"/>
                    <a:lumOff val="35000"/>
                  </a:schemeClr>
                </a:solidFill>
                <a:latin typeface="Arial  "/>
              </a:rPr>
              <a:t>American Journal of Preventive Medicine</a:t>
            </a:r>
            <a:r>
              <a:rPr lang="en-US" sz="1050" dirty="0">
                <a:solidFill>
                  <a:schemeClr val="tx1">
                    <a:lumMod val="65000"/>
                    <a:lumOff val="35000"/>
                  </a:schemeClr>
                </a:solidFill>
                <a:latin typeface="Arial  "/>
              </a:rPr>
              <a:t>, 19:302-307.</a:t>
            </a:r>
            <a:endParaRPr lang="en-US" sz="1050" b="1" dirty="0">
              <a:solidFill>
                <a:schemeClr val="tx1">
                  <a:lumMod val="65000"/>
                  <a:lumOff val="35000"/>
                </a:schemeClr>
              </a:solidFill>
              <a:latin typeface="Arial  "/>
            </a:endParaRPr>
          </a:p>
          <a:p>
            <a:pPr marL="174708" indent="-174708">
              <a:buFont typeface="Arial" panose="020B0604020202020204" pitchFamily="34" charset="0"/>
              <a:buChar char="•"/>
            </a:pPr>
            <a:r>
              <a:rPr lang="en-US" sz="1050" dirty="0">
                <a:solidFill>
                  <a:schemeClr val="tx1">
                    <a:lumMod val="65000"/>
                    <a:lumOff val="35000"/>
                  </a:schemeClr>
                </a:solidFill>
                <a:latin typeface="Arial  "/>
              </a:rPr>
              <a:t>Coker AL, Smith PH, </a:t>
            </a:r>
            <a:r>
              <a:rPr lang="en-US" sz="1050" dirty="0" err="1">
                <a:solidFill>
                  <a:schemeClr val="tx1">
                    <a:lumMod val="65000"/>
                    <a:lumOff val="35000"/>
                  </a:schemeClr>
                </a:solidFill>
                <a:latin typeface="Arial  "/>
              </a:rPr>
              <a:t>Bethea</a:t>
            </a:r>
            <a:r>
              <a:rPr lang="en-US" sz="1050" dirty="0">
                <a:solidFill>
                  <a:schemeClr val="tx1">
                    <a:lumMod val="65000"/>
                    <a:lumOff val="35000"/>
                  </a:schemeClr>
                </a:solidFill>
                <a:latin typeface="Arial  "/>
              </a:rPr>
              <a:t> L, King MR, McKeown RE. (2000). Physical health consequences of physical and psychological intimate partner violence</a:t>
            </a:r>
            <a:r>
              <a:rPr lang="en-US" sz="1050" i="1" dirty="0">
                <a:solidFill>
                  <a:schemeClr val="tx1">
                    <a:lumMod val="65000"/>
                    <a:lumOff val="35000"/>
                  </a:schemeClr>
                </a:solidFill>
                <a:latin typeface="Arial  "/>
              </a:rPr>
              <a:t>. Archives of Family Medicine</a:t>
            </a:r>
            <a:r>
              <a:rPr lang="en-US" sz="1050" dirty="0">
                <a:solidFill>
                  <a:schemeClr val="tx1">
                    <a:lumMod val="65000"/>
                    <a:lumOff val="35000"/>
                  </a:schemeClr>
                </a:solidFill>
                <a:latin typeface="Arial  "/>
              </a:rPr>
              <a:t>, 9:451-457.</a:t>
            </a:r>
          </a:p>
          <a:p>
            <a:pPr marL="174708" indent="-174708">
              <a:buFont typeface="Arial" panose="020B0604020202020204" pitchFamily="34" charset="0"/>
              <a:buChar char="•"/>
            </a:pPr>
            <a:r>
              <a:rPr lang="en-US" sz="1050" dirty="0" err="1">
                <a:solidFill>
                  <a:schemeClr val="tx1">
                    <a:lumMod val="65000"/>
                    <a:lumOff val="35000"/>
                  </a:schemeClr>
                </a:solidFill>
                <a:latin typeface="Arial  "/>
                <a:ea typeface="Arial"/>
                <a:cs typeface="Arial"/>
                <a:sym typeface="Arial"/>
              </a:rPr>
              <a:t>Blabey</a:t>
            </a:r>
            <a:r>
              <a:rPr lang="en-US" sz="1050" dirty="0">
                <a:solidFill>
                  <a:schemeClr val="tx1">
                    <a:lumMod val="65000"/>
                    <a:lumOff val="35000"/>
                  </a:schemeClr>
                </a:solidFill>
                <a:latin typeface="Arial  "/>
                <a:ea typeface="Arial"/>
                <a:cs typeface="Arial"/>
                <a:sym typeface="Arial"/>
              </a:rPr>
              <a:t> MH, Locke ER, Goldsmith YW, Perham-Hester KA. Experience of a Controlling or Threatening Partner Among Mothers with Persistent Symptoms of Depression American Journal of Obstetrics &amp; Gynecology. 2009;201:173.e1-9.</a:t>
            </a:r>
          </a:p>
          <a:p>
            <a:pPr defTabSz="914350" fontAlgn="base">
              <a:spcBef>
                <a:spcPct val="30000"/>
              </a:spcBef>
              <a:spcAft>
                <a:spcPct val="0"/>
              </a:spcAft>
              <a:defRPr/>
            </a:pPr>
            <a:endParaRPr lang="en-US" sz="1050" dirty="0">
              <a:solidFill>
                <a:schemeClr val="tx1">
                  <a:lumMod val="65000"/>
                  <a:lumOff val="35000"/>
                </a:schemeClr>
              </a:solidFill>
              <a:latin typeface="Arial  "/>
            </a:endParaRPr>
          </a:p>
        </p:txBody>
      </p:sp>
    </p:spTree>
    <p:extLst>
      <p:ext uri="{BB962C8B-B14F-4D97-AF65-F5344CB8AC3E}">
        <p14:creationId xmlns:p14="http://schemas.microsoft.com/office/powerpoint/2010/main" val="727482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prstGeom prst="rect">
            <a:avLst/>
          </a:prstGeom>
        </p:spPr>
        <p:txBody>
          <a:bodyPr/>
          <a:lstStyle/>
          <a:p>
            <a:pPr lvl="0"/>
            <a:endParaRPr/>
          </a:p>
        </p:txBody>
      </p:sp>
      <p:sp>
        <p:nvSpPr>
          <p:cNvPr id="986" name="Shape 986"/>
          <p:cNvSpPr>
            <a:spLocks noGrp="1"/>
          </p:cNvSpPr>
          <p:nvPr>
            <p:ph type="body" sz="quarter" idx="1"/>
          </p:nvPr>
        </p:nvSpPr>
        <p:spPr>
          <a:xfrm>
            <a:off x="701040" y="4260850"/>
            <a:ext cx="5608320" cy="4183380"/>
          </a:xfrm>
          <a:prstGeom prst="rect">
            <a:avLst/>
          </a:prstGeom>
        </p:spPr>
        <p:txBody>
          <a:bodyPr/>
          <a:lstStyle/>
          <a:p>
            <a:pPr>
              <a:lnSpc>
                <a:spcPct val="114000"/>
              </a:lnSpc>
              <a:spcAft>
                <a:spcPts val="1019"/>
              </a:spcAft>
              <a:defRPr sz="1800"/>
            </a:pPr>
            <a:r>
              <a:rPr sz="1100" b="1" dirty="0">
                <a:solidFill>
                  <a:schemeClr val="tx1">
                    <a:lumMod val="65000"/>
                    <a:lumOff val="35000"/>
                  </a:schemeClr>
                </a:solidFill>
                <a:ea typeface="Arial"/>
                <a:cs typeface="Arial"/>
                <a:sym typeface="Arial"/>
              </a:rPr>
              <a:t>Notes to Trainer: </a:t>
            </a:r>
            <a:r>
              <a:rPr lang="en-US" sz="1100" dirty="0">
                <a:solidFill>
                  <a:schemeClr val="tx1">
                    <a:lumMod val="65000"/>
                    <a:lumOff val="35000"/>
                  </a:schemeClr>
                </a:solidFill>
                <a:ea typeface="Arial"/>
                <a:cs typeface="Arial"/>
                <a:sym typeface="Arial"/>
              </a:rPr>
              <a:t>Read aloud: “During a study conducted by FUTURES staff on the impact of IPV on behavioral health one researchers asked a woman who was a 3 pack-a-day smoker if she thought her experiences with domestic violence might be connected to her smoking?  She said, ‘You don’t understand. Smoking was the only thing I could control. I didn’t get to use the phone or the car or see my family without permission. I didn’t go to the store or spend any money without permission—smoking was the ONLY thing I controlled.’ A story like this helps us to understand why a referral to smoking cessation program might not be effective for a woman experiencing abuse. This story lends itself to be empathetic for some of the clients we serve who have addiction issues.  </a:t>
            </a:r>
          </a:p>
          <a:p>
            <a:pPr>
              <a:lnSpc>
                <a:spcPct val="100000"/>
              </a:lnSpc>
              <a:defRPr sz="1800"/>
            </a:pPr>
            <a:endParaRPr lang="en-US" sz="1100" b="1" dirty="0">
              <a:solidFill>
                <a:schemeClr val="tx1">
                  <a:lumMod val="65000"/>
                  <a:lumOff val="35000"/>
                </a:schemeClr>
              </a:solidFill>
              <a:ea typeface="Arial"/>
              <a:cs typeface="Arial"/>
              <a:sym typeface="Arial"/>
            </a:endParaRPr>
          </a:p>
          <a:p>
            <a:pPr>
              <a:lnSpc>
                <a:spcPct val="100000"/>
              </a:lnSpc>
              <a:defRPr sz="1800"/>
            </a:pPr>
            <a:r>
              <a:rPr lang="en-US" sz="1100" b="1" dirty="0">
                <a:solidFill>
                  <a:schemeClr val="tx1">
                    <a:lumMod val="65000"/>
                    <a:lumOff val="35000"/>
                  </a:schemeClr>
                </a:solidFill>
                <a:ea typeface="Arial"/>
                <a:cs typeface="Arial"/>
                <a:sym typeface="Arial"/>
              </a:rPr>
              <a:t>Background Info: </a:t>
            </a:r>
            <a:r>
              <a:rPr sz="1100" dirty="0">
                <a:solidFill>
                  <a:schemeClr val="tx1">
                    <a:lumMod val="65000"/>
                    <a:lumOff val="35000"/>
                  </a:schemeClr>
                </a:solidFill>
                <a:ea typeface="Arial"/>
                <a:cs typeface="Arial"/>
                <a:sym typeface="Arial"/>
              </a:rPr>
              <a:t>In this retrospective study by Bullock et al. (2001), rural postpartum women (n=293) were interviewed during their hospital stay about their tobacco use and experiences with DV. DV was measured with the Abuse Assessment Screen which includes questions on physical, sexual, and emotional abuse within the past year and since pregnancy. The rate of smoking among abused women during pregnancy is in agreement with other</a:t>
            </a:r>
            <a:r>
              <a:rPr sz="1100" b="1" dirty="0">
                <a:solidFill>
                  <a:schemeClr val="tx1">
                    <a:lumMod val="65000"/>
                    <a:lumOff val="35000"/>
                  </a:schemeClr>
                </a:solidFill>
                <a:ea typeface="Arial"/>
                <a:cs typeface="Arial"/>
                <a:sym typeface="Arial"/>
              </a:rPr>
              <a:t> </a:t>
            </a:r>
            <a:r>
              <a:rPr sz="1100" dirty="0">
                <a:solidFill>
                  <a:schemeClr val="tx1">
                    <a:lumMod val="65000"/>
                    <a:lumOff val="35000"/>
                  </a:schemeClr>
                </a:solidFill>
                <a:ea typeface="Arial"/>
                <a:cs typeface="Arial"/>
                <a:sym typeface="Arial"/>
              </a:rPr>
              <a:t>prospective studies that found between 44% and 60% of abused women continue to smoke during pregnancy.</a:t>
            </a:r>
          </a:p>
          <a:p>
            <a:pPr marL="171450" indent="-171450" defTabSz="931774">
              <a:lnSpc>
                <a:spcPct val="114000"/>
              </a:lnSpc>
              <a:spcBef>
                <a:spcPts val="1019"/>
              </a:spcBef>
              <a:buFont typeface="Arial" panose="020B0604020202020204" pitchFamily="34" charset="0"/>
              <a:buChar char="•"/>
              <a:defRPr sz="1800"/>
            </a:pPr>
            <a:r>
              <a:rPr lang="en-US" sz="1100" dirty="0">
                <a:solidFill>
                  <a:schemeClr val="tx1">
                    <a:lumMod val="65000"/>
                    <a:lumOff val="35000"/>
                  </a:schemeClr>
                </a:solidFill>
                <a:ea typeface="Arial"/>
                <a:cs typeface="Arial"/>
                <a:sym typeface="Arial"/>
              </a:rPr>
              <a:t>Bullock LFC, Mears JLC, Woodcock C, Record R. Retrospective Study of the Association of Stress and Smoking During Pregnancy in Rural Women. Addictive Behaviors. 2001;26:405-413.</a:t>
            </a:r>
          </a:p>
        </p:txBody>
      </p:sp>
      <p:sp>
        <p:nvSpPr>
          <p:cNvPr id="4" name="Slide Number Placeholder 3"/>
          <p:cNvSpPr>
            <a:spLocks noGrp="1"/>
          </p:cNvSpPr>
          <p:nvPr>
            <p:ph type="sldNum" sz="quarter" idx="5"/>
          </p:nvPr>
        </p:nvSpPr>
        <p:spPr>
          <a:xfrm>
            <a:off x="3970938" y="8829967"/>
            <a:ext cx="3037840" cy="464820"/>
          </a:xfrm>
        </p:spPr>
        <p:txBody>
          <a:bodyPr/>
          <a:lstStyle/>
          <a:p>
            <a:pPr>
              <a:defRPr/>
            </a:pPr>
            <a:r>
              <a:rPr lang="en-US" dirty="0"/>
              <a:t>58</a:t>
            </a:r>
          </a:p>
        </p:txBody>
      </p:sp>
    </p:spTree>
    <p:extLst>
      <p:ext uri="{BB962C8B-B14F-4D97-AF65-F5344CB8AC3E}">
        <p14:creationId xmlns:p14="http://schemas.microsoft.com/office/powerpoint/2010/main" val="247298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0"/>
            <a:ext cx="5575300" cy="4183063"/>
          </a:xfrm>
        </p:spPr>
      </p:sp>
      <p:sp>
        <p:nvSpPr>
          <p:cNvPr id="3" name="Notes Placeholder 2"/>
          <p:cNvSpPr>
            <a:spLocks noGrp="1"/>
          </p:cNvSpPr>
          <p:nvPr>
            <p:ph type="body" idx="1"/>
          </p:nvPr>
        </p:nvSpPr>
        <p:spPr/>
        <p:txBody>
          <a:bodyPr/>
          <a:lstStyle/>
          <a:p>
            <a:pPr defTabSz="931774">
              <a:defRPr/>
            </a:pPr>
            <a:r>
              <a:rPr lang="en-US"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dirty="0">
                <a:solidFill>
                  <a:schemeClr val="tx1">
                    <a:lumMod val="65000"/>
                    <a:lumOff val="35000"/>
                  </a:schemeClr>
                </a:solidFill>
                <a:latin typeface="Arial" panose="020B0604020202020204" pitchFamily="34" charset="0"/>
                <a:cs typeface="Arial" panose="020B0604020202020204" pitchFamily="34" charset="0"/>
                <a:sym typeface="Arial"/>
              </a:rPr>
              <a:t>Trainers briefly introduce themselves and summarize the agenda, giving participants a quick sense of the flow and what to expect. Thank health center key staff or local DV advocacy key staff for hosting and arranging the room/food/etc. and helping to coordinate training details or logistics.  Recognize any key leaders who were instrumental in making the training happen.  Announce where attendees can find the restrooms, and any information about lunch, water/beverages, or other meals being provided.  </a:t>
            </a:r>
          </a:p>
          <a:p>
            <a:pPr defTabSz="931774">
              <a:defRPr/>
            </a:pPr>
            <a:endParaRPr lang="en-US" dirty="0">
              <a:solidFill>
                <a:schemeClr val="tx1">
                  <a:lumMod val="65000"/>
                  <a:lumOff val="35000"/>
                </a:schemeClr>
              </a:solidFill>
              <a:latin typeface="Arial" panose="020B0604020202020204" pitchFamily="34" charset="0"/>
              <a:cs typeface="Arial" panose="020B0604020202020204" pitchFamily="34" charset="0"/>
              <a:sym typeface="Arial"/>
            </a:endParaRPr>
          </a:p>
          <a:p>
            <a:pPr marL="174708" indent="-174708" defTabSz="931774">
              <a:buFont typeface="Arial" panose="020B0604020202020204" pitchFamily="34" charset="0"/>
              <a:buChar char="•"/>
              <a:defRPr/>
            </a:pPr>
            <a:r>
              <a:rPr lang="en-US" dirty="0">
                <a:solidFill>
                  <a:schemeClr val="tx1">
                    <a:lumMod val="65000"/>
                    <a:lumOff val="35000"/>
                  </a:schemeClr>
                </a:solidFill>
                <a:latin typeface="Arial" panose="020B0604020202020204" pitchFamily="34" charset="0"/>
                <a:cs typeface="Arial" panose="020B0604020202020204" pitchFamily="34" charset="0"/>
                <a:sym typeface="Arial"/>
              </a:rPr>
              <a:t>Add in the names/titles/org for primary trainers. </a:t>
            </a:r>
          </a:p>
          <a:p>
            <a:pPr marL="174708" indent="-174708" defTabSz="931774">
              <a:buFont typeface="Arial" panose="020B0604020202020204" pitchFamily="34" charset="0"/>
              <a:buChar char="•"/>
              <a:defRPr/>
            </a:pPr>
            <a:r>
              <a:rPr lang="en-US" dirty="0">
                <a:solidFill>
                  <a:schemeClr val="tx1">
                    <a:lumMod val="65000"/>
                    <a:lumOff val="35000"/>
                  </a:schemeClr>
                </a:solidFill>
                <a:latin typeface="Arial" panose="020B0604020202020204" pitchFamily="34" charset="0"/>
                <a:cs typeface="Arial" panose="020B0604020202020204" pitchFamily="34" charset="0"/>
                <a:sym typeface="Arial"/>
              </a:rPr>
              <a:t>Consider adding in organizational logos (of trainers) to the bottom of this slide</a:t>
            </a:r>
          </a:p>
          <a:p>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t>2</a:t>
            </a:fld>
            <a:endParaRPr lang="en-US"/>
          </a:p>
        </p:txBody>
      </p:sp>
    </p:spTree>
    <p:extLst>
      <p:ext uri="{BB962C8B-B14F-4D97-AF65-F5344CB8AC3E}">
        <p14:creationId xmlns:p14="http://schemas.microsoft.com/office/powerpoint/2010/main" val="2313734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Shape 1009"/>
          <p:cNvSpPr>
            <a:spLocks noGrp="1" noRot="1" noChangeAspect="1"/>
          </p:cNvSpPr>
          <p:nvPr>
            <p:ph type="sldImg"/>
          </p:nvPr>
        </p:nvSpPr>
        <p:spPr>
          <a:xfrm>
            <a:off x="747713" y="0"/>
            <a:ext cx="5670550" cy="4252913"/>
          </a:xfrm>
          <a:prstGeom prst="rect">
            <a:avLst/>
          </a:prstGeom>
        </p:spPr>
        <p:txBody>
          <a:bodyPr/>
          <a:lstStyle/>
          <a:p>
            <a:pPr lvl="0"/>
            <a:endParaRPr/>
          </a:p>
        </p:txBody>
      </p:sp>
      <p:sp>
        <p:nvSpPr>
          <p:cNvPr id="1010" name="Shape 1010"/>
          <p:cNvSpPr>
            <a:spLocks noGrp="1"/>
          </p:cNvSpPr>
          <p:nvPr>
            <p:ph type="body" sz="quarter" idx="1"/>
          </p:nvPr>
        </p:nvSpPr>
        <p:spPr>
          <a:xfrm>
            <a:off x="701040" y="4415791"/>
            <a:ext cx="5608320" cy="2670810"/>
          </a:xfrm>
          <a:prstGeom prst="rect">
            <a:avLst/>
          </a:prstGeom>
        </p:spPr>
        <p:txBody>
          <a:bodyPr>
            <a:noAutofit/>
          </a:bodyPr>
          <a:lstStyle/>
          <a:p>
            <a:pPr marL="0" marR="0" indent="0" algn="l" defTabSz="931774" rtl="0" eaLnBrk="1" fontAlgn="auto" latinLnBrk="0" hangingPunct="1">
              <a:lnSpc>
                <a:spcPct val="114000"/>
              </a:lnSpc>
              <a:spcBef>
                <a:spcPts val="0"/>
              </a:spcBef>
              <a:spcAft>
                <a:spcPts val="0"/>
              </a:spcAft>
              <a:buClrTx/>
              <a:buSzTx/>
              <a:buFontTx/>
              <a:buNone/>
              <a:tabLst/>
              <a:defRPr sz="1800"/>
            </a:pPr>
            <a:r>
              <a:rPr lang="en-US" sz="1050" b="1" dirty="0">
                <a:solidFill>
                  <a:schemeClr val="tx1">
                    <a:lumMod val="65000"/>
                    <a:lumOff val="35000"/>
                  </a:schemeClr>
                </a:solidFill>
                <a:latin typeface="Arial  "/>
                <a:ea typeface="Arial"/>
                <a:cs typeface="Arial"/>
                <a:sym typeface="Arial"/>
              </a:rPr>
              <a:t>Notes to Trainer:  </a:t>
            </a:r>
            <a:r>
              <a:rPr lang="en-US" sz="1050" b="0" dirty="0">
                <a:solidFill>
                  <a:schemeClr val="tx1">
                    <a:lumMod val="65000"/>
                    <a:lumOff val="35000"/>
                  </a:schemeClr>
                </a:solidFill>
                <a:latin typeface="Arial  "/>
                <a:ea typeface="Arial"/>
                <a:cs typeface="Arial"/>
                <a:sym typeface="Arial"/>
              </a:rPr>
              <a:t>Read the slide aloud.  Share that women</a:t>
            </a:r>
            <a:r>
              <a:rPr lang="en-US" sz="1050" b="0" baseline="0" dirty="0">
                <a:solidFill>
                  <a:schemeClr val="tx1">
                    <a:lumMod val="65000"/>
                    <a:lumOff val="35000"/>
                  </a:schemeClr>
                </a:solidFill>
                <a:latin typeface="Arial  "/>
                <a:ea typeface="Arial"/>
                <a:cs typeface="Arial"/>
                <a:sym typeface="Arial"/>
              </a:rPr>
              <a:t> who are experiencing DV may have difficulty breastfeeding because of their partner’s control over their body/breasts, or because of jealousy of a mother’s alone time spent with the baby. Additionally, it may be easier for women to move a baby out of harm’s way when they’re attached to a bottle, than when they are attached to a breast. </a:t>
            </a:r>
            <a:r>
              <a:rPr lang="en-US" sz="1050" b="0" dirty="0">
                <a:solidFill>
                  <a:schemeClr val="tx1">
                    <a:lumMod val="65000"/>
                    <a:lumOff val="35000"/>
                  </a:schemeClr>
                </a:solidFill>
                <a:latin typeface="Arial  "/>
                <a:ea typeface="Arial"/>
                <a:cs typeface="Arial"/>
                <a:sym typeface="Arial"/>
              </a:rPr>
              <a:t> </a:t>
            </a:r>
            <a:r>
              <a:rPr lang="en-US" sz="1050" b="0" baseline="0" dirty="0">
                <a:solidFill>
                  <a:schemeClr val="tx1">
                    <a:lumMod val="65000"/>
                    <a:lumOff val="35000"/>
                  </a:schemeClr>
                </a:solidFill>
                <a:latin typeface="Arial  "/>
                <a:ea typeface="Arial"/>
                <a:cs typeface="Arial"/>
                <a:sym typeface="Arial"/>
              </a:rPr>
              <a:t>Experiences with PTSD, previous trauma, and maternal depression are other factors which may affect a mom’s decision, or ability to breastfeed.  </a:t>
            </a:r>
            <a:endParaRPr lang="en-US" sz="1050" b="0" dirty="0">
              <a:solidFill>
                <a:schemeClr val="tx1">
                  <a:lumMod val="65000"/>
                  <a:lumOff val="35000"/>
                </a:schemeClr>
              </a:solidFill>
              <a:latin typeface="Arial  "/>
              <a:ea typeface="Arial"/>
              <a:cs typeface="Arial"/>
              <a:sym typeface="Arial"/>
            </a:endParaRPr>
          </a:p>
          <a:p>
            <a:pPr marL="171450" indent="-171450" defTabSz="931774">
              <a:spcAft>
                <a:spcPts val="0"/>
              </a:spcAft>
              <a:buFont typeface="Arial" panose="020B0604020202020204" pitchFamily="34" charset="0"/>
              <a:buChar char="•"/>
              <a:defRPr/>
            </a:pPr>
            <a:r>
              <a:rPr lang="en-US" sz="1050" b="0" dirty="0">
                <a:solidFill>
                  <a:schemeClr val="tx1">
                    <a:lumMod val="65000"/>
                    <a:lumOff val="35000"/>
                  </a:schemeClr>
                </a:solidFill>
                <a:latin typeface="Arial  "/>
              </a:rPr>
              <a:t>Silverman JG, Decker MR, Reed E, Raj A,</a:t>
            </a:r>
            <a:r>
              <a:rPr lang="en-US" sz="1050" dirty="0">
                <a:solidFill>
                  <a:schemeClr val="tx1">
                    <a:lumMod val="65000"/>
                    <a:lumOff val="35000"/>
                  </a:schemeClr>
                </a:solidFill>
                <a:latin typeface="Arial  "/>
              </a:rPr>
              <a:t> </a:t>
            </a:r>
            <a:r>
              <a:rPr lang="en-US" sz="1050" b="0" dirty="0">
                <a:solidFill>
                  <a:schemeClr val="tx1">
                    <a:lumMod val="65000"/>
                    <a:lumOff val="35000"/>
                  </a:schemeClr>
                </a:solidFill>
                <a:latin typeface="Arial  "/>
              </a:rPr>
              <a:t>Intimate partner violence around the time of pregnancy: association with breastfeeding behavior, J </a:t>
            </a:r>
            <a:r>
              <a:rPr lang="en-US" sz="1050" b="0" dirty="0" err="1">
                <a:solidFill>
                  <a:schemeClr val="tx1">
                    <a:lumMod val="65000"/>
                    <a:lumOff val="35000"/>
                  </a:schemeClr>
                </a:solidFill>
                <a:latin typeface="Arial  "/>
              </a:rPr>
              <a:t>Womens</a:t>
            </a:r>
            <a:r>
              <a:rPr lang="en-US" sz="1050" b="0" dirty="0">
                <a:solidFill>
                  <a:schemeClr val="tx1">
                    <a:lumMod val="65000"/>
                    <a:lumOff val="35000"/>
                  </a:schemeClr>
                </a:solidFill>
                <a:latin typeface="Arial  "/>
              </a:rPr>
              <a:t> Health (</a:t>
            </a:r>
            <a:r>
              <a:rPr lang="en-US" sz="1050" b="0" dirty="0" err="1">
                <a:solidFill>
                  <a:schemeClr val="tx1">
                    <a:lumMod val="65000"/>
                    <a:lumOff val="35000"/>
                  </a:schemeClr>
                </a:solidFill>
                <a:latin typeface="Arial  "/>
              </a:rPr>
              <a:t>Larchmt</a:t>
            </a:r>
            <a:r>
              <a:rPr lang="en-US" sz="1050" b="0" dirty="0">
                <a:solidFill>
                  <a:schemeClr val="tx1">
                    <a:lumMod val="65000"/>
                    <a:lumOff val="35000"/>
                  </a:schemeClr>
                </a:solidFill>
                <a:latin typeface="Arial  "/>
              </a:rPr>
              <a:t>), 2006 Oct;15(8):934-40.</a:t>
            </a:r>
            <a:endParaRPr lang="en-US" sz="1050" dirty="0">
              <a:solidFill>
                <a:schemeClr val="tx1">
                  <a:lumMod val="65000"/>
                  <a:lumOff val="35000"/>
                </a:schemeClr>
              </a:solidFill>
              <a:latin typeface="Arial  "/>
            </a:endParaRPr>
          </a:p>
          <a:p>
            <a:pPr defTabSz="931774">
              <a:lnSpc>
                <a:spcPct val="114000"/>
              </a:lnSpc>
              <a:spcAft>
                <a:spcPts val="0"/>
              </a:spcAft>
              <a:defRPr sz="1800"/>
            </a:pPr>
            <a:endParaRPr lang="en-US" b="0" dirty="0">
              <a:solidFill>
                <a:schemeClr val="tx1">
                  <a:lumMod val="65000"/>
                  <a:lumOff val="35000"/>
                </a:schemeClr>
              </a:solidFill>
              <a:latin typeface="Arial  "/>
              <a:ea typeface="Arial"/>
              <a:cs typeface="Arial"/>
              <a:sym typeface="Arial"/>
            </a:endParaRPr>
          </a:p>
          <a:p>
            <a:pPr defTabSz="931774">
              <a:lnSpc>
                <a:spcPct val="114000"/>
              </a:lnSpc>
              <a:spcAft>
                <a:spcPts val="0"/>
              </a:spcAft>
              <a:defRPr sz="1800"/>
            </a:pPr>
            <a:r>
              <a:rPr lang="en-US" sz="1050" b="1" dirty="0">
                <a:solidFill>
                  <a:schemeClr val="tx1">
                    <a:lumMod val="65000"/>
                    <a:lumOff val="35000"/>
                  </a:schemeClr>
                </a:solidFill>
                <a:latin typeface="Arial  "/>
                <a:ea typeface="Arial"/>
                <a:cs typeface="Arial"/>
                <a:sym typeface="Arial"/>
              </a:rPr>
              <a:t>Background Info: </a:t>
            </a:r>
          </a:p>
          <a:p>
            <a:r>
              <a:rPr lang="en-US" b="0" i="0" kern="1200" dirty="0">
                <a:ln>
                  <a:noFill/>
                </a:ln>
                <a:solidFill>
                  <a:schemeClr val="tx1">
                    <a:lumMod val="65000"/>
                    <a:lumOff val="35000"/>
                  </a:schemeClr>
                </a:solidFill>
                <a:effectLst/>
                <a:latin typeface="Arial  "/>
                <a:cs typeface="Arial" panose="020B0604020202020204" pitchFamily="34" charset="0"/>
              </a:rPr>
              <a:t>The cells, hormones, and antibodies in </a:t>
            </a:r>
            <a:r>
              <a:rPr lang="en-US" b="0" i="0" kern="1200" dirty="0" err="1">
                <a:ln>
                  <a:noFill/>
                </a:ln>
                <a:solidFill>
                  <a:schemeClr val="tx1">
                    <a:lumMod val="65000"/>
                    <a:lumOff val="35000"/>
                  </a:schemeClr>
                </a:solidFill>
                <a:effectLst/>
                <a:latin typeface="Arial  "/>
                <a:cs typeface="Arial" panose="020B0604020202020204" pitchFamily="34" charset="0"/>
              </a:rPr>
              <a:t>breastmilk</a:t>
            </a:r>
            <a:r>
              <a:rPr lang="en-US" b="0" i="0" kern="1200" dirty="0">
                <a:ln>
                  <a:noFill/>
                </a:ln>
                <a:solidFill>
                  <a:schemeClr val="tx1">
                    <a:lumMod val="65000"/>
                    <a:lumOff val="35000"/>
                  </a:schemeClr>
                </a:solidFill>
                <a:effectLst/>
                <a:latin typeface="Arial  "/>
                <a:cs typeface="Arial" panose="020B0604020202020204" pitchFamily="34" charset="0"/>
              </a:rPr>
              <a:t> help protect babies from illness. This protection is unique and changes every day to meet a baby’s growing needs.  Research shows that breastfed babies have lower risks of:</a:t>
            </a:r>
            <a:r>
              <a:rPr lang="en-US" b="0" i="0" u="none" strike="noStrike" kern="1200" baseline="30000" dirty="0">
                <a:ln>
                  <a:noFill/>
                </a:ln>
                <a:solidFill>
                  <a:schemeClr val="tx1">
                    <a:lumMod val="65000"/>
                    <a:lumOff val="35000"/>
                  </a:schemeClr>
                </a:solidFill>
                <a:effectLst/>
                <a:latin typeface="Arial  "/>
                <a:cs typeface="Arial" panose="020B0604020202020204" pitchFamily="34" charset="0"/>
              </a:rPr>
              <a:t> </a:t>
            </a:r>
            <a:endParaRPr lang="en-US" b="0" i="0" kern="1200" dirty="0">
              <a:ln>
                <a:noFill/>
              </a:ln>
              <a:solidFill>
                <a:schemeClr val="tx1">
                  <a:lumMod val="65000"/>
                  <a:lumOff val="35000"/>
                </a:schemeClr>
              </a:solidFill>
              <a:effectLst/>
              <a:latin typeface="Arial  "/>
              <a:cs typeface="Arial" panose="020B0604020202020204" pitchFamily="34" charset="0"/>
            </a:endParaRP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Asthma</a:t>
            </a: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Leukemia (during childhood)</a:t>
            </a: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Obesity (during childhood)</a:t>
            </a: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Ear infections</a:t>
            </a: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Eczema (atopic dermatitis)</a:t>
            </a: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Diarrhea and vomiting</a:t>
            </a: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Lower respiratory infections</a:t>
            </a: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Necrotizing (NEK-</a:t>
            </a:r>
            <a:r>
              <a:rPr lang="en-US" b="0" i="0" kern="1200" dirty="0" err="1">
                <a:ln>
                  <a:noFill/>
                </a:ln>
                <a:solidFill>
                  <a:schemeClr val="tx1">
                    <a:lumMod val="65000"/>
                    <a:lumOff val="35000"/>
                  </a:schemeClr>
                </a:solidFill>
                <a:effectLst/>
                <a:latin typeface="Arial  "/>
                <a:cs typeface="Arial" panose="020B0604020202020204" pitchFamily="34" charset="0"/>
              </a:rPr>
              <a:t>roh</a:t>
            </a:r>
            <a:r>
              <a:rPr lang="en-US" b="0" i="0" kern="1200" dirty="0">
                <a:ln>
                  <a:noFill/>
                </a:ln>
                <a:solidFill>
                  <a:schemeClr val="tx1">
                    <a:lumMod val="65000"/>
                    <a:lumOff val="35000"/>
                  </a:schemeClr>
                </a:solidFill>
                <a:effectLst/>
                <a:latin typeface="Arial  "/>
                <a:cs typeface="Arial" panose="020B0604020202020204" pitchFamily="34" charset="0"/>
              </a:rPr>
              <a:t>-TEYE-zing) </a:t>
            </a:r>
            <a:r>
              <a:rPr lang="en-US" b="0" i="0" kern="1200" dirty="0" err="1">
                <a:ln>
                  <a:noFill/>
                </a:ln>
                <a:solidFill>
                  <a:schemeClr val="tx1">
                    <a:lumMod val="65000"/>
                    <a:lumOff val="35000"/>
                  </a:schemeClr>
                </a:solidFill>
                <a:effectLst/>
                <a:latin typeface="Arial  "/>
                <a:cs typeface="Arial" panose="020B0604020202020204" pitchFamily="34" charset="0"/>
              </a:rPr>
              <a:t>enterocolitis</a:t>
            </a:r>
            <a:r>
              <a:rPr lang="en-US" b="0" i="0" kern="1200" dirty="0">
                <a:ln>
                  <a:noFill/>
                </a:ln>
                <a:solidFill>
                  <a:schemeClr val="tx1">
                    <a:lumMod val="65000"/>
                    <a:lumOff val="35000"/>
                  </a:schemeClr>
                </a:solidFill>
                <a:effectLst/>
                <a:latin typeface="Arial  "/>
                <a:cs typeface="Arial" panose="020B0604020202020204" pitchFamily="34" charset="0"/>
              </a:rPr>
              <a:t> (en-TUR-oh-</a:t>
            </a:r>
            <a:r>
              <a:rPr lang="en-US" b="0" i="0" kern="1200" dirty="0" err="1">
                <a:ln>
                  <a:noFill/>
                </a:ln>
                <a:solidFill>
                  <a:schemeClr val="tx1">
                    <a:lumMod val="65000"/>
                    <a:lumOff val="35000"/>
                  </a:schemeClr>
                </a:solidFill>
                <a:effectLst/>
                <a:latin typeface="Arial  "/>
                <a:cs typeface="Arial" panose="020B0604020202020204" pitchFamily="34" charset="0"/>
              </a:rPr>
              <a:t>coh</a:t>
            </a:r>
            <a:r>
              <a:rPr lang="en-US" b="0" i="0" kern="1200" dirty="0">
                <a:ln>
                  <a:noFill/>
                </a:ln>
                <a:solidFill>
                  <a:schemeClr val="tx1">
                    <a:lumMod val="65000"/>
                    <a:lumOff val="35000"/>
                  </a:schemeClr>
                </a:solidFill>
                <a:effectLst/>
                <a:latin typeface="Arial  "/>
                <a:cs typeface="Arial" panose="020B0604020202020204" pitchFamily="34" charset="0"/>
              </a:rPr>
              <a:t>-LYT-</a:t>
            </a:r>
            <a:r>
              <a:rPr lang="en-US" b="0" i="0" kern="1200" dirty="0" err="1">
                <a:ln>
                  <a:noFill/>
                </a:ln>
                <a:solidFill>
                  <a:schemeClr val="tx1">
                    <a:lumMod val="65000"/>
                    <a:lumOff val="35000"/>
                  </a:schemeClr>
                </a:solidFill>
                <a:effectLst/>
                <a:latin typeface="Arial  "/>
                <a:cs typeface="Arial" panose="020B0604020202020204" pitchFamily="34" charset="0"/>
              </a:rPr>
              <a:t>iss</a:t>
            </a:r>
            <a:r>
              <a:rPr lang="en-US" b="0" i="0" kern="1200" dirty="0">
                <a:ln>
                  <a:noFill/>
                </a:ln>
                <a:solidFill>
                  <a:schemeClr val="tx1">
                    <a:lumMod val="65000"/>
                    <a:lumOff val="35000"/>
                  </a:schemeClr>
                </a:solidFill>
                <a:effectLst/>
                <a:latin typeface="Arial  "/>
                <a:cs typeface="Arial" panose="020B0604020202020204" pitchFamily="34" charset="0"/>
              </a:rPr>
              <a:t>), a disease that affects the gastrointestinal tract in premature babies, or babies born before 37 weeks of pregnancy</a:t>
            </a: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Sudden infant death syndrome (SIDS)</a:t>
            </a:r>
          </a:p>
          <a:p>
            <a:pPr marL="171450" indent="-171450">
              <a:buFont typeface="Arial" panose="020B0604020202020204" pitchFamily="34" charset="0"/>
              <a:buChar char="•"/>
            </a:pPr>
            <a:r>
              <a:rPr lang="en-US" b="0" i="0" kern="1200" dirty="0">
                <a:ln>
                  <a:noFill/>
                </a:ln>
                <a:solidFill>
                  <a:schemeClr val="tx1">
                    <a:lumMod val="65000"/>
                    <a:lumOff val="35000"/>
                  </a:schemeClr>
                </a:solidFill>
                <a:effectLst/>
                <a:latin typeface="Arial  "/>
                <a:cs typeface="Arial" panose="020B0604020202020204" pitchFamily="34" charset="0"/>
              </a:rPr>
              <a:t>Type 2 diabetes</a:t>
            </a:r>
          </a:p>
          <a:p>
            <a:pPr defTabSz="931774">
              <a:lnSpc>
                <a:spcPct val="114000"/>
              </a:lnSpc>
              <a:spcAft>
                <a:spcPts val="0"/>
              </a:spcAft>
              <a:defRPr sz="1800"/>
            </a:pPr>
            <a:r>
              <a:rPr lang="en-US" sz="1050" b="0" dirty="0">
                <a:solidFill>
                  <a:schemeClr val="tx1">
                    <a:lumMod val="65000"/>
                    <a:lumOff val="35000"/>
                  </a:schemeClr>
                </a:solidFill>
                <a:latin typeface="Arial  "/>
                <a:ea typeface="Arial"/>
                <a:cs typeface="Arial"/>
                <a:sym typeface="Arial"/>
              </a:rPr>
              <a:t>From: https://www.womenshealth.gov/breastfeeding/making-decision-breastfeed </a:t>
            </a:r>
          </a:p>
          <a:p>
            <a:pPr defTabSz="931774">
              <a:lnSpc>
                <a:spcPct val="114000"/>
              </a:lnSpc>
              <a:spcAft>
                <a:spcPts val="0"/>
              </a:spcAft>
              <a:defRPr sz="1800"/>
            </a:pPr>
            <a:endParaRPr lang="en-US" b="0" dirty="0">
              <a:solidFill>
                <a:schemeClr val="tx1">
                  <a:lumMod val="65000"/>
                  <a:lumOff val="35000"/>
                </a:schemeClr>
              </a:solidFill>
              <a:latin typeface="Arial  "/>
              <a:ea typeface="Arial"/>
              <a:cs typeface="Arial"/>
              <a:sym typeface="Arial"/>
            </a:endParaRPr>
          </a:p>
          <a:p>
            <a:r>
              <a:rPr lang="en-US" b="0" i="0" kern="1200" baseline="0" dirty="0">
                <a:ln>
                  <a:noFill/>
                </a:ln>
                <a:solidFill>
                  <a:schemeClr val="tx1">
                    <a:lumMod val="65000"/>
                    <a:lumOff val="35000"/>
                  </a:schemeClr>
                </a:solidFill>
                <a:effectLst/>
                <a:latin typeface="Arial  "/>
                <a:cs typeface="Arial" panose="020B0604020202020204" pitchFamily="34" charset="0"/>
              </a:rPr>
              <a:t>There are also maternal health benefits to breastfeeding such as:</a:t>
            </a:r>
          </a:p>
          <a:p>
            <a:pPr marL="171450" indent="-171450">
              <a:buFont typeface="Arial" panose="020B0604020202020204" pitchFamily="34" charset="0"/>
              <a:buChar char="•"/>
            </a:pPr>
            <a:r>
              <a:rPr lang="en-US" b="0" i="0" kern="1200" baseline="0" dirty="0">
                <a:ln>
                  <a:noFill/>
                </a:ln>
                <a:solidFill>
                  <a:schemeClr val="tx1">
                    <a:lumMod val="65000"/>
                    <a:lumOff val="35000"/>
                  </a:schemeClr>
                </a:solidFill>
                <a:effectLst/>
                <a:latin typeface="Arial  "/>
                <a:cs typeface="Arial" panose="020B0604020202020204" pitchFamily="34" charset="0"/>
              </a:rPr>
              <a:t>decreased postpartum bleeding and more rapid uterine involution</a:t>
            </a:r>
          </a:p>
          <a:p>
            <a:pPr marL="171450" indent="-171450">
              <a:buFont typeface="Arial" panose="020B0604020202020204" pitchFamily="34" charset="0"/>
              <a:buChar char="•"/>
            </a:pPr>
            <a:r>
              <a:rPr lang="en-US" b="0" i="0" kern="1200" baseline="0" dirty="0">
                <a:ln>
                  <a:noFill/>
                </a:ln>
                <a:solidFill>
                  <a:schemeClr val="tx1">
                    <a:lumMod val="65000"/>
                    <a:lumOff val="35000"/>
                  </a:schemeClr>
                </a:solidFill>
                <a:effectLst/>
                <a:latin typeface="Arial  "/>
                <a:cs typeface="Arial" panose="020B0604020202020204" pitchFamily="34" charset="0"/>
              </a:rPr>
              <a:t>decreased menstrual blood loss and increased child spacing (</a:t>
            </a:r>
            <a:r>
              <a:rPr lang="en-US" b="0" i="0" kern="1200" baseline="0" dirty="0" err="1">
                <a:ln>
                  <a:noFill/>
                </a:ln>
                <a:solidFill>
                  <a:schemeClr val="tx1">
                    <a:lumMod val="65000"/>
                    <a:lumOff val="35000"/>
                  </a:schemeClr>
                </a:solidFill>
                <a:effectLst/>
                <a:latin typeface="Arial  "/>
                <a:cs typeface="Arial" panose="020B0604020202020204" pitchFamily="34" charset="0"/>
              </a:rPr>
              <a:t>lactational</a:t>
            </a:r>
            <a:r>
              <a:rPr lang="en-US" b="0" i="0" kern="1200" baseline="0" dirty="0">
                <a:ln>
                  <a:noFill/>
                </a:ln>
                <a:solidFill>
                  <a:schemeClr val="tx1">
                    <a:lumMod val="65000"/>
                    <a:lumOff val="35000"/>
                  </a:schemeClr>
                </a:solidFill>
                <a:effectLst/>
                <a:latin typeface="Arial  "/>
                <a:cs typeface="Arial" panose="020B0604020202020204" pitchFamily="34" charset="0"/>
              </a:rPr>
              <a:t> amenorrhea)</a:t>
            </a:r>
          </a:p>
          <a:p>
            <a:pPr marL="171450" indent="-171450">
              <a:buFont typeface="Arial" panose="020B0604020202020204" pitchFamily="34" charset="0"/>
              <a:buChar char="•"/>
            </a:pPr>
            <a:r>
              <a:rPr lang="en-US" b="0" i="0" kern="1200" baseline="0" dirty="0">
                <a:ln>
                  <a:noFill/>
                </a:ln>
                <a:solidFill>
                  <a:schemeClr val="tx1">
                    <a:lumMod val="65000"/>
                    <a:lumOff val="35000"/>
                  </a:schemeClr>
                </a:solidFill>
                <a:effectLst/>
                <a:latin typeface="Arial  "/>
                <a:cs typeface="Arial" panose="020B0604020202020204" pitchFamily="34" charset="0"/>
              </a:rPr>
              <a:t>earlier return to </a:t>
            </a:r>
            <a:r>
              <a:rPr lang="en-US" b="0" i="0" kern="1200" baseline="0" dirty="0" err="1">
                <a:ln>
                  <a:noFill/>
                </a:ln>
                <a:solidFill>
                  <a:schemeClr val="tx1">
                    <a:lumMod val="65000"/>
                    <a:lumOff val="35000"/>
                  </a:schemeClr>
                </a:solidFill>
                <a:effectLst/>
                <a:latin typeface="Arial  "/>
                <a:cs typeface="Arial" panose="020B0604020202020204" pitchFamily="34" charset="0"/>
              </a:rPr>
              <a:t>prepregnancy</a:t>
            </a:r>
            <a:r>
              <a:rPr lang="en-US" b="0" i="0" kern="1200" baseline="0" dirty="0">
                <a:ln>
                  <a:noFill/>
                </a:ln>
                <a:solidFill>
                  <a:schemeClr val="tx1">
                    <a:lumMod val="65000"/>
                    <a:lumOff val="35000"/>
                  </a:schemeClr>
                </a:solidFill>
                <a:effectLst/>
                <a:latin typeface="Arial  "/>
                <a:cs typeface="Arial" panose="020B0604020202020204" pitchFamily="34" charset="0"/>
              </a:rPr>
              <a:t> weight</a:t>
            </a:r>
          </a:p>
          <a:p>
            <a:pPr marL="171450" indent="-171450">
              <a:buFont typeface="Arial" panose="020B0604020202020204" pitchFamily="34" charset="0"/>
              <a:buChar char="•"/>
            </a:pPr>
            <a:r>
              <a:rPr lang="en-US" b="0" i="0" kern="1200" baseline="0" dirty="0">
                <a:ln>
                  <a:noFill/>
                </a:ln>
                <a:solidFill>
                  <a:schemeClr val="tx1">
                    <a:lumMod val="65000"/>
                    <a:lumOff val="35000"/>
                  </a:schemeClr>
                </a:solidFill>
                <a:effectLst/>
                <a:latin typeface="Arial  "/>
                <a:cs typeface="Arial" panose="020B0604020202020204" pitchFamily="34" charset="0"/>
              </a:rPr>
              <a:t>decreased risk of breast and ovarian cancers</a:t>
            </a:r>
          </a:p>
          <a:p>
            <a:pPr marL="0" indent="0" defTabSz="931774">
              <a:lnSpc>
                <a:spcPct val="114000"/>
              </a:lnSpc>
              <a:spcAft>
                <a:spcPts val="0"/>
              </a:spcAft>
              <a:buFont typeface="Arial" panose="020B0604020202020204" pitchFamily="34" charset="0"/>
              <a:buNone/>
              <a:defRPr sz="1800"/>
            </a:pPr>
            <a:r>
              <a:rPr lang="en-US" sz="1050" b="0" dirty="0">
                <a:solidFill>
                  <a:schemeClr val="tx1">
                    <a:lumMod val="65000"/>
                    <a:lumOff val="35000"/>
                  </a:schemeClr>
                </a:solidFill>
                <a:latin typeface="Arial  "/>
                <a:ea typeface="Arial"/>
                <a:cs typeface="Arial"/>
                <a:sym typeface="Arial"/>
              </a:rPr>
              <a:t>From: https://www.aap.org/en-us/advocacy-and-policy/aap-health-initiatives/Breastfeeding/Pages/Benefits-of-Breastfeeding.aspx </a:t>
            </a:r>
          </a:p>
          <a:p>
            <a:pPr marL="0" indent="0" defTabSz="931774">
              <a:lnSpc>
                <a:spcPct val="114000"/>
              </a:lnSpc>
              <a:spcAft>
                <a:spcPts val="0"/>
              </a:spcAft>
              <a:buFont typeface="Arial" panose="020B0604020202020204" pitchFamily="34" charset="0"/>
              <a:buNone/>
              <a:defRPr sz="1800"/>
            </a:pPr>
            <a:endParaRPr lang="en-US" b="0" dirty="0">
              <a:solidFill>
                <a:schemeClr val="tx1">
                  <a:lumMod val="65000"/>
                  <a:lumOff val="35000"/>
                </a:schemeClr>
              </a:solidFill>
              <a:latin typeface="Arial  "/>
              <a:ea typeface="Arial"/>
              <a:cs typeface="Arial"/>
              <a:sym typeface="Arial"/>
            </a:endParaRPr>
          </a:p>
          <a:p>
            <a:pPr marL="171450" indent="-171450" defTabSz="931774">
              <a:lnSpc>
                <a:spcPct val="114000"/>
              </a:lnSpc>
              <a:spcAft>
                <a:spcPts val="0"/>
              </a:spcAft>
              <a:buFont typeface="Arial" panose="020B0604020202020204" pitchFamily="34" charset="0"/>
              <a:buChar char="•"/>
              <a:defRPr sz="1800"/>
            </a:pPr>
            <a:r>
              <a:rPr lang="en-US" sz="1050" b="0" dirty="0">
                <a:solidFill>
                  <a:schemeClr val="tx1">
                    <a:lumMod val="65000"/>
                    <a:lumOff val="35000"/>
                  </a:schemeClr>
                </a:solidFill>
                <a:latin typeface="Arial  "/>
                <a:ea typeface="Arial"/>
                <a:cs typeface="Arial"/>
                <a:sym typeface="Arial"/>
              </a:rPr>
              <a:t>Information on maternal breastfeeding support programs:</a:t>
            </a:r>
            <a:r>
              <a:rPr lang="en-US" sz="1050" b="0" baseline="0" dirty="0">
                <a:solidFill>
                  <a:schemeClr val="tx1">
                    <a:lumMod val="65000"/>
                    <a:lumOff val="35000"/>
                  </a:schemeClr>
                </a:solidFill>
                <a:latin typeface="Arial  "/>
                <a:ea typeface="Arial"/>
                <a:cs typeface="Arial"/>
                <a:sym typeface="Arial"/>
              </a:rPr>
              <a:t> https://www.womenshealth.gov/breastfeeding/learning-breastfeed/finding-breastfeeding-support-and-information and http://www.nursingmothers.org/ </a:t>
            </a:r>
            <a:endParaRPr lang="en-US" sz="1050" b="0" dirty="0">
              <a:solidFill>
                <a:schemeClr val="tx1">
                  <a:lumMod val="65000"/>
                  <a:lumOff val="35000"/>
                </a:schemeClr>
              </a:solidFill>
              <a:latin typeface="Arial  "/>
              <a:ea typeface="Arial"/>
              <a:cs typeface="Arial"/>
              <a:sym typeface="Arial"/>
            </a:endParaRPr>
          </a:p>
          <a:p>
            <a:pPr marL="171450" indent="-171450" defTabSz="931774">
              <a:lnSpc>
                <a:spcPct val="114000"/>
              </a:lnSpc>
              <a:spcAft>
                <a:spcPts val="0"/>
              </a:spcAft>
              <a:buFont typeface="Arial" panose="020B0604020202020204" pitchFamily="34" charset="0"/>
              <a:buChar char="•"/>
              <a:defRPr sz="1800"/>
            </a:pPr>
            <a:r>
              <a:rPr lang="en-US" sz="1050" b="0" dirty="0">
                <a:solidFill>
                  <a:schemeClr val="tx1">
                    <a:lumMod val="65000"/>
                    <a:lumOff val="35000"/>
                  </a:schemeClr>
                </a:solidFill>
                <a:latin typeface="Arial  "/>
                <a:ea typeface="Arial"/>
                <a:cs typeface="Arial"/>
                <a:sym typeface="Arial"/>
              </a:rPr>
              <a:t>“The Benefits of Breastfeeding,” The Atlantic. April 2, 2012 https://www.theatlantic.com/health/archive/2012/04/the-benefits-of-breastfeeding/255206/ </a:t>
            </a:r>
          </a:p>
          <a:p>
            <a:pPr marL="171450" indent="-171450">
              <a:buFont typeface="Arial" panose="020B0604020202020204" pitchFamily="34" charset="0"/>
              <a:buChar char="•"/>
            </a:pPr>
            <a:r>
              <a:rPr lang="en-US" b="0" i="0" kern="1200" baseline="0" dirty="0">
                <a:ln>
                  <a:noFill/>
                </a:ln>
                <a:solidFill>
                  <a:schemeClr val="tx1">
                    <a:lumMod val="65000"/>
                    <a:lumOff val="35000"/>
                  </a:schemeClr>
                </a:solidFill>
                <a:effectLst/>
                <a:latin typeface="Arial  "/>
                <a:cs typeface="Arial" panose="020B0604020202020204" pitchFamily="34" charset="0"/>
              </a:rPr>
              <a:t>American Academy of Pediatrics. (2012). Breastfeeding and the use of human milk. </a:t>
            </a:r>
            <a:r>
              <a:rPr lang="en-US" b="0" i="1" kern="1200" baseline="0" dirty="0">
                <a:ln>
                  <a:noFill/>
                </a:ln>
                <a:solidFill>
                  <a:schemeClr val="tx1">
                    <a:lumMod val="65000"/>
                    <a:lumOff val="35000"/>
                  </a:schemeClr>
                </a:solidFill>
                <a:effectLst/>
                <a:latin typeface="Arial  "/>
                <a:cs typeface="Arial" panose="020B0604020202020204" pitchFamily="34" charset="0"/>
              </a:rPr>
              <a:t>Pediatrics, 129(3)</a:t>
            </a:r>
            <a:r>
              <a:rPr lang="en-US" b="0" i="0" kern="1200" baseline="0" dirty="0">
                <a:ln>
                  <a:noFill/>
                </a:ln>
                <a:solidFill>
                  <a:schemeClr val="tx1">
                    <a:lumMod val="65000"/>
                    <a:lumOff val="35000"/>
                  </a:schemeClr>
                </a:solidFill>
                <a:effectLst/>
                <a:latin typeface="Arial  "/>
                <a:cs typeface="Arial" panose="020B0604020202020204" pitchFamily="34" charset="0"/>
              </a:rPr>
              <a:t>, e827–e841. Retrieved April 27, 2012, from </a:t>
            </a:r>
            <a:r>
              <a:rPr lang="en-US" b="0" i="0" u="none" strike="noStrike" kern="1200" baseline="0" dirty="0">
                <a:ln>
                  <a:noFill/>
                </a:ln>
                <a:solidFill>
                  <a:schemeClr val="tx1">
                    <a:lumMod val="65000"/>
                    <a:lumOff val="35000"/>
                  </a:schemeClr>
                </a:solidFill>
                <a:effectLst/>
                <a:latin typeface="Arial  "/>
                <a:cs typeface="Arial" panose="020B0604020202020204" pitchFamily="34" charset="0"/>
                <a:hlinkClick r:id="rId3"/>
              </a:rPr>
              <a:t>http://pediatrics.aappublications.org/content/129/3/e827.full.pdf+html</a:t>
            </a:r>
            <a:r>
              <a:rPr lang="en-US" b="0" i="0" kern="1200" baseline="0" dirty="0">
                <a:ln>
                  <a:noFill/>
                </a:ln>
                <a:solidFill>
                  <a:schemeClr val="tx1">
                    <a:lumMod val="65000"/>
                    <a:lumOff val="35000"/>
                  </a:schemeClr>
                </a:solidFill>
                <a:effectLst/>
                <a:latin typeface="Arial  "/>
                <a:cs typeface="Arial" panose="020B0604020202020204" pitchFamily="34" charset="0"/>
              </a:rPr>
              <a:t> </a:t>
            </a:r>
          </a:p>
          <a:p>
            <a:pPr marL="171450" indent="-171450">
              <a:buFont typeface="Arial" panose="020B0604020202020204" pitchFamily="34" charset="0"/>
              <a:buChar char="•"/>
            </a:pPr>
            <a:r>
              <a:rPr lang="en-US" b="0" i="0" kern="1200" baseline="0" dirty="0">
                <a:ln>
                  <a:noFill/>
                </a:ln>
                <a:solidFill>
                  <a:schemeClr val="tx1">
                    <a:lumMod val="65000"/>
                    <a:lumOff val="35000"/>
                  </a:schemeClr>
                </a:solidFill>
                <a:effectLst/>
                <a:latin typeface="Arial  "/>
                <a:cs typeface="Arial" panose="020B0604020202020204" pitchFamily="34" charset="0"/>
              </a:rPr>
              <a:t>Feldman-Winter, L., &amp; Goldsmith, J. P.; Committee on Fetus and Newborn, Task Force on Sudden Infant Death Syndrome. (2016). Safe sleep and skin-to-skin care in the neonatal period for healthy term newborns. </a:t>
            </a:r>
            <a:r>
              <a:rPr lang="en-US" b="0" i="1" kern="1200" baseline="0" dirty="0">
                <a:ln>
                  <a:noFill/>
                </a:ln>
                <a:solidFill>
                  <a:schemeClr val="tx1">
                    <a:lumMod val="65000"/>
                    <a:lumOff val="35000"/>
                  </a:schemeClr>
                </a:solidFill>
                <a:effectLst/>
                <a:latin typeface="Arial  "/>
                <a:cs typeface="Arial" panose="020B0604020202020204" pitchFamily="34" charset="0"/>
              </a:rPr>
              <a:t>Pediatrics, 138</a:t>
            </a:r>
            <a:r>
              <a:rPr lang="en-US" b="0" i="0" kern="1200" baseline="0" dirty="0">
                <a:ln>
                  <a:noFill/>
                </a:ln>
                <a:solidFill>
                  <a:schemeClr val="tx1">
                    <a:lumMod val="65000"/>
                    <a:lumOff val="35000"/>
                  </a:schemeClr>
                </a:solidFill>
                <a:effectLst/>
                <a:latin typeface="Arial  "/>
                <a:cs typeface="Arial" panose="020B0604020202020204" pitchFamily="34" charset="0"/>
              </a:rPr>
              <a:t>(3), e20161889. Retrieved December 20, 2016, from </a:t>
            </a:r>
            <a:r>
              <a:rPr lang="en-US" b="0" i="0" u="none" strike="noStrike" kern="1200" baseline="0" dirty="0">
                <a:ln>
                  <a:noFill/>
                </a:ln>
                <a:solidFill>
                  <a:schemeClr val="tx1">
                    <a:lumMod val="65000"/>
                    <a:lumOff val="35000"/>
                  </a:schemeClr>
                </a:solidFill>
                <a:effectLst/>
                <a:latin typeface="Arial  "/>
                <a:cs typeface="Arial" panose="020B0604020202020204" pitchFamily="34" charset="0"/>
                <a:hlinkClick r:id="rId4"/>
              </a:rPr>
              <a:t>http://pediatrics.aappublications.org/content/early/2016/08/18/peds.2016-1889</a:t>
            </a:r>
            <a:r>
              <a:rPr lang="en-US" b="0" i="0" kern="1200" baseline="0" dirty="0">
                <a:ln>
                  <a:noFill/>
                </a:ln>
                <a:solidFill>
                  <a:schemeClr val="tx1">
                    <a:lumMod val="65000"/>
                    <a:lumOff val="35000"/>
                  </a:schemeClr>
                </a:solidFill>
                <a:effectLst/>
                <a:latin typeface="Arial  "/>
                <a:cs typeface="Arial" panose="020B0604020202020204" pitchFamily="34" charset="0"/>
              </a:rPr>
              <a:t> </a:t>
            </a:r>
            <a:endParaRPr lang="en-US" b="0" dirty="0">
              <a:solidFill>
                <a:schemeClr val="tx1">
                  <a:lumMod val="65000"/>
                  <a:lumOff val="35000"/>
                </a:schemeClr>
              </a:solidFill>
              <a:latin typeface="Arial  "/>
              <a:ea typeface="Arial"/>
              <a:cs typeface="Arial"/>
              <a:sym typeface="Arial"/>
            </a:endParaRPr>
          </a:p>
        </p:txBody>
      </p:sp>
      <p:sp>
        <p:nvSpPr>
          <p:cNvPr id="4" name="Slide Number Placeholder 3"/>
          <p:cNvSpPr>
            <a:spLocks noGrp="1"/>
          </p:cNvSpPr>
          <p:nvPr>
            <p:ph type="sldNum" sz="quarter" idx="5"/>
          </p:nvPr>
        </p:nvSpPr>
        <p:spPr>
          <a:xfrm>
            <a:off x="3970938" y="8829967"/>
            <a:ext cx="3037840" cy="464820"/>
          </a:xfrm>
        </p:spPr>
        <p:txBody>
          <a:bodyPr/>
          <a:lstStyle/>
          <a:p>
            <a:pPr>
              <a:defRPr/>
            </a:pPr>
            <a:r>
              <a:rPr lang="en-US" dirty="0"/>
              <a:t>59</a:t>
            </a:r>
          </a:p>
        </p:txBody>
      </p:sp>
    </p:spTree>
    <p:extLst>
      <p:ext uri="{BB962C8B-B14F-4D97-AF65-F5344CB8AC3E}">
        <p14:creationId xmlns:p14="http://schemas.microsoft.com/office/powerpoint/2010/main" val="190453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670">
              <a:defRPr/>
            </a:pPr>
            <a:r>
              <a:rPr lang="en-US" sz="1100" b="1" dirty="0">
                <a:solidFill>
                  <a:schemeClr val="tx1">
                    <a:lumMod val="65000"/>
                    <a:lumOff val="35000"/>
                  </a:schemeClr>
                </a:solidFill>
                <a:latin typeface="Arial  "/>
              </a:rPr>
              <a:t>Notes to Trainer: </a:t>
            </a:r>
            <a:r>
              <a:rPr lang="en-US" sz="1100" b="0" dirty="0">
                <a:solidFill>
                  <a:schemeClr val="tx1">
                    <a:lumMod val="65000"/>
                    <a:lumOff val="35000"/>
                  </a:schemeClr>
                </a:solidFill>
                <a:latin typeface="Arial  "/>
              </a:rPr>
              <a:t>Share with the audience that w</a:t>
            </a:r>
            <a:r>
              <a:rPr lang="en-US" sz="1100" dirty="0">
                <a:solidFill>
                  <a:schemeClr val="tx1">
                    <a:lumMod val="65000"/>
                    <a:lumOff val="35000"/>
                  </a:schemeClr>
                </a:solidFill>
                <a:latin typeface="Arial  "/>
                <a:cs typeface="Arial" panose="020B0604020202020204" pitchFamily="34" charset="0"/>
              </a:rPr>
              <a:t>omen who are living with HIV across the U.S. have reported very high rates of IPV. </a:t>
            </a:r>
            <a:r>
              <a:rPr lang="en-US" sz="1100" dirty="0">
                <a:solidFill>
                  <a:schemeClr val="tx1">
                    <a:lumMod val="65000"/>
                    <a:lumOff val="35000"/>
                  </a:schemeClr>
                </a:solidFill>
                <a:latin typeface="Arial  "/>
              </a:rPr>
              <a:t>Women and men who report a history of IPV are more likely to report behaviors known to increase risk for HIV, including drug use, non treatment for an STI, giving or receiving money or drugs for sex, and anal sex without a condom.</a:t>
            </a:r>
          </a:p>
          <a:p>
            <a:pPr defTabSz="474670">
              <a:defRPr/>
            </a:pPr>
            <a:endParaRPr lang="en-US" sz="1100" dirty="0">
              <a:solidFill>
                <a:schemeClr val="tx1">
                  <a:lumMod val="65000"/>
                  <a:lumOff val="35000"/>
                </a:schemeClr>
              </a:solidFill>
              <a:latin typeface="Arial  "/>
            </a:endParaRPr>
          </a:p>
          <a:p>
            <a:pPr defTabSz="474670">
              <a:defRPr/>
            </a:pPr>
            <a:r>
              <a:rPr lang="en-US" sz="1100" dirty="0">
                <a:solidFill>
                  <a:schemeClr val="tx1">
                    <a:lumMod val="65000"/>
                    <a:lumOff val="35000"/>
                  </a:schemeClr>
                </a:solidFill>
                <a:latin typeface="Arial  "/>
                <a:cs typeface="Arial" panose="020B0604020202020204" pitchFamily="34" charset="0"/>
              </a:rPr>
              <a:t>Based on time, consider adding in some of the following points—</a:t>
            </a:r>
          </a:p>
          <a:p>
            <a:pPr defTabSz="474670">
              <a:defRPr/>
            </a:pPr>
            <a:r>
              <a:rPr lang="en-US" sz="1100" dirty="0">
                <a:solidFill>
                  <a:schemeClr val="tx1">
                    <a:lumMod val="65000"/>
                    <a:lumOff val="35000"/>
                  </a:schemeClr>
                </a:solidFill>
                <a:latin typeface="Arial  "/>
                <a:sym typeface="Arial"/>
              </a:rPr>
              <a:t>IPV Increases Risk for HIV Infection in the following ways:</a:t>
            </a:r>
            <a:endParaRPr lang="en-US" sz="1100" dirty="0">
              <a:solidFill>
                <a:schemeClr val="tx1">
                  <a:lumMod val="65000"/>
                  <a:lumOff val="35000"/>
                </a:schemeClr>
              </a:solidFill>
              <a:latin typeface="Arial  "/>
              <a:cs typeface="Arial" panose="020B0604020202020204" pitchFamily="34" charset="0"/>
            </a:endParaRPr>
          </a:p>
          <a:p>
            <a:pPr marL="291179" indent="-291179">
              <a:buFont typeface="Arial" panose="020B0604020202020204" pitchFamily="34" charset="0"/>
              <a:buChar char="•"/>
            </a:pPr>
            <a:r>
              <a:rPr lang="en-US" sz="1100" dirty="0">
                <a:solidFill>
                  <a:schemeClr val="tx1">
                    <a:lumMod val="65000"/>
                    <a:lumOff val="35000"/>
                  </a:schemeClr>
                </a:solidFill>
                <a:latin typeface="Arial  "/>
                <a:sym typeface="Arial"/>
              </a:rPr>
              <a:t>Sexual coercion/forced sex with an infected partner</a:t>
            </a:r>
          </a:p>
          <a:p>
            <a:pPr marL="291179" indent="-291179">
              <a:buFont typeface="Arial" panose="020B0604020202020204" pitchFamily="34" charset="0"/>
              <a:buChar char="•"/>
            </a:pPr>
            <a:r>
              <a:rPr lang="en-US" sz="1100" dirty="0">
                <a:solidFill>
                  <a:schemeClr val="tx1">
                    <a:lumMod val="65000"/>
                    <a:lumOff val="35000"/>
                  </a:schemeClr>
                </a:solidFill>
                <a:latin typeface="Arial  "/>
                <a:sym typeface="Arial"/>
              </a:rPr>
              <a:t>Limited or compromised negotiation of safer sex practices</a:t>
            </a:r>
          </a:p>
          <a:p>
            <a:pPr marL="291179" indent="-291179">
              <a:buFont typeface="Arial" panose="020B0604020202020204" pitchFamily="34" charset="0"/>
              <a:buChar char="•"/>
            </a:pPr>
            <a:r>
              <a:rPr lang="en-US" sz="1100" dirty="0">
                <a:solidFill>
                  <a:schemeClr val="tx1">
                    <a:lumMod val="65000"/>
                    <a:lumOff val="35000"/>
                  </a:schemeClr>
                </a:solidFill>
                <a:latin typeface="Arial  "/>
                <a:sym typeface="Arial"/>
              </a:rPr>
              <a:t>Increased sexual risk-taking behaviors, including survival and transactional sex</a:t>
            </a:r>
          </a:p>
          <a:p>
            <a:pPr marL="291179" indent="-291179">
              <a:buFont typeface="Arial" panose="020B0604020202020204" pitchFamily="34" charset="0"/>
              <a:buChar char="•"/>
            </a:pPr>
            <a:r>
              <a:rPr lang="en-US" sz="1100" dirty="0">
                <a:solidFill>
                  <a:schemeClr val="tx1">
                    <a:lumMod val="65000"/>
                    <a:lumOff val="35000"/>
                  </a:schemeClr>
                </a:solidFill>
                <a:latin typeface="Arial  "/>
              </a:rPr>
              <a:t>Increased risk of mother-to-child HIV transmission among abused pregnant women</a:t>
            </a:r>
          </a:p>
          <a:p>
            <a:pPr marL="291179" indent="-291179">
              <a:buFont typeface="Arial" panose="020B0604020202020204" pitchFamily="34" charset="0"/>
              <a:buChar char="•"/>
            </a:pPr>
            <a:r>
              <a:rPr lang="en-US" sz="1100" dirty="0">
                <a:solidFill>
                  <a:schemeClr val="tx1">
                    <a:lumMod val="65000"/>
                    <a:lumOff val="35000"/>
                  </a:schemeClr>
                </a:solidFill>
                <a:latin typeface="Arial  "/>
              </a:rPr>
              <a:t>Increased risk of unsafe injecting practices and coerced drug use</a:t>
            </a:r>
          </a:p>
          <a:p>
            <a:r>
              <a:rPr lang="en-US" sz="1100" dirty="0">
                <a:solidFill>
                  <a:schemeClr val="tx1">
                    <a:lumMod val="65000"/>
                    <a:lumOff val="35000"/>
                  </a:schemeClr>
                </a:solidFill>
                <a:latin typeface="Arial  "/>
              </a:rPr>
              <a:t>(</a:t>
            </a:r>
            <a:r>
              <a:rPr lang="en-US" sz="1100" dirty="0" err="1">
                <a:solidFill>
                  <a:schemeClr val="tx1">
                    <a:lumMod val="65000"/>
                    <a:lumOff val="35000"/>
                  </a:schemeClr>
                </a:solidFill>
                <a:latin typeface="Arial  "/>
              </a:rPr>
              <a:t>Maman</a:t>
            </a:r>
            <a:r>
              <a:rPr lang="en-US" sz="1100" dirty="0">
                <a:solidFill>
                  <a:schemeClr val="tx1">
                    <a:lumMod val="65000"/>
                    <a:lumOff val="35000"/>
                  </a:schemeClr>
                </a:solidFill>
                <a:latin typeface="Arial  "/>
              </a:rPr>
              <a:t>, 2000)</a:t>
            </a:r>
          </a:p>
          <a:p>
            <a:pPr defTabSz="474670">
              <a:defRPr sz="1800"/>
            </a:pPr>
            <a:endParaRPr lang="en-US" sz="1100" dirty="0">
              <a:solidFill>
                <a:schemeClr val="tx1">
                  <a:lumMod val="65000"/>
                  <a:lumOff val="35000"/>
                </a:schemeClr>
              </a:solidFill>
              <a:latin typeface="Arial  "/>
            </a:endParaRPr>
          </a:p>
          <a:p>
            <a:pPr lvl="0">
              <a:defRPr sz="1800"/>
            </a:pPr>
            <a:r>
              <a:rPr lang="en-US" sz="1100" dirty="0" err="1">
                <a:solidFill>
                  <a:schemeClr val="tx1">
                    <a:lumMod val="65000"/>
                    <a:lumOff val="35000"/>
                  </a:schemeClr>
                </a:solidFill>
                <a:latin typeface="Arial  "/>
              </a:rPr>
              <a:t>Maman</a:t>
            </a:r>
            <a:r>
              <a:rPr lang="en-US" sz="1100" dirty="0">
                <a:solidFill>
                  <a:schemeClr val="tx1">
                    <a:lumMod val="65000"/>
                    <a:lumOff val="35000"/>
                  </a:schemeClr>
                </a:solidFill>
                <a:latin typeface="Arial  "/>
              </a:rPr>
              <a:t>, S. et al. 2000. The intersections of HIV and violence: Directions for future research and interventions. Social Science &amp; Medicine 50(4):459-478.</a:t>
            </a:r>
          </a:p>
          <a:p>
            <a:pPr defTabSz="474670">
              <a:defRPr/>
            </a:pPr>
            <a:endParaRPr lang="en-US" sz="1100" dirty="0">
              <a:solidFill>
                <a:schemeClr val="tx1">
                  <a:lumMod val="65000"/>
                  <a:lumOff val="35000"/>
                </a:schemeClr>
              </a:solidFill>
              <a:latin typeface="Arial  "/>
              <a:cs typeface="Arial" panose="020B0604020202020204" pitchFamily="34" charset="0"/>
            </a:endParaRPr>
          </a:p>
          <a:p>
            <a:r>
              <a:rPr lang="en-US" sz="1100" dirty="0">
                <a:solidFill>
                  <a:schemeClr val="tx1">
                    <a:lumMod val="65000"/>
                    <a:lumOff val="35000"/>
                  </a:schemeClr>
                </a:solidFill>
                <a:latin typeface="Arial  "/>
              </a:rPr>
              <a:t>Black MC, et al., (2011). The National Intimate Partner and Sexual Violence Survey (NISVS): 2010 Summary Report. Atlanta, GA: National Center for Injury Prevention and Control, Centers for Disease Control and Prevention. Machtinger E, et al. (2012a). Psychological trauma and PTSD in HIV-positive women: A meta-analysis. AIDS and Behavior 16(8), 2091-2100</a:t>
            </a:r>
          </a:p>
          <a:p>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Black MC, Intimate partner violence and adverse health consequences: implications for clinicians, American Journal of Lifestyle Medicine, 2011, 5(5):428–439.</a:t>
            </a:r>
          </a:p>
          <a:p>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Coker AL, Does physical intimate partner violence affect sexual health? A systematic review, Trauma, Violence, &amp; Abuse, 2007, 8(2):149–177.</a:t>
            </a:r>
          </a:p>
          <a:p>
            <a:endParaRPr lang="en-US" sz="1100" dirty="0">
              <a:solidFill>
                <a:schemeClr val="tx1">
                  <a:lumMod val="65000"/>
                  <a:lumOff val="35000"/>
                </a:schemeClr>
              </a:solidFill>
              <a:latin typeface="Arial  "/>
            </a:endParaRPr>
          </a:p>
          <a:p>
            <a:endParaRPr lang="en-US" sz="1100" dirty="0">
              <a:solidFill>
                <a:schemeClr val="tx1">
                  <a:lumMod val="65000"/>
                  <a:lumOff val="35000"/>
                </a:schemeClr>
              </a:solidFill>
              <a:latin typeface="Arial  "/>
            </a:endParaRPr>
          </a:p>
          <a:p>
            <a:r>
              <a:rPr lang="en-US" sz="1100" b="1" dirty="0">
                <a:solidFill>
                  <a:schemeClr val="tx1">
                    <a:lumMod val="65000"/>
                    <a:lumOff val="35000"/>
                  </a:schemeClr>
                </a:solidFill>
                <a:latin typeface="Arial  "/>
              </a:rPr>
              <a:t>Background Info:</a:t>
            </a:r>
          </a:p>
          <a:p>
            <a:r>
              <a:rPr lang="en-US" sz="1100" dirty="0">
                <a:solidFill>
                  <a:schemeClr val="tx1">
                    <a:lumMod val="65000"/>
                    <a:lumOff val="35000"/>
                  </a:schemeClr>
                </a:solidFill>
                <a:latin typeface="Arial  "/>
              </a:rPr>
              <a:t>https://www.futureswithoutviolence.org/hiv/ </a:t>
            </a:r>
          </a:p>
          <a:p>
            <a:endParaRPr lang="en-US" sz="1100" dirty="0">
              <a:solidFill>
                <a:schemeClr val="tx1">
                  <a:lumMod val="65000"/>
                  <a:lumOff val="35000"/>
                </a:schemeClr>
              </a:solidFill>
              <a:latin typeface="Arial  "/>
            </a:endParaRPr>
          </a:p>
          <a:p>
            <a:endParaRPr lang="en-US" sz="1100" dirty="0">
              <a:solidFill>
                <a:schemeClr val="tx1">
                  <a:lumMod val="65000"/>
                  <a:lumOff val="35000"/>
                </a:schemeClr>
              </a:solidFill>
              <a:latin typeface="Arial  "/>
            </a:endParaRPr>
          </a:p>
          <a:p>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985901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Shape 1111"/>
          <p:cNvSpPr>
            <a:spLocks noGrp="1" noRot="1" noChangeAspect="1"/>
          </p:cNvSpPr>
          <p:nvPr>
            <p:ph type="sldImg"/>
          </p:nvPr>
        </p:nvSpPr>
        <p:spPr>
          <a:prstGeom prst="rect">
            <a:avLst/>
          </a:prstGeom>
        </p:spPr>
        <p:txBody>
          <a:bodyPr/>
          <a:lstStyle/>
          <a:p>
            <a:pPr lvl="0"/>
            <a:endParaRPr/>
          </a:p>
        </p:txBody>
      </p:sp>
      <p:sp>
        <p:nvSpPr>
          <p:cNvPr id="1112" name="Shape 1112"/>
          <p:cNvSpPr>
            <a:spLocks noGrp="1"/>
          </p:cNvSpPr>
          <p:nvPr>
            <p:ph type="body" sz="quarter" idx="1"/>
          </p:nvPr>
        </p:nvSpPr>
        <p:spPr>
          <a:prstGeom prst="rect">
            <a:avLst/>
          </a:prstGeom>
        </p:spPr>
        <p:txBody>
          <a:bodyPr/>
          <a:lstStyle/>
          <a:p>
            <a:pPr marL="3420" indent="-3420">
              <a:lnSpc>
                <a:spcPct val="114000"/>
              </a:lnSpc>
              <a:spcBef>
                <a:spcPts val="1038"/>
              </a:spcBef>
              <a:defRPr sz="1800"/>
            </a:pPr>
            <a:r>
              <a:rPr sz="1100" b="1" dirty="0">
                <a:solidFill>
                  <a:schemeClr val="tx1">
                    <a:lumMod val="65000"/>
                    <a:lumOff val="35000"/>
                  </a:schemeClr>
                </a:solidFill>
                <a:latin typeface="Arial  "/>
                <a:ea typeface="Arial"/>
                <a:cs typeface="Arial"/>
                <a:sym typeface="Arial"/>
              </a:rPr>
              <a:t>Notes to Trainer:  </a:t>
            </a:r>
            <a:r>
              <a:rPr sz="1100" dirty="0">
                <a:solidFill>
                  <a:schemeClr val="tx1">
                    <a:lumMod val="65000"/>
                    <a:lumOff val="35000"/>
                  </a:schemeClr>
                </a:solidFill>
                <a:latin typeface="Arial  "/>
                <a:ea typeface="Arial"/>
                <a:cs typeface="Arial"/>
                <a:sym typeface="Arial"/>
              </a:rPr>
              <a:t>Ask participants to give some examples they have seen in their </a:t>
            </a:r>
            <a:r>
              <a:rPr lang="en-US" sz="1100" dirty="0">
                <a:solidFill>
                  <a:schemeClr val="tx1">
                    <a:lumMod val="65000"/>
                    <a:lumOff val="35000"/>
                  </a:schemeClr>
                </a:solidFill>
                <a:latin typeface="Arial  "/>
                <a:ea typeface="Arial"/>
                <a:cs typeface="Arial"/>
                <a:sym typeface="Arial"/>
              </a:rPr>
              <a:t>health centers</a:t>
            </a:r>
            <a:r>
              <a:rPr sz="1100" dirty="0">
                <a:solidFill>
                  <a:schemeClr val="tx1">
                    <a:lumMod val="65000"/>
                    <a:lumOff val="35000"/>
                  </a:schemeClr>
                </a:solidFill>
                <a:latin typeface="Arial  "/>
                <a:ea typeface="Arial"/>
                <a:cs typeface="Arial"/>
                <a:sym typeface="Arial"/>
              </a:rPr>
              <a:t>. Responses may include examples of condom refusal, pregnancy pressure, forced sex, etc. </a:t>
            </a:r>
            <a:r>
              <a:rPr lang="en-US" sz="1100" dirty="0">
                <a:solidFill>
                  <a:schemeClr val="tx1">
                    <a:lumMod val="65000"/>
                    <a:lumOff val="35000"/>
                  </a:schemeClr>
                </a:solidFill>
                <a:latin typeface="Arial  "/>
                <a:ea typeface="Arial"/>
                <a:cs typeface="Arial"/>
                <a:sym typeface="Arial"/>
              </a:rPr>
              <a:t> Based on what’s already shared, lift in some additional examples from the list below:</a:t>
            </a:r>
          </a:p>
          <a:p>
            <a:endParaRPr lang="en-US" sz="1100" b="1" dirty="0">
              <a:solidFill>
                <a:schemeClr val="tx1">
                  <a:lumMod val="65000"/>
                  <a:lumOff val="35000"/>
                </a:schemeClr>
              </a:solidFill>
              <a:latin typeface="Arial  "/>
            </a:endParaRPr>
          </a:p>
          <a:p>
            <a:r>
              <a:rPr lang="en-US" sz="1100" dirty="0">
                <a:solidFill>
                  <a:schemeClr val="tx1">
                    <a:lumMod val="65000"/>
                    <a:lumOff val="35000"/>
                  </a:schemeClr>
                </a:solidFill>
                <a:latin typeface="Arial  "/>
              </a:rPr>
              <a:t>Reproductive and sexual coercion involves behaviors aimed to maintain power and control in a relationship related to reproductive health by someone who is, was, or wishes to be involved in an intimate or dating relationship with an adult or adolescent. Most forms of behavior used to maintain power and control in a relationship impacting reproductive health disproportionately affect females. There are, however, some forms of reproductive and sexual coercion that males experience which are included in the definitions below.</a:t>
            </a:r>
          </a:p>
          <a:p>
            <a:endParaRPr lang="en-US" sz="1100" b="1" dirty="0">
              <a:solidFill>
                <a:schemeClr val="tx1">
                  <a:lumMod val="65000"/>
                  <a:lumOff val="35000"/>
                </a:schemeClr>
              </a:solidFill>
              <a:latin typeface="Arial  "/>
            </a:endParaRPr>
          </a:p>
          <a:p>
            <a:r>
              <a:rPr lang="en-US" sz="1100" b="1" dirty="0">
                <a:solidFill>
                  <a:schemeClr val="tx1">
                    <a:lumMod val="65000"/>
                    <a:lumOff val="35000"/>
                  </a:schemeClr>
                </a:solidFill>
                <a:latin typeface="Arial  "/>
              </a:rPr>
              <a:t>Reproductive Coercion:  </a:t>
            </a:r>
            <a:r>
              <a:rPr lang="en-US" sz="1100" dirty="0">
                <a:solidFill>
                  <a:schemeClr val="tx1">
                    <a:lumMod val="65000"/>
                    <a:lumOff val="35000"/>
                  </a:schemeClr>
                </a:solidFill>
                <a:latin typeface="Arial  "/>
              </a:rPr>
              <a:t>Reproductive coercion is related to behaviors that interfere with contraception use and/or pregnancy. Two types of reproductive coercion, birth control sabotage and pregnancy pressure and coercion, are described below.</a:t>
            </a:r>
          </a:p>
          <a:p>
            <a:endParaRPr lang="en-US" sz="1100" b="1" dirty="0">
              <a:solidFill>
                <a:schemeClr val="tx1">
                  <a:lumMod val="65000"/>
                  <a:lumOff val="35000"/>
                </a:schemeClr>
              </a:solidFill>
              <a:latin typeface="Arial  "/>
            </a:endParaRPr>
          </a:p>
          <a:p>
            <a:r>
              <a:rPr lang="en-US" sz="1100" b="1" dirty="0">
                <a:solidFill>
                  <a:schemeClr val="tx1">
                    <a:lumMod val="65000"/>
                    <a:lumOff val="35000"/>
                  </a:schemeClr>
                </a:solidFill>
                <a:latin typeface="Arial  "/>
              </a:rPr>
              <a:t>Birth Control Sabotage: </a:t>
            </a:r>
            <a:r>
              <a:rPr lang="en-US" sz="1100" dirty="0">
                <a:solidFill>
                  <a:schemeClr val="tx1">
                    <a:lumMod val="65000"/>
                    <a:lumOff val="35000"/>
                  </a:schemeClr>
                </a:solidFill>
                <a:latin typeface="Arial  "/>
              </a:rPr>
              <a:t>Birth control sabotage is active interference with a partner’s contraceptive methods. Examples of birth control sabotage include:</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Hiding, withholding, or destroying a partner’s birth control pills</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Breaking or poking holes in a condom on purpose or removing it during sex in an explicit</a:t>
            </a:r>
          </a:p>
          <a:p>
            <a:r>
              <a:rPr lang="en-US" sz="1100" dirty="0">
                <a:solidFill>
                  <a:schemeClr val="tx1">
                    <a:lumMod val="65000"/>
                    <a:lumOff val="35000"/>
                  </a:schemeClr>
                </a:solidFill>
                <a:latin typeface="Arial  "/>
              </a:rPr>
              <a:t>attempt to promote pregnancy</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Not withdrawing when that was the agreed upon method of contraception</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Pulling out vaginal rings</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Tearing off contraceptive patches</a:t>
            </a:r>
          </a:p>
          <a:p>
            <a:endParaRPr lang="en-US" sz="1100" dirty="0">
              <a:solidFill>
                <a:schemeClr val="tx1">
                  <a:lumMod val="65000"/>
                  <a:lumOff val="35000"/>
                </a:schemeClr>
              </a:solidFill>
              <a:latin typeface="Arial  "/>
            </a:endParaRPr>
          </a:p>
          <a:p>
            <a:r>
              <a:rPr lang="en-US" sz="1100" b="1" dirty="0">
                <a:solidFill>
                  <a:schemeClr val="tx1">
                    <a:lumMod val="65000"/>
                    <a:lumOff val="35000"/>
                  </a:schemeClr>
                </a:solidFill>
                <a:latin typeface="Arial  "/>
              </a:rPr>
              <a:t>Pregnancy Pressure and Coercion: </a:t>
            </a:r>
            <a:r>
              <a:rPr lang="en-US" sz="1100" dirty="0">
                <a:solidFill>
                  <a:schemeClr val="tx1">
                    <a:lumMod val="65000"/>
                    <a:lumOff val="35000"/>
                  </a:schemeClr>
                </a:solidFill>
                <a:latin typeface="Arial  "/>
              </a:rPr>
              <a:t>Pregnancy pressure involves behaviors that are intended to pressure a female partner to become pregnant when she does not wish to become pregnant. Pregnancy coercion involves coercive behaviors such as threats or acts of violence if she does not comply with her partner’s wishes regarding the decision of whether to terminate or continue a pregnancy. Examples of pregnancy pressure and coercion include:</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Threatening to leave a partner if she does not become pregnant</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Threatening to hurt a partner who does not agree to become pregnant</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Forcing a female partner to carry to term against her wishes through threats or acts of violence</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Forcing a female partner to terminate a pregnancy when she does not want to</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Injuring a female partner in a way that she may have a miscarriage</a:t>
            </a:r>
          </a:p>
          <a:p>
            <a:endParaRPr lang="en-US" sz="1100" dirty="0">
              <a:solidFill>
                <a:schemeClr val="tx1">
                  <a:lumMod val="65000"/>
                  <a:lumOff val="35000"/>
                </a:schemeClr>
              </a:solidFill>
              <a:latin typeface="Arial  "/>
            </a:endParaRPr>
          </a:p>
          <a:p>
            <a:r>
              <a:rPr lang="en-US" sz="1100" b="1" dirty="0">
                <a:solidFill>
                  <a:schemeClr val="tx1">
                    <a:lumMod val="65000"/>
                    <a:lumOff val="35000"/>
                  </a:schemeClr>
                </a:solidFill>
                <a:latin typeface="Arial  "/>
              </a:rPr>
              <a:t>Sexual Coercion: </a:t>
            </a:r>
            <a:r>
              <a:rPr lang="en-US" sz="1100" dirty="0">
                <a:solidFill>
                  <a:schemeClr val="tx1">
                    <a:lumMod val="65000"/>
                    <a:lumOff val="35000"/>
                  </a:schemeClr>
                </a:solidFill>
                <a:latin typeface="Arial  "/>
              </a:rPr>
              <a:t>All experiences of sexual violence, including rape, impact sexual and reproductive health. Over the past twenty years, the healthcare field has made tremendous strides in responding to sexual assault, through such innovative programs as Sexual Assault Response Teams (SARTS), and Sexual Assault Nurse Examiners (SANE). This guide further supports those programs, with interventions to address a specific aspect of sexual violence within the context of a relationship: sexual coercion. Sexual coercion includes a range of behaviors that a partner may use related to sexual decision-making to</a:t>
            </a:r>
          </a:p>
          <a:p>
            <a:r>
              <a:rPr lang="en-US" sz="1100" dirty="0">
                <a:solidFill>
                  <a:schemeClr val="tx1">
                    <a:lumMod val="65000"/>
                    <a:lumOff val="35000"/>
                  </a:schemeClr>
                </a:solidFill>
                <a:latin typeface="Arial  "/>
              </a:rPr>
              <a:t>pressure or coerce a person to have sex without using physical force. Examples of sexual coercion, which may occur in heterosexual or same sex relationships include:</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Repeatedly pressuring a partner to have sex when they do not want to</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Threatening to end a relationship if a person does not have sex</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Forced non-condom use or not allowing other prophylaxis use</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Intentionally exposing a partner to a STI or HIV</a:t>
            </a:r>
          </a:p>
          <a:p>
            <a:r>
              <a:rPr lang="en-US" sz="1100" b="1" dirty="0">
                <a:solidFill>
                  <a:schemeClr val="tx1">
                    <a:lumMod val="65000"/>
                    <a:lumOff val="35000"/>
                  </a:schemeClr>
                </a:solidFill>
                <a:latin typeface="Arial  "/>
              </a:rPr>
              <a:t>• </a:t>
            </a:r>
            <a:r>
              <a:rPr lang="en-US" sz="1100" dirty="0">
                <a:solidFill>
                  <a:schemeClr val="tx1">
                    <a:lumMod val="65000"/>
                    <a:lumOff val="35000"/>
                  </a:schemeClr>
                </a:solidFill>
                <a:latin typeface="Arial  "/>
              </a:rPr>
              <a:t>Retaliation by a partner if notified of a positive STI result</a:t>
            </a:r>
            <a:endParaRPr lang="en-US" sz="1100" dirty="0">
              <a:solidFill>
                <a:schemeClr val="tx1">
                  <a:lumMod val="65000"/>
                  <a:lumOff val="35000"/>
                </a:schemeClr>
              </a:solidFill>
              <a:latin typeface="Arial  "/>
              <a:ea typeface="Arial"/>
              <a:cs typeface="Arial"/>
              <a:sym typeface="Arial"/>
            </a:endParaRPr>
          </a:p>
          <a:p>
            <a:pPr marL="3420" indent="-3420">
              <a:lnSpc>
                <a:spcPct val="114000"/>
              </a:lnSpc>
              <a:spcBef>
                <a:spcPts val="1038"/>
              </a:spcBef>
              <a:defRPr sz="1800"/>
            </a:pPr>
            <a:endParaRPr lang="en-US" sz="1100" dirty="0">
              <a:solidFill>
                <a:schemeClr val="tx1">
                  <a:lumMod val="65000"/>
                  <a:lumOff val="35000"/>
                </a:schemeClr>
              </a:solidFill>
              <a:latin typeface="Arial  "/>
              <a:ea typeface="Arial"/>
              <a:cs typeface="Arial"/>
              <a:sym typeface="Arial"/>
            </a:endParaRPr>
          </a:p>
          <a:p>
            <a:r>
              <a:rPr lang="en-US" sz="1100" dirty="0">
                <a:solidFill>
                  <a:schemeClr val="tx1">
                    <a:lumMod val="65000"/>
                    <a:lumOff val="35000"/>
                  </a:schemeClr>
                </a:solidFill>
                <a:latin typeface="Arial  "/>
              </a:rPr>
              <a:t>From:  Linda Chamberlain, PhD, MPH and Rebecca Levenson, MA (Futures Without Violence) Addressing Intimate Partner Violence Reproductive and Sexual Coercion: A Guide for Obstetric, Gynecologic, Reproductive Health Care Settings Third Edition (2013). https://www.futureswithoutviolence.org/userfiles/file/HealthCare/Reproductive%20Health%20Guidelines.pdf </a:t>
            </a:r>
          </a:p>
          <a:p>
            <a:pPr marL="3420" indent="-3420">
              <a:lnSpc>
                <a:spcPct val="114000"/>
              </a:lnSpc>
              <a:spcBef>
                <a:spcPts val="1038"/>
              </a:spcBef>
              <a:defRPr sz="1800"/>
            </a:pPr>
            <a:endParaRPr lang="en-US" sz="1100" dirty="0">
              <a:solidFill>
                <a:schemeClr val="tx1">
                  <a:lumMod val="65000"/>
                  <a:lumOff val="35000"/>
                </a:schemeClr>
              </a:solidFill>
              <a:latin typeface="Arial  "/>
              <a:ea typeface="Arial"/>
              <a:cs typeface="Arial"/>
              <a:sym typeface="Arial"/>
            </a:endParaRPr>
          </a:p>
          <a:p>
            <a:pPr marL="3420" indent="-3420">
              <a:lnSpc>
                <a:spcPct val="114000"/>
              </a:lnSpc>
              <a:spcBef>
                <a:spcPts val="1038"/>
              </a:spcBef>
              <a:defRPr sz="1800"/>
            </a:pPr>
            <a:r>
              <a:rPr lang="en-US" sz="1100" b="1" dirty="0">
                <a:solidFill>
                  <a:schemeClr val="tx1">
                    <a:lumMod val="65000"/>
                    <a:lumOff val="35000"/>
                  </a:schemeClr>
                </a:solidFill>
                <a:latin typeface="Arial  "/>
                <a:ea typeface="Arial"/>
                <a:cs typeface="Arial"/>
                <a:sym typeface="Arial"/>
              </a:rPr>
              <a:t>Background Info:</a:t>
            </a:r>
          </a:p>
          <a:p>
            <a:pPr marL="174708" indent="-174708">
              <a:lnSpc>
                <a:spcPct val="114000"/>
              </a:lnSpc>
              <a:spcBef>
                <a:spcPts val="1038"/>
              </a:spcBef>
              <a:buFont typeface="Arial" panose="020B0604020202020204" pitchFamily="34" charset="0"/>
              <a:buChar char="•"/>
              <a:defRPr sz="1800"/>
            </a:pPr>
            <a:r>
              <a:rPr lang="en-US" sz="1100" dirty="0" err="1">
                <a:solidFill>
                  <a:schemeClr val="tx1">
                    <a:lumMod val="65000"/>
                    <a:lumOff val="35000"/>
                  </a:schemeClr>
                </a:solidFill>
                <a:latin typeface="Arial  "/>
                <a:ea typeface="Arial"/>
                <a:cs typeface="Arial"/>
                <a:sym typeface="Arial"/>
              </a:rPr>
              <a:t>Fanslow</a:t>
            </a:r>
            <a:r>
              <a:rPr lang="en-US" sz="1100" dirty="0">
                <a:solidFill>
                  <a:schemeClr val="tx1">
                    <a:lumMod val="65000"/>
                    <a:lumOff val="35000"/>
                  </a:schemeClr>
                </a:solidFill>
                <a:latin typeface="Arial  "/>
                <a:ea typeface="Arial"/>
                <a:cs typeface="Arial"/>
                <a:sym typeface="Arial"/>
              </a:rPr>
              <a:t> et al. (2008) conducted interviews with a random sample of 2,790 women who have had sexual intercourse. Women who had experienced domestic violence were more likely to have had partners who refused to use condoms or prevented women from using contraception compared to women who had not experienced domestic violence (5.4% vs. 1.3%). </a:t>
            </a:r>
          </a:p>
          <a:p>
            <a:pPr marL="174708" indent="-174708">
              <a:lnSpc>
                <a:spcPct val="114000"/>
              </a:lnSpc>
              <a:spcBef>
                <a:spcPts val="1038"/>
              </a:spcBef>
              <a:buFont typeface="Arial" panose="020B0604020202020204" pitchFamily="34" charset="0"/>
              <a:buChar char="•"/>
              <a:defRPr sz="1800"/>
            </a:pPr>
            <a:r>
              <a:rPr lang="en-US" sz="1100" dirty="0" err="1">
                <a:solidFill>
                  <a:schemeClr val="tx1">
                    <a:lumMod val="65000"/>
                    <a:lumOff val="35000"/>
                  </a:schemeClr>
                </a:solidFill>
                <a:latin typeface="Arial  "/>
                <a:ea typeface="Arial"/>
                <a:cs typeface="Arial"/>
                <a:sym typeface="Arial"/>
              </a:rPr>
              <a:t>Fanslow</a:t>
            </a:r>
            <a:r>
              <a:rPr lang="en-US" sz="1100" dirty="0">
                <a:solidFill>
                  <a:schemeClr val="tx1">
                    <a:lumMod val="65000"/>
                    <a:lumOff val="35000"/>
                  </a:schemeClr>
                </a:solidFill>
                <a:latin typeface="Arial  "/>
                <a:ea typeface="Arial"/>
                <a:cs typeface="Arial"/>
                <a:sym typeface="Arial"/>
              </a:rPr>
              <a:t> J, Whitehead A, Silva M, Robinson E. (2008). Contraceptive Use and Associations with Intimate Partner Among a Population-based Sample of New Zealand Women. Australian &amp; New Zealand Journal of Obstetrics &amp; </a:t>
            </a:r>
            <a:r>
              <a:rPr lang="en-US" sz="1100" dirty="0" err="1">
                <a:solidFill>
                  <a:schemeClr val="tx1">
                    <a:lumMod val="65000"/>
                    <a:lumOff val="35000"/>
                  </a:schemeClr>
                </a:solidFill>
                <a:latin typeface="Arial  "/>
                <a:ea typeface="Arial"/>
                <a:cs typeface="Arial"/>
                <a:sym typeface="Arial"/>
              </a:rPr>
              <a:t>Gynaecology</a:t>
            </a:r>
            <a:r>
              <a:rPr lang="en-US" sz="1100" dirty="0">
                <a:solidFill>
                  <a:schemeClr val="tx1">
                    <a:lumMod val="65000"/>
                    <a:lumOff val="35000"/>
                  </a:schemeClr>
                </a:solidFill>
                <a:latin typeface="Arial  "/>
                <a:ea typeface="Arial"/>
                <a:cs typeface="Arial"/>
                <a:sym typeface="Arial"/>
              </a:rPr>
              <a:t>, 48(1):83-89.</a:t>
            </a:r>
          </a:p>
          <a:p>
            <a:pPr marL="174708" indent="-174708">
              <a:lnSpc>
                <a:spcPct val="114000"/>
              </a:lnSpc>
              <a:spcBef>
                <a:spcPts val="1038"/>
              </a:spcBef>
              <a:buFont typeface="Arial" panose="020B0604020202020204" pitchFamily="34" charset="0"/>
              <a:buChar char="•"/>
              <a:defRPr sz="1800"/>
            </a:pPr>
            <a:r>
              <a:rPr lang="en-US" sz="1100" dirty="0">
                <a:solidFill>
                  <a:schemeClr val="tx1">
                    <a:lumMod val="65000"/>
                    <a:lumOff val="35000"/>
                  </a:schemeClr>
                </a:solidFill>
                <a:latin typeface="Arial  "/>
                <a:ea typeface="Arial"/>
                <a:cs typeface="Arial"/>
                <a:sym typeface="Arial"/>
              </a:rPr>
              <a:t>Miller E, Decker MR, Reed E, Raj A, Hathaway JE, Silverman JG. (2007). Male Partner Pregnancy-Promoting Behaviors and Adolescent Partner Violence: Findings From a Qualitative Study with Adolescent Females. Ambulatory Pediatrics, 7(5):360-366.</a:t>
            </a:r>
          </a:p>
          <a:p>
            <a:pPr marL="174708" indent="-174708">
              <a:lnSpc>
                <a:spcPct val="114000"/>
              </a:lnSpc>
              <a:spcBef>
                <a:spcPts val="1038"/>
              </a:spcBef>
              <a:buFont typeface="Arial" panose="020B0604020202020204" pitchFamily="34" charset="0"/>
              <a:buChar char="•"/>
              <a:defRPr sz="1800"/>
            </a:pPr>
            <a:r>
              <a:rPr lang="en-US" sz="1100" dirty="0">
                <a:solidFill>
                  <a:schemeClr val="tx1">
                    <a:lumMod val="65000"/>
                    <a:lumOff val="35000"/>
                  </a:schemeClr>
                </a:solidFill>
                <a:latin typeface="Arial  "/>
                <a:ea typeface="Arial"/>
                <a:cs typeface="Arial"/>
                <a:sym typeface="Arial"/>
              </a:rPr>
              <a:t>Lang DL, Salazar LF, </a:t>
            </a:r>
            <a:r>
              <a:rPr lang="en-US" sz="1100" dirty="0" err="1">
                <a:solidFill>
                  <a:schemeClr val="tx1">
                    <a:lumMod val="65000"/>
                    <a:lumOff val="35000"/>
                  </a:schemeClr>
                </a:solidFill>
                <a:latin typeface="Arial  "/>
                <a:ea typeface="Arial"/>
                <a:cs typeface="Arial"/>
                <a:sym typeface="Arial"/>
              </a:rPr>
              <a:t>Wingood</a:t>
            </a:r>
            <a:r>
              <a:rPr lang="en-US" sz="1100" dirty="0">
                <a:solidFill>
                  <a:schemeClr val="tx1">
                    <a:lumMod val="65000"/>
                    <a:lumOff val="35000"/>
                  </a:schemeClr>
                </a:solidFill>
                <a:latin typeface="Arial  "/>
                <a:ea typeface="Arial"/>
                <a:cs typeface="Arial"/>
                <a:sym typeface="Arial"/>
              </a:rPr>
              <a:t> GM, </a:t>
            </a:r>
            <a:r>
              <a:rPr lang="en-US" sz="1100" dirty="0" err="1">
                <a:solidFill>
                  <a:schemeClr val="tx1">
                    <a:lumMod val="65000"/>
                    <a:lumOff val="35000"/>
                  </a:schemeClr>
                </a:solidFill>
                <a:latin typeface="Arial  "/>
                <a:ea typeface="Arial"/>
                <a:cs typeface="Arial"/>
                <a:sym typeface="Arial"/>
              </a:rPr>
              <a:t>DiClemente</a:t>
            </a:r>
            <a:r>
              <a:rPr lang="en-US" sz="1100" dirty="0">
                <a:solidFill>
                  <a:schemeClr val="tx1">
                    <a:lumMod val="65000"/>
                    <a:lumOff val="35000"/>
                  </a:schemeClr>
                </a:solidFill>
                <a:latin typeface="Arial  "/>
                <a:ea typeface="Arial"/>
                <a:cs typeface="Arial"/>
                <a:sym typeface="Arial"/>
              </a:rPr>
              <a:t> RJ, Mikhail I. (2007). Associations Between Recent Gender-based Violence and Pregnancy, Sexually Transmitted Infections, Condom Use Practices, and Negotiation of Sexual Practices Among HIV-Positive Women. Journal of Acquired Immune Deficiency Syndromes, 46(2):216-221.</a:t>
            </a:r>
          </a:p>
        </p:txBody>
      </p:sp>
      <p:sp>
        <p:nvSpPr>
          <p:cNvPr id="4" name="Slide Number Placeholder 3"/>
          <p:cNvSpPr>
            <a:spLocks noGrp="1"/>
          </p:cNvSpPr>
          <p:nvPr>
            <p:ph type="sldNum" sz="quarter" idx="5"/>
          </p:nvPr>
        </p:nvSpPr>
        <p:spPr>
          <a:xfrm>
            <a:off x="3970938" y="8829967"/>
            <a:ext cx="3037840" cy="464820"/>
          </a:xfrm>
        </p:spPr>
        <p:txBody>
          <a:bodyPr/>
          <a:lstStyle/>
          <a:p>
            <a:pPr>
              <a:defRPr/>
            </a:pPr>
            <a:r>
              <a:rPr lang="en-US" dirty="0"/>
              <a:t>71</a:t>
            </a:r>
          </a:p>
        </p:txBody>
      </p:sp>
    </p:spTree>
    <p:extLst>
      <p:ext uri="{BB962C8B-B14F-4D97-AF65-F5344CB8AC3E}">
        <p14:creationId xmlns:p14="http://schemas.microsoft.com/office/powerpoint/2010/main" val="3429545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755650" y="-4763"/>
            <a:ext cx="5710238" cy="4281488"/>
          </a:xfrm>
          <a:ln/>
        </p:spPr>
      </p:sp>
      <p:sp>
        <p:nvSpPr>
          <p:cNvPr id="153604" name="Rectangle 3"/>
          <p:cNvSpPr>
            <a:spLocks noGrp="1" noChangeArrowheads="1"/>
          </p:cNvSpPr>
          <p:nvPr>
            <p:ph type="body" idx="1"/>
          </p:nvPr>
        </p:nvSpPr>
        <p:spPr>
          <a:xfrm>
            <a:off x="648507" y="4435981"/>
            <a:ext cx="5869174" cy="5774819"/>
          </a:xfrm>
          <a:noFill/>
          <a:ln/>
        </p:spPr>
        <p:txBody>
          <a:bodyPr>
            <a:noAutofit/>
          </a:bodyPr>
          <a:lstStyle/>
          <a:p>
            <a:pPr defTabSz="931723">
              <a:lnSpc>
                <a:spcPct val="114000"/>
              </a:lnSpc>
              <a:spcAft>
                <a:spcPts val="611"/>
              </a:spcAft>
              <a:defRPr/>
            </a:pPr>
            <a:r>
              <a:rPr lang="en-US" b="1" dirty="0">
                <a:solidFill>
                  <a:schemeClr val="tx1">
                    <a:lumMod val="65000"/>
                    <a:lumOff val="35000"/>
                  </a:schemeClr>
                </a:solidFill>
                <a:latin typeface="Arial  "/>
                <a:cs typeface="Arial" pitchFamily="34" charset="0"/>
              </a:rPr>
              <a:t>Notes to Trainer: </a:t>
            </a:r>
            <a:r>
              <a:rPr lang="en-US" dirty="0">
                <a:solidFill>
                  <a:schemeClr val="tx1">
                    <a:lumMod val="65000"/>
                    <a:lumOff val="35000"/>
                  </a:schemeClr>
                </a:solidFill>
                <a:latin typeface="Arial  "/>
                <a:cs typeface="Arial" pitchFamily="34" charset="0"/>
              </a:rPr>
              <a:t>Share these bullets with the audience:</a:t>
            </a:r>
          </a:p>
          <a:p>
            <a:pPr marL="174708" indent="-174708" defTabSz="931723">
              <a:lnSpc>
                <a:spcPct val="114000"/>
              </a:lnSpc>
              <a:spcAft>
                <a:spcPts val="611"/>
              </a:spcAft>
              <a:buFont typeface="Arial" panose="020B0604020202020204" pitchFamily="34" charset="0"/>
              <a:buChar char="•"/>
              <a:defRPr/>
            </a:pPr>
            <a:r>
              <a:rPr lang="en-US" dirty="0">
                <a:solidFill>
                  <a:schemeClr val="tx1">
                    <a:lumMod val="65000"/>
                    <a:lumOff val="35000"/>
                  </a:schemeClr>
                </a:solidFill>
                <a:latin typeface="Arial  "/>
                <a:cs typeface="Arial" pitchFamily="34" charset="0"/>
              </a:rPr>
              <a:t>A woman’s period or bleeding pattern isn’t altered with this method as it may be with other methods. </a:t>
            </a:r>
          </a:p>
          <a:p>
            <a:pPr marL="174708" indent="-174708" defTabSz="931723">
              <a:lnSpc>
                <a:spcPct val="114000"/>
              </a:lnSpc>
              <a:spcAft>
                <a:spcPts val="611"/>
              </a:spcAft>
              <a:buFont typeface="Arial" panose="020B0604020202020204" pitchFamily="34" charset="0"/>
              <a:buChar char="•"/>
              <a:defRPr/>
            </a:pPr>
            <a:r>
              <a:rPr lang="en-US" dirty="0">
                <a:solidFill>
                  <a:schemeClr val="tx1">
                    <a:lumMod val="65000"/>
                    <a:lumOff val="35000"/>
                  </a:schemeClr>
                </a:solidFill>
                <a:latin typeface="Arial  "/>
                <a:cs typeface="Arial" pitchFamily="34" charset="0"/>
              </a:rPr>
              <a:t>It’s important that this information be included in our patient education. </a:t>
            </a:r>
          </a:p>
          <a:p>
            <a:pPr marL="174708" indent="-174708" defTabSz="931723">
              <a:lnSpc>
                <a:spcPct val="114000"/>
              </a:lnSpc>
              <a:spcAft>
                <a:spcPts val="611"/>
              </a:spcAft>
              <a:buFont typeface="Arial" panose="020B0604020202020204" pitchFamily="34" charset="0"/>
              <a:buChar char="•"/>
              <a:defRPr/>
            </a:pPr>
            <a:r>
              <a:rPr lang="en-US" dirty="0">
                <a:solidFill>
                  <a:schemeClr val="tx1">
                    <a:lumMod val="65000"/>
                    <a:lumOff val="35000"/>
                  </a:schemeClr>
                </a:solidFill>
                <a:latin typeface="Arial  "/>
                <a:cs typeface="Arial" pitchFamily="34" charset="0"/>
              </a:rPr>
              <a:t>It is possible to cut the strings in the cervical canal so they can’t be pulled out or felt by a partner (stories from the field). </a:t>
            </a:r>
          </a:p>
          <a:p>
            <a:pPr marL="174708" indent="-174708" defTabSz="931723">
              <a:lnSpc>
                <a:spcPct val="114000"/>
              </a:lnSpc>
              <a:spcAft>
                <a:spcPts val="611"/>
              </a:spcAft>
              <a:buFont typeface="Arial" panose="020B0604020202020204" pitchFamily="34" charset="0"/>
              <a:buChar char="•"/>
              <a:defRPr/>
            </a:pPr>
            <a:r>
              <a:rPr lang="en-US" dirty="0">
                <a:solidFill>
                  <a:schemeClr val="tx1">
                    <a:lumMod val="65000"/>
                    <a:lumOff val="35000"/>
                  </a:schemeClr>
                </a:solidFill>
                <a:latin typeface="Arial  "/>
              </a:rPr>
              <a:t>The Copper T IUD prevents pregnancy by blocking sperm from reaching an egg. It can also be inserted as emergency contraception to prevent pregnancy up to 5 days after unprotected sex.</a:t>
            </a:r>
          </a:p>
          <a:p>
            <a:pPr defTabSz="931723">
              <a:lnSpc>
                <a:spcPct val="114000"/>
              </a:lnSpc>
              <a:spcAft>
                <a:spcPts val="611"/>
              </a:spcAft>
              <a:defRPr/>
            </a:pPr>
            <a:r>
              <a:rPr lang="en-US" dirty="0">
                <a:solidFill>
                  <a:schemeClr val="tx1">
                    <a:lumMod val="65000"/>
                    <a:lumOff val="35000"/>
                  </a:schemeClr>
                </a:solidFill>
                <a:latin typeface="Arial  "/>
              </a:rPr>
              <a:t>http://www.arhp.org/Publications-and-Resources/Patient-Resources/Fact-Sheets/Copper-T-IUD </a:t>
            </a:r>
            <a:endParaRPr lang="en-US" b="1" dirty="0">
              <a:solidFill>
                <a:schemeClr val="tx1">
                  <a:lumMod val="65000"/>
                  <a:lumOff val="35000"/>
                </a:schemeClr>
              </a:solidFill>
              <a:latin typeface="Arial  "/>
              <a:cs typeface="Arial" pitchFamily="34" charset="0"/>
            </a:endParaRPr>
          </a:p>
          <a:p>
            <a:pPr defTabSz="931723">
              <a:lnSpc>
                <a:spcPct val="114000"/>
              </a:lnSpc>
              <a:spcAft>
                <a:spcPts val="611"/>
              </a:spcAft>
              <a:defRPr/>
            </a:pPr>
            <a:r>
              <a:rPr lang="en-US" b="1" dirty="0">
                <a:solidFill>
                  <a:schemeClr val="tx1">
                    <a:lumMod val="65000"/>
                    <a:lumOff val="35000"/>
                  </a:schemeClr>
                </a:solidFill>
                <a:latin typeface="Arial  "/>
                <a:cs typeface="Arial" pitchFamily="34" charset="0"/>
              </a:rPr>
              <a:t>Background Info:</a:t>
            </a:r>
          </a:p>
          <a:p>
            <a:pPr marL="171450" indent="-171450" defTabSz="931723">
              <a:lnSpc>
                <a:spcPct val="114000"/>
              </a:lnSpc>
              <a:spcAft>
                <a:spcPts val="611"/>
              </a:spcAft>
              <a:buFont typeface="Arial" panose="020B0604020202020204" pitchFamily="34" charset="0"/>
              <a:buChar char="•"/>
              <a:defRPr/>
            </a:pPr>
            <a:r>
              <a:rPr lang="en-US" dirty="0">
                <a:solidFill>
                  <a:schemeClr val="tx1">
                    <a:lumMod val="65000"/>
                    <a:lumOff val="35000"/>
                  </a:schemeClr>
                </a:solidFill>
                <a:latin typeface="Arial  "/>
              </a:rPr>
              <a:t>Linda Chamberlain, PhD, MPH and Rebecca Levenson, MA (Futures Without Violence) Addressing Intimate Partner Violence Reproductive and Sexual Coercion: A Guide for Obstetric, Gynecologic, Reproductive Health Care Settings Third Edition (2013). https://www.futureswithoutviolence.org/userfiles/file/HealthCare/Reproductive%20Health%20Guidelines.pdf </a:t>
            </a:r>
          </a:p>
          <a:p>
            <a:pPr marL="171450" indent="-171450" defTabSz="931723">
              <a:lnSpc>
                <a:spcPct val="114000"/>
              </a:lnSpc>
              <a:spcAft>
                <a:spcPts val="611"/>
              </a:spcAft>
              <a:buFont typeface="Arial" panose="020B0604020202020204" pitchFamily="34" charset="0"/>
              <a:buChar char="•"/>
              <a:defRPr/>
            </a:pPr>
            <a:r>
              <a:rPr lang="en-US" i="1" dirty="0">
                <a:solidFill>
                  <a:schemeClr val="tx1">
                    <a:lumMod val="65000"/>
                    <a:lumOff val="35000"/>
                  </a:schemeClr>
                </a:solidFill>
                <a:latin typeface="Arial  "/>
              </a:rPr>
              <a:t>Adolescents and Long-Acting Reversible Contraception: Implants and Intrauterine Devices  </a:t>
            </a:r>
            <a:r>
              <a:rPr lang="en-US" dirty="0">
                <a:solidFill>
                  <a:schemeClr val="tx1">
                    <a:lumMod val="65000"/>
                    <a:lumOff val="35000"/>
                  </a:schemeClr>
                </a:solidFill>
                <a:latin typeface="Arial  "/>
              </a:rPr>
              <a:t>ABSTRACT: Long-acting reversible contraception (LARC)—intrauterine devices and the contraceptive implant—are safe and appropriate contraceptive methods for most women and adolescents. The LARC methods are top-tier contraceptives based on effectiveness, with pregnancy rates of less than 1% per year for perfect use and typical use. These contraceptives have the highest rates of satisfaction and continuation of all reversible contraceptives. Adolescents are at high risk of unintended pregnancy and may benefit from increased access to LARC methods.</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kern="1200" dirty="0">
                <a:solidFill>
                  <a:schemeClr val="tx1">
                    <a:lumMod val="65000"/>
                    <a:lumOff val="35000"/>
                  </a:schemeClr>
                </a:solidFill>
                <a:effectLst/>
                <a:latin typeface="Arial  "/>
              </a:rPr>
              <a:t>Long-acting reversible contraception: implants and intrauterine devices. Practice Bulletin No. 186. American College of Obstetricians and Gynecologists. </a:t>
            </a:r>
            <a:r>
              <a:rPr lang="en-US" b="0" i="0" kern="1200" dirty="0" err="1">
                <a:solidFill>
                  <a:schemeClr val="tx1">
                    <a:lumMod val="65000"/>
                    <a:lumOff val="35000"/>
                  </a:schemeClr>
                </a:solidFill>
                <a:effectLst/>
                <a:latin typeface="Arial  "/>
              </a:rPr>
              <a:t>Obstet</a:t>
            </a:r>
            <a:r>
              <a:rPr lang="en-US" b="0" i="0" kern="1200" dirty="0">
                <a:solidFill>
                  <a:schemeClr val="tx1">
                    <a:lumMod val="65000"/>
                    <a:lumOff val="35000"/>
                  </a:schemeClr>
                </a:solidFill>
                <a:effectLst/>
                <a:latin typeface="Arial  "/>
              </a:rPr>
              <a:t> </a:t>
            </a:r>
            <a:r>
              <a:rPr lang="en-US" b="0" i="0" kern="1200" dirty="0" err="1">
                <a:solidFill>
                  <a:schemeClr val="tx1">
                    <a:lumMod val="65000"/>
                    <a:lumOff val="35000"/>
                  </a:schemeClr>
                </a:solidFill>
                <a:effectLst/>
                <a:latin typeface="Arial  "/>
              </a:rPr>
              <a:t>Gynecol</a:t>
            </a:r>
            <a:r>
              <a:rPr lang="en-US" b="0" i="0" kern="1200" dirty="0">
                <a:solidFill>
                  <a:schemeClr val="tx1">
                    <a:lumMod val="65000"/>
                    <a:lumOff val="35000"/>
                  </a:schemeClr>
                </a:solidFill>
                <a:effectLst/>
                <a:latin typeface="Arial  "/>
              </a:rPr>
              <a:t> 2017;130:e251–69. </a:t>
            </a:r>
            <a:r>
              <a:rPr lang="en-US" dirty="0">
                <a:solidFill>
                  <a:schemeClr val="tx1">
                    <a:lumMod val="65000"/>
                    <a:lumOff val="35000"/>
                  </a:schemeClr>
                </a:solidFill>
                <a:latin typeface="Arial  "/>
              </a:rPr>
              <a:t> https://www.acog.org/Clinical-Guidance-and-Publications/Practice-Bulletins/Committee-on-Practice-Bulletins-Gynecology/Long-Acting-Reversible-Contraception-Implants-and-Intrauterine-Devices </a:t>
            </a:r>
            <a:endParaRPr lang="en-US" dirty="0">
              <a:solidFill>
                <a:schemeClr val="tx1">
                  <a:lumMod val="65000"/>
                  <a:lumOff val="35000"/>
                </a:schemeClr>
              </a:solidFill>
              <a:latin typeface="Arial  "/>
              <a:cs typeface="Arial" pitchFamily="34" charset="0"/>
            </a:endParaRPr>
          </a:p>
        </p:txBody>
      </p:sp>
      <p:sp>
        <p:nvSpPr>
          <p:cNvPr id="5" name="Slide Number Placeholder 4"/>
          <p:cNvSpPr>
            <a:spLocks noGrp="1"/>
          </p:cNvSpPr>
          <p:nvPr>
            <p:ph type="sldNum" sz="quarter" idx="10"/>
          </p:nvPr>
        </p:nvSpPr>
        <p:spPr>
          <a:xfrm>
            <a:off x="3868308" y="8787415"/>
            <a:ext cx="3105997" cy="47289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B3229-72C2-449E-B645-E369825E40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0890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lumMod val="65000"/>
                    <a:lumOff val="35000"/>
                  </a:schemeClr>
                </a:solidFill>
              </a:rPr>
              <a:t>Notes</a:t>
            </a:r>
            <a:r>
              <a:rPr lang="en-US" b="1" baseline="0" dirty="0">
                <a:solidFill>
                  <a:schemeClr val="tx1">
                    <a:lumMod val="65000"/>
                    <a:lumOff val="35000"/>
                  </a:schemeClr>
                </a:solidFill>
              </a:rPr>
              <a:t> to Speaker: </a:t>
            </a:r>
            <a:r>
              <a:rPr lang="en-US" b="0" baseline="0" dirty="0">
                <a:solidFill>
                  <a:schemeClr val="tx1">
                    <a:lumMod val="65000"/>
                    <a:lumOff val="35000"/>
                  </a:schemeClr>
                </a:solidFill>
              </a:rPr>
              <a:t>Share that we will next discuss the health impact of human trafficking.</a:t>
            </a:r>
            <a:endParaRPr lang="en-US" b="1"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633448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lumMod val="65000"/>
                    <a:lumOff val="35000"/>
                  </a:schemeClr>
                </a:solidFill>
                <a:latin typeface="Arial  "/>
              </a:rPr>
              <a:t>Notes to Trainer: </a:t>
            </a:r>
            <a:r>
              <a:rPr lang="en-US" sz="1100" b="0" dirty="0">
                <a:solidFill>
                  <a:schemeClr val="tx1">
                    <a:lumMod val="65000"/>
                    <a:lumOff val="35000"/>
                  </a:schemeClr>
                </a:solidFill>
                <a:latin typeface="Arial  "/>
              </a:rPr>
              <a:t>Share:</a:t>
            </a:r>
            <a:r>
              <a:rPr lang="en-US" sz="1100" b="1" baseline="0" dirty="0">
                <a:solidFill>
                  <a:schemeClr val="tx1">
                    <a:lumMod val="65000"/>
                    <a:lumOff val="35000"/>
                  </a:schemeClr>
                </a:solidFill>
                <a:latin typeface="Arial  "/>
              </a:rPr>
              <a:t> “</a:t>
            </a:r>
            <a:r>
              <a:rPr lang="en-US" sz="1100" dirty="0">
                <a:solidFill>
                  <a:schemeClr val="tx1">
                    <a:lumMod val="65000"/>
                    <a:lumOff val="35000"/>
                  </a:schemeClr>
                </a:solidFill>
                <a:latin typeface="Arial  "/>
              </a:rPr>
              <a:t>The </a:t>
            </a:r>
            <a:r>
              <a:rPr lang="en-US" sz="1100" baseline="0" dirty="0">
                <a:solidFill>
                  <a:schemeClr val="tx1">
                    <a:lumMod val="65000"/>
                    <a:lumOff val="35000"/>
                  </a:schemeClr>
                </a:solidFill>
                <a:latin typeface="Arial  "/>
              </a:rPr>
              <a:t>impact of human trafficking mirrors the health impact of IPV.  This list represents additional clinical indicators for trafficked victims not included in the review of IPV health impact slides.” </a:t>
            </a:r>
            <a:r>
              <a:rPr lang="en-US" sz="1100" b="0" baseline="0" dirty="0">
                <a:solidFill>
                  <a:schemeClr val="tx1">
                    <a:lumMod val="65000"/>
                    <a:lumOff val="35000"/>
                  </a:schemeClr>
                </a:solidFill>
                <a:latin typeface="Arial  "/>
              </a:rPr>
              <a:t>For example, people who are labor trafficked may have respiratory or other physical injuries resulting from exposure to unsafe working conditions and chemicals/pesticides, etc.  Women who are sex trafficked may have an increased number of sex partners and increased exposures to HPV and other STIs increasing risk for cervical cancer and HIV, as well as unintended pregnancy and forced abortion.  </a:t>
            </a:r>
          </a:p>
          <a:p>
            <a:endParaRPr lang="en-US" sz="1100" baseline="0" dirty="0">
              <a:solidFill>
                <a:schemeClr val="tx1">
                  <a:lumMod val="65000"/>
                  <a:lumOff val="35000"/>
                </a:schemeClr>
              </a:solidFill>
              <a:latin typeface="Arial  "/>
            </a:endParaRPr>
          </a:p>
          <a:p>
            <a:r>
              <a:rPr lang="en-US" sz="1100" b="1" baseline="0" dirty="0">
                <a:solidFill>
                  <a:schemeClr val="tx1">
                    <a:lumMod val="65000"/>
                    <a:lumOff val="35000"/>
                  </a:schemeClr>
                </a:solidFill>
                <a:latin typeface="Arial  "/>
              </a:rPr>
              <a:t>Background Info:</a:t>
            </a:r>
            <a:endParaRPr lang="en-US" sz="1100" b="1" dirty="0">
              <a:solidFill>
                <a:schemeClr val="tx1">
                  <a:lumMod val="65000"/>
                  <a:lumOff val="35000"/>
                </a:schemeClr>
              </a:solidFill>
              <a:latin typeface="Arial  "/>
            </a:endParaRPr>
          </a:p>
          <a:p>
            <a:pPr marL="174708" indent="-174708">
              <a:buFont typeface="Arial" panose="020B0604020202020204" pitchFamily="34" charset="0"/>
              <a:buChar char="•"/>
            </a:pPr>
            <a:r>
              <a:rPr lang="en-US" sz="1100" dirty="0">
                <a:solidFill>
                  <a:schemeClr val="tx1">
                    <a:lumMod val="65000"/>
                    <a:lumOff val="35000"/>
                  </a:schemeClr>
                </a:solidFill>
                <a:latin typeface="Arial  "/>
              </a:rPr>
              <a:t>Susie B. Baldwin, David P. </a:t>
            </a:r>
            <a:r>
              <a:rPr lang="en-US" sz="1100" dirty="0" err="1">
                <a:solidFill>
                  <a:schemeClr val="tx1">
                    <a:lumMod val="65000"/>
                    <a:lumOff val="35000"/>
                  </a:schemeClr>
                </a:solidFill>
                <a:latin typeface="Arial  "/>
              </a:rPr>
              <a:t>Eisenman</a:t>
            </a:r>
            <a:r>
              <a:rPr lang="en-US" sz="1100" dirty="0">
                <a:solidFill>
                  <a:schemeClr val="tx1">
                    <a:lumMod val="65000"/>
                    <a:lumOff val="35000"/>
                  </a:schemeClr>
                </a:solidFill>
                <a:latin typeface="Arial  "/>
              </a:rPr>
              <a:t>, Jennifer N. Sayles, </a:t>
            </a:r>
            <a:r>
              <a:rPr lang="en-US" sz="1100" dirty="0" err="1">
                <a:solidFill>
                  <a:schemeClr val="tx1">
                    <a:lumMod val="65000"/>
                    <a:lumOff val="35000"/>
                  </a:schemeClr>
                </a:solidFill>
                <a:latin typeface="Arial  "/>
              </a:rPr>
              <a:t>Gery</a:t>
            </a:r>
            <a:r>
              <a:rPr lang="en-US" sz="1100" dirty="0">
                <a:solidFill>
                  <a:schemeClr val="tx1">
                    <a:lumMod val="65000"/>
                    <a:lumOff val="35000"/>
                  </a:schemeClr>
                </a:solidFill>
                <a:latin typeface="Arial  "/>
              </a:rPr>
              <a:t> Ryan and Kenneth S. Chuang, Identification of human trafficking victims in health care settings Health and Human Rights, Vol. 13, No. 1, Natural Disasters and Humanitarian Emergencies (June 2011), pp. 36-49.</a:t>
            </a:r>
          </a:p>
          <a:p>
            <a:pPr marL="174708" indent="-174708" defTabSz="931774">
              <a:buFont typeface="Arial" panose="020B0604020202020204" pitchFamily="34" charset="0"/>
              <a:buChar char="•"/>
              <a:defRPr/>
            </a:pPr>
            <a:r>
              <a:rPr lang="en-US" sz="1100" dirty="0" err="1">
                <a:solidFill>
                  <a:schemeClr val="tx1">
                    <a:lumMod val="65000"/>
                    <a:lumOff val="35000"/>
                  </a:schemeClr>
                </a:solidFill>
                <a:latin typeface="Arial  "/>
              </a:rPr>
              <a:t>Mazeda</a:t>
            </a:r>
            <a:r>
              <a:rPr lang="en-US" sz="1100" dirty="0">
                <a:solidFill>
                  <a:schemeClr val="tx1">
                    <a:lumMod val="65000"/>
                    <a:lumOff val="35000"/>
                  </a:schemeClr>
                </a:solidFill>
                <a:latin typeface="Arial  "/>
              </a:rPr>
              <a:t> Hossain MSc, Cathy Zimmerman PhD, Melanie </a:t>
            </a:r>
            <a:r>
              <a:rPr lang="en-US" sz="1100" dirty="0" err="1">
                <a:solidFill>
                  <a:schemeClr val="tx1">
                    <a:lumMod val="65000"/>
                    <a:lumOff val="35000"/>
                  </a:schemeClr>
                </a:solidFill>
                <a:latin typeface="Arial  "/>
              </a:rPr>
              <a:t>Abas</a:t>
            </a:r>
            <a:r>
              <a:rPr lang="en-US" sz="1100" dirty="0">
                <a:solidFill>
                  <a:schemeClr val="tx1">
                    <a:lumMod val="65000"/>
                    <a:lumOff val="35000"/>
                  </a:schemeClr>
                </a:solidFill>
                <a:latin typeface="Arial  "/>
              </a:rPr>
              <a:t> MD, MSc, Miriam Light MSc, and Charlotte Watts PhD, The Relationship of Trauma to Mental Disorders Among Trafficked and Sexually Exploited Girls and Women, American Journal of Public Health (AJPH) December 2010 </a:t>
            </a:r>
          </a:p>
          <a:p>
            <a:pPr marL="174708" indent="-174708" defTabSz="931774">
              <a:buFont typeface="Arial" panose="020B0604020202020204" pitchFamily="34" charset="0"/>
              <a:buChar char="•"/>
              <a:defRPr/>
            </a:pPr>
            <a:r>
              <a:rPr lang="en-US" sz="1100" dirty="0">
                <a:solidFill>
                  <a:schemeClr val="tx1">
                    <a:lumMod val="65000"/>
                    <a:lumOff val="35000"/>
                  </a:schemeClr>
                </a:solidFill>
                <a:latin typeface="Arial  "/>
              </a:rPr>
              <a:t>Cathy Zimmerman, </a:t>
            </a:r>
            <a:r>
              <a:rPr lang="en-US" sz="1100" dirty="0" err="1">
                <a:solidFill>
                  <a:schemeClr val="tx1">
                    <a:lumMod val="65000"/>
                    <a:lumOff val="35000"/>
                  </a:schemeClr>
                </a:solidFill>
                <a:latin typeface="Arial  "/>
              </a:rPr>
              <a:t>Mazeda</a:t>
            </a:r>
            <a:r>
              <a:rPr lang="en-US" sz="1100" dirty="0">
                <a:solidFill>
                  <a:schemeClr val="tx1">
                    <a:lumMod val="65000"/>
                    <a:lumOff val="35000"/>
                  </a:schemeClr>
                </a:solidFill>
                <a:latin typeface="Arial  "/>
              </a:rPr>
              <a:t> Hossain, Charlotte Watts. Human trafficking and health: A conceptual model to inform policy, intervention and research,</a:t>
            </a:r>
            <a:r>
              <a:rPr lang="en-US" sz="1100" baseline="0" dirty="0">
                <a:solidFill>
                  <a:schemeClr val="tx1">
                    <a:lumMod val="65000"/>
                    <a:lumOff val="35000"/>
                  </a:schemeClr>
                </a:solidFill>
                <a:latin typeface="Arial  "/>
              </a:rPr>
              <a:t> </a:t>
            </a:r>
            <a:r>
              <a:rPr lang="en-US" sz="1100" dirty="0">
                <a:solidFill>
                  <a:schemeClr val="tx1">
                    <a:lumMod val="65000"/>
                    <a:lumOff val="35000"/>
                  </a:schemeClr>
                </a:solidFill>
                <a:latin typeface="Arial  "/>
              </a:rPr>
              <a:t>Social Science &amp; Medicine,</a:t>
            </a:r>
            <a:r>
              <a:rPr lang="en-US" sz="1100" baseline="0" dirty="0">
                <a:solidFill>
                  <a:schemeClr val="tx1">
                    <a:lumMod val="65000"/>
                    <a:lumOff val="35000"/>
                  </a:schemeClr>
                </a:solidFill>
                <a:latin typeface="Arial  "/>
              </a:rPr>
              <a:t> </a:t>
            </a:r>
            <a:r>
              <a:rPr lang="en-US" sz="1100" dirty="0">
                <a:solidFill>
                  <a:schemeClr val="tx1">
                    <a:lumMod val="65000"/>
                    <a:lumOff val="35000"/>
                  </a:schemeClr>
                </a:solidFill>
                <a:latin typeface="Arial  "/>
              </a:rPr>
              <a:t>July 2011</a:t>
            </a:r>
          </a:p>
          <a:p>
            <a:pPr marL="174708" indent="-174708">
              <a:buFont typeface="Arial" panose="020B0604020202020204" pitchFamily="34" charset="0"/>
              <a:buChar char="•"/>
            </a:pPr>
            <a:r>
              <a:rPr lang="en-US" sz="1100" dirty="0">
                <a:solidFill>
                  <a:schemeClr val="tx1">
                    <a:lumMod val="65000"/>
                    <a:lumOff val="35000"/>
                  </a:schemeClr>
                </a:solidFill>
                <a:latin typeface="Arial  "/>
              </a:rPr>
              <a:t>Understanding and Addressing Violence Against Women and Human Trafficking, World Health Organization (2012)  apps.who.int/iris/</a:t>
            </a:r>
            <a:r>
              <a:rPr lang="en-US" sz="1100" dirty="0" err="1">
                <a:solidFill>
                  <a:schemeClr val="tx1">
                    <a:lumMod val="65000"/>
                    <a:lumOff val="35000"/>
                  </a:schemeClr>
                </a:solidFill>
                <a:latin typeface="Arial  "/>
              </a:rPr>
              <a:t>bitstream</a:t>
            </a:r>
            <a:r>
              <a:rPr lang="en-US" sz="1100" dirty="0">
                <a:solidFill>
                  <a:schemeClr val="tx1">
                    <a:lumMod val="65000"/>
                    <a:lumOff val="35000"/>
                  </a:schemeClr>
                </a:solidFill>
                <a:latin typeface="Arial  "/>
              </a:rPr>
              <a:t>/10665/77394/1/WHO_RHR_12.42_eng.pd </a:t>
            </a:r>
          </a:p>
          <a:p>
            <a:endParaRPr lang="en-US" sz="1100" dirty="0">
              <a:solidFill>
                <a:schemeClr val="tx1">
                  <a:lumMod val="65000"/>
                  <a:lumOff val="35000"/>
                </a:schemeClr>
              </a:solidFill>
              <a:latin typeface="Arial  "/>
            </a:endParaRPr>
          </a:p>
          <a:p>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32EF52E5-6BD6-4CED-97F4-01B20343581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56559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dirty="0">
                <a:solidFill>
                  <a:schemeClr val="tx1">
                    <a:lumMod val="65000"/>
                    <a:lumOff val="35000"/>
                  </a:schemeClr>
                </a:solidFill>
                <a:latin typeface="Arial" panose="020B0604020202020204" pitchFamily="34" charset="0"/>
                <a:cs typeface="Arial" panose="020B0604020202020204" pitchFamily="34" charset="0"/>
              </a:rPr>
              <a:t>Share with the audience that the overlay of substance abuse is important to understand relative to youth being recruited into the life by traffickers. Sex traffickers often target runaway and homeless youth, as well as children who have been abused or neglected, or are in the</a:t>
            </a:r>
            <a:r>
              <a:rPr lang="en-US" baseline="0" dirty="0">
                <a:solidFill>
                  <a:schemeClr val="tx1">
                    <a:lumMod val="65000"/>
                    <a:lumOff val="35000"/>
                  </a:schemeClr>
                </a:solidFill>
                <a:latin typeface="Arial" panose="020B0604020202020204" pitchFamily="34" charset="0"/>
                <a:cs typeface="Arial" panose="020B0604020202020204" pitchFamily="34" charset="0"/>
              </a:rPr>
              <a:t> foster care system</a:t>
            </a:r>
            <a:r>
              <a:rPr lang="en-US" dirty="0">
                <a:solidFill>
                  <a:schemeClr val="tx1">
                    <a:lumMod val="65000"/>
                    <a:lumOff val="35000"/>
                  </a:schemeClr>
                </a:solidFill>
                <a:latin typeface="Arial" panose="020B0604020202020204" pitchFamily="34" charset="0"/>
                <a:cs typeface="Arial" panose="020B0604020202020204" pitchFamily="34" charset="0"/>
              </a:rPr>
              <a:t>. </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b="1" dirty="0">
                <a:solidFill>
                  <a:schemeClr val="tx1">
                    <a:lumMod val="65000"/>
                    <a:lumOff val="35000"/>
                  </a:schemeClr>
                </a:solidFill>
                <a:latin typeface="Arial" panose="020B0604020202020204" pitchFamily="34" charset="0"/>
                <a:cs typeface="Arial" panose="020B0604020202020204" pitchFamily="34" charset="0"/>
              </a:rPr>
              <a:t>Background Info:</a:t>
            </a:r>
          </a:p>
          <a:p>
            <a:pPr marL="174708" indent="-174708">
              <a:buFont typeface="Arial" panose="020B0604020202020204" pitchFamily="34" charset="0"/>
              <a:buChar char="•"/>
            </a:pPr>
            <a:r>
              <a:rPr lang="en-US" dirty="0" err="1">
                <a:solidFill>
                  <a:schemeClr val="tx1">
                    <a:lumMod val="65000"/>
                    <a:lumOff val="35000"/>
                  </a:schemeClr>
                </a:solidFill>
                <a:latin typeface="Arial" panose="020B0604020202020204" pitchFamily="34" charset="0"/>
                <a:cs typeface="Arial" panose="020B0604020202020204" pitchFamily="34" charset="0"/>
              </a:rPr>
              <a:t>Litam</a:t>
            </a:r>
            <a:r>
              <a:rPr lang="en-US" dirty="0">
                <a:solidFill>
                  <a:schemeClr val="tx1">
                    <a:lumMod val="65000"/>
                    <a:lumOff val="35000"/>
                  </a:schemeClr>
                </a:solidFill>
                <a:latin typeface="Arial" panose="020B0604020202020204" pitchFamily="34" charset="0"/>
                <a:cs typeface="Arial" panose="020B0604020202020204" pitchFamily="34" charset="0"/>
              </a:rPr>
              <a:t>, Stacey Diane A. 2017. “Human Sex Trafficking in America: What Counselors Need to Know.” The Professional Counselor 7 (1): 45–61. doi:10.15241/sdal.7.1.45</a:t>
            </a:r>
          </a:p>
          <a:p>
            <a:pPr marL="174708" indent="-174708">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Roe-</a:t>
            </a:r>
            <a:r>
              <a:rPr lang="en-US" dirty="0" err="1">
                <a:solidFill>
                  <a:schemeClr val="tx1">
                    <a:lumMod val="65000"/>
                    <a:lumOff val="35000"/>
                  </a:schemeClr>
                </a:solidFill>
                <a:latin typeface="Arial" panose="020B0604020202020204" pitchFamily="34" charset="0"/>
                <a:cs typeface="Arial" panose="020B0604020202020204" pitchFamily="34" charset="0"/>
              </a:rPr>
              <a:t>Sepowitz</a:t>
            </a:r>
            <a:r>
              <a:rPr lang="en-US" dirty="0">
                <a:solidFill>
                  <a:schemeClr val="tx1">
                    <a:lumMod val="65000"/>
                    <a:lumOff val="35000"/>
                  </a:schemeClr>
                </a:solidFill>
                <a:latin typeface="Arial" panose="020B0604020202020204" pitchFamily="34" charset="0"/>
                <a:cs typeface="Arial" panose="020B0604020202020204" pitchFamily="34" charset="0"/>
              </a:rPr>
              <a:t>, Dominique, James Gallagher, Kimberly Hogan, Tiana Ward, Nicole </a:t>
            </a:r>
            <a:r>
              <a:rPr lang="en-US" dirty="0" err="1">
                <a:solidFill>
                  <a:schemeClr val="tx1">
                    <a:lumMod val="65000"/>
                    <a:lumOff val="35000"/>
                  </a:schemeClr>
                </a:solidFill>
                <a:latin typeface="Arial" panose="020B0604020202020204" pitchFamily="34" charset="0"/>
                <a:cs typeface="Arial" panose="020B0604020202020204" pitchFamily="34" charset="0"/>
              </a:rPr>
              <a:t>Denecour</a:t>
            </a:r>
            <a:r>
              <a:rPr lang="en-US" dirty="0">
                <a:solidFill>
                  <a:schemeClr val="tx1">
                    <a:lumMod val="65000"/>
                    <a:lumOff val="35000"/>
                  </a:schemeClr>
                </a:solidFill>
                <a:latin typeface="Arial" panose="020B0604020202020204" pitchFamily="34" charset="0"/>
                <a:cs typeface="Arial" panose="020B0604020202020204" pitchFamily="34" charset="0"/>
              </a:rPr>
              <a:t>, and Kristen Bracy. 2017. A Six-Year Analysis of Sex Traffickers of Minors. Arizona State University Office of Sex Trafficking Intervention Research and the McCain Institute for International Leadership. http://ag.nv.gov/uploadedFiles/agnvgov/Content/Human_Trafficking/2017_April_AZ_SexTraffickingResearch.pdf</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dirty="0">
                <a:solidFill>
                  <a:schemeClr val="tx1">
                    <a:lumMod val="65000"/>
                    <a:lumOff val="35000"/>
                  </a:schemeClr>
                </a:solidFill>
                <a:latin typeface="Arial" panose="020B0604020202020204" pitchFamily="34" charset="0"/>
                <a:cs typeface="Arial" panose="020B0604020202020204" pitchFamily="34" charset="0"/>
              </a:rPr>
              <a:t>“Safe Harbor” information related to minors: </a:t>
            </a:r>
          </a:p>
          <a:p>
            <a:pPr marL="174708" indent="-174708">
              <a:buFont typeface="Arial" panose="020B0604020202020204" pitchFamily="34" charset="0"/>
              <a:buChar char="•"/>
            </a:pPr>
            <a:r>
              <a:rPr lang="en-US" u="sng" dirty="0">
                <a:solidFill>
                  <a:schemeClr val="tx1">
                    <a:lumMod val="65000"/>
                    <a:lumOff val="35000"/>
                  </a:schemeClr>
                </a:solidFill>
                <a:latin typeface="Arial" panose="020B0604020202020204" pitchFamily="34" charset="0"/>
                <a:cs typeface="Arial" panose="020B0604020202020204" pitchFamily="34" charset="0"/>
                <a:hlinkClick r:id="rId3"/>
              </a:rPr>
              <a:t>https://polarisproject.org/sites/default/files/2015%20Safe%20Harbor%20Issue%20Brief.pdf</a:t>
            </a:r>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en-US" u="sng" dirty="0">
                <a:solidFill>
                  <a:schemeClr val="tx1">
                    <a:lumMod val="65000"/>
                    <a:lumOff val="35000"/>
                  </a:schemeClr>
                </a:solidFill>
                <a:latin typeface="Arial" panose="020B0604020202020204" pitchFamily="34" charset="0"/>
                <a:cs typeface="Arial" panose="020B0604020202020204" pitchFamily="34" charset="0"/>
                <a:hlinkClick r:id="rId4"/>
              </a:rPr>
              <a:t>https://www.ncjw.org/wp-content/uploads/2017/07/Fact-Sheet_Safe-Harbor_Updated-2016.pdf</a:t>
            </a:r>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174708" indent="-174708">
              <a:buFont typeface="Arial" panose="020B0604020202020204" pitchFamily="34" charset="0"/>
              <a:buChar char="•"/>
            </a:pP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34821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lumMod val="65000"/>
                    <a:lumOff val="35000"/>
                  </a:schemeClr>
                </a:solidFill>
              </a:rPr>
              <a:t>Notes to Trainer:  </a:t>
            </a:r>
            <a:r>
              <a:rPr lang="en-US" dirty="0">
                <a:solidFill>
                  <a:schemeClr val="tx1">
                    <a:lumMod val="65000"/>
                    <a:lumOff val="35000"/>
                  </a:schemeClr>
                </a:solidFill>
              </a:rPr>
              <a:t>Similar to missing clinical opportunities to support human</a:t>
            </a:r>
            <a:r>
              <a:rPr lang="en-US" baseline="0" dirty="0">
                <a:solidFill>
                  <a:schemeClr val="tx1">
                    <a:lumMod val="65000"/>
                    <a:lumOff val="35000"/>
                  </a:schemeClr>
                </a:solidFill>
              </a:rPr>
              <a:t> trafficking survivors, r</a:t>
            </a:r>
            <a:r>
              <a:rPr lang="en-US" dirty="0">
                <a:solidFill>
                  <a:schemeClr val="tx1">
                    <a:lumMod val="65000"/>
                    <a:lumOff val="35000"/>
                  </a:schemeClr>
                </a:solidFill>
              </a:rPr>
              <a:t>emind the audience that one in four women</a:t>
            </a:r>
            <a:r>
              <a:rPr lang="en-US" baseline="0" dirty="0">
                <a:solidFill>
                  <a:schemeClr val="tx1">
                    <a:lumMod val="65000"/>
                    <a:lumOff val="35000"/>
                  </a:schemeClr>
                </a:solidFill>
              </a:rPr>
              <a:t> will experience IPV in her lifetime and identification of those survivors is also exceedingly low.  You may want to ask the audience to share their own health center-wide positive disclosure rates.  Those low rates are an indication that we must shift our approach away from disclosure based screening to help reach more survivors.  This will be further discussed in the CUES section coming up. </a:t>
            </a:r>
            <a:endParaRPr lang="en-US" dirty="0">
              <a:solidFill>
                <a:schemeClr val="tx1">
                  <a:lumMod val="65000"/>
                  <a:lumOff val="35000"/>
                </a:schemeClr>
              </a:solidFill>
            </a:endParaRPr>
          </a:p>
          <a:p>
            <a:endParaRPr lang="en-US" dirty="0">
              <a:solidFill>
                <a:schemeClr val="tx1">
                  <a:lumMod val="65000"/>
                  <a:lumOff val="35000"/>
                </a:schemeClr>
              </a:solidFill>
            </a:endParaRPr>
          </a:p>
          <a:p>
            <a:pPr defTabSz="931774">
              <a:defRPr/>
            </a:pPr>
            <a:r>
              <a:rPr lang="en-US" baseline="0" dirty="0">
                <a:solidFill>
                  <a:schemeClr val="tx1">
                    <a:lumMod val="65000"/>
                    <a:lumOff val="35000"/>
                  </a:schemeClr>
                </a:solidFill>
              </a:rPr>
              <a:t>Laura J. </a:t>
            </a:r>
            <a:r>
              <a:rPr lang="en-US" baseline="0" dirty="0" err="1">
                <a:solidFill>
                  <a:schemeClr val="tx1">
                    <a:lumMod val="65000"/>
                    <a:lumOff val="35000"/>
                  </a:schemeClr>
                </a:solidFill>
              </a:rPr>
              <a:t>Lederer</a:t>
            </a:r>
            <a:r>
              <a:rPr lang="en-US" baseline="0" dirty="0">
                <a:solidFill>
                  <a:schemeClr val="tx1">
                    <a:lumMod val="65000"/>
                    <a:lumOff val="35000"/>
                  </a:schemeClr>
                </a:solidFill>
              </a:rPr>
              <a:t>* and Christopher A. Wetzel, The Health Consequences of Sex Trafficking and Their Implications for Identifying Victims in Healthcare Facilities, </a:t>
            </a:r>
            <a:r>
              <a:rPr lang="en-US" dirty="0">
                <a:solidFill>
                  <a:schemeClr val="tx1">
                    <a:lumMod val="65000"/>
                    <a:lumOff val="35000"/>
                  </a:schemeClr>
                </a:solidFill>
              </a:rPr>
              <a:t>Annals</a:t>
            </a:r>
            <a:r>
              <a:rPr lang="en-US" baseline="0" dirty="0">
                <a:solidFill>
                  <a:schemeClr val="tx1">
                    <a:lumMod val="65000"/>
                    <a:lumOff val="35000"/>
                  </a:schemeClr>
                </a:solidFill>
              </a:rPr>
              <a:t> of Health Law Volume 23, Issue 1 (Winter, 2014) </a:t>
            </a:r>
          </a:p>
          <a:p>
            <a:pPr defTabSz="931774">
              <a:defRPr/>
            </a:pPr>
            <a:r>
              <a:rPr lang="en-US" dirty="0">
                <a:solidFill>
                  <a:schemeClr val="tx1">
                    <a:lumMod val="65000"/>
                    <a:lumOff val="35000"/>
                  </a:schemeClr>
                </a:solidFill>
              </a:rPr>
              <a:t>https://www.globalcenturion.org/wp-content/uploads/2014/08/The-Health-Consequences-of-Sex-Trafficking.pdf</a:t>
            </a: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02303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solidFill>
                  <a:schemeClr val="tx1">
                    <a:lumMod val="65000"/>
                    <a:lumOff val="35000"/>
                  </a:schemeClr>
                </a:solidFill>
              </a:rPr>
              <a:t>.</a:t>
            </a:r>
            <a:endParaRPr lang="en-US" b="1"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99367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Actively model respectful, equitable behavior in your interactions with colleagues and patients. </a:t>
            </a:r>
          </a:p>
        </p:txBody>
      </p:sp>
      <p:sp>
        <p:nvSpPr>
          <p:cNvPr id="4" name="Slide Number Placeholder 3"/>
          <p:cNvSpPr>
            <a:spLocks noGrp="1"/>
          </p:cNvSpPr>
          <p:nvPr>
            <p:ph type="sldNum" sz="quarter" idx="5"/>
          </p:nvPr>
        </p:nvSpPr>
        <p:spPr/>
        <p:txBody>
          <a:bodyPr/>
          <a:lstStyle/>
          <a:p>
            <a:fld id="{EC35F8C5-8F2E-49E8-9825-D8195493308F}" type="slidenum">
              <a:rPr lang="en-US" smtClean="0"/>
              <a:pPr/>
              <a:t>29</a:t>
            </a:fld>
            <a:endParaRPr lang="en-US" dirty="0"/>
          </a:p>
        </p:txBody>
      </p:sp>
    </p:spTree>
    <p:extLst>
      <p:ext uri="{BB962C8B-B14F-4D97-AF65-F5344CB8AC3E}">
        <p14:creationId xmlns:p14="http://schemas.microsoft.com/office/powerpoint/2010/main" val="27996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ln>
                  <a:noFill/>
                </a:ln>
                <a:solidFill>
                  <a:schemeClr val="tx1">
                    <a:lumMod val="65000"/>
                    <a:lumOff val="35000"/>
                  </a:schemeClr>
                </a:solidFill>
                <a:latin typeface="Arial" panose="020B0604020202020204" pitchFamily="34" charset="0"/>
                <a:ea typeface="ＭＳ Ｐゴシック" pitchFamily="34" charset="-128"/>
                <a:cs typeface="Arial" panose="020B0604020202020204" pitchFamily="34" charset="0"/>
              </a:rPr>
              <a:t>Notes to Trainer: </a:t>
            </a:r>
            <a:endParaRPr lang="en-US" sz="1100" b="1" kern="1200" dirty="0">
              <a:ln>
                <a:noFill/>
              </a:ln>
              <a:solidFill>
                <a:schemeClr val="tx1">
                  <a:lumMod val="65000"/>
                  <a:lumOff val="35000"/>
                </a:schemeClr>
              </a:solidFill>
              <a:latin typeface="Arial" panose="020B0604020202020204" pitchFamily="34" charset="0"/>
              <a:ea typeface="+mn-ea"/>
              <a:cs typeface="Arial" panose="020B0604020202020204" pitchFamily="34" charset="0"/>
            </a:endParaRP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As you already know – IPV has serious health impacts. Advocates are in a unique position to intervene and reduce health consequences related to experiencing violence.</a:t>
            </a: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Many survivors have not received health care in a long time or are primarily concerned about their children’s health. Taking care</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 of health needs is an important part of healing.</a:t>
            </a:r>
            <a:endPar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endParaRP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Builds relationships</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 and </a:t>
            </a: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rapport – </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Advocates are focusing on the whole person, not just crises and experiences of violence.</a:t>
            </a: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Builds communities and allies. Advocates have the opportunity</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 to partner with community health centers and other health programs (public health departments, hospitals, clinics, home visitation programs, etc.) to provide additional education and resources.</a:t>
            </a:r>
            <a:endPar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endParaRP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Supports advocate and addresses burnout. When health needs are being addressed, survivors can be more present and engaged</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 in advocacy services. </a:t>
            </a:r>
          </a:p>
          <a:p>
            <a:pPr marL="171450" indent="-171450">
              <a:lnSpc>
                <a:spcPct val="100000"/>
              </a:lnSpc>
              <a:spcAft>
                <a:spcPts val="600"/>
              </a:spcAft>
              <a:buFont typeface="Arial" panose="020B0604020202020204" pitchFamily="34" charset="0"/>
              <a:buChar char="•"/>
            </a:pP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Criminal justice system is not always a primary resource for clients.  Health referrals may be more impactful. </a:t>
            </a:r>
            <a:endPar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endParaRPr>
          </a:p>
          <a:p>
            <a:endParaRPr lang="en-US" baseline="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r>
              <a:rPr lang="en-US" b="0" dirty="0">
                <a:solidFill>
                  <a:schemeClr val="tx1"/>
                </a:solidFill>
              </a:rPr>
              <a:t>8</a:t>
            </a:r>
          </a:p>
        </p:txBody>
      </p:sp>
    </p:spTree>
    <p:extLst>
      <p:ext uri="{BB962C8B-B14F-4D97-AF65-F5344CB8AC3E}">
        <p14:creationId xmlns:p14="http://schemas.microsoft.com/office/powerpoint/2010/main" val="3190977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C5D7E277-AE9E-46DB-B023-BFEECC689269}" type="slidenum">
              <a:rPr lang="en-US" smtClean="0">
                <a:solidFill>
                  <a:prstClr val="black"/>
                </a:solidFill>
              </a:rPr>
              <a:pPr/>
              <a:t>30</a:t>
            </a:fld>
            <a:endParaRPr lang="en-US">
              <a:solidFill>
                <a:prstClr val="black"/>
              </a:solidFill>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eaLnBrk="1" hangingPunct="1"/>
            <a:r>
              <a:rPr lang="en-US" sz="1100" b="1" dirty="0">
                <a:solidFill>
                  <a:schemeClr val="tx1">
                    <a:lumMod val="65000"/>
                    <a:lumOff val="35000"/>
                  </a:schemeClr>
                </a:solidFill>
                <a:latin typeface="Arial  "/>
                <a:ea typeface="ＭＳ Ｐゴシック" pitchFamily="34" charset="-128"/>
              </a:rPr>
              <a:t>Notes to Trainer: </a:t>
            </a:r>
            <a:r>
              <a:rPr lang="en-US" sz="1100" dirty="0">
                <a:solidFill>
                  <a:schemeClr val="tx1">
                    <a:lumMod val="65000"/>
                    <a:lumOff val="35000"/>
                  </a:schemeClr>
                </a:solidFill>
                <a:latin typeface="Arial  "/>
                <a:ea typeface="ＭＳ Ｐゴシック" pitchFamily="34" charset="-128"/>
              </a:rPr>
              <a:t>There are many long-lasting health consequences for IPV in addition to the immediate bruises and physical injuries.  These health consequences can persist even after an abusive relationship has ended. </a:t>
            </a:r>
          </a:p>
          <a:p>
            <a:pPr eaLnBrk="1" hangingPunct="1"/>
            <a:endParaRPr lang="en-US" sz="1100" dirty="0">
              <a:solidFill>
                <a:schemeClr val="tx1">
                  <a:lumMod val="65000"/>
                  <a:lumOff val="35000"/>
                </a:schemeClr>
              </a:solidFill>
              <a:latin typeface="Arial  "/>
            </a:endParaRPr>
          </a:p>
          <a:p>
            <a:pPr marL="171450" indent="-171450" eaLnBrk="1" hangingPunct="1">
              <a:buFont typeface="Arial" panose="020B0604020202020204" pitchFamily="34" charset="0"/>
              <a:buChar char="•"/>
            </a:pPr>
            <a:r>
              <a:rPr lang="en-US" sz="1100" dirty="0">
                <a:solidFill>
                  <a:schemeClr val="tx1">
                    <a:lumMod val="65000"/>
                    <a:lumOff val="35000"/>
                  </a:schemeClr>
                </a:solidFill>
                <a:latin typeface="Arial  "/>
                <a:ea typeface="ＭＳ Ｐゴシック" pitchFamily="34" charset="-128"/>
              </a:rPr>
              <a:t>For more information on </a:t>
            </a:r>
            <a:r>
              <a:rPr lang="en-US" sz="1100" dirty="0">
                <a:solidFill>
                  <a:schemeClr val="tx1">
                    <a:lumMod val="65000"/>
                    <a:lumOff val="35000"/>
                  </a:schemeClr>
                </a:solidFill>
                <a:latin typeface="Arial  "/>
              </a:rPr>
              <a:t>Intimate Partner Violence: Consequences:, </a:t>
            </a:r>
            <a:r>
              <a:rPr lang="en-US" sz="1100" dirty="0">
                <a:solidFill>
                  <a:schemeClr val="tx1">
                    <a:lumMod val="65000"/>
                    <a:lumOff val="35000"/>
                  </a:schemeClr>
                </a:solidFill>
                <a:latin typeface="Arial  "/>
                <a:ea typeface="ＭＳ Ｐゴシック" pitchFamily="34" charset="-128"/>
              </a:rPr>
              <a:t>visit the Centers for Disease Control and Prevention website: </a:t>
            </a:r>
            <a:r>
              <a:rPr lang="en-US" sz="1100" dirty="0">
                <a:solidFill>
                  <a:schemeClr val="tx1">
                    <a:lumMod val="65000"/>
                    <a:lumOff val="35000"/>
                  </a:schemeClr>
                </a:solidFill>
                <a:latin typeface="Arial  "/>
              </a:rPr>
              <a:t>http://www.cdc.gov/violenceprevention/intimatepartnerviolence/consequences.html\</a:t>
            </a:r>
          </a:p>
          <a:p>
            <a:pPr marL="171450" indent="-171450" eaLnBrk="1" hangingPunct="1">
              <a:buFont typeface="Arial" panose="020B0604020202020204" pitchFamily="34" charset="0"/>
              <a:buChar char="•"/>
            </a:pPr>
            <a:r>
              <a:rPr lang="en-US" sz="1100" dirty="0">
                <a:solidFill>
                  <a:schemeClr val="tx1">
                    <a:lumMod val="65000"/>
                    <a:lumOff val="35000"/>
                  </a:schemeClr>
                </a:solidFill>
                <a:latin typeface="Arial  "/>
              </a:rPr>
              <a:t>Black MC. 2011. Intimate partner violence and adverse health consequences: implications for clinicians. Am J Lifestyle Med 5(5):428-439.Breiding MJ, Black MC, Ryan GW. Chronic disease and health risk behaviors associated with intimate partner violence—18 U.S. states/territories, 2005. Ann </a:t>
            </a:r>
            <a:r>
              <a:rPr lang="en-US" sz="1100" dirty="0" err="1">
                <a:solidFill>
                  <a:schemeClr val="tx1">
                    <a:lumMod val="65000"/>
                    <a:lumOff val="35000"/>
                  </a:schemeClr>
                </a:solidFill>
                <a:latin typeface="Arial  "/>
              </a:rPr>
              <a:t>Epidemiol</a:t>
            </a:r>
            <a:r>
              <a:rPr lang="en-US" sz="1100" dirty="0">
                <a:solidFill>
                  <a:schemeClr val="tx1">
                    <a:lumMod val="65000"/>
                    <a:lumOff val="35000"/>
                  </a:schemeClr>
                </a:solidFill>
                <a:latin typeface="Arial  "/>
              </a:rPr>
              <a:t> . 2008; 18:538–544.</a:t>
            </a:r>
          </a:p>
          <a:p>
            <a:pPr marL="171450" indent="-171450" eaLnBrk="1" hangingPunct="1">
              <a:buFont typeface="Arial" panose="020B0604020202020204" pitchFamily="34" charset="0"/>
              <a:buChar char="•"/>
            </a:pPr>
            <a:r>
              <a:rPr lang="en-US" sz="1100" dirty="0" err="1">
                <a:solidFill>
                  <a:schemeClr val="tx1">
                    <a:lumMod val="65000"/>
                    <a:lumOff val="35000"/>
                  </a:schemeClr>
                </a:solidFill>
                <a:latin typeface="Arial  "/>
              </a:rPr>
              <a:t>Crofford</a:t>
            </a:r>
            <a:r>
              <a:rPr lang="en-US" sz="1100" dirty="0">
                <a:solidFill>
                  <a:schemeClr val="tx1">
                    <a:lumMod val="65000"/>
                    <a:lumOff val="35000"/>
                  </a:schemeClr>
                </a:solidFill>
                <a:latin typeface="Arial  "/>
              </a:rPr>
              <a:t> LJ. Violence, stress, and somatic syndromes. Trauma Violence Abuse. 2007; 8:299–313.</a:t>
            </a:r>
          </a:p>
          <a:p>
            <a:pPr marL="174708" indent="-174708">
              <a:buFont typeface="Arial" panose="020B0604020202020204" pitchFamily="34" charset="0"/>
              <a:buChar char="•"/>
            </a:pPr>
            <a:r>
              <a:rPr lang="en-US" sz="1100" dirty="0">
                <a:solidFill>
                  <a:schemeClr val="tx1">
                    <a:lumMod val="65000"/>
                    <a:lumOff val="35000"/>
                  </a:schemeClr>
                </a:solidFill>
                <a:latin typeface="Arial  "/>
              </a:rPr>
              <a:t>Also see:</a:t>
            </a:r>
            <a:r>
              <a:rPr lang="en-US" sz="1100" baseline="0" dirty="0">
                <a:solidFill>
                  <a:schemeClr val="tx1">
                    <a:lumMod val="65000"/>
                    <a:lumOff val="35000"/>
                  </a:schemeClr>
                </a:solidFill>
                <a:latin typeface="Arial  "/>
              </a:rPr>
              <a:t> </a:t>
            </a:r>
            <a:r>
              <a:rPr lang="en-US" sz="1100" dirty="0">
                <a:solidFill>
                  <a:schemeClr val="tx1">
                    <a:lumMod val="65000"/>
                    <a:lumOff val="35000"/>
                  </a:schemeClr>
                </a:solidFill>
                <a:latin typeface="Arial  "/>
              </a:rPr>
              <a:t>www.IPVHealthPartners.org  </a:t>
            </a:r>
          </a:p>
          <a:p>
            <a:pPr eaLnBrk="1" hangingPunct="1"/>
            <a:endParaRPr lang="en-US" sz="1100" u="sng" dirty="0">
              <a:solidFill>
                <a:schemeClr val="tx1">
                  <a:lumMod val="65000"/>
                  <a:lumOff val="35000"/>
                </a:schemeClr>
              </a:solidFill>
              <a:latin typeface="Arial  "/>
            </a:endParaRPr>
          </a:p>
          <a:p>
            <a:pPr eaLnBrk="1" hangingPunct="1"/>
            <a:endParaRPr lang="en-US" sz="1100" dirty="0">
              <a:solidFill>
                <a:schemeClr val="tx1">
                  <a:lumMod val="65000"/>
                  <a:lumOff val="35000"/>
                </a:schemeClr>
              </a:solidFill>
              <a:latin typeface="Arial  "/>
              <a:ea typeface="ＭＳ Ｐゴシック" pitchFamily="34" charset="-128"/>
            </a:endParaRPr>
          </a:p>
        </p:txBody>
      </p:sp>
    </p:spTree>
    <p:extLst>
      <p:ext uri="{BB962C8B-B14F-4D97-AF65-F5344CB8AC3E}">
        <p14:creationId xmlns:p14="http://schemas.microsoft.com/office/powerpoint/2010/main" val="433963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lumMod val="65000"/>
                    <a:lumOff val="35000"/>
                  </a:schemeClr>
                </a:solidFill>
              </a:rPr>
              <a:t>Notes to Trainer: : </a:t>
            </a:r>
            <a:r>
              <a:rPr lang="en-US" b="0" dirty="0">
                <a:solidFill>
                  <a:schemeClr val="tx1">
                    <a:lumMod val="65000"/>
                    <a:lumOff val="35000"/>
                  </a:schemeClr>
                </a:solidFill>
              </a:rPr>
              <a:t>Here</a:t>
            </a:r>
            <a:r>
              <a:rPr lang="en-US" b="0" baseline="0" dirty="0">
                <a:solidFill>
                  <a:schemeClr val="tx1">
                    <a:lumMod val="65000"/>
                    <a:lumOff val="35000"/>
                  </a:schemeClr>
                </a:solidFill>
              </a:rPr>
              <a:t> we are i</a:t>
            </a:r>
            <a:r>
              <a:rPr lang="en-US" baseline="0" dirty="0">
                <a:solidFill>
                  <a:schemeClr val="tx1">
                    <a:lumMod val="65000"/>
                    <a:lumOff val="35000"/>
                  </a:schemeClr>
                </a:solidFill>
              </a:rPr>
              <a:t>nviting the audience to re-examine the lens they use when reviewing underlying conditions and diagnosing health issues.  How might they broaden their current conversations around access and adherence to treatment plans, substance abuse and referral follow up?  And reflecting on trauma-informed care—might we have a different way to think about patients who present with angry or difficult demeanors—what might be behind it? </a:t>
            </a:r>
            <a:r>
              <a:rPr lang="en-US" b="0" dirty="0">
                <a:solidFill>
                  <a:schemeClr val="tx1">
                    <a:lumMod val="65000"/>
                    <a:lumOff val="35000"/>
                  </a:schemeClr>
                </a:solidFill>
              </a:rPr>
              <a:t>Feel free to paraphrase as needed to make it clear to your audience.</a:t>
            </a:r>
            <a:r>
              <a:rPr lang="en-US" b="0" baseline="0" dirty="0">
                <a:solidFill>
                  <a:schemeClr val="tx1">
                    <a:lumMod val="65000"/>
                    <a:lumOff val="35000"/>
                  </a:schemeClr>
                </a:solidFill>
              </a:rPr>
              <a:t> “</a:t>
            </a:r>
            <a:r>
              <a:rPr lang="en-US" dirty="0">
                <a:solidFill>
                  <a:schemeClr val="tx1">
                    <a:lumMod val="65000"/>
                    <a:lumOff val="35000"/>
                  </a:schemeClr>
                </a:solidFill>
              </a:rPr>
              <a:t>Harm reduction strategies may be the thing that a client needs the</a:t>
            </a:r>
            <a:r>
              <a:rPr lang="en-US" baseline="0" dirty="0">
                <a:solidFill>
                  <a:schemeClr val="tx1">
                    <a:lumMod val="65000"/>
                    <a:lumOff val="35000"/>
                  </a:schemeClr>
                </a:solidFill>
              </a:rPr>
              <a:t> most.  Helping them identify any obstacles to care or what is getting in the way of managing their health might be the first time they connect their own health behaviors/access to care and their experiences with IPV.”</a:t>
            </a:r>
          </a:p>
          <a:p>
            <a:endParaRPr lang="en-US" baseline="0" dirty="0">
              <a:solidFill>
                <a:schemeClr val="tx1">
                  <a:lumMod val="65000"/>
                  <a:lumOff val="35000"/>
                </a:schemeClr>
              </a:solidFill>
            </a:endParaRPr>
          </a:p>
          <a:p>
            <a:pPr defTabSz="931774">
              <a:defRPr/>
            </a:pPr>
            <a:r>
              <a:rPr lang="en-US" b="1" baseline="0" dirty="0">
                <a:solidFill>
                  <a:schemeClr val="tx1">
                    <a:lumMod val="65000"/>
                    <a:lumOff val="35000"/>
                  </a:schemeClr>
                </a:solidFill>
              </a:rPr>
              <a:t>Background Info: </a:t>
            </a:r>
          </a:p>
          <a:p>
            <a:pPr defTabSz="931774">
              <a:defRPr/>
            </a:pPr>
            <a:r>
              <a:rPr lang="en-US" dirty="0">
                <a:solidFill>
                  <a:schemeClr val="tx1">
                    <a:lumMod val="65000"/>
                    <a:lumOff val="35000"/>
                  </a:schemeClr>
                </a:solidFill>
              </a:rPr>
              <a:t>Elizabeth Miller, Heather L. McCauley, Michele R. Decker, Rebecca Levenson, Sarah Zelazny, Kelley A. Jones, Heather Anderson, and Jay G. Silverman, Implementation of a Family Planning Clinic–Based Partner Violence and Reproductive Coercion Intervention: Provider and Patient Perspectives Respect Sex </a:t>
            </a:r>
            <a:r>
              <a:rPr lang="en-US" dirty="0" err="1">
                <a:solidFill>
                  <a:schemeClr val="tx1">
                    <a:lumMod val="65000"/>
                    <a:lumOff val="35000"/>
                  </a:schemeClr>
                </a:solidFill>
              </a:rPr>
              <a:t>Reprod</a:t>
            </a:r>
            <a:r>
              <a:rPr lang="en-US" dirty="0">
                <a:solidFill>
                  <a:schemeClr val="tx1">
                    <a:lumMod val="65000"/>
                    <a:lumOff val="35000"/>
                  </a:schemeClr>
                </a:solidFill>
              </a:rPr>
              <a:t> Health. 2017 Jun;49(2):85-93</a:t>
            </a:r>
          </a:p>
          <a:p>
            <a:pPr defTabSz="931774">
              <a:defRPr/>
            </a:pPr>
            <a:endParaRPr lang="en-US" dirty="0">
              <a:solidFill>
                <a:schemeClr val="tx1">
                  <a:lumMod val="65000"/>
                  <a:lumOff val="35000"/>
                </a:schemeClr>
              </a:solidFill>
            </a:endParaRPr>
          </a:p>
          <a:p>
            <a:pPr defTabSz="931774">
              <a:defRPr/>
            </a:pPr>
            <a:r>
              <a:rPr lang="en-US" dirty="0">
                <a:solidFill>
                  <a:schemeClr val="tx1">
                    <a:lumMod val="65000"/>
                    <a:lumOff val="35000"/>
                  </a:schemeClr>
                </a:solidFill>
              </a:rPr>
              <a:t>Joanne </a:t>
            </a:r>
            <a:r>
              <a:rPr lang="en-US" dirty="0" err="1">
                <a:solidFill>
                  <a:schemeClr val="tx1">
                    <a:lumMod val="65000"/>
                    <a:lumOff val="35000"/>
                  </a:schemeClr>
                </a:solidFill>
              </a:rPr>
              <a:t>Klevens</a:t>
            </a:r>
            <a:r>
              <a:rPr lang="en-US" dirty="0">
                <a:solidFill>
                  <a:schemeClr val="tx1">
                    <a:lumMod val="65000"/>
                    <a:lumOff val="35000"/>
                  </a:schemeClr>
                </a:solidFill>
              </a:rPr>
              <a:t>, Linda E. Saltzman, The Controversy on Screening for Intimate Partner Violence: A Question of Semantics? Journal of Women's Health VOL. 18, NO. 2 | Report from</a:t>
            </a:r>
            <a:r>
              <a:rPr lang="en-US" baseline="0" dirty="0">
                <a:solidFill>
                  <a:schemeClr val="tx1">
                    <a:lumMod val="65000"/>
                    <a:lumOff val="35000"/>
                  </a:schemeClr>
                </a:solidFill>
              </a:rPr>
              <a:t> the CDC  </a:t>
            </a:r>
            <a:r>
              <a:rPr lang="en-US" dirty="0">
                <a:solidFill>
                  <a:schemeClr val="tx1">
                    <a:lumMod val="65000"/>
                    <a:lumOff val="35000"/>
                  </a:schemeClr>
                </a:solidFill>
              </a:rPr>
              <a:t>https://www.liebertpub.com/doi/abs/10.1089/jwh.2008.1252</a:t>
            </a:r>
            <a:r>
              <a:rPr lang="en-US" b="1" dirty="0">
                <a:solidFill>
                  <a:schemeClr val="tx1">
                    <a:lumMod val="65000"/>
                    <a:lumOff val="35000"/>
                  </a:schemeClr>
                </a:solidFill>
              </a:rPr>
              <a:t> </a:t>
            </a:r>
            <a:endParaRPr lang="en-US" dirty="0">
              <a:solidFill>
                <a:schemeClr val="tx1">
                  <a:lumMod val="65000"/>
                  <a:lumOff val="35000"/>
                </a:schemeClr>
              </a:solidFill>
            </a:endParaRPr>
          </a:p>
          <a:p>
            <a:pPr defTabSz="931774">
              <a:defRPr/>
            </a:pPr>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baseline="0" dirty="0">
              <a:solidFill>
                <a:schemeClr val="tx1">
                  <a:lumMod val="65000"/>
                  <a:lumOff val="35000"/>
                </a:schemeClr>
              </a:solidFill>
            </a:endParaRPr>
          </a:p>
          <a:p>
            <a:endParaRPr lang="en-US" baseline="0" dirty="0">
              <a:solidFill>
                <a:schemeClr val="tx1">
                  <a:lumMod val="65000"/>
                  <a:lumOff val="35000"/>
                </a:schemeClr>
              </a:solidFill>
            </a:endParaRPr>
          </a:p>
          <a:p>
            <a:endParaRPr lang="en-US" baseline="0" dirty="0">
              <a:solidFill>
                <a:schemeClr val="tx1">
                  <a:lumMod val="65000"/>
                  <a:lumOff val="35000"/>
                </a:schemeClr>
              </a:solidFill>
            </a:endParaRPr>
          </a:p>
          <a:p>
            <a:endParaRPr lang="en-US" baseline="0" dirty="0">
              <a:solidFill>
                <a:schemeClr val="tx1">
                  <a:lumMod val="65000"/>
                  <a:lumOff val="35000"/>
                </a:schemeClr>
              </a:solidFill>
            </a:endParaRPr>
          </a:p>
          <a:p>
            <a:endParaRPr lang="en-US" baseline="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pPr>
              <a:defRPr/>
            </a:pPr>
            <a:fld id="{C498BC48-61F7-41EF-A915-691FE0B40CC7}" type="slidenum">
              <a:rPr lang="en-US">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3744731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solidFill>
                  <a:schemeClr val="tx1">
                    <a:lumMod val="65000"/>
                    <a:lumOff val="35000"/>
                  </a:schemeClr>
                </a:solidFill>
                <a:latin typeface="Arial  "/>
              </a:rPr>
              <a:t>Notes</a:t>
            </a:r>
            <a:r>
              <a:rPr lang="en-US" sz="1100" b="1" baseline="0" dirty="0">
                <a:solidFill>
                  <a:schemeClr val="tx1">
                    <a:lumMod val="65000"/>
                    <a:lumOff val="35000"/>
                  </a:schemeClr>
                </a:solidFill>
                <a:latin typeface="Arial  "/>
              </a:rPr>
              <a:t> to Trainer: </a:t>
            </a:r>
            <a:r>
              <a:rPr lang="en-US" sz="1100" baseline="0" dirty="0">
                <a:solidFill>
                  <a:schemeClr val="tx1">
                    <a:lumMod val="65000"/>
                    <a:lumOff val="35000"/>
                  </a:schemeClr>
                </a:solidFill>
                <a:latin typeface="Arial  "/>
              </a:rPr>
              <a:t>The idea here is to help the audience feel a part of the thinking about how trauma/IPV/HT may make if difficult for clients to step foot in the front door of a clinic. Trauma may impact health access, client adherence for treatment and follow-up etc.  </a:t>
            </a:r>
          </a:p>
          <a:p>
            <a:endParaRPr lang="en-US" sz="1100" baseline="0" dirty="0">
              <a:solidFill>
                <a:schemeClr val="tx1">
                  <a:lumMod val="65000"/>
                  <a:lumOff val="35000"/>
                </a:schemeClr>
              </a:solidFill>
              <a:latin typeface="Arial  "/>
            </a:endParaRPr>
          </a:p>
          <a:p>
            <a:r>
              <a:rPr lang="en-US" sz="1100" baseline="0" dirty="0">
                <a:solidFill>
                  <a:schemeClr val="tx1">
                    <a:lumMod val="65000"/>
                    <a:lumOff val="35000"/>
                  </a:schemeClr>
                </a:solidFill>
                <a:latin typeface="Arial  "/>
              </a:rPr>
              <a:t>If there’s time and sharing an example would benefit the discussion, offer this example of what a provider might share with a patient getting a pelvic exam to promote their trauma-informed care: “I’m going to tell you exactly what I’m going to do next while we do your pelvic exam—what you will feel with each step and check in with you to see if you are comfortable or need me to change something I’m doing.  And let me know if you have any questions or things that will help you feel most comfortable before we begin. Ok...so first you are going to feel my hand on your foot...” Use this time to hear from the audience—they should have some ideas about system change/trauma informed practices from the front of their health center to the exam rooms. </a:t>
            </a:r>
          </a:p>
          <a:p>
            <a:endParaRPr lang="en-US" sz="1100" baseline="0" dirty="0">
              <a:solidFill>
                <a:schemeClr val="tx1">
                  <a:lumMod val="65000"/>
                  <a:lumOff val="35000"/>
                </a:schemeClr>
              </a:solidFill>
              <a:latin typeface="Arial  "/>
            </a:endParaRPr>
          </a:p>
          <a:p>
            <a:pPr defTabSz="931774">
              <a:defRPr/>
            </a:pPr>
            <a:r>
              <a:rPr lang="en-US" sz="1100" dirty="0">
                <a:solidFill>
                  <a:schemeClr val="tx1">
                    <a:lumMod val="65000"/>
                    <a:lumOff val="35000"/>
                  </a:schemeClr>
                </a:solidFill>
                <a:latin typeface="Arial  "/>
              </a:rPr>
              <a:t>The Substance Abuse and Mental Health Services Administration is a branch of the U.S. Department of Health and Human Services.  For more on their trauma informed practice analysis see: https://www.samhsa.gov/nctic/trauma-interventions </a:t>
            </a:r>
          </a:p>
          <a:p>
            <a:endParaRPr lang="en-US" sz="1100" dirty="0">
              <a:solidFill>
                <a:schemeClr val="tx1">
                  <a:lumMod val="65000"/>
                  <a:lumOff val="35000"/>
                </a:schemeClr>
              </a:solidFill>
              <a:latin typeface="Arial  "/>
            </a:endParaRPr>
          </a:p>
          <a:p>
            <a:endParaRPr lang="en-US" sz="1100" baseline="0" dirty="0">
              <a:solidFill>
                <a:schemeClr val="tx1">
                  <a:lumMod val="65000"/>
                  <a:lumOff val="35000"/>
                </a:schemeClr>
              </a:solidFill>
              <a:latin typeface="Arial  "/>
            </a:endParaRPr>
          </a:p>
          <a:p>
            <a:endParaRPr lang="en-US" sz="1100" baseline="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C91851E0-AF4A-48A9-A37B-41CE15F230B3}"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85027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84978" eaLnBrk="0" fontAlgn="base" hangingPunct="0">
              <a:lnSpc>
                <a:spcPct val="114000"/>
              </a:lnSpc>
              <a:spcBef>
                <a:spcPts val="646"/>
              </a:spcBef>
              <a:spcAft>
                <a:spcPct val="0"/>
              </a:spcAft>
              <a:defRPr sz="1800"/>
            </a:pPr>
            <a:r>
              <a:rPr lang="en-US" sz="1100" b="1" dirty="0">
                <a:solidFill>
                  <a:schemeClr val="tx1">
                    <a:lumMod val="65000"/>
                    <a:lumOff val="35000"/>
                  </a:schemeClr>
                </a:solidFill>
                <a:latin typeface="Arial  "/>
                <a:ea typeface="Calibri"/>
                <a:cs typeface="Calibri"/>
                <a:sym typeface="Calibri"/>
              </a:rPr>
              <a:t>Notes to Trainer:</a:t>
            </a:r>
            <a:r>
              <a:rPr lang="en-US" sz="1100" b="1" baseline="0" dirty="0">
                <a:solidFill>
                  <a:schemeClr val="tx1">
                    <a:lumMod val="65000"/>
                    <a:lumOff val="35000"/>
                  </a:schemeClr>
                </a:solidFill>
                <a:latin typeface="Arial  "/>
                <a:ea typeface="Calibri"/>
                <a:cs typeface="Calibri"/>
                <a:sym typeface="Calibri"/>
              </a:rPr>
              <a:t> </a:t>
            </a:r>
            <a:r>
              <a:rPr lang="en-US" sz="1100" b="0" baseline="0" dirty="0">
                <a:solidFill>
                  <a:schemeClr val="tx1">
                    <a:lumMod val="65000"/>
                    <a:lumOff val="35000"/>
                  </a:schemeClr>
                </a:solidFill>
                <a:latin typeface="Arial  "/>
                <a:ea typeface="Calibri"/>
                <a:cs typeface="Calibri"/>
                <a:sym typeface="Calibri"/>
              </a:rPr>
              <a:t>Read the slide.</a:t>
            </a:r>
          </a:p>
          <a:p>
            <a:pPr defTabSz="984978" eaLnBrk="0" fontAlgn="base" hangingPunct="0">
              <a:lnSpc>
                <a:spcPct val="114000"/>
              </a:lnSpc>
              <a:spcBef>
                <a:spcPts val="646"/>
              </a:spcBef>
              <a:spcAft>
                <a:spcPct val="0"/>
              </a:spcAft>
              <a:defRPr sz="1800"/>
            </a:pPr>
            <a:endParaRPr lang="en-US" sz="1100" b="0" baseline="0" dirty="0">
              <a:solidFill>
                <a:schemeClr val="tx1">
                  <a:lumMod val="65000"/>
                  <a:lumOff val="35000"/>
                </a:schemeClr>
              </a:solidFill>
              <a:latin typeface="Arial  "/>
              <a:ea typeface="Calibri"/>
              <a:cs typeface="Calibri"/>
              <a:sym typeface="Calibri"/>
            </a:endParaRPr>
          </a:p>
          <a:p>
            <a:pPr defTabSz="984978" eaLnBrk="0" fontAlgn="base" hangingPunct="0">
              <a:lnSpc>
                <a:spcPct val="114000"/>
              </a:lnSpc>
              <a:spcBef>
                <a:spcPts val="646"/>
              </a:spcBef>
              <a:spcAft>
                <a:spcPct val="0"/>
              </a:spcAft>
              <a:defRPr sz="1800"/>
            </a:pPr>
            <a:r>
              <a:rPr lang="en-US" sz="1100" b="0" baseline="0" dirty="0">
                <a:solidFill>
                  <a:schemeClr val="tx1">
                    <a:lumMod val="65000"/>
                    <a:lumOff val="35000"/>
                  </a:schemeClr>
                </a:solidFill>
                <a:latin typeface="Arial  "/>
                <a:ea typeface="Calibri"/>
                <a:cs typeface="Calibri"/>
                <a:sym typeface="Calibri"/>
              </a:rPr>
              <a:t>Background Info:</a:t>
            </a:r>
          </a:p>
          <a:p>
            <a:pPr marL="171450" indent="-171450">
              <a:buFont typeface="Arial" panose="020B0604020202020204" pitchFamily="34" charset="0"/>
              <a:buChar char="•"/>
            </a:pPr>
            <a:r>
              <a:rPr lang="en-US" sz="1100" b="0" i="0" kern="1200" dirty="0">
                <a:solidFill>
                  <a:schemeClr val="tx1">
                    <a:lumMod val="65000"/>
                    <a:lumOff val="35000"/>
                  </a:schemeClr>
                </a:solidFill>
                <a:effectLst/>
                <a:latin typeface="Arial  "/>
                <a:ea typeface="+mn-ea"/>
                <a:cs typeface="+mn-cs"/>
              </a:rPr>
              <a:t>Sheila Sprague PhD, Kim Madden MSc, Nicole </a:t>
            </a:r>
            <a:r>
              <a:rPr lang="en-US" sz="1100" b="0" i="0" kern="1200" dirty="0" err="1">
                <a:solidFill>
                  <a:schemeClr val="tx1">
                    <a:lumMod val="65000"/>
                    <a:lumOff val="35000"/>
                  </a:schemeClr>
                </a:solidFill>
                <a:effectLst/>
                <a:latin typeface="Arial  "/>
                <a:ea typeface="+mn-ea"/>
                <a:cs typeface="+mn-cs"/>
              </a:rPr>
              <a:t>Simunovic</a:t>
            </a:r>
            <a:r>
              <a:rPr lang="en-US" sz="1100" b="0" i="0" kern="1200" dirty="0">
                <a:solidFill>
                  <a:schemeClr val="tx1">
                    <a:lumMod val="65000"/>
                    <a:lumOff val="35000"/>
                  </a:schemeClr>
                </a:solidFill>
                <a:effectLst/>
                <a:latin typeface="Arial  "/>
                <a:ea typeface="+mn-ea"/>
                <a:cs typeface="+mn-cs"/>
              </a:rPr>
              <a:t> MSc, Katelyn Godin BSc, </a:t>
            </a:r>
            <a:r>
              <a:rPr lang="en-US" sz="1100" b="0" i="0" kern="1200" dirty="0" err="1">
                <a:solidFill>
                  <a:schemeClr val="tx1">
                    <a:lumMod val="65000"/>
                    <a:lumOff val="35000"/>
                  </a:schemeClr>
                </a:solidFill>
                <a:effectLst/>
                <a:latin typeface="Arial  "/>
                <a:ea typeface="+mn-ea"/>
                <a:cs typeface="+mn-cs"/>
              </a:rPr>
              <a:t>Ngan</a:t>
            </a:r>
            <a:r>
              <a:rPr lang="en-US" sz="1100" b="0" i="0" kern="1200" dirty="0">
                <a:solidFill>
                  <a:schemeClr val="tx1">
                    <a:lumMod val="65000"/>
                    <a:lumOff val="35000"/>
                  </a:schemeClr>
                </a:solidFill>
                <a:effectLst/>
                <a:latin typeface="Arial  "/>
                <a:ea typeface="+mn-ea"/>
                <a:cs typeface="+mn-cs"/>
              </a:rPr>
              <a:t> K. Pham BSc, </a:t>
            </a:r>
            <a:r>
              <a:rPr lang="en-US" sz="1100" b="0" i="0" kern="1200" dirty="0" err="1">
                <a:solidFill>
                  <a:schemeClr val="tx1">
                    <a:lumMod val="65000"/>
                    <a:lumOff val="35000"/>
                  </a:schemeClr>
                </a:solidFill>
                <a:effectLst/>
                <a:latin typeface="Arial  "/>
                <a:ea typeface="+mn-ea"/>
                <a:cs typeface="+mn-cs"/>
              </a:rPr>
              <a:t>Mohit</a:t>
            </a:r>
            <a:r>
              <a:rPr lang="en-US" sz="1100" b="0" i="0" kern="1200" dirty="0">
                <a:solidFill>
                  <a:schemeClr val="tx1">
                    <a:lumMod val="65000"/>
                    <a:lumOff val="35000"/>
                  </a:schemeClr>
                </a:solidFill>
                <a:effectLst/>
                <a:latin typeface="Arial  "/>
                <a:ea typeface="+mn-ea"/>
                <a:cs typeface="+mn-cs"/>
              </a:rPr>
              <a:t> Bhandari MD PhD FRCSC &amp; J. C. Goslings MD PhD (2012) Barriers to Screening for Intimate Partner Violence, Women &amp; Health, 52:6, 587-605, DOI: </a:t>
            </a:r>
            <a:r>
              <a:rPr lang="en-US" sz="1100" b="0" i="0" u="sng" kern="1200" dirty="0">
                <a:solidFill>
                  <a:schemeClr val="tx1">
                    <a:lumMod val="65000"/>
                    <a:lumOff val="35000"/>
                  </a:schemeClr>
                </a:solidFill>
                <a:effectLst/>
                <a:latin typeface="Arial  "/>
                <a:ea typeface="+mn-ea"/>
                <a:cs typeface="+mn-cs"/>
                <a:hlinkClick r:id="rId3"/>
              </a:rPr>
              <a:t>10.1080/03630242.2012.690840</a:t>
            </a:r>
            <a:endParaRPr lang="en-US" sz="1100" b="0" i="0" kern="1200" dirty="0">
              <a:solidFill>
                <a:schemeClr val="tx1">
                  <a:lumMod val="65000"/>
                  <a:lumOff val="35000"/>
                </a:schemeClr>
              </a:solidFill>
              <a:effectLst/>
              <a:latin typeface="Arial  "/>
              <a:ea typeface="+mn-ea"/>
              <a:cs typeface="+mn-cs"/>
            </a:endParaRPr>
          </a:p>
          <a:p>
            <a:r>
              <a:rPr lang="en-US" sz="1100" b="0" i="0" kern="1200" dirty="0">
                <a:solidFill>
                  <a:schemeClr val="tx1">
                    <a:lumMod val="65000"/>
                    <a:lumOff val="35000"/>
                  </a:schemeClr>
                </a:solidFill>
                <a:effectLst/>
                <a:latin typeface="Arial  "/>
                <a:ea typeface="+mn-ea"/>
                <a:cs typeface="+mn-cs"/>
              </a:rPr>
              <a:t/>
            </a:r>
            <a:br>
              <a:rPr lang="en-US" sz="1100" b="0" i="0" kern="1200" dirty="0">
                <a:solidFill>
                  <a:schemeClr val="tx1">
                    <a:lumMod val="65000"/>
                    <a:lumOff val="35000"/>
                  </a:schemeClr>
                </a:solidFill>
                <a:effectLst/>
                <a:latin typeface="Arial  "/>
                <a:ea typeface="+mn-ea"/>
                <a:cs typeface="+mn-cs"/>
              </a:rPr>
            </a:br>
            <a:r>
              <a:rPr lang="en-US" sz="1100" b="0" i="0" kern="1200" dirty="0">
                <a:solidFill>
                  <a:schemeClr val="tx1">
                    <a:lumMod val="65000"/>
                    <a:lumOff val="35000"/>
                  </a:schemeClr>
                </a:solidFill>
                <a:effectLst/>
                <a:latin typeface="Arial  "/>
                <a:ea typeface="+mn-ea"/>
                <a:cs typeface="+mn-cs"/>
              </a:rPr>
              <a:t>Results: The authors included a total of 22 studies in this review from all examined sources. Five categories of intimate partner violence screening barriers were identified: personal barriers, resource barriers, perceptions and attitudes, fears, and patient-related barriers. The most frequently reported barriers included personal discomfort with the issue, lack of knowledge, and time constraints. Provider-related barriers were reported more often than patient-related barriers. </a:t>
            </a:r>
            <a:endParaRPr lang="en-US" sz="1100" b="1" dirty="0">
              <a:solidFill>
                <a:schemeClr val="tx1">
                  <a:lumMod val="65000"/>
                  <a:lumOff val="35000"/>
                </a:schemeClr>
              </a:solidFill>
              <a:latin typeface="Arial  "/>
              <a:ea typeface="Calibri"/>
              <a:cs typeface="Calibri"/>
              <a:sym typeface="Calibri"/>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35</a:t>
            </a:fld>
            <a:endParaRPr lang="en-US" dirty="0"/>
          </a:p>
        </p:txBody>
      </p:sp>
    </p:spTree>
    <p:extLst>
      <p:ext uri="{BB962C8B-B14F-4D97-AF65-F5344CB8AC3E}">
        <p14:creationId xmlns:p14="http://schemas.microsoft.com/office/powerpoint/2010/main" val="1826103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a:solidFill>
                  <a:schemeClr val="tx1">
                    <a:lumMod val="65000"/>
                    <a:lumOff val="35000"/>
                  </a:schemeClr>
                </a:solidFill>
                <a:ea typeface="ＭＳ Ｐゴシック" pitchFamily="34" charset="-128"/>
              </a:rPr>
              <a:t>Notes to Trainer:</a:t>
            </a:r>
            <a:r>
              <a:rPr lang="en-US" dirty="0">
                <a:solidFill>
                  <a:schemeClr val="tx1">
                    <a:lumMod val="65000"/>
                    <a:lumOff val="35000"/>
                  </a:schemeClr>
                </a:solidFill>
                <a:ea typeface="ＭＳ Ｐゴシック" pitchFamily="34" charset="-128"/>
              </a:rPr>
              <a:t> Share with the audience that the research has shown that just having the opportunity to talk to a health care provider about domestic violence can increase access to domestic violence support services. In this study by McCloskey et al. (2006), 132 women outpatients who disclosed domestic violence in the preceding year were recruited from multiple hospital departments and community agencies. Abused women who talked with their health care providers about the abuse were more likely to use an intervention and exit the abusive relationship. Women who were no longer with their abuser reported better physical health than women who stayed. </a:t>
            </a:r>
          </a:p>
          <a:p>
            <a:endParaRPr lang="en-US" dirty="0">
              <a:solidFill>
                <a:schemeClr val="tx1">
                  <a:lumMod val="65000"/>
                  <a:lumOff val="35000"/>
                </a:schemeClr>
              </a:solidFill>
              <a:ea typeface="ＭＳ Ｐゴシック" pitchFamily="34" charset="-128"/>
            </a:endParaRPr>
          </a:p>
          <a:p>
            <a:pPr marL="171450" indent="-171450">
              <a:buFont typeface="Arial" panose="020B0604020202020204" pitchFamily="34" charset="0"/>
              <a:buChar char="•"/>
            </a:pPr>
            <a:r>
              <a:rPr lang="en-US" dirty="0">
                <a:solidFill>
                  <a:schemeClr val="tx1">
                    <a:lumMod val="65000"/>
                    <a:lumOff val="35000"/>
                  </a:schemeClr>
                </a:solidFill>
                <a:ea typeface="ＭＳ Ｐゴシック" pitchFamily="34" charset="-128"/>
              </a:rPr>
              <a:t>McCloskey LA, Lichter E, Williams C, Gerber M, Wittenberg E, Ganz M. Assessing Intimate Partner Violence in Health Care Settings Leads to Women’s Receipt of Interventions and Improved Health. Public Health Reporter. 2006;121(4):435-444.</a:t>
            </a:r>
          </a:p>
          <a:p>
            <a:endParaRPr lang="en-US" dirty="0">
              <a:solidFill>
                <a:schemeClr val="tx1">
                  <a:lumMod val="65000"/>
                  <a:lumOff val="35000"/>
                </a:schemeClr>
              </a:solidFill>
              <a:ea typeface="ＭＳ Ｐゴシック" pitchFamily="34"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7E5F8A9C-E869-4FF6-A957-C910358ACB28}"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87577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a:xfrm>
            <a:off x="792480" y="4415790"/>
            <a:ext cx="5608320" cy="4183380"/>
          </a:xfrm>
        </p:spPr>
        <p:txBody>
          <a:bodyPr/>
          <a:lstStyle/>
          <a:p>
            <a:pPr defTabSz="931774">
              <a:defRPr/>
            </a:pPr>
            <a:r>
              <a:rPr lang="en-US"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dirty="0">
                <a:solidFill>
                  <a:schemeClr val="tx1">
                    <a:lumMod val="65000"/>
                    <a:lumOff val="35000"/>
                  </a:schemeClr>
                </a:solidFill>
                <a:latin typeface="Arial" panose="020B0604020202020204" pitchFamily="34" charset="0"/>
                <a:cs typeface="Arial" panose="020B0604020202020204" pitchFamily="34" charset="0"/>
              </a:rPr>
              <a:t>Share that this online toolkit is the go-to resource for the audience to learn more and find related tools and resources related to today’s training. </a:t>
            </a:r>
            <a:r>
              <a:rPr lang="en-US" dirty="0">
                <a:solidFill>
                  <a:schemeClr val="tx1">
                    <a:lumMod val="65000"/>
                    <a:lumOff val="35000"/>
                  </a:schemeClr>
                </a:solidFill>
                <a:latin typeface="Arial" panose="020B0604020202020204" pitchFamily="34" charset="0"/>
                <a:cs typeface="Arial" panose="020B0604020202020204" pitchFamily="34" charset="0"/>
                <a:hlinkClick r:id="rId3"/>
              </a:rPr>
              <a:t>www.ipvhealthpartners.org</a:t>
            </a:r>
            <a:r>
              <a:rPr lang="en-US" dirty="0">
                <a:solidFill>
                  <a:schemeClr val="tx1">
                    <a:lumMod val="65000"/>
                    <a:lumOff val="35000"/>
                  </a:schemeClr>
                </a:solidFill>
                <a:latin typeface="Arial" panose="020B0604020202020204" pitchFamily="34" charset="0"/>
                <a:cs typeface="Arial" panose="020B0604020202020204" pitchFamily="34" charset="0"/>
              </a:rPr>
              <a:t> was developed by Futures Without Violence in an earlier Project Catalyst phase of work informed by twenty participating community health centers and domestic violence advocacy programs.  </a:t>
            </a:r>
            <a:endParaRPr lang="en-US" u="sng"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F1EE35F-F61C-4DBB-BC16-8BFBEC06E680}" type="slidenum">
              <a:rPr lang="en-US" smtClean="0"/>
              <a:pPr>
                <a:defRPr/>
              </a:pPr>
              <a:t>37</a:t>
            </a:fld>
            <a:endParaRPr lang="en-US" dirty="0"/>
          </a:p>
        </p:txBody>
      </p:sp>
    </p:spTree>
    <p:extLst>
      <p:ext uri="{BB962C8B-B14F-4D97-AF65-F5344CB8AC3E}">
        <p14:creationId xmlns:p14="http://schemas.microsoft.com/office/powerpoint/2010/main" val="694850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0"/>
            <a:ext cx="5575300" cy="4183063"/>
          </a:xfrm>
        </p:spPr>
      </p:sp>
      <p:sp>
        <p:nvSpPr>
          <p:cNvPr id="3" name="Notes Placeholder 2"/>
          <p:cNvSpPr>
            <a:spLocks noGrp="1"/>
          </p:cNvSpPr>
          <p:nvPr>
            <p:ph type="body" idx="1"/>
          </p:nvPr>
        </p:nvSpPr>
        <p:spPr/>
        <p:txBody>
          <a:bodyPr/>
          <a:lstStyle/>
          <a:p>
            <a:pPr defTabSz="931774">
              <a:defRPr/>
            </a:pPr>
            <a:r>
              <a:rPr lang="en-US"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dirty="0">
                <a:solidFill>
                  <a:schemeClr val="tx1">
                    <a:lumMod val="65000"/>
                    <a:lumOff val="35000"/>
                  </a:schemeClr>
                </a:solidFill>
                <a:latin typeface="Arial" panose="020B0604020202020204" pitchFamily="34" charset="0"/>
                <a:cs typeface="Arial" panose="020B0604020202020204" pitchFamily="34" charset="0"/>
                <a:sym typeface="Arial"/>
              </a:rPr>
              <a:t>Trainers briefly introduce themselves and summarize the agenda, giving participants a quick sense of the flow and what to expect. Thank health center key staff or local DV advocacy key staff for hosting and arranging the room/food/etc. and helping to coordinate training details or logistics.  Recognize any key leaders who were instrumental in making the training happen.  Announce where attendees can find the restrooms, and any information about lunch, water/beverages, or other meals being provided.  </a:t>
            </a:r>
          </a:p>
          <a:p>
            <a:pPr defTabSz="931774">
              <a:defRPr/>
            </a:pPr>
            <a:endParaRPr lang="en-US" dirty="0">
              <a:solidFill>
                <a:schemeClr val="tx1">
                  <a:lumMod val="65000"/>
                  <a:lumOff val="35000"/>
                </a:schemeClr>
              </a:solidFill>
              <a:latin typeface="Arial" panose="020B0604020202020204" pitchFamily="34" charset="0"/>
              <a:cs typeface="Arial" panose="020B0604020202020204" pitchFamily="34" charset="0"/>
              <a:sym typeface="Arial"/>
            </a:endParaRPr>
          </a:p>
          <a:p>
            <a:pPr marL="174708" indent="-174708" defTabSz="931774">
              <a:buFont typeface="Arial" panose="020B0604020202020204" pitchFamily="34" charset="0"/>
              <a:buChar char="•"/>
              <a:defRPr/>
            </a:pPr>
            <a:r>
              <a:rPr lang="en-US" dirty="0">
                <a:solidFill>
                  <a:schemeClr val="tx1">
                    <a:lumMod val="65000"/>
                    <a:lumOff val="35000"/>
                  </a:schemeClr>
                </a:solidFill>
                <a:latin typeface="Arial" panose="020B0604020202020204" pitchFamily="34" charset="0"/>
                <a:cs typeface="Arial" panose="020B0604020202020204" pitchFamily="34" charset="0"/>
                <a:sym typeface="Arial"/>
              </a:rPr>
              <a:t>Add in the names/titles/org for primary trainers. </a:t>
            </a:r>
          </a:p>
          <a:p>
            <a:pPr marL="174708" indent="-174708" defTabSz="931774">
              <a:buFont typeface="Arial" panose="020B0604020202020204" pitchFamily="34" charset="0"/>
              <a:buChar char="•"/>
              <a:defRPr/>
            </a:pPr>
            <a:r>
              <a:rPr lang="en-US" dirty="0">
                <a:solidFill>
                  <a:schemeClr val="tx1">
                    <a:lumMod val="65000"/>
                    <a:lumOff val="35000"/>
                  </a:schemeClr>
                </a:solidFill>
                <a:latin typeface="Arial" panose="020B0604020202020204" pitchFamily="34" charset="0"/>
                <a:cs typeface="Arial" panose="020B0604020202020204" pitchFamily="34" charset="0"/>
                <a:sym typeface="Arial"/>
              </a:rPr>
              <a:t>Consider adding in organizational logos (of trainers) to the bottom of this slide</a:t>
            </a:r>
          </a:p>
          <a:p>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t>38</a:t>
            </a:fld>
            <a:endParaRPr lang="en-US"/>
          </a:p>
        </p:txBody>
      </p:sp>
    </p:spTree>
    <p:extLst>
      <p:ext uri="{BB962C8B-B14F-4D97-AF65-F5344CB8AC3E}">
        <p14:creationId xmlns:p14="http://schemas.microsoft.com/office/powerpoint/2010/main" val="396802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7E146B6-AF91-4091-8C44-628CD23DDCF3}" type="slidenum">
              <a:rPr lang="en-US">
                <a:solidFill>
                  <a:prstClr val="black"/>
                </a:solidFill>
              </a:rPr>
              <a:pPr/>
              <a:t>4</a:t>
            </a:fld>
            <a:endParaRPr lang="en-US" dirty="0">
              <a:solidFill>
                <a:prstClr val="black"/>
              </a:solidFill>
            </a:endParaRPr>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5" name="Rectangle 3"/>
          <p:cNvSpPr>
            <a:spLocks noGrp="1" noChangeArrowheads="1"/>
          </p:cNvSpPr>
          <p:nvPr>
            <p:ph type="body" idx="1"/>
          </p:nvPr>
        </p:nvSpPr>
        <p:spPr bwMode="auto">
          <a:noFill/>
        </p:spPr>
        <p:txBody>
          <a:bodyPr/>
          <a:lstStyle/>
          <a:p>
            <a:pPr eaLnBrk="1" hangingPunct="1">
              <a:spcBef>
                <a:spcPct val="0"/>
              </a:spcBef>
            </a:pPr>
            <a:r>
              <a:rPr lang="en-US" sz="1100" b="1" dirty="0">
                <a:solidFill>
                  <a:schemeClr val="tx1">
                    <a:lumMod val="65000"/>
                    <a:lumOff val="35000"/>
                  </a:schemeClr>
                </a:solidFill>
                <a:latin typeface="Arial  "/>
              </a:rPr>
              <a:t>Notes</a:t>
            </a:r>
            <a:r>
              <a:rPr lang="en-US" sz="1100" b="1" baseline="0" dirty="0">
                <a:solidFill>
                  <a:schemeClr val="tx1">
                    <a:lumMod val="65000"/>
                    <a:lumOff val="35000"/>
                  </a:schemeClr>
                </a:solidFill>
                <a:latin typeface="Arial  "/>
              </a:rPr>
              <a:t> to Trainer: </a:t>
            </a:r>
            <a:r>
              <a:rPr lang="en-US" sz="1100" b="0" baseline="0" dirty="0">
                <a:solidFill>
                  <a:schemeClr val="tx1">
                    <a:lumMod val="65000"/>
                    <a:lumOff val="35000"/>
                  </a:schemeClr>
                </a:solidFill>
                <a:latin typeface="Arial  "/>
              </a:rPr>
              <a:t>Share with the audience that you will now </a:t>
            </a:r>
            <a:r>
              <a:rPr lang="en-US" sz="1100" dirty="0">
                <a:solidFill>
                  <a:schemeClr val="tx1">
                    <a:lumMod val="65000"/>
                    <a:lumOff val="35000"/>
                  </a:schemeClr>
                </a:solidFill>
                <a:latin typeface="Arial  "/>
              </a:rPr>
              <a:t>review the known health consequences of Intimate Partner Violence and Human Trafficking.</a:t>
            </a:r>
            <a:endParaRPr lang="en-US" sz="1100" b="1" dirty="0">
              <a:solidFill>
                <a:schemeClr val="tx1">
                  <a:lumMod val="65000"/>
                  <a:lumOff val="35000"/>
                </a:schemeClr>
              </a:solidFill>
              <a:latin typeface="Arial  "/>
            </a:endParaRPr>
          </a:p>
        </p:txBody>
      </p:sp>
    </p:spTree>
    <p:extLst>
      <p:ext uri="{BB962C8B-B14F-4D97-AF65-F5344CB8AC3E}">
        <p14:creationId xmlns:p14="http://schemas.microsoft.com/office/powerpoint/2010/main" val="677533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lumMod val="65000"/>
                    <a:lumOff val="35000"/>
                  </a:schemeClr>
                </a:solidFill>
              </a:rPr>
              <a:t>Note to Trainer</a:t>
            </a:r>
            <a:r>
              <a:rPr lang="en-US" b="0" dirty="0">
                <a:solidFill>
                  <a:schemeClr val="tx1">
                    <a:lumMod val="65000"/>
                    <a:lumOff val="35000"/>
                  </a:schemeClr>
                </a:solidFill>
              </a:rPr>
              <a:t>:</a:t>
            </a:r>
            <a:r>
              <a:rPr lang="en-US" b="0" baseline="0" dirty="0">
                <a:solidFill>
                  <a:schemeClr val="tx1">
                    <a:lumMod val="65000"/>
                    <a:lumOff val="35000"/>
                  </a:schemeClr>
                </a:solidFill>
              </a:rPr>
              <a:t> </a:t>
            </a:r>
            <a:r>
              <a:rPr lang="en-US" dirty="0">
                <a:solidFill>
                  <a:schemeClr val="tx1">
                    <a:lumMod val="65000"/>
                    <a:lumOff val="35000"/>
                  </a:schemeClr>
                </a:solidFill>
              </a:rPr>
              <a:t>Ask</a:t>
            </a:r>
            <a:r>
              <a:rPr lang="en-US" baseline="0" dirty="0">
                <a:solidFill>
                  <a:schemeClr val="tx1">
                    <a:lumMod val="65000"/>
                    <a:lumOff val="35000"/>
                  </a:schemeClr>
                </a:solidFill>
              </a:rPr>
              <a:t> one person from this group to report back and remind them not to cover mental health, or reproductive/sexual/perinatal health as those will be covered by other groups.  </a:t>
            </a:r>
            <a:r>
              <a:rPr lang="en-US" dirty="0">
                <a:solidFill>
                  <a:schemeClr val="tx1">
                    <a:lumMod val="65000"/>
                    <a:lumOff val="35000"/>
                  </a:schemeClr>
                </a:solidFill>
              </a:rPr>
              <a:t>Use the next slides to address</a:t>
            </a:r>
            <a:r>
              <a:rPr lang="en-US" baseline="0" dirty="0">
                <a:solidFill>
                  <a:schemeClr val="tx1">
                    <a:lumMod val="65000"/>
                    <a:lumOff val="35000"/>
                  </a:schemeClr>
                </a:solidFill>
              </a:rPr>
              <a:t> any points </a:t>
            </a:r>
            <a:r>
              <a:rPr lang="en-US" dirty="0">
                <a:solidFill>
                  <a:schemeClr val="tx1">
                    <a:lumMod val="65000"/>
                    <a:lumOff val="35000"/>
                  </a:schemeClr>
                </a:solidFill>
              </a:rPr>
              <a:t>missed in the report back (try not to repeat the spoken points). We are aiming for the audience</a:t>
            </a:r>
            <a:r>
              <a:rPr lang="en-US" baseline="0" dirty="0">
                <a:solidFill>
                  <a:schemeClr val="tx1">
                    <a:lumMod val="65000"/>
                    <a:lumOff val="35000"/>
                  </a:schemeClr>
                </a:solidFill>
              </a:rPr>
              <a:t> to get a sense of how IPV is connected to almost any aspect of poor health.</a:t>
            </a:r>
            <a:endParaRPr lang="en-US"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5F8C5-8F2E-49E8-9825-D81954933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8001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C5D7E277-AE9E-46DB-B023-BFEECC689269}" type="slidenum">
              <a:rPr lang="en-US" smtClean="0">
                <a:solidFill>
                  <a:prstClr val="black"/>
                </a:solidFill>
              </a:rPr>
              <a:pPr/>
              <a:t>6</a:t>
            </a:fld>
            <a:endParaRPr lang="en-US">
              <a:solidFill>
                <a:prstClr val="black"/>
              </a:solidFill>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eaLnBrk="1" hangingPunct="1"/>
            <a:r>
              <a:rPr lang="en-US" sz="1100" b="1" dirty="0">
                <a:solidFill>
                  <a:schemeClr val="tx1">
                    <a:lumMod val="65000"/>
                    <a:lumOff val="35000"/>
                  </a:schemeClr>
                </a:solidFill>
                <a:latin typeface="Arial  "/>
                <a:ea typeface="ＭＳ Ｐゴシック" pitchFamily="34" charset="-128"/>
              </a:rPr>
              <a:t>Notes to Trainer: </a:t>
            </a:r>
            <a:r>
              <a:rPr lang="en-US" sz="1100" dirty="0">
                <a:solidFill>
                  <a:schemeClr val="tx1">
                    <a:lumMod val="65000"/>
                    <a:lumOff val="35000"/>
                  </a:schemeClr>
                </a:solidFill>
                <a:latin typeface="Arial  "/>
                <a:ea typeface="ＭＳ Ｐゴシック" pitchFamily="34" charset="-128"/>
              </a:rPr>
              <a:t>There are many long-lasting health consequences for IPV in addition to the immediate bruises and physical injuries.  These health consequences can persist even after an abusive relationship has ended. </a:t>
            </a:r>
          </a:p>
          <a:p>
            <a:pPr eaLnBrk="1" hangingPunct="1"/>
            <a:endParaRPr lang="en-US" sz="1100" dirty="0">
              <a:solidFill>
                <a:schemeClr val="tx1">
                  <a:lumMod val="65000"/>
                  <a:lumOff val="35000"/>
                </a:schemeClr>
              </a:solidFill>
              <a:latin typeface="Arial  "/>
            </a:endParaRPr>
          </a:p>
          <a:p>
            <a:pPr marL="171450" indent="-171450" eaLnBrk="1" hangingPunct="1">
              <a:buFont typeface="Arial" panose="020B0604020202020204" pitchFamily="34" charset="0"/>
              <a:buChar char="•"/>
            </a:pPr>
            <a:r>
              <a:rPr lang="en-US" sz="1100" dirty="0">
                <a:solidFill>
                  <a:schemeClr val="tx1">
                    <a:lumMod val="65000"/>
                    <a:lumOff val="35000"/>
                  </a:schemeClr>
                </a:solidFill>
                <a:latin typeface="Arial  "/>
                <a:ea typeface="ＭＳ Ｐゴシック" pitchFamily="34" charset="-128"/>
              </a:rPr>
              <a:t>For more information on </a:t>
            </a:r>
            <a:r>
              <a:rPr lang="en-US" sz="1100" dirty="0">
                <a:solidFill>
                  <a:schemeClr val="tx1">
                    <a:lumMod val="65000"/>
                    <a:lumOff val="35000"/>
                  </a:schemeClr>
                </a:solidFill>
                <a:latin typeface="Arial  "/>
              </a:rPr>
              <a:t>Intimate Partner Violence: Consequences:, </a:t>
            </a:r>
            <a:r>
              <a:rPr lang="en-US" sz="1100" dirty="0">
                <a:solidFill>
                  <a:schemeClr val="tx1">
                    <a:lumMod val="65000"/>
                    <a:lumOff val="35000"/>
                  </a:schemeClr>
                </a:solidFill>
                <a:latin typeface="Arial  "/>
                <a:ea typeface="ＭＳ Ｐゴシック" pitchFamily="34" charset="-128"/>
              </a:rPr>
              <a:t>visit the Centers for Disease Control and Prevention website: </a:t>
            </a:r>
            <a:r>
              <a:rPr lang="en-US" sz="1100" dirty="0">
                <a:solidFill>
                  <a:schemeClr val="tx1">
                    <a:lumMod val="65000"/>
                    <a:lumOff val="35000"/>
                  </a:schemeClr>
                </a:solidFill>
                <a:latin typeface="Arial  "/>
              </a:rPr>
              <a:t>http://www.cdc.gov/violenceprevention/intimatepartnerviolence/consequences.html\</a:t>
            </a:r>
          </a:p>
          <a:p>
            <a:pPr marL="171450" indent="-171450" eaLnBrk="1" hangingPunct="1">
              <a:buFont typeface="Arial" panose="020B0604020202020204" pitchFamily="34" charset="0"/>
              <a:buChar char="•"/>
            </a:pPr>
            <a:r>
              <a:rPr lang="en-US" sz="1100" dirty="0">
                <a:solidFill>
                  <a:schemeClr val="tx1">
                    <a:lumMod val="65000"/>
                    <a:lumOff val="35000"/>
                  </a:schemeClr>
                </a:solidFill>
                <a:latin typeface="Arial  "/>
              </a:rPr>
              <a:t>Black MC. 2011. Intimate partner violence and adverse health consequences: implications for clinicians. Am J Lifestyle Med 5(5):428-439.Breiding MJ, Black MC, Ryan GW. Chronic disease and health risk behaviors associated with intimate partner violence—18 U.S. states/territories, 2005. Ann </a:t>
            </a:r>
            <a:r>
              <a:rPr lang="en-US" sz="1100" dirty="0" err="1">
                <a:solidFill>
                  <a:schemeClr val="tx1">
                    <a:lumMod val="65000"/>
                    <a:lumOff val="35000"/>
                  </a:schemeClr>
                </a:solidFill>
                <a:latin typeface="Arial  "/>
              </a:rPr>
              <a:t>Epidemiol</a:t>
            </a:r>
            <a:r>
              <a:rPr lang="en-US" sz="1100" dirty="0">
                <a:solidFill>
                  <a:schemeClr val="tx1">
                    <a:lumMod val="65000"/>
                    <a:lumOff val="35000"/>
                  </a:schemeClr>
                </a:solidFill>
                <a:latin typeface="Arial  "/>
              </a:rPr>
              <a:t> . 2008; 18:538–544.</a:t>
            </a:r>
          </a:p>
          <a:p>
            <a:pPr marL="171450" indent="-171450" eaLnBrk="1" hangingPunct="1">
              <a:buFont typeface="Arial" panose="020B0604020202020204" pitchFamily="34" charset="0"/>
              <a:buChar char="•"/>
            </a:pPr>
            <a:r>
              <a:rPr lang="en-US" sz="1100" dirty="0" err="1">
                <a:solidFill>
                  <a:schemeClr val="tx1">
                    <a:lumMod val="65000"/>
                    <a:lumOff val="35000"/>
                  </a:schemeClr>
                </a:solidFill>
                <a:latin typeface="Arial  "/>
              </a:rPr>
              <a:t>Crofford</a:t>
            </a:r>
            <a:r>
              <a:rPr lang="en-US" sz="1100" dirty="0">
                <a:solidFill>
                  <a:schemeClr val="tx1">
                    <a:lumMod val="65000"/>
                    <a:lumOff val="35000"/>
                  </a:schemeClr>
                </a:solidFill>
                <a:latin typeface="Arial  "/>
              </a:rPr>
              <a:t> LJ. Violence, stress, and somatic syndromes. Trauma Violence Abuse. 2007; 8:299–313.</a:t>
            </a:r>
          </a:p>
          <a:p>
            <a:pPr marL="174708" indent="-174708">
              <a:buFont typeface="Arial" panose="020B0604020202020204" pitchFamily="34" charset="0"/>
              <a:buChar char="•"/>
            </a:pPr>
            <a:r>
              <a:rPr lang="en-US" sz="1100" dirty="0">
                <a:solidFill>
                  <a:schemeClr val="tx1">
                    <a:lumMod val="65000"/>
                    <a:lumOff val="35000"/>
                  </a:schemeClr>
                </a:solidFill>
                <a:latin typeface="Arial  "/>
              </a:rPr>
              <a:t>Also see:</a:t>
            </a:r>
            <a:r>
              <a:rPr lang="en-US" sz="1100" baseline="0" dirty="0">
                <a:solidFill>
                  <a:schemeClr val="tx1">
                    <a:lumMod val="65000"/>
                    <a:lumOff val="35000"/>
                  </a:schemeClr>
                </a:solidFill>
                <a:latin typeface="Arial  "/>
              </a:rPr>
              <a:t> </a:t>
            </a:r>
            <a:r>
              <a:rPr lang="en-US" sz="1100" dirty="0">
                <a:solidFill>
                  <a:schemeClr val="tx1">
                    <a:lumMod val="65000"/>
                    <a:lumOff val="35000"/>
                  </a:schemeClr>
                </a:solidFill>
                <a:latin typeface="Arial  "/>
              </a:rPr>
              <a:t>www.IPVHealthPartners.org  </a:t>
            </a:r>
          </a:p>
          <a:p>
            <a:pPr eaLnBrk="1" hangingPunct="1"/>
            <a:endParaRPr lang="en-US" sz="1100" u="sng" dirty="0">
              <a:solidFill>
                <a:schemeClr val="tx1">
                  <a:lumMod val="65000"/>
                  <a:lumOff val="35000"/>
                </a:schemeClr>
              </a:solidFill>
              <a:latin typeface="Arial  "/>
            </a:endParaRPr>
          </a:p>
          <a:p>
            <a:pPr eaLnBrk="1" hangingPunct="1"/>
            <a:endParaRPr lang="en-US" sz="1100" dirty="0">
              <a:solidFill>
                <a:schemeClr val="tx1">
                  <a:lumMod val="65000"/>
                  <a:lumOff val="35000"/>
                </a:schemeClr>
              </a:solidFill>
              <a:latin typeface="Arial  "/>
              <a:ea typeface="ＭＳ Ｐゴシック" pitchFamily="34" charset="-128"/>
            </a:endParaRPr>
          </a:p>
        </p:txBody>
      </p:sp>
    </p:spTree>
    <p:extLst>
      <p:ext uri="{BB962C8B-B14F-4D97-AF65-F5344CB8AC3E}">
        <p14:creationId xmlns:p14="http://schemas.microsoft.com/office/powerpoint/2010/main" val="403628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A9836F14-6D9F-4F98-B5B8-BCDED5FEB131}" type="slidenum">
              <a:rPr lang="en-US" smtClean="0">
                <a:solidFill>
                  <a:prstClr val="black"/>
                </a:solidFill>
              </a:rPr>
              <a:pPr/>
              <a:t>7</a:t>
            </a:fld>
            <a:endParaRPr lang="en-US" dirty="0">
              <a:solidFill>
                <a:prstClr val="black"/>
              </a:solidFill>
            </a:endParaRPr>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xfrm>
            <a:off x="701040" y="4183063"/>
            <a:ext cx="5608320" cy="7551737"/>
          </a:xfrm>
          <a:noFill/>
          <a:ln/>
        </p:spPr>
        <p:txBody>
          <a:bodyPr>
            <a:noAutofit/>
          </a:bodyPr>
          <a:lstStyle/>
          <a:p>
            <a:pPr defTabSz="914350" fontAlgn="base">
              <a:spcBef>
                <a:spcPct val="30000"/>
              </a:spcBef>
              <a:spcAft>
                <a:spcPct val="0"/>
              </a:spcAft>
              <a:defRPr/>
            </a:pPr>
            <a:r>
              <a:rPr lang="en-US" sz="1050" b="1" dirty="0">
                <a:solidFill>
                  <a:schemeClr val="tx1">
                    <a:lumMod val="65000"/>
                    <a:lumOff val="35000"/>
                  </a:schemeClr>
                </a:solidFill>
                <a:latin typeface="Arial  "/>
              </a:rPr>
              <a:t>Notes to Trainer:  </a:t>
            </a:r>
            <a:r>
              <a:rPr lang="en-US" sz="1050" dirty="0">
                <a:solidFill>
                  <a:schemeClr val="tx1">
                    <a:lumMod val="65000"/>
                    <a:lumOff val="35000"/>
                  </a:schemeClr>
                </a:solidFill>
                <a:latin typeface="Arial  "/>
              </a:rPr>
              <a:t>Read the slide aloud. Share with the audience that the most common and persistent symptoms of </a:t>
            </a:r>
            <a:r>
              <a:rPr lang="en-US" sz="1050" b="1" dirty="0">
                <a:solidFill>
                  <a:schemeClr val="tx1">
                    <a:lumMod val="65000"/>
                    <a:lumOff val="35000"/>
                  </a:schemeClr>
                </a:solidFill>
                <a:latin typeface="Arial  "/>
              </a:rPr>
              <a:t>TBI</a:t>
            </a:r>
            <a:r>
              <a:rPr lang="en-US" sz="1050" dirty="0">
                <a:solidFill>
                  <a:schemeClr val="tx1">
                    <a:lumMod val="65000"/>
                    <a:lumOff val="35000"/>
                  </a:schemeClr>
                </a:solidFill>
                <a:latin typeface="Arial  "/>
              </a:rPr>
              <a:t> are headaches, fatigue, loss of memory, depression, and communication difficulty. TBI is often missed and it’s recommended that assessment for TBI be done with the HELPS brain injury screening tool which also addresses strangulation (see below for tool link).  </a:t>
            </a:r>
            <a:r>
              <a:rPr lang="en-US" sz="1050" b="1" dirty="0">
                <a:solidFill>
                  <a:schemeClr val="tx1">
                    <a:lumMod val="65000"/>
                    <a:lumOff val="35000"/>
                  </a:schemeClr>
                </a:solidFill>
                <a:latin typeface="Arial  "/>
              </a:rPr>
              <a:t>Strangulation</a:t>
            </a:r>
            <a:r>
              <a:rPr lang="en-US" sz="1050" dirty="0">
                <a:solidFill>
                  <a:schemeClr val="tx1">
                    <a:lumMod val="65000"/>
                    <a:lumOff val="35000"/>
                  </a:schemeClr>
                </a:solidFill>
                <a:latin typeface="Arial  "/>
              </a:rPr>
              <a:t> is one of the most common forms of traumatic brain injury (TBI) that survivors experience. Other common forms of TBI that survivors experience are blunt force blows to the head that can cause concussions, such as being slammed against a wall, or being shaken so hard that the brain hits the wall of the skull. Non-fatal strangulation is an important risk factor for homicide of women, underscoring the need to screen for non-fatal strangulation when assessing abused women in emergency department settings.  (Glass, 2008)</a:t>
            </a:r>
          </a:p>
          <a:p>
            <a:pPr defTabSz="914350" fontAlgn="base">
              <a:spcBef>
                <a:spcPct val="30000"/>
              </a:spcBef>
              <a:spcAft>
                <a:spcPct val="0"/>
              </a:spcAft>
              <a:defRPr/>
            </a:pPr>
            <a:endParaRPr lang="en-US" sz="1050" dirty="0">
              <a:solidFill>
                <a:schemeClr val="tx1">
                  <a:lumMod val="65000"/>
                  <a:lumOff val="35000"/>
                </a:schemeClr>
              </a:solidFill>
              <a:latin typeface="Arial  "/>
            </a:endParaRPr>
          </a:p>
          <a:p>
            <a:pPr defTabSz="914350" fontAlgn="base">
              <a:spcBef>
                <a:spcPct val="30000"/>
              </a:spcBef>
              <a:spcAft>
                <a:spcPct val="0"/>
              </a:spcAft>
              <a:defRPr/>
            </a:pPr>
            <a:r>
              <a:rPr lang="en-US" sz="1050" b="1" dirty="0">
                <a:solidFill>
                  <a:schemeClr val="tx1">
                    <a:lumMod val="65000"/>
                    <a:lumOff val="35000"/>
                  </a:schemeClr>
                </a:solidFill>
                <a:latin typeface="Arial  "/>
              </a:rPr>
              <a:t>Background Information: </a:t>
            </a:r>
          </a:p>
          <a:p>
            <a:pPr defTabSz="931774" fontAlgn="t">
              <a:defRPr/>
            </a:pPr>
            <a:r>
              <a:rPr lang="en-US" sz="1050" dirty="0">
                <a:solidFill>
                  <a:schemeClr val="tx1">
                    <a:lumMod val="65000"/>
                    <a:lumOff val="35000"/>
                  </a:schemeClr>
                </a:solidFill>
                <a:latin typeface="Arial  "/>
              </a:rPr>
              <a:t>Nancy Glass, PhD, MPH, RN, Kathryn </a:t>
            </a:r>
            <a:r>
              <a:rPr lang="en-US" sz="1050" dirty="0" err="1">
                <a:solidFill>
                  <a:schemeClr val="tx1">
                    <a:lumMod val="65000"/>
                    <a:lumOff val="35000"/>
                  </a:schemeClr>
                </a:solidFill>
                <a:latin typeface="Arial  "/>
              </a:rPr>
              <a:t>Laughon</a:t>
            </a:r>
            <a:r>
              <a:rPr lang="en-US" sz="1050" dirty="0">
                <a:solidFill>
                  <a:schemeClr val="tx1">
                    <a:lumMod val="65000"/>
                    <a:lumOff val="35000"/>
                  </a:schemeClr>
                </a:solidFill>
                <a:latin typeface="Arial  "/>
              </a:rPr>
              <a:t>, PhD, RN, Jacquelyn Campbell, PhD, RN, Carolyn Rebecca Block, PhD, Ginger Hanson, MS, Phyllis W. Sharps, PhD, RN, and Ellen Taliaferro, MD, FACEP, J </a:t>
            </a:r>
            <a:r>
              <a:rPr lang="en-US" sz="1050" dirty="0" err="1">
                <a:solidFill>
                  <a:schemeClr val="tx1">
                    <a:lumMod val="65000"/>
                    <a:lumOff val="35000"/>
                  </a:schemeClr>
                </a:solidFill>
                <a:latin typeface="Arial  "/>
              </a:rPr>
              <a:t>Emerg</a:t>
            </a:r>
            <a:r>
              <a:rPr lang="en-US" sz="1050" dirty="0">
                <a:solidFill>
                  <a:schemeClr val="tx1">
                    <a:lumMod val="65000"/>
                    <a:lumOff val="35000"/>
                  </a:schemeClr>
                </a:solidFill>
                <a:latin typeface="Arial  "/>
              </a:rPr>
              <a:t> Med. 2008 Oct; 35(3): 329–335. Published online 2007 Oct 25. Non-fatal strangulation is an important risk factor for homicide of women</a:t>
            </a:r>
          </a:p>
          <a:p>
            <a:pPr defTabSz="914350" fontAlgn="base">
              <a:spcBef>
                <a:spcPct val="30000"/>
              </a:spcBef>
              <a:spcAft>
                <a:spcPct val="0"/>
              </a:spcAft>
              <a:defRPr/>
            </a:pPr>
            <a:endParaRPr lang="en-US" sz="1050" dirty="0">
              <a:solidFill>
                <a:schemeClr val="tx1">
                  <a:lumMod val="65000"/>
                  <a:lumOff val="35000"/>
                </a:schemeClr>
              </a:solidFill>
              <a:latin typeface="Arial  "/>
            </a:endParaRPr>
          </a:p>
          <a:p>
            <a:pPr defTabSz="914350" fontAlgn="base">
              <a:spcBef>
                <a:spcPct val="30000"/>
              </a:spcBef>
              <a:spcAft>
                <a:spcPct val="0"/>
              </a:spcAft>
              <a:defRPr/>
            </a:pPr>
            <a:r>
              <a:rPr lang="en-US" sz="1050" dirty="0">
                <a:solidFill>
                  <a:schemeClr val="tx1">
                    <a:lumMod val="65000"/>
                    <a:lumOff val="35000"/>
                  </a:schemeClr>
                </a:solidFill>
                <a:latin typeface="Arial  "/>
              </a:rPr>
              <a:t>Jacquelyn C. Campbell, PhD, RN, FAAN,1 Jocelyn C. Anderson, PhD, RN,1,2 </a:t>
            </a:r>
            <a:r>
              <a:rPr lang="en-US" sz="1050" dirty="0" err="1">
                <a:solidFill>
                  <a:schemeClr val="tx1">
                    <a:lumMod val="65000"/>
                    <a:lumOff val="35000"/>
                  </a:schemeClr>
                </a:solidFill>
                <a:latin typeface="Arial  "/>
              </a:rPr>
              <a:t>Akosoa</a:t>
            </a:r>
            <a:r>
              <a:rPr lang="en-US" sz="1050" dirty="0">
                <a:solidFill>
                  <a:schemeClr val="tx1">
                    <a:lumMod val="65000"/>
                    <a:lumOff val="35000"/>
                  </a:schemeClr>
                </a:solidFill>
                <a:latin typeface="Arial  "/>
              </a:rPr>
              <a:t> </a:t>
            </a:r>
            <a:r>
              <a:rPr lang="en-US" sz="1050" dirty="0" err="1">
                <a:solidFill>
                  <a:schemeClr val="tx1">
                    <a:lumMod val="65000"/>
                    <a:lumOff val="35000"/>
                  </a:schemeClr>
                </a:solidFill>
                <a:latin typeface="Arial  "/>
              </a:rPr>
              <a:t>McFadgion</a:t>
            </a:r>
            <a:r>
              <a:rPr lang="en-US" sz="1050" dirty="0">
                <a:solidFill>
                  <a:schemeClr val="tx1">
                    <a:lumMod val="65000"/>
                    <a:lumOff val="35000"/>
                  </a:schemeClr>
                </a:solidFill>
                <a:latin typeface="Arial  "/>
              </a:rPr>
              <a:t>, PhD, MSW, Jessica Gill, PhD, RN,4 Elizabeth Zink, MS, </a:t>
            </a:r>
            <a:r>
              <a:rPr lang="en-US" sz="1050" dirty="0" err="1">
                <a:solidFill>
                  <a:schemeClr val="tx1">
                    <a:lumMod val="65000"/>
                    <a:lumOff val="35000"/>
                  </a:schemeClr>
                </a:solidFill>
                <a:latin typeface="Arial  "/>
              </a:rPr>
              <a:t>RN,Michelle</a:t>
            </a:r>
            <a:r>
              <a:rPr lang="en-US" sz="1050" dirty="0">
                <a:solidFill>
                  <a:schemeClr val="tx1">
                    <a:lumMod val="65000"/>
                    <a:lumOff val="35000"/>
                  </a:schemeClr>
                </a:solidFill>
                <a:latin typeface="Arial  "/>
              </a:rPr>
              <a:t> Patch, MSN, APRN-CNS, ACNS-</a:t>
            </a:r>
            <a:r>
              <a:rPr lang="en-US" sz="1050" dirty="0" err="1">
                <a:solidFill>
                  <a:schemeClr val="tx1">
                    <a:lumMod val="65000"/>
                    <a:lumOff val="35000"/>
                  </a:schemeClr>
                </a:solidFill>
                <a:latin typeface="Arial  "/>
              </a:rPr>
              <a:t>BC,Gloria</a:t>
            </a:r>
            <a:r>
              <a:rPr lang="en-US" sz="1050" dirty="0">
                <a:solidFill>
                  <a:schemeClr val="tx1">
                    <a:lumMod val="65000"/>
                    <a:lumOff val="35000"/>
                  </a:schemeClr>
                </a:solidFill>
                <a:latin typeface="Arial  "/>
              </a:rPr>
              <a:t> </a:t>
            </a:r>
            <a:r>
              <a:rPr lang="en-US" sz="1050" dirty="0" err="1">
                <a:solidFill>
                  <a:schemeClr val="tx1">
                    <a:lumMod val="65000"/>
                    <a:lumOff val="35000"/>
                  </a:schemeClr>
                </a:solidFill>
                <a:latin typeface="Arial  "/>
              </a:rPr>
              <a:t>Callwood</a:t>
            </a:r>
            <a:r>
              <a:rPr lang="en-US" sz="1050" dirty="0">
                <a:solidFill>
                  <a:schemeClr val="tx1">
                    <a:lumMod val="65000"/>
                    <a:lumOff val="35000"/>
                  </a:schemeClr>
                </a:solidFill>
                <a:latin typeface="Arial  "/>
              </a:rPr>
              <a:t>, PhD, RN, FAAN,5 and Doris Campbell, PhD, ARNP, FAAN, The Effects of IPV and Probable Traumatic Injury on Central Nervous Symptoms. Journal of Women’s Health (In press—due out 2018) https://www.liebertpub.com/doi/abs/10.1089/jwh.2016.6311?src=recsys&amp; </a:t>
            </a:r>
          </a:p>
          <a:p>
            <a:pPr defTabSz="914350" fontAlgn="base">
              <a:spcBef>
                <a:spcPct val="30000"/>
              </a:spcBef>
              <a:spcAft>
                <a:spcPct val="0"/>
              </a:spcAft>
              <a:defRPr/>
            </a:pPr>
            <a:endParaRPr lang="en-US" sz="1050" dirty="0">
              <a:solidFill>
                <a:schemeClr val="tx1">
                  <a:lumMod val="65000"/>
                  <a:lumOff val="35000"/>
                </a:schemeClr>
              </a:solidFill>
              <a:latin typeface="Arial  "/>
            </a:endParaRPr>
          </a:p>
          <a:p>
            <a:pPr defTabSz="914350" fontAlgn="base">
              <a:spcBef>
                <a:spcPct val="30000"/>
              </a:spcBef>
              <a:spcAft>
                <a:spcPct val="0"/>
              </a:spcAft>
              <a:defRPr/>
            </a:pPr>
            <a:r>
              <a:rPr lang="en-US" sz="1050" dirty="0">
                <a:solidFill>
                  <a:schemeClr val="tx1">
                    <a:lumMod val="65000"/>
                    <a:lumOff val="35000"/>
                  </a:schemeClr>
                </a:solidFill>
                <a:latin typeface="Arial  "/>
              </a:rPr>
              <a:t>Picard M, </a:t>
            </a:r>
            <a:r>
              <a:rPr lang="en-US" sz="1050" dirty="0" err="1">
                <a:solidFill>
                  <a:schemeClr val="tx1">
                    <a:lumMod val="65000"/>
                    <a:lumOff val="35000"/>
                  </a:schemeClr>
                </a:solidFill>
                <a:latin typeface="Arial  "/>
              </a:rPr>
              <a:t>Scarisbrick</a:t>
            </a:r>
            <a:r>
              <a:rPr lang="en-US" sz="1050" dirty="0">
                <a:solidFill>
                  <a:schemeClr val="tx1">
                    <a:lumMod val="65000"/>
                    <a:lumOff val="35000"/>
                  </a:schemeClr>
                </a:solidFill>
                <a:latin typeface="Arial  "/>
              </a:rPr>
              <a:t> D, </a:t>
            </a:r>
            <a:r>
              <a:rPr lang="en-US" sz="1050" dirty="0" err="1">
                <a:solidFill>
                  <a:schemeClr val="tx1">
                    <a:lumMod val="65000"/>
                    <a:lumOff val="35000"/>
                  </a:schemeClr>
                </a:solidFill>
                <a:latin typeface="Arial  "/>
              </a:rPr>
              <a:t>Paluck</a:t>
            </a:r>
            <a:r>
              <a:rPr lang="en-US" sz="1050" dirty="0">
                <a:solidFill>
                  <a:schemeClr val="tx1">
                    <a:lumMod val="65000"/>
                    <a:lumOff val="35000"/>
                  </a:schemeClr>
                </a:solidFill>
                <a:latin typeface="Arial  "/>
              </a:rPr>
              <a:t> R. HELPS brain injury screening tool. New York: International Center for the Disabled, TBI-NET, US Department of Education, Rehabilitation Services Administration, 1991. To download this tool: http://www.rcpaconference.org/wp-content/uploads/2015/09/W56_Nagele_HELPSScreeningTool.pdf</a:t>
            </a:r>
          </a:p>
          <a:p>
            <a:pPr defTabSz="914350" fontAlgn="base">
              <a:spcBef>
                <a:spcPct val="30000"/>
              </a:spcBef>
              <a:spcAft>
                <a:spcPct val="0"/>
              </a:spcAft>
              <a:defRPr/>
            </a:pPr>
            <a:endParaRPr lang="en-US" sz="1050" dirty="0">
              <a:solidFill>
                <a:schemeClr val="tx1">
                  <a:lumMod val="65000"/>
                  <a:lumOff val="35000"/>
                </a:schemeClr>
              </a:solidFill>
              <a:latin typeface="Arial  "/>
            </a:endParaRPr>
          </a:p>
          <a:p>
            <a:pPr defTabSz="914350" fontAlgn="base">
              <a:spcBef>
                <a:spcPct val="30000"/>
              </a:spcBef>
              <a:spcAft>
                <a:spcPct val="0"/>
              </a:spcAft>
              <a:defRPr/>
            </a:pPr>
            <a:r>
              <a:rPr lang="en-US" sz="1050" dirty="0">
                <a:solidFill>
                  <a:schemeClr val="tx1">
                    <a:lumMod val="65000"/>
                    <a:lumOff val="35000"/>
                  </a:schemeClr>
                </a:solidFill>
                <a:latin typeface="Arial  "/>
              </a:rPr>
              <a:t>It is crucial that providers are aware of the physical and mental effects that strangulation and other TBIs can have on survivors.  </a:t>
            </a:r>
          </a:p>
          <a:p>
            <a:pPr marL="174708" indent="-174708" defTabSz="914350" fontAlgn="base">
              <a:spcBef>
                <a:spcPct val="30000"/>
              </a:spcBef>
              <a:spcAft>
                <a:spcPct val="0"/>
              </a:spcAft>
              <a:buFont typeface="Arial" panose="020B0604020202020204" pitchFamily="34" charset="0"/>
              <a:buChar char="•"/>
              <a:defRPr/>
            </a:pPr>
            <a:r>
              <a:rPr lang="en-US" sz="1050" dirty="0">
                <a:solidFill>
                  <a:schemeClr val="tx1">
                    <a:lumMod val="65000"/>
                    <a:lumOff val="35000"/>
                  </a:schemeClr>
                </a:solidFill>
                <a:latin typeface="Arial  "/>
              </a:rPr>
              <a:t>Decreased concentration, reduced attention span difficulties with executive functioning (goal setting, self monitoring, initiating, modifying, and/or bringing to completion, making plans, setting goals, and organizing tasks), including adhering to health plans </a:t>
            </a:r>
          </a:p>
          <a:p>
            <a:pPr marL="174708" indent="-174708" defTabSz="914350" fontAlgn="base">
              <a:spcBef>
                <a:spcPct val="30000"/>
              </a:spcBef>
              <a:spcAft>
                <a:spcPct val="0"/>
              </a:spcAft>
              <a:buFont typeface="Arial" panose="020B0604020202020204" pitchFamily="34" charset="0"/>
              <a:buChar char="•"/>
              <a:defRPr/>
            </a:pPr>
            <a:r>
              <a:rPr lang="en-US" sz="1050" dirty="0">
                <a:solidFill>
                  <a:schemeClr val="tx1">
                    <a:lumMod val="65000"/>
                    <a:lumOff val="35000"/>
                  </a:schemeClr>
                </a:solidFill>
                <a:latin typeface="Arial  "/>
              </a:rPr>
              <a:t>Short-term and/or long-term memory loss </a:t>
            </a:r>
          </a:p>
          <a:p>
            <a:pPr marL="174708" indent="-174708" defTabSz="914350" fontAlgn="base">
              <a:spcBef>
                <a:spcPct val="30000"/>
              </a:spcBef>
              <a:spcAft>
                <a:spcPct val="0"/>
              </a:spcAft>
              <a:buFont typeface="Arial" panose="020B0604020202020204" pitchFamily="34" charset="0"/>
              <a:buChar char="•"/>
              <a:defRPr/>
            </a:pPr>
            <a:r>
              <a:rPr lang="en-US" sz="1050" dirty="0">
                <a:solidFill>
                  <a:schemeClr val="tx1">
                    <a:lumMod val="65000"/>
                    <a:lumOff val="35000"/>
                  </a:schemeClr>
                </a:solidFill>
                <a:latin typeface="Arial  "/>
              </a:rPr>
              <a:t>Difficulty in learning new information, including health information</a:t>
            </a:r>
          </a:p>
          <a:p>
            <a:pPr marL="174708" indent="-174708" defTabSz="914350" fontAlgn="base">
              <a:spcBef>
                <a:spcPct val="30000"/>
              </a:spcBef>
              <a:spcAft>
                <a:spcPct val="0"/>
              </a:spcAft>
              <a:buFont typeface="Arial" panose="020B0604020202020204" pitchFamily="34" charset="0"/>
              <a:buChar char="•"/>
              <a:defRPr/>
            </a:pPr>
            <a:r>
              <a:rPr lang="en-US" sz="1050" dirty="0">
                <a:solidFill>
                  <a:schemeClr val="tx1">
                    <a:lumMod val="65000"/>
                    <a:lumOff val="35000"/>
                  </a:schemeClr>
                </a:solidFill>
                <a:latin typeface="Arial  "/>
              </a:rPr>
              <a:t>Increased aggression and/or anxiety and quickly agitated or saddened, increased irritability or impatience</a:t>
            </a:r>
          </a:p>
          <a:p>
            <a:pPr marL="174708" indent="-174708" defTabSz="914350" fontAlgn="base">
              <a:spcBef>
                <a:spcPct val="30000"/>
              </a:spcBef>
              <a:spcAft>
                <a:spcPct val="0"/>
              </a:spcAft>
              <a:buFont typeface="Arial" panose="020B0604020202020204" pitchFamily="34" charset="0"/>
              <a:buChar char="•"/>
              <a:defRPr/>
            </a:pPr>
            <a:r>
              <a:rPr lang="en-US" sz="1050" dirty="0">
                <a:solidFill>
                  <a:schemeClr val="tx1">
                    <a:lumMod val="65000"/>
                    <a:lumOff val="35000"/>
                  </a:schemeClr>
                </a:solidFill>
                <a:latin typeface="Arial  "/>
              </a:rPr>
              <a:t>Changes in emotional expression (flat, non-emotional, inappropriate or overreactions) </a:t>
            </a:r>
          </a:p>
          <a:p>
            <a:pPr marL="174708" indent="-174708" defTabSz="914350" fontAlgn="base">
              <a:spcBef>
                <a:spcPct val="30000"/>
              </a:spcBef>
              <a:spcAft>
                <a:spcPct val="0"/>
              </a:spcAft>
              <a:buFont typeface="Arial" panose="020B0604020202020204" pitchFamily="34" charset="0"/>
              <a:buChar char="•"/>
              <a:defRPr/>
            </a:pPr>
            <a:r>
              <a:rPr lang="en-US" sz="1050" dirty="0">
                <a:solidFill>
                  <a:schemeClr val="tx1">
                    <a:lumMod val="65000"/>
                    <a:lumOff val="35000"/>
                  </a:schemeClr>
                </a:solidFill>
                <a:latin typeface="Arial  "/>
              </a:rPr>
              <a:t>Difficulty sleeping</a:t>
            </a:r>
          </a:p>
          <a:p>
            <a:pPr defTabSz="914350" fontAlgn="base">
              <a:spcBef>
                <a:spcPct val="30000"/>
              </a:spcBef>
              <a:spcAft>
                <a:spcPct val="0"/>
              </a:spcAft>
              <a:defRPr/>
            </a:pPr>
            <a:endParaRPr lang="en-US" sz="1050" b="1" dirty="0">
              <a:solidFill>
                <a:schemeClr val="tx1">
                  <a:lumMod val="65000"/>
                  <a:lumOff val="35000"/>
                </a:schemeClr>
              </a:solidFill>
              <a:latin typeface="Arial  "/>
            </a:endParaRPr>
          </a:p>
          <a:p>
            <a:pPr eaLnBrk="1" hangingPunct="1"/>
            <a:r>
              <a:rPr lang="en-US" sz="1050" dirty="0">
                <a:solidFill>
                  <a:schemeClr val="tx1">
                    <a:lumMod val="65000"/>
                    <a:lumOff val="35000"/>
                  </a:schemeClr>
                </a:solidFill>
                <a:latin typeface="Arial  "/>
              </a:rPr>
              <a:t>Strangulation is :</a:t>
            </a:r>
          </a:p>
          <a:p>
            <a:pPr marL="628615" lvl="1" indent="-171441">
              <a:buFont typeface="Arial" panose="020B0604020202020204" pitchFamily="34" charset="0"/>
              <a:buChar char="•"/>
            </a:pPr>
            <a:r>
              <a:rPr lang="en-US" sz="1050" dirty="0">
                <a:solidFill>
                  <a:schemeClr val="tx1">
                    <a:lumMod val="65000"/>
                    <a:lumOff val="35000"/>
                  </a:schemeClr>
                </a:solidFill>
                <a:latin typeface="Arial  "/>
              </a:rPr>
              <a:t>A common form of physical violence, one that is particularly controlling, in abusive relationships, that is often repeated.</a:t>
            </a:r>
          </a:p>
          <a:p>
            <a:pPr marL="628615" lvl="1" indent="-171441">
              <a:buFont typeface="Arial" panose="020B0604020202020204" pitchFamily="34" charset="0"/>
              <a:buChar char="•"/>
            </a:pPr>
            <a:r>
              <a:rPr lang="en-US" sz="1050" dirty="0">
                <a:solidFill>
                  <a:schemeClr val="tx1">
                    <a:lumMod val="65000"/>
                    <a:lumOff val="35000"/>
                  </a:schemeClr>
                </a:solidFill>
                <a:latin typeface="Arial  "/>
              </a:rPr>
              <a:t>Normalized because it is so common and because there are not always immediate physical repercussions. (In a National Family Justice Center study in which 300 victims reported a strangulation assault, only three victims sought any medical help at the time of the assault.)</a:t>
            </a:r>
          </a:p>
          <a:p>
            <a:pPr marL="628615" lvl="1" indent="-171441">
              <a:buFont typeface="Arial" panose="020B0604020202020204" pitchFamily="34" charset="0"/>
              <a:buChar char="•"/>
            </a:pPr>
            <a:r>
              <a:rPr lang="en-US" sz="1050" dirty="0">
                <a:solidFill>
                  <a:schemeClr val="tx1">
                    <a:lumMod val="65000"/>
                    <a:lumOff val="35000"/>
                  </a:schemeClr>
                </a:solidFill>
                <a:latin typeface="Arial  "/>
              </a:rPr>
              <a:t>Not always painful, leave marks, make voice raspy, or break blood vessels in eyes, so it may not be thought of as very serious, but is still cutting off oxygen to the brain.</a:t>
            </a:r>
          </a:p>
          <a:p>
            <a:pPr marL="628615" lvl="1" indent="-171441">
              <a:buFont typeface="Arial" panose="020B0604020202020204" pitchFamily="34" charset="0"/>
              <a:buChar char="•"/>
            </a:pPr>
            <a:r>
              <a:rPr lang="en-US" sz="1050" dirty="0">
                <a:solidFill>
                  <a:schemeClr val="tx1">
                    <a:lumMod val="65000"/>
                    <a:lumOff val="35000"/>
                  </a:schemeClr>
                </a:solidFill>
                <a:latin typeface="Arial  "/>
              </a:rPr>
              <a:t>Folks can die from strangulation hours or days after the assault.</a:t>
            </a:r>
          </a:p>
          <a:p>
            <a:pPr eaLnBrk="1" hangingPunct="1"/>
            <a:endParaRPr lang="en-US" sz="1050" dirty="0">
              <a:solidFill>
                <a:schemeClr val="tx1">
                  <a:lumMod val="65000"/>
                  <a:lumOff val="35000"/>
                </a:schemeClr>
              </a:solidFill>
              <a:latin typeface="Arial  "/>
            </a:endParaRPr>
          </a:p>
          <a:p>
            <a:pPr eaLnBrk="1" hangingPunct="1"/>
            <a:r>
              <a:rPr lang="en-US" sz="1050" b="1" dirty="0">
                <a:solidFill>
                  <a:schemeClr val="tx1">
                    <a:lumMod val="65000"/>
                    <a:lumOff val="35000"/>
                  </a:schemeClr>
                </a:solidFill>
                <a:latin typeface="Arial  "/>
              </a:rPr>
              <a:t>Sources: </a:t>
            </a:r>
          </a:p>
          <a:p>
            <a:pPr marL="174708" indent="-174708">
              <a:buFont typeface="Arial" panose="020B0604020202020204" pitchFamily="34" charset="0"/>
              <a:buChar char="•"/>
            </a:pPr>
            <a:r>
              <a:rPr lang="en-US" sz="1050" dirty="0" err="1">
                <a:solidFill>
                  <a:schemeClr val="tx1">
                    <a:lumMod val="65000"/>
                    <a:lumOff val="35000"/>
                  </a:schemeClr>
                </a:solidFill>
                <a:latin typeface="Arial  "/>
              </a:rPr>
              <a:t>Chrisler</a:t>
            </a:r>
            <a:r>
              <a:rPr lang="en-US" sz="1050" dirty="0">
                <a:solidFill>
                  <a:schemeClr val="tx1">
                    <a:lumMod val="65000"/>
                    <a:lumOff val="35000"/>
                  </a:schemeClr>
                </a:solidFill>
                <a:latin typeface="Arial  "/>
              </a:rPr>
              <a:t> JC, Ferguson S.  Violence Against Women as a Public Health Issue.  Annals of New York Academy of Sciences. 2006;1087:235-249.</a:t>
            </a:r>
          </a:p>
          <a:p>
            <a:pPr marL="174708" indent="-174708">
              <a:buFont typeface="Arial" panose="020B0604020202020204" pitchFamily="34" charset="0"/>
              <a:buChar char="•"/>
            </a:pPr>
            <a:r>
              <a:rPr lang="en-US" sz="1050" dirty="0">
                <a:solidFill>
                  <a:schemeClr val="tx1">
                    <a:lumMod val="65000"/>
                    <a:lumOff val="35000"/>
                  </a:schemeClr>
                </a:solidFill>
                <a:latin typeface="Arial  "/>
              </a:rPr>
              <a:t>Abbott J, Johnson R, </a:t>
            </a:r>
            <a:r>
              <a:rPr lang="en-US" sz="1050" dirty="0" err="1">
                <a:solidFill>
                  <a:schemeClr val="tx1">
                    <a:lumMod val="65000"/>
                    <a:lumOff val="35000"/>
                  </a:schemeClr>
                </a:solidFill>
                <a:latin typeface="Arial  "/>
              </a:rPr>
              <a:t>Koxiol</a:t>
            </a:r>
            <a:r>
              <a:rPr lang="en-US" sz="1050" dirty="0">
                <a:solidFill>
                  <a:schemeClr val="tx1">
                    <a:lumMod val="65000"/>
                    <a:lumOff val="35000"/>
                  </a:schemeClr>
                </a:solidFill>
                <a:latin typeface="Arial  "/>
              </a:rPr>
              <a:t>-McLain J, Lowenstein SR.  Domestic Violence Against Women: Incidence and Prevalence in an Emergency Department Population. JAMA.  1995;273(22):1763-1767.</a:t>
            </a:r>
          </a:p>
          <a:p>
            <a:pPr marL="174708" indent="-174708">
              <a:buFont typeface="Arial" panose="020B0604020202020204" pitchFamily="34" charset="0"/>
              <a:buChar char="•"/>
            </a:pPr>
            <a:r>
              <a:rPr lang="en-US" sz="1050" dirty="0">
                <a:solidFill>
                  <a:schemeClr val="tx1">
                    <a:lumMod val="65000"/>
                    <a:lumOff val="35000"/>
                  </a:schemeClr>
                </a:solidFill>
                <a:latin typeface="Arial  "/>
              </a:rPr>
              <a:t>Coker AL, Davis KE, Arias I, Desai S, Sanderson M, Brandt HM, et al. Physical and mental health effects of intimate partner violence for men and women. Am J </a:t>
            </a:r>
            <a:r>
              <a:rPr lang="en-US" sz="1050" dirty="0" err="1">
                <a:solidFill>
                  <a:schemeClr val="tx1">
                    <a:lumMod val="65000"/>
                    <a:lumOff val="35000"/>
                  </a:schemeClr>
                </a:solidFill>
                <a:latin typeface="Arial  "/>
              </a:rPr>
              <a:t>Prev</a:t>
            </a:r>
            <a:r>
              <a:rPr lang="en-US" sz="1050" dirty="0">
                <a:solidFill>
                  <a:schemeClr val="tx1">
                    <a:lumMod val="65000"/>
                    <a:lumOff val="35000"/>
                  </a:schemeClr>
                </a:solidFill>
                <a:latin typeface="Arial  "/>
              </a:rPr>
              <a:t> Med. 2002;23(4):260–268.</a:t>
            </a:r>
          </a:p>
          <a:p>
            <a:pPr marL="174708" indent="-174708">
              <a:buFont typeface="Arial" panose="020B0604020202020204" pitchFamily="34" charset="0"/>
              <a:buChar char="•"/>
            </a:pPr>
            <a:r>
              <a:rPr lang="en-US" sz="1050" dirty="0">
                <a:solidFill>
                  <a:schemeClr val="tx1">
                    <a:lumMod val="65000"/>
                    <a:lumOff val="35000"/>
                  </a:schemeClr>
                </a:solidFill>
                <a:latin typeface="Arial  "/>
              </a:rPr>
              <a:t>Frye V. Examining Homicide’s Contribution to Pregnancy-Associated Deaths.  JAMA. 2001;285(11):1510-1511.</a:t>
            </a:r>
          </a:p>
          <a:p>
            <a:pPr marL="174708" indent="-174708">
              <a:buFont typeface="Arial" panose="020B0604020202020204" pitchFamily="34" charset="0"/>
              <a:buChar char="•"/>
            </a:pPr>
            <a:r>
              <a:rPr lang="en-US" sz="1050" dirty="0">
                <a:solidFill>
                  <a:schemeClr val="tx1">
                    <a:lumMod val="65000"/>
                    <a:lumOff val="35000"/>
                  </a:schemeClr>
                </a:solidFill>
                <a:latin typeface="Arial  "/>
              </a:rPr>
              <a:t>Goldberg WG, </a:t>
            </a:r>
            <a:r>
              <a:rPr lang="en-US" sz="1050" dirty="0" err="1">
                <a:solidFill>
                  <a:schemeClr val="tx1">
                    <a:lumMod val="65000"/>
                    <a:lumOff val="35000"/>
                  </a:schemeClr>
                </a:solidFill>
                <a:latin typeface="Arial  "/>
              </a:rPr>
              <a:t>Tomlanovich</a:t>
            </a:r>
            <a:r>
              <a:rPr lang="en-US" sz="1050" dirty="0">
                <a:solidFill>
                  <a:schemeClr val="tx1">
                    <a:lumMod val="65000"/>
                    <a:lumOff val="35000"/>
                  </a:schemeClr>
                </a:solidFill>
                <a:latin typeface="Arial  "/>
              </a:rPr>
              <a:t> MC. Domestic Violence Victims in the Emergency Department. JAMA. 1984;251:3259-3264.</a:t>
            </a:r>
          </a:p>
          <a:p>
            <a:pPr marL="174708" indent="-174708">
              <a:buFont typeface="Arial" panose="020B0604020202020204" pitchFamily="34" charset="0"/>
              <a:buChar char="•"/>
            </a:pPr>
            <a:r>
              <a:rPr lang="en-US" sz="1050" dirty="0">
                <a:solidFill>
                  <a:schemeClr val="tx1">
                    <a:lumMod val="65000"/>
                    <a:lumOff val="35000"/>
                  </a:schemeClr>
                </a:solidFill>
                <a:latin typeface="Arial  "/>
              </a:rPr>
              <a:t>Golding JM. Intimate Partner Violence as a Risk Factor for Mental Disorders: A Meta-Analysis. Journal of Family Violence. 1999;14(2):99-132.</a:t>
            </a:r>
          </a:p>
          <a:p>
            <a:pPr marL="174708" indent="-174708">
              <a:buFont typeface="Arial" panose="020B0604020202020204" pitchFamily="34" charset="0"/>
              <a:buChar char="•"/>
            </a:pPr>
            <a:r>
              <a:rPr lang="en-US" sz="1050" dirty="0" err="1">
                <a:solidFill>
                  <a:schemeClr val="tx1">
                    <a:lumMod val="65000"/>
                    <a:lumOff val="35000"/>
                  </a:schemeClr>
                </a:solidFill>
                <a:latin typeface="Arial  "/>
              </a:rPr>
              <a:t>McLeer</a:t>
            </a:r>
            <a:r>
              <a:rPr lang="en-US" sz="1050" dirty="0">
                <a:solidFill>
                  <a:schemeClr val="tx1">
                    <a:lumMod val="65000"/>
                    <a:lumOff val="35000"/>
                  </a:schemeClr>
                </a:solidFill>
                <a:latin typeface="Arial  "/>
              </a:rPr>
              <a:t> SV, Anwar RA, Herman S, </a:t>
            </a:r>
            <a:r>
              <a:rPr lang="en-US" sz="1050" dirty="0" err="1">
                <a:solidFill>
                  <a:schemeClr val="tx1">
                    <a:lumMod val="65000"/>
                    <a:lumOff val="35000"/>
                  </a:schemeClr>
                </a:solidFill>
                <a:latin typeface="Arial  "/>
              </a:rPr>
              <a:t>Maquiling</a:t>
            </a:r>
            <a:r>
              <a:rPr lang="en-US" sz="1050" dirty="0">
                <a:solidFill>
                  <a:schemeClr val="tx1">
                    <a:lumMod val="65000"/>
                    <a:lumOff val="35000"/>
                  </a:schemeClr>
                </a:solidFill>
                <a:latin typeface="Arial  "/>
              </a:rPr>
              <a:t> K. Education is not Enough: A Systems Failure in Protecting Battered Women. Annals of Emergency Medicine. 1989;18:651-653.</a:t>
            </a:r>
          </a:p>
          <a:p>
            <a:pPr marL="174708" indent="-174708">
              <a:buFont typeface="Arial" panose="020B0604020202020204" pitchFamily="34" charset="0"/>
              <a:buChar char="•"/>
            </a:pPr>
            <a:r>
              <a:rPr lang="en-US" sz="1050" dirty="0">
                <a:solidFill>
                  <a:schemeClr val="tx1">
                    <a:lumMod val="65000"/>
                    <a:lumOff val="35000"/>
                  </a:schemeClr>
                </a:solidFill>
                <a:latin typeface="Arial  "/>
              </a:rPr>
              <a:t>Stark E, </a:t>
            </a:r>
            <a:r>
              <a:rPr lang="en-US" sz="1050" dirty="0" err="1">
                <a:solidFill>
                  <a:schemeClr val="tx1">
                    <a:lumMod val="65000"/>
                    <a:lumOff val="35000"/>
                  </a:schemeClr>
                </a:solidFill>
                <a:latin typeface="Arial  "/>
              </a:rPr>
              <a:t>Flitcraft</a:t>
            </a:r>
            <a:r>
              <a:rPr lang="en-US" sz="1050" dirty="0">
                <a:solidFill>
                  <a:schemeClr val="tx1">
                    <a:lumMod val="65000"/>
                    <a:lumOff val="35000"/>
                  </a:schemeClr>
                </a:solidFill>
                <a:latin typeface="Arial  "/>
              </a:rPr>
              <a:t> A, Frazier  RJ.  Medicine and Patriarchal Violence: The Social Construction of a “Private” Event. International Journal of Health Services. 1979;9(3):461-493.  </a:t>
            </a:r>
          </a:p>
          <a:p>
            <a:pPr marL="174708" indent="-174708">
              <a:buFont typeface="Arial" panose="020B0604020202020204" pitchFamily="34" charset="0"/>
              <a:buChar char="•"/>
            </a:pPr>
            <a:r>
              <a:rPr lang="en-US" sz="1050" dirty="0">
                <a:solidFill>
                  <a:schemeClr val="tx1">
                    <a:lumMod val="65000"/>
                    <a:lumOff val="35000"/>
                  </a:schemeClr>
                </a:solidFill>
                <a:latin typeface="Arial  "/>
              </a:rPr>
              <a:t>Stark E, </a:t>
            </a:r>
            <a:r>
              <a:rPr lang="en-US" sz="1050" dirty="0" err="1">
                <a:solidFill>
                  <a:schemeClr val="tx1">
                    <a:lumMod val="65000"/>
                    <a:lumOff val="35000"/>
                  </a:schemeClr>
                </a:solidFill>
                <a:latin typeface="Arial  "/>
              </a:rPr>
              <a:t>Flitcraft</a:t>
            </a:r>
            <a:r>
              <a:rPr lang="en-US" sz="1050" dirty="0">
                <a:solidFill>
                  <a:schemeClr val="tx1">
                    <a:lumMod val="65000"/>
                    <a:lumOff val="35000"/>
                  </a:schemeClr>
                </a:solidFill>
                <a:latin typeface="Arial  "/>
              </a:rPr>
              <a:t> A. Killing the Beast Within: Woman Battering and Female Suicidality. International Journal of Health Services. 1995;25(1):43-64.</a:t>
            </a:r>
          </a:p>
        </p:txBody>
      </p:sp>
    </p:spTree>
    <p:extLst>
      <p:ext uri="{BB962C8B-B14F-4D97-AF65-F5344CB8AC3E}">
        <p14:creationId xmlns:p14="http://schemas.microsoft.com/office/powerpoint/2010/main" val="115217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0"/>
            <a:ext cx="5670550" cy="4252913"/>
          </a:xfrm>
        </p:spPr>
      </p:sp>
      <p:sp>
        <p:nvSpPr>
          <p:cNvPr id="3" name="Notes Placeholder 2"/>
          <p:cNvSpPr>
            <a:spLocks noGrp="1"/>
          </p:cNvSpPr>
          <p:nvPr>
            <p:ph type="body" idx="1"/>
          </p:nvPr>
        </p:nvSpPr>
        <p:spPr/>
        <p:txBody>
          <a:bodyPr>
            <a:normAutofit fontScale="92500" lnSpcReduction="10000"/>
          </a:bodyPr>
          <a:lstStyle/>
          <a:p>
            <a:pPr eaLnBrk="1" hangingPunct="1"/>
            <a:r>
              <a:rPr lang="en-US" sz="1100" b="1" dirty="0">
                <a:solidFill>
                  <a:schemeClr val="tx1">
                    <a:lumMod val="65000"/>
                    <a:lumOff val="35000"/>
                  </a:schemeClr>
                </a:solidFill>
                <a:latin typeface="Arial  "/>
                <a:ea typeface="Calibri"/>
                <a:cs typeface="Calibri"/>
                <a:sym typeface="Calibri"/>
              </a:rPr>
              <a:t>Notes to Trainer: </a:t>
            </a:r>
            <a:r>
              <a:rPr lang="en-US" sz="1100" dirty="0">
                <a:solidFill>
                  <a:schemeClr val="tx1">
                    <a:lumMod val="65000"/>
                    <a:lumOff val="35000"/>
                  </a:schemeClr>
                </a:solidFill>
                <a:latin typeface="Arial  "/>
              </a:rPr>
              <a:t>IPV victims are at risk of another type of brain injury and that is anoxic injury due to strangulation which also occurs at a surprisingly high frequency among IPV victims.</a:t>
            </a:r>
          </a:p>
          <a:p>
            <a:pPr eaLnBrk="1" hangingPunct="1"/>
            <a:endParaRPr lang="en-US" sz="1100" dirty="0">
              <a:solidFill>
                <a:schemeClr val="tx1">
                  <a:lumMod val="65000"/>
                  <a:lumOff val="35000"/>
                </a:schemeClr>
              </a:solidFill>
              <a:latin typeface="Arial  "/>
            </a:endParaRPr>
          </a:p>
          <a:p>
            <a:pPr eaLnBrk="1" hangingPunct="1"/>
            <a:r>
              <a:rPr lang="en-US" sz="1100" dirty="0">
                <a:solidFill>
                  <a:schemeClr val="tx1">
                    <a:lumMod val="65000"/>
                    <a:lumOff val="35000"/>
                  </a:schemeClr>
                </a:solidFill>
                <a:latin typeface="Arial  "/>
              </a:rPr>
              <a:t>Why should DV advocates talk about strangulation and other TBIs:</a:t>
            </a:r>
          </a:p>
          <a:p>
            <a:pPr marL="174708" indent="-174708">
              <a:buFont typeface="Arial" panose="020B0604020202020204" pitchFamily="34" charset="0"/>
              <a:buChar char="•"/>
            </a:pPr>
            <a:r>
              <a:rPr lang="en-US" sz="1100" dirty="0">
                <a:solidFill>
                  <a:schemeClr val="tx1">
                    <a:lumMod val="65000"/>
                    <a:lumOff val="35000"/>
                  </a:schemeClr>
                </a:solidFill>
                <a:latin typeface="Arial  "/>
              </a:rPr>
              <a:t>It is an extremely common form of physical violence – one that is particularly controlling – in abusive relationships, that is often repeated.</a:t>
            </a:r>
          </a:p>
          <a:p>
            <a:pPr marL="174708" indent="-174708">
              <a:buFont typeface="Arial" panose="020B0604020202020204" pitchFamily="34" charset="0"/>
              <a:buChar char="•"/>
            </a:pPr>
            <a:r>
              <a:rPr lang="en-US" sz="1100" dirty="0">
                <a:solidFill>
                  <a:schemeClr val="tx1">
                    <a:lumMod val="65000"/>
                    <a:lumOff val="35000"/>
                  </a:schemeClr>
                </a:solidFill>
                <a:latin typeface="Arial  "/>
              </a:rPr>
              <a:t>It is normalized because it is so common and because there are not always immediate physical repercussions. (In a National Family Justice Center study in which 300 victims reported a strangulation assault, only three victims sought any medical help at the time of the assault.)</a:t>
            </a:r>
          </a:p>
          <a:p>
            <a:pPr marL="174708" indent="-174708">
              <a:buFont typeface="Arial" panose="020B0604020202020204" pitchFamily="34" charset="0"/>
              <a:buChar char="•"/>
            </a:pPr>
            <a:r>
              <a:rPr lang="en-US" sz="1100" dirty="0">
                <a:solidFill>
                  <a:schemeClr val="tx1">
                    <a:lumMod val="65000"/>
                    <a:lumOff val="35000"/>
                  </a:schemeClr>
                </a:solidFill>
                <a:latin typeface="Arial  "/>
              </a:rPr>
              <a:t>Not always painful, leave marks, make voice raspy, or break blood vessels in eyes, so it may not be thought of as very serious, but is still cutting off oxygen to the brain.</a:t>
            </a:r>
          </a:p>
          <a:p>
            <a:pPr marL="174708" indent="-174708">
              <a:buFont typeface="Arial" panose="020B0604020202020204" pitchFamily="34" charset="0"/>
              <a:buChar char="•"/>
            </a:pPr>
            <a:r>
              <a:rPr lang="en-US" sz="1100" dirty="0">
                <a:solidFill>
                  <a:schemeClr val="tx1">
                    <a:lumMod val="65000"/>
                    <a:lumOff val="35000"/>
                  </a:schemeClr>
                </a:solidFill>
                <a:latin typeface="Arial  "/>
              </a:rPr>
              <a:t>Strangulation is a indicator for DV homicide or serious re-assault.</a:t>
            </a:r>
          </a:p>
          <a:p>
            <a:pPr marL="174708" indent="-174708">
              <a:buFont typeface="Arial" panose="020B0604020202020204" pitchFamily="34" charset="0"/>
              <a:buChar char="•"/>
            </a:pPr>
            <a:r>
              <a:rPr lang="en-US" sz="1100" dirty="0">
                <a:solidFill>
                  <a:schemeClr val="tx1">
                    <a:lumMod val="65000"/>
                    <a:lumOff val="35000"/>
                  </a:schemeClr>
                </a:solidFill>
                <a:latin typeface="Arial  "/>
              </a:rPr>
              <a:t>Takes only 4 pounds of pressure for 10 seconds to make someone unconscious and leave potentially permanent brain damage.</a:t>
            </a:r>
          </a:p>
          <a:p>
            <a:pPr marL="174708" indent="-174708">
              <a:buFont typeface="Arial" panose="020B0604020202020204" pitchFamily="34" charset="0"/>
              <a:buChar char="•"/>
            </a:pPr>
            <a:endParaRPr lang="en-US" sz="1100" dirty="0">
              <a:solidFill>
                <a:schemeClr val="tx1">
                  <a:lumMod val="65000"/>
                  <a:lumOff val="35000"/>
                </a:schemeClr>
              </a:solidFill>
              <a:latin typeface="Arial  "/>
            </a:endParaRPr>
          </a:p>
          <a:p>
            <a:pPr defTabSz="465887">
              <a:spcAft>
                <a:spcPts val="611"/>
              </a:spcAft>
              <a:defRPr/>
            </a:pPr>
            <a:r>
              <a:rPr lang="en-US" sz="1100" b="1" dirty="0">
                <a:solidFill>
                  <a:schemeClr val="tx1">
                    <a:lumMod val="65000"/>
                    <a:lumOff val="35000"/>
                  </a:schemeClr>
                </a:solidFill>
                <a:latin typeface="Arial  "/>
              </a:rPr>
              <a:t>Background Info: </a:t>
            </a:r>
          </a:p>
          <a:p>
            <a:pPr marL="171450" indent="-171450" defTabSz="465887">
              <a:spcAft>
                <a:spcPts val="611"/>
              </a:spcAft>
              <a:buFont typeface="Arial" panose="020B0604020202020204" pitchFamily="34" charset="0"/>
              <a:buChar char="•"/>
              <a:defRPr/>
            </a:pPr>
            <a:r>
              <a:rPr lang="en-US" sz="1100" dirty="0">
                <a:solidFill>
                  <a:schemeClr val="tx1">
                    <a:lumMod val="65000"/>
                    <a:lumOff val="35000"/>
                  </a:schemeClr>
                </a:solidFill>
                <a:latin typeface="Arial  "/>
              </a:rPr>
              <a:t>Training Institute on Strangulation Prevention. (2017). </a:t>
            </a:r>
            <a:r>
              <a:rPr lang="en-US" sz="1100" i="1" dirty="0">
                <a:solidFill>
                  <a:schemeClr val="tx1">
                    <a:lumMod val="65000"/>
                    <a:lumOff val="35000"/>
                  </a:schemeClr>
                </a:solidFill>
                <a:latin typeface="Arial  "/>
              </a:rPr>
              <a:t>Health Issues Result from Strangulation - Training Institute on Strangulation Prevention</a:t>
            </a:r>
            <a:r>
              <a:rPr lang="en-US" sz="1100" dirty="0">
                <a:solidFill>
                  <a:schemeClr val="tx1">
                    <a:lumMod val="65000"/>
                    <a:lumOff val="35000"/>
                  </a:schemeClr>
                </a:solidFill>
                <a:latin typeface="Arial  "/>
              </a:rPr>
              <a:t>. [online] Available at: </a:t>
            </a:r>
            <a:r>
              <a:rPr lang="en-US" sz="1100" b="0" u="sng" dirty="0">
                <a:solidFill>
                  <a:schemeClr val="tx1">
                    <a:lumMod val="65000"/>
                    <a:lumOff val="35000"/>
                  </a:schemeClr>
                </a:solidFill>
                <a:latin typeface="Arial  "/>
              </a:rPr>
              <a:t>http://www.strangulationtraininginstitute.com/health-issues-result-from-strangulation </a:t>
            </a:r>
          </a:p>
          <a:p>
            <a:pPr marL="171450" indent="-171450" defTabSz="465887">
              <a:spcAft>
                <a:spcPts val="611"/>
              </a:spcAft>
              <a:buFont typeface="Arial" panose="020B0604020202020204" pitchFamily="34" charset="0"/>
              <a:buChar char="•"/>
              <a:defRPr/>
            </a:pPr>
            <a:r>
              <a:rPr lang="en-US" sz="1100" b="0" u="none" dirty="0">
                <a:solidFill>
                  <a:schemeClr val="tx1">
                    <a:lumMod val="65000"/>
                    <a:lumOff val="35000"/>
                  </a:schemeClr>
                </a:solidFill>
                <a:latin typeface="Arial  "/>
              </a:rPr>
              <a:t>The “HELPS” Screening Tool for Traumatic Brain Injury:</a:t>
            </a:r>
            <a:r>
              <a:rPr lang="en-US" sz="1100" b="0" u="none" baseline="0" dirty="0">
                <a:solidFill>
                  <a:schemeClr val="tx1">
                    <a:lumMod val="65000"/>
                    <a:lumOff val="35000"/>
                  </a:schemeClr>
                </a:solidFill>
                <a:latin typeface="Arial  "/>
              </a:rPr>
              <a:t> http://www.doj.state.or.us/wp-content/uploads/2017/08/traumatic_brain_injury_and_domestic_violence.pdf </a:t>
            </a:r>
          </a:p>
          <a:p>
            <a:pPr marL="171450" indent="-171450" defTabSz="465887">
              <a:spcAft>
                <a:spcPts val="611"/>
              </a:spcAft>
              <a:buFont typeface="Arial" panose="020B0604020202020204" pitchFamily="34" charset="0"/>
              <a:buChar char="•"/>
              <a:defRPr/>
            </a:pPr>
            <a:r>
              <a:rPr lang="en-US" sz="1100" b="0" u="none" dirty="0">
                <a:solidFill>
                  <a:schemeClr val="tx1">
                    <a:lumMod val="65000"/>
                    <a:lumOff val="35000"/>
                  </a:schemeClr>
                </a:solidFill>
                <a:latin typeface="Arial  "/>
              </a:rPr>
              <a:t>Traumatic Brain Injury</a:t>
            </a:r>
            <a:r>
              <a:rPr lang="en-US" sz="1100" b="0" u="none" baseline="0" dirty="0">
                <a:solidFill>
                  <a:schemeClr val="tx1">
                    <a:lumMod val="65000"/>
                    <a:lumOff val="35000"/>
                  </a:schemeClr>
                </a:solidFill>
                <a:latin typeface="Arial  "/>
              </a:rPr>
              <a:t> </a:t>
            </a:r>
            <a:r>
              <a:rPr lang="en-US" sz="1100" b="0" u="none" dirty="0">
                <a:solidFill>
                  <a:schemeClr val="tx1">
                    <a:lumMod val="65000"/>
                    <a:lumOff val="35000"/>
                  </a:schemeClr>
                </a:solidFill>
                <a:latin typeface="Arial  "/>
              </a:rPr>
              <a:t>As a Result of Domestic Violence:</a:t>
            </a:r>
            <a:r>
              <a:rPr lang="en-US" sz="1100" b="0" u="none" baseline="0" dirty="0">
                <a:solidFill>
                  <a:schemeClr val="tx1">
                    <a:lumMod val="65000"/>
                    <a:lumOff val="35000"/>
                  </a:schemeClr>
                </a:solidFill>
                <a:latin typeface="Arial  "/>
              </a:rPr>
              <a:t> </a:t>
            </a:r>
            <a:r>
              <a:rPr lang="en-US" sz="1100" b="0" u="none" dirty="0">
                <a:solidFill>
                  <a:schemeClr val="tx1">
                    <a:lumMod val="65000"/>
                    <a:lumOff val="35000"/>
                  </a:schemeClr>
                </a:solidFill>
                <a:latin typeface="Arial  "/>
              </a:rPr>
              <a:t>Information, Screening and Model Practices</a:t>
            </a:r>
            <a:r>
              <a:rPr lang="en-US" sz="1100" b="0" u="none" baseline="0" dirty="0">
                <a:solidFill>
                  <a:schemeClr val="tx1">
                    <a:lumMod val="65000"/>
                    <a:lumOff val="35000"/>
                  </a:schemeClr>
                </a:solidFill>
                <a:latin typeface="Arial  "/>
              </a:rPr>
              <a:t> </a:t>
            </a:r>
            <a:r>
              <a:rPr lang="en-US" sz="1100" b="0" u="none" dirty="0">
                <a:solidFill>
                  <a:schemeClr val="tx1">
                    <a:lumMod val="65000"/>
                    <a:lumOff val="35000"/>
                  </a:schemeClr>
                </a:solidFill>
                <a:latin typeface="Arial  "/>
              </a:rPr>
              <a:t>Participant’s Guide by the National Coalition</a:t>
            </a:r>
            <a:r>
              <a:rPr lang="en-US" sz="1100" b="0" u="none" baseline="0" dirty="0">
                <a:solidFill>
                  <a:schemeClr val="tx1">
                    <a:lumMod val="65000"/>
                    <a:lumOff val="35000"/>
                  </a:schemeClr>
                </a:solidFill>
                <a:latin typeface="Arial  "/>
              </a:rPr>
              <a:t> Against Domestic Violence (2011) </a:t>
            </a:r>
            <a:r>
              <a:rPr lang="en-US" sz="1100" b="0" u="none" dirty="0">
                <a:solidFill>
                  <a:schemeClr val="tx1">
                    <a:lumMod val="65000"/>
                    <a:lumOff val="35000"/>
                  </a:schemeClr>
                </a:solidFill>
                <a:latin typeface="Arial  "/>
              </a:rPr>
              <a:t>http://www.ncdsv.org/images/PCADV_TBIasaResultOfDVParticipant'sGuide_2011.pdf </a:t>
            </a:r>
          </a:p>
          <a:p>
            <a:pPr defTabSz="465887">
              <a:spcAft>
                <a:spcPts val="611"/>
              </a:spcAft>
              <a:defRPr/>
            </a:pPr>
            <a:endParaRPr lang="en-US" sz="1100" b="0" i="0" baseline="0" dirty="0">
              <a:solidFill>
                <a:schemeClr val="tx1">
                  <a:lumMod val="65000"/>
                  <a:lumOff val="35000"/>
                </a:schemeClr>
              </a:solidFill>
              <a:latin typeface="Arial  "/>
            </a:endParaRPr>
          </a:p>
          <a:p>
            <a:pPr marL="174708" indent="-174708">
              <a:buFont typeface="Arial" panose="020B0604020202020204" pitchFamily="34" charset="0"/>
              <a:buChar char="•"/>
            </a:pPr>
            <a:endParaRPr lang="en-US" sz="1100" dirty="0">
              <a:solidFill>
                <a:schemeClr val="tx1">
                  <a:lumMod val="65000"/>
                  <a:lumOff val="35000"/>
                </a:schemeClr>
              </a:solidFill>
              <a:latin typeface="Arial  "/>
            </a:endParaRPr>
          </a:p>
          <a:p>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8</a:t>
            </a:fld>
            <a:endParaRPr lang="en-US"/>
          </a:p>
        </p:txBody>
      </p:sp>
    </p:spTree>
    <p:extLst>
      <p:ext uri="{BB962C8B-B14F-4D97-AF65-F5344CB8AC3E}">
        <p14:creationId xmlns:p14="http://schemas.microsoft.com/office/powerpoint/2010/main" val="3877145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lumMod val="65000"/>
                    <a:lumOff val="35000"/>
                  </a:schemeClr>
                </a:solidFill>
              </a:rPr>
              <a:t>Note to Trainer: </a:t>
            </a:r>
            <a:r>
              <a:rPr lang="en-US" dirty="0">
                <a:solidFill>
                  <a:schemeClr val="tx1">
                    <a:lumMod val="65000"/>
                    <a:lumOff val="35000"/>
                  </a:schemeClr>
                </a:solidFill>
              </a:rPr>
              <a:t>Ask</a:t>
            </a:r>
            <a:r>
              <a:rPr lang="en-US" baseline="0" dirty="0">
                <a:solidFill>
                  <a:schemeClr val="tx1">
                    <a:lumMod val="65000"/>
                    <a:lumOff val="35000"/>
                  </a:schemeClr>
                </a:solidFill>
              </a:rPr>
              <a:t> one person from this group to report back.  </a:t>
            </a:r>
            <a:r>
              <a:rPr lang="en-US" dirty="0">
                <a:solidFill>
                  <a:schemeClr val="tx1">
                    <a:lumMod val="65000"/>
                    <a:lumOff val="35000"/>
                  </a:schemeClr>
                </a:solidFill>
              </a:rPr>
              <a:t>Use the next slides to address</a:t>
            </a:r>
            <a:r>
              <a:rPr lang="en-US" baseline="0" dirty="0">
                <a:solidFill>
                  <a:schemeClr val="tx1">
                    <a:lumMod val="65000"/>
                    <a:lumOff val="35000"/>
                  </a:schemeClr>
                </a:solidFill>
              </a:rPr>
              <a:t> any points </a:t>
            </a:r>
            <a:r>
              <a:rPr lang="en-US" dirty="0">
                <a:solidFill>
                  <a:schemeClr val="tx1">
                    <a:lumMod val="65000"/>
                    <a:lumOff val="35000"/>
                  </a:schemeClr>
                </a:solidFill>
              </a:rPr>
              <a:t>missed in the report back (try not to repeat the spoken points).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35F8C5-8F2E-49E8-9825-D81954933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715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9883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71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62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53340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991356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pic>
        <p:nvPicPr>
          <p:cNvPr id="9" name="Picture 8" descr="Background-lower.psd"/>
          <p:cNvPicPr>
            <a:picLocks noChangeAspect="1"/>
          </p:cNvPicPr>
          <p:nvPr userDrawn="1"/>
        </p:nvPicPr>
        <p:blipFill>
          <a:blip r:embed="rId2" cstate="print"/>
          <a:stretch>
            <a:fillRect/>
          </a:stretch>
        </p:blipFill>
        <p:spPr>
          <a:xfrm>
            <a:off x="0" y="0"/>
            <a:ext cx="9144000" cy="6875188"/>
          </a:xfrm>
          <a:prstGeom prst="rect">
            <a:avLst/>
          </a:prstGeom>
        </p:spPr>
      </p:pic>
      <p:sp>
        <p:nvSpPr>
          <p:cNvPr id="4" name="Content Placeholder 3"/>
          <p:cNvSpPr>
            <a:spLocks noGrp="1"/>
          </p:cNvSpPr>
          <p:nvPr>
            <p:ph sz="quarter" idx="10"/>
          </p:nvPr>
        </p:nvSpPr>
        <p:spPr>
          <a:xfrm>
            <a:off x="609600" y="838200"/>
            <a:ext cx="8077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3887806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33400" y="875076"/>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20414523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301625"/>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pic>
        <p:nvPicPr>
          <p:cNvPr id="11" name="Picture 11"/>
          <p:cNvPicPr>
            <a:picLocks noChangeAspect="1"/>
          </p:cNvPicPr>
          <p:nvPr userDrawn="1"/>
        </p:nvPicPr>
        <p:blipFill>
          <a:blip r:embed="rId3" cstate="print"/>
          <a:srcRect/>
          <a:stretch>
            <a:fillRect/>
          </a:stretch>
        </p:blipFill>
        <p:spPr bwMode="auto">
          <a:xfrm>
            <a:off x="6891338" y="6030913"/>
            <a:ext cx="1778000" cy="641350"/>
          </a:xfrm>
          <a:prstGeom prst="rect">
            <a:avLst/>
          </a:prstGeom>
          <a:noFill/>
          <a:ln w="9525">
            <a:noFill/>
            <a:miter lim="800000"/>
            <a:headEnd/>
            <a:tailEnd/>
          </a:ln>
        </p:spPr>
      </p:pic>
    </p:spTree>
    <p:extLst>
      <p:ext uri="{BB962C8B-B14F-4D97-AF65-F5344CB8AC3E}">
        <p14:creationId xmlns:p14="http://schemas.microsoft.com/office/powerpoint/2010/main" val="24063280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pic>
        <p:nvPicPr>
          <p:cNvPr id="5" name="Picture 11"/>
          <p:cNvPicPr>
            <a:picLocks noChangeAspect="1"/>
          </p:cNvPicPr>
          <p:nvPr userDrawn="1"/>
        </p:nvPicPr>
        <p:blipFill>
          <a:blip r:embed="rId3" cstate="print"/>
          <a:srcRect/>
          <a:stretch>
            <a:fillRect/>
          </a:stretch>
        </p:blipFill>
        <p:spPr bwMode="auto">
          <a:xfrm>
            <a:off x="6891338" y="6030913"/>
            <a:ext cx="1778000" cy="641350"/>
          </a:xfrm>
          <a:prstGeom prst="rect">
            <a:avLst/>
          </a:prstGeom>
          <a:noFill/>
          <a:ln w="9525">
            <a:noFill/>
            <a:miter lim="800000"/>
            <a:headEnd/>
            <a:tailEnd/>
          </a:ln>
        </p:spPr>
      </p:pic>
      <p:sp>
        <p:nvSpPr>
          <p:cNvPr id="7" name="Content Placeholder 7"/>
          <p:cNvSpPr>
            <a:spLocks noGrp="1"/>
          </p:cNvSpPr>
          <p:nvPr>
            <p:ph sz="quarter" idx="10"/>
          </p:nvPr>
        </p:nvSpPr>
        <p:spPr>
          <a:xfrm>
            <a:off x="495300" y="9144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0636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795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68287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61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798"/>
            <a:ext cx="8229600" cy="612775"/>
          </a:xfrm>
          <a:prstGeom prst="rect">
            <a:avLst/>
          </a:prstGeom>
        </p:spPr>
        <p:txBody>
          <a:bodyPr>
            <a:normAutofit/>
          </a:bodyPr>
          <a:lstStyle>
            <a:lvl1pPr>
              <a:defRPr sz="3200"/>
            </a:lvl1pPr>
          </a:lstStyle>
          <a:p>
            <a:r>
              <a:rPr lang="en-US" dirty="0"/>
              <a:t>Click to Edit Master Title Style</a:t>
            </a:r>
          </a:p>
        </p:txBody>
      </p:sp>
      <p:sp>
        <p:nvSpPr>
          <p:cNvPr id="3"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pPr fontAlgn="base">
              <a:spcBef>
                <a:spcPct val="0"/>
              </a:spcBef>
              <a:spcAft>
                <a:spcPct val="0"/>
              </a:spcAft>
            </a:pPr>
            <a:fld id="{BB801B3E-78CE-EB4D-B669-60AC641F9F30}" type="slidenum">
              <a:rPr lang="en-US" smtClean="0">
                <a:solidFill>
                  <a:srgbClr val="F8F8F8"/>
                </a:solidFill>
              </a:rPr>
              <a:pPr fontAlgn="base">
                <a:spcBef>
                  <a:spcPct val="0"/>
                </a:spcBef>
                <a:spcAft>
                  <a:spcPct val="0"/>
                </a:spcAft>
              </a:pPr>
              <a:t>‹#›</a:t>
            </a:fld>
            <a:endParaRPr lang="en-US" dirty="0">
              <a:solidFill>
                <a:srgbClr val="F8F8F8"/>
              </a:solidFill>
            </a:endParaRPr>
          </a:p>
        </p:txBody>
      </p:sp>
    </p:spTree>
    <p:extLst>
      <p:ext uri="{BB962C8B-B14F-4D97-AF65-F5344CB8AC3E}">
        <p14:creationId xmlns:p14="http://schemas.microsoft.com/office/powerpoint/2010/main" val="311977856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074847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398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120" y="1448119"/>
            <a:ext cx="8229600" cy="3456926"/>
          </a:xfrm>
        </p:spPr>
        <p:txBody>
          <a:bodyPr/>
          <a:lstStyle>
            <a:lvl1pPr>
              <a:lnSpc>
                <a:spcPct val="114000"/>
              </a:lnSpc>
              <a:spcBef>
                <a:spcPts val="0"/>
              </a:spcBef>
              <a:spcAft>
                <a:spcPts val="600"/>
              </a:spcAft>
              <a:buClr>
                <a:srgbClr val="C00000"/>
              </a:buClr>
              <a:defRPr/>
            </a:lvl1pPr>
            <a:lvl2pPr>
              <a:lnSpc>
                <a:spcPct val="114000"/>
              </a:lnSpc>
              <a:spcBef>
                <a:spcPts val="0"/>
              </a:spcBef>
              <a:spcAft>
                <a:spcPts val="600"/>
              </a:spcAft>
              <a:buClr>
                <a:srgbClr val="C00000"/>
              </a:buClr>
              <a:defRPr/>
            </a:lvl2pPr>
            <a:lvl3pPr>
              <a:lnSpc>
                <a:spcPct val="114000"/>
              </a:lnSpc>
              <a:spcBef>
                <a:spcPts val="0"/>
              </a:spcBef>
              <a:spcAft>
                <a:spcPts val="600"/>
              </a:spcAft>
              <a:buClr>
                <a:srgbClr val="C00000"/>
              </a:buClr>
              <a:defRPr/>
            </a:lvl3pPr>
            <a:lvl4pPr>
              <a:lnSpc>
                <a:spcPct val="114000"/>
              </a:lnSpc>
              <a:spcBef>
                <a:spcPts val="0"/>
              </a:spcBef>
              <a:spcAft>
                <a:spcPts val="600"/>
              </a:spcAft>
              <a:buClr>
                <a:srgbClr val="C00000"/>
              </a:buClr>
              <a:defRPr/>
            </a:lvl4pPr>
            <a:lvl5pPr>
              <a:lnSpc>
                <a:spcPct val="114000"/>
              </a:lnSpc>
              <a:spcBef>
                <a:spcPts val="0"/>
              </a:spcBef>
              <a:spcAft>
                <a:spcPts val="600"/>
              </a:spcAft>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574811" y="754067"/>
            <a:ext cx="8386310" cy="663572"/>
          </a:xfrm>
        </p:spPr>
        <p:txBody>
          <a:bodyPr>
            <a:normAutofit/>
          </a:bodyPr>
          <a:lstStyle>
            <a:lvl1pPr marL="0" indent="0">
              <a:buNone/>
              <a:defRPr sz="3000" b="1">
                <a:solidFill>
                  <a:srgbClr val="C00000"/>
                </a:solidFill>
              </a:defRPr>
            </a:lvl1pPr>
          </a:lstStyle>
          <a:p>
            <a:pPr lvl="0"/>
            <a:r>
              <a:rPr lang="en-US" dirty="0"/>
              <a:t>Click to edit Master text styles</a:t>
            </a:r>
          </a:p>
        </p:txBody>
      </p:sp>
      <p:sp>
        <p:nvSpPr>
          <p:cNvPr id="8" name="Shape 2"/>
          <p:cNvSpPr/>
          <p:nvPr userDrawn="1"/>
        </p:nvSpPr>
        <p:spPr>
          <a:xfrm>
            <a:off x="557742" y="615738"/>
            <a:ext cx="8581947" cy="45719"/>
          </a:xfrm>
          <a:prstGeom prst="rect">
            <a:avLst/>
          </a:prstGeom>
          <a:gradFill>
            <a:gsLst>
              <a:gs pos="0">
                <a:schemeClr val="bg1">
                  <a:lumMod val="75000"/>
                </a:schemeClr>
              </a:gs>
              <a:gs pos="100000">
                <a:schemeClr val="accent1">
                  <a:lumMod val="60000"/>
                  <a:lumOff val="40000"/>
                  <a:alpha val="0"/>
                </a:schemeClr>
              </a:gs>
            </a:gsLst>
            <a:lin ang="0" scaled="1"/>
          </a:gradFill>
          <a:ln w="12700">
            <a:noFill/>
            <a:miter lim="400000"/>
          </a:ln>
        </p:spPr>
        <p:txBody>
          <a:bodyPr lIns="0" tIns="0" rIns="0" bIns="0" anchor="ctr"/>
          <a:lstStyle/>
          <a:p>
            <a:pPr algn="ctr">
              <a:defRPr>
                <a:solidFill>
                  <a:srgbClr val="F8F8F8"/>
                </a:solidFill>
              </a:defRPr>
            </a:pPr>
            <a:endParaRPr dirty="0">
              <a:gradFill flip="none" rotWithShape="1">
                <a:gsLst>
                  <a:gs pos="0">
                    <a:srgbClr val="C00000"/>
                  </a:gs>
                  <a:gs pos="64999">
                    <a:srgbClr val="F0EBD5"/>
                  </a:gs>
                  <a:gs pos="100000">
                    <a:srgbClr val="D1C39F"/>
                  </a:gs>
                </a:gsLst>
                <a:lin ang="10800000" scaled="0"/>
                <a:tileRect/>
              </a:gradFill>
            </a:endParaRPr>
          </a:p>
        </p:txBody>
      </p:sp>
      <p:sp>
        <p:nvSpPr>
          <p:cNvPr id="10" name="Title 1"/>
          <p:cNvSpPr>
            <a:spLocks noGrp="1"/>
          </p:cNvSpPr>
          <p:nvPr>
            <p:ph type="title"/>
          </p:nvPr>
        </p:nvSpPr>
        <p:spPr>
          <a:xfrm>
            <a:off x="447040" y="121920"/>
            <a:ext cx="8229600" cy="483658"/>
          </a:xfrm>
        </p:spPr>
        <p:txBody>
          <a:bodyPr/>
          <a:lstStyle>
            <a:lvl1pPr algn="l">
              <a:defRPr>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1595813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33400" y="875076"/>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406790093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301625"/>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pic>
        <p:nvPicPr>
          <p:cNvPr id="11" name="Picture 11"/>
          <p:cNvPicPr>
            <a:picLocks noChangeAspect="1"/>
          </p:cNvPicPr>
          <p:nvPr userDrawn="1"/>
        </p:nvPicPr>
        <p:blipFill>
          <a:blip r:embed="rId3" cstate="print"/>
          <a:srcRect/>
          <a:stretch>
            <a:fillRect/>
          </a:stretch>
        </p:blipFill>
        <p:spPr bwMode="auto">
          <a:xfrm>
            <a:off x="6891338" y="6030913"/>
            <a:ext cx="1778000" cy="641350"/>
          </a:xfrm>
          <a:prstGeom prst="rect">
            <a:avLst/>
          </a:prstGeom>
          <a:noFill/>
          <a:ln w="9525">
            <a:noFill/>
            <a:miter lim="800000"/>
            <a:headEnd/>
            <a:tailEnd/>
          </a:ln>
        </p:spPr>
      </p:pic>
    </p:spTree>
    <p:extLst>
      <p:ext uri="{BB962C8B-B14F-4D97-AF65-F5344CB8AC3E}">
        <p14:creationId xmlns:p14="http://schemas.microsoft.com/office/powerpoint/2010/main" val="28080297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pic>
        <p:nvPicPr>
          <p:cNvPr id="5" name="Picture 11"/>
          <p:cNvPicPr>
            <a:picLocks noChangeAspect="1"/>
          </p:cNvPicPr>
          <p:nvPr userDrawn="1"/>
        </p:nvPicPr>
        <p:blipFill>
          <a:blip r:embed="rId3" cstate="print"/>
          <a:srcRect/>
          <a:stretch>
            <a:fillRect/>
          </a:stretch>
        </p:blipFill>
        <p:spPr bwMode="auto">
          <a:xfrm>
            <a:off x="6891338" y="6030913"/>
            <a:ext cx="1778000" cy="641350"/>
          </a:xfrm>
          <a:prstGeom prst="rect">
            <a:avLst/>
          </a:prstGeom>
          <a:noFill/>
          <a:ln w="9525">
            <a:noFill/>
            <a:miter lim="800000"/>
            <a:headEnd/>
            <a:tailEnd/>
          </a:ln>
        </p:spPr>
      </p:pic>
      <p:sp>
        <p:nvSpPr>
          <p:cNvPr id="7" name="Content Placeholder 7"/>
          <p:cNvSpPr>
            <a:spLocks noGrp="1"/>
          </p:cNvSpPr>
          <p:nvPr>
            <p:ph sz="quarter" idx="10"/>
          </p:nvPr>
        </p:nvSpPr>
        <p:spPr>
          <a:xfrm>
            <a:off x="495300" y="914400"/>
            <a:ext cx="81534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953740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25455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409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471078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2450592" cy="6858000"/>
          </a:xfrm>
          <a:prstGeom prst="rect">
            <a:avLst/>
          </a:prstGeom>
          <a:gradFill>
            <a:gsLst>
              <a:gs pos="100000">
                <a:srgbClr val="E98A00"/>
              </a:gs>
              <a:gs pos="23000">
                <a:srgbClr val="E98A00">
                  <a:alpha val="27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0" y="274638"/>
            <a:ext cx="2438400" cy="3078162"/>
          </a:xfrm>
          <a:prstGeom prst="rect">
            <a:avLst/>
          </a:prstGeom>
        </p:spPr>
        <p:txBody>
          <a:bodyPr anchor="t" anchorCtr="0"/>
          <a:lstStyle>
            <a:lvl1pPr algn="l">
              <a:defRPr sz="3200" b="1">
                <a:solidFill>
                  <a:schemeClr val="bg1"/>
                </a:solidFill>
                <a:effectLst>
                  <a:outerShdw blurRad="38100" dist="38100" dir="2700000" algn="tl">
                    <a:srgbClr val="000000">
                      <a:alpha val="43137"/>
                    </a:srgbClr>
                  </a:outerShdw>
                </a:effectLst>
                <a:latin typeface="Franklin Gothic Book"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2514600" y="274639"/>
            <a:ext cx="6553200" cy="5135562"/>
          </a:xfrm>
          <a:prstGeom prst="rect">
            <a:avLst/>
          </a:prstGeom>
        </p:spPr>
        <p:txBody>
          <a:bodyPr/>
          <a:lstStyle>
            <a:lvl1pPr indent="-228600">
              <a:lnSpc>
                <a:spcPct val="114000"/>
              </a:lnSpc>
              <a:spcBef>
                <a:spcPts val="0"/>
              </a:spcBef>
              <a:spcAft>
                <a:spcPts val="1000"/>
              </a:spcAft>
              <a:buClr>
                <a:srgbClr val="E98A00"/>
              </a:buClr>
              <a:defRPr>
                <a:solidFill>
                  <a:srgbClr val="58595B"/>
                </a:solidFill>
                <a:latin typeface="+mn-lt"/>
                <a:cs typeface="Arial" pitchFamily="34" charset="0"/>
              </a:defRPr>
            </a:lvl1pPr>
            <a:lvl2pPr indent="-228600">
              <a:lnSpc>
                <a:spcPct val="114000"/>
              </a:lnSpc>
              <a:spcBef>
                <a:spcPts val="0"/>
              </a:spcBef>
              <a:spcAft>
                <a:spcPts val="1000"/>
              </a:spcAft>
              <a:buClr>
                <a:srgbClr val="7EC619"/>
              </a:buClr>
              <a:buFont typeface="Arial" pitchFamily="34" charset="0"/>
              <a:buChar char="•"/>
              <a:defRPr>
                <a:solidFill>
                  <a:srgbClr val="58595B"/>
                </a:solidFill>
                <a:latin typeface="+mn-lt"/>
                <a:cs typeface="Arial" pitchFamily="34" charset="0"/>
              </a:defRPr>
            </a:lvl2pPr>
            <a:lvl3pPr indent="-228600">
              <a:lnSpc>
                <a:spcPct val="114000"/>
              </a:lnSpc>
              <a:spcBef>
                <a:spcPts val="0"/>
              </a:spcBef>
              <a:spcAft>
                <a:spcPts val="1000"/>
              </a:spcAft>
              <a:buClr>
                <a:srgbClr val="E98A00"/>
              </a:buClr>
              <a:buFont typeface="Wingdings" pitchFamily="2" charset="2"/>
              <a:buChar char="§"/>
              <a:defRPr>
                <a:solidFill>
                  <a:srgbClr val="58595B"/>
                </a:solidFill>
                <a:latin typeface="+mn-lt"/>
                <a:cs typeface="Arial" pitchFamily="34" charset="0"/>
              </a:defRPr>
            </a:lvl3pPr>
            <a:lvl4pPr indent="-228600">
              <a:lnSpc>
                <a:spcPct val="114000"/>
              </a:lnSpc>
              <a:spcBef>
                <a:spcPts val="0"/>
              </a:spcBef>
              <a:spcAft>
                <a:spcPts val="1000"/>
              </a:spcAft>
              <a:buClr>
                <a:srgbClr val="7EC619"/>
              </a:buClr>
              <a:buFont typeface="Wingdings" pitchFamily="2" charset="2"/>
              <a:buChar char="§"/>
              <a:defRPr>
                <a:solidFill>
                  <a:srgbClr val="58595B"/>
                </a:solidFill>
                <a:latin typeface="+mn-lt"/>
                <a:cs typeface="Arial" pitchFamily="34" charset="0"/>
              </a:defRPr>
            </a:lvl4pPr>
            <a:lvl5pPr indent="-228600">
              <a:lnSpc>
                <a:spcPct val="114000"/>
              </a:lnSpc>
              <a:spcBef>
                <a:spcPts val="0"/>
              </a:spcBef>
              <a:spcAft>
                <a:spcPts val="1000"/>
              </a:spcAft>
              <a:buClr>
                <a:srgbClr val="E98A00"/>
              </a:buClr>
              <a:defRPr>
                <a:solidFill>
                  <a:srgbClr val="58595B"/>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pic>
        <p:nvPicPr>
          <p:cNvPr id="12" name="Picture 11"/>
          <p:cNvPicPr>
            <a:picLocks noChangeAspect="1"/>
          </p:cNvPicPr>
          <p:nvPr userDrawn="1"/>
        </p:nvPicPr>
        <p:blipFill>
          <a:blip r:embed="rId3" cstate="print"/>
          <a:srcRect/>
          <a:stretch>
            <a:fillRect/>
          </a:stretch>
        </p:blipFill>
        <p:spPr bwMode="auto">
          <a:xfrm>
            <a:off x="6891338" y="6030913"/>
            <a:ext cx="1778000" cy="641350"/>
          </a:xfrm>
          <a:prstGeom prst="rect">
            <a:avLst/>
          </a:prstGeom>
          <a:noFill/>
          <a:ln w="9525">
            <a:noFill/>
            <a:miter lim="800000"/>
            <a:headEnd/>
            <a:tailEnd/>
          </a:ln>
        </p:spPr>
      </p:pic>
    </p:spTree>
    <p:extLst>
      <p:ext uri="{BB962C8B-B14F-4D97-AF65-F5344CB8AC3E}">
        <p14:creationId xmlns:p14="http://schemas.microsoft.com/office/powerpoint/2010/main" val="275650281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55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6002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4205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45969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33400" y="875076"/>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
        <p:nvSpPr>
          <p:cNvPr id="7"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345517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301625"/>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sp>
        <p:nvSpPr>
          <p:cNvPr id="10"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pic>
        <p:nvPicPr>
          <p:cNvPr id="11" name="Picture 11"/>
          <p:cNvPicPr>
            <a:picLocks noChangeAspect="1"/>
          </p:cNvPicPr>
          <p:nvPr userDrawn="1"/>
        </p:nvPicPr>
        <p:blipFill>
          <a:blip r:embed="rId3" cstate="print"/>
          <a:srcRect/>
          <a:stretch>
            <a:fillRect/>
          </a:stretch>
        </p:blipFill>
        <p:spPr bwMode="auto">
          <a:xfrm>
            <a:off x="6891338" y="6030913"/>
            <a:ext cx="1778000" cy="641350"/>
          </a:xfrm>
          <a:prstGeom prst="rect">
            <a:avLst/>
          </a:prstGeom>
          <a:noFill/>
          <a:ln w="9525">
            <a:noFill/>
            <a:miter lim="800000"/>
            <a:headEnd/>
            <a:tailEnd/>
          </a:ln>
        </p:spPr>
      </p:pic>
    </p:spTree>
    <p:extLst>
      <p:ext uri="{BB962C8B-B14F-4D97-AF65-F5344CB8AC3E}">
        <p14:creationId xmlns:p14="http://schemas.microsoft.com/office/powerpoint/2010/main" val="32316354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6043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6043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0" y="6492875"/>
            <a:ext cx="533400" cy="365125"/>
          </a:xfrm>
          <a:prstGeom prst="rect">
            <a:avLst/>
          </a:prstGeom>
        </p:spPr>
        <p:txBody>
          <a:bodyPr/>
          <a:lstStyle/>
          <a:p>
            <a:fld id="{BB801B3E-78CE-EB4D-B669-60AC641F9F30}" type="slidenum">
              <a:rPr lang="en-US" smtClean="0">
                <a:solidFill>
                  <a:prstClr val="white">
                    <a:lumMod val="95000"/>
                  </a:prstClr>
                </a:solidFill>
              </a:rPr>
              <a:pPr/>
              <a:t>‹#›</a:t>
            </a:fld>
            <a:endParaRPr lang="en-US">
              <a:solidFill>
                <a:prstClr val="white">
                  <a:lumMod val="95000"/>
                </a:prstClr>
              </a:solidFill>
            </a:endParaRPr>
          </a:p>
        </p:txBody>
      </p:sp>
      <p:sp>
        <p:nvSpPr>
          <p:cNvPr id="8"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85413148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sp>
        <p:nvSpPr>
          <p:cNvPr id="4"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pic>
        <p:nvPicPr>
          <p:cNvPr id="5" name="Picture 11"/>
          <p:cNvPicPr>
            <a:picLocks noChangeAspect="1"/>
          </p:cNvPicPr>
          <p:nvPr userDrawn="1"/>
        </p:nvPicPr>
        <p:blipFill>
          <a:blip r:embed="rId3" cstate="print"/>
          <a:srcRect/>
          <a:stretch>
            <a:fillRect/>
          </a:stretch>
        </p:blipFill>
        <p:spPr bwMode="auto">
          <a:xfrm>
            <a:off x="6891338" y="6030913"/>
            <a:ext cx="1778000" cy="641350"/>
          </a:xfrm>
          <a:prstGeom prst="rect">
            <a:avLst/>
          </a:prstGeom>
          <a:noFill/>
          <a:ln w="9525">
            <a:noFill/>
            <a:miter lim="800000"/>
            <a:headEnd/>
            <a:tailEnd/>
          </a:ln>
        </p:spPr>
      </p:pic>
      <p:sp>
        <p:nvSpPr>
          <p:cNvPr id="7" name="Content Placeholder 7"/>
          <p:cNvSpPr>
            <a:spLocks noGrp="1"/>
          </p:cNvSpPr>
          <p:nvPr>
            <p:ph sz="quarter" idx="10"/>
          </p:nvPr>
        </p:nvSpPr>
        <p:spPr>
          <a:xfrm>
            <a:off x="495300" y="9144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17911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0" y="6492875"/>
            <a:ext cx="533400" cy="365125"/>
          </a:xfrm>
          <a:prstGeom prst="rect">
            <a:avLst/>
          </a:prstGeom>
        </p:spPr>
        <p:txBody>
          <a:bodyPr/>
          <a:lstStyle>
            <a:lvl1pPr>
              <a:defRPr/>
            </a:lvl1pPr>
          </a:lstStyle>
          <a:p>
            <a:fld id="{A301FF20-3B0C-41C4-BCBC-54D303BA1B09}"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4466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86781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87578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457200">
              <a:defRPr/>
            </a:pPr>
            <a:endParaRPr lang="en-US">
              <a:solidFill>
                <a:prstClr val="black"/>
              </a:solidFill>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457200">
              <a:defRPr/>
            </a:pPr>
            <a:endParaRPr lang="en-US">
              <a:solidFill>
                <a:prstClr val="black"/>
              </a:solidFill>
            </a:endParaRPr>
          </a:p>
        </p:txBody>
      </p:sp>
      <p:sp>
        <p:nvSpPr>
          <p:cNvPr id="7" name="Slide Number Placeholder 6"/>
          <p:cNvSpPr>
            <a:spLocks noGrp="1" noChangeArrowheads="1"/>
          </p:cNvSpPr>
          <p:nvPr>
            <p:ph type="sldNum" sz="quarter" idx="12"/>
          </p:nvPr>
        </p:nvSpPr>
        <p:spPr>
          <a:xfrm>
            <a:off x="0" y="6492875"/>
            <a:ext cx="533400" cy="365125"/>
          </a:xfrm>
          <a:prstGeom prst="rect">
            <a:avLst/>
          </a:prstGeom>
          <a:ln/>
        </p:spPr>
        <p:txBody>
          <a:bodyPr/>
          <a:lstStyle>
            <a:lvl1pPr>
              <a:defRPr/>
            </a:lvl1pPr>
          </a:lstStyle>
          <a:p>
            <a:pPr>
              <a:defRPr/>
            </a:pPr>
            <a:fld id="{409B1F82-1CEE-4C4D-9C30-B395EAA2F53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2254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33400" y="875076"/>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0" y="6492881"/>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
        <p:nvSpPr>
          <p:cNvPr id="7" name="Title Placeholder 1"/>
          <p:cNvSpPr>
            <a:spLocks noGrp="1"/>
          </p:cNvSpPr>
          <p:nvPr>
            <p:ph type="title"/>
          </p:nvPr>
        </p:nvSpPr>
        <p:spPr>
          <a:xfrm>
            <a:off x="457200" y="82556"/>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547020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a:prstGeom prst="rect">
            <a:avLst/>
          </a:prstGeo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a:prstGeom prst="rect">
            <a:avLst/>
          </a:prstGeo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4" name="Rectangle 4"/>
          <p:cNvSpPr>
            <a:spLocks noGrp="1"/>
          </p:cNvSpPr>
          <p:nvPr>
            <p:ph sz="half" idx="2"/>
          </p:nvPr>
        </p:nvSpPr>
        <p:spPr>
          <a:xfrm>
            <a:off x="4648200" y="1600200"/>
            <a:ext cx="4038600" cy="4525963"/>
          </a:xfrm>
          <a:prstGeom prst="rect">
            <a:avLst/>
          </a:prstGeo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721459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301631"/>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sp>
        <p:nvSpPr>
          <p:cNvPr id="10" name="Slide Number Placeholder 5"/>
          <p:cNvSpPr>
            <a:spLocks noGrp="1"/>
          </p:cNvSpPr>
          <p:nvPr>
            <p:ph type="sldNum" sz="quarter" idx="4"/>
          </p:nvPr>
        </p:nvSpPr>
        <p:spPr>
          <a:xfrm>
            <a:off x="0" y="6492881"/>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pic>
        <p:nvPicPr>
          <p:cNvPr id="11" name="Picture 11"/>
          <p:cNvPicPr>
            <a:picLocks noChangeAspect="1"/>
          </p:cNvPicPr>
          <p:nvPr userDrawn="1"/>
        </p:nvPicPr>
        <p:blipFill>
          <a:blip r:embed="rId3" cstate="print"/>
          <a:srcRect/>
          <a:stretch>
            <a:fillRect/>
          </a:stretch>
        </p:blipFill>
        <p:spPr bwMode="auto">
          <a:xfrm>
            <a:off x="6891340" y="6030913"/>
            <a:ext cx="1778000" cy="641350"/>
          </a:xfrm>
          <a:prstGeom prst="rect">
            <a:avLst/>
          </a:prstGeom>
          <a:noFill/>
          <a:ln w="9525">
            <a:noFill/>
            <a:miter lim="800000"/>
            <a:headEnd/>
            <a:tailEnd/>
          </a:ln>
        </p:spPr>
      </p:pic>
    </p:spTree>
    <p:extLst>
      <p:ext uri="{BB962C8B-B14F-4D97-AF65-F5344CB8AC3E}">
        <p14:creationId xmlns:p14="http://schemas.microsoft.com/office/powerpoint/2010/main" val="299645514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60443"/>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60443"/>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0" y="6492881"/>
            <a:ext cx="533400" cy="365125"/>
          </a:xfrm>
          <a:prstGeom prst="rect">
            <a:avLst/>
          </a:prstGeom>
        </p:spPr>
        <p:txBody>
          <a:bodyPr/>
          <a:lstStyle/>
          <a:p>
            <a:fld id="{BB801B3E-78CE-EB4D-B669-60AC641F9F30}" type="slidenum">
              <a:rPr lang="en-US" smtClean="0">
                <a:solidFill>
                  <a:prstClr val="white">
                    <a:lumMod val="95000"/>
                  </a:prstClr>
                </a:solidFill>
              </a:rPr>
              <a:pPr/>
              <a:t>‹#›</a:t>
            </a:fld>
            <a:endParaRPr lang="en-US">
              <a:solidFill>
                <a:prstClr val="white">
                  <a:lumMod val="95000"/>
                </a:prstClr>
              </a:solidFill>
            </a:endParaRPr>
          </a:p>
        </p:txBody>
      </p:sp>
      <p:sp>
        <p:nvSpPr>
          <p:cNvPr id="8" name="Title Placeholder 1"/>
          <p:cNvSpPr>
            <a:spLocks noGrp="1"/>
          </p:cNvSpPr>
          <p:nvPr>
            <p:ph type="title"/>
          </p:nvPr>
        </p:nvSpPr>
        <p:spPr>
          <a:xfrm>
            <a:off x="457200" y="82556"/>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962879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sp>
        <p:nvSpPr>
          <p:cNvPr id="4" name="Slide Number Placeholder 5"/>
          <p:cNvSpPr>
            <a:spLocks noGrp="1"/>
          </p:cNvSpPr>
          <p:nvPr>
            <p:ph type="sldNum" sz="quarter" idx="4"/>
          </p:nvPr>
        </p:nvSpPr>
        <p:spPr>
          <a:xfrm>
            <a:off x="0" y="6492881"/>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pic>
        <p:nvPicPr>
          <p:cNvPr id="5" name="Picture 11"/>
          <p:cNvPicPr>
            <a:picLocks noChangeAspect="1"/>
          </p:cNvPicPr>
          <p:nvPr userDrawn="1"/>
        </p:nvPicPr>
        <p:blipFill>
          <a:blip r:embed="rId3" cstate="print"/>
          <a:srcRect/>
          <a:stretch>
            <a:fillRect/>
          </a:stretch>
        </p:blipFill>
        <p:spPr bwMode="auto">
          <a:xfrm>
            <a:off x="6891340" y="6030913"/>
            <a:ext cx="1778000" cy="641350"/>
          </a:xfrm>
          <a:prstGeom prst="rect">
            <a:avLst/>
          </a:prstGeom>
          <a:noFill/>
          <a:ln w="9525">
            <a:noFill/>
            <a:miter lim="800000"/>
            <a:headEnd/>
            <a:tailEnd/>
          </a:ln>
        </p:spPr>
      </p:pic>
      <p:sp>
        <p:nvSpPr>
          <p:cNvPr id="7" name="Content Placeholder 7"/>
          <p:cNvSpPr>
            <a:spLocks noGrp="1"/>
          </p:cNvSpPr>
          <p:nvPr>
            <p:ph sz="quarter" idx="10"/>
          </p:nvPr>
        </p:nvSpPr>
        <p:spPr>
          <a:xfrm>
            <a:off x="495300" y="9144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59145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0" y="6492881"/>
            <a:ext cx="533400" cy="365125"/>
          </a:xfrm>
          <a:prstGeom prst="rect">
            <a:avLst/>
          </a:prstGeom>
        </p:spPr>
        <p:txBody>
          <a:bodyPr/>
          <a:lstStyle>
            <a:lvl1pPr>
              <a:defRPr/>
            </a:lvl1pPr>
          </a:lstStyle>
          <a:p>
            <a:fld id="{A301FF20-3B0C-41C4-BCBC-54D303BA1B09}"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812402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47953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0" y="6492881"/>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05588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48" name="image1.png"/>
          <p:cNvPicPr/>
          <p:nvPr/>
        </p:nvPicPr>
        <p:blipFill>
          <a:blip r:embed="rId2" cstate="print">
            <a:extLst/>
          </a:blip>
          <a:stretch>
            <a:fillRect/>
          </a:stretch>
        </p:blipFill>
        <p:spPr>
          <a:xfrm>
            <a:off x="0" y="5494343"/>
            <a:ext cx="9144000" cy="1384301"/>
          </a:xfrm>
          <a:prstGeom prst="rect">
            <a:avLst/>
          </a:prstGeom>
          <a:ln w="12700">
            <a:miter lim="400000"/>
          </a:ln>
        </p:spPr>
      </p:pic>
      <p:sp>
        <p:nvSpPr>
          <p:cNvPr id="49" name="Shape 49"/>
          <p:cNvSpPr/>
          <p:nvPr/>
        </p:nvSpPr>
        <p:spPr>
          <a:xfrm>
            <a:off x="488333" y="609600"/>
            <a:ext cx="8594725" cy="46038"/>
          </a:xfrm>
          <a:prstGeom prst="rect">
            <a:avLst/>
          </a:prstGeom>
          <a:gradFill>
            <a:gsLst>
              <a:gs pos="0">
                <a:srgbClr val="E78900"/>
              </a:gs>
              <a:gs pos="100000">
                <a:srgbClr val="95B3D7">
                  <a:alpha val="0"/>
                </a:srgbClr>
              </a:gs>
            </a:gsLst>
          </a:gradFill>
          <a:ln w="12700">
            <a:miter lim="400000"/>
          </a:ln>
        </p:spPr>
        <p:txBody>
          <a:bodyPr lIns="0" tIns="0" rIns="0" bIns="0" anchor="ctr"/>
          <a:lstStyle/>
          <a:p>
            <a:pPr algn="ctr" defTabSz="457200">
              <a:defRPr>
                <a:solidFill>
                  <a:srgbClr val="FFFFFF"/>
                </a:solidFill>
              </a:defRPr>
            </a:pPr>
            <a:endParaRPr kern="0">
              <a:solidFill>
                <a:srgbClr val="FFFFFF"/>
              </a:solidFill>
              <a:sym typeface="Calibri"/>
            </a:endParaRPr>
          </a:p>
        </p:txBody>
      </p:sp>
      <p:pic>
        <p:nvPicPr>
          <p:cNvPr id="50" name="image2.png"/>
          <p:cNvPicPr/>
          <p:nvPr/>
        </p:nvPicPr>
        <p:blipFill>
          <a:blip r:embed="rId3" cstate="print">
            <a:extLst/>
          </a:blip>
          <a:stretch>
            <a:fillRect/>
          </a:stretch>
        </p:blipFill>
        <p:spPr>
          <a:xfrm>
            <a:off x="6891338" y="6030918"/>
            <a:ext cx="1778001" cy="641351"/>
          </a:xfrm>
          <a:prstGeom prst="rect">
            <a:avLst/>
          </a:prstGeom>
          <a:ln w="12700">
            <a:miter lim="400000"/>
          </a:ln>
        </p:spPr>
      </p:pic>
      <p:sp>
        <p:nvSpPr>
          <p:cNvPr id="51" name="Shape 51"/>
          <p:cNvSpPr>
            <a:spLocks noGrp="1"/>
          </p:cNvSpPr>
          <p:nvPr>
            <p:ph type="title"/>
          </p:nvPr>
        </p:nvSpPr>
        <p:spPr>
          <a:prstGeom prst="rect">
            <a:avLst/>
          </a:prstGeom>
        </p:spPr>
        <p:txBody>
          <a:bodyPr>
            <a:normAutofit/>
          </a:bodyPr>
          <a:lstStyle>
            <a:lvl1pPr>
              <a:defRPr b="0"/>
            </a:lvl1pPr>
          </a:lstStyle>
          <a:p>
            <a:pPr lvl="0">
              <a:defRPr sz="1800" b="0">
                <a:solidFill>
                  <a:srgbClr val="000000"/>
                </a:solidFill>
              </a:defRPr>
            </a:pPr>
            <a:r>
              <a:rPr sz="3200" b="1" dirty="0">
                <a:solidFill>
                  <a:srgbClr val="8F8F8F"/>
                </a:solidFill>
              </a:rPr>
              <a:t>Click to edit Master title style</a:t>
            </a:r>
          </a:p>
        </p:txBody>
      </p:sp>
      <p:sp>
        <p:nvSpPr>
          <p:cNvPr id="52" name="Shape 52"/>
          <p:cNvSpPr>
            <a:spLocks noGrp="1"/>
          </p:cNvSpPr>
          <p:nvPr>
            <p:ph type="body" idx="1"/>
          </p:nvPr>
        </p:nvSpPr>
        <p:spPr>
          <a:xfrm>
            <a:off x="457200" y="990600"/>
            <a:ext cx="8229600" cy="5867400"/>
          </a:xfrm>
          <a:prstGeom prst="rect">
            <a:avLst/>
          </a:prstGeom>
        </p:spPr>
        <p:txBody>
          <a:bodyPr>
            <a:noAutofit/>
          </a:bodyPr>
          <a:lstStyle>
            <a:lvl1pPr marL="228600"/>
            <a:lvl2pPr marL="718457"/>
            <a:lvl3pPr>
              <a:buChar char="⬧"/>
            </a:lvl3pPr>
            <a:lvl4pPr marL="1704109" indent="-332509">
              <a:buSzPct val="70000"/>
            </a:lvl4pPr>
            <a:lvl5pPr>
              <a:buSzPct val="80000"/>
            </a:lvl5pPr>
          </a:lstStyle>
          <a:p>
            <a:pPr lvl="0">
              <a:defRPr sz="1800">
                <a:solidFill>
                  <a:srgbClr val="000000"/>
                </a:solidFill>
              </a:defRPr>
            </a:pPr>
            <a:r>
              <a:rPr sz="3200">
                <a:solidFill>
                  <a:srgbClr val="58595B"/>
                </a:solidFill>
              </a:rPr>
              <a:t>Click to edit Master text styles</a:t>
            </a:r>
          </a:p>
          <a:p>
            <a:pPr lvl="1">
              <a:defRPr sz="1800">
                <a:solidFill>
                  <a:srgbClr val="000000"/>
                </a:solidFill>
              </a:defRPr>
            </a:pPr>
            <a:r>
              <a:rPr sz="3200">
                <a:solidFill>
                  <a:srgbClr val="58595B"/>
                </a:solidFill>
              </a:rPr>
              <a:t>Second level</a:t>
            </a:r>
          </a:p>
          <a:p>
            <a:pPr lvl="2">
              <a:defRPr sz="1800">
                <a:solidFill>
                  <a:srgbClr val="000000"/>
                </a:solidFill>
              </a:defRPr>
            </a:pPr>
            <a:r>
              <a:rPr sz="3200">
                <a:solidFill>
                  <a:srgbClr val="58595B"/>
                </a:solidFill>
              </a:rPr>
              <a:t>Third level</a:t>
            </a:r>
          </a:p>
          <a:p>
            <a:pPr lvl="3">
              <a:defRPr sz="1800">
                <a:solidFill>
                  <a:srgbClr val="000000"/>
                </a:solidFill>
              </a:defRPr>
            </a:pPr>
            <a:r>
              <a:rPr sz="3200">
                <a:solidFill>
                  <a:srgbClr val="58595B"/>
                </a:solidFill>
              </a:rPr>
              <a:t>Fourth level</a:t>
            </a:r>
          </a:p>
          <a:p>
            <a:pPr lvl="4">
              <a:defRPr sz="1800">
                <a:solidFill>
                  <a:srgbClr val="000000"/>
                </a:solidFill>
              </a:defRPr>
            </a:pPr>
            <a:r>
              <a:rPr sz="3200">
                <a:solidFill>
                  <a:srgbClr val="58595B"/>
                </a:solidFill>
              </a:rPr>
              <a:t>Fifth level</a:t>
            </a:r>
          </a:p>
        </p:txBody>
      </p:sp>
      <p:sp>
        <p:nvSpPr>
          <p:cNvPr id="53" name="Shape 53"/>
          <p:cNvSpPr>
            <a:spLocks noGrp="1"/>
          </p:cNvSpPr>
          <p:nvPr>
            <p:ph type="sldNum" sz="quarter" idx="2"/>
          </p:nvPr>
        </p:nvSpPr>
        <p:spPr>
          <a:prstGeom prst="rect">
            <a:avLst/>
          </a:prstGeom>
        </p:spPr>
        <p:txBody>
          <a:bodyPr/>
          <a:lstStyle/>
          <a:p>
            <a:fld id="{86CB4B4D-7CA3-9044-876B-883B54F8677D}"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112447763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srgbClr val="F8F8F8"/>
              </a:solidFill>
            </a:endParaRPr>
          </a:p>
        </p:txBody>
      </p:sp>
      <p:pic>
        <p:nvPicPr>
          <p:cNvPr id="4" name="Picture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183315"/>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WV_CMYK_R_sm"/>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1" y="762000"/>
            <a:ext cx="31575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57200" y="1828800"/>
            <a:ext cx="7772400" cy="1524000"/>
          </a:xfrm>
        </p:spPr>
        <p:txBody>
          <a:bodyPr anchor="b">
            <a:normAutofit/>
          </a:bodyPr>
          <a:lstStyle>
            <a:lvl1pPr algn="l">
              <a:defRPr sz="2700" b="0" cap="all" baseline="0">
                <a:solidFill>
                  <a:schemeClr val="tx1"/>
                </a:solidFill>
                <a:latin typeface="Arial Black"/>
                <a:cs typeface="Arial Black"/>
              </a:defRPr>
            </a:lvl1pPr>
          </a:lstStyle>
          <a:p>
            <a:r>
              <a:rPr lang="en-US" dirty="0"/>
              <a:t>Click to edit Master title style</a:t>
            </a:r>
          </a:p>
        </p:txBody>
      </p:sp>
    </p:spTree>
    <p:extLst>
      <p:ext uri="{BB962C8B-B14F-4D97-AF65-F5344CB8AC3E}">
        <p14:creationId xmlns:p14="http://schemas.microsoft.com/office/powerpoint/2010/main" val="224509904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153400" cy="990600"/>
          </a:xfrm>
        </p:spPr>
        <p:txBody>
          <a:bodyPr>
            <a:normAutofit/>
          </a:bodyPr>
          <a:lstStyle>
            <a:lvl1pPr algn="ctr">
              <a:defRPr sz="2700" b="1">
                <a:solidFill>
                  <a:schemeClr val="tx1"/>
                </a:solidFill>
              </a:defRPr>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6313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228600"/>
            <a:ext cx="8153400" cy="990600"/>
          </a:xfrm>
        </p:spPr>
        <p:txBody>
          <a:bodyPr/>
          <a:lstStyle>
            <a:lvl1pPr algn="ctr">
              <a:defRPr sz="2700" b="1">
                <a:solidFill>
                  <a:schemeClr val="tx1"/>
                </a:solidFill>
              </a:defRPr>
            </a:lvl1pPr>
          </a:lstStyle>
          <a:p>
            <a:r>
              <a:rPr lang="en-US" noProof="1"/>
              <a:t>Click to edit Master title style</a:t>
            </a:r>
            <a:endParaRPr lang="en-US" dirty="0"/>
          </a:p>
        </p:txBody>
      </p:sp>
      <p:sp>
        <p:nvSpPr>
          <p:cNvPr id="3" name="Rectangle 3"/>
          <p:cNvSpPr>
            <a:spLocks noGrp="1"/>
          </p:cNvSpPr>
          <p:nvPr>
            <p:ph sz="half" idx="1"/>
          </p:nvPr>
        </p:nvSpPr>
        <p:spPr>
          <a:xfrm>
            <a:off x="457200" y="1600202"/>
            <a:ext cx="4038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4" name="Rectangle 4"/>
          <p:cNvSpPr>
            <a:spLocks noGrp="1"/>
          </p:cNvSpPr>
          <p:nvPr>
            <p:ph sz="half" idx="2"/>
          </p:nvPr>
        </p:nvSpPr>
        <p:spPr>
          <a:xfrm>
            <a:off x="4648200" y="1600202"/>
            <a:ext cx="4038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Tree>
    <p:extLst>
      <p:ext uri="{BB962C8B-B14F-4D97-AF65-F5344CB8AC3E}">
        <p14:creationId xmlns:p14="http://schemas.microsoft.com/office/powerpoint/2010/main" val="397219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612009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457200" y="1600202"/>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2"/>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26410298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183315"/>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r>
              <a:rPr lang="en-US">
                <a:solidFill>
                  <a:srgbClr val="000000"/>
                </a:solidFill>
              </a:rPr>
              <a:t>‹#›</a:t>
            </a: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3"/>
          <p:cNvSpPr>
            <a:spLocks noGrp="1"/>
          </p:cNvSpPr>
          <p:nvPr>
            <p:ph type="sldNum" sz="quarter" idx="12"/>
          </p:nvPr>
        </p:nvSpPr>
        <p:spPr>
          <a:xfrm>
            <a:off x="0" y="6248400"/>
            <a:ext cx="533400" cy="381000"/>
          </a:xfrm>
          <a:prstGeom prst="rect">
            <a:avLst/>
          </a:prstGeom>
        </p:spPr>
        <p:txBody>
          <a:bodyPr vert="horz" wrap="square" lIns="91440" tIns="45720" rIns="91440" bIns="45720" numCol="1" anchor="t" anchorCtr="0" compatLnSpc="1">
            <a:prstTxWarp prst="textNoShape">
              <a:avLst/>
            </a:prstTxWarp>
          </a:bodyPr>
          <a:lstStyle>
            <a:lvl1pPr>
              <a:defRPr>
                <a:solidFill>
                  <a:schemeClr val="tx2"/>
                </a:solidFill>
              </a:defRPr>
            </a:lvl1pPr>
          </a:lstStyle>
          <a:p>
            <a:pPr fontAlgn="base">
              <a:spcBef>
                <a:spcPct val="0"/>
              </a:spcBef>
              <a:spcAft>
                <a:spcPct val="0"/>
              </a:spcAft>
            </a:pPr>
            <a:fld id="{2A64C0D4-D936-445B-A4AD-D0CB7313DAB7}" type="slidenum">
              <a:rPr lang="en-US" altLang="en-US">
                <a:solidFill>
                  <a:srgbClr val="000000"/>
                </a:solidFill>
                <a:cs typeface="Arial" panose="020B0604020202020204" pitchFamily="34" charset="0"/>
              </a:rPr>
              <a:pPr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01808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0"/>
              </a:spcBef>
              <a:spcAft>
                <a:spcPct val="0"/>
              </a:spcAft>
              <a:defRPr/>
            </a:pPr>
            <a:endParaRPr lang="en-US" sz="1350">
              <a:solidFill>
                <a:prstClr val="black"/>
              </a:solidFill>
            </a:endParaRPr>
          </a:p>
        </p:txBody>
      </p:sp>
      <p:sp>
        <p:nvSpPr>
          <p:cNvPr id="5" name="Oval 4"/>
          <p:cNvSpPr/>
          <p:nvPr/>
        </p:nvSpPr>
        <p:spPr>
          <a:xfrm>
            <a:off x="1157289" y="1344615"/>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0"/>
              </a:spcBef>
              <a:spcAft>
                <a:spcPct val="0"/>
              </a:spcAft>
              <a:defRPr/>
            </a:pPr>
            <a:endParaRPr lang="en-US" sz="1350">
              <a:solidFill>
                <a:prstClr val="black"/>
              </a:solidFill>
            </a:endParaRPr>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0574" indent="0" algn="l">
              <a:buNone/>
              <a:defRPr sz="1950">
                <a:solidFill>
                  <a:schemeClr val="tx2">
                    <a:shade val="30000"/>
                    <a:satMod val="150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endParaRPr lang="en-GB">
              <a:solidFill>
                <a:srgbClr val="000000"/>
              </a:solidFill>
            </a:endParaRPr>
          </a:p>
        </p:txBody>
      </p:sp>
      <p:sp>
        <p:nvSpPr>
          <p:cNvPr id="7" name="Footer Placeholder 19"/>
          <p:cNvSpPr>
            <a:spLocks noGrp="1"/>
          </p:cNvSpPr>
          <p:nvPr>
            <p:ph type="ftr" sz="quarter" idx="11"/>
          </p:nvPr>
        </p:nvSpPr>
        <p:spPr/>
        <p:txBody>
          <a:bodyPr/>
          <a:lstStyle>
            <a:lvl1pPr>
              <a:defRPr/>
            </a:lvl1pPr>
            <a:extLst/>
          </a:lstStyle>
          <a:p>
            <a:pPr>
              <a:defRPr/>
            </a:pPr>
            <a:endParaRPr lang="en-GB">
              <a:solidFill>
                <a:srgbClr val="000000"/>
              </a:solidFill>
            </a:endParaRPr>
          </a:p>
        </p:txBody>
      </p:sp>
      <p:sp>
        <p:nvSpPr>
          <p:cNvPr id="8" name="Slide Number Placeholder 9"/>
          <p:cNvSpPr>
            <a:spLocks noGrp="1"/>
          </p:cNvSpPr>
          <p:nvPr>
            <p:ph type="sldNum" sz="quarter" idx="12"/>
          </p:nvPr>
        </p:nvSpPr>
        <p:spPr>
          <a:xfrm>
            <a:off x="8613775" y="6305550"/>
            <a:ext cx="4572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3439304A-E38E-4F36-94FA-20673C6BDC23}" type="slidenum">
              <a:rPr lang="en-GB" altLang="en-US">
                <a:solidFill>
                  <a:prstClr val="black"/>
                </a:solidFill>
                <a:cs typeface="Arial" panose="020B0604020202020204" pitchFamily="34" charset="0"/>
              </a:rPr>
              <a:pPr fontAlgn="base">
                <a:spcBef>
                  <a:spcPct val="0"/>
                </a:spcBef>
                <a:spcAft>
                  <a:spcPct val="0"/>
                </a:spcAft>
              </a:pPr>
              <a:t>‹#›</a:t>
            </a:fld>
            <a:endParaRPr lang="en-GB" altLang="en-US">
              <a:solidFill>
                <a:prstClr val="black"/>
              </a:solidFill>
              <a:cs typeface="Arial" panose="020B0604020202020204" pitchFamily="34" charset="0"/>
            </a:endParaRPr>
          </a:p>
        </p:txBody>
      </p:sp>
    </p:spTree>
    <p:extLst>
      <p:ext uri="{BB962C8B-B14F-4D97-AF65-F5344CB8AC3E}">
        <p14:creationId xmlns:p14="http://schemas.microsoft.com/office/powerpoint/2010/main" val="2146271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1" cy="1143000"/>
          </a:xfrm>
        </p:spPr>
        <p:txBody>
          <a:bodyPr lIns="82296" tIns="41148" rIns="82296" bIns="41148"/>
          <a:lstStyle/>
          <a:p>
            <a:r>
              <a:rPr lang="en-US"/>
              <a:t>Click to edit Master title style</a:t>
            </a:r>
          </a:p>
        </p:txBody>
      </p:sp>
      <p:sp>
        <p:nvSpPr>
          <p:cNvPr id="3" name="SmartArt Placeholder 2"/>
          <p:cNvSpPr>
            <a:spLocks noGrp="1"/>
          </p:cNvSpPr>
          <p:nvPr>
            <p:ph type="dgm" idx="1"/>
          </p:nvPr>
        </p:nvSpPr>
        <p:spPr>
          <a:xfrm>
            <a:off x="457201" y="1600201"/>
            <a:ext cx="8229601" cy="4495800"/>
          </a:xfrm>
        </p:spPr>
        <p:txBody>
          <a:bodyPr lIns="82296" tIns="41148" rIns="82296" bIns="41148"/>
          <a:lstStyle/>
          <a:p>
            <a:pPr lvl="0"/>
            <a:endParaRPr lang="en-US" noProof="0"/>
          </a:p>
        </p:txBody>
      </p:sp>
      <p:sp>
        <p:nvSpPr>
          <p:cNvPr id="4" name="Date Placeholder 3"/>
          <p:cNvSpPr>
            <a:spLocks noGrp="1"/>
          </p:cNvSpPr>
          <p:nvPr>
            <p:ph type="dt" sz="half" idx="10"/>
          </p:nvPr>
        </p:nvSpPr>
        <p:spPr>
          <a:xfrm>
            <a:off x="455614" y="6249988"/>
            <a:ext cx="2135187" cy="455612"/>
          </a:xfrm>
        </p:spPr>
        <p:txBody>
          <a:bodyPr lIns="82296" tIns="41148" rIns="82296" bIns="41148"/>
          <a:lstStyle>
            <a:lvl1pPr>
              <a:defRPr/>
            </a:lvl1pPr>
          </a:lstStyle>
          <a:p>
            <a:pPr>
              <a:defRPr/>
            </a:pPr>
            <a:fld id="{CA479544-758F-4060-8A52-78DD6FFD7A27}" type="datetime1">
              <a:rPr lang="en-US">
                <a:solidFill>
                  <a:srgbClr val="000000"/>
                </a:solidFill>
              </a:rPr>
              <a:pPr>
                <a:defRPr/>
              </a:pPr>
              <a:t>10/23/2019</a:t>
            </a:fld>
            <a:endParaRPr lang="en-US">
              <a:solidFill>
                <a:srgbClr val="000000"/>
              </a:solidFill>
            </a:endParaRPr>
          </a:p>
        </p:txBody>
      </p:sp>
      <p:sp>
        <p:nvSpPr>
          <p:cNvPr id="5" name="Footer Placeholder 4"/>
          <p:cNvSpPr>
            <a:spLocks noGrp="1"/>
          </p:cNvSpPr>
          <p:nvPr>
            <p:ph type="ftr" sz="quarter" idx="11"/>
          </p:nvPr>
        </p:nvSpPr>
        <p:spPr/>
        <p:txBody>
          <a:bodyPr lIns="82296" tIns="41148" rIns="82296" bIns="41148"/>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613775" y="6305550"/>
            <a:ext cx="457200" cy="476250"/>
          </a:xfrm>
          <a:prstGeom prst="rect">
            <a:avLst/>
          </a:prstGeom>
        </p:spPr>
        <p:txBody>
          <a:bodyPr vert="horz" wrap="square" lIns="82296" tIns="41148" rIns="82296" bIns="41148" numCol="1" anchor="t" anchorCtr="0" compatLnSpc="1">
            <a:prstTxWarp prst="textNoShape">
              <a:avLst/>
            </a:prstTxWarp>
          </a:bodyPr>
          <a:lstStyle>
            <a:lvl1pPr>
              <a:defRPr/>
            </a:lvl1pPr>
          </a:lstStyle>
          <a:p>
            <a:pPr fontAlgn="base">
              <a:spcBef>
                <a:spcPct val="0"/>
              </a:spcBef>
              <a:spcAft>
                <a:spcPct val="0"/>
              </a:spcAft>
            </a:pPr>
            <a:fld id="{D4C8420D-E733-46CB-9C92-9D134EFCBFA0}" type="slidenum">
              <a:rPr lang="en-US" altLang="en-US">
                <a:solidFill>
                  <a:prstClr val="black"/>
                </a:solidFill>
                <a:cs typeface="Arial" panose="020B0604020202020204" pitchFamily="34" charset="0"/>
              </a:rPr>
              <a:pPr fontAlgn="base">
                <a:spcBef>
                  <a:spcPct val="0"/>
                </a:spcBef>
                <a:spcAft>
                  <a:spcPct val="0"/>
                </a:spcAft>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val="3958927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2800"/>
            <a:ext cx="8229600" cy="612775"/>
          </a:xfrm>
          <a:prstGeom prst="rect">
            <a:avLst/>
          </a:prstGeom>
        </p:spPr>
        <p:txBody>
          <a:bodyPr>
            <a:normAutofit/>
          </a:bodyPr>
          <a:lstStyle>
            <a:lvl1pPr>
              <a:defRPr sz="2400"/>
            </a:lvl1pPr>
          </a:lstStyle>
          <a:p>
            <a:r>
              <a:rPr lang="en-US"/>
              <a:t>Click to edit Master title style</a:t>
            </a:r>
            <a:endParaRPr lang="en-US" dirty="0"/>
          </a:p>
        </p:txBody>
      </p:sp>
      <p:sp>
        <p:nvSpPr>
          <p:cNvPr id="3" name="Slide Number Placeholder 5"/>
          <p:cNvSpPr>
            <a:spLocks noGrp="1"/>
          </p:cNvSpPr>
          <p:nvPr>
            <p:ph type="sldNum" sz="quarter" idx="10"/>
          </p:nvPr>
        </p:nvSpPr>
        <p:spPr>
          <a:xfrm>
            <a:off x="0" y="6492877"/>
            <a:ext cx="533400" cy="365125"/>
          </a:xfrm>
          <a:prstGeom prst="rect">
            <a:avLst/>
          </a:prstGeom>
        </p:spPr>
        <p:txBody>
          <a:bodyPr vert="horz" wrap="square" lIns="91440" tIns="45720" rIns="91440" bIns="45720" numCol="1" anchor="t" anchorCtr="0" compatLnSpc="1">
            <a:prstTxWarp prst="textNoShape">
              <a:avLst/>
            </a:prstTxWarp>
          </a:bodyPr>
          <a:lstStyle>
            <a:lvl1pPr>
              <a:defRPr sz="900" b="1">
                <a:solidFill>
                  <a:schemeClr val="bg1"/>
                </a:solidFill>
              </a:defRPr>
            </a:lvl1pPr>
          </a:lstStyle>
          <a:p>
            <a:pPr fontAlgn="base">
              <a:spcBef>
                <a:spcPct val="0"/>
              </a:spcBef>
              <a:spcAft>
                <a:spcPct val="0"/>
              </a:spcAft>
            </a:pPr>
            <a:fld id="{D3EE4863-654F-47DF-B22E-C499A3488A7F}" type="slidenum">
              <a:rPr lang="en-US" altLang="en-US">
                <a:solidFill>
                  <a:srgbClr val="F8F8F8"/>
                </a:solidFill>
                <a:cs typeface="Arial" panose="020B0604020202020204" pitchFamily="34" charset="0"/>
              </a:rPr>
              <a:pPr fontAlgn="base">
                <a:spcBef>
                  <a:spcPct val="0"/>
                </a:spcBef>
                <a:spcAft>
                  <a:spcPct val="0"/>
                </a:spcAft>
              </a:pPr>
              <a:t>‹#›</a:t>
            </a:fld>
            <a:endParaRPr lang="en-US" altLang="en-US">
              <a:solidFill>
                <a:srgbClr val="F8F8F8"/>
              </a:solidFill>
              <a:cs typeface="Arial" panose="020B0604020202020204" pitchFamily="34" charset="0"/>
            </a:endParaRPr>
          </a:p>
        </p:txBody>
      </p:sp>
    </p:spTree>
    <p:extLst>
      <p:ext uri="{BB962C8B-B14F-4D97-AF65-F5344CB8AC3E}">
        <p14:creationId xmlns:p14="http://schemas.microsoft.com/office/powerpoint/2010/main" val="93336755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itchFamily="34" charset="0"/>
              </a:defRPr>
            </a:lvl1pPr>
          </a:lstStyle>
          <a:p>
            <a:r>
              <a:rPr lang="en-US" dirty="0"/>
              <a:t>Click to edit Master title style</a:t>
            </a:r>
          </a:p>
        </p:txBody>
      </p:sp>
      <p:sp>
        <p:nvSpPr>
          <p:cNvPr id="4" name="Slide Number Placeholder 4"/>
          <p:cNvSpPr>
            <a:spLocks noGrp="1"/>
          </p:cNvSpPr>
          <p:nvPr>
            <p:ph type="sldNum" sz="quarter" idx="11"/>
          </p:nvPr>
        </p:nvSpPr>
        <p:spPr>
          <a:xfrm>
            <a:off x="0" y="6477000"/>
            <a:ext cx="762000" cy="365125"/>
          </a:xfrm>
        </p:spPr>
        <p:txBody>
          <a:bodyPr/>
          <a:lstStyle>
            <a:lvl1pPr>
              <a:defRPr>
                <a:latin typeface="+mj-lt"/>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8830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6380"/>
            <a:ext cx="8229600" cy="612868"/>
          </a:xfrm>
        </p:spPr>
        <p:txBody>
          <a:bodyPr/>
          <a:lstStyle>
            <a:lvl1pPr>
              <a:defRPr kumimoji="0" lang="en-US" sz="3200" b="1" i="0" u="none" strike="noStrike" kern="1200" cap="none" spc="0" normalizeH="0" baseline="0" noProof="0" dirty="0">
                <a:ln>
                  <a:noFill/>
                </a:ln>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effectLst/>
                <a:uLnTx/>
                <a:uFillTx/>
                <a:latin typeface="Franklin Gothic Book" pitchFamily="34" charset="0"/>
                <a:ea typeface="+mj-ea"/>
                <a:cs typeface="+mj-cs"/>
              </a:defRPr>
            </a:lvl1pPr>
          </a:lstStyle>
          <a:p>
            <a:pPr lvl="0"/>
            <a:r>
              <a:rPr lang="en-US" dirty="0"/>
              <a:t>Click to edit Master title style</a:t>
            </a:r>
          </a:p>
        </p:txBody>
      </p:sp>
      <p:sp>
        <p:nvSpPr>
          <p:cNvPr id="3" name="Content Placeholder 2"/>
          <p:cNvSpPr>
            <a:spLocks noGrp="1"/>
          </p:cNvSpPr>
          <p:nvPr>
            <p:ph idx="1"/>
          </p:nvPr>
        </p:nvSpPr>
        <p:spPr>
          <a:xfrm>
            <a:off x="457200" y="914400"/>
            <a:ext cx="8229600" cy="4389120"/>
          </a:xfrm>
        </p:spPr>
        <p:txBody>
          <a:bodyPr/>
          <a:lstStyle>
            <a:lvl1pPr marL="228600" indent="-228600">
              <a:buClr>
                <a:srgbClr val="72B633"/>
              </a:buClr>
              <a:buSzPct val="80000"/>
              <a:defRPr sz="3000">
                <a:solidFill>
                  <a:srgbClr val="58595B"/>
                </a:solidFill>
                <a:latin typeface="+mj-lt"/>
                <a:cs typeface="Arial" pitchFamily="34" charset="0"/>
              </a:defRPr>
            </a:lvl1pPr>
            <a:lvl2pPr marL="685800" indent="-228600">
              <a:buSzPct val="80000"/>
              <a:defRPr sz="2600">
                <a:solidFill>
                  <a:srgbClr val="58595B"/>
                </a:solidFill>
                <a:latin typeface="+mj-lt"/>
                <a:cs typeface="Arial" pitchFamily="34" charset="0"/>
              </a:defRPr>
            </a:lvl2pPr>
            <a:lvl3pPr>
              <a:buClr>
                <a:schemeClr val="tx1">
                  <a:lumMod val="50000"/>
                  <a:lumOff val="50000"/>
                </a:schemeClr>
              </a:buClr>
              <a:buFont typeface="Wingdings" pitchFamily="2" charset="2"/>
              <a:buChar char="s"/>
              <a:defRPr sz="2200">
                <a:solidFill>
                  <a:srgbClr val="58595B"/>
                </a:solidFill>
                <a:latin typeface="+mj-lt"/>
                <a:cs typeface="Arial" pitchFamily="34" charset="0"/>
              </a:defRPr>
            </a:lvl3pPr>
            <a:lvl4pPr>
              <a:buSzPct val="70000"/>
              <a:buFont typeface="Wingdings 3" pitchFamily="18" charset="2"/>
              <a:buChar char=""/>
              <a:defRPr sz="2200">
                <a:solidFill>
                  <a:srgbClr val="58595B"/>
                </a:solidFill>
                <a:latin typeface="+mj-lt"/>
                <a:cs typeface="Arial" pitchFamily="34" charset="0"/>
              </a:defRPr>
            </a:lvl4pPr>
            <a:lvl5pPr>
              <a:buSzPct val="80000"/>
              <a:defRPr sz="2000">
                <a:solidFill>
                  <a:srgbClr val="58595B"/>
                </a:solidFill>
                <a:latin typeface="+mj-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1"/>
          </p:nvPr>
        </p:nvSpPr>
        <p:spPr/>
        <p:txBody>
          <a:bodyPr/>
          <a:lstStyle>
            <a:lvl1pPr algn="l">
              <a:defRPr>
                <a:solidFill>
                  <a:schemeClr val="bg1"/>
                </a:solidFill>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32372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itchFamily="34" charset="0"/>
              </a:defRPr>
            </a:lvl1pPr>
          </a:lstStyle>
          <a:p>
            <a:r>
              <a:rPr lang="en-US" dirty="0"/>
              <a:t>Click to edit Master title style</a:t>
            </a:r>
          </a:p>
        </p:txBody>
      </p:sp>
      <p:sp>
        <p:nvSpPr>
          <p:cNvPr id="4" name="Slide Number Placeholder 4"/>
          <p:cNvSpPr>
            <a:spLocks noGrp="1"/>
          </p:cNvSpPr>
          <p:nvPr>
            <p:ph type="sldNum" sz="quarter" idx="11"/>
          </p:nvPr>
        </p:nvSpPr>
        <p:spPr>
          <a:xfrm>
            <a:off x="0" y="6477000"/>
            <a:ext cx="762000" cy="365125"/>
          </a:xfrm>
        </p:spPr>
        <p:txBody>
          <a:bodyPr/>
          <a:lstStyle>
            <a:lvl1pPr>
              <a:defRPr/>
            </a:lvl1pPr>
          </a:lstStyle>
          <a:p>
            <a:fld id="{BB801B3E-78CE-EB4D-B669-60AC641F9F30}" type="slidenum">
              <a:rPr lang="en-US" smtClean="0">
                <a:solidFill>
                  <a:prstClr val="white"/>
                </a:solidFill>
              </a:rPr>
              <a:pPr/>
              <a:t>‹#›</a:t>
            </a:fld>
            <a:endParaRPr lang="en-US" dirty="0">
              <a:solidFill>
                <a:prstClr val="white"/>
              </a:solidFill>
            </a:endParaRPr>
          </a:p>
        </p:txBody>
      </p:sp>
      <p:sp>
        <p:nvSpPr>
          <p:cNvPr id="6" name="Text Placeholder 2"/>
          <p:cNvSpPr>
            <a:spLocks noGrp="1"/>
          </p:cNvSpPr>
          <p:nvPr>
            <p:ph type="body" idx="1"/>
          </p:nvPr>
        </p:nvSpPr>
        <p:spPr>
          <a:xfrm>
            <a:off x="457200" y="10668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p:cNvSpPr>
            <a:spLocks noGrp="1"/>
          </p:cNvSpPr>
          <p:nvPr>
            <p:ph sz="half" idx="2"/>
          </p:nvPr>
        </p:nvSpPr>
        <p:spPr>
          <a:xfrm>
            <a:off x="457200" y="17065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3"/>
          </p:nvPr>
        </p:nvSpPr>
        <p:spPr>
          <a:xfrm>
            <a:off x="4645025" y="10668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p:cNvSpPr>
            <a:spLocks noGrp="1"/>
          </p:cNvSpPr>
          <p:nvPr>
            <p:ph sz="quarter" idx="4"/>
          </p:nvPr>
        </p:nvSpPr>
        <p:spPr>
          <a:xfrm>
            <a:off x="4645025" y="17065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866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Book" pitchFamily="34" charset="0"/>
              </a:defRPr>
            </a:lvl1pPr>
          </a:lstStyle>
          <a:p>
            <a:r>
              <a:rPr lang="en-US" dirty="0"/>
              <a:t>Click to edit Master title style</a:t>
            </a:r>
          </a:p>
        </p:txBody>
      </p:sp>
      <p:sp>
        <p:nvSpPr>
          <p:cNvPr id="4" name="Slide Number Placeholder 4"/>
          <p:cNvSpPr>
            <a:spLocks noGrp="1"/>
          </p:cNvSpPr>
          <p:nvPr>
            <p:ph type="sldNum" sz="quarter" idx="11"/>
          </p:nvPr>
        </p:nvSpPr>
        <p:spPr>
          <a:xfrm>
            <a:off x="0" y="6492875"/>
            <a:ext cx="762000" cy="365125"/>
          </a:xfrm>
        </p:spPr>
        <p:txBody>
          <a:bodyPr/>
          <a:lstStyle>
            <a:lvl1pPr>
              <a:defRPr/>
            </a:lvl1pPr>
          </a:lstStyle>
          <a:p>
            <a:fld id="{BB801B3E-78CE-EB4D-B669-60AC641F9F30}" type="slidenum">
              <a:rPr lang="en-US" smtClean="0">
                <a:solidFill>
                  <a:prstClr val="white"/>
                </a:solidFill>
              </a:rPr>
              <a:pPr/>
              <a:t>‹#›</a:t>
            </a:fld>
            <a:endParaRPr lang="en-US" dirty="0">
              <a:solidFill>
                <a:prstClr val="white"/>
              </a:solidFill>
            </a:endParaRPr>
          </a:p>
        </p:txBody>
      </p:sp>
      <p:sp>
        <p:nvSpPr>
          <p:cNvPr id="6" name="Content Placeholder 2"/>
          <p:cNvSpPr>
            <a:spLocks noGrp="1"/>
          </p:cNvSpPr>
          <p:nvPr>
            <p:ph sz="half" idx="1"/>
          </p:nvPr>
        </p:nvSpPr>
        <p:spPr>
          <a:xfrm>
            <a:off x="457200" y="914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648200" y="914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004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swoosh-purple-glow2.png"/>
          <p:cNvPicPr>
            <a:picLocks noChangeAspect="1"/>
          </p:cNvPicPr>
          <p:nvPr userDrawn="1"/>
        </p:nvPicPr>
        <p:blipFill>
          <a:blip r:embed="rId2"/>
          <a:stretch>
            <a:fillRect/>
          </a:stretch>
        </p:blipFill>
        <p:spPr>
          <a:xfrm>
            <a:off x="-1" y="5486400"/>
            <a:ext cx="9144001" cy="1393825"/>
          </a:xfrm>
          <a:prstGeom prst="rect">
            <a:avLst/>
          </a:prstGeom>
        </p:spPr>
      </p:pic>
      <p:pic>
        <p:nvPicPr>
          <p:cNvPr id="7" name="Picture 11"/>
          <p:cNvPicPr>
            <a:picLocks noChangeAspect="1"/>
          </p:cNvPicPr>
          <p:nvPr userDrawn="1"/>
        </p:nvPicPr>
        <p:blipFill>
          <a:blip r:embed="rId3" cstate="print"/>
          <a:srcRect/>
          <a:stretch>
            <a:fillRect/>
          </a:stretch>
        </p:blipFill>
        <p:spPr bwMode="auto">
          <a:xfrm>
            <a:off x="6891339" y="6030914"/>
            <a:ext cx="1778000" cy="641350"/>
          </a:xfrm>
          <a:prstGeom prst="rect">
            <a:avLst/>
          </a:prstGeom>
          <a:noFill/>
          <a:ln w="9525">
            <a:noFill/>
            <a:miter lim="800000"/>
            <a:headEnd/>
            <a:tailEnd/>
          </a:ln>
        </p:spPr>
      </p:pic>
      <p:sp>
        <p:nvSpPr>
          <p:cNvPr id="4" name="Slide Number Placeholder 5"/>
          <p:cNvSpPr>
            <a:spLocks noGrp="1"/>
          </p:cNvSpPr>
          <p:nvPr>
            <p:ph type="sldNum" sz="quarter" idx="11"/>
          </p:nvPr>
        </p:nvSpPr>
        <p:spPr/>
        <p:txBody>
          <a:bodyPr/>
          <a:lstStyle>
            <a:lvl1pPr algn="l">
              <a:defRPr sz="1200">
                <a:solidFill>
                  <a:schemeClr val="bg1"/>
                </a:solidFill>
                <a:latin typeface="+mj-lt"/>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6092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57800"/>
            <a:ext cx="8229600" cy="1212850"/>
          </a:xfrm>
        </p:spPr>
        <p:txBody>
          <a:bodyPr>
            <a:noAutofit/>
          </a:bodyPr>
          <a:lstStyle>
            <a:lvl1pPr algn="l">
              <a:defRPr sz="36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7065839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normAutofit/>
          </a:bodyPr>
          <a:lstStyle>
            <a:lvl1pPr algn="l">
              <a:defRPr sz="24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D1E0EE5-2A5A-405B-A289-F6C4E956CA2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942579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a:prstGeom prst="rect">
            <a:avLst/>
          </a:prstGeom>
        </p:spPr>
        <p:txBody>
          <a:bodyPr>
            <a:normAutofit/>
          </a:bodyPr>
          <a:lstStyle>
            <a:lvl1pPr algn="ctr">
              <a:defRPr sz="4800" b="1"/>
            </a:lvl1pPr>
          </a:lstStyle>
          <a:p>
            <a:r>
              <a:rPr lang="en-US" dirty="0"/>
              <a:t>Click to edit Master title style</a:t>
            </a:r>
          </a:p>
        </p:txBody>
      </p:sp>
      <p:sp>
        <p:nvSpPr>
          <p:cNvPr id="3" name="Subtitle 2"/>
          <p:cNvSpPr>
            <a:spLocks noGrp="1"/>
          </p:cNvSpPr>
          <p:nvPr>
            <p:ph type="subTitle" idx="1"/>
          </p:nvPr>
        </p:nvSpPr>
        <p:spPr>
          <a:xfrm>
            <a:off x="1371600" y="3051175"/>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AADC4F28-E2F2-43CE-BD2D-BF4F23472C5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6173854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550"/>
            <a:ext cx="8229600" cy="612775"/>
          </a:xfr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533400" y="875076"/>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7570432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80537140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57199" y="854074"/>
            <a:ext cx="8205537" cy="46202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p:txBody>
          <a:bodyPr/>
          <a:lstStyle>
            <a:lvl1pPr>
              <a:defRPr b="1">
                <a:solidFill>
                  <a:srgbClr val="E98A00"/>
                </a:solidFill>
                <a:effectLst>
                  <a:outerShdw blurRad="38100" dist="38100" dir="2700000" algn="tl">
                    <a:srgbClr val="000000">
                      <a:alpha val="43137"/>
                    </a:srgbClr>
                  </a:outerShdw>
                </a:effectLst>
              </a:defRPr>
            </a:lvl1pPr>
          </a:lstStyle>
          <a:p>
            <a:r>
              <a:rPr lang="en-US" dirty="0"/>
              <a:t>Click to edit Master title style</a:t>
            </a:r>
          </a:p>
        </p:txBody>
      </p:sp>
      <p:pic>
        <p:nvPicPr>
          <p:cNvPr id="5" name="Picture 4" descr="Background-lower.psd"/>
          <p:cNvPicPr>
            <a:picLocks noChangeAspect="1"/>
          </p:cNvPicPr>
          <p:nvPr userDrawn="1"/>
        </p:nvPicPr>
        <p:blipFill>
          <a:blip r:embed="rId2" cstate="print"/>
          <a:srcRect t="80000"/>
          <a:stretch>
            <a:fillRect/>
          </a:stretch>
        </p:blipFill>
        <p:spPr>
          <a:xfrm>
            <a:off x="0" y="5495129"/>
            <a:ext cx="9144000" cy="1381013"/>
          </a:xfrm>
          <a:prstGeom prst="rect">
            <a:avLst/>
          </a:prstGeom>
        </p:spPr>
      </p:pic>
    </p:spTree>
    <p:extLst>
      <p:ext uri="{BB962C8B-B14F-4D97-AF65-F5344CB8AC3E}">
        <p14:creationId xmlns:p14="http://schemas.microsoft.com/office/powerpoint/2010/main" val="4247788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5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bwMode="auto">
          <a:xfrm>
            <a:off x="0" y="5494339"/>
            <a:ext cx="9156192" cy="1395984"/>
          </a:xfrm>
          <a:prstGeom prst="rect">
            <a:avLst/>
          </a:prstGeom>
          <a:noFill/>
          <a:ln w="9525">
            <a:noFill/>
            <a:miter lim="800000"/>
            <a:headEnd/>
            <a:tailEnd/>
          </a:ln>
        </p:spPr>
      </p:pic>
      <p:pic>
        <p:nvPicPr>
          <p:cNvPr id="12" name="Picture 11"/>
          <p:cNvPicPr>
            <a:picLocks noChangeAspect="1"/>
          </p:cNvPicPr>
          <p:nvPr userDrawn="1"/>
        </p:nvPicPr>
        <p:blipFill>
          <a:blip r:embed="rId3" cstate="print"/>
          <a:srcRect/>
          <a:stretch>
            <a:fillRect/>
          </a:stretch>
        </p:blipFill>
        <p:spPr bwMode="auto">
          <a:xfrm>
            <a:off x="6891339" y="6030914"/>
            <a:ext cx="1778000" cy="641350"/>
          </a:xfrm>
          <a:prstGeom prst="rect">
            <a:avLst/>
          </a:prstGeom>
          <a:noFill/>
          <a:ln w="9525">
            <a:noFill/>
            <a:miter lim="800000"/>
            <a:headEnd/>
            <a:tailEnd/>
          </a:ln>
        </p:spPr>
      </p:pic>
      <p:sp>
        <p:nvSpPr>
          <p:cNvPr id="5" name="Title 4"/>
          <p:cNvSpPr>
            <a:spLocks noGrp="1"/>
          </p:cNvSpPr>
          <p:nvPr>
            <p:ph type="title" hasCustomPrompt="1"/>
          </p:nvPr>
        </p:nvSpPr>
        <p:spPr>
          <a:xfrm>
            <a:off x="457200" y="137142"/>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66724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9" name="Picture 8" descr="Background-lower_new.psd"/>
          <p:cNvPicPr>
            <a:picLocks noChangeAspect="1"/>
          </p:cNvPicPr>
          <p:nvPr userDrawn="1"/>
        </p:nvPicPr>
        <p:blipFill>
          <a:blip r:embed="rId2" cstate="print"/>
          <a:stretch>
            <a:fillRect/>
          </a:stretch>
        </p:blipFill>
        <p:spPr>
          <a:xfrm>
            <a:off x="252" y="-8404"/>
            <a:ext cx="9143747" cy="6874998"/>
          </a:xfrm>
          <a:prstGeom prst="rect">
            <a:avLst/>
          </a:prstGeom>
        </p:spPr>
      </p:pic>
      <p:pic>
        <p:nvPicPr>
          <p:cNvPr id="7" name="image2.png"/>
          <p:cNvPicPr/>
          <p:nvPr userDrawn="1"/>
        </p:nvPicPr>
        <p:blipFill>
          <a:blip r:embed="rId3" cstate="print">
            <a:extLst/>
          </a:blip>
          <a:stretch>
            <a:fillRect/>
          </a:stretch>
        </p:blipFill>
        <p:spPr>
          <a:xfrm>
            <a:off x="6891338" y="6030912"/>
            <a:ext cx="1778001" cy="641351"/>
          </a:xfrm>
          <a:prstGeom prst="rect">
            <a:avLst/>
          </a:prstGeom>
          <a:ln w="12700">
            <a:miter lim="400000"/>
          </a:ln>
        </p:spPr>
      </p:pic>
      <p:sp>
        <p:nvSpPr>
          <p:cNvPr id="8" name="Shape 27"/>
          <p:cNvSpPr>
            <a:spLocks noGrp="1"/>
          </p:cNvSpPr>
          <p:nvPr>
            <p:ph type="sldNum" sz="quarter" idx="2"/>
          </p:nvPr>
        </p:nvSpPr>
        <p:spPr>
          <a:xfrm>
            <a:off x="152400" y="6492875"/>
            <a:ext cx="533400" cy="269240"/>
          </a:xfrm>
          <a:prstGeom prst="rect">
            <a:avLst/>
          </a:prstGeom>
        </p:spPr>
        <p:txBody>
          <a:bodyPr/>
          <a:lstStyle/>
          <a:p>
            <a:fld id="{86CB4B4D-7CA3-9044-876B-883B54F8677D}"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51674581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pic>
        <p:nvPicPr>
          <p:cNvPr id="7" name="Picture 6" descr="Background-lower_new.psd"/>
          <p:cNvPicPr>
            <a:picLocks noChangeAspect="1"/>
          </p:cNvPicPr>
          <p:nvPr userDrawn="1"/>
        </p:nvPicPr>
        <p:blipFill>
          <a:blip r:embed="rId2" cstate="print"/>
          <a:stretch>
            <a:fillRect/>
          </a:stretch>
        </p:blipFill>
        <p:spPr>
          <a:xfrm>
            <a:off x="252" y="-8404"/>
            <a:ext cx="9143747" cy="6874998"/>
          </a:xfrm>
          <a:prstGeom prst="rect">
            <a:avLst/>
          </a:prstGeom>
        </p:spPr>
      </p:pic>
      <p:sp>
        <p:nvSpPr>
          <p:cNvPr id="30" name="Shape 30"/>
          <p:cNvSpPr>
            <a:spLocks noGrp="1"/>
          </p:cNvSpPr>
          <p:nvPr>
            <p:ph type="title"/>
          </p:nvPr>
        </p:nvSpPr>
        <p:spPr>
          <a:xfrm>
            <a:off x="457200" y="73025"/>
            <a:ext cx="8229600" cy="1069975"/>
          </a:xfrm>
          <a:prstGeom prst="rect">
            <a:avLst/>
          </a:prstGeom>
        </p:spPr>
        <p:txBody>
          <a:bodyPr>
            <a:normAutofit/>
          </a:bodyPr>
          <a:lstStyle>
            <a:lvl1pPr>
              <a:defRPr>
                <a:solidFill>
                  <a:srgbClr val="E98A00"/>
                </a:solidFill>
              </a:defRPr>
            </a:lvl1pPr>
          </a:lstStyle>
          <a:p>
            <a:pPr lvl="0">
              <a:defRPr sz="1800" b="0">
                <a:solidFill>
                  <a:srgbClr val="000000"/>
                </a:solidFill>
              </a:defRPr>
            </a:pPr>
            <a:r>
              <a:rPr sz="3200" b="1">
                <a:solidFill>
                  <a:srgbClr val="E98A00"/>
                </a:solidFill>
              </a:rPr>
              <a:t>Click to Edit Master Title Style</a:t>
            </a:r>
          </a:p>
        </p:txBody>
      </p:sp>
      <p:sp>
        <p:nvSpPr>
          <p:cNvPr id="31" name="Shape 31"/>
          <p:cNvSpPr>
            <a:spLocks noGrp="1"/>
          </p:cNvSpPr>
          <p:nvPr>
            <p:ph type="body" idx="1"/>
          </p:nvPr>
        </p:nvSpPr>
        <p:spPr>
          <a:xfrm>
            <a:off x="457200" y="1143000"/>
            <a:ext cx="8153400" cy="5715000"/>
          </a:xfrm>
          <a:prstGeom prst="rect">
            <a:avLst/>
          </a:prstGeom>
        </p:spPr>
        <p:txBody>
          <a:bodyPr>
            <a:noAutofit/>
          </a:bodyPr>
          <a:lstStyle>
            <a:lvl1pPr marL="228600"/>
            <a:lvl2pPr marL="718457"/>
            <a:lvl3pPr>
              <a:buChar char="⬧"/>
            </a:lvl3pPr>
            <a:lvl4pPr marL="1704109" indent="-332509">
              <a:buSzPct val="70000"/>
            </a:lvl4pPr>
            <a:lvl5pPr>
              <a:buSzPct val="80000"/>
            </a:lvl5pPr>
          </a:lstStyle>
          <a:p>
            <a:pPr lvl="0">
              <a:defRPr sz="1800">
                <a:solidFill>
                  <a:srgbClr val="000000"/>
                </a:solidFill>
              </a:defRPr>
            </a:pPr>
            <a:r>
              <a:rPr sz="3200">
                <a:solidFill>
                  <a:srgbClr val="58595B"/>
                </a:solidFill>
              </a:rPr>
              <a:t>Click to edit Master text styles</a:t>
            </a:r>
          </a:p>
          <a:p>
            <a:pPr lvl="1">
              <a:defRPr sz="1800">
                <a:solidFill>
                  <a:srgbClr val="000000"/>
                </a:solidFill>
              </a:defRPr>
            </a:pPr>
            <a:r>
              <a:rPr sz="3200">
                <a:solidFill>
                  <a:srgbClr val="58595B"/>
                </a:solidFill>
              </a:rPr>
              <a:t>Second level</a:t>
            </a:r>
          </a:p>
          <a:p>
            <a:pPr lvl="2">
              <a:defRPr sz="1800">
                <a:solidFill>
                  <a:srgbClr val="000000"/>
                </a:solidFill>
              </a:defRPr>
            </a:pPr>
            <a:r>
              <a:rPr sz="3200">
                <a:solidFill>
                  <a:srgbClr val="58595B"/>
                </a:solidFill>
              </a:rPr>
              <a:t>Third level</a:t>
            </a:r>
          </a:p>
          <a:p>
            <a:pPr lvl="3">
              <a:defRPr sz="1800">
                <a:solidFill>
                  <a:srgbClr val="000000"/>
                </a:solidFill>
              </a:defRPr>
            </a:pPr>
            <a:r>
              <a:rPr sz="3200">
                <a:solidFill>
                  <a:srgbClr val="58595B"/>
                </a:solidFill>
              </a:rPr>
              <a:t>Fourth level</a:t>
            </a:r>
          </a:p>
          <a:p>
            <a:pPr lvl="4">
              <a:defRPr sz="1800">
                <a:solidFill>
                  <a:srgbClr val="000000"/>
                </a:solidFill>
              </a:defRPr>
            </a:pPr>
            <a:r>
              <a:rPr sz="3200">
                <a:solidFill>
                  <a:srgbClr val="58595B"/>
                </a:solidFill>
              </a:rPr>
              <a:t>Fifth level</a:t>
            </a:r>
          </a:p>
        </p:txBody>
      </p:sp>
      <p:sp>
        <p:nvSpPr>
          <p:cNvPr id="33" name="Shape 33"/>
          <p:cNvSpPr>
            <a:spLocks noGrp="1"/>
          </p:cNvSpPr>
          <p:nvPr>
            <p:ph type="sldNum" sz="quarter" idx="2"/>
          </p:nvPr>
        </p:nvSpPr>
        <p:spPr>
          <a:prstGeom prst="rect">
            <a:avLst/>
          </a:prstGeom>
        </p:spPr>
        <p:txBody>
          <a:bodyPr/>
          <a:lstStyle/>
          <a:p>
            <a:fld id="{86CB4B4D-7CA3-9044-876B-883B54F8677D}" type="slidenum">
              <a:rPr>
                <a:solidFill>
                  <a:prstClr val="white"/>
                </a:solidFill>
              </a:rPr>
              <a:pPr/>
              <a:t>‹#›</a:t>
            </a:fld>
            <a:endParaRPr dirty="0">
              <a:solidFill>
                <a:prstClr val="white"/>
              </a:solidFill>
            </a:endParaRPr>
          </a:p>
        </p:txBody>
      </p:sp>
      <p:pic>
        <p:nvPicPr>
          <p:cNvPr id="34" name="image2.png"/>
          <p:cNvPicPr/>
          <p:nvPr/>
        </p:nvPicPr>
        <p:blipFill>
          <a:blip r:embed="rId3" cstate="print">
            <a:extLst/>
          </a:blip>
          <a:stretch>
            <a:fillRect/>
          </a:stretch>
        </p:blipFill>
        <p:spPr>
          <a:xfrm>
            <a:off x="6891338" y="6030912"/>
            <a:ext cx="1778001" cy="641351"/>
          </a:xfrm>
          <a:prstGeom prst="rect">
            <a:avLst/>
          </a:prstGeom>
          <a:ln w="12700">
            <a:miter lim="400000"/>
          </a:ln>
        </p:spPr>
      </p:pic>
    </p:spTree>
    <p:extLst>
      <p:ext uri="{BB962C8B-B14F-4D97-AF65-F5344CB8AC3E}">
        <p14:creationId xmlns:p14="http://schemas.microsoft.com/office/powerpoint/2010/main" val="89312283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73201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57800"/>
            <a:ext cx="8229600" cy="1212850"/>
          </a:xfrm>
        </p:spPr>
        <p:txBody>
          <a:bodyPr>
            <a:noAutofit/>
          </a:bodyPr>
          <a:lstStyle>
            <a:lvl1pPr algn="l">
              <a:defRPr sz="36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3842734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Rectangle 3"/>
          <p:cNvSpPr/>
          <p:nvPr userDrawn="1"/>
        </p:nvSpPr>
        <p:spPr>
          <a:xfrm>
            <a:off x="549275" y="590550"/>
            <a:ext cx="8594725" cy="46038"/>
          </a:xfrm>
          <a:prstGeom prst="rect">
            <a:avLst/>
          </a:prstGeom>
          <a:gradFill flip="none" rotWithShape="1">
            <a:gsLst>
              <a:gs pos="0">
                <a:srgbClr val="72B633"/>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8F8F8"/>
              </a:solidFill>
            </a:endParaRPr>
          </a:p>
        </p:txBody>
      </p:sp>
    </p:spTree>
    <p:extLst>
      <p:ext uri="{BB962C8B-B14F-4D97-AF65-F5344CB8AC3E}">
        <p14:creationId xmlns:p14="http://schemas.microsoft.com/office/powerpoint/2010/main" val="3214861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3715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55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533400" y="875076"/>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6664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a:prstGeom prst="rect">
            <a:avLst/>
          </a:prstGeo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a:prstGeom prst="rect">
            <a:avLst/>
          </a:prstGeo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4648200" y="1600200"/>
            <a:ext cx="4038600" cy="4525963"/>
          </a:xfrm>
          <a:prstGeom prst="rect">
            <a:avLst/>
          </a:prstGeo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3875160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350254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492875"/>
            <a:ext cx="533400" cy="365125"/>
          </a:xfrm>
          <a:prstGeom prst="rect">
            <a:avLst/>
          </a:prstGeom>
        </p:spPr>
        <p:txBody>
          <a:bodyPr/>
          <a:lstStyle/>
          <a:p>
            <a:pPr fontAlgn="base">
              <a:spcBef>
                <a:spcPct val="0"/>
              </a:spcBef>
              <a:spcAft>
                <a:spcPct val="0"/>
              </a:spcAft>
            </a:pPr>
            <a:fld id="{BB801B3E-78CE-EB4D-B669-60AC641F9F30}" type="slidenum">
              <a:rPr lang="en-US">
                <a:solidFill>
                  <a:prstClr val="black"/>
                </a:solidFill>
              </a:rPr>
              <a:pPr fontAlgn="base">
                <a:spcBef>
                  <a:spcPct val="0"/>
                </a:spcBef>
                <a:spcAft>
                  <a:spcPct val="0"/>
                </a:spcAft>
              </a:pPr>
              <a:t>‹#›</a:t>
            </a:fld>
            <a:endParaRPr lang="en-US" dirty="0">
              <a:solidFill>
                <a:prstClr val="black"/>
              </a:solidFill>
            </a:endParaRPr>
          </a:p>
        </p:txBody>
      </p:sp>
      <p:sp>
        <p:nvSpPr>
          <p:cNvPr id="4" name="Rectangle 3"/>
          <p:cNvSpPr/>
          <p:nvPr userDrawn="1"/>
        </p:nvSpPr>
        <p:spPr>
          <a:xfrm>
            <a:off x="549275" y="590550"/>
            <a:ext cx="8594725" cy="46038"/>
          </a:xfrm>
          <a:prstGeom prst="rect">
            <a:avLst/>
          </a:prstGeom>
          <a:gradFill flip="none" rotWithShape="1">
            <a:gsLst>
              <a:gs pos="0">
                <a:srgbClr val="72B633"/>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8F8F8"/>
              </a:solidFill>
            </a:endParaRPr>
          </a:p>
        </p:txBody>
      </p:sp>
    </p:spTree>
    <p:extLst>
      <p:ext uri="{BB962C8B-B14F-4D97-AF65-F5344CB8AC3E}">
        <p14:creationId xmlns:p14="http://schemas.microsoft.com/office/powerpoint/2010/main" val="1333386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bwMode="auto">
          <a:xfrm>
            <a:off x="0" y="5494339"/>
            <a:ext cx="9156192" cy="1395984"/>
          </a:xfrm>
          <a:prstGeom prst="rect">
            <a:avLst/>
          </a:prstGeom>
          <a:noFill/>
          <a:ln w="9525">
            <a:noFill/>
            <a:miter lim="800000"/>
            <a:headEnd/>
            <a:tailEnd/>
          </a:ln>
        </p:spPr>
      </p:pic>
      <p:pic>
        <p:nvPicPr>
          <p:cNvPr id="12" name="Picture 11"/>
          <p:cNvPicPr>
            <a:picLocks noChangeAspect="1"/>
          </p:cNvPicPr>
          <p:nvPr userDrawn="1"/>
        </p:nvPicPr>
        <p:blipFill>
          <a:blip r:embed="rId3" cstate="print"/>
          <a:srcRect/>
          <a:stretch>
            <a:fillRect/>
          </a:stretch>
        </p:blipFill>
        <p:spPr bwMode="auto">
          <a:xfrm>
            <a:off x="6891339" y="6030914"/>
            <a:ext cx="1778000" cy="641350"/>
          </a:xfrm>
          <a:prstGeom prst="rect">
            <a:avLst/>
          </a:prstGeom>
          <a:noFill/>
          <a:ln w="9525">
            <a:noFill/>
            <a:miter lim="800000"/>
            <a:headEnd/>
            <a:tailEnd/>
          </a:ln>
        </p:spPr>
      </p:pic>
      <p:sp>
        <p:nvSpPr>
          <p:cNvPr id="5" name="Title 4"/>
          <p:cNvSpPr>
            <a:spLocks noGrp="1"/>
          </p:cNvSpPr>
          <p:nvPr>
            <p:ph type="title" hasCustomPrompt="1"/>
          </p:nvPr>
        </p:nvSpPr>
        <p:spPr>
          <a:xfrm>
            <a:off x="457200" y="137142"/>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pPr fontAlgn="base">
              <a:spcBef>
                <a:spcPct val="0"/>
              </a:spcBef>
              <a:spcAft>
                <a:spcPct val="0"/>
              </a:spcAft>
            </a:pPr>
            <a:fld id="{BB801B3E-78CE-EB4D-B669-60AC641F9F30}" type="slidenum">
              <a:rPr lang="en-US" smtClean="0">
                <a:solidFill>
                  <a:srgbClr val="F8F8F8"/>
                </a:solidFill>
              </a:rPr>
              <a:pPr fontAlgn="base">
                <a:spcBef>
                  <a:spcPct val="0"/>
                </a:spcBef>
                <a:spcAft>
                  <a:spcPct val="0"/>
                </a:spcAft>
              </a:pPr>
              <a:t>‹#›</a:t>
            </a:fld>
            <a:endParaRPr lang="en-US" dirty="0">
              <a:solidFill>
                <a:srgbClr val="F8F8F8"/>
              </a:solidFill>
            </a:endParaRPr>
          </a:p>
        </p:txBody>
      </p:sp>
    </p:spTree>
    <p:extLst>
      <p:ext uri="{BB962C8B-B14F-4D97-AF65-F5344CB8AC3E}">
        <p14:creationId xmlns:p14="http://schemas.microsoft.com/office/powerpoint/2010/main" val="2328609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0443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55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533400" y="875076"/>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pPr fontAlgn="base">
              <a:spcBef>
                <a:spcPct val="0"/>
              </a:spcBef>
              <a:spcAft>
                <a:spcPct val="0"/>
              </a:spcAft>
            </a:pPr>
            <a:fld id="{BB801B3E-78CE-EB4D-B669-60AC641F9F30}" type="slidenum">
              <a:rPr lang="en-US" smtClean="0">
                <a:solidFill>
                  <a:srgbClr val="F8F8F8"/>
                </a:solidFill>
              </a:rPr>
              <a:pPr fontAlgn="base">
                <a:spcBef>
                  <a:spcPct val="0"/>
                </a:spcBef>
                <a:spcAft>
                  <a:spcPct val="0"/>
                </a:spcAft>
              </a:pPr>
              <a:t>‹#›</a:t>
            </a:fld>
            <a:endParaRPr lang="en-US" dirty="0">
              <a:solidFill>
                <a:srgbClr val="F8F8F8"/>
              </a:solidFill>
            </a:endParaRPr>
          </a:p>
        </p:txBody>
      </p:sp>
    </p:spTree>
    <p:extLst>
      <p:ext uri="{BB962C8B-B14F-4D97-AF65-F5344CB8AC3E}">
        <p14:creationId xmlns:p14="http://schemas.microsoft.com/office/powerpoint/2010/main" val="38722904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pic>
        <p:nvPicPr>
          <p:cNvPr id="9" name="Picture 8" descr="Background-lower.psd"/>
          <p:cNvPicPr>
            <a:picLocks noChangeAspect="1"/>
          </p:cNvPicPr>
          <p:nvPr userDrawn="1"/>
        </p:nvPicPr>
        <p:blipFill>
          <a:blip r:embed="rId2" cstate="print"/>
          <a:stretch>
            <a:fillRect/>
          </a:stretch>
        </p:blipFill>
        <p:spPr>
          <a:xfrm>
            <a:off x="0" y="0"/>
            <a:ext cx="9144000" cy="6875188"/>
          </a:xfrm>
          <a:prstGeom prst="rect">
            <a:avLst/>
          </a:prstGeom>
        </p:spPr>
      </p:pic>
      <p:sp>
        <p:nvSpPr>
          <p:cNvPr id="4" name="Content Placeholder 3"/>
          <p:cNvSpPr>
            <a:spLocks noGrp="1"/>
          </p:cNvSpPr>
          <p:nvPr>
            <p:ph sz="quarter" idx="10"/>
          </p:nvPr>
        </p:nvSpPr>
        <p:spPr>
          <a:xfrm>
            <a:off x="609600" y="838200"/>
            <a:ext cx="8077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3436143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13337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2618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srgbClr val="F8F8F8"/>
              </a:solidFill>
            </a:endParaRPr>
          </a:p>
        </p:txBody>
      </p:sp>
      <p:pic>
        <p:nvPicPr>
          <p:cNvPr id="4" name="Picture 1"/>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ORGDATA\Futures Without Violence\Futures Without Violence Brand Toolkit\Futures Without Violence Logos\Color Logos\FWV_CMYK_R.jpg"/>
          <p:cNvPicPr>
            <a:picLocks noChangeAspect="1" noChangeArrowheads="1"/>
          </p:cNvPicPr>
          <p:nvPr userDrawn="1"/>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4800" y="304800"/>
            <a:ext cx="38131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57200" y="2057400"/>
            <a:ext cx="7772400" cy="1524000"/>
          </a:xfrm>
        </p:spPr>
        <p:txBody>
          <a:bodyPr anchor="b">
            <a:normAutofit/>
          </a:bodyPr>
          <a:lstStyle>
            <a:lvl1pPr algn="l">
              <a:defRPr sz="3600" b="0" cap="all" baseline="0">
                <a:latin typeface="Arial Black"/>
                <a:cs typeface="Arial Black"/>
              </a:defRPr>
            </a:lvl1pPr>
          </a:lstStyle>
          <a:p>
            <a:r>
              <a:rPr lang="en-US"/>
              <a:t>Click to edit Master title style</a:t>
            </a:r>
            <a:endParaRPr lang="en-US" dirty="0"/>
          </a:p>
        </p:txBody>
      </p:sp>
    </p:spTree>
    <p:extLst>
      <p:ext uri="{BB962C8B-B14F-4D97-AF65-F5344CB8AC3E}">
        <p14:creationId xmlns:p14="http://schemas.microsoft.com/office/powerpoint/2010/main" val="2141468141"/>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93106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811312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15032968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10870351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3573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16938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8937"/>
            <a:ext cx="8229600" cy="612775"/>
          </a:xfr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600200"/>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652875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9968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04800"/>
            <a:ext cx="6989762" cy="77469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913188" y="1560511"/>
            <a:ext cx="4629150" cy="44592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600200"/>
            <a:ext cx="2949575" cy="4419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5456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bwMode="auto">
          <a:xfrm>
            <a:off x="0" y="5494339"/>
            <a:ext cx="9156192" cy="1395984"/>
          </a:xfrm>
          <a:prstGeom prst="rect">
            <a:avLst/>
          </a:prstGeom>
          <a:noFill/>
          <a:ln w="9525">
            <a:noFill/>
            <a:miter lim="800000"/>
            <a:headEnd/>
            <a:tailEnd/>
          </a:ln>
        </p:spPr>
      </p:pic>
      <p:pic>
        <p:nvPicPr>
          <p:cNvPr id="12" name="Picture 11"/>
          <p:cNvPicPr>
            <a:picLocks noChangeAspect="1"/>
          </p:cNvPicPr>
          <p:nvPr userDrawn="1"/>
        </p:nvPicPr>
        <p:blipFill>
          <a:blip r:embed="rId3" cstate="print"/>
          <a:srcRect/>
          <a:stretch>
            <a:fillRect/>
          </a:stretch>
        </p:blipFill>
        <p:spPr bwMode="auto">
          <a:xfrm>
            <a:off x="6891339" y="6030914"/>
            <a:ext cx="1778000" cy="641350"/>
          </a:xfrm>
          <a:prstGeom prst="rect">
            <a:avLst/>
          </a:prstGeom>
          <a:noFill/>
          <a:ln w="9525">
            <a:noFill/>
            <a:miter lim="800000"/>
            <a:headEnd/>
            <a:tailEnd/>
          </a:ln>
        </p:spPr>
      </p:pic>
      <p:sp>
        <p:nvSpPr>
          <p:cNvPr id="5" name="Title 4"/>
          <p:cNvSpPr>
            <a:spLocks noGrp="1"/>
          </p:cNvSpPr>
          <p:nvPr>
            <p:ph type="title" hasCustomPrompt="1"/>
          </p:nvPr>
        </p:nvSpPr>
        <p:spPr>
          <a:xfrm>
            <a:off x="457200" y="137142"/>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6498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a:prstGeom prst="rect">
            <a:avLst/>
          </a:prstGeo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1313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1186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00" y="53340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7526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44453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8841275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Rectangle 3"/>
          <p:cNvSpPr/>
          <p:nvPr userDrawn="1"/>
        </p:nvSpPr>
        <p:spPr>
          <a:xfrm>
            <a:off x="549275" y="590550"/>
            <a:ext cx="8594725" cy="46038"/>
          </a:xfrm>
          <a:prstGeom prst="rect">
            <a:avLst/>
          </a:prstGeom>
          <a:gradFill flip="none" rotWithShape="1">
            <a:gsLst>
              <a:gs pos="0">
                <a:srgbClr val="72B633"/>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8F8F8"/>
              </a:solidFill>
            </a:endParaRPr>
          </a:p>
        </p:txBody>
      </p:sp>
    </p:spTree>
    <p:extLst>
      <p:ext uri="{BB962C8B-B14F-4D97-AF65-F5344CB8AC3E}">
        <p14:creationId xmlns:p14="http://schemas.microsoft.com/office/powerpoint/2010/main" val="1096196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15.jpeg"/><Relationship Id="rId2" Type="http://schemas.openxmlformats.org/officeDocument/2006/relationships/slideLayout" Target="../slideLayouts/slideLayout81.xml"/><Relationship Id="rId16" Type="http://schemas.openxmlformats.org/officeDocument/2006/relationships/theme" Target="../theme/theme10.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7.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5.png"/><Relationship Id="rId5" Type="http://schemas.openxmlformats.org/officeDocument/2006/relationships/slideLayout" Target="../slideLayouts/slideLayout35.xml"/><Relationship Id="rId10" Type="http://schemas.openxmlformats.org/officeDocument/2006/relationships/image" Target="../media/image7.png"/><Relationship Id="rId4" Type="http://schemas.openxmlformats.org/officeDocument/2006/relationships/slideLayout" Target="../slideLayouts/slideLayout3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5.png"/><Relationship Id="rId5" Type="http://schemas.openxmlformats.org/officeDocument/2006/relationships/slideLayout" Target="../slideLayouts/slideLayout43.xml"/><Relationship Id="rId10" Type="http://schemas.openxmlformats.org/officeDocument/2006/relationships/image" Target="../media/image7.png"/><Relationship Id="rId4" Type="http://schemas.openxmlformats.org/officeDocument/2006/relationships/slideLayout" Target="../slideLayouts/slideLayout4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10.jpeg"/><Relationship Id="rId4" Type="http://schemas.openxmlformats.org/officeDocument/2006/relationships/slideLayout" Target="../slideLayouts/slideLayout5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5.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12.png"/><Relationship Id="rId2" Type="http://schemas.openxmlformats.org/officeDocument/2006/relationships/slideLayout" Target="../slideLayouts/slideLayout56.xml"/><Relationship Id="rId16" Type="http://schemas.openxmlformats.org/officeDocument/2006/relationships/theme" Target="../theme/theme8.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3.jpe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9.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Arial" pitchFamily="34" charset="0"/>
                <a:ea typeface="ＭＳ Ｐゴシック" pitchFamily="34" charset="-128"/>
              </a:defRPr>
            </a:lvl1pPr>
          </a:lstStyle>
          <a:p>
            <a:pPr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fontAlgn="auto">
              <a:spcBef>
                <a:spcPts val="0"/>
              </a:spcBef>
              <a:spcAft>
                <a:spcPts val="0"/>
              </a:spcAft>
              <a:defRPr sz="1400">
                <a:solidFill>
                  <a:schemeClr val="tx2"/>
                </a:solidFill>
                <a:latin typeface="+mn-lt"/>
                <a:ea typeface="+mn-ea"/>
                <a:cs typeface="+mn-cs"/>
              </a:defRPr>
            </a:lvl1pPr>
          </a:lstStyle>
          <a:p>
            <a:pPr>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1031" name="Picture 1"/>
          <p:cNvPicPr>
            <a:picLocks noChangeAspect="1" noChangeArrowheads="1"/>
          </p:cNvPicPr>
          <p:nvPr/>
        </p:nvPicPr>
        <p:blipFill>
          <a:blip r:embed="rId15" cstate="print"/>
          <a:srcRect/>
          <a:stretch>
            <a:fillRect/>
          </a:stretch>
        </p:blipFill>
        <p:spPr bwMode="auto">
          <a:xfrm>
            <a:off x="0" y="6183313"/>
            <a:ext cx="9144000" cy="681037"/>
          </a:xfrm>
          <a:prstGeom prst="rect">
            <a:avLst/>
          </a:prstGeom>
          <a:noFill/>
          <a:ln w="9525">
            <a:noFill/>
            <a:miter lim="800000"/>
            <a:headEnd/>
            <a:tailEnd/>
          </a:ln>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fld id="{FE77A38D-44ED-4772-BFF3-2A240D9852E3}" type="slidenum">
              <a:rPr lang="en-US" sz="1400">
                <a:solidFill>
                  <a:srgbClr val="F8F8F8"/>
                </a:solidFill>
                <a:ea typeface="ＭＳ Ｐゴシック" pitchFamily="34" charset="-128"/>
              </a:rPr>
              <a:pPr algn="ctr" fontAlgn="base">
                <a:spcBef>
                  <a:spcPct val="0"/>
                </a:spcBef>
                <a:spcAft>
                  <a:spcPct val="0"/>
                </a:spcAft>
                <a:defRPr/>
              </a:pPr>
              <a:t>‹#›</a:t>
            </a:fld>
            <a:endParaRPr lang="en-US" sz="1400" dirty="0">
              <a:solidFill>
                <a:srgbClr val="F8F8F8"/>
              </a:solidFill>
              <a:ea typeface="ＭＳ Ｐゴシック" pitchFamily="34" charset="-128"/>
            </a:endParaRPr>
          </a:p>
        </p:txBody>
      </p:sp>
    </p:spTree>
    <p:extLst>
      <p:ext uri="{BB962C8B-B14F-4D97-AF65-F5344CB8AC3E}">
        <p14:creationId xmlns:p14="http://schemas.microsoft.com/office/powerpoint/2010/main" val="390927680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6" r:id="rId4"/>
    <p:sldLayoutId id="2147483669" r:id="rId5"/>
    <p:sldLayoutId id="2147483670" r:id="rId6"/>
    <p:sldLayoutId id="2147483673" r:id="rId7"/>
    <p:sldLayoutId id="2147483675" r:id="rId8"/>
    <p:sldLayoutId id="2147483676" r:id="rId9"/>
    <p:sldLayoutId id="2147483681" r:id="rId10"/>
    <p:sldLayoutId id="2147483688" r:id="rId11"/>
    <p:sldLayoutId id="2147483693" r:id="rId12"/>
    <p:sldLayoutId id="2147483697" r:id="rId13"/>
  </p:sldLayoutIdLst>
  <p:hf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tx2"/>
                </a:solidFill>
                <a:latin typeface="Arial" pitchFamily="34" charset="0"/>
                <a:ea typeface="ＭＳ Ｐゴシック" pitchFamily="34" charset="-128"/>
              </a:defRPr>
            </a:lvl1pPr>
          </a:lstStyle>
          <a:p>
            <a:pPr defTabSz="457200">
              <a:defRPr/>
            </a:pPr>
            <a:r>
              <a:rPr lang="en-US">
                <a:solidFill>
                  <a:srgbClr val="000000"/>
                </a:solidFill>
              </a:rPr>
              <a:t>‹#›</a:t>
            </a: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eaLnBrk="1" fontAlgn="auto" hangingPunct="1">
              <a:spcBef>
                <a:spcPts val="0"/>
              </a:spcBef>
              <a:spcAft>
                <a:spcPts val="0"/>
              </a:spcAft>
              <a:defRPr sz="1400">
                <a:solidFill>
                  <a:schemeClr val="tx2"/>
                </a:solidFill>
                <a:latin typeface="+mn-lt"/>
                <a:ea typeface="+mn-ea"/>
                <a:cs typeface="+mn-cs"/>
              </a:defRPr>
            </a:lvl1pPr>
          </a:lstStyle>
          <a:p>
            <a:pPr defTabSz="457200">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defRPr/>
            </a:pPr>
            <a:endParaRPr lang="en-US">
              <a:solidFill>
                <a:srgbClr val="F8F8F8"/>
              </a:solidFill>
            </a:endParaRPr>
          </a:p>
        </p:txBody>
      </p:sp>
      <p:pic>
        <p:nvPicPr>
          <p:cNvPr id="1031" name="Picture 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fld id="{DF7381D4-477F-42AD-864A-103AAF1C4E2C}" type="slidenum">
              <a:rPr lang="en-US" altLang="en-US" smtClean="0">
                <a:solidFill>
                  <a:srgbClr val="F8F8F8"/>
                </a:solidFill>
              </a:rPr>
              <a:pPr algn="ctr" defTabSz="457200" eaLnBrk="1" hangingPunct="1">
                <a:defRPr/>
              </a:pPr>
              <a:t>‹#›</a:t>
            </a:fld>
            <a:endParaRPr lang="en-US" altLang="en-US">
              <a:solidFill>
                <a:srgbClr val="F8F8F8"/>
              </a:solidFill>
            </a:endParaRPr>
          </a:p>
        </p:txBody>
      </p:sp>
    </p:spTree>
    <p:extLst>
      <p:ext uri="{BB962C8B-B14F-4D97-AF65-F5344CB8AC3E}">
        <p14:creationId xmlns:p14="http://schemas.microsoft.com/office/powerpoint/2010/main" val="767214835"/>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Lst>
  <p:hf sldNum="0"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anose="05000000000000000000"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anose="05000000000000000000"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anose="05000000000000000000"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anose="05000000000000000000"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panose="020B0604020202020204" pitchFamily="34"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6"/>
          <p:cNvPicPr>
            <a:picLocks noChangeAspect="1"/>
          </p:cNvPicPr>
          <p:nvPr/>
        </p:nvPicPr>
        <p:blipFill>
          <a:blip r:embed="rId11" cstate="print"/>
          <a:srcRect/>
          <a:stretch>
            <a:fillRect/>
          </a:stretch>
        </p:blipFill>
        <p:spPr bwMode="auto">
          <a:xfrm>
            <a:off x="0" y="5494338"/>
            <a:ext cx="9144000" cy="1384300"/>
          </a:xfrm>
          <a:prstGeom prst="rect">
            <a:avLst/>
          </a:prstGeom>
          <a:noFill/>
          <a:ln w="9525">
            <a:noFill/>
            <a:miter lim="800000"/>
            <a:headEnd/>
            <a:tailEnd/>
          </a:ln>
        </p:spPr>
      </p:pic>
      <p:sp>
        <p:nvSpPr>
          <p:cNvPr id="2"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rmAutofit/>
          </a:bodyPr>
          <a:lstStyle/>
          <a:p>
            <a:r>
              <a:rPr lang="en-US" dirty="0"/>
              <a:t>Click to Edit Master Title Style</a:t>
            </a:r>
          </a:p>
        </p:txBody>
      </p:sp>
      <p:sp>
        <p:nvSpPr>
          <p:cNvPr id="5124" name="Text Placeholder 2"/>
          <p:cNvSpPr>
            <a:spLocks noGrp="1"/>
          </p:cNvSpPr>
          <p:nvPr>
            <p:ph type="body" idx="1"/>
          </p:nvPr>
        </p:nvSpPr>
        <p:spPr bwMode="auto">
          <a:xfrm>
            <a:off x="457200" y="990600"/>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549275" y="590550"/>
            <a:ext cx="8594725" cy="46038"/>
          </a:xfrm>
          <a:prstGeom prst="rect">
            <a:avLst/>
          </a:prstGeom>
          <a:gradFill flip="none" rotWithShape="1">
            <a:gsLst>
              <a:gs pos="0">
                <a:srgbClr val="E78900"/>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endParaRPr>
          </a:p>
        </p:txBody>
      </p:sp>
      <p:pic>
        <p:nvPicPr>
          <p:cNvPr id="11" name="Picture 11"/>
          <p:cNvPicPr>
            <a:picLocks noChangeAspect="1"/>
          </p:cNvPicPr>
          <p:nvPr/>
        </p:nvPicPr>
        <p:blipFill>
          <a:blip r:embed="rId12" cstate="print"/>
          <a:srcRect/>
          <a:stretch>
            <a:fillRect/>
          </a:stretch>
        </p:blipFill>
        <p:spPr bwMode="auto">
          <a:xfrm>
            <a:off x="6891338" y="6030913"/>
            <a:ext cx="1778000" cy="641350"/>
          </a:xfrm>
          <a:prstGeom prst="rect">
            <a:avLst/>
          </a:prstGeom>
          <a:noFill/>
          <a:ln w="9525">
            <a:noFill/>
            <a:miter lim="800000"/>
            <a:headEnd/>
            <a:tailEnd/>
          </a:ln>
        </p:spPr>
      </p:pic>
    </p:spTree>
    <p:extLst>
      <p:ext uri="{BB962C8B-B14F-4D97-AF65-F5344CB8AC3E}">
        <p14:creationId xmlns:p14="http://schemas.microsoft.com/office/powerpoint/2010/main" val="243868735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transition/>
  <p:hf hdr="0" ftr="0" dt="0"/>
  <p:txStyles>
    <p:titleStyle>
      <a:lvl1pPr algn="l" rtl="0" eaLnBrk="0" fontAlgn="base" hangingPunct="0">
        <a:spcBef>
          <a:spcPct val="0"/>
        </a:spcBef>
        <a:spcAft>
          <a:spcPct val="0"/>
        </a:spcAft>
        <a:defRPr lang="en-US" sz="3200" b="1" kern="1200" cap="none" baseline="0" dirty="0">
          <a:gradFill>
            <a:gsLst>
              <a:gs pos="0">
                <a:srgbClr val="5F5F5F"/>
              </a:gs>
              <a:gs pos="50000">
                <a:schemeClr val="bg1">
                  <a:lumMod val="65000"/>
                  <a:shade val="67500"/>
                  <a:satMod val="115000"/>
                </a:schemeClr>
              </a:gs>
              <a:gs pos="100000">
                <a:schemeClr val="bg1">
                  <a:lumMod val="75000"/>
                </a:schemeClr>
              </a:gs>
            </a:gsLst>
            <a:lin ang="16200000" scaled="1"/>
          </a:gradFill>
          <a:latin typeface="Franklin Gothic Book" pitchFamily="34" charset="0"/>
          <a:ea typeface="+mj-ea"/>
          <a:cs typeface="Arial" pitchFamily="34" charset="0"/>
        </a:defRPr>
      </a:lvl1pPr>
      <a:lvl2pPr algn="l" rtl="0" eaLnBrk="0" fontAlgn="base" hangingPunct="0">
        <a:spcBef>
          <a:spcPct val="0"/>
        </a:spcBef>
        <a:spcAft>
          <a:spcPct val="0"/>
        </a:spcAft>
        <a:defRPr sz="3200">
          <a:solidFill>
            <a:schemeClr val="tx1"/>
          </a:solidFill>
          <a:latin typeface="Franklin Gothic Demi" pitchFamily="34" charset="0"/>
        </a:defRPr>
      </a:lvl2pPr>
      <a:lvl3pPr algn="l" rtl="0" eaLnBrk="0" fontAlgn="base" hangingPunct="0">
        <a:spcBef>
          <a:spcPct val="0"/>
        </a:spcBef>
        <a:spcAft>
          <a:spcPct val="0"/>
        </a:spcAft>
        <a:defRPr sz="3200">
          <a:solidFill>
            <a:schemeClr val="tx1"/>
          </a:solidFill>
          <a:latin typeface="Franklin Gothic Demi" pitchFamily="34" charset="0"/>
        </a:defRPr>
      </a:lvl3pPr>
      <a:lvl4pPr algn="l" rtl="0" eaLnBrk="0" fontAlgn="base" hangingPunct="0">
        <a:spcBef>
          <a:spcPct val="0"/>
        </a:spcBef>
        <a:spcAft>
          <a:spcPct val="0"/>
        </a:spcAft>
        <a:defRPr sz="3200">
          <a:solidFill>
            <a:schemeClr val="tx1"/>
          </a:solidFill>
          <a:latin typeface="Franklin Gothic Demi" pitchFamily="34" charset="0"/>
        </a:defRPr>
      </a:lvl4pPr>
      <a:lvl5pPr algn="l" rtl="0" eaLnBrk="0" fontAlgn="base" hangingPunct="0">
        <a:spcBef>
          <a:spcPct val="0"/>
        </a:spcBef>
        <a:spcAft>
          <a:spcPct val="0"/>
        </a:spcAft>
        <a:defRPr sz="3200">
          <a:solidFill>
            <a:schemeClr val="tx1"/>
          </a:solidFill>
          <a:latin typeface="Franklin Gothic Demi" pitchFamily="34" charset="0"/>
        </a:defRPr>
      </a:lvl5pPr>
      <a:lvl6pPr marL="457200" algn="l" rtl="0" fontAlgn="base">
        <a:spcBef>
          <a:spcPct val="0"/>
        </a:spcBef>
        <a:spcAft>
          <a:spcPct val="0"/>
        </a:spcAft>
        <a:defRPr sz="3200">
          <a:solidFill>
            <a:schemeClr val="tx1"/>
          </a:solidFill>
          <a:latin typeface="Franklin Gothic Demi" pitchFamily="34" charset="0"/>
        </a:defRPr>
      </a:lvl6pPr>
      <a:lvl7pPr marL="914400" algn="l" rtl="0" fontAlgn="base">
        <a:spcBef>
          <a:spcPct val="0"/>
        </a:spcBef>
        <a:spcAft>
          <a:spcPct val="0"/>
        </a:spcAft>
        <a:defRPr sz="3200">
          <a:solidFill>
            <a:schemeClr val="tx1"/>
          </a:solidFill>
          <a:latin typeface="Franklin Gothic Demi" pitchFamily="34" charset="0"/>
        </a:defRPr>
      </a:lvl7pPr>
      <a:lvl8pPr marL="1371600" algn="l" rtl="0" fontAlgn="base">
        <a:spcBef>
          <a:spcPct val="0"/>
        </a:spcBef>
        <a:spcAft>
          <a:spcPct val="0"/>
        </a:spcAft>
        <a:defRPr sz="3200">
          <a:solidFill>
            <a:schemeClr val="tx1"/>
          </a:solidFill>
          <a:latin typeface="Franklin Gothic Demi" pitchFamily="34" charset="0"/>
        </a:defRPr>
      </a:lvl8pPr>
      <a:lvl9pPr marL="1828800" algn="l" rtl="0" fontAlgn="base">
        <a:spcBef>
          <a:spcPct val="0"/>
        </a:spcBef>
        <a:spcAft>
          <a:spcPct val="0"/>
        </a:spcAft>
        <a:defRPr sz="3200">
          <a:solidFill>
            <a:schemeClr val="tx1"/>
          </a:solidFill>
          <a:latin typeface="Franklin Gothic Demi" pitchFamily="34" charset="0"/>
        </a:defRPr>
      </a:lvl9pPr>
    </p:titleStyle>
    <p:bodyStyle>
      <a:lvl1pPr marL="228600" indent="-228600" algn="l" rtl="0" eaLnBrk="0" fontAlgn="base" hangingPunct="0">
        <a:lnSpc>
          <a:spcPct val="114000"/>
        </a:lnSpc>
        <a:spcBef>
          <a:spcPct val="0"/>
        </a:spcBef>
        <a:spcAft>
          <a:spcPts val="1000"/>
        </a:spcAft>
        <a:buClr>
          <a:srgbClr val="E98A00"/>
        </a:buClr>
        <a:buSzPct val="100000"/>
        <a:buFont typeface="Arial" charset="0"/>
        <a:buChar char="•"/>
        <a:defRPr lang="en-US" sz="3200" kern="1200" dirty="0">
          <a:solidFill>
            <a:srgbClr val="58595B"/>
          </a:solidFill>
          <a:latin typeface="+mn-lt"/>
          <a:ea typeface="+mn-ea"/>
          <a:cs typeface="Arial" pitchFamily="34" charset="0"/>
        </a:defRPr>
      </a:lvl1pPr>
      <a:lvl2pPr marL="685800" indent="-228600" algn="l" rtl="0" eaLnBrk="0" fontAlgn="base" hangingPunct="0">
        <a:lnSpc>
          <a:spcPct val="114000"/>
        </a:lnSpc>
        <a:spcBef>
          <a:spcPct val="0"/>
        </a:spcBef>
        <a:spcAft>
          <a:spcPts val="1000"/>
        </a:spcAft>
        <a:buClr>
          <a:srgbClr val="7EC619"/>
        </a:buClr>
        <a:buSzPct val="100000"/>
        <a:buFont typeface="Arial" pitchFamily="34" charset="0"/>
        <a:buChar char="•"/>
        <a:defRPr lang="en-US" sz="2800" kern="1200" dirty="0">
          <a:solidFill>
            <a:srgbClr val="58595B"/>
          </a:solidFill>
          <a:latin typeface="+mn-lt"/>
          <a:ea typeface="+mn-ea"/>
          <a:cs typeface="Arial" pitchFamily="34" charset="0"/>
        </a:defRPr>
      </a:lvl2pPr>
      <a:lvl3pPr marL="1143000" indent="-228600" algn="l" rtl="0" eaLnBrk="0" fontAlgn="base" hangingPunct="0">
        <a:lnSpc>
          <a:spcPct val="114000"/>
        </a:lnSpc>
        <a:spcBef>
          <a:spcPct val="0"/>
        </a:spcBef>
        <a:spcAft>
          <a:spcPts val="1000"/>
        </a:spcAft>
        <a:buClr>
          <a:srgbClr val="E98A00"/>
        </a:buClr>
        <a:buSzPct val="100000"/>
        <a:buFont typeface="Wingdings" pitchFamily="2" charset="2"/>
        <a:buChar char="s"/>
        <a:defRPr lang="en-US" sz="2400" kern="1200" dirty="0">
          <a:solidFill>
            <a:srgbClr val="58595B"/>
          </a:solidFill>
          <a:latin typeface="+mn-lt"/>
          <a:ea typeface="+mn-ea"/>
          <a:cs typeface="Arial" pitchFamily="34" charset="0"/>
        </a:defRPr>
      </a:lvl3pPr>
      <a:lvl4pPr marL="1600200" indent="-228600" algn="l" rtl="0" eaLnBrk="0" fontAlgn="base" hangingPunct="0">
        <a:lnSpc>
          <a:spcPct val="114000"/>
        </a:lnSpc>
        <a:spcBef>
          <a:spcPct val="0"/>
        </a:spcBef>
        <a:spcAft>
          <a:spcPts val="1000"/>
        </a:spcAft>
        <a:buClr>
          <a:srgbClr val="7EC619"/>
        </a:buClr>
        <a:buSzPct val="70000"/>
        <a:buFont typeface="Wingdings" pitchFamily="2" charset="2"/>
        <a:buChar char="§"/>
        <a:defRPr lang="en-US" sz="2200" kern="1200" dirty="0">
          <a:solidFill>
            <a:srgbClr val="58595B"/>
          </a:solidFill>
          <a:latin typeface="+mn-lt"/>
          <a:ea typeface="+mn-ea"/>
          <a:cs typeface="Arial" pitchFamily="34" charset="0"/>
        </a:defRPr>
      </a:lvl4pPr>
      <a:lvl5pPr marL="2057400" indent="-228600" algn="l" rtl="0" eaLnBrk="0" fontAlgn="base" hangingPunct="0">
        <a:lnSpc>
          <a:spcPct val="114000"/>
        </a:lnSpc>
        <a:spcBef>
          <a:spcPct val="0"/>
        </a:spcBef>
        <a:spcAft>
          <a:spcPts val="1000"/>
        </a:spcAft>
        <a:buClr>
          <a:srgbClr val="E98A00"/>
        </a:buClr>
        <a:buSzPct val="80000"/>
        <a:buFont typeface="Arial" charset="0"/>
        <a:buChar char="»"/>
        <a:defRPr lang="en-US" sz="2000" kern="1200" dirty="0">
          <a:solidFill>
            <a:srgbClr val="585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6"/>
          <p:cNvPicPr>
            <a:picLocks noChangeAspect="1"/>
          </p:cNvPicPr>
          <p:nvPr/>
        </p:nvPicPr>
        <p:blipFill>
          <a:blip r:embed="rId8" cstate="print"/>
          <a:srcRect/>
          <a:stretch>
            <a:fillRect/>
          </a:stretch>
        </p:blipFill>
        <p:spPr bwMode="auto">
          <a:xfrm>
            <a:off x="0" y="5494338"/>
            <a:ext cx="9144000" cy="1384300"/>
          </a:xfrm>
          <a:prstGeom prst="rect">
            <a:avLst/>
          </a:prstGeom>
          <a:noFill/>
          <a:ln w="9525">
            <a:noFill/>
            <a:miter lim="800000"/>
            <a:headEnd/>
            <a:tailEnd/>
          </a:ln>
        </p:spPr>
      </p:pic>
      <p:sp>
        <p:nvSpPr>
          <p:cNvPr id="2"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rmAutofit/>
          </a:bodyPr>
          <a:lstStyle/>
          <a:p>
            <a:r>
              <a:rPr lang="en-US" dirty="0"/>
              <a:t>Click to Edit Master Title Style</a:t>
            </a:r>
          </a:p>
        </p:txBody>
      </p:sp>
      <p:sp>
        <p:nvSpPr>
          <p:cNvPr id="5124" name="Text Placeholder 2"/>
          <p:cNvSpPr>
            <a:spLocks noGrp="1"/>
          </p:cNvSpPr>
          <p:nvPr>
            <p:ph type="body" idx="1"/>
          </p:nvPr>
        </p:nvSpPr>
        <p:spPr bwMode="auto">
          <a:xfrm>
            <a:off x="457200" y="990600"/>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549275" y="590550"/>
            <a:ext cx="8594725" cy="46038"/>
          </a:xfrm>
          <a:prstGeom prst="rect">
            <a:avLst/>
          </a:prstGeom>
          <a:gradFill flip="none" rotWithShape="1">
            <a:gsLst>
              <a:gs pos="0">
                <a:srgbClr val="E78900"/>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sym typeface="Calibri"/>
            </a:endParaRPr>
          </a:p>
        </p:txBody>
      </p:sp>
      <p:pic>
        <p:nvPicPr>
          <p:cNvPr id="11" name="Picture 11"/>
          <p:cNvPicPr>
            <a:picLocks noChangeAspect="1"/>
          </p:cNvPicPr>
          <p:nvPr/>
        </p:nvPicPr>
        <p:blipFill>
          <a:blip r:embed="rId9" cstate="print"/>
          <a:srcRect/>
          <a:stretch>
            <a:fillRect/>
          </a:stretch>
        </p:blipFill>
        <p:spPr bwMode="auto">
          <a:xfrm>
            <a:off x="6891338" y="6030913"/>
            <a:ext cx="1778000" cy="641350"/>
          </a:xfrm>
          <a:prstGeom prst="rect">
            <a:avLst/>
          </a:prstGeom>
          <a:noFill/>
          <a:ln w="9525">
            <a:noFill/>
            <a:miter lim="800000"/>
            <a:headEnd/>
            <a:tailEnd/>
          </a:ln>
        </p:spPr>
      </p:pic>
    </p:spTree>
    <p:extLst>
      <p:ext uri="{BB962C8B-B14F-4D97-AF65-F5344CB8AC3E}">
        <p14:creationId xmlns:p14="http://schemas.microsoft.com/office/powerpoint/2010/main" val="384973638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Lst>
  <p:transition/>
  <p:hf hdr="0" ftr="0" dt="0"/>
  <p:txStyles>
    <p:titleStyle>
      <a:lvl1pPr algn="l" rtl="0" eaLnBrk="0" fontAlgn="base" hangingPunct="0">
        <a:spcBef>
          <a:spcPct val="0"/>
        </a:spcBef>
        <a:spcAft>
          <a:spcPct val="0"/>
        </a:spcAft>
        <a:defRPr lang="en-US" sz="3200" b="1" kern="1200" cap="none" baseline="0" dirty="0">
          <a:gradFill>
            <a:gsLst>
              <a:gs pos="0">
                <a:srgbClr val="5F5F5F"/>
              </a:gs>
              <a:gs pos="50000">
                <a:schemeClr val="bg1">
                  <a:lumMod val="65000"/>
                  <a:shade val="67500"/>
                  <a:satMod val="115000"/>
                </a:schemeClr>
              </a:gs>
              <a:gs pos="100000">
                <a:schemeClr val="bg1">
                  <a:lumMod val="75000"/>
                </a:schemeClr>
              </a:gs>
            </a:gsLst>
            <a:lin ang="16200000" scaled="1"/>
          </a:gradFill>
          <a:latin typeface="Franklin Gothic Book" pitchFamily="34" charset="0"/>
          <a:ea typeface="+mj-ea"/>
          <a:cs typeface="Arial" pitchFamily="34" charset="0"/>
        </a:defRPr>
      </a:lvl1pPr>
      <a:lvl2pPr algn="l" rtl="0" eaLnBrk="0" fontAlgn="base" hangingPunct="0">
        <a:spcBef>
          <a:spcPct val="0"/>
        </a:spcBef>
        <a:spcAft>
          <a:spcPct val="0"/>
        </a:spcAft>
        <a:defRPr sz="3200">
          <a:solidFill>
            <a:schemeClr val="tx1"/>
          </a:solidFill>
          <a:latin typeface="Franklin Gothic Demi" pitchFamily="34" charset="0"/>
        </a:defRPr>
      </a:lvl2pPr>
      <a:lvl3pPr algn="l" rtl="0" eaLnBrk="0" fontAlgn="base" hangingPunct="0">
        <a:spcBef>
          <a:spcPct val="0"/>
        </a:spcBef>
        <a:spcAft>
          <a:spcPct val="0"/>
        </a:spcAft>
        <a:defRPr sz="3200">
          <a:solidFill>
            <a:schemeClr val="tx1"/>
          </a:solidFill>
          <a:latin typeface="Franklin Gothic Demi" pitchFamily="34" charset="0"/>
        </a:defRPr>
      </a:lvl3pPr>
      <a:lvl4pPr algn="l" rtl="0" eaLnBrk="0" fontAlgn="base" hangingPunct="0">
        <a:spcBef>
          <a:spcPct val="0"/>
        </a:spcBef>
        <a:spcAft>
          <a:spcPct val="0"/>
        </a:spcAft>
        <a:defRPr sz="3200">
          <a:solidFill>
            <a:schemeClr val="tx1"/>
          </a:solidFill>
          <a:latin typeface="Franklin Gothic Demi" pitchFamily="34" charset="0"/>
        </a:defRPr>
      </a:lvl4pPr>
      <a:lvl5pPr algn="l" rtl="0" eaLnBrk="0" fontAlgn="base" hangingPunct="0">
        <a:spcBef>
          <a:spcPct val="0"/>
        </a:spcBef>
        <a:spcAft>
          <a:spcPct val="0"/>
        </a:spcAft>
        <a:defRPr sz="3200">
          <a:solidFill>
            <a:schemeClr val="tx1"/>
          </a:solidFill>
          <a:latin typeface="Franklin Gothic Demi" pitchFamily="34" charset="0"/>
        </a:defRPr>
      </a:lvl5pPr>
      <a:lvl6pPr marL="457200" algn="l" rtl="0" fontAlgn="base">
        <a:spcBef>
          <a:spcPct val="0"/>
        </a:spcBef>
        <a:spcAft>
          <a:spcPct val="0"/>
        </a:spcAft>
        <a:defRPr sz="3200">
          <a:solidFill>
            <a:schemeClr val="tx1"/>
          </a:solidFill>
          <a:latin typeface="Franklin Gothic Demi" pitchFamily="34" charset="0"/>
        </a:defRPr>
      </a:lvl6pPr>
      <a:lvl7pPr marL="914400" algn="l" rtl="0" fontAlgn="base">
        <a:spcBef>
          <a:spcPct val="0"/>
        </a:spcBef>
        <a:spcAft>
          <a:spcPct val="0"/>
        </a:spcAft>
        <a:defRPr sz="3200">
          <a:solidFill>
            <a:schemeClr val="tx1"/>
          </a:solidFill>
          <a:latin typeface="Franklin Gothic Demi" pitchFamily="34" charset="0"/>
        </a:defRPr>
      </a:lvl7pPr>
      <a:lvl8pPr marL="1371600" algn="l" rtl="0" fontAlgn="base">
        <a:spcBef>
          <a:spcPct val="0"/>
        </a:spcBef>
        <a:spcAft>
          <a:spcPct val="0"/>
        </a:spcAft>
        <a:defRPr sz="3200">
          <a:solidFill>
            <a:schemeClr val="tx1"/>
          </a:solidFill>
          <a:latin typeface="Franklin Gothic Demi" pitchFamily="34" charset="0"/>
        </a:defRPr>
      </a:lvl8pPr>
      <a:lvl9pPr marL="1828800" algn="l" rtl="0" fontAlgn="base">
        <a:spcBef>
          <a:spcPct val="0"/>
        </a:spcBef>
        <a:spcAft>
          <a:spcPct val="0"/>
        </a:spcAft>
        <a:defRPr sz="3200">
          <a:solidFill>
            <a:schemeClr val="tx1"/>
          </a:solidFill>
          <a:latin typeface="Franklin Gothic Demi" pitchFamily="34" charset="0"/>
        </a:defRPr>
      </a:lvl9pPr>
    </p:titleStyle>
    <p:bodyStyle>
      <a:lvl1pPr marL="228600" indent="-228600" algn="l" rtl="0" eaLnBrk="0" fontAlgn="base" hangingPunct="0">
        <a:lnSpc>
          <a:spcPct val="114000"/>
        </a:lnSpc>
        <a:spcBef>
          <a:spcPct val="0"/>
        </a:spcBef>
        <a:spcAft>
          <a:spcPts val="1000"/>
        </a:spcAft>
        <a:buClr>
          <a:srgbClr val="E98A00"/>
        </a:buClr>
        <a:buSzPct val="100000"/>
        <a:buFont typeface="Arial" charset="0"/>
        <a:buChar char="•"/>
        <a:defRPr lang="en-US" sz="3200" kern="1200" dirty="0">
          <a:solidFill>
            <a:srgbClr val="58595B"/>
          </a:solidFill>
          <a:latin typeface="+mn-lt"/>
          <a:ea typeface="+mn-ea"/>
          <a:cs typeface="Arial" pitchFamily="34" charset="0"/>
        </a:defRPr>
      </a:lvl1pPr>
      <a:lvl2pPr marL="685800" indent="-228600" algn="l" rtl="0" eaLnBrk="0" fontAlgn="base" hangingPunct="0">
        <a:lnSpc>
          <a:spcPct val="114000"/>
        </a:lnSpc>
        <a:spcBef>
          <a:spcPct val="0"/>
        </a:spcBef>
        <a:spcAft>
          <a:spcPts val="1000"/>
        </a:spcAft>
        <a:buClr>
          <a:srgbClr val="7EC619"/>
        </a:buClr>
        <a:buSzPct val="100000"/>
        <a:buFont typeface="Arial" pitchFamily="34" charset="0"/>
        <a:buChar char="•"/>
        <a:defRPr lang="en-US" sz="2800" kern="1200" dirty="0">
          <a:solidFill>
            <a:srgbClr val="58595B"/>
          </a:solidFill>
          <a:latin typeface="+mn-lt"/>
          <a:ea typeface="+mn-ea"/>
          <a:cs typeface="Arial" pitchFamily="34" charset="0"/>
        </a:defRPr>
      </a:lvl2pPr>
      <a:lvl3pPr marL="1143000" indent="-228600" algn="l" rtl="0" eaLnBrk="0" fontAlgn="base" hangingPunct="0">
        <a:lnSpc>
          <a:spcPct val="114000"/>
        </a:lnSpc>
        <a:spcBef>
          <a:spcPct val="0"/>
        </a:spcBef>
        <a:spcAft>
          <a:spcPts val="1000"/>
        </a:spcAft>
        <a:buClr>
          <a:srgbClr val="E98A00"/>
        </a:buClr>
        <a:buSzPct val="100000"/>
        <a:buFont typeface="Wingdings" pitchFamily="2" charset="2"/>
        <a:buChar char="s"/>
        <a:defRPr lang="en-US" sz="2400" kern="1200" dirty="0">
          <a:solidFill>
            <a:srgbClr val="58595B"/>
          </a:solidFill>
          <a:latin typeface="+mn-lt"/>
          <a:ea typeface="+mn-ea"/>
          <a:cs typeface="Arial" pitchFamily="34" charset="0"/>
        </a:defRPr>
      </a:lvl3pPr>
      <a:lvl4pPr marL="1600200" indent="-228600" algn="l" rtl="0" eaLnBrk="0" fontAlgn="base" hangingPunct="0">
        <a:lnSpc>
          <a:spcPct val="114000"/>
        </a:lnSpc>
        <a:spcBef>
          <a:spcPct val="0"/>
        </a:spcBef>
        <a:spcAft>
          <a:spcPts val="1000"/>
        </a:spcAft>
        <a:buClr>
          <a:srgbClr val="7EC619"/>
        </a:buClr>
        <a:buSzPct val="70000"/>
        <a:buFont typeface="Wingdings" pitchFamily="2" charset="2"/>
        <a:buChar char="§"/>
        <a:defRPr lang="en-US" sz="2200" kern="1200" dirty="0">
          <a:solidFill>
            <a:srgbClr val="58595B"/>
          </a:solidFill>
          <a:latin typeface="+mn-lt"/>
          <a:ea typeface="+mn-ea"/>
          <a:cs typeface="Arial" pitchFamily="34" charset="0"/>
        </a:defRPr>
      </a:lvl4pPr>
      <a:lvl5pPr marL="2057400" indent="-228600" algn="l" rtl="0" eaLnBrk="0" fontAlgn="base" hangingPunct="0">
        <a:lnSpc>
          <a:spcPct val="114000"/>
        </a:lnSpc>
        <a:spcBef>
          <a:spcPct val="0"/>
        </a:spcBef>
        <a:spcAft>
          <a:spcPts val="1000"/>
        </a:spcAft>
        <a:buClr>
          <a:srgbClr val="E98A00"/>
        </a:buClr>
        <a:buSzPct val="80000"/>
        <a:buFont typeface="Arial" charset="0"/>
        <a:buChar char="»"/>
        <a:defRPr lang="en-US" sz="2000" kern="1200" dirty="0">
          <a:solidFill>
            <a:srgbClr val="585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7"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pPr defTabSz="457200"/>
            <a:fld id="{BB801B3E-78CE-EB4D-B669-60AC641F9F30}"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146969365"/>
      </p:ext>
    </p:extLst>
  </p:cSld>
  <p:clrMap bg1="lt1" tx1="dk1" bg2="lt2" tx2="dk2" accent1="accent1" accent2="accent2" accent3="accent3" accent4="accent4" accent5="accent5" accent6="accent6" hlink="hlink" folHlink="folHlink"/>
  <p:sldLayoutIdLst>
    <p:sldLayoutId id="2147483746" r:id="rId1"/>
    <p:sldLayoutId id="2147483747" r:id="rId2"/>
  </p:sldLayoutIdLst>
  <p:transition/>
  <p:hf hdr="0" ftr="0" dt="0"/>
  <p:txStyles>
    <p:titleStyle>
      <a:lvl1pPr algn="l" defTabSz="914400" rtl="0" eaLnBrk="1" latinLnBrk="0" hangingPunct="1">
        <a:spcBef>
          <a:spcPct val="0"/>
        </a:spcBef>
        <a:buNone/>
        <a:defRPr sz="3200" b="1" kern="1200" cap="none" baseline="0">
          <a:gradFill>
            <a:gsLst>
              <a:gs pos="0">
                <a:srgbClr val="5F5F5F"/>
              </a:gs>
              <a:gs pos="50000">
                <a:schemeClr val="bg1">
                  <a:lumMod val="65000"/>
                  <a:shade val="67500"/>
                  <a:satMod val="115000"/>
                </a:schemeClr>
              </a:gs>
              <a:gs pos="100000">
                <a:schemeClr val="bg1">
                  <a:lumMod val="75000"/>
                </a:schemeClr>
              </a:gs>
            </a:gsLst>
            <a:lin ang="16200000" scaled="1"/>
          </a:gradFill>
          <a:latin typeface="Franklin Gothic Book" pitchFamily="34" charset="0"/>
          <a:ea typeface="+mj-ea"/>
          <a:cs typeface="Arial" pitchFamily="34" charset="0"/>
        </a:defRPr>
      </a:lvl1pPr>
    </p:titleStyle>
    <p:bodyStyle>
      <a:lvl1pPr marL="342900" indent="-228600" algn="l" defTabSz="914400" rtl="0" eaLnBrk="1" latinLnBrk="0" hangingPunct="1">
        <a:lnSpc>
          <a:spcPct val="114000"/>
        </a:lnSpc>
        <a:spcBef>
          <a:spcPts val="0"/>
        </a:spcBef>
        <a:spcAft>
          <a:spcPts val="1000"/>
        </a:spcAft>
        <a:buClr>
          <a:srgbClr val="E98A00"/>
        </a:buClr>
        <a:buFont typeface="Arial" pitchFamily="34" charset="0"/>
        <a:buChar char="•"/>
        <a:defRPr sz="3200" kern="1200">
          <a:solidFill>
            <a:srgbClr val="58595B"/>
          </a:solidFill>
          <a:latin typeface="+mn-lt"/>
          <a:ea typeface="+mn-ea"/>
          <a:cs typeface="Arial" pitchFamily="34" charset="0"/>
        </a:defRPr>
      </a:lvl1pPr>
      <a:lvl2pPr marL="742950" indent="-228600" algn="l" defTabSz="914400" rtl="0" eaLnBrk="1" latinLnBrk="0" hangingPunct="1">
        <a:lnSpc>
          <a:spcPct val="114000"/>
        </a:lnSpc>
        <a:spcBef>
          <a:spcPts val="0"/>
        </a:spcBef>
        <a:spcAft>
          <a:spcPts val="1000"/>
        </a:spcAft>
        <a:buClr>
          <a:srgbClr val="7EC619"/>
        </a:buClr>
        <a:buFont typeface="Arial" pitchFamily="34" charset="0"/>
        <a:buChar char="•"/>
        <a:defRPr sz="2800" kern="1200">
          <a:solidFill>
            <a:srgbClr val="58595B"/>
          </a:solidFill>
          <a:latin typeface="+mn-lt"/>
          <a:ea typeface="+mn-ea"/>
          <a:cs typeface="Arial" pitchFamily="34" charset="0"/>
        </a:defRPr>
      </a:lvl2pPr>
      <a:lvl3pPr marL="1143000" indent="-228600" algn="l" defTabSz="914400" rtl="0" eaLnBrk="1" latinLnBrk="0" hangingPunct="1">
        <a:lnSpc>
          <a:spcPct val="114000"/>
        </a:lnSpc>
        <a:spcBef>
          <a:spcPts val="0"/>
        </a:spcBef>
        <a:spcAft>
          <a:spcPts val="1000"/>
        </a:spcAft>
        <a:buClr>
          <a:srgbClr val="E98A00"/>
        </a:buClr>
        <a:buFont typeface="Wingdings" pitchFamily="2" charset="2"/>
        <a:buChar char="§"/>
        <a:defRPr sz="2400" kern="1200">
          <a:solidFill>
            <a:srgbClr val="58595B"/>
          </a:solidFill>
          <a:latin typeface="+mn-lt"/>
          <a:ea typeface="+mn-ea"/>
          <a:cs typeface="Arial" pitchFamily="34" charset="0"/>
        </a:defRPr>
      </a:lvl3pPr>
      <a:lvl4pPr marL="1600200" indent="-228600" algn="l" defTabSz="914400" rtl="0" eaLnBrk="1" latinLnBrk="0" hangingPunct="1">
        <a:lnSpc>
          <a:spcPct val="114000"/>
        </a:lnSpc>
        <a:spcBef>
          <a:spcPts val="0"/>
        </a:spcBef>
        <a:spcAft>
          <a:spcPts val="1000"/>
        </a:spcAft>
        <a:buClr>
          <a:srgbClr val="7EC619"/>
        </a:buClr>
        <a:buFont typeface="Wingdings" pitchFamily="2" charset="2"/>
        <a:buChar char="§"/>
        <a:defRPr sz="2000" kern="1200">
          <a:solidFill>
            <a:srgbClr val="58595B"/>
          </a:solidFill>
          <a:latin typeface="+mn-lt"/>
          <a:ea typeface="+mn-ea"/>
          <a:cs typeface="Arial" pitchFamily="34" charset="0"/>
        </a:defRPr>
      </a:lvl4pPr>
      <a:lvl5pPr marL="2057400" indent="-228600" algn="l" defTabSz="914400" rtl="0" eaLnBrk="1" latinLnBrk="0" hangingPunct="1">
        <a:lnSpc>
          <a:spcPct val="114000"/>
        </a:lnSpc>
        <a:spcBef>
          <a:spcPts val="0"/>
        </a:spcBef>
        <a:spcAft>
          <a:spcPts val="1000"/>
        </a:spcAft>
        <a:buClr>
          <a:srgbClr val="E98A00"/>
        </a:buClr>
        <a:buFont typeface="Arial" pitchFamily="34" charset="0"/>
        <a:buChar char="»"/>
        <a:defRPr sz="2000" kern="1200">
          <a:solidFill>
            <a:srgbClr val="585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6"/>
          <p:cNvPicPr>
            <a:picLocks noChangeAspect="1"/>
          </p:cNvPicPr>
          <p:nvPr/>
        </p:nvPicPr>
        <p:blipFill>
          <a:blip r:embed="rId10" cstate="print"/>
          <a:srcRect/>
          <a:stretch>
            <a:fillRect/>
          </a:stretch>
        </p:blipFill>
        <p:spPr bwMode="auto">
          <a:xfrm>
            <a:off x="0" y="5494338"/>
            <a:ext cx="9144000" cy="1384300"/>
          </a:xfrm>
          <a:prstGeom prst="rect">
            <a:avLst/>
          </a:prstGeom>
          <a:noFill/>
          <a:ln w="9525">
            <a:noFill/>
            <a:miter lim="800000"/>
            <a:headEnd/>
            <a:tailEnd/>
          </a:ln>
        </p:spPr>
      </p:pic>
      <p:sp>
        <p:nvSpPr>
          <p:cNvPr id="2"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rmAutofit/>
          </a:bodyPr>
          <a:lstStyle/>
          <a:p>
            <a:r>
              <a:rPr lang="en-US" dirty="0"/>
              <a:t>Click to Edit Master Title Style</a:t>
            </a:r>
          </a:p>
        </p:txBody>
      </p:sp>
      <p:sp>
        <p:nvSpPr>
          <p:cNvPr id="5124" name="Text Placeholder 2"/>
          <p:cNvSpPr>
            <a:spLocks noGrp="1"/>
          </p:cNvSpPr>
          <p:nvPr>
            <p:ph type="body" idx="1"/>
          </p:nvPr>
        </p:nvSpPr>
        <p:spPr bwMode="auto">
          <a:xfrm>
            <a:off x="457200" y="990600"/>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549275" y="590550"/>
            <a:ext cx="8594725" cy="46038"/>
          </a:xfrm>
          <a:prstGeom prst="rect">
            <a:avLst/>
          </a:prstGeom>
          <a:gradFill flip="none" rotWithShape="1">
            <a:gsLst>
              <a:gs pos="0">
                <a:srgbClr val="E78900"/>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endParaRPr>
          </a:p>
        </p:txBody>
      </p:sp>
      <p:pic>
        <p:nvPicPr>
          <p:cNvPr id="11" name="Picture 11"/>
          <p:cNvPicPr>
            <a:picLocks noChangeAspect="1"/>
          </p:cNvPicPr>
          <p:nvPr/>
        </p:nvPicPr>
        <p:blipFill>
          <a:blip r:embed="rId11" cstate="print"/>
          <a:srcRect/>
          <a:stretch>
            <a:fillRect/>
          </a:stretch>
        </p:blipFill>
        <p:spPr bwMode="auto">
          <a:xfrm>
            <a:off x="6891338" y="6030913"/>
            <a:ext cx="1778000" cy="641350"/>
          </a:xfrm>
          <a:prstGeom prst="rect">
            <a:avLst/>
          </a:prstGeom>
          <a:noFill/>
          <a:ln w="9525">
            <a:noFill/>
            <a:miter lim="800000"/>
            <a:headEnd/>
            <a:tailEnd/>
          </a:ln>
        </p:spPr>
      </p:pic>
    </p:spTree>
    <p:extLst>
      <p:ext uri="{BB962C8B-B14F-4D97-AF65-F5344CB8AC3E}">
        <p14:creationId xmlns:p14="http://schemas.microsoft.com/office/powerpoint/2010/main" val="345388161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8" r:id="rId8"/>
  </p:sldLayoutIdLst>
  <p:transition/>
  <p:hf hdr="0" ftr="0" dt="0"/>
  <p:txStyles>
    <p:titleStyle>
      <a:lvl1pPr algn="l" rtl="0" eaLnBrk="0" fontAlgn="base" hangingPunct="0">
        <a:spcBef>
          <a:spcPct val="0"/>
        </a:spcBef>
        <a:spcAft>
          <a:spcPct val="0"/>
        </a:spcAft>
        <a:defRPr lang="en-US" sz="3200" b="1" kern="1200" cap="none" baseline="0" dirty="0">
          <a:gradFill>
            <a:gsLst>
              <a:gs pos="0">
                <a:srgbClr val="5F5F5F"/>
              </a:gs>
              <a:gs pos="50000">
                <a:schemeClr val="bg1">
                  <a:lumMod val="65000"/>
                  <a:shade val="67500"/>
                  <a:satMod val="115000"/>
                </a:schemeClr>
              </a:gs>
              <a:gs pos="100000">
                <a:schemeClr val="bg1">
                  <a:lumMod val="75000"/>
                </a:schemeClr>
              </a:gs>
            </a:gsLst>
            <a:lin ang="16200000" scaled="1"/>
          </a:gradFill>
          <a:latin typeface="Franklin Gothic Book" pitchFamily="34" charset="0"/>
          <a:ea typeface="+mj-ea"/>
          <a:cs typeface="Arial" pitchFamily="34" charset="0"/>
        </a:defRPr>
      </a:lvl1pPr>
      <a:lvl2pPr algn="l" rtl="0" eaLnBrk="0" fontAlgn="base" hangingPunct="0">
        <a:spcBef>
          <a:spcPct val="0"/>
        </a:spcBef>
        <a:spcAft>
          <a:spcPct val="0"/>
        </a:spcAft>
        <a:defRPr sz="3200">
          <a:solidFill>
            <a:schemeClr val="tx1"/>
          </a:solidFill>
          <a:latin typeface="Franklin Gothic Demi" pitchFamily="34" charset="0"/>
        </a:defRPr>
      </a:lvl2pPr>
      <a:lvl3pPr algn="l" rtl="0" eaLnBrk="0" fontAlgn="base" hangingPunct="0">
        <a:spcBef>
          <a:spcPct val="0"/>
        </a:spcBef>
        <a:spcAft>
          <a:spcPct val="0"/>
        </a:spcAft>
        <a:defRPr sz="3200">
          <a:solidFill>
            <a:schemeClr val="tx1"/>
          </a:solidFill>
          <a:latin typeface="Franklin Gothic Demi" pitchFamily="34" charset="0"/>
        </a:defRPr>
      </a:lvl3pPr>
      <a:lvl4pPr algn="l" rtl="0" eaLnBrk="0" fontAlgn="base" hangingPunct="0">
        <a:spcBef>
          <a:spcPct val="0"/>
        </a:spcBef>
        <a:spcAft>
          <a:spcPct val="0"/>
        </a:spcAft>
        <a:defRPr sz="3200">
          <a:solidFill>
            <a:schemeClr val="tx1"/>
          </a:solidFill>
          <a:latin typeface="Franklin Gothic Demi" pitchFamily="34" charset="0"/>
        </a:defRPr>
      </a:lvl4pPr>
      <a:lvl5pPr algn="l" rtl="0" eaLnBrk="0" fontAlgn="base" hangingPunct="0">
        <a:spcBef>
          <a:spcPct val="0"/>
        </a:spcBef>
        <a:spcAft>
          <a:spcPct val="0"/>
        </a:spcAft>
        <a:defRPr sz="3200">
          <a:solidFill>
            <a:schemeClr val="tx1"/>
          </a:solidFill>
          <a:latin typeface="Franklin Gothic Demi" pitchFamily="34" charset="0"/>
        </a:defRPr>
      </a:lvl5pPr>
      <a:lvl6pPr marL="457200" algn="l" rtl="0" fontAlgn="base">
        <a:spcBef>
          <a:spcPct val="0"/>
        </a:spcBef>
        <a:spcAft>
          <a:spcPct val="0"/>
        </a:spcAft>
        <a:defRPr sz="3200">
          <a:solidFill>
            <a:schemeClr val="tx1"/>
          </a:solidFill>
          <a:latin typeface="Franklin Gothic Demi" pitchFamily="34" charset="0"/>
        </a:defRPr>
      </a:lvl6pPr>
      <a:lvl7pPr marL="914400" algn="l" rtl="0" fontAlgn="base">
        <a:spcBef>
          <a:spcPct val="0"/>
        </a:spcBef>
        <a:spcAft>
          <a:spcPct val="0"/>
        </a:spcAft>
        <a:defRPr sz="3200">
          <a:solidFill>
            <a:schemeClr val="tx1"/>
          </a:solidFill>
          <a:latin typeface="Franklin Gothic Demi" pitchFamily="34" charset="0"/>
        </a:defRPr>
      </a:lvl7pPr>
      <a:lvl8pPr marL="1371600" algn="l" rtl="0" fontAlgn="base">
        <a:spcBef>
          <a:spcPct val="0"/>
        </a:spcBef>
        <a:spcAft>
          <a:spcPct val="0"/>
        </a:spcAft>
        <a:defRPr sz="3200">
          <a:solidFill>
            <a:schemeClr val="tx1"/>
          </a:solidFill>
          <a:latin typeface="Franklin Gothic Demi" pitchFamily="34" charset="0"/>
        </a:defRPr>
      </a:lvl8pPr>
      <a:lvl9pPr marL="1828800" algn="l" rtl="0" fontAlgn="base">
        <a:spcBef>
          <a:spcPct val="0"/>
        </a:spcBef>
        <a:spcAft>
          <a:spcPct val="0"/>
        </a:spcAft>
        <a:defRPr sz="3200">
          <a:solidFill>
            <a:schemeClr val="tx1"/>
          </a:solidFill>
          <a:latin typeface="Franklin Gothic Demi" pitchFamily="34" charset="0"/>
        </a:defRPr>
      </a:lvl9pPr>
    </p:titleStyle>
    <p:bodyStyle>
      <a:lvl1pPr marL="228600" indent="-228600" algn="l" rtl="0" eaLnBrk="0" fontAlgn="base" hangingPunct="0">
        <a:lnSpc>
          <a:spcPct val="114000"/>
        </a:lnSpc>
        <a:spcBef>
          <a:spcPct val="0"/>
        </a:spcBef>
        <a:spcAft>
          <a:spcPts val="1000"/>
        </a:spcAft>
        <a:buClr>
          <a:srgbClr val="E98A00"/>
        </a:buClr>
        <a:buSzPct val="100000"/>
        <a:buFont typeface="Arial" charset="0"/>
        <a:buChar char="•"/>
        <a:defRPr lang="en-US" sz="3200" kern="1200" dirty="0">
          <a:solidFill>
            <a:srgbClr val="58595B"/>
          </a:solidFill>
          <a:latin typeface="+mn-lt"/>
          <a:ea typeface="+mn-ea"/>
          <a:cs typeface="Arial" pitchFamily="34" charset="0"/>
        </a:defRPr>
      </a:lvl1pPr>
      <a:lvl2pPr marL="685800" indent="-228600" algn="l" rtl="0" eaLnBrk="0" fontAlgn="base" hangingPunct="0">
        <a:lnSpc>
          <a:spcPct val="114000"/>
        </a:lnSpc>
        <a:spcBef>
          <a:spcPct val="0"/>
        </a:spcBef>
        <a:spcAft>
          <a:spcPts val="1000"/>
        </a:spcAft>
        <a:buClr>
          <a:srgbClr val="7EC619"/>
        </a:buClr>
        <a:buSzPct val="100000"/>
        <a:buFont typeface="Arial" pitchFamily="34" charset="0"/>
        <a:buChar char="•"/>
        <a:defRPr lang="en-US" sz="2800" kern="1200" dirty="0">
          <a:solidFill>
            <a:srgbClr val="58595B"/>
          </a:solidFill>
          <a:latin typeface="+mn-lt"/>
          <a:ea typeface="+mn-ea"/>
          <a:cs typeface="Arial" pitchFamily="34" charset="0"/>
        </a:defRPr>
      </a:lvl2pPr>
      <a:lvl3pPr marL="1143000" indent="-228600" algn="l" rtl="0" eaLnBrk="0" fontAlgn="base" hangingPunct="0">
        <a:lnSpc>
          <a:spcPct val="114000"/>
        </a:lnSpc>
        <a:spcBef>
          <a:spcPct val="0"/>
        </a:spcBef>
        <a:spcAft>
          <a:spcPts val="1000"/>
        </a:spcAft>
        <a:buClr>
          <a:srgbClr val="E98A00"/>
        </a:buClr>
        <a:buSzPct val="100000"/>
        <a:buFont typeface="Wingdings" pitchFamily="2" charset="2"/>
        <a:buChar char="s"/>
        <a:defRPr lang="en-US" sz="2400" kern="1200" dirty="0">
          <a:solidFill>
            <a:srgbClr val="58595B"/>
          </a:solidFill>
          <a:latin typeface="+mn-lt"/>
          <a:ea typeface="+mn-ea"/>
          <a:cs typeface="Arial" pitchFamily="34" charset="0"/>
        </a:defRPr>
      </a:lvl3pPr>
      <a:lvl4pPr marL="1600200" indent="-228600" algn="l" rtl="0" eaLnBrk="0" fontAlgn="base" hangingPunct="0">
        <a:lnSpc>
          <a:spcPct val="114000"/>
        </a:lnSpc>
        <a:spcBef>
          <a:spcPct val="0"/>
        </a:spcBef>
        <a:spcAft>
          <a:spcPts val="1000"/>
        </a:spcAft>
        <a:buClr>
          <a:srgbClr val="7EC619"/>
        </a:buClr>
        <a:buSzPct val="70000"/>
        <a:buFont typeface="Wingdings" pitchFamily="2" charset="2"/>
        <a:buChar char="§"/>
        <a:defRPr lang="en-US" sz="2200" kern="1200" dirty="0">
          <a:solidFill>
            <a:srgbClr val="58595B"/>
          </a:solidFill>
          <a:latin typeface="+mn-lt"/>
          <a:ea typeface="+mn-ea"/>
          <a:cs typeface="Arial" pitchFamily="34" charset="0"/>
        </a:defRPr>
      </a:lvl4pPr>
      <a:lvl5pPr marL="2057400" indent="-228600" algn="l" rtl="0" eaLnBrk="0" fontAlgn="base" hangingPunct="0">
        <a:lnSpc>
          <a:spcPct val="114000"/>
        </a:lnSpc>
        <a:spcBef>
          <a:spcPct val="0"/>
        </a:spcBef>
        <a:spcAft>
          <a:spcPts val="1000"/>
        </a:spcAft>
        <a:buClr>
          <a:srgbClr val="E98A00"/>
        </a:buClr>
        <a:buSzPct val="80000"/>
        <a:buFont typeface="Arial" charset="0"/>
        <a:buChar char="»"/>
        <a:defRPr lang="en-US" sz="2000" kern="1200" dirty="0">
          <a:solidFill>
            <a:srgbClr val="585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6"/>
          <p:cNvPicPr>
            <a:picLocks noChangeAspect="1"/>
          </p:cNvPicPr>
          <p:nvPr/>
        </p:nvPicPr>
        <p:blipFill>
          <a:blip r:embed="rId10" cstate="print"/>
          <a:srcRect/>
          <a:stretch>
            <a:fillRect/>
          </a:stretch>
        </p:blipFill>
        <p:spPr bwMode="auto">
          <a:xfrm>
            <a:off x="0" y="5494338"/>
            <a:ext cx="9144000" cy="1384300"/>
          </a:xfrm>
          <a:prstGeom prst="rect">
            <a:avLst/>
          </a:prstGeom>
          <a:noFill/>
          <a:ln w="9525">
            <a:noFill/>
            <a:miter lim="800000"/>
            <a:headEnd/>
            <a:tailEnd/>
          </a:ln>
        </p:spPr>
      </p:pic>
      <p:sp>
        <p:nvSpPr>
          <p:cNvPr id="2" name="Title Placeholder 1"/>
          <p:cNvSpPr>
            <a:spLocks noGrp="1"/>
          </p:cNvSpPr>
          <p:nvPr>
            <p:ph type="title"/>
          </p:nvPr>
        </p:nvSpPr>
        <p:spPr>
          <a:xfrm>
            <a:off x="457200" y="82556"/>
            <a:ext cx="8229600" cy="612775"/>
          </a:xfrm>
          <a:prstGeom prst="rect">
            <a:avLst/>
          </a:prstGeom>
        </p:spPr>
        <p:txBody>
          <a:bodyPr vert="horz" lIns="91440" tIns="45720" rIns="91440" bIns="45720" rtlCol="0" anchor="ctr">
            <a:normAutofit/>
          </a:bodyPr>
          <a:lstStyle/>
          <a:p>
            <a:r>
              <a:rPr lang="en-US" dirty="0"/>
              <a:t>Click to Edit Master Title Style</a:t>
            </a:r>
          </a:p>
        </p:txBody>
      </p:sp>
      <p:sp>
        <p:nvSpPr>
          <p:cNvPr id="5124" name="Text Placeholder 2"/>
          <p:cNvSpPr>
            <a:spLocks noGrp="1"/>
          </p:cNvSpPr>
          <p:nvPr>
            <p:ph type="body" idx="1"/>
          </p:nvPr>
        </p:nvSpPr>
        <p:spPr bwMode="auto">
          <a:xfrm>
            <a:off x="457200" y="990606"/>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549278" y="590550"/>
            <a:ext cx="8594725" cy="46038"/>
          </a:xfrm>
          <a:prstGeom prst="rect">
            <a:avLst/>
          </a:prstGeom>
          <a:gradFill flip="none" rotWithShape="1">
            <a:gsLst>
              <a:gs pos="0">
                <a:srgbClr val="E78900"/>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endParaRPr>
          </a:p>
        </p:txBody>
      </p:sp>
      <p:pic>
        <p:nvPicPr>
          <p:cNvPr id="11" name="Picture 11"/>
          <p:cNvPicPr>
            <a:picLocks noChangeAspect="1"/>
          </p:cNvPicPr>
          <p:nvPr/>
        </p:nvPicPr>
        <p:blipFill>
          <a:blip r:embed="rId11" cstate="print"/>
          <a:srcRect/>
          <a:stretch>
            <a:fillRect/>
          </a:stretch>
        </p:blipFill>
        <p:spPr bwMode="auto">
          <a:xfrm>
            <a:off x="6891340" y="6030913"/>
            <a:ext cx="1778000" cy="641350"/>
          </a:xfrm>
          <a:prstGeom prst="rect">
            <a:avLst/>
          </a:prstGeom>
          <a:noFill/>
          <a:ln w="9525">
            <a:noFill/>
            <a:miter lim="800000"/>
            <a:headEnd/>
            <a:tailEnd/>
          </a:ln>
        </p:spPr>
      </p:pic>
      <p:sp>
        <p:nvSpPr>
          <p:cNvPr id="12" name="Slide Number Placeholder 5"/>
          <p:cNvSpPr>
            <a:spLocks noGrp="1"/>
          </p:cNvSpPr>
          <p:nvPr>
            <p:ph type="sldNum" sz="quarter" idx="4"/>
          </p:nvPr>
        </p:nvSpPr>
        <p:spPr>
          <a:xfrm>
            <a:off x="0" y="6492881"/>
            <a:ext cx="533400" cy="365125"/>
          </a:xfrm>
          <a:prstGeom prst="rect">
            <a:avLst/>
          </a:prstGeom>
        </p:spPr>
        <p:txBody>
          <a:bodyPr/>
          <a:lstStyle>
            <a:lvl1pPr>
              <a:defRPr sz="1200" b="1">
                <a:solidFill>
                  <a:schemeClr val="bg1"/>
                </a:solidFill>
                <a:latin typeface="+mn-lt"/>
              </a:defRPr>
            </a:lvl1pPr>
          </a:lstStyle>
          <a:p>
            <a:pPr defTabSz="457200"/>
            <a:fld id="{BB801B3E-78CE-EB4D-B669-60AC641F9F30}"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282268842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Lst>
  <p:transition/>
  <p:hf hdr="0" ftr="0" dt="0"/>
  <p:txStyles>
    <p:titleStyle>
      <a:lvl1pPr algn="l" rtl="0" eaLnBrk="0" fontAlgn="base" hangingPunct="0">
        <a:spcBef>
          <a:spcPct val="0"/>
        </a:spcBef>
        <a:spcAft>
          <a:spcPct val="0"/>
        </a:spcAft>
        <a:defRPr lang="en-US" sz="3200" b="1" kern="1200" cap="none" baseline="0" dirty="0">
          <a:gradFill>
            <a:gsLst>
              <a:gs pos="0">
                <a:srgbClr val="5F5F5F"/>
              </a:gs>
              <a:gs pos="50000">
                <a:schemeClr val="bg1">
                  <a:lumMod val="65000"/>
                  <a:shade val="67500"/>
                  <a:satMod val="115000"/>
                </a:schemeClr>
              </a:gs>
              <a:gs pos="100000">
                <a:schemeClr val="bg1">
                  <a:lumMod val="75000"/>
                </a:schemeClr>
              </a:gs>
            </a:gsLst>
            <a:lin ang="16200000" scaled="1"/>
          </a:gradFill>
          <a:latin typeface="Franklin Gothic Book" pitchFamily="34" charset="0"/>
          <a:ea typeface="+mj-ea"/>
          <a:cs typeface="Arial" pitchFamily="34" charset="0"/>
        </a:defRPr>
      </a:lvl1pPr>
      <a:lvl2pPr algn="l" rtl="0" eaLnBrk="0" fontAlgn="base" hangingPunct="0">
        <a:spcBef>
          <a:spcPct val="0"/>
        </a:spcBef>
        <a:spcAft>
          <a:spcPct val="0"/>
        </a:spcAft>
        <a:defRPr sz="3200">
          <a:solidFill>
            <a:schemeClr val="tx1"/>
          </a:solidFill>
          <a:latin typeface="Franklin Gothic Demi" pitchFamily="34" charset="0"/>
        </a:defRPr>
      </a:lvl2pPr>
      <a:lvl3pPr algn="l" rtl="0" eaLnBrk="0" fontAlgn="base" hangingPunct="0">
        <a:spcBef>
          <a:spcPct val="0"/>
        </a:spcBef>
        <a:spcAft>
          <a:spcPct val="0"/>
        </a:spcAft>
        <a:defRPr sz="3200">
          <a:solidFill>
            <a:schemeClr val="tx1"/>
          </a:solidFill>
          <a:latin typeface="Franklin Gothic Demi" pitchFamily="34" charset="0"/>
        </a:defRPr>
      </a:lvl3pPr>
      <a:lvl4pPr algn="l" rtl="0" eaLnBrk="0" fontAlgn="base" hangingPunct="0">
        <a:spcBef>
          <a:spcPct val="0"/>
        </a:spcBef>
        <a:spcAft>
          <a:spcPct val="0"/>
        </a:spcAft>
        <a:defRPr sz="3200">
          <a:solidFill>
            <a:schemeClr val="tx1"/>
          </a:solidFill>
          <a:latin typeface="Franklin Gothic Demi" pitchFamily="34" charset="0"/>
        </a:defRPr>
      </a:lvl4pPr>
      <a:lvl5pPr algn="l" rtl="0" eaLnBrk="0" fontAlgn="base" hangingPunct="0">
        <a:spcBef>
          <a:spcPct val="0"/>
        </a:spcBef>
        <a:spcAft>
          <a:spcPct val="0"/>
        </a:spcAft>
        <a:defRPr sz="3200">
          <a:solidFill>
            <a:schemeClr val="tx1"/>
          </a:solidFill>
          <a:latin typeface="Franklin Gothic Demi" pitchFamily="34" charset="0"/>
        </a:defRPr>
      </a:lvl5pPr>
      <a:lvl6pPr marL="457200" algn="l" rtl="0" fontAlgn="base">
        <a:spcBef>
          <a:spcPct val="0"/>
        </a:spcBef>
        <a:spcAft>
          <a:spcPct val="0"/>
        </a:spcAft>
        <a:defRPr sz="3200">
          <a:solidFill>
            <a:schemeClr val="tx1"/>
          </a:solidFill>
          <a:latin typeface="Franklin Gothic Demi" pitchFamily="34" charset="0"/>
        </a:defRPr>
      </a:lvl6pPr>
      <a:lvl7pPr marL="914400" algn="l" rtl="0" fontAlgn="base">
        <a:spcBef>
          <a:spcPct val="0"/>
        </a:spcBef>
        <a:spcAft>
          <a:spcPct val="0"/>
        </a:spcAft>
        <a:defRPr sz="3200">
          <a:solidFill>
            <a:schemeClr val="tx1"/>
          </a:solidFill>
          <a:latin typeface="Franklin Gothic Demi" pitchFamily="34" charset="0"/>
        </a:defRPr>
      </a:lvl7pPr>
      <a:lvl8pPr marL="1371600" algn="l" rtl="0" fontAlgn="base">
        <a:spcBef>
          <a:spcPct val="0"/>
        </a:spcBef>
        <a:spcAft>
          <a:spcPct val="0"/>
        </a:spcAft>
        <a:defRPr sz="3200">
          <a:solidFill>
            <a:schemeClr val="tx1"/>
          </a:solidFill>
          <a:latin typeface="Franklin Gothic Demi" pitchFamily="34" charset="0"/>
        </a:defRPr>
      </a:lvl8pPr>
      <a:lvl9pPr marL="1828800" algn="l" rtl="0" fontAlgn="base">
        <a:spcBef>
          <a:spcPct val="0"/>
        </a:spcBef>
        <a:spcAft>
          <a:spcPct val="0"/>
        </a:spcAft>
        <a:defRPr sz="3200">
          <a:solidFill>
            <a:schemeClr val="tx1"/>
          </a:solidFill>
          <a:latin typeface="Franklin Gothic Demi" pitchFamily="34" charset="0"/>
        </a:defRPr>
      </a:lvl9pPr>
    </p:titleStyle>
    <p:bodyStyle>
      <a:lvl1pPr marL="228600" indent="-228600" algn="l" rtl="0" eaLnBrk="0" fontAlgn="base" hangingPunct="0">
        <a:lnSpc>
          <a:spcPct val="114000"/>
        </a:lnSpc>
        <a:spcBef>
          <a:spcPct val="0"/>
        </a:spcBef>
        <a:spcAft>
          <a:spcPts val="1000"/>
        </a:spcAft>
        <a:buClr>
          <a:srgbClr val="E98A00"/>
        </a:buClr>
        <a:buSzPct val="100000"/>
        <a:buFont typeface="Arial" charset="0"/>
        <a:buChar char="•"/>
        <a:defRPr lang="en-US" sz="3200" kern="1200" dirty="0">
          <a:solidFill>
            <a:srgbClr val="58595B"/>
          </a:solidFill>
          <a:latin typeface="+mn-lt"/>
          <a:ea typeface="+mn-ea"/>
          <a:cs typeface="Arial" pitchFamily="34" charset="0"/>
        </a:defRPr>
      </a:lvl1pPr>
      <a:lvl2pPr marL="685800" indent="-228600" algn="l" rtl="0" eaLnBrk="0" fontAlgn="base" hangingPunct="0">
        <a:lnSpc>
          <a:spcPct val="114000"/>
        </a:lnSpc>
        <a:spcBef>
          <a:spcPct val="0"/>
        </a:spcBef>
        <a:spcAft>
          <a:spcPts val="1000"/>
        </a:spcAft>
        <a:buClr>
          <a:srgbClr val="7EC619"/>
        </a:buClr>
        <a:buSzPct val="100000"/>
        <a:buFont typeface="Arial" pitchFamily="34" charset="0"/>
        <a:buChar char="•"/>
        <a:defRPr lang="en-US" sz="2800" kern="1200" dirty="0">
          <a:solidFill>
            <a:srgbClr val="58595B"/>
          </a:solidFill>
          <a:latin typeface="+mn-lt"/>
          <a:ea typeface="+mn-ea"/>
          <a:cs typeface="Arial" pitchFamily="34" charset="0"/>
        </a:defRPr>
      </a:lvl2pPr>
      <a:lvl3pPr marL="1143000" indent="-228600" algn="l" rtl="0" eaLnBrk="0" fontAlgn="base" hangingPunct="0">
        <a:lnSpc>
          <a:spcPct val="114000"/>
        </a:lnSpc>
        <a:spcBef>
          <a:spcPct val="0"/>
        </a:spcBef>
        <a:spcAft>
          <a:spcPts val="1000"/>
        </a:spcAft>
        <a:buClr>
          <a:srgbClr val="E98A00"/>
        </a:buClr>
        <a:buSzPct val="100000"/>
        <a:buFont typeface="Wingdings" pitchFamily="2" charset="2"/>
        <a:buChar char="s"/>
        <a:defRPr lang="en-US" sz="2400" kern="1200" dirty="0">
          <a:solidFill>
            <a:srgbClr val="58595B"/>
          </a:solidFill>
          <a:latin typeface="+mn-lt"/>
          <a:ea typeface="+mn-ea"/>
          <a:cs typeface="Arial" pitchFamily="34" charset="0"/>
        </a:defRPr>
      </a:lvl3pPr>
      <a:lvl4pPr marL="1600200" indent="-228600" algn="l" rtl="0" eaLnBrk="0" fontAlgn="base" hangingPunct="0">
        <a:lnSpc>
          <a:spcPct val="114000"/>
        </a:lnSpc>
        <a:spcBef>
          <a:spcPct val="0"/>
        </a:spcBef>
        <a:spcAft>
          <a:spcPts val="1000"/>
        </a:spcAft>
        <a:buClr>
          <a:srgbClr val="7EC619"/>
        </a:buClr>
        <a:buSzPct val="70000"/>
        <a:buFont typeface="Wingdings" pitchFamily="2" charset="2"/>
        <a:buChar char="§"/>
        <a:defRPr lang="en-US" sz="2200" kern="1200" dirty="0">
          <a:solidFill>
            <a:srgbClr val="58595B"/>
          </a:solidFill>
          <a:latin typeface="+mn-lt"/>
          <a:ea typeface="+mn-ea"/>
          <a:cs typeface="Arial" pitchFamily="34" charset="0"/>
        </a:defRPr>
      </a:lvl4pPr>
      <a:lvl5pPr marL="2057400" indent="-228600" algn="l" rtl="0" eaLnBrk="0" fontAlgn="base" hangingPunct="0">
        <a:lnSpc>
          <a:spcPct val="114000"/>
        </a:lnSpc>
        <a:spcBef>
          <a:spcPct val="0"/>
        </a:spcBef>
        <a:spcAft>
          <a:spcPts val="1000"/>
        </a:spcAft>
        <a:buClr>
          <a:srgbClr val="E98A00"/>
        </a:buClr>
        <a:buSzPct val="80000"/>
        <a:buFont typeface="Arial" charset="0"/>
        <a:buChar char="»"/>
        <a:defRPr lang="en-US" sz="2000" kern="1200" dirty="0">
          <a:solidFill>
            <a:srgbClr val="585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539877"/>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188077"/>
            <a:ext cx="2667000" cy="365125"/>
          </a:xfrm>
          <a:prstGeom prst="rect">
            <a:avLst/>
          </a:prstGeom>
        </p:spPr>
        <p:txBody>
          <a:bodyPr vert="horz" wrap="square" lIns="91440" tIns="45720" rIns="91440" bIns="45720" numCol="1" anchor="ctr" anchorCtr="0" compatLnSpc="1">
            <a:prstTxWarp prst="textNoShape">
              <a:avLst/>
            </a:prstTxWarp>
          </a:bodyPr>
          <a:lstStyle>
            <a:lvl1pPr>
              <a:defRPr sz="1050">
                <a:solidFill>
                  <a:schemeClr val="tx2"/>
                </a:solidFill>
                <a:latin typeface="Arial" charset="0"/>
                <a:cs typeface="Arial" charset="0"/>
              </a:defRPr>
            </a:lvl1pPr>
          </a:lstStyle>
          <a:p>
            <a:pPr fontAlgn="base">
              <a:spcBef>
                <a:spcPct val="0"/>
              </a:spcBef>
              <a:spcAft>
                <a:spcPct val="0"/>
              </a:spcAft>
              <a:defRPr/>
            </a:pPr>
            <a:r>
              <a:rPr lang="en-US">
                <a:solidFill>
                  <a:srgbClr val="000000"/>
                </a:solidFill>
              </a:rPr>
              <a:t>‹#›</a:t>
            </a:r>
          </a:p>
        </p:txBody>
      </p:sp>
      <p:sp>
        <p:nvSpPr>
          <p:cNvPr id="3" name="Footer Placeholder 2"/>
          <p:cNvSpPr>
            <a:spLocks noGrp="1"/>
          </p:cNvSpPr>
          <p:nvPr>
            <p:ph type="ftr" sz="quarter" idx="3"/>
          </p:nvPr>
        </p:nvSpPr>
        <p:spPr>
          <a:xfrm>
            <a:off x="609601" y="6188077"/>
            <a:ext cx="5421313" cy="365125"/>
          </a:xfrm>
          <a:prstGeom prst="rect">
            <a:avLst/>
          </a:prstGeom>
        </p:spPr>
        <p:txBody>
          <a:bodyPr vert="horz" wrap="square" lIns="91440" tIns="45720" rIns="91440" bIns="45720" numCol="1" anchor="ctr" anchorCtr="0" compatLnSpc="1">
            <a:prstTxWarp prst="textNoShape">
              <a:avLst/>
            </a:prstTxWarp>
          </a:bodyPr>
          <a:lstStyle>
            <a:lvl1pPr algn="r">
              <a:defRPr sz="1050">
                <a:solidFill>
                  <a:schemeClr val="tx2"/>
                </a:solidFill>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srgbClr val="F8F8F8"/>
              </a:solidFill>
            </a:endParaRPr>
          </a:p>
        </p:txBody>
      </p:sp>
      <p:pic>
        <p:nvPicPr>
          <p:cNvPr id="1031"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6183315"/>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fld id="{7C3584AF-CFDC-4521-9EA3-98226FC23099}" type="slidenum">
              <a:rPr lang="en-US" altLang="en-US" sz="1350">
                <a:solidFill>
                  <a:srgbClr val="F8F8F8"/>
                </a:solidFill>
              </a:rPr>
              <a:pPr algn="ctr" eaLnBrk="1" fontAlgn="base" hangingPunct="1">
                <a:spcBef>
                  <a:spcPct val="0"/>
                </a:spcBef>
                <a:spcAft>
                  <a:spcPct val="0"/>
                </a:spcAft>
              </a:pPr>
              <a:t>‹#›</a:t>
            </a:fld>
            <a:endParaRPr lang="en-US" altLang="en-US" sz="1350">
              <a:solidFill>
                <a:srgbClr val="F8F8F8"/>
              </a:solidFill>
            </a:endParaRPr>
          </a:p>
        </p:txBody>
      </p:sp>
    </p:spTree>
    <p:extLst>
      <p:ext uri="{BB962C8B-B14F-4D97-AF65-F5344CB8AC3E}">
        <p14:creationId xmlns:p14="http://schemas.microsoft.com/office/powerpoint/2010/main" val="41377200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Lst>
  <p:hf sldNum="0" hdr="0" ftr="0" dt="0"/>
  <p:txStyles>
    <p:titleStyle>
      <a:lvl1pPr algn="l" rtl="0" eaLnBrk="0" fontAlgn="base" hangingPunct="0">
        <a:spcBef>
          <a:spcPct val="0"/>
        </a:spcBef>
        <a:spcAft>
          <a:spcPct val="0"/>
        </a:spcAft>
        <a:defRPr sz="3300" kern="1200">
          <a:solidFill>
            <a:srgbClr val="58595B"/>
          </a:solidFill>
          <a:latin typeface="+mj-lt"/>
          <a:ea typeface="+mj-ea"/>
          <a:cs typeface="+mj-cs"/>
        </a:defRPr>
      </a:lvl1pPr>
      <a:lvl2pPr algn="l" rtl="0" eaLnBrk="0" fontAlgn="base" hangingPunct="0">
        <a:spcBef>
          <a:spcPct val="0"/>
        </a:spcBef>
        <a:spcAft>
          <a:spcPct val="0"/>
        </a:spcAft>
        <a:defRPr sz="3300">
          <a:solidFill>
            <a:srgbClr val="58595B"/>
          </a:solidFill>
          <a:latin typeface="Arial" charset="0"/>
        </a:defRPr>
      </a:lvl2pPr>
      <a:lvl3pPr algn="l" rtl="0" eaLnBrk="0" fontAlgn="base" hangingPunct="0">
        <a:spcBef>
          <a:spcPct val="0"/>
        </a:spcBef>
        <a:spcAft>
          <a:spcPct val="0"/>
        </a:spcAft>
        <a:defRPr sz="3300">
          <a:solidFill>
            <a:srgbClr val="58595B"/>
          </a:solidFill>
          <a:latin typeface="Arial" charset="0"/>
        </a:defRPr>
      </a:lvl3pPr>
      <a:lvl4pPr algn="l" rtl="0" eaLnBrk="0" fontAlgn="base" hangingPunct="0">
        <a:spcBef>
          <a:spcPct val="0"/>
        </a:spcBef>
        <a:spcAft>
          <a:spcPct val="0"/>
        </a:spcAft>
        <a:defRPr sz="3300">
          <a:solidFill>
            <a:srgbClr val="58595B"/>
          </a:solidFill>
          <a:latin typeface="Arial" charset="0"/>
        </a:defRPr>
      </a:lvl4pPr>
      <a:lvl5pPr algn="l" rtl="0" eaLnBrk="0" fontAlgn="base" hangingPunct="0">
        <a:spcBef>
          <a:spcPct val="0"/>
        </a:spcBef>
        <a:spcAft>
          <a:spcPct val="0"/>
        </a:spcAft>
        <a:defRPr sz="3300">
          <a:solidFill>
            <a:srgbClr val="58595B"/>
          </a:solidFill>
          <a:latin typeface="Arial" charset="0"/>
        </a:defRPr>
      </a:lvl5pPr>
      <a:lvl6pPr marL="342900" algn="l" rtl="0" fontAlgn="base">
        <a:spcBef>
          <a:spcPct val="0"/>
        </a:spcBef>
        <a:spcAft>
          <a:spcPct val="0"/>
        </a:spcAft>
        <a:defRPr sz="3300">
          <a:solidFill>
            <a:srgbClr val="58595B"/>
          </a:solidFill>
          <a:latin typeface="Arial" charset="0"/>
        </a:defRPr>
      </a:lvl6pPr>
      <a:lvl7pPr marL="685800" algn="l" rtl="0" fontAlgn="base">
        <a:spcBef>
          <a:spcPct val="0"/>
        </a:spcBef>
        <a:spcAft>
          <a:spcPct val="0"/>
        </a:spcAft>
        <a:defRPr sz="3300">
          <a:solidFill>
            <a:srgbClr val="58595B"/>
          </a:solidFill>
          <a:latin typeface="Arial" charset="0"/>
        </a:defRPr>
      </a:lvl7pPr>
      <a:lvl8pPr marL="1028700" algn="l" rtl="0" fontAlgn="base">
        <a:spcBef>
          <a:spcPct val="0"/>
        </a:spcBef>
        <a:spcAft>
          <a:spcPct val="0"/>
        </a:spcAft>
        <a:defRPr sz="3300">
          <a:solidFill>
            <a:srgbClr val="58595B"/>
          </a:solidFill>
          <a:latin typeface="Arial" charset="0"/>
        </a:defRPr>
      </a:lvl8pPr>
      <a:lvl9pPr marL="1371600" algn="l" rtl="0" fontAlgn="base">
        <a:spcBef>
          <a:spcPct val="0"/>
        </a:spcBef>
        <a:spcAft>
          <a:spcPct val="0"/>
        </a:spcAft>
        <a:defRPr sz="3300">
          <a:solidFill>
            <a:srgbClr val="58595B"/>
          </a:solidFill>
          <a:latin typeface="Arial" charset="0"/>
        </a:defRPr>
      </a:lvl9pPr>
    </p:titleStyle>
    <p:bodyStyle>
      <a:lvl1pPr algn="l" rtl="0" eaLnBrk="0" fontAlgn="base" hangingPunct="0">
        <a:spcBef>
          <a:spcPts val="525"/>
        </a:spcBef>
        <a:spcAft>
          <a:spcPct val="0"/>
        </a:spcAft>
        <a:buClr>
          <a:srgbClr val="F58220"/>
        </a:buClr>
        <a:buSzPct val="125000"/>
        <a:buFont typeface="Wingdings" panose="05000000000000000000" pitchFamily="2" charset="2"/>
        <a:defRPr sz="2175" kern="1200">
          <a:solidFill>
            <a:srgbClr val="58595B"/>
          </a:solidFill>
          <a:latin typeface="+mn-lt"/>
          <a:ea typeface="+mn-ea"/>
          <a:cs typeface="+mn-cs"/>
        </a:defRPr>
      </a:lvl1pPr>
      <a:lvl2pPr marL="479822" indent="-204788" algn="l" rtl="0" eaLnBrk="0" fontAlgn="base" hangingPunct="0">
        <a:spcBef>
          <a:spcPts val="413"/>
        </a:spcBef>
        <a:spcAft>
          <a:spcPct val="0"/>
        </a:spcAft>
        <a:buClr>
          <a:srgbClr val="F58220"/>
        </a:buClr>
        <a:buSzPct val="100000"/>
        <a:buFont typeface="Wingdings" panose="05000000000000000000" pitchFamily="2" charset="2"/>
        <a:buChar char="§"/>
        <a:defRPr sz="1950" kern="1200">
          <a:solidFill>
            <a:srgbClr val="58595B"/>
          </a:solidFill>
          <a:latin typeface="+mn-lt"/>
          <a:ea typeface="+mn-ea"/>
          <a:cs typeface="+mn-cs"/>
        </a:defRPr>
      </a:lvl2pPr>
      <a:lvl3pPr marL="684610" indent="-171450" algn="l" rtl="0" eaLnBrk="0" fontAlgn="base" hangingPunct="0">
        <a:spcBef>
          <a:spcPts val="375"/>
        </a:spcBef>
        <a:spcAft>
          <a:spcPct val="0"/>
        </a:spcAft>
        <a:buClr>
          <a:srgbClr val="73A533"/>
        </a:buClr>
        <a:buSzPct val="90000"/>
        <a:buFont typeface="Wingdings" panose="05000000000000000000" pitchFamily="2" charset="2"/>
        <a:buChar char="Ø"/>
        <a:defRPr sz="1725" kern="1200">
          <a:solidFill>
            <a:srgbClr val="58595B"/>
          </a:solidFill>
          <a:latin typeface="+mn-lt"/>
          <a:ea typeface="+mn-ea"/>
          <a:cs typeface="+mn-cs"/>
        </a:defRPr>
      </a:lvl3pPr>
      <a:lvl4pPr marL="1027510" indent="-171450" algn="l" rtl="0" eaLnBrk="0" fontAlgn="base" hangingPunct="0">
        <a:spcBef>
          <a:spcPts val="300"/>
        </a:spcBef>
        <a:spcAft>
          <a:spcPct val="0"/>
        </a:spcAft>
        <a:buClr>
          <a:srgbClr val="F58220"/>
        </a:buClr>
        <a:buSzPct val="100000"/>
        <a:buFont typeface="Wingdings" panose="05000000000000000000" pitchFamily="2" charset="2"/>
        <a:buChar char="−"/>
        <a:defRPr sz="1500" kern="1200">
          <a:solidFill>
            <a:srgbClr val="58595B"/>
          </a:solidFill>
          <a:latin typeface="+mn-lt"/>
          <a:ea typeface="+mn-ea"/>
          <a:cs typeface="+mn-cs"/>
        </a:defRPr>
      </a:lvl4pPr>
      <a:lvl5pPr marL="1370410" indent="-171450" algn="l" rtl="0" eaLnBrk="0" fontAlgn="base" hangingPunct="0">
        <a:spcBef>
          <a:spcPts val="300"/>
        </a:spcBef>
        <a:spcAft>
          <a:spcPct val="0"/>
        </a:spcAft>
        <a:buClr>
          <a:srgbClr val="73A533"/>
        </a:buClr>
        <a:buSzPct val="100000"/>
        <a:buFont typeface="Arial" panose="020B0604020202020204" pitchFamily="34" charset="0"/>
        <a:buChar char="•"/>
        <a:defRPr sz="1500" kern="1200">
          <a:solidFill>
            <a:srgbClr val="58595B"/>
          </a:solidFill>
          <a:latin typeface="+mn-lt"/>
          <a:ea typeface="+mn-ea"/>
          <a:cs typeface="+mn-cs"/>
        </a:defRPr>
      </a:lvl5pPr>
      <a:lvl6pPr marL="1577340" indent="-171450" algn="l" rtl="0" eaLnBrk="1" latinLnBrk="0" hangingPunct="1">
        <a:spcBef>
          <a:spcPct val="20000"/>
        </a:spcBef>
        <a:buClr>
          <a:schemeClr val="accent1"/>
        </a:buClr>
        <a:buFont typeface="Wingdings"/>
        <a:buChar char="§"/>
        <a:defRPr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sz="135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swoosh-purple-glow2.png"/>
          <p:cNvPicPr>
            <a:picLocks noChangeAspect="1"/>
          </p:cNvPicPr>
          <p:nvPr userDrawn="1"/>
        </p:nvPicPr>
        <p:blipFill>
          <a:blip r:embed="rId17"/>
          <a:stretch>
            <a:fillRect/>
          </a:stretch>
        </p:blipFill>
        <p:spPr>
          <a:xfrm>
            <a:off x="-1" y="5486400"/>
            <a:ext cx="9144001" cy="1393825"/>
          </a:xfrm>
          <a:prstGeom prst="rect">
            <a:avLst/>
          </a:prstGeom>
        </p:spPr>
      </p:pic>
      <p:pic>
        <p:nvPicPr>
          <p:cNvPr id="13" name="Picture 11"/>
          <p:cNvPicPr>
            <a:picLocks noChangeAspect="1"/>
          </p:cNvPicPr>
          <p:nvPr userDrawn="1"/>
        </p:nvPicPr>
        <p:blipFill>
          <a:blip r:embed="rId18" cstate="print"/>
          <a:srcRect/>
          <a:stretch>
            <a:fillRect/>
          </a:stretch>
        </p:blipFill>
        <p:spPr bwMode="auto">
          <a:xfrm>
            <a:off x="6891339" y="6030914"/>
            <a:ext cx="1778000" cy="641350"/>
          </a:xfrm>
          <a:prstGeom prst="rect">
            <a:avLst/>
          </a:prstGeom>
          <a:noFill/>
          <a:ln w="9525">
            <a:noFill/>
            <a:miter lim="800000"/>
            <a:headEnd/>
            <a:tailEnd/>
          </a:ln>
        </p:spPr>
      </p:pic>
      <p:sp>
        <p:nvSpPr>
          <p:cNvPr id="2"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rmAutofit/>
          </a:bodyPr>
          <a:lstStyle/>
          <a:p>
            <a:r>
              <a:rPr lang="en-US" dirty="0"/>
              <a:t>Click to edit Master title style</a:t>
            </a:r>
          </a:p>
        </p:txBody>
      </p:sp>
      <p:sp>
        <p:nvSpPr>
          <p:cNvPr id="1028" name="Text Placeholder 2"/>
          <p:cNvSpPr>
            <a:spLocks noGrp="1"/>
          </p:cNvSpPr>
          <p:nvPr>
            <p:ph type="body" idx="1"/>
          </p:nvPr>
        </p:nvSpPr>
        <p:spPr bwMode="auto">
          <a:xfrm>
            <a:off x="457200" y="914400"/>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0" y="6492875"/>
            <a:ext cx="673100" cy="365125"/>
          </a:xfrm>
          <a:prstGeom prst="rect">
            <a:avLst/>
          </a:prstGeom>
        </p:spPr>
        <p:txBody>
          <a:bodyPr/>
          <a:lstStyle>
            <a:lvl1pPr algn="l" fontAlgn="auto">
              <a:spcBef>
                <a:spcPts val="0"/>
              </a:spcBef>
              <a:spcAft>
                <a:spcPts val="0"/>
              </a:spcAft>
              <a:defRPr sz="1200" b="1">
                <a:solidFill>
                  <a:schemeClr val="bg1"/>
                </a:solidFill>
                <a:latin typeface="+mj-lt"/>
              </a:defRPr>
            </a:lvl1pPr>
          </a:lstStyle>
          <a:p>
            <a:pPr defTabSz="457200"/>
            <a:fld id="{BB801B3E-78CE-EB4D-B669-60AC641F9F30}" type="slidenum">
              <a:rPr lang="en-US" smtClean="0">
                <a:solidFill>
                  <a:prstClr val="white"/>
                </a:solidFill>
              </a:rPr>
              <a:pPr defTabSz="457200"/>
              <a:t>‹#›</a:t>
            </a:fld>
            <a:endParaRPr lang="en-US" dirty="0">
              <a:solidFill>
                <a:prstClr val="white"/>
              </a:solidFill>
            </a:endParaRPr>
          </a:p>
        </p:txBody>
      </p:sp>
      <p:sp>
        <p:nvSpPr>
          <p:cNvPr id="11" name="Rectangle 10"/>
          <p:cNvSpPr/>
          <p:nvPr/>
        </p:nvSpPr>
        <p:spPr>
          <a:xfrm>
            <a:off x="549275" y="590550"/>
            <a:ext cx="8594725" cy="46038"/>
          </a:xfrm>
          <a:prstGeom prst="rect">
            <a:avLst/>
          </a:prstGeom>
          <a:gradFill flip="none" rotWithShape="1">
            <a:gsLst>
              <a:gs pos="0">
                <a:srgbClr val="E78900"/>
              </a:gs>
              <a:gs pos="100000">
                <a:srgbClr val="00B05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solidFill>
                <a:prstClr val="white"/>
              </a:solidFill>
            </a:endParaRPr>
          </a:p>
        </p:txBody>
      </p:sp>
    </p:spTree>
    <p:extLst>
      <p:ext uri="{BB962C8B-B14F-4D97-AF65-F5344CB8AC3E}">
        <p14:creationId xmlns:p14="http://schemas.microsoft.com/office/powerpoint/2010/main" val="403238752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Lst>
  <p:hf hdr="0" ftr="0" dt="0"/>
  <p:txStyles>
    <p:titleStyle>
      <a:lvl1pPr algn="l" rtl="0" eaLnBrk="1" fontAlgn="base" hangingPunct="1">
        <a:spcBef>
          <a:spcPct val="0"/>
        </a:spcBef>
        <a:spcAft>
          <a:spcPct val="0"/>
        </a:spcAft>
        <a:defRPr lang="en-US" sz="3200" b="1" kern="1200" dirty="0">
          <a:gradFill flip="none" rotWithShape="1">
            <a:gsLst>
              <a:gs pos="0">
                <a:schemeClr val="bg1">
                  <a:lumMod val="65000"/>
                  <a:shade val="30000"/>
                  <a:satMod val="115000"/>
                </a:schemeClr>
              </a:gs>
              <a:gs pos="50000">
                <a:schemeClr val="bg1">
                  <a:lumMod val="65000"/>
                  <a:shade val="67500"/>
                  <a:satMod val="115000"/>
                </a:schemeClr>
              </a:gs>
              <a:gs pos="100000">
                <a:schemeClr val="bg1">
                  <a:lumMod val="75000"/>
                </a:schemeClr>
              </a:gs>
            </a:gsLst>
            <a:lin ang="16200000" scaled="1"/>
            <a:tileRect/>
          </a:gradFill>
          <a:latin typeface="Franklin Gothic Book" pitchFamily="34" charset="0"/>
          <a:ea typeface="+mj-ea"/>
          <a:cs typeface="+mj-cs"/>
        </a:defRPr>
      </a:lvl1pPr>
      <a:lvl2pPr algn="l" rtl="0" eaLnBrk="1" fontAlgn="base" hangingPunct="1">
        <a:spcBef>
          <a:spcPct val="0"/>
        </a:spcBef>
        <a:spcAft>
          <a:spcPct val="0"/>
        </a:spcAft>
        <a:defRPr sz="3200">
          <a:solidFill>
            <a:schemeClr val="tx1"/>
          </a:solidFill>
          <a:latin typeface="Franklin Gothic Demi" pitchFamily="34" charset="0"/>
        </a:defRPr>
      </a:lvl2pPr>
      <a:lvl3pPr algn="l" rtl="0" eaLnBrk="1" fontAlgn="base" hangingPunct="1">
        <a:spcBef>
          <a:spcPct val="0"/>
        </a:spcBef>
        <a:spcAft>
          <a:spcPct val="0"/>
        </a:spcAft>
        <a:defRPr sz="3200">
          <a:solidFill>
            <a:schemeClr val="tx1"/>
          </a:solidFill>
          <a:latin typeface="Franklin Gothic Demi" pitchFamily="34" charset="0"/>
        </a:defRPr>
      </a:lvl3pPr>
      <a:lvl4pPr algn="l" rtl="0" eaLnBrk="1" fontAlgn="base" hangingPunct="1">
        <a:spcBef>
          <a:spcPct val="0"/>
        </a:spcBef>
        <a:spcAft>
          <a:spcPct val="0"/>
        </a:spcAft>
        <a:defRPr sz="3200">
          <a:solidFill>
            <a:schemeClr val="tx1"/>
          </a:solidFill>
          <a:latin typeface="Franklin Gothic Demi" pitchFamily="34" charset="0"/>
        </a:defRPr>
      </a:lvl4pPr>
      <a:lvl5pPr algn="l" rtl="0" eaLnBrk="1" fontAlgn="base" hangingPunct="1">
        <a:spcBef>
          <a:spcPct val="0"/>
        </a:spcBef>
        <a:spcAft>
          <a:spcPct val="0"/>
        </a:spcAft>
        <a:defRPr sz="3200">
          <a:solidFill>
            <a:schemeClr val="tx1"/>
          </a:solidFill>
          <a:latin typeface="Franklin Gothic Demi" pitchFamily="34" charset="0"/>
        </a:defRPr>
      </a:lvl5pPr>
      <a:lvl6pPr marL="457200" algn="l" rtl="0" eaLnBrk="1" fontAlgn="base" hangingPunct="1">
        <a:spcBef>
          <a:spcPct val="0"/>
        </a:spcBef>
        <a:spcAft>
          <a:spcPct val="0"/>
        </a:spcAft>
        <a:defRPr sz="3200">
          <a:solidFill>
            <a:schemeClr val="tx1"/>
          </a:solidFill>
          <a:latin typeface="Franklin Gothic Demi" pitchFamily="34" charset="0"/>
        </a:defRPr>
      </a:lvl6pPr>
      <a:lvl7pPr marL="914400" algn="l" rtl="0" eaLnBrk="1" fontAlgn="base" hangingPunct="1">
        <a:spcBef>
          <a:spcPct val="0"/>
        </a:spcBef>
        <a:spcAft>
          <a:spcPct val="0"/>
        </a:spcAft>
        <a:defRPr sz="3200">
          <a:solidFill>
            <a:schemeClr val="tx1"/>
          </a:solidFill>
          <a:latin typeface="Franklin Gothic Demi" pitchFamily="34" charset="0"/>
        </a:defRPr>
      </a:lvl7pPr>
      <a:lvl8pPr marL="1371600" algn="l" rtl="0" eaLnBrk="1" fontAlgn="base" hangingPunct="1">
        <a:spcBef>
          <a:spcPct val="0"/>
        </a:spcBef>
        <a:spcAft>
          <a:spcPct val="0"/>
        </a:spcAft>
        <a:defRPr sz="3200">
          <a:solidFill>
            <a:schemeClr val="tx1"/>
          </a:solidFill>
          <a:latin typeface="Franklin Gothic Demi" pitchFamily="34" charset="0"/>
        </a:defRPr>
      </a:lvl8pPr>
      <a:lvl9pPr marL="1828800" algn="l" rtl="0" eaLnBrk="1" fontAlgn="base" hangingPunct="1">
        <a:spcBef>
          <a:spcPct val="0"/>
        </a:spcBef>
        <a:spcAft>
          <a:spcPct val="0"/>
        </a:spcAft>
        <a:defRPr sz="3200">
          <a:solidFill>
            <a:schemeClr val="tx1"/>
          </a:solidFill>
          <a:latin typeface="Franklin Gothic Demi" pitchFamily="34" charset="0"/>
        </a:defRPr>
      </a:lvl9pPr>
    </p:titleStyle>
    <p:bodyStyle>
      <a:lvl1pPr marL="228600" indent="-228600" algn="l" rtl="0" eaLnBrk="1" fontAlgn="base" hangingPunct="1">
        <a:lnSpc>
          <a:spcPts val="4200"/>
        </a:lnSpc>
        <a:spcBef>
          <a:spcPct val="0"/>
        </a:spcBef>
        <a:spcAft>
          <a:spcPts val="1200"/>
        </a:spcAft>
        <a:buClr>
          <a:srgbClr val="72B633"/>
        </a:buClr>
        <a:buSzPct val="80000"/>
        <a:buFont typeface="Arial" charset="0"/>
        <a:buChar char="•"/>
        <a:defRPr lang="en-US" sz="3400" kern="1200" dirty="0">
          <a:solidFill>
            <a:srgbClr val="58595B"/>
          </a:solidFill>
          <a:latin typeface="+mn-lt"/>
          <a:ea typeface="+mn-ea"/>
          <a:cs typeface="Arial" pitchFamily="34" charset="0"/>
        </a:defRPr>
      </a:lvl1pPr>
      <a:lvl2pPr marL="685800" indent="-228600" algn="l" rtl="0" eaLnBrk="1" fontAlgn="base" hangingPunct="1">
        <a:lnSpc>
          <a:spcPts val="4200"/>
        </a:lnSpc>
        <a:spcBef>
          <a:spcPct val="0"/>
        </a:spcBef>
        <a:spcAft>
          <a:spcPts val="800"/>
        </a:spcAft>
        <a:buClr>
          <a:srgbClr val="8DC63F"/>
        </a:buClr>
        <a:buSzPct val="80000"/>
        <a:buFont typeface="Arial" charset="0"/>
        <a:buChar char="–"/>
        <a:defRPr lang="en-US" sz="2600" kern="1200" dirty="0">
          <a:solidFill>
            <a:srgbClr val="58595B"/>
          </a:solidFill>
          <a:latin typeface="+mn-lt"/>
          <a:ea typeface="+mn-ea"/>
          <a:cs typeface="Arial" pitchFamily="34" charset="0"/>
        </a:defRPr>
      </a:lvl2pPr>
      <a:lvl3pPr marL="1143000" indent="-228600" algn="l" rtl="0" eaLnBrk="1" fontAlgn="base" hangingPunct="1">
        <a:lnSpc>
          <a:spcPts val="4200"/>
        </a:lnSpc>
        <a:spcBef>
          <a:spcPct val="0"/>
        </a:spcBef>
        <a:spcAft>
          <a:spcPts val="800"/>
        </a:spcAft>
        <a:buClr>
          <a:srgbClr val="8DC63F"/>
        </a:buClr>
        <a:buSzPct val="80000"/>
        <a:buFont typeface="Wingdings" pitchFamily="2" charset="2"/>
        <a:buChar char="s"/>
        <a:defRPr lang="en-US" sz="2200" kern="1200" dirty="0">
          <a:solidFill>
            <a:srgbClr val="58595B"/>
          </a:solidFill>
          <a:latin typeface="+mn-lt"/>
          <a:ea typeface="+mn-ea"/>
          <a:cs typeface="Arial" pitchFamily="34" charset="0"/>
        </a:defRPr>
      </a:lvl3pPr>
      <a:lvl4pPr marL="1600200" indent="-228600" algn="l" rtl="0" eaLnBrk="1" fontAlgn="base" hangingPunct="1">
        <a:lnSpc>
          <a:spcPts val="4200"/>
        </a:lnSpc>
        <a:spcBef>
          <a:spcPct val="0"/>
        </a:spcBef>
        <a:spcAft>
          <a:spcPts val="800"/>
        </a:spcAft>
        <a:buClr>
          <a:srgbClr val="8DC63F"/>
        </a:buClr>
        <a:buSzPct val="70000"/>
        <a:buFont typeface="Wingdings 3" pitchFamily="18" charset="2"/>
        <a:buChar char=""/>
        <a:defRPr lang="en-US" sz="2200" kern="1200" dirty="0">
          <a:solidFill>
            <a:srgbClr val="58595B"/>
          </a:solidFill>
          <a:latin typeface="+mn-lt"/>
          <a:ea typeface="+mn-ea"/>
          <a:cs typeface="Arial" pitchFamily="34" charset="0"/>
        </a:defRPr>
      </a:lvl4pPr>
      <a:lvl5pPr marL="2057400" indent="-228600" algn="l" rtl="0" eaLnBrk="1" fontAlgn="base" hangingPunct="1">
        <a:lnSpc>
          <a:spcPts val="4200"/>
        </a:lnSpc>
        <a:spcBef>
          <a:spcPct val="0"/>
        </a:spcBef>
        <a:spcAft>
          <a:spcPts val="800"/>
        </a:spcAft>
        <a:buClr>
          <a:srgbClr val="8DC63F"/>
        </a:buClr>
        <a:buSzPct val="80000"/>
        <a:buFont typeface="Arial" charset="0"/>
        <a:buChar char="»"/>
        <a:defRPr lang="en-US" sz="2000" kern="1200" dirty="0">
          <a:solidFill>
            <a:srgbClr val="585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Arial" pitchFamily="34" charset="0"/>
                <a:ea typeface="ＭＳ Ｐゴシック" pitchFamily="34" charset="-128"/>
              </a:defRPr>
            </a:lvl1pPr>
          </a:lstStyle>
          <a:p>
            <a:pPr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fontAlgn="auto">
              <a:spcBef>
                <a:spcPts val="0"/>
              </a:spcBef>
              <a:spcAft>
                <a:spcPts val="0"/>
              </a:spcAft>
              <a:defRPr sz="1400">
                <a:solidFill>
                  <a:schemeClr val="tx2"/>
                </a:solidFill>
                <a:latin typeface="+mn-lt"/>
                <a:ea typeface="+mn-ea"/>
                <a:cs typeface="+mn-cs"/>
              </a:defRPr>
            </a:lvl1pPr>
          </a:lstStyle>
          <a:p>
            <a:pPr>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1031" name="Picture 1"/>
          <p:cNvPicPr>
            <a:picLocks noChangeAspect="1" noChangeArrowheads="1"/>
          </p:cNvPicPr>
          <p:nvPr/>
        </p:nvPicPr>
        <p:blipFill>
          <a:blip r:embed="rId12" cstate="print"/>
          <a:srcRect/>
          <a:stretch>
            <a:fillRect/>
          </a:stretch>
        </p:blipFill>
        <p:spPr bwMode="auto">
          <a:xfrm>
            <a:off x="0" y="6183313"/>
            <a:ext cx="9144000" cy="681037"/>
          </a:xfrm>
          <a:prstGeom prst="rect">
            <a:avLst/>
          </a:prstGeom>
          <a:noFill/>
          <a:ln w="9525">
            <a:noFill/>
            <a:miter lim="800000"/>
            <a:headEnd/>
            <a:tailEnd/>
          </a:ln>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fld id="{FE77A38D-44ED-4772-BFF3-2A240D9852E3}" type="slidenum">
              <a:rPr lang="en-US" sz="1400">
                <a:solidFill>
                  <a:srgbClr val="F8F8F8"/>
                </a:solidFill>
                <a:ea typeface="ＭＳ Ｐゴシック" pitchFamily="34" charset="-128"/>
              </a:rPr>
              <a:pPr algn="ctr" fontAlgn="base">
                <a:spcBef>
                  <a:spcPct val="0"/>
                </a:spcBef>
                <a:spcAft>
                  <a:spcPct val="0"/>
                </a:spcAft>
                <a:defRPr/>
              </a:pPr>
              <a:t>‹#›</a:t>
            </a:fld>
            <a:endParaRPr lang="en-US" sz="1400" dirty="0">
              <a:solidFill>
                <a:srgbClr val="F8F8F8"/>
              </a:solidFill>
              <a:ea typeface="ＭＳ Ｐゴシック" pitchFamily="34" charset="-128"/>
            </a:endParaRPr>
          </a:p>
        </p:txBody>
      </p:sp>
    </p:spTree>
    <p:extLst>
      <p:ext uri="{BB962C8B-B14F-4D97-AF65-F5344CB8AC3E}">
        <p14:creationId xmlns:p14="http://schemas.microsoft.com/office/powerpoint/2010/main" val="2054631391"/>
      </p:ext>
    </p:extLst>
  </p:cSld>
  <p:clrMap bg1="lt1" tx1="dk1" bg2="lt2" tx2="dk2" accent1="accent1" accent2="accent2" accent3="accent3" accent4="accent4" accent5="accent5" accent6="accent6" hlink="hlink" folHlink="folHlink"/>
  <p:sldLayoutIdLst>
    <p:sldLayoutId id="2147484014" r:id="rId1"/>
    <p:sldLayoutId id="2147484016" r:id="rId2"/>
    <p:sldLayoutId id="2147484018" r:id="rId3"/>
    <p:sldLayoutId id="2147484019" r:id="rId4"/>
    <p:sldLayoutId id="2147484025" r:id="rId5"/>
    <p:sldLayoutId id="2147484028" r:id="rId6"/>
    <p:sldLayoutId id="2147484030" r:id="rId7"/>
    <p:sldLayoutId id="2147484041" r:id="rId8"/>
    <p:sldLayoutId id="2147484049" r:id="rId9"/>
    <p:sldLayoutId id="2147484052" r:id="rId10"/>
  </p:sldLayoutIdLst>
  <p:hf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1.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1.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hyperlink" Target="http://www.ipvhealthpartners.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0375408Medium.jpg"/>
          <p:cNvPicPr>
            <a:picLocks noChangeAspect="1"/>
          </p:cNvPicPr>
          <p:nvPr/>
        </p:nvPicPr>
        <p:blipFill>
          <a:blip r:embed="rId4" cstate="print"/>
          <a:stretch>
            <a:fillRect/>
          </a:stretch>
        </p:blipFill>
        <p:spPr>
          <a:xfrm>
            <a:off x="-1" y="0"/>
            <a:ext cx="9144001" cy="5410199"/>
          </a:xfrm>
          <a:prstGeom prst="rect">
            <a:avLst/>
          </a:prstGeom>
        </p:spPr>
      </p:pic>
      <p:sp>
        <p:nvSpPr>
          <p:cNvPr id="16" name="Rectangle 4"/>
          <p:cNvSpPr txBox="1">
            <a:spLocks noChangeArrowheads="1"/>
          </p:cNvSpPr>
          <p:nvPr/>
        </p:nvSpPr>
        <p:spPr>
          <a:xfrm>
            <a:off x="838200" y="5410199"/>
            <a:ext cx="8001000" cy="1295401"/>
          </a:xfrm>
          <a:prstGeom prst="rect">
            <a:avLst/>
          </a:prstGeom>
        </p:spPr>
        <p:txBody>
          <a:bodyPr vert="horz" lIns="91440" tIns="45720" rIns="91440" bIns="45720" rtlCol="0" anchor="t">
            <a:noAutofit/>
          </a:bodyPr>
          <a:lstStyle/>
          <a:p>
            <a:pPr algn="ctr" defTabSz="457200">
              <a:spcBef>
                <a:spcPct val="0"/>
              </a:spcBef>
              <a:defRPr/>
            </a:pPr>
            <a:r>
              <a:rPr lang="en-US" sz="2800" b="1" dirty="0">
                <a:solidFill>
                  <a:schemeClr val="tx1">
                    <a:lumMod val="65000"/>
                    <a:lumOff val="35000"/>
                  </a:schemeClr>
                </a:solidFill>
                <a:latin typeface="Arial" pitchFamily="34" charset="0"/>
                <a:ea typeface="+mj-ea"/>
                <a:cs typeface="Arial" pitchFamily="34" charset="0"/>
              </a:rPr>
              <a:t>Health Impact of IPV, Human Trafficking and Sexual Assault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555" y="3962400"/>
            <a:ext cx="2429445" cy="1190077"/>
          </a:xfrm>
          <a:prstGeom prst="rect">
            <a:avLst/>
          </a:prstGeom>
        </p:spPr>
      </p:pic>
    </p:spTree>
    <p:custDataLst>
      <p:tags r:id="rId1"/>
    </p:custDataLst>
    <p:extLst>
      <p:ext uri="{BB962C8B-B14F-4D97-AF65-F5344CB8AC3E}">
        <p14:creationId xmlns:p14="http://schemas.microsoft.com/office/powerpoint/2010/main" val="1208149290"/>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a:xfrm>
            <a:off x="568778" y="418475"/>
            <a:ext cx="9129424" cy="1038341"/>
          </a:xfrm>
        </p:spPr>
        <p:txBody>
          <a:bodyPr>
            <a:noAutofit/>
          </a:bodyPr>
          <a:lstStyle/>
          <a:p>
            <a:r>
              <a:rPr lang="en-US" sz="3600" dirty="0">
                <a:solidFill>
                  <a:schemeClr val="tx1">
                    <a:lumMod val="65000"/>
                    <a:lumOff val="35000"/>
                  </a:schemeClr>
                </a:solidFill>
              </a:rPr>
              <a:t>IPV and Behavioral Health Co-Morbidities</a:t>
            </a:r>
          </a:p>
        </p:txBody>
      </p:sp>
      <p:sp>
        <p:nvSpPr>
          <p:cNvPr id="9" name="Rectangle 3"/>
          <p:cNvSpPr txBox="1">
            <a:spLocks noChangeArrowheads="1"/>
          </p:cNvSpPr>
          <p:nvPr/>
        </p:nvSpPr>
        <p:spPr bwMode="auto">
          <a:xfrm>
            <a:off x="584832" y="1588610"/>
            <a:ext cx="8222841" cy="32179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Anxiety and/or depression</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Post-traumatic stress disorder (PTSD)</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Antisocial behavior</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Suicidal behavior </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Low self-esteem</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Emotional detachment</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Sleep disturbances</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Substance dependency</a:t>
            </a:r>
          </a:p>
          <a:p>
            <a:pPr marL="285750" indent="-285750" fontAlgn="base">
              <a:spcBef>
                <a:spcPct val="0"/>
              </a:spcBef>
              <a:spcAft>
                <a:spcPct val="0"/>
              </a:spcAft>
              <a:buFont typeface="Arial" panose="020B0604020202020204" pitchFamily="34" charset="0"/>
              <a:buChar char="•"/>
            </a:pPr>
            <a:endParaRPr lang="en-US" sz="2100" b="1" dirty="0">
              <a:solidFill>
                <a:srgbClr val="595959"/>
              </a:solidFill>
            </a:endParaRPr>
          </a:p>
        </p:txBody>
      </p:sp>
      <p:pic>
        <p:nvPicPr>
          <p:cNvPr id="12" name="Picture 2" descr="F:\ORGDATA\PHOTOS\Health Team Photos &amp; Graphics\ALL PHOTOS\By Project\Home Visitation Guidelines\Empty glass_Alcohol.png"/>
          <p:cNvPicPr>
            <a:picLocks noChangeAspect="1" noChangeArrowheads="1"/>
          </p:cNvPicPr>
          <p:nvPr/>
        </p:nvPicPr>
        <p:blipFill>
          <a:blip r:embed="rId3" cstate="print"/>
          <a:srcRect/>
          <a:stretch>
            <a:fillRect/>
          </a:stretch>
        </p:blipFill>
        <p:spPr bwMode="auto">
          <a:xfrm>
            <a:off x="6865264" y="3593547"/>
            <a:ext cx="2288115" cy="1517907"/>
          </a:xfrm>
          <a:prstGeom prst="rect">
            <a:avLst/>
          </a:prstGeom>
          <a:noFill/>
        </p:spPr>
      </p:pic>
      <p:sp>
        <p:nvSpPr>
          <p:cNvPr id="2" name="Rectangle 1"/>
          <p:cNvSpPr/>
          <p:nvPr/>
        </p:nvSpPr>
        <p:spPr>
          <a:xfrm>
            <a:off x="990600" y="4221386"/>
            <a:ext cx="6220370" cy="307777"/>
          </a:xfrm>
          <a:prstGeom prst="rect">
            <a:avLst/>
          </a:prstGeom>
        </p:spPr>
        <p:txBody>
          <a:bodyPr wrap="square">
            <a:spAutoFit/>
          </a:bodyPr>
          <a:lstStyle/>
          <a:p>
            <a:pPr fontAlgn="base">
              <a:spcBef>
                <a:spcPct val="0"/>
              </a:spcBef>
              <a:spcAft>
                <a:spcPct val="0"/>
              </a:spcAft>
            </a:pPr>
            <a:r>
              <a:rPr lang="en-US" sz="1400" dirty="0">
                <a:solidFill>
                  <a:schemeClr val="tx1">
                    <a:lumMod val="65000"/>
                    <a:lumOff val="35000"/>
                  </a:schemeClr>
                </a:solidFill>
              </a:rPr>
              <a:t>(</a:t>
            </a:r>
            <a:r>
              <a:rPr lang="en-US" sz="1400" dirty="0" err="1">
                <a:solidFill>
                  <a:schemeClr val="tx1">
                    <a:lumMod val="65000"/>
                    <a:lumOff val="35000"/>
                  </a:schemeClr>
                </a:solidFill>
              </a:rPr>
              <a:t>Tjaden</a:t>
            </a:r>
            <a:r>
              <a:rPr lang="en-US" sz="1400" dirty="0">
                <a:solidFill>
                  <a:schemeClr val="tx1">
                    <a:lumMod val="65000"/>
                    <a:lumOff val="35000"/>
                  </a:schemeClr>
                </a:solidFill>
              </a:rPr>
              <a:t> P, 2000; Coker AL, 2002)</a:t>
            </a:r>
          </a:p>
        </p:txBody>
      </p:sp>
      <p:sp>
        <p:nvSpPr>
          <p:cNvPr id="3" name="Rectangle 2"/>
          <p:cNvSpPr/>
          <p:nvPr/>
        </p:nvSpPr>
        <p:spPr>
          <a:xfrm>
            <a:off x="701632" y="5130302"/>
            <a:ext cx="8297171" cy="1107996"/>
          </a:xfrm>
          <a:prstGeom prst="rect">
            <a:avLst/>
          </a:prstGeom>
        </p:spPr>
        <p:txBody>
          <a:bodyPr wrap="square">
            <a:spAutoFit/>
          </a:bodyPr>
          <a:lstStyle/>
          <a:p>
            <a:r>
              <a:rPr lang="en-US" sz="2200" b="1" dirty="0">
                <a:solidFill>
                  <a:srgbClr val="E98A00"/>
                </a:solidFill>
                <a:effectLst>
                  <a:outerShdw blurRad="38100" dist="38100" dir="2700000" algn="tl">
                    <a:srgbClr val="000000">
                      <a:alpha val="43137"/>
                    </a:srgbClr>
                  </a:outerShdw>
                </a:effectLst>
              </a:rPr>
              <a:t>Research suggests that women may also be more likely than men to use prescription opioids to self-medicate for other problems including anxiety or stress.</a:t>
            </a:r>
            <a:r>
              <a:rPr lang="en-US" sz="2200" b="1" dirty="0">
                <a:solidFill>
                  <a:srgbClr val="E98A00"/>
                </a:solidFill>
              </a:rPr>
              <a:t>  </a:t>
            </a:r>
            <a:r>
              <a:rPr lang="en-US" sz="1400" dirty="0">
                <a:solidFill>
                  <a:schemeClr val="tx1">
                    <a:lumMod val="65000"/>
                    <a:lumOff val="35000"/>
                  </a:schemeClr>
                </a:solidFill>
              </a:rPr>
              <a:t>(McHugh 2013)</a:t>
            </a:r>
            <a:endParaRPr lang="en-US" sz="1400" dirty="0">
              <a:solidFill>
                <a:schemeClr val="tx1">
                  <a:lumMod val="65000"/>
                  <a:lumOff val="35000"/>
                </a:schemeClr>
              </a:solidFill>
              <a:cs typeface="Arial" pitchFamily="34" charset="0"/>
            </a:endParaRPr>
          </a:p>
        </p:txBody>
      </p:sp>
      <p:pic>
        <p:nvPicPr>
          <p:cNvPr id="1026" name="Picture 2" descr="Image result for free image of pi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882" y="1557655"/>
            <a:ext cx="2459922" cy="1639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PROGDATA\Public Education\Photo Library\Images from Shutterstock\Pics\shutterstock_58649125.jpg"/>
          <p:cNvPicPr/>
          <p:nvPr/>
        </p:nvPicPr>
        <p:blipFill>
          <a:blip r:embed="rId5" cstate="print"/>
          <a:srcRect/>
          <a:stretch>
            <a:fillRect/>
          </a:stretch>
        </p:blipFill>
        <p:spPr bwMode="auto">
          <a:xfrm>
            <a:off x="4639326" y="3043165"/>
            <a:ext cx="2286000" cy="1571625"/>
          </a:xfrm>
          <a:prstGeom prst="rect">
            <a:avLst/>
          </a:prstGeom>
          <a:noFill/>
        </p:spPr>
      </p:pic>
    </p:spTree>
    <p:extLst>
      <p:ext uri="{BB962C8B-B14F-4D97-AF65-F5344CB8AC3E}">
        <p14:creationId xmlns:p14="http://schemas.microsoft.com/office/powerpoint/2010/main" val="3224130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54" y="669506"/>
            <a:ext cx="8573846" cy="612775"/>
          </a:xfrm>
        </p:spPr>
        <p:txBody>
          <a:bodyPr/>
          <a:lstStyle/>
          <a:p>
            <a:r>
              <a:rPr lang="en-US" sz="3200" dirty="0">
                <a:solidFill>
                  <a:schemeClr val="tx1">
                    <a:lumMod val="65000"/>
                    <a:lumOff val="35000"/>
                  </a:schemeClr>
                </a:solidFill>
              </a:rPr>
              <a:t>Mental Health and Substance Use Coercion</a:t>
            </a:r>
          </a:p>
        </p:txBody>
      </p:sp>
      <p:sp>
        <p:nvSpPr>
          <p:cNvPr id="3" name="Content Placeholder 2"/>
          <p:cNvSpPr>
            <a:spLocks noGrp="1"/>
          </p:cNvSpPr>
          <p:nvPr>
            <p:ph idx="4294967295"/>
          </p:nvPr>
        </p:nvSpPr>
        <p:spPr>
          <a:xfrm>
            <a:off x="570153" y="1775911"/>
            <a:ext cx="4238779" cy="4240212"/>
          </a:xfrm>
          <a:effectLst/>
        </p:spPr>
        <p:txBody>
          <a:bodyPr/>
          <a:lstStyle/>
          <a:p>
            <a:pPr marL="0" indent="0">
              <a:lnSpc>
                <a:spcPct val="100000"/>
              </a:lnSpc>
              <a:spcAft>
                <a:spcPts val="600"/>
              </a:spcAft>
              <a:buNone/>
            </a:pPr>
            <a:r>
              <a:rPr lang="en-US" sz="3600" b="1" dirty="0">
                <a:solidFill>
                  <a:srgbClr val="F09208"/>
                </a:solidFill>
                <a:effectLst>
                  <a:outerShdw blurRad="38100" dist="38100" dir="2700000" algn="tl">
                    <a:srgbClr val="000000">
                      <a:alpha val="43137"/>
                    </a:srgbClr>
                  </a:outerShdw>
                </a:effectLst>
              </a:rPr>
              <a:t>Abusers rely on stigma related to mental health and substance abuse  to undermine and control their partners. </a:t>
            </a:r>
          </a:p>
          <a:p>
            <a:pPr marL="0" indent="0" algn="ctr">
              <a:lnSpc>
                <a:spcPct val="100000"/>
              </a:lnSpc>
              <a:spcAft>
                <a:spcPts val="600"/>
              </a:spcAft>
              <a:buNone/>
            </a:pPr>
            <a:r>
              <a:rPr lang="en-US" sz="1400" dirty="0">
                <a:solidFill>
                  <a:schemeClr val="tx1">
                    <a:lumMod val="65000"/>
                    <a:lumOff val="35000"/>
                  </a:schemeClr>
                </a:solidFill>
              </a:rPr>
              <a:t>(Warshaw, 2014)</a:t>
            </a:r>
          </a:p>
          <a:p>
            <a:pPr marL="0" indent="0">
              <a:lnSpc>
                <a:spcPct val="100000"/>
              </a:lnSpc>
              <a:spcAft>
                <a:spcPts val="600"/>
              </a:spcAft>
              <a:buNone/>
            </a:pPr>
            <a:endParaRPr lang="en-US" sz="1100" b="1" i="1" dirty="0">
              <a:solidFill>
                <a:srgbClr val="ED8013"/>
              </a:solidFill>
              <a:effectLst>
                <a:outerShdw blurRad="50800" dist="38100" dir="2700000">
                  <a:srgbClr val="000000">
                    <a:alpha val="43000"/>
                  </a:srgbClr>
                </a:outerShdw>
              </a:effectLst>
            </a:endParaRPr>
          </a:p>
        </p:txBody>
      </p:sp>
      <p:pic>
        <p:nvPicPr>
          <p:cNvPr id="2050" name="Picture 2" descr="ii_jf48lilq0_16253f79b8cd836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932" y="2503374"/>
            <a:ext cx="4186784" cy="278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683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153400" cy="609600"/>
          </a:xfrm>
        </p:spPr>
        <p:txBody>
          <a:bodyPr/>
          <a:lstStyle/>
          <a:p>
            <a:r>
              <a:rPr lang="en-US" sz="3600" dirty="0">
                <a:solidFill>
                  <a:schemeClr val="tx1">
                    <a:lumMod val="65000"/>
                    <a:lumOff val="35000"/>
                  </a:schemeClr>
                </a:solidFill>
              </a:rPr>
              <a:t>Women, Opioids and Violence</a:t>
            </a:r>
          </a:p>
        </p:txBody>
      </p:sp>
      <p:sp>
        <p:nvSpPr>
          <p:cNvPr id="3" name="Content Placeholder 2"/>
          <p:cNvSpPr>
            <a:spLocks noGrp="1"/>
          </p:cNvSpPr>
          <p:nvPr>
            <p:ph sz="half" idx="1"/>
          </p:nvPr>
        </p:nvSpPr>
        <p:spPr>
          <a:xfrm>
            <a:off x="623455" y="1676400"/>
            <a:ext cx="5624945" cy="4419600"/>
          </a:xfrm>
        </p:spPr>
        <p:txBody>
          <a:bodyPr/>
          <a:lstStyle/>
          <a:p>
            <a:pPr marL="457200" indent="-457200">
              <a:buFont typeface="Arial" panose="020B0604020202020204" pitchFamily="34" charset="0"/>
              <a:buChar char="•"/>
            </a:pPr>
            <a:r>
              <a:rPr lang="en-US" sz="2800" b="1" dirty="0">
                <a:solidFill>
                  <a:srgbClr val="F09208"/>
                </a:solidFill>
                <a:effectLst>
                  <a:outerShdw blurRad="38100" dist="38100" dir="2700000" algn="tl">
                    <a:srgbClr val="000000">
                      <a:alpha val="43137"/>
                    </a:srgbClr>
                  </a:outerShdw>
                </a:effectLst>
              </a:rPr>
              <a:t>Opioid use disorders are associated with IPV victimization particularly among women</a:t>
            </a:r>
          </a:p>
          <a:p>
            <a:pPr marL="0" indent="0"/>
            <a:endParaRPr lang="en-US" sz="2800" b="1" dirty="0">
              <a:solidFill>
                <a:srgbClr val="F09208"/>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2800" b="1" dirty="0">
                <a:solidFill>
                  <a:srgbClr val="F09208"/>
                </a:solidFill>
                <a:effectLst>
                  <a:outerShdw blurRad="38100" dist="38100" dir="2700000" algn="tl">
                    <a:srgbClr val="000000">
                      <a:alpha val="43137"/>
                    </a:srgbClr>
                  </a:outerShdw>
                </a:effectLst>
              </a:rPr>
              <a:t>Women also may be particularly susceptible to such violence when under the influence of opioids. </a:t>
            </a:r>
          </a:p>
          <a:p>
            <a:pPr marL="0" indent="0" algn="ctr"/>
            <a:r>
              <a:rPr lang="en-US" sz="1400" dirty="0">
                <a:solidFill>
                  <a:schemeClr val="tx1">
                    <a:lumMod val="50000"/>
                    <a:lumOff val="50000"/>
                  </a:schemeClr>
                </a:solidFill>
              </a:rPr>
              <a:t>(Smith, 2012)</a:t>
            </a:r>
          </a:p>
          <a:p>
            <a:pPr marL="0" indent="0"/>
            <a:endParaRPr lang="en-US" sz="2800" b="1" dirty="0">
              <a:solidFill>
                <a:srgbClr val="F09208"/>
              </a:solidFill>
            </a:endParaRPr>
          </a:p>
          <a:p>
            <a:pPr marL="0" indent="0"/>
            <a:endParaRPr lang="en-US" sz="2800" b="1" dirty="0">
              <a:solidFill>
                <a:srgbClr val="F09208"/>
              </a:solidFill>
            </a:endParaRPr>
          </a:p>
        </p:txBody>
      </p:sp>
      <p:pic>
        <p:nvPicPr>
          <p:cNvPr id="3074" name="Picture 2" descr="ii_jf48ne0k0_16253f8f6a1a64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2774" y="1810407"/>
            <a:ext cx="2441542" cy="15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pic of injection needles on 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2775" y="3733800"/>
            <a:ext cx="2441541" cy="162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864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568688"/>
            <a:ext cx="8610600" cy="612775"/>
          </a:xfrm>
        </p:spPr>
        <p:txBody>
          <a:bodyPr>
            <a:noAutofit/>
          </a:bodyPr>
          <a:lstStyle/>
          <a:p>
            <a:endParaRPr lang="en-US" sz="3600" dirty="0">
              <a:solidFill>
                <a:schemeClr val="tx1">
                  <a:lumMod val="65000"/>
                  <a:lumOff val="35000"/>
                </a:schemeClr>
              </a:solidFill>
            </a:endParaRPr>
          </a:p>
        </p:txBody>
      </p:sp>
      <p:sp>
        <p:nvSpPr>
          <p:cNvPr id="4" name="Text Placeholder 3"/>
          <p:cNvSpPr>
            <a:spLocks noGrp="1"/>
          </p:cNvSpPr>
          <p:nvPr>
            <p:ph type="body" sz="quarter" idx="10"/>
          </p:nvPr>
        </p:nvSpPr>
        <p:spPr>
          <a:xfrm>
            <a:off x="609600" y="1066800"/>
            <a:ext cx="8077200" cy="4800600"/>
          </a:xfrm>
        </p:spPr>
        <p:txBody>
          <a:bodyPr/>
          <a:lstStyle/>
          <a:p>
            <a:endParaRPr lang="en-US" dirty="0"/>
          </a:p>
          <a:p>
            <a:pPr algn="ctr"/>
            <a:r>
              <a:rPr lang="en-US" b="1" dirty="0">
                <a:solidFill>
                  <a:schemeClr val="tx1">
                    <a:lumMod val="65000"/>
                    <a:lumOff val="35000"/>
                  </a:schemeClr>
                </a:solidFill>
              </a:rPr>
              <a:t>Adolescent Health</a:t>
            </a:r>
          </a:p>
        </p:txBody>
      </p:sp>
      <p:pic>
        <p:nvPicPr>
          <p:cNvPr id="5" name="Picture 4" descr="Teen girl conflict with teen boy.jpg"/>
          <p:cNvPicPr/>
          <p:nvPr/>
        </p:nvPicPr>
        <p:blipFill>
          <a:blip r:embed="rId3" cstate="print"/>
          <a:srcRect l="20781"/>
          <a:stretch>
            <a:fillRect/>
          </a:stretch>
        </p:blipFill>
        <p:spPr>
          <a:xfrm>
            <a:off x="2446655" y="2438400"/>
            <a:ext cx="4403090" cy="3810000"/>
          </a:xfrm>
          <a:prstGeom prst="rect">
            <a:avLst/>
          </a:prstGeom>
        </p:spPr>
      </p:pic>
    </p:spTree>
    <p:extLst>
      <p:ext uri="{BB962C8B-B14F-4D97-AF65-F5344CB8AC3E}">
        <p14:creationId xmlns:p14="http://schemas.microsoft.com/office/powerpoint/2010/main" val="27057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556846" y="616309"/>
            <a:ext cx="8610600" cy="612775"/>
          </a:xfrm>
        </p:spPr>
        <p:txBody>
          <a:bodyPr>
            <a:noAutofit/>
          </a:bodyPr>
          <a:lstStyle/>
          <a:p>
            <a:r>
              <a:rPr lang="en-US" sz="3600" dirty="0">
                <a:solidFill>
                  <a:schemeClr val="tx1">
                    <a:lumMod val="65000"/>
                    <a:lumOff val="35000"/>
                  </a:schemeClr>
                </a:solidFill>
              </a:rPr>
              <a:t>Adolescent Relationship Abuse (ARA)</a:t>
            </a:r>
          </a:p>
        </p:txBody>
      </p:sp>
      <p:sp>
        <p:nvSpPr>
          <p:cNvPr id="131074" name="Rectangle 3"/>
          <p:cNvSpPr>
            <a:spLocks noGrp="1" noChangeArrowheads="1"/>
          </p:cNvSpPr>
          <p:nvPr>
            <p:ph type="body" sz="quarter" idx="4294967295"/>
          </p:nvPr>
        </p:nvSpPr>
        <p:spPr>
          <a:xfrm>
            <a:off x="533400" y="1524000"/>
            <a:ext cx="8610600" cy="4267200"/>
          </a:xfrm>
          <a:prstGeom prst="rect">
            <a:avLst/>
          </a:prstGeom>
        </p:spPr>
        <p:txBody>
          <a:bodyPr/>
          <a:lstStyle/>
          <a:p>
            <a:pPr marL="0" indent="0">
              <a:buNone/>
            </a:pPr>
            <a:r>
              <a:rPr lang="en-US" sz="3600" b="1" dirty="0">
                <a:solidFill>
                  <a:srgbClr val="F09208"/>
                </a:solidFill>
                <a:effectLst>
                  <a:outerShdw blurRad="38100" dist="38100" dir="2700000" algn="tl">
                    <a:srgbClr val="000000">
                      <a:alpha val="43137"/>
                    </a:srgbClr>
                  </a:outerShdw>
                </a:effectLst>
              </a:rPr>
              <a:t>Young women who have experienced abuse have higher rates of:</a:t>
            </a:r>
          </a:p>
          <a:p>
            <a:pPr marL="457200" indent="-457200">
              <a:buClr>
                <a:srgbClr val="F09208"/>
              </a:buClr>
              <a:buFont typeface="Arial" panose="020B0604020202020204" pitchFamily="34" charset="0"/>
              <a:buChar char="•"/>
            </a:pPr>
            <a:r>
              <a:rPr lang="en-US" dirty="0">
                <a:solidFill>
                  <a:schemeClr val="tx1">
                    <a:lumMod val="65000"/>
                    <a:lumOff val="35000"/>
                  </a:schemeClr>
                </a:solidFill>
              </a:rPr>
              <a:t>Depression and anxiety</a:t>
            </a:r>
          </a:p>
          <a:p>
            <a:pPr marL="457200" indent="-457200">
              <a:buClr>
                <a:srgbClr val="F09208"/>
              </a:buClr>
              <a:buFont typeface="Arial" panose="020B0604020202020204" pitchFamily="34" charset="0"/>
              <a:buChar char="•"/>
            </a:pPr>
            <a:r>
              <a:rPr lang="en-US" dirty="0">
                <a:solidFill>
                  <a:schemeClr val="tx1">
                    <a:lumMod val="65000"/>
                    <a:lumOff val="35000"/>
                  </a:schemeClr>
                </a:solidFill>
              </a:rPr>
              <a:t>Disordered eating</a:t>
            </a:r>
          </a:p>
          <a:p>
            <a:pPr marL="457200" indent="-457200">
              <a:buClr>
                <a:srgbClr val="F09208"/>
              </a:buClr>
              <a:buFont typeface="Arial" panose="020B0604020202020204" pitchFamily="34" charset="0"/>
              <a:buChar char="•"/>
            </a:pPr>
            <a:r>
              <a:rPr lang="en-US" dirty="0">
                <a:solidFill>
                  <a:schemeClr val="tx1">
                    <a:lumMod val="65000"/>
                    <a:lumOff val="35000"/>
                  </a:schemeClr>
                </a:solidFill>
              </a:rPr>
              <a:t>Suicidality </a:t>
            </a:r>
          </a:p>
          <a:p>
            <a:pPr marL="457200" indent="-457200">
              <a:buClr>
                <a:srgbClr val="F09208"/>
              </a:buClr>
              <a:buFont typeface="Arial" panose="020B0604020202020204" pitchFamily="34" charset="0"/>
              <a:buChar char="•"/>
            </a:pPr>
            <a:r>
              <a:rPr lang="en-US" dirty="0">
                <a:solidFill>
                  <a:schemeClr val="tx1">
                    <a:lumMod val="65000"/>
                    <a:lumOff val="35000"/>
                  </a:schemeClr>
                </a:solidFill>
              </a:rPr>
              <a:t>Substance abuse</a:t>
            </a:r>
            <a:r>
              <a:rPr lang="en-US" dirty="0">
                <a:solidFill>
                  <a:schemeClr val="bg1">
                    <a:lumMod val="50000"/>
                  </a:schemeClr>
                </a:solidFill>
              </a:rPr>
              <a:t>	</a:t>
            </a:r>
          </a:p>
          <a:p>
            <a:endParaRPr lang="en-US" sz="3200" b="1" dirty="0">
              <a:solidFill>
                <a:srgbClr val="E98A00"/>
              </a:solidFill>
              <a:effectLst>
                <a:outerShdw blurRad="38100" dist="38100" dir="2700000" algn="tl">
                  <a:srgbClr val="000000">
                    <a:alpha val="43137"/>
                  </a:srgbClr>
                </a:outerShdw>
              </a:effectLst>
            </a:endParaRPr>
          </a:p>
          <a:p>
            <a:r>
              <a:rPr lang="en-US" sz="2800" b="1" dirty="0">
                <a:solidFill>
                  <a:srgbClr val="E98A00"/>
                </a:solidFill>
                <a:effectLst>
                  <a:outerShdw blurRad="38100" dist="38100" dir="2700000" algn="tl">
                    <a:srgbClr val="000000">
                      <a:alpha val="43137"/>
                    </a:srgbClr>
                  </a:outerShdw>
                </a:effectLst>
              </a:rPr>
              <a:t>And are more likely to initiate sex before age 15. </a:t>
            </a:r>
            <a:r>
              <a:rPr lang="en-US" dirty="0">
                <a:solidFill>
                  <a:srgbClr val="F09208"/>
                </a:solidFill>
                <a:effectLst>
                  <a:outerShdw blurRad="38100" dist="38100" dir="2700000" algn="tl">
                    <a:srgbClr val="000000">
                      <a:alpha val="43137"/>
                    </a:srgbClr>
                  </a:outerShdw>
                </a:effectLst>
              </a:rPr>
              <a:t>			</a:t>
            </a:r>
          </a:p>
          <a:p>
            <a:pPr>
              <a:buNone/>
            </a:pPr>
            <a:endParaRPr lang="en-US" sz="1400" dirty="0"/>
          </a:p>
        </p:txBody>
      </p:sp>
      <p:sp>
        <p:nvSpPr>
          <p:cNvPr id="5" name="TextBox 4"/>
          <p:cNvSpPr txBox="1"/>
          <p:nvPr/>
        </p:nvSpPr>
        <p:spPr>
          <a:xfrm>
            <a:off x="583004" y="4869991"/>
            <a:ext cx="5474970" cy="523220"/>
          </a:xfrm>
          <a:prstGeom prst="rect">
            <a:avLst/>
          </a:prstGeom>
          <a:noFill/>
        </p:spPr>
        <p:txBody>
          <a:bodyPr wrap="square" rtlCol="0">
            <a:spAutoFit/>
          </a:bodyPr>
          <a:lstStyle/>
          <a:p>
            <a:pPr algn="ctr" defTabSz="457200"/>
            <a:r>
              <a:rPr lang="en-US" sz="1400" dirty="0">
                <a:solidFill>
                  <a:schemeClr val="tx1">
                    <a:lumMod val="65000"/>
                    <a:lumOff val="35000"/>
                  </a:schemeClr>
                </a:solidFill>
              </a:rPr>
              <a:t>(Kim-Godwin, 2009; Howard, 2008; </a:t>
            </a:r>
            <a:r>
              <a:rPr lang="en-US" sz="1400" dirty="0" err="1">
                <a:solidFill>
                  <a:schemeClr val="tx1">
                    <a:lumMod val="65000"/>
                    <a:lumOff val="35000"/>
                  </a:schemeClr>
                </a:solidFill>
              </a:rPr>
              <a:t>Brossarte</a:t>
            </a:r>
            <a:r>
              <a:rPr lang="en-US" sz="1400" dirty="0">
                <a:solidFill>
                  <a:schemeClr val="tx1">
                    <a:lumMod val="65000"/>
                    <a:lumOff val="35000"/>
                  </a:schemeClr>
                </a:solidFill>
              </a:rPr>
              <a:t>, 2008; </a:t>
            </a:r>
            <a:r>
              <a:rPr lang="en-US" sz="1400" dirty="0" err="1">
                <a:solidFill>
                  <a:schemeClr val="tx1">
                    <a:lumMod val="65000"/>
                    <a:lumOff val="35000"/>
                  </a:schemeClr>
                </a:solidFill>
              </a:rPr>
              <a:t>Ackard</a:t>
            </a:r>
            <a:r>
              <a:rPr lang="en-US" sz="1400" dirty="0">
                <a:solidFill>
                  <a:schemeClr val="tx1">
                    <a:lumMod val="65000"/>
                    <a:lumOff val="35000"/>
                  </a:schemeClr>
                </a:solidFill>
              </a:rPr>
              <a:t> &amp; </a:t>
            </a:r>
            <a:r>
              <a:rPr lang="en-US" sz="1400" dirty="0" err="1">
                <a:solidFill>
                  <a:schemeClr val="tx1">
                    <a:lumMod val="65000"/>
                    <a:lumOff val="35000"/>
                  </a:schemeClr>
                </a:solidFill>
              </a:rPr>
              <a:t>Neumark-Sztainer</a:t>
            </a:r>
            <a:r>
              <a:rPr lang="en-US" sz="1400" dirty="0">
                <a:solidFill>
                  <a:schemeClr val="tx1">
                    <a:lumMod val="65000"/>
                    <a:lumOff val="35000"/>
                  </a:schemeClr>
                </a:solidFill>
              </a:rPr>
              <a:t>, 2002)</a:t>
            </a:r>
          </a:p>
        </p:txBody>
      </p:sp>
      <p:sp>
        <p:nvSpPr>
          <p:cNvPr id="7" name="TextBox 6"/>
          <p:cNvSpPr txBox="1"/>
          <p:nvPr/>
        </p:nvSpPr>
        <p:spPr>
          <a:xfrm>
            <a:off x="7157151" y="5932227"/>
            <a:ext cx="1779270" cy="307777"/>
          </a:xfrm>
          <a:prstGeom prst="rect">
            <a:avLst/>
          </a:prstGeom>
          <a:noFill/>
        </p:spPr>
        <p:txBody>
          <a:bodyPr wrap="square" rtlCol="0">
            <a:spAutoFit/>
          </a:bodyPr>
          <a:lstStyle/>
          <a:p>
            <a:pPr defTabSz="457200"/>
            <a:r>
              <a:rPr lang="en-US" sz="1400" dirty="0">
                <a:solidFill>
                  <a:srgbClr val="5F5F5F"/>
                </a:solidFill>
              </a:rPr>
              <a:t>(Silverman, 2001)</a:t>
            </a:r>
          </a:p>
        </p:txBody>
      </p:sp>
      <p:pic>
        <p:nvPicPr>
          <p:cNvPr id="8" name="image85.jpg" descr="2 teenage girls serious.jpg"/>
          <p:cNvPicPr/>
          <p:nvPr/>
        </p:nvPicPr>
        <p:blipFill>
          <a:blip r:embed="rId3" cstate="print">
            <a:extLst/>
          </a:blip>
          <a:srcRect r="22335"/>
          <a:stretch>
            <a:fillRect/>
          </a:stretch>
        </p:blipFill>
        <p:spPr>
          <a:xfrm>
            <a:off x="6705600" y="2438400"/>
            <a:ext cx="2230821" cy="2954811"/>
          </a:xfrm>
          <a:prstGeom prst="rect">
            <a:avLst/>
          </a:prstGeom>
          <a:ln w="12700">
            <a:miter lim="400000"/>
          </a:ln>
        </p:spPr>
      </p:pic>
    </p:spTree>
    <p:extLst>
      <p:ext uri="{BB962C8B-B14F-4D97-AF65-F5344CB8AC3E}">
        <p14:creationId xmlns:p14="http://schemas.microsoft.com/office/powerpoint/2010/main" val="2939168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utterstock_59333215.jpg"/>
          <p:cNvPicPr>
            <a:picLocks noChangeAspect="1"/>
          </p:cNvPicPr>
          <p:nvPr/>
        </p:nvPicPr>
        <p:blipFill>
          <a:blip r:embed="rId3" cstate="print"/>
          <a:stretch>
            <a:fillRect/>
          </a:stretch>
        </p:blipFill>
        <p:spPr>
          <a:xfrm>
            <a:off x="5334000" y="2362200"/>
            <a:ext cx="3600451" cy="2936049"/>
          </a:xfrm>
          <a:prstGeom prst="rect">
            <a:avLst/>
          </a:prstGeom>
          <a:ln w="57150">
            <a:solidFill>
              <a:schemeClr val="bg1"/>
            </a:solidFill>
          </a:ln>
          <a:scene3d>
            <a:camera prst="perspectiveRight"/>
            <a:lightRig rig="threePt" dir="t"/>
          </a:scene3d>
        </p:spPr>
      </p:pic>
      <p:sp>
        <p:nvSpPr>
          <p:cNvPr id="24577" name="Rectangle 2"/>
          <p:cNvSpPr>
            <a:spLocks noGrp="1" noChangeArrowheads="1"/>
          </p:cNvSpPr>
          <p:nvPr>
            <p:ph type="title"/>
          </p:nvPr>
        </p:nvSpPr>
        <p:spPr>
          <a:xfrm>
            <a:off x="533400" y="371390"/>
            <a:ext cx="8229600" cy="612775"/>
          </a:xfrm>
        </p:spPr>
        <p:txBody>
          <a:bodyPr>
            <a:noAutofit/>
          </a:bodyPr>
          <a:lstStyle/>
          <a:p>
            <a:r>
              <a:rPr lang="en-US" sz="3600" dirty="0">
                <a:solidFill>
                  <a:schemeClr val="tx1">
                    <a:lumMod val="65000"/>
                    <a:lumOff val="35000"/>
                  </a:schemeClr>
                </a:solidFill>
              </a:rPr>
              <a:t>Technology as a Tool For Exerting Power and Control </a:t>
            </a:r>
          </a:p>
        </p:txBody>
      </p:sp>
      <p:sp>
        <p:nvSpPr>
          <p:cNvPr id="9" name="Content Placeholder 8"/>
          <p:cNvSpPr>
            <a:spLocks noGrp="1"/>
          </p:cNvSpPr>
          <p:nvPr>
            <p:ph type="body" sz="quarter" idx="10"/>
          </p:nvPr>
        </p:nvSpPr>
        <p:spPr>
          <a:xfrm>
            <a:off x="533400" y="1443510"/>
            <a:ext cx="5057774" cy="4380276"/>
          </a:xfrm>
          <a:prstGeom prst="rect">
            <a:avLst/>
          </a:prstGeom>
        </p:spPr>
        <p:txBody>
          <a:bodyPr/>
          <a:lstStyle/>
          <a:p>
            <a:pPr>
              <a:spcBef>
                <a:spcPts val="0"/>
              </a:spcBef>
            </a:pPr>
            <a:r>
              <a:rPr lang="en-US" sz="2800" b="1" dirty="0">
                <a:solidFill>
                  <a:srgbClr val="E98A00"/>
                </a:solidFill>
                <a:effectLst>
                  <a:outerShdw blurRad="38100" dist="38100" dir="2700000" algn="tl">
                    <a:srgbClr val="000000">
                      <a:alpha val="43137"/>
                    </a:srgbClr>
                  </a:outerShdw>
                </a:effectLst>
              </a:rPr>
              <a:t> </a:t>
            </a:r>
          </a:p>
          <a:p>
            <a:pPr marL="457200" indent="-457200">
              <a:spcBef>
                <a:spcPts val="0"/>
              </a:spcBef>
              <a:buClr>
                <a:schemeClr val="bg2"/>
              </a:buClr>
              <a:buFont typeface="Arial" panose="020B0604020202020204" pitchFamily="34" charset="0"/>
              <a:buChar char="•"/>
            </a:pPr>
            <a:endParaRPr lang="en-US" sz="2800" b="1" dirty="0">
              <a:solidFill>
                <a:srgbClr val="E98A00"/>
              </a:solidFill>
            </a:endParaRPr>
          </a:p>
          <a:p>
            <a:pPr marL="457200" indent="-457200">
              <a:spcBef>
                <a:spcPts val="0"/>
              </a:spcBef>
              <a:buClr>
                <a:srgbClr val="F09208"/>
              </a:buClr>
              <a:buFont typeface="Arial" panose="020B0604020202020204" pitchFamily="34" charset="0"/>
              <a:buChar char="•"/>
            </a:pPr>
            <a:r>
              <a:rPr lang="en-US" sz="2800" b="1" dirty="0">
                <a:solidFill>
                  <a:srgbClr val="F09208"/>
                </a:solidFill>
                <a:effectLst>
                  <a:outerShdw blurRad="38100" dist="38100" dir="2700000" algn="tl">
                    <a:srgbClr val="000000">
                      <a:alpha val="43137"/>
                    </a:srgbClr>
                  </a:outerShdw>
                </a:effectLst>
              </a:rPr>
              <a:t>One in four teens</a:t>
            </a:r>
            <a:r>
              <a:rPr lang="en-US" sz="2800" dirty="0">
                <a:solidFill>
                  <a:schemeClr val="tx1">
                    <a:lumMod val="65000"/>
                    <a:lumOff val="35000"/>
                  </a:schemeClr>
                </a:solidFill>
                <a:effectLst>
                  <a:outerShdw blurRad="38100" dist="38100" dir="2700000" algn="tl">
                    <a:srgbClr val="000000">
                      <a:alpha val="43137"/>
                    </a:srgbClr>
                  </a:outerShdw>
                </a:effectLst>
              </a:rPr>
              <a:t> </a:t>
            </a:r>
            <a:r>
              <a:rPr lang="en-US" sz="2800" dirty="0">
                <a:solidFill>
                  <a:schemeClr val="tx1">
                    <a:lumMod val="65000"/>
                    <a:lumOff val="35000"/>
                  </a:schemeClr>
                </a:solidFill>
              </a:rPr>
              <a:t>in a relationship report having been called names, harassed, or put down by their partner via cell phone/texting.</a:t>
            </a:r>
          </a:p>
          <a:p>
            <a:pPr marL="0" indent="0">
              <a:spcBef>
                <a:spcPts val="0"/>
              </a:spcBef>
            </a:pPr>
            <a:endParaRPr lang="en-US" sz="2800" dirty="0">
              <a:solidFill>
                <a:schemeClr val="tx1">
                  <a:lumMod val="65000"/>
                  <a:lumOff val="35000"/>
                </a:schemeClr>
              </a:solidFill>
            </a:endParaRPr>
          </a:p>
          <a:p>
            <a:pPr marL="0" indent="0">
              <a:spcBef>
                <a:spcPts val="0"/>
              </a:spcBef>
            </a:pPr>
            <a:r>
              <a:rPr lang="en-US" sz="1800" dirty="0">
                <a:solidFill>
                  <a:schemeClr val="tx1">
                    <a:lumMod val="65000"/>
                    <a:lumOff val="35000"/>
                  </a:schemeClr>
                </a:solidFill>
              </a:rPr>
              <a:t>		</a:t>
            </a:r>
            <a:r>
              <a:rPr lang="en-US" sz="1400" dirty="0">
                <a:solidFill>
                  <a:schemeClr val="tx1">
                    <a:lumMod val="65000"/>
                    <a:lumOff val="35000"/>
                  </a:schemeClr>
                </a:solidFill>
              </a:rPr>
              <a:t>(Zweig, 2013)</a:t>
            </a:r>
          </a:p>
          <a:p>
            <a:pPr marL="0" indent="0">
              <a:spcBef>
                <a:spcPts val="0"/>
              </a:spcBef>
            </a:pPr>
            <a:endParaRPr lang="en-US" sz="2800" dirty="0"/>
          </a:p>
        </p:txBody>
      </p:sp>
    </p:spTree>
    <p:extLst>
      <p:ext uri="{BB962C8B-B14F-4D97-AF65-F5344CB8AC3E}">
        <p14:creationId xmlns:p14="http://schemas.microsoft.com/office/powerpoint/2010/main" val="224615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6370" y="379314"/>
            <a:ext cx="8229600" cy="612775"/>
          </a:xfrm>
        </p:spPr>
        <p:txBody>
          <a:bodyPr>
            <a:noAutofit/>
          </a:bodyPr>
          <a:lstStyle/>
          <a:p>
            <a:r>
              <a:rPr lang="en-US" sz="3600" dirty="0">
                <a:solidFill>
                  <a:schemeClr val="tx1">
                    <a:lumMod val="65000"/>
                    <a:lumOff val="35000"/>
                  </a:schemeClr>
                </a:solidFill>
              </a:rPr>
              <a:t>Cyber Relationship Abuse Rarely Happens in Isolation</a:t>
            </a:r>
          </a:p>
        </p:txBody>
      </p:sp>
      <p:sp>
        <p:nvSpPr>
          <p:cNvPr id="7" name="Content Placeholder 6"/>
          <p:cNvSpPr>
            <a:spLocks noGrp="1"/>
          </p:cNvSpPr>
          <p:nvPr>
            <p:ph type="body" sz="quarter" idx="10"/>
          </p:nvPr>
        </p:nvSpPr>
        <p:spPr>
          <a:xfrm>
            <a:off x="609600" y="1143000"/>
            <a:ext cx="4876800" cy="5161060"/>
          </a:xfrm>
          <a:prstGeom prst="rect">
            <a:avLst/>
          </a:prstGeom>
        </p:spPr>
        <p:txBody>
          <a:bodyPr>
            <a:normAutofit fontScale="92500" lnSpcReduction="20000"/>
          </a:bodyPr>
          <a:lstStyle/>
          <a:p>
            <a:pPr marL="0" indent="0">
              <a:buNone/>
            </a:pPr>
            <a:endParaRPr lang="en-US" sz="3200" b="1" dirty="0">
              <a:solidFill>
                <a:srgbClr val="C00000"/>
              </a:solidFill>
              <a:effectLst>
                <a:outerShdw blurRad="38100" dist="38100" dir="2700000" algn="tl">
                  <a:srgbClr val="000000">
                    <a:alpha val="43137"/>
                  </a:srgbClr>
                </a:outerShdw>
              </a:effectLst>
            </a:endParaRPr>
          </a:p>
          <a:p>
            <a:pPr marL="0" indent="0">
              <a:buNone/>
            </a:pPr>
            <a:r>
              <a:rPr lang="en-US" sz="3200" b="1" dirty="0">
                <a:solidFill>
                  <a:schemeClr val="tx1">
                    <a:lumMod val="65000"/>
                    <a:lumOff val="35000"/>
                  </a:schemeClr>
                </a:solidFill>
              </a:rPr>
              <a:t>Technology-based harassment is a red flag for other abuse</a:t>
            </a:r>
          </a:p>
          <a:p>
            <a:pPr marL="0" indent="0">
              <a:buNone/>
            </a:pPr>
            <a:endParaRPr lang="en-US" sz="1300" b="1" dirty="0">
              <a:solidFill>
                <a:schemeClr val="tx1">
                  <a:lumMod val="65000"/>
                  <a:lumOff val="35000"/>
                </a:schemeClr>
              </a:solidFill>
            </a:endParaRPr>
          </a:p>
          <a:p>
            <a:pPr marL="457200" indent="-457200">
              <a:buClr>
                <a:srgbClr val="F09208"/>
              </a:buClr>
              <a:buFont typeface="Arial" panose="020B0604020202020204" pitchFamily="34" charset="0"/>
              <a:buChar char="•"/>
            </a:pPr>
            <a:r>
              <a:rPr lang="en-US" sz="2800" b="1" dirty="0">
                <a:solidFill>
                  <a:srgbClr val="F09208"/>
                </a:solidFill>
                <a:effectLst>
                  <a:outerShdw blurRad="38100" dist="38100" dir="2700000" algn="tl">
                    <a:srgbClr val="000000">
                      <a:alpha val="43137"/>
                    </a:srgbClr>
                  </a:outerShdw>
                </a:effectLst>
              </a:rPr>
              <a:t>84% </a:t>
            </a:r>
            <a:r>
              <a:rPr lang="en-US" sz="2800" dirty="0">
                <a:solidFill>
                  <a:schemeClr val="tx1">
                    <a:lumMod val="65000"/>
                    <a:lumOff val="35000"/>
                  </a:schemeClr>
                </a:solidFill>
              </a:rPr>
              <a:t>of the teens who report cyber abuse said they were also psychologically abused by their partners</a:t>
            </a:r>
          </a:p>
          <a:p>
            <a:pPr marL="457200" indent="-457200">
              <a:buClr>
                <a:srgbClr val="F09208"/>
              </a:buClr>
              <a:buFont typeface="Arial" panose="020B0604020202020204" pitchFamily="34" charset="0"/>
              <a:buChar char="•"/>
            </a:pPr>
            <a:r>
              <a:rPr lang="en-US" sz="2800" b="1" dirty="0">
                <a:solidFill>
                  <a:srgbClr val="F09208"/>
                </a:solidFill>
                <a:effectLst>
                  <a:outerShdw blurRad="38100" dist="38100" dir="2700000" algn="tl">
                    <a:srgbClr val="000000">
                      <a:alpha val="43137"/>
                    </a:srgbClr>
                  </a:outerShdw>
                </a:effectLst>
              </a:rPr>
              <a:t>52%</a:t>
            </a:r>
            <a:r>
              <a:rPr lang="en-US" sz="2800" b="1" dirty="0">
                <a:solidFill>
                  <a:srgbClr val="F09208"/>
                </a:solidFill>
              </a:rPr>
              <a:t> </a:t>
            </a:r>
            <a:r>
              <a:rPr lang="en-US" sz="2800" dirty="0">
                <a:solidFill>
                  <a:schemeClr val="tx1">
                    <a:lumMod val="65000"/>
                    <a:lumOff val="35000"/>
                  </a:schemeClr>
                </a:solidFill>
              </a:rPr>
              <a:t>say they were also physically abused</a:t>
            </a:r>
          </a:p>
          <a:p>
            <a:pPr marL="457200" indent="-457200">
              <a:buClr>
                <a:srgbClr val="F09208"/>
              </a:buClr>
              <a:buFont typeface="Arial" panose="020B0604020202020204" pitchFamily="34" charset="0"/>
              <a:buChar char="•"/>
            </a:pPr>
            <a:r>
              <a:rPr lang="en-US" sz="2800" b="1" dirty="0">
                <a:solidFill>
                  <a:srgbClr val="F09208"/>
                </a:solidFill>
                <a:effectLst>
                  <a:outerShdw blurRad="38100" dist="38100" dir="2700000" algn="tl">
                    <a:srgbClr val="000000">
                      <a:alpha val="43137"/>
                    </a:srgbClr>
                  </a:outerShdw>
                </a:effectLst>
              </a:rPr>
              <a:t>33%</a:t>
            </a:r>
            <a:r>
              <a:rPr lang="en-US" sz="2800" b="1" dirty="0">
                <a:solidFill>
                  <a:schemeClr val="tx1">
                    <a:lumMod val="65000"/>
                    <a:lumOff val="35000"/>
                  </a:schemeClr>
                </a:solidFill>
                <a:effectLst>
                  <a:outerShdw blurRad="38100" dist="38100" dir="2700000" algn="tl">
                    <a:srgbClr val="000000">
                      <a:alpha val="43137"/>
                    </a:srgbClr>
                  </a:outerShdw>
                </a:effectLst>
              </a:rPr>
              <a:t> </a:t>
            </a:r>
            <a:r>
              <a:rPr lang="en-US" sz="2800" dirty="0">
                <a:solidFill>
                  <a:schemeClr val="tx1">
                    <a:lumMod val="65000"/>
                    <a:lumOff val="35000"/>
                  </a:schemeClr>
                </a:solidFill>
              </a:rPr>
              <a:t>say they were also sexually coerced</a:t>
            </a:r>
          </a:p>
        </p:txBody>
      </p:sp>
      <p:sp>
        <p:nvSpPr>
          <p:cNvPr id="8" name="TextBox 7"/>
          <p:cNvSpPr txBox="1"/>
          <p:nvPr/>
        </p:nvSpPr>
        <p:spPr>
          <a:xfrm>
            <a:off x="2133600" y="5867400"/>
            <a:ext cx="1828800" cy="307777"/>
          </a:xfrm>
          <a:prstGeom prst="rect">
            <a:avLst/>
          </a:prstGeom>
          <a:noFill/>
        </p:spPr>
        <p:txBody>
          <a:bodyPr wrap="square" rtlCol="0">
            <a:spAutoFit/>
          </a:bodyPr>
          <a:lstStyle/>
          <a:p>
            <a:pPr defTabSz="457200"/>
            <a:r>
              <a:rPr lang="en-US" sz="1400" dirty="0">
                <a:solidFill>
                  <a:srgbClr val="595959"/>
                </a:solidFill>
              </a:rPr>
              <a:t>(Zweig, 2013)</a:t>
            </a:r>
          </a:p>
        </p:txBody>
      </p:sp>
      <p:pic>
        <p:nvPicPr>
          <p:cNvPr id="2052" name="Picture 4" descr="Image result for teen pic of phon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78" r="61535"/>
          <a:stretch/>
        </p:blipFill>
        <p:spPr bwMode="auto">
          <a:xfrm>
            <a:off x="5702030" y="2209800"/>
            <a:ext cx="3049489" cy="342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8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83670"/>
            <a:ext cx="8229600" cy="612775"/>
          </a:xfrm>
        </p:spPr>
        <p:txBody>
          <a:bodyPr>
            <a:noAutofit/>
          </a:bodyPr>
          <a:lstStyle/>
          <a:p>
            <a:endParaRPr lang="en-US" sz="3600" dirty="0">
              <a:solidFill>
                <a:schemeClr val="tx1">
                  <a:lumMod val="65000"/>
                  <a:lumOff val="35000"/>
                </a:schemeClr>
              </a:solidFill>
            </a:endParaRPr>
          </a:p>
        </p:txBody>
      </p:sp>
      <p:sp>
        <p:nvSpPr>
          <p:cNvPr id="3" name="Rectangle 2"/>
          <p:cNvSpPr/>
          <p:nvPr/>
        </p:nvSpPr>
        <p:spPr>
          <a:xfrm>
            <a:off x="533400" y="1600200"/>
            <a:ext cx="86106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Arial"/>
                <a:ea typeface="+mn-ea"/>
                <a:cs typeface="+mn-cs"/>
              </a:rPr>
              <a:t>Perinatal, Reproductive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Arial"/>
                <a:ea typeface="+mn-ea"/>
                <a:cs typeface="+mn-cs"/>
              </a:rPr>
              <a:t>and Sexual Health</a:t>
            </a:r>
          </a:p>
        </p:txBody>
      </p:sp>
      <p:pic>
        <p:nvPicPr>
          <p:cNvPr id="2050" name="Picture 2" descr="ii_jf7gpdep0_1625f9749fa762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5410200" cy="329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86073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4"/>
          <p:cNvSpPr>
            <a:spLocks noGrp="1"/>
          </p:cNvSpPr>
          <p:nvPr>
            <p:ph type="title"/>
          </p:nvPr>
        </p:nvSpPr>
        <p:spPr>
          <a:xfrm>
            <a:off x="533400" y="425450"/>
            <a:ext cx="8610600" cy="895350"/>
          </a:xfrm>
        </p:spPr>
        <p:txBody>
          <a:bodyPr>
            <a:normAutofit/>
          </a:bodyPr>
          <a:lstStyle/>
          <a:p>
            <a:r>
              <a:rPr lang="en-US" sz="3600" dirty="0">
                <a:solidFill>
                  <a:schemeClr val="tx1">
                    <a:lumMod val="65000"/>
                    <a:lumOff val="35000"/>
                  </a:schemeClr>
                </a:solidFill>
                <a:ea typeface="ＭＳ Ｐゴシック" pitchFamily="34" charset="-128"/>
              </a:rPr>
              <a:t>Perinatal Health</a:t>
            </a:r>
          </a:p>
        </p:txBody>
      </p:sp>
      <p:sp>
        <p:nvSpPr>
          <p:cNvPr id="15362" name="Rectangle 3"/>
          <p:cNvSpPr>
            <a:spLocks noGrp="1" noChangeArrowheads="1"/>
          </p:cNvSpPr>
          <p:nvPr>
            <p:ph sz="quarter" idx="13"/>
          </p:nvPr>
        </p:nvSpPr>
        <p:spPr>
          <a:xfrm>
            <a:off x="2819400" y="1123625"/>
            <a:ext cx="6096000" cy="4943803"/>
          </a:xfrm>
          <a:prstGeom prst="rect">
            <a:avLst/>
          </a:prstGeom>
        </p:spPr>
        <p:txBody>
          <a:bodyPr>
            <a:normAutofit/>
          </a:bodyPr>
          <a:lstStyle/>
          <a:p>
            <a:pPr>
              <a:buClr>
                <a:srgbClr val="8DC63F"/>
              </a:buClr>
              <a:buFont typeface="Arial" charset="0"/>
              <a:buChar char="•"/>
            </a:pPr>
            <a:endParaRPr lang="en-US" sz="1800" dirty="0">
              <a:solidFill>
                <a:schemeClr val="tx1">
                  <a:lumMod val="65000"/>
                  <a:lumOff val="35000"/>
                </a:schemeClr>
              </a:solidFill>
              <a:ea typeface="ＭＳ Ｐゴシック" pitchFamily="34" charset="-128"/>
            </a:endParaRPr>
          </a:p>
          <a:p>
            <a:pPr lvl="1" eaLnBrk="1" hangingPunct="1">
              <a:buClr>
                <a:srgbClr val="F09208"/>
              </a:buClr>
              <a:buFont typeface="Arial" charset="0"/>
              <a:buChar char="•"/>
            </a:pPr>
            <a:r>
              <a:rPr lang="en-US" sz="2800" dirty="0">
                <a:solidFill>
                  <a:schemeClr val="tx1">
                    <a:lumMod val="65000"/>
                    <a:lumOff val="35000"/>
                  </a:schemeClr>
                </a:solidFill>
                <a:ea typeface="ＭＳ Ｐゴシック" pitchFamily="34" charset="-128"/>
              </a:rPr>
              <a:t>Women who disclosed abuse were at an increased risk for rapid repeat and unintended pregnancy</a:t>
            </a:r>
          </a:p>
          <a:p>
            <a:pPr lvl="1" eaLnBrk="1" hangingPunct="1">
              <a:buClr>
                <a:srgbClr val="F09208"/>
              </a:buClr>
              <a:buFont typeface="Arial" charset="0"/>
              <a:buChar char="•"/>
            </a:pPr>
            <a:r>
              <a:rPr lang="en-US" sz="2800" dirty="0">
                <a:solidFill>
                  <a:schemeClr val="tx1">
                    <a:lumMod val="65000"/>
                    <a:lumOff val="35000"/>
                  </a:schemeClr>
                </a:solidFill>
                <a:ea typeface="ＭＳ Ｐゴシック" pitchFamily="34" charset="-128"/>
              </a:rPr>
              <a:t>Late entry into prenatal care</a:t>
            </a:r>
          </a:p>
          <a:p>
            <a:pPr lvl="1" eaLnBrk="1" hangingPunct="1">
              <a:buClr>
                <a:srgbClr val="F09208"/>
              </a:buClr>
              <a:buFont typeface="Arial" charset="0"/>
              <a:buChar char="•"/>
            </a:pPr>
            <a:r>
              <a:rPr lang="en-US" sz="2800" dirty="0">
                <a:solidFill>
                  <a:schemeClr val="tx1">
                    <a:lumMod val="65000"/>
                    <a:lumOff val="35000"/>
                  </a:schemeClr>
                </a:solidFill>
                <a:ea typeface="ＭＳ Ｐゴシック" pitchFamily="34" charset="-128"/>
              </a:rPr>
              <a:t>Increased incidence of low birth weight babies, preterm birth, and miscarriages</a:t>
            </a:r>
          </a:p>
          <a:p>
            <a:pPr lvl="1">
              <a:buClr>
                <a:srgbClr val="8DC63F"/>
              </a:buClr>
              <a:buFont typeface="Arial" charset="0"/>
              <a:buChar char="•"/>
            </a:pPr>
            <a:endParaRPr lang="en-US" sz="2000" dirty="0">
              <a:ea typeface="ＭＳ Ｐゴシック" pitchFamily="34" charset="-128"/>
            </a:endParaRPr>
          </a:p>
          <a:p>
            <a:pPr lvl="1">
              <a:buClr>
                <a:srgbClr val="8DC63F"/>
              </a:buClr>
              <a:buFont typeface="Arial" charset="0"/>
              <a:buChar char="•"/>
            </a:pPr>
            <a:endParaRPr lang="en-US" sz="900" dirty="0">
              <a:ea typeface="ＭＳ Ｐゴシック" pitchFamily="34" charset="-128"/>
            </a:endParaRPr>
          </a:p>
          <a:p>
            <a:pPr lvl="1" eaLnBrk="1" hangingPunct="1">
              <a:lnSpc>
                <a:spcPct val="80000"/>
              </a:lnSpc>
              <a:buClr>
                <a:srgbClr val="8DC63F"/>
              </a:buClr>
              <a:buFont typeface="Arial" charset="0"/>
              <a:buChar char="•"/>
            </a:pPr>
            <a:endParaRPr lang="en-US" sz="1800" dirty="0">
              <a:ea typeface="ＭＳ Ｐゴシック" pitchFamily="34" charset="-128"/>
            </a:endParaRPr>
          </a:p>
          <a:p>
            <a:pPr eaLnBrk="1" hangingPunct="1">
              <a:lnSpc>
                <a:spcPct val="80000"/>
              </a:lnSpc>
              <a:buClr>
                <a:srgbClr val="8DC63F"/>
              </a:buClr>
              <a:buFont typeface="Arial" charset="0"/>
              <a:buChar char="•"/>
            </a:pPr>
            <a:endParaRPr lang="en-US" sz="1800" dirty="0">
              <a:ea typeface="ＭＳ Ｐゴシック" pitchFamily="34" charset="-128"/>
            </a:endParaRPr>
          </a:p>
        </p:txBody>
      </p:sp>
      <p:pic>
        <p:nvPicPr>
          <p:cNvPr id="15364" name="Picture 3" descr="C:\Users\virginia\AppData\Local\Microsoft\Windows\Temporary Internet Files\Content.IE5\XX362QRM\MP900442384[1].jpg"/>
          <p:cNvPicPr>
            <a:picLocks noChangeAspect="1" noChangeArrowheads="1"/>
          </p:cNvPicPr>
          <p:nvPr/>
        </p:nvPicPr>
        <p:blipFill>
          <a:blip r:embed="rId3" cstate="print"/>
          <a:srcRect/>
          <a:stretch>
            <a:fillRect/>
          </a:stretch>
        </p:blipFill>
        <p:spPr bwMode="auto">
          <a:xfrm>
            <a:off x="685800" y="2006483"/>
            <a:ext cx="2371143" cy="3555455"/>
          </a:xfrm>
          <a:prstGeom prst="rect">
            <a:avLst/>
          </a:prstGeom>
          <a:noFill/>
          <a:ln w="9525">
            <a:noFill/>
            <a:miter lim="800000"/>
            <a:headEnd/>
            <a:tailEnd/>
          </a:ln>
        </p:spPr>
      </p:pic>
      <p:sp>
        <p:nvSpPr>
          <p:cNvPr id="5" name="Text Box 5"/>
          <p:cNvSpPr txBox="1">
            <a:spLocks noChangeArrowheads="1"/>
          </p:cNvSpPr>
          <p:nvPr/>
        </p:nvSpPr>
        <p:spPr bwMode="auto">
          <a:xfrm>
            <a:off x="3390901" y="5561938"/>
            <a:ext cx="5753099" cy="26161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100" dirty="0">
                <a:solidFill>
                  <a:schemeClr val="tx1">
                    <a:lumMod val="65000"/>
                    <a:lumOff val="35000"/>
                  </a:schemeClr>
                </a:solidFill>
                <a:cs typeface="Arial" pitchFamily="34" charset="0"/>
              </a:rPr>
              <a:t>(Sarkar, 2008; </a:t>
            </a:r>
            <a:r>
              <a:rPr lang="en-US" sz="1100" dirty="0" err="1">
                <a:solidFill>
                  <a:schemeClr val="tx1">
                    <a:lumMod val="65000"/>
                    <a:lumOff val="35000"/>
                  </a:schemeClr>
                </a:solidFill>
                <a:cs typeface="Arial" pitchFamily="34" charset="0"/>
              </a:rPr>
              <a:t>Raneri</a:t>
            </a:r>
            <a:r>
              <a:rPr lang="en-US" sz="1100" dirty="0">
                <a:solidFill>
                  <a:schemeClr val="tx1">
                    <a:lumMod val="65000"/>
                    <a:lumOff val="35000"/>
                  </a:schemeClr>
                </a:solidFill>
                <a:cs typeface="Arial" pitchFamily="34" charset="0"/>
              </a:rPr>
              <a:t> 2007; </a:t>
            </a:r>
            <a:r>
              <a:rPr lang="en-US" sz="1100" dirty="0" err="1">
                <a:solidFill>
                  <a:schemeClr val="tx1">
                    <a:lumMod val="65000"/>
                    <a:lumOff val="35000"/>
                  </a:schemeClr>
                </a:solidFill>
                <a:cs typeface="Arial" pitchFamily="34" charset="0"/>
              </a:rPr>
              <a:t>Alhusen</a:t>
            </a:r>
            <a:r>
              <a:rPr lang="en-US" sz="1100" dirty="0">
                <a:solidFill>
                  <a:schemeClr val="tx1">
                    <a:lumMod val="65000"/>
                    <a:lumOff val="35000"/>
                  </a:schemeClr>
                </a:solidFill>
                <a:cs typeface="Arial" pitchFamily="34" charset="0"/>
              </a:rPr>
              <a:t> 2015; </a:t>
            </a:r>
            <a:r>
              <a:rPr lang="en-US" sz="1100" dirty="0" err="1">
                <a:solidFill>
                  <a:schemeClr val="tx1">
                    <a:lumMod val="65000"/>
                    <a:lumOff val="35000"/>
                  </a:schemeClr>
                </a:solidFill>
                <a:cs typeface="Arial" pitchFamily="34" charset="0"/>
              </a:rPr>
              <a:t>Lipksy</a:t>
            </a:r>
            <a:r>
              <a:rPr lang="en-US" sz="1100" dirty="0">
                <a:solidFill>
                  <a:schemeClr val="tx1">
                    <a:lumMod val="65000"/>
                    <a:lumOff val="35000"/>
                  </a:schemeClr>
                </a:solidFill>
                <a:cs typeface="Arial" pitchFamily="34" charset="0"/>
              </a:rPr>
              <a:t> 2009, Morales 2006, Silverman 2006)</a:t>
            </a:r>
          </a:p>
        </p:txBody>
      </p:sp>
    </p:spTree>
    <p:extLst>
      <p:ext uri="{BB962C8B-B14F-4D97-AF65-F5344CB8AC3E}">
        <p14:creationId xmlns:p14="http://schemas.microsoft.com/office/powerpoint/2010/main" val="498459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p:cNvSpPr>
          <p:nvPr>
            <p:ph type="title"/>
          </p:nvPr>
        </p:nvSpPr>
        <p:spPr>
          <a:xfrm>
            <a:off x="423672" y="609732"/>
            <a:ext cx="8531352" cy="685800"/>
          </a:xfrm>
        </p:spPr>
        <p:txBody>
          <a:bodyPr>
            <a:noAutofit/>
          </a:bodyPr>
          <a:lstStyle>
            <a:lvl1pPr defTabSz="905255">
              <a:defRPr sz="3168"/>
            </a:lvl1pPr>
          </a:lstStyle>
          <a:p>
            <a:pPr lvl="0"/>
            <a:r>
              <a:rPr lang="en-US" sz="3400" dirty="0">
                <a:solidFill>
                  <a:schemeClr val="tx1">
                    <a:lumMod val="65000"/>
                    <a:lumOff val="35000"/>
                  </a:schemeClr>
                </a:solidFill>
                <a:ea typeface="ＭＳ Ｐゴシック" pitchFamily="34" charset="-128"/>
              </a:rPr>
              <a:t>Tobacco Cessation and DV</a:t>
            </a:r>
          </a:p>
        </p:txBody>
      </p:sp>
      <p:sp>
        <p:nvSpPr>
          <p:cNvPr id="11" name="Shape 980"/>
          <p:cNvSpPr>
            <a:spLocks noGrp="1"/>
          </p:cNvSpPr>
          <p:nvPr>
            <p:ph sz="quarter" idx="13"/>
          </p:nvPr>
        </p:nvSpPr>
        <p:spPr>
          <a:xfrm>
            <a:off x="685800" y="1524000"/>
            <a:ext cx="8080248" cy="4495800"/>
          </a:xfrm>
          <a:prstGeom prst="rect">
            <a:avLst/>
          </a:prstGeom>
        </p:spPr>
        <p:txBody>
          <a:bodyPr lIns="0" tIns="0" rIns="0" bIns="0">
            <a:normAutofit/>
          </a:bodyPr>
          <a:lstStyle/>
          <a:p>
            <a:pPr marL="0" lvl="0" indent="0" defTabSz="886968">
              <a:lnSpc>
                <a:spcPct val="100000"/>
              </a:lnSpc>
              <a:spcBef>
                <a:spcPts val="500"/>
              </a:spcBef>
              <a:buSzTx/>
              <a:buNone/>
              <a:defRPr sz="1800">
                <a:solidFill>
                  <a:srgbClr val="000000"/>
                </a:solidFill>
              </a:defRPr>
            </a:pPr>
            <a:r>
              <a:rPr sz="3400" b="1" dirty="0">
                <a:solidFill>
                  <a:srgbClr val="F09208"/>
                </a:solidFill>
                <a:effectLst>
                  <a:outerShdw blurRad="38100" dist="38100" dir="2700000" algn="tl">
                    <a:srgbClr val="000000">
                      <a:alpha val="43137"/>
                    </a:srgbClr>
                  </a:outerShdw>
                </a:effectLst>
              </a:rPr>
              <a:t>42%</a:t>
            </a:r>
            <a:r>
              <a:rPr sz="3400" dirty="0">
                <a:solidFill>
                  <a:schemeClr val="tx1">
                    <a:lumMod val="65000"/>
                    <a:lumOff val="35000"/>
                  </a:schemeClr>
                </a:solidFill>
              </a:rPr>
              <a:t> of women experiencing some form of IPV could not stop smoking during pregnancy compared to </a:t>
            </a:r>
            <a:r>
              <a:rPr sz="3400" b="1" dirty="0">
                <a:solidFill>
                  <a:srgbClr val="F09208"/>
                </a:solidFill>
                <a:effectLst>
                  <a:outerShdw blurRad="38100" dist="38100" dir="2700000" algn="tl">
                    <a:srgbClr val="000000">
                      <a:alpha val="43137"/>
                    </a:srgbClr>
                  </a:outerShdw>
                </a:effectLst>
              </a:rPr>
              <a:t>15%</a:t>
            </a:r>
            <a:r>
              <a:rPr sz="3400" dirty="0">
                <a:solidFill>
                  <a:srgbClr val="F09208"/>
                </a:solidFill>
              </a:rPr>
              <a:t> </a:t>
            </a:r>
            <a:r>
              <a:rPr sz="3400" dirty="0">
                <a:solidFill>
                  <a:schemeClr val="tx1">
                    <a:lumMod val="65000"/>
                    <a:lumOff val="35000"/>
                  </a:schemeClr>
                </a:solidFill>
              </a:rPr>
              <a:t>of non-abused women.</a:t>
            </a:r>
            <a:endParaRPr lang="en-US" sz="1164" dirty="0">
              <a:solidFill>
                <a:schemeClr val="tx1">
                  <a:lumMod val="65000"/>
                  <a:lumOff val="35000"/>
                </a:schemeClr>
              </a:solidFill>
              <a:latin typeface="Corbel"/>
              <a:sym typeface="Corbel"/>
            </a:endParaRPr>
          </a:p>
          <a:p>
            <a:pPr marL="0" lvl="0" indent="0" algn="ctr" defTabSz="886968">
              <a:lnSpc>
                <a:spcPct val="100000"/>
              </a:lnSpc>
              <a:spcBef>
                <a:spcPts val="500"/>
              </a:spcBef>
              <a:buSzTx/>
              <a:buNone/>
              <a:defRPr sz="1800">
                <a:solidFill>
                  <a:srgbClr val="000000"/>
                </a:solidFill>
              </a:defRPr>
            </a:pPr>
            <a:r>
              <a:rPr sz="1400" dirty="0">
                <a:solidFill>
                  <a:schemeClr val="tx1">
                    <a:lumMod val="65000"/>
                    <a:lumOff val="35000"/>
                  </a:schemeClr>
                </a:solidFill>
              </a:rPr>
              <a:t>(Bullock, 2001)</a:t>
            </a:r>
          </a:p>
        </p:txBody>
      </p:sp>
      <p:pic>
        <p:nvPicPr>
          <p:cNvPr id="982" name="image76.jpg"/>
          <p:cNvPicPr/>
          <p:nvPr/>
        </p:nvPicPr>
        <p:blipFill>
          <a:blip r:embed="rId3" cstate="print">
            <a:extLst/>
          </a:blip>
          <a:srcRect t="57336" r="5192" b="4062"/>
          <a:stretch>
            <a:fillRect/>
          </a:stretch>
        </p:blipFill>
        <p:spPr>
          <a:xfrm>
            <a:off x="1066800" y="4114800"/>
            <a:ext cx="6667500" cy="1809752"/>
          </a:xfrm>
          <a:prstGeom prst="rect">
            <a:avLst/>
          </a:prstGeom>
          <a:ln w="12700">
            <a:miter lim="400000"/>
          </a:ln>
        </p:spPr>
      </p:pic>
      <p:sp>
        <p:nvSpPr>
          <p:cNvPr id="983" name="Shape 983"/>
          <p:cNvSpPr/>
          <p:nvPr/>
        </p:nvSpPr>
        <p:spPr>
          <a:xfrm>
            <a:off x="1047750" y="4114800"/>
            <a:ext cx="3574473" cy="2097242"/>
          </a:xfrm>
          <a:prstGeom prst="rect">
            <a:avLst/>
          </a:prstGeom>
          <a:gradFill>
            <a:gsLst>
              <a:gs pos="0">
                <a:srgbClr val="FFFFFF"/>
              </a:gs>
              <a:gs pos="100000">
                <a:srgbClr val="FFFFFF">
                  <a:alpha val="0"/>
                </a:srgbClr>
              </a:gs>
            </a:gsLst>
          </a:gradFill>
          <a:ln w="12700">
            <a:miter lim="400000"/>
          </a:ln>
        </p:spPr>
        <p:txBody>
          <a:bodyPr lIns="0" tIns="0" rIns="0" bIns="0" anchor="ctr"/>
          <a:lstStyle/>
          <a:p>
            <a:pPr algn="ctr">
              <a:defRPr>
                <a:solidFill>
                  <a:srgbClr val="FFFFFF"/>
                </a:solidFill>
              </a:defRPr>
            </a:pPr>
            <a:endParaRPr kern="0">
              <a:solidFill>
                <a:srgbClr val="FFFFFF"/>
              </a:solidFill>
              <a:latin typeface="Calibri"/>
              <a:sym typeface="Calibri"/>
            </a:endParaRPr>
          </a:p>
        </p:txBody>
      </p:sp>
    </p:spTree>
    <p:extLst>
      <p:ext uri="{BB962C8B-B14F-4D97-AF65-F5344CB8AC3E}">
        <p14:creationId xmlns:p14="http://schemas.microsoft.com/office/powerpoint/2010/main" val="4233156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0"/>
            <a:ext cx="8153400" cy="990600"/>
          </a:xfrm>
        </p:spPr>
        <p:txBody>
          <a:bodyPr/>
          <a:lstStyle/>
          <a:p>
            <a:pPr algn="ctr"/>
            <a:r>
              <a:rPr lang="en-US" sz="3400" dirty="0">
                <a:solidFill>
                  <a:schemeClr val="tx1">
                    <a:lumMod val="65000"/>
                    <a:lumOff val="35000"/>
                  </a:schemeClr>
                </a:solidFill>
              </a:rPr>
              <a:t>Trainer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274" y="1905000"/>
            <a:ext cx="3119845" cy="3119845"/>
          </a:xfrm>
          <a:prstGeom prst="rect">
            <a:avLst/>
          </a:prstGeom>
        </p:spPr>
      </p:pic>
      <p:sp>
        <p:nvSpPr>
          <p:cNvPr id="4" name="Content Placeholder 3"/>
          <p:cNvSpPr>
            <a:spLocks noGrp="1"/>
          </p:cNvSpPr>
          <p:nvPr>
            <p:ph sz="half" idx="1"/>
          </p:nvPr>
        </p:nvSpPr>
        <p:spPr>
          <a:xfrm>
            <a:off x="579120" y="1904999"/>
            <a:ext cx="5262154" cy="3962401"/>
          </a:xfrm>
        </p:spPr>
        <p:txBody>
          <a:bodyPr/>
          <a:lstStyle/>
          <a:p>
            <a:pPr marL="0" indent="0">
              <a:spcBef>
                <a:spcPts val="0"/>
              </a:spcBef>
            </a:pPr>
            <a:endParaRPr lang="en-US" sz="2000" b="1" dirty="0">
              <a:solidFill>
                <a:schemeClr val="tx1">
                  <a:lumMod val="65000"/>
                  <a:lumOff val="35000"/>
                </a:schemeClr>
              </a:solidFill>
            </a:endParaRPr>
          </a:p>
          <a:p>
            <a:pPr marL="0" indent="0">
              <a:spcBef>
                <a:spcPts val="0"/>
              </a:spcBef>
            </a:pPr>
            <a:endParaRPr lang="en-US" sz="2000" b="1" dirty="0">
              <a:solidFill>
                <a:schemeClr val="tx1">
                  <a:lumMod val="65000"/>
                  <a:lumOff val="35000"/>
                </a:schemeClr>
              </a:solidFill>
            </a:endParaRPr>
          </a:p>
          <a:p>
            <a:pPr marL="0" indent="0">
              <a:spcBef>
                <a:spcPts val="0"/>
              </a:spcBef>
            </a:pPr>
            <a:endParaRPr lang="en-US" sz="2000" b="1" dirty="0">
              <a:solidFill>
                <a:schemeClr val="tx1">
                  <a:lumMod val="65000"/>
                  <a:lumOff val="35000"/>
                </a:schemeClr>
              </a:solidFill>
            </a:endParaRPr>
          </a:p>
          <a:p>
            <a:pPr marL="0" indent="0">
              <a:spcBef>
                <a:spcPts val="0"/>
              </a:spcBef>
            </a:pPr>
            <a:endParaRPr lang="en-US" sz="2000" b="1" dirty="0">
              <a:solidFill>
                <a:schemeClr val="tx1">
                  <a:lumMod val="65000"/>
                  <a:lumOff val="35000"/>
                </a:schemeClr>
              </a:solidFill>
            </a:endParaRPr>
          </a:p>
          <a:p>
            <a:pPr marL="0" indent="0">
              <a:spcBef>
                <a:spcPts val="0"/>
              </a:spcBef>
            </a:pPr>
            <a:r>
              <a:rPr lang="en-US" sz="2000" b="1" dirty="0">
                <a:solidFill>
                  <a:schemeClr val="tx1">
                    <a:lumMod val="65000"/>
                    <a:lumOff val="35000"/>
                  </a:schemeClr>
                </a:solidFill>
              </a:rPr>
              <a:t>Marlene Moranino, RN BSN</a:t>
            </a:r>
          </a:p>
          <a:p>
            <a:pPr marL="0" indent="0">
              <a:spcBef>
                <a:spcPts val="0"/>
              </a:spcBef>
            </a:pPr>
            <a:r>
              <a:rPr lang="en-US" sz="2000">
                <a:solidFill>
                  <a:schemeClr val="tx1">
                    <a:lumMod val="65000"/>
                    <a:lumOff val="35000"/>
                  </a:schemeClr>
                </a:solidFill>
              </a:rPr>
              <a:t>Senior Director </a:t>
            </a:r>
            <a:r>
              <a:rPr lang="en-US" sz="2000" dirty="0">
                <a:solidFill>
                  <a:schemeClr val="tx1">
                    <a:lumMod val="65000"/>
                    <a:lumOff val="35000"/>
                  </a:schemeClr>
                </a:solidFill>
              </a:rPr>
              <a:t>of Clinical Programs</a:t>
            </a:r>
          </a:p>
          <a:p>
            <a:pPr marL="0" indent="0">
              <a:spcBef>
                <a:spcPts val="0"/>
              </a:spcBef>
            </a:pPr>
            <a:r>
              <a:rPr lang="en-US" sz="2000" dirty="0">
                <a:solidFill>
                  <a:srgbClr val="F09208"/>
                </a:solidFill>
                <a:effectLst>
                  <a:outerShdw blurRad="38100" dist="38100" dir="2700000" algn="tl">
                    <a:srgbClr val="000000">
                      <a:alpha val="43137"/>
                    </a:srgbClr>
                  </a:outerShdw>
                </a:effectLst>
              </a:rPr>
              <a:t>Community Health Center Association of CT</a:t>
            </a:r>
          </a:p>
          <a:p>
            <a:pPr marL="0" indent="0">
              <a:spcBef>
                <a:spcPts val="0"/>
              </a:spcBef>
            </a:pPr>
            <a:endParaRPr lang="en-US" sz="2000" dirty="0">
              <a:solidFill>
                <a:srgbClr val="F09208"/>
              </a:solidFill>
              <a:effectLst>
                <a:outerShdw blurRad="38100" dist="38100" dir="2700000" algn="tl">
                  <a:srgbClr val="000000">
                    <a:alpha val="43137"/>
                  </a:srgbClr>
                </a:outerShdw>
              </a:effectLst>
            </a:endParaRPr>
          </a:p>
          <a:p>
            <a:pPr marL="0" indent="0">
              <a:spcBef>
                <a:spcPts val="0"/>
              </a:spcBef>
            </a:pPr>
            <a:endParaRPr lang="en-US" sz="2400" dirty="0">
              <a:solidFill>
                <a:srgbClr val="F09208"/>
              </a:solidFill>
              <a:effectLst>
                <a:outerShdw blurRad="38100" dist="38100" dir="2700000" algn="tl">
                  <a:srgbClr val="000000">
                    <a:alpha val="43137"/>
                  </a:srgbClr>
                </a:outerShdw>
              </a:effectLst>
            </a:endParaRPr>
          </a:p>
          <a:p>
            <a:pPr marL="0" indent="0">
              <a:spcBef>
                <a:spcPts val="0"/>
              </a:spcBef>
            </a:pPr>
            <a:endParaRPr lang="en-US" sz="2400" dirty="0">
              <a:solidFill>
                <a:srgbClr val="F09208"/>
              </a:solidFill>
              <a:effectLst>
                <a:outerShdw blurRad="38100" dist="38100" dir="2700000" algn="tl">
                  <a:srgbClr val="000000">
                    <a:alpha val="43137"/>
                  </a:srgbClr>
                </a:outerShdw>
              </a:effectLst>
            </a:endParaRPr>
          </a:p>
          <a:p>
            <a:pPr marL="0" indent="0">
              <a:spcBef>
                <a:spcPts val="0"/>
              </a:spcBef>
            </a:pPr>
            <a:endParaRPr lang="en-US" sz="2400" dirty="0">
              <a:solidFill>
                <a:srgbClr val="F09208"/>
              </a:solidFill>
              <a:effectLst>
                <a:outerShdw blurRad="38100" dist="38100" dir="2700000" algn="tl">
                  <a:srgbClr val="000000">
                    <a:alpha val="43137"/>
                  </a:srgbClr>
                </a:outerShdw>
              </a:effectLst>
            </a:endParaRPr>
          </a:p>
          <a:p>
            <a:pPr marL="0" indent="0"/>
            <a:endParaRPr lang="en-US" dirty="0"/>
          </a:p>
        </p:txBody>
      </p:sp>
    </p:spTree>
    <p:extLst>
      <p:ext uri="{BB962C8B-B14F-4D97-AF65-F5344CB8AC3E}">
        <p14:creationId xmlns:p14="http://schemas.microsoft.com/office/powerpoint/2010/main" val="1234684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Shape 1004"/>
          <p:cNvSpPr/>
          <p:nvPr/>
        </p:nvSpPr>
        <p:spPr>
          <a:xfrm>
            <a:off x="685800" y="1624356"/>
            <a:ext cx="8305800" cy="4319244"/>
          </a:xfrm>
          <a:prstGeom prst="rect">
            <a:avLst/>
          </a:prstGeom>
          <a:noFill/>
          <a:ln w="12700">
            <a:miter lim="400000"/>
          </a:ln>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006" name="Shape 1006"/>
          <p:cNvSpPr>
            <a:spLocks noGrp="1"/>
          </p:cNvSpPr>
          <p:nvPr>
            <p:ph type="title"/>
          </p:nvPr>
        </p:nvSpPr>
        <p:spPr>
          <a:xfrm>
            <a:off x="495300" y="540716"/>
            <a:ext cx="8229600" cy="612775"/>
          </a:xfrm>
        </p:spPr>
        <p:txBody>
          <a:bodyPr/>
          <a:lstStyle/>
          <a:p>
            <a:pPr lvl="0"/>
            <a:r>
              <a:rPr lang="en-US" dirty="0">
                <a:solidFill>
                  <a:schemeClr val="tx1">
                    <a:lumMod val="65000"/>
                    <a:lumOff val="35000"/>
                  </a:schemeClr>
                </a:solidFill>
              </a:rPr>
              <a:t>DV and Breastfeeding </a:t>
            </a:r>
          </a:p>
        </p:txBody>
      </p:sp>
      <p:sp>
        <p:nvSpPr>
          <p:cNvPr id="14" name="Shape 1005"/>
          <p:cNvSpPr>
            <a:spLocks noGrp="1"/>
          </p:cNvSpPr>
          <p:nvPr>
            <p:ph type="body" sz="quarter" idx="10"/>
          </p:nvPr>
        </p:nvSpPr>
        <p:spPr>
          <a:xfrm>
            <a:off x="4495800" y="1295400"/>
            <a:ext cx="4495800" cy="4343400"/>
          </a:xfrm>
          <a:prstGeom prst="rect">
            <a:avLst/>
          </a:prstGeom>
          <a:noFill/>
        </p:spPr>
        <p:txBody>
          <a:bodyPr lIns="0" tIns="0" rIns="0" bIns="0">
            <a:normAutofit/>
          </a:bodyPr>
          <a:lstStyle/>
          <a:p>
            <a:pPr marL="0" lvl="0" indent="0">
              <a:lnSpc>
                <a:spcPct val="100000"/>
              </a:lnSpc>
              <a:spcBef>
                <a:spcPts val="600"/>
              </a:spcBef>
              <a:buSzTx/>
              <a:buNone/>
              <a:defRPr sz="1800">
                <a:solidFill>
                  <a:srgbClr val="000000"/>
                </a:solidFill>
              </a:defRPr>
            </a:pPr>
            <a:endParaRPr lang="en-US" sz="2800" dirty="0">
              <a:solidFill>
                <a:schemeClr val="tx1">
                  <a:lumMod val="65000"/>
                  <a:lumOff val="35000"/>
                </a:schemeClr>
              </a:solidFill>
            </a:endParaRPr>
          </a:p>
          <a:p>
            <a:pPr marL="0" lvl="0" indent="0" algn="ctr">
              <a:lnSpc>
                <a:spcPct val="100000"/>
              </a:lnSpc>
              <a:spcBef>
                <a:spcPts val="600"/>
              </a:spcBef>
              <a:buSzTx/>
              <a:buNone/>
              <a:defRPr sz="1800">
                <a:solidFill>
                  <a:srgbClr val="000000"/>
                </a:solidFill>
              </a:defRPr>
            </a:pPr>
            <a:r>
              <a:rPr sz="2800" dirty="0">
                <a:solidFill>
                  <a:schemeClr val="tx1">
                    <a:lumMod val="65000"/>
                    <a:lumOff val="35000"/>
                  </a:schemeClr>
                </a:solidFill>
              </a:rPr>
              <a:t>Women experiencing physical abuse around the time of pregnancy are:</a:t>
            </a:r>
          </a:p>
          <a:p>
            <a:pPr marL="200025" lvl="0" indent="-200025" algn="ctr">
              <a:lnSpc>
                <a:spcPct val="100000"/>
              </a:lnSpc>
              <a:spcBef>
                <a:spcPts val="600"/>
              </a:spcBef>
              <a:defRPr sz="1800">
                <a:solidFill>
                  <a:srgbClr val="000000"/>
                </a:solidFill>
              </a:defRPr>
            </a:pPr>
            <a:r>
              <a:rPr sz="2800" b="1" dirty="0">
                <a:solidFill>
                  <a:srgbClr val="F09208"/>
                </a:solidFill>
                <a:effectLst>
                  <a:outerShdw blurRad="38100" dist="38100" dir="2700000" algn="tl">
                    <a:srgbClr val="000000">
                      <a:alpha val="43137"/>
                    </a:srgbClr>
                  </a:outerShdw>
                </a:effectLst>
              </a:rPr>
              <a:t>41%-71% </a:t>
            </a:r>
            <a:r>
              <a:rPr sz="2800" dirty="0">
                <a:solidFill>
                  <a:schemeClr val="tx1">
                    <a:lumMod val="65000"/>
                    <a:lumOff val="35000"/>
                  </a:schemeClr>
                </a:solidFill>
              </a:rPr>
              <a:t>more likely to cease breastfeeding by 4 weeks postpartum</a:t>
            </a:r>
          </a:p>
          <a:p>
            <a:pPr marL="182879" lvl="0" indent="-182879" algn="r">
              <a:lnSpc>
                <a:spcPct val="100000"/>
              </a:lnSpc>
              <a:spcBef>
                <a:spcPts val="0"/>
              </a:spcBef>
              <a:buSzTx/>
              <a:buNone/>
              <a:defRPr sz="1800">
                <a:solidFill>
                  <a:srgbClr val="000000"/>
                </a:solidFill>
              </a:defRPr>
            </a:pPr>
            <a:endParaRPr sz="1400" dirty="0">
              <a:solidFill>
                <a:srgbClr val="58595B"/>
              </a:solidFill>
            </a:endParaRPr>
          </a:p>
          <a:p>
            <a:pPr marL="182879" lvl="0" indent="-182879" algn="ctr">
              <a:lnSpc>
                <a:spcPct val="100000"/>
              </a:lnSpc>
              <a:spcBef>
                <a:spcPts val="0"/>
              </a:spcBef>
              <a:buSzTx/>
              <a:buNone/>
              <a:defRPr sz="1800">
                <a:solidFill>
                  <a:srgbClr val="000000"/>
                </a:solidFill>
              </a:defRPr>
            </a:pPr>
            <a:r>
              <a:rPr sz="1400" dirty="0">
                <a:solidFill>
                  <a:srgbClr val="58595B"/>
                </a:solidFill>
              </a:rPr>
              <a:t>(Silverman, 2006)     </a:t>
            </a:r>
          </a:p>
        </p:txBody>
      </p:sp>
      <p:pic>
        <p:nvPicPr>
          <p:cNvPr id="1007" name="image79.jpeg" descr="200515899-001.jpg"/>
          <p:cNvPicPr/>
          <p:nvPr/>
        </p:nvPicPr>
        <p:blipFill>
          <a:blip r:embed="rId3" cstate="print">
            <a:extLst/>
          </a:blip>
          <a:srcRect l="12925" r="18854"/>
          <a:stretch>
            <a:fillRect/>
          </a:stretch>
        </p:blipFill>
        <p:spPr>
          <a:xfrm>
            <a:off x="685800" y="1624356"/>
            <a:ext cx="3597939" cy="3823944"/>
          </a:xfrm>
          <a:prstGeom prst="rect">
            <a:avLst/>
          </a:prstGeom>
          <a:ln w="12700">
            <a:miter lim="400000"/>
          </a:ln>
        </p:spPr>
      </p:pic>
    </p:spTree>
    <p:extLst>
      <p:ext uri="{BB962C8B-B14F-4D97-AF65-F5344CB8AC3E}">
        <p14:creationId xmlns:p14="http://schemas.microsoft.com/office/powerpoint/2010/main" val="3683755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PROGDATA\Public Education\Photo Library\Health Team Photos &amp; Graphics\2015 Shutterstock photos\Rebecca product pics\Lauren Stock PIcs\ContemplativeWoman.168939326.Shutterstoc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486400" y="3544861"/>
            <a:ext cx="3449748" cy="2667000"/>
          </a:xfrm>
          <a:prstGeom prst="rect">
            <a:avLst/>
          </a:prstGeom>
          <a:noFill/>
          <a:ln>
            <a:noFill/>
          </a:ln>
        </p:spPr>
      </p:pic>
      <p:sp>
        <p:nvSpPr>
          <p:cNvPr id="2" name="Title 1"/>
          <p:cNvSpPr>
            <a:spLocks noGrp="1"/>
          </p:cNvSpPr>
          <p:nvPr>
            <p:ph type="title"/>
          </p:nvPr>
        </p:nvSpPr>
        <p:spPr>
          <a:xfrm>
            <a:off x="706548" y="381000"/>
            <a:ext cx="8229600" cy="612775"/>
          </a:xfrm>
        </p:spPr>
        <p:txBody>
          <a:bodyPr>
            <a:noAutofit/>
          </a:bodyPr>
          <a:lstStyle/>
          <a:p>
            <a:r>
              <a:rPr lang="en-US" sz="3600" dirty="0"/>
              <a:t>HIV and STIs and Women’s Experiences with IPV </a:t>
            </a:r>
          </a:p>
        </p:txBody>
      </p:sp>
      <p:sp>
        <p:nvSpPr>
          <p:cNvPr id="3" name="Text Placeholder 2"/>
          <p:cNvSpPr>
            <a:spLocks noGrp="1"/>
          </p:cNvSpPr>
          <p:nvPr>
            <p:ph type="body" sz="quarter" idx="10"/>
          </p:nvPr>
        </p:nvSpPr>
        <p:spPr>
          <a:xfrm>
            <a:off x="557741" y="3361269"/>
            <a:ext cx="4801892" cy="2781414"/>
          </a:xfrm>
          <a:ln>
            <a:noFill/>
          </a:ln>
        </p:spPr>
        <p:txBody>
          <a:bodyPr/>
          <a:lstStyle/>
          <a:p>
            <a:pPr marL="0" indent="0" algn="ctr">
              <a:spcBef>
                <a:spcPts val="0"/>
              </a:spcBef>
            </a:pPr>
            <a:r>
              <a:rPr lang="en-US" sz="2400" b="1" dirty="0">
                <a:solidFill>
                  <a:srgbClr val="F09208"/>
                </a:solidFill>
                <a:effectLst>
                  <a:outerShdw blurRad="38100" dist="38100" dir="2700000" algn="tl">
                    <a:srgbClr val="000000">
                      <a:alpha val="43137"/>
                    </a:srgbClr>
                  </a:outerShdw>
                </a:effectLst>
              </a:rPr>
              <a:t>Over half of women living with HIV have experienced domestic or sexual violence</a:t>
            </a:r>
            <a:r>
              <a:rPr lang="en-US" sz="2400" dirty="0">
                <a:solidFill>
                  <a:schemeClr val="bg1">
                    <a:lumMod val="25000"/>
                  </a:schemeClr>
                </a:solidFill>
                <a:effectLst>
                  <a:outerShdw blurRad="38100" dist="38100" dir="2700000" algn="tl">
                    <a:srgbClr val="000000">
                      <a:alpha val="43137"/>
                    </a:srgbClr>
                  </a:outerShdw>
                </a:effectLst>
              </a:rPr>
              <a:t> </a:t>
            </a:r>
            <a:r>
              <a:rPr lang="en-US" sz="2400" dirty="0">
                <a:solidFill>
                  <a:schemeClr val="bg1">
                    <a:lumMod val="25000"/>
                  </a:schemeClr>
                </a:solidFill>
              </a:rPr>
              <a:t>—considerably higher than the national prevalence among women overall </a:t>
            </a:r>
          </a:p>
          <a:p>
            <a:pPr marL="0" indent="0" algn="ctr">
              <a:spcBef>
                <a:spcPts val="0"/>
              </a:spcBef>
            </a:pPr>
            <a:r>
              <a:rPr lang="en-US" sz="2400" b="1" dirty="0">
                <a:solidFill>
                  <a:srgbClr val="F09208"/>
                </a:solidFill>
                <a:effectLst>
                  <a:outerShdw blurRad="38100" dist="38100" dir="2700000" algn="tl">
                    <a:srgbClr val="000000">
                      <a:alpha val="43137"/>
                    </a:srgbClr>
                  </a:outerShdw>
                </a:effectLst>
              </a:rPr>
              <a:t>(55% vs. 36%) </a:t>
            </a:r>
          </a:p>
          <a:p>
            <a:pPr marL="0" indent="0" algn="ctr">
              <a:spcBef>
                <a:spcPts val="0"/>
              </a:spcBef>
            </a:pPr>
            <a:endParaRPr lang="en-US" sz="800" b="1" dirty="0">
              <a:solidFill>
                <a:srgbClr val="F09208"/>
              </a:solidFill>
              <a:effectLst>
                <a:outerShdw blurRad="38100" dist="38100" dir="2700000" algn="tl">
                  <a:srgbClr val="000000">
                    <a:alpha val="43137"/>
                  </a:srgbClr>
                </a:outerShdw>
              </a:effectLst>
            </a:endParaRPr>
          </a:p>
          <a:p>
            <a:pPr marL="0" indent="0" algn="ctr">
              <a:spcBef>
                <a:spcPts val="0"/>
              </a:spcBef>
            </a:pPr>
            <a:r>
              <a:rPr lang="en-US" sz="1400" dirty="0"/>
              <a:t>(Machtinger, 2012; Black, 2011) </a:t>
            </a:r>
          </a:p>
          <a:p>
            <a:pPr marL="0" indent="0">
              <a:spcBef>
                <a:spcPts val="0"/>
              </a:spcBef>
            </a:pPr>
            <a:endParaRPr lang="en-US" b="1" dirty="0"/>
          </a:p>
        </p:txBody>
      </p:sp>
      <p:pic>
        <p:nvPicPr>
          <p:cNvPr id="5" name="Picture 3" descr="C:\Users\kate\Downloads\shutterstock_184922909 (1).jpg"/>
          <p:cNvPicPr>
            <a:picLocks noChangeAspect="1" noChangeArrowheads="1"/>
          </p:cNvPicPr>
          <p:nvPr/>
        </p:nvPicPr>
        <p:blipFill>
          <a:blip r:embed="rId4" cstate="print"/>
          <a:srcRect t="9380"/>
          <a:stretch>
            <a:fillRect/>
          </a:stretch>
        </p:blipFill>
        <p:spPr bwMode="auto">
          <a:xfrm>
            <a:off x="553387" y="1657615"/>
            <a:ext cx="2766966" cy="1671613"/>
          </a:xfrm>
          <a:prstGeom prst="rect">
            <a:avLst/>
          </a:prstGeom>
          <a:noFill/>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25698" r="4486"/>
          <a:stretch/>
        </p:blipFill>
        <p:spPr>
          <a:xfrm>
            <a:off x="3443873" y="1657615"/>
            <a:ext cx="1911406" cy="1700842"/>
          </a:xfrm>
          <a:prstGeom prst="rect">
            <a:avLst/>
          </a:prstGeom>
        </p:spPr>
      </p:pic>
      <p:sp>
        <p:nvSpPr>
          <p:cNvPr id="4" name="Rectangle 3"/>
          <p:cNvSpPr/>
          <p:nvPr/>
        </p:nvSpPr>
        <p:spPr>
          <a:xfrm>
            <a:off x="5355279" y="1538540"/>
            <a:ext cx="3580869" cy="1938992"/>
          </a:xfrm>
          <a:prstGeom prst="rect">
            <a:avLst/>
          </a:prstGeom>
          <a:ln>
            <a:noFill/>
          </a:ln>
        </p:spPr>
        <p:txBody>
          <a:bodyPr wrap="square">
            <a:spAutoFit/>
          </a:bodyPr>
          <a:lstStyle/>
          <a:p>
            <a:pPr lvl="1" algn="ctr">
              <a:buClr>
                <a:srgbClr val="F09208"/>
              </a:buClr>
            </a:pPr>
            <a:r>
              <a:rPr lang="en-US" sz="2400" dirty="0">
                <a:solidFill>
                  <a:schemeClr val="tx1">
                    <a:lumMod val="65000"/>
                    <a:lumOff val="35000"/>
                  </a:schemeClr>
                </a:solidFill>
                <a:ea typeface="ＭＳ Ｐゴシック" pitchFamily="34" charset="-128"/>
              </a:rPr>
              <a:t>Women disclosing physical abuse were </a:t>
            </a:r>
            <a:r>
              <a:rPr lang="en-US" sz="2400" b="1" dirty="0">
                <a:solidFill>
                  <a:srgbClr val="F09208"/>
                </a:solidFill>
                <a:effectLst>
                  <a:outerShdw blurRad="38100" dist="38100" dir="2700000" algn="tl">
                    <a:srgbClr val="000000">
                      <a:alpha val="43137"/>
                    </a:srgbClr>
                  </a:outerShdw>
                </a:effectLst>
                <a:ea typeface="ＭＳ Ｐゴシック" pitchFamily="34" charset="-128"/>
              </a:rPr>
              <a:t>3 times </a:t>
            </a:r>
            <a:r>
              <a:rPr lang="en-US" sz="2400" dirty="0">
                <a:solidFill>
                  <a:schemeClr val="tx1">
                    <a:lumMod val="65000"/>
                    <a:lumOff val="35000"/>
                  </a:schemeClr>
                </a:solidFill>
                <a:ea typeface="ＭＳ Ｐゴシック" pitchFamily="34" charset="-128"/>
              </a:rPr>
              <a:t>more likely to have an STI </a:t>
            </a:r>
          </a:p>
          <a:p>
            <a:pPr lvl="1" algn="ctr">
              <a:buClr>
                <a:srgbClr val="F09208"/>
              </a:buClr>
            </a:pPr>
            <a:endParaRPr lang="en-US" sz="1000" dirty="0">
              <a:solidFill>
                <a:schemeClr val="tx1">
                  <a:lumMod val="65000"/>
                  <a:lumOff val="35000"/>
                </a:schemeClr>
              </a:solidFill>
              <a:ea typeface="ＭＳ Ｐゴシック" pitchFamily="34" charset="-128"/>
            </a:endParaRPr>
          </a:p>
          <a:p>
            <a:pPr lvl="1" algn="ctr">
              <a:buClr>
                <a:srgbClr val="F09208"/>
              </a:buClr>
            </a:pPr>
            <a:r>
              <a:rPr lang="en-US" sz="1400" dirty="0"/>
              <a:t>(Machtinger, 2012; Black, 2011) </a:t>
            </a:r>
            <a:endParaRPr lang="en-US" sz="320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399705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 name="Shape 1106"/>
          <p:cNvSpPr>
            <a:spLocks noGrp="1"/>
          </p:cNvSpPr>
          <p:nvPr>
            <p:ph type="title"/>
          </p:nvPr>
        </p:nvSpPr>
        <p:spPr>
          <a:xfrm>
            <a:off x="457200" y="568688"/>
            <a:ext cx="8382000" cy="612775"/>
          </a:xfrm>
        </p:spPr>
        <p:txBody>
          <a:bodyPr>
            <a:noAutofit/>
          </a:bodyPr>
          <a:lstStyle/>
          <a:p>
            <a:pPr lvl="0"/>
            <a:endParaRPr lang="en-US" sz="3600" dirty="0">
              <a:solidFill>
                <a:schemeClr val="tx1">
                  <a:lumMod val="65000"/>
                  <a:lumOff val="35000"/>
                </a:schemeClr>
              </a:solidFill>
            </a:endParaRPr>
          </a:p>
        </p:txBody>
      </p:sp>
      <p:sp>
        <p:nvSpPr>
          <p:cNvPr id="12" name="Shape 1105"/>
          <p:cNvSpPr>
            <a:spLocks noGrp="1"/>
          </p:cNvSpPr>
          <p:nvPr>
            <p:ph type="body" sz="quarter" idx="10"/>
          </p:nvPr>
        </p:nvSpPr>
        <p:spPr>
          <a:xfrm>
            <a:off x="533400" y="1736361"/>
            <a:ext cx="4191000" cy="4267200"/>
          </a:xfrm>
          <a:prstGeom prst="rect">
            <a:avLst/>
          </a:prstGeom>
        </p:spPr>
        <p:txBody>
          <a:bodyPr lIns="0" tIns="0" rIns="0" bIns="0">
            <a:noAutofit/>
          </a:bodyPr>
          <a:lstStyle>
            <a:lvl1pPr marL="3079" indent="-3079" algn="ctr" defTabSz="886968">
              <a:spcBef>
                <a:spcPts val="900"/>
              </a:spcBef>
              <a:buSzTx/>
              <a:buNone/>
              <a:defRPr sz="4268" b="1">
                <a:solidFill>
                  <a:srgbClr val="E98A00"/>
                </a:solidFill>
              </a:defRPr>
            </a:lvl1pPr>
          </a:lstStyle>
          <a:p>
            <a:pPr lvl="0">
              <a:defRPr sz="1800" b="0">
                <a:solidFill>
                  <a:srgbClr val="000000"/>
                </a:solidFill>
              </a:defRPr>
            </a:pPr>
            <a:r>
              <a:rPr lang="en-US" sz="4800" dirty="0">
                <a:solidFill>
                  <a:srgbClr val="F09208"/>
                </a:solidFill>
                <a:effectLst>
                  <a:outerShdw blurRad="38100" dist="38100" dir="2700000" algn="tl">
                    <a:srgbClr val="000000">
                      <a:alpha val="43137"/>
                    </a:srgbClr>
                  </a:outerShdw>
                </a:effectLst>
              </a:rPr>
              <a:t>A </a:t>
            </a:r>
            <a:r>
              <a:rPr sz="4800" b="1" dirty="0">
                <a:solidFill>
                  <a:srgbClr val="F09208"/>
                </a:solidFill>
                <a:effectLst>
                  <a:outerShdw blurRad="38100" dist="38100" dir="2700000" algn="tl">
                    <a:srgbClr val="000000">
                      <a:alpha val="43137"/>
                    </a:srgbClr>
                  </a:outerShdw>
                </a:effectLst>
              </a:rPr>
              <a:t>partner can</a:t>
            </a:r>
            <a:r>
              <a:rPr lang="en-US" sz="4800" dirty="0">
                <a:solidFill>
                  <a:srgbClr val="F09208"/>
                </a:solidFill>
                <a:effectLst>
                  <a:outerShdw blurRad="38100" dist="38100" dir="2700000" algn="tl">
                    <a:srgbClr val="000000">
                      <a:alpha val="43137"/>
                    </a:srgbClr>
                  </a:outerShdw>
                </a:effectLst>
              </a:rPr>
              <a:t> and will</a:t>
            </a:r>
            <a:r>
              <a:rPr sz="4800" b="1" dirty="0">
                <a:solidFill>
                  <a:srgbClr val="F09208"/>
                </a:solidFill>
                <a:effectLst>
                  <a:outerShdw blurRad="38100" dist="38100" dir="2700000" algn="tl">
                    <a:srgbClr val="000000">
                      <a:alpha val="43137"/>
                    </a:srgbClr>
                  </a:outerShdw>
                </a:effectLst>
              </a:rPr>
              <a:t> interfere with a female client’s birth control</a:t>
            </a:r>
          </a:p>
        </p:txBody>
      </p:sp>
      <p:grpSp>
        <p:nvGrpSpPr>
          <p:cNvPr id="1110" name="Group 1110" descr="C:\Users\timmie\Dropbox\Home Visitation\z_For Website\Stock photos to be filed\Woman birth control pills.jpg"/>
          <p:cNvGrpSpPr/>
          <p:nvPr/>
        </p:nvGrpSpPr>
        <p:grpSpPr>
          <a:xfrm>
            <a:off x="4931471" y="1752600"/>
            <a:ext cx="4174429" cy="3816965"/>
            <a:chOff x="0" y="0"/>
            <a:chExt cx="4174428" cy="3816963"/>
          </a:xfrm>
        </p:grpSpPr>
        <p:sp>
          <p:nvSpPr>
            <p:cNvPr id="1108" name="Shape 1108"/>
            <p:cNvSpPr/>
            <p:nvPr/>
          </p:nvSpPr>
          <p:spPr>
            <a:xfrm>
              <a:off x="0" y="0"/>
              <a:ext cx="4174429" cy="3816964"/>
            </a:xfrm>
            <a:prstGeom prst="rect">
              <a:avLst/>
            </a:prstGeom>
            <a:solidFill>
              <a:srgbClr val="EDEDED"/>
            </a:solidFill>
            <a:ln w="12700" cap="flat">
              <a:noFill/>
              <a:miter lim="400000"/>
            </a:ln>
            <a:effectLst/>
          </p:spPr>
          <p:txBody>
            <a:bodyPr wrap="square" lIns="0" tIns="0" rIns="0" bIns="0" numCol="1" anchor="ctr">
              <a:noAutofit/>
            </a:bodyPr>
            <a:lstStyle/>
            <a:p>
              <a:endParaRPr>
                <a:solidFill>
                  <a:prstClr val="black"/>
                </a:solidFill>
              </a:endParaRPr>
            </a:p>
          </p:txBody>
        </p:sp>
        <p:pic>
          <p:nvPicPr>
            <p:cNvPr id="1109" name="image87.jpg"/>
            <p:cNvPicPr/>
            <p:nvPr/>
          </p:nvPicPr>
          <p:blipFill>
            <a:blip r:embed="rId3" cstate="print">
              <a:extLst/>
            </a:blip>
            <a:srcRect l="16890" r="10206"/>
            <a:stretch>
              <a:fillRect/>
            </a:stretch>
          </p:blipFill>
          <p:spPr>
            <a:xfrm>
              <a:off x="0" y="0"/>
              <a:ext cx="4174429" cy="3816964"/>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Tree>
    <p:extLst>
      <p:ext uri="{BB962C8B-B14F-4D97-AF65-F5344CB8AC3E}">
        <p14:creationId xmlns:p14="http://schemas.microsoft.com/office/powerpoint/2010/main" val="982667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0"/>
          <p:cNvSpPr txBox="1">
            <a:spLocks/>
          </p:cNvSpPr>
          <p:nvPr/>
        </p:nvSpPr>
        <p:spPr bwMode="auto">
          <a:xfrm>
            <a:off x="568036" y="1676400"/>
            <a:ext cx="8423563" cy="4343400"/>
          </a:xfrm>
          <a:prstGeom prst="rect">
            <a:avLst/>
          </a:prstGeom>
          <a:noFill/>
          <a:ln w="25400" cap="flat" cmpd="sng" algn="ctr">
            <a:noFill/>
            <a:prstDash val="solid"/>
            <a:miter lim="800000"/>
            <a:headEnd/>
            <a:tailEnd/>
          </a:ln>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3200400" marR="0" lvl="0" indent="-228600" algn="l" defTabSz="914400" rtl="0" eaLnBrk="0" fontAlgn="base" latinLnBrk="0" hangingPunct="0">
              <a:lnSpc>
                <a:spcPct val="100000"/>
              </a:lnSpc>
              <a:spcBef>
                <a:spcPct val="0"/>
              </a:spcBef>
              <a:spcAft>
                <a:spcPts val="600"/>
              </a:spcAft>
              <a:buClr>
                <a:srgbClr val="E98A00"/>
              </a:buClr>
              <a:buSzPct val="100000"/>
              <a:buFontTx/>
              <a:buNone/>
              <a:tabLst/>
              <a:defRPr/>
            </a:pPr>
            <a:endParaRPr kumimoji="0" lang="en-US" sz="2400" b="0" i="0" u="none" strike="noStrike" kern="1200" cap="none" spc="0" normalizeH="0" baseline="0" noProof="0" dirty="0">
              <a:ln>
                <a:noFill/>
              </a:ln>
              <a:solidFill>
                <a:srgbClr val="58595B"/>
              </a:solidFill>
              <a:effectLst/>
              <a:uLnTx/>
              <a:uFillTx/>
              <a:latin typeface="Arial"/>
              <a:ea typeface="+mn-ea"/>
              <a:cs typeface="Arial" pitchFamily="34" charset="0"/>
            </a:endParaRPr>
          </a:p>
        </p:txBody>
      </p:sp>
      <p:sp>
        <p:nvSpPr>
          <p:cNvPr id="10" name="Title 9"/>
          <p:cNvSpPr>
            <a:spLocks noGrp="1"/>
          </p:cNvSpPr>
          <p:nvPr>
            <p:ph type="title"/>
          </p:nvPr>
        </p:nvSpPr>
        <p:spPr>
          <a:xfrm>
            <a:off x="568036" y="405175"/>
            <a:ext cx="8534398" cy="626367"/>
          </a:xfrm>
        </p:spPr>
        <p:txBody>
          <a:bodyPr>
            <a:normAutofit fontScale="90000"/>
          </a:bodyPr>
          <a:lstStyle/>
          <a:p>
            <a:r>
              <a:rPr lang="en-US" dirty="0">
                <a:solidFill>
                  <a:schemeClr val="tx1">
                    <a:lumMod val="65000"/>
                    <a:lumOff val="35000"/>
                  </a:schemeClr>
                </a:solidFill>
              </a:rPr>
              <a:t>Key Consideration:</a:t>
            </a:r>
            <a:br>
              <a:rPr lang="en-US" dirty="0">
                <a:solidFill>
                  <a:schemeClr val="tx1">
                    <a:lumMod val="65000"/>
                    <a:lumOff val="35000"/>
                  </a:schemeClr>
                </a:solidFill>
              </a:rPr>
            </a:br>
            <a:r>
              <a:rPr lang="en-US" dirty="0">
                <a:solidFill>
                  <a:schemeClr val="tx1">
                    <a:lumMod val="65000"/>
                    <a:lumOff val="35000"/>
                  </a:schemeClr>
                </a:solidFill>
              </a:rPr>
              <a:t>Harm Reduction Strategy</a:t>
            </a:r>
          </a:p>
        </p:txBody>
      </p:sp>
      <p:sp>
        <p:nvSpPr>
          <p:cNvPr id="11" name="Content Placeholder 10"/>
          <p:cNvSpPr>
            <a:spLocks noGrp="1"/>
          </p:cNvSpPr>
          <p:nvPr>
            <p:ph type="body" sz="quarter" idx="4294967295"/>
          </p:nvPr>
        </p:nvSpPr>
        <p:spPr>
          <a:xfrm>
            <a:off x="573308" y="1562100"/>
            <a:ext cx="8418291" cy="2362200"/>
          </a:xfrm>
          <a:prstGeom prst="rect">
            <a:avLst/>
          </a:prstGeom>
        </p:spPr>
        <p:txBody>
          <a:bodyPr>
            <a:noAutofit/>
          </a:bodyPr>
          <a:lstStyle/>
          <a:p>
            <a:pPr marL="0" indent="0">
              <a:buClr>
                <a:srgbClr val="F09208"/>
              </a:buClr>
            </a:pPr>
            <a:r>
              <a:rPr lang="en-US" sz="2200" b="1" dirty="0">
                <a:solidFill>
                  <a:srgbClr val="F09208"/>
                </a:solidFill>
                <a:effectLst>
                  <a:outerShdw blurRad="38100" dist="38100" dir="2700000" algn="tl">
                    <a:srgbClr val="000000">
                      <a:alpha val="43137"/>
                    </a:srgbClr>
                  </a:outerShdw>
                </a:effectLst>
              </a:rPr>
              <a:t>If her partner monitors her menstrual cycles, an IUD may be the safest method to offer her. </a:t>
            </a:r>
          </a:p>
          <a:p>
            <a:pPr>
              <a:buClr>
                <a:srgbClr val="F09208"/>
              </a:buClr>
              <a:buFont typeface="Wingdings" panose="05000000000000000000" pitchFamily="2" charset="2"/>
              <a:buChar char="ü"/>
            </a:pPr>
            <a:r>
              <a:rPr lang="en-US" sz="2800" dirty="0">
                <a:solidFill>
                  <a:schemeClr val="tx1">
                    <a:lumMod val="65000"/>
                    <a:lumOff val="35000"/>
                  </a:schemeClr>
                </a:solidFill>
              </a:rPr>
              <a:t>Especially if we cut the strings in the cervical canal so they can’t be pulled out, or felt by a partner.</a:t>
            </a:r>
          </a:p>
        </p:txBody>
      </p:sp>
      <p:pic>
        <p:nvPicPr>
          <p:cNvPr id="6146" name="Picture 2" descr="C:\Users\rebecca\Desktop\nc_iud_contraceptive_nt_120508_wg.jpg"/>
          <p:cNvPicPr>
            <a:picLocks noChangeAspect="1" noChangeArrowheads="1"/>
          </p:cNvPicPr>
          <p:nvPr/>
        </p:nvPicPr>
        <p:blipFill>
          <a:blip r:embed="rId3" cstate="print"/>
          <a:srcRect/>
          <a:stretch>
            <a:fillRect/>
          </a:stretch>
        </p:blipFill>
        <p:spPr bwMode="auto">
          <a:xfrm>
            <a:off x="6400800" y="3428999"/>
            <a:ext cx="2391115" cy="2646529"/>
          </a:xfrm>
          <a:prstGeom prst="rect">
            <a:avLst/>
          </a:prstGeom>
          <a:noFill/>
        </p:spPr>
      </p:pic>
      <p:sp>
        <p:nvSpPr>
          <p:cNvPr id="6" name="Content Placeholder 10"/>
          <p:cNvSpPr txBox="1">
            <a:spLocks/>
          </p:cNvSpPr>
          <p:nvPr/>
        </p:nvSpPr>
        <p:spPr bwMode="auto">
          <a:xfrm>
            <a:off x="568036" y="3253287"/>
            <a:ext cx="5832764"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700"/>
              </a:spcBef>
              <a:spcAft>
                <a:spcPct val="0"/>
              </a:spcAft>
              <a:buClr>
                <a:srgbClr val="F09208"/>
              </a:buClr>
              <a:buSzPct val="125000"/>
              <a:buFont typeface="Wingdings" pitchFamily="2" charset="2"/>
              <a:buNone/>
              <a:tabLst/>
              <a:defRPr/>
            </a:pPr>
            <a:endParaRPr kumimoji="0" lang="en-US" sz="2800" b="1" i="0" u="none" strike="noStrike" kern="1200" cap="none" spc="0" normalizeH="0" baseline="0" noProof="0" dirty="0">
              <a:ln>
                <a:noFill/>
              </a:ln>
              <a:solidFill>
                <a:srgbClr val="F09208"/>
              </a:solidFill>
              <a:effectLst>
                <a:outerShdw blurRad="38100" dist="38100" dir="2700000" algn="tl">
                  <a:srgbClr val="000000">
                    <a:alpha val="43137"/>
                  </a:srgbClr>
                </a:outerShdw>
              </a:effectLst>
              <a:uLnTx/>
              <a:uFillTx/>
              <a:latin typeface="Arial"/>
              <a:ea typeface="MS PGothic" pitchFamily="34" charset="-128"/>
              <a:cs typeface="+mn-cs"/>
            </a:endParaRPr>
          </a:p>
          <a:p>
            <a:pPr marL="342900" marR="0" lvl="0" indent="-342900" algn="l" defTabSz="914400" rtl="0" eaLnBrk="1" fontAlgn="base" latinLnBrk="0" hangingPunct="1">
              <a:lnSpc>
                <a:spcPct val="100000"/>
              </a:lnSpc>
              <a:spcBef>
                <a:spcPts val="700"/>
              </a:spcBef>
              <a:spcAft>
                <a:spcPct val="0"/>
              </a:spcAft>
              <a:buClr>
                <a:srgbClr val="F09208"/>
              </a:buClr>
              <a:buSzPct val="125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Arial"/>
                <a:ea typeface="MS PGothic" pitchFamily="34" charset="-128"/>
                <a:cs typeface="+mn-cs"/>
              </a:rPr>
              <a:t>The inconvenience of IUD removal with ultrasound may well be worth avoiding an unwanted pregnancy by an abusive partner. </a:t>
            </a:r>
          </a:p>
          <a:p>
            <a:pPr marL="0" marR="0" lvl="0" indent="0" algn="ctr" defTabSz="914400" rtl="0" eaLnBrk="1" fontAlgn="base" latinLnBrk="0" hangingPunct="1">
              <a:lnSpc>
                <a:spcPct val="100000"/>
              </a:lnSpc>
              <a:spcBef>
                <a:spcPts val="700"/>
              </a:spcBef>
              <a:spcAft>
                <a:spcPct val="0"/>
              </a:spcAft>
              <a:buClr>
                <a:srgbClr val="F09208"/>
              </a:buClr>
              <a:buSzPct val="125000"/>
              <a:buFont typeface="Wingdings" pitchFamily="2" charset="2"/>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a:ea typeface="MS PGothic" pitchFamily="34" charset="-128"/>
                <a:cs typeface="+mn-cs"/>
              </a:rPr>
              <a:t>(Chamberlain, 2013)</a:t>
            </a:r>
          </a:p>
        </p:txBody>
      </p:sp>
    </p:spTree>
    <p:extLst>
      <p:ext uri="{BB962C8B-B14F-4D97-AF65-F5344CB8AC3E}">
        <p14:creationId xmlns:p14="http://schemas.microsoft.com/office/powerpoint/2010/main" val="33910945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562601"/>
            <a:ext cx="8229600" cy="612775"/>
          </a:xfrm>
        </p:spPr>
        <p:txBody>
          <a:bodyPr>
            <a:noAutofit/>
          </a:bodyPr>
          <a:lstStyle/>
          <a:p>
            <a:pPr algn="ctr" defTabSz="457200">
              <a:defRPr/>
            </a:pPr>
            <a:r>
              <a:rPr lang="en-US" sz="3600" b="1" dirty="0">
                <a:solidFill>
                  <a:schemeClr val="bg1">
                    <a:lumMod val="25000"/>
                  </a:schemeClr>
                </a:solidFill>
                <a:latin typeface="Arial" pitchFamily="34" charset="0"/>
                <a:ea typeface="+mj-ea"/>
                <a:cs typeface="Arial" pitchFamily="34" charset="0"/>
              </a:rPr>
              <a:t>Human Trafficking Health Impact</a:t>
            </a:r>
          </a:p>
        </p:txBody>
      </p:sp>
      <p:pic>
        <p:nvPicPr>
          <p:cNvPr id="5" name="Picture 4" descr="Image result for free photo people in shadows"/>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55626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067" y="4312473"/>
            <a:ext cx="2118333" cy="1037677"/>
          </a:xfrm>
          <a:prstGeom prst="rect">
            <a:avLst/>
          </a:prstGeom>
        </p:spPr>
      </p:pic>
    </p:spTree>
    <p:extLst>
      <p:ext uri="{BB962C8B-B14F-4D97-AF65-F5344CB8AC3E}">
        <p14:creationId xmlns:p14="http://schemas.microsoft.com/office/powerpoint/2010/main" val="985913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449660" cy="914400"/>
          </a:xfrm>
        </p:spPr>
        <p:txBody>
          <a:bodyPr>
            <a:noAutofit/>
          </a:bodyPr>
          <a:lstStyle/>
          <a:p>
            <a:pPr algn="l"/>
            <a:r>
              <a:rPr lang="en-US" sz="3600" b="0" dirty="0">
                <a:solidFill>
                  <a:schemeClr val="bg1">
                    <a:lumMod val="25000"/>
                  </a:schemeClr>
                </a:solidFill>
              </a:rPr>
              <a:t>Health Impact: Human Trafficking Issues </a:t>
            </a:r>
          </a:p>
        </p:txBody>
      </p:sp>
      <p:sp>
        <p:nvSpPr>
          <p:cNvPr id="3" name="Content Placeholder 2"/>
          <p:cNvSpPr>
            <a:spLocks noGrp="1"/>
          </p:cNvSpPr>
          <p:nvPr>
            <p:ph sz="quarter" idx="13"/>
          </p:nvPr>
        </p:nvSpPr>
        <p:spPr>
          <a:xfrm>
            <a:off x="533400" y="1524000"/>
            <a:ext cx="3581400" cy="4495800"/>
          </a:xfrm>
        </p:spPr>
        <p:txBody>
          <a:bodyPr/>
          <a:lstStyle/>
          <a:p>
            <a:pPr marL="342900" indent="-342900">
              <a:buFont typeface="Arial" panose="020B0604020202020204" pitchFamily="34" charset="0"/>
              <a:buChar char="•"/>
            </a:pPr>
            <a:r>
              <a:rPr lang="en-US" dirty="0">
                <a:solidFill>
                  <a:schemeClr val="tx1">
                    <a:lumMod val="65000"/>
                    <a:lumOff val="35000"/>
                  </a:schemeClr>
                </a:solidFill>
              </a:rPr>
              <a:t>Injuries from physical or sexual violence/ health exposures</a:t>
            </a:r>
          </a:p>
          <a:p>
            <a:pPr marL="342900" indent="-342900">
              <a:buFont typeface="Arial" panose="020B0604020202020204" pitchFamily="34" charset="0"/>
              <a:buChar char="•"/>
            </a:pPr>
            <a:r>
              <a:rPr lang="en-US" dirty="0">
                <a:solidFill>
                  <a:schemeClr val="tx1">
                    <a:lumMod val="65000"/>
                    <a:lumOff val="35000"/>
                  </a:schemeClr>
                </a:solidFill>
              </a:rPr>
              <a:t>unhealthy weight loss due to food deprivation and poor nutrition</a:t>
            </a:r>
          </a:p>
          <a:p>
            <a:pPr marL="342900" indent="-342900">
              <a:buFont typeface="Arial" panose="020B0604020202020204" pitchFamily="34" charset="0"/>
              <a:buChar char="•"/>
            </a:pPr>
            <a:r>
              <a:rPr lang="en-US" dirty="0">
                <a:solidFill>
                  <a:schemeClr val="tx1">
                    <a:lumMod val="65000"/>
                    <a:lumOff val="35000"/>
                  </a:schemeClr>
                </a:solidFill>
              </a:rPr>
              <a:t>HIV/AIDS </a:t>
            </a:r>
          </a:p>
          <a:p>
            <a:pPr marL="342900" indent="-342900">
              <a:buFont typeface="Arial" panose="020B0604020202020204" pitchFamily="34" charset="0"/>
              <a:buChar char="•"/>
            </a:pPr>
            <a:r>
              <a:rPr lang="en-US" dirty="0">
                <a:solidFill>
                  <a:schemeClr val="tx1">
                    <a:lumMod val="65000"/>
                    <a:lumOff val="35000"/>
                  </a:schemeClr>
                </a:solidFill>
              </a:rPr>
              <a:t>cervical cancer</a:t>
            </a:r>
          </a:p>
          <a:p>
            <a:pPr marL="342900" indent="-342900">
              <a:buFont typeface="Arial" panose="020B0604020202020204" pitchFamily="34" charset="0"/>
              <a:buChar char="•"/>
            </a:pPr>
            <a:r>
              <a:rPr lang="en-US" dirty="0">
                <a:solidFill>
                  <a:schemeClr val="tx1">
                    <a:lumMod val="65000"/>
                    <a:lumOff val="35000"/>
                  </a:schemeClr>
                </a:solidFill>
              </a:rPr>
              <a:t>forced abortion</a:t>
            </a:r>
          </a:p>
          <a:p>
            <a:pPr marL="342900" indent="-342900">
              <a:buFont typeface="Arial" panose="020B0604020202020204" pitchFamily="34" charset="0"/>
              <a:buChar char="•"/>
            </a:pPr>
            <a:r>
              <a:rPr lang="en-US" dirty="0">
                <a:solidFill>
                  <a:schemeClr val="tx1">
                    <a:lumMod val="65000"/>
                    <a:lumOff val="35000"/>
                  </a:schemeClr>
                </a:solidFill>
              </a:rPr>
              <a:t>infectious disease</a:t>
            </a:r>
          </a:p>
          <a:p>
            <a:pPr marL="342900" indent="-342900">
              <a:buFont typeface="Arial" panose="020B0604020202020204" pitchFamily="34" charset="0"/>
              <a:buChar char="•"/>
            </a:pPr>
            <a:r>
              <a:rPr lang="en-US" dirty="0">
                <a:solidFill>
                  <a:schemeClr val="tx1">
                    <a:lumMod val="65000"/>
                    <a:lumOff val="35000"/>
                  </a:schemeClr>
                </a:solidFill>
              </a:rPr>
              <a:t>dental or oral problems </a:t>
            </a:r>
          </a:p>
          <a:p>
            <a:pPr marL="342900" indent="-342900">
              <a:buFont typeface="Arial" panose="020B0604020202020204" pitchFamily="34" charset="0"/>
              <a:buChar char="•"/>
            </a:pPr>
            <a:r>
              <a:rPr lang="en-US" dirty="0">
                <a:solidFill>
                  <a:schemeClr val="tx1">
                    <a:lumMod val="65000"/>
                    <a:lumOff val="35000"/>
                  </a:schemeClr>
                </a:solidFill>
              </a:rPr>
              <a:t>respiratory illness</a:t>
            </a:r>
          </a:p>
        </p:txBody>
      </p:sp>
      <p:pic>
        <p:nvPicPr>
          <p:cNvPr id="1028" name="Picture 4" descr="Image result for photo of boy in sha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385" y="3771900"/>
            <a:ext cx="3420460" cy="22780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5910" y="5992113"/>
            <a:ext cx="6477000" cy="307777"/>
          </a:xfrm>
          <a:prstGeom prst="rect">
            <a:avLst/>
          </a:prstGeom>
          <a:noFill/>
        </p:spPr>
        <p:txBody>
          <a:bodyPr wrap="square" rtlCol="0">
            <a:spAutoFit/>
          </a:bodyPr>
          <a:lstStyle/>
          <a:p>
            <a:r>
              <a:rPr lang="en-US" sz="1400" dirty="0">
                <a:solidFill>
                  <a:schemeClr val="tx1">
                    <a:lumMod val="65000"/>
                    <a:lumOff val="35000"/>
                  </a:schemeClr>
                </a:solidFill>
              </a:rPr>
              <a:t>(Baldwin 2011; </a:t>
            </a:r>
            <a:r>
              <a:rPr lang="en-US" sz="1400" dirty="0" err="1">
                <a:solidFill>
                  <a:schemeClr val="tx1">
                    <a:lumMod val="65000"/>
                    <a:lumOff val="35000"/>
                  </a:schemeClr>
                </a:solidFill>
              </a:rPr>
              <a:t>Mazeda</a:t>
            </a:r>
            <a:r>
              <a:rPr lang="en-US" sz="1400" dirty="0">
                <a:solidFill>
                  <a:schemeClr val="tx1">
                    <a:lumMod val="65000"/>
                    <a:lumOff val="35000"/>
                  </a:schemeClr>
                </a:solidFill>
              </a:rPr>
              <a:t> 2010; Zimmerman 2011; WHO, 2012)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538526"/>
            <a:ext cx="3200400" cy="2125638"/>
          </a:xfrm>
          <a:prstGeom prst="rect">
            <a:avLst/>
          </a:prstGeom>
        </p:spPr>
      </p:pic>
    </p:spTree>
    <p:extLst>
      <p:ext uri="{BB962C8B-B14F-4D97-AF65-F5344CB8AC3E}">
        <p14:creationId xmlns:p14="http://schemas.microsoft.com/office/powerpoint/2010/main" val="2729658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686800" cy="990600"/>
          </a:xfrm>
        </p:spPr>
        <p:txBody>
          <a:bodyPr/>
          <a:lstStyle/>
          <a:p>
            <a:r>
              <a:rPr lang="en-US" sz="3000" dirty="0">
                <a:solidFill>
                  <a:schemeClr val="bg1">
                    <a:lumMod val="25000"/>
                  </a:schemeClr>
                </a:solidFill>
              </a:rPr>
              <a:t>Youth, Substance Abuse and Cumulative Trauma</a:t>
            </a:r>
          </a:p>
        </p:txBody>
      </p:sp>
      <p:sp>
        <p:nvSpPr>
          <p:cNvPr id="3" name="Content Placeholder 2"/>
          <p:cNvSpPr>
            <a:spLocks noGrp="1"/>
          </p:cNvSpPr>
          <p:nvPr>
            <p:ph sz="half" idx="1"/>
          </p:nvPr>
        </p:nvSpPr>
        <p:spPr>
          <a:xfrm>
            <a:off x="609600" y="1600200"/>
            <a:ext cx="5029200" cy="4525963"/>
          </a:xfrm>
        </p:spPr>
        <p:txBody>
          <a:bodyPr/>
          <a:lstStyle/>
          <a:p>
            <a:pPr marL="457200" indent="-457200">
              <a:spcBef>
                <a:spcPts val="0"/>
              </a:spcBef>
              <a:buFont typeface="Arial" panose="020B0604020202020204" pitchFamily="34" charset="0"/>
              <a:buChar char="•"/>
            </a:pPr>
            <a:r>
              <a:rPr lang="en-US" sz="2400" dirty="0">
                <a:solidFill>
                  <a:schemeClr val="tx1">
                    <a:lumMod val="65000"/>
                    <a:lumOff val="35000"/>
                  </a:schemeClr>
                </a:solidFill>
              </a:rPr>
              <a:t>Traffickers often introduce victims to illicit substances or use existing drug or alcohol addictions to force them into exploitative circumstances</a:t>
            </a:r>
          </a:p>
          <a:p>
            <a:pPr marL="0" indent="0" algn="ctr">
              <a:spcBef>
                <a:spcPts val="0"/>
              </a:spcBef>
            </a:pPr>
            <a:r>
              <a:rPr lang="en-US" sz="1400" dirty="0">
                <a:solidFill>
                  <a:schemeClr val="tx1">
                    <a:lumMod val="65000"/>
                    <a:lumOff val="35000"/>
                  </a:schemeClr>
                </a:solidFill>
              </a:rPr>
              <a:t>(</a:t>
            </a:r>
            <a:r>
              <a:rPr lang="en-US" sz="1400" dirty="0" err="1">
                <a:solidFill>
                  <a:schemeClr val="tx1">
                    <a:lumMod val="65000"/>
                    <a:lumOff val="35000"/>
                  </a:schemeClr>
                </a:solidFill>
              </a:rPr>
              <a:t>Litam</a:t>
            </a:r>
            <a:r>
              <a:rPr lang="en-US" sz="1400" dirty="0">
                <a:solidFill>
                  <a:schemeClr val="tx1">
                    <a:lumMod val="65000"/>
                    <a:lumOff val="35000"/>
                  </a:schemeClr>
                </a:solidFill>
              </a:rPr>
              <a:t>, 2017)</a:t>
            </a:r>
          </a:p>
          <a:p>
            <a:pPr marL="0" indent="0" algn="ctr">
              <a:spcBef>
                <a:spcPts val="0"/>
              </a:spcBef>
            </a:pPr>
            <a:endParaRPr lang="en-US" sz="2400" dirty="0">
              <a:solidFill>
                <a:schemeClr val="bg1">
                  <a:lumMod val="25000"/>
                </a:schemeClr>
              </a:solidFill>
            </a:endParaRPr>
          </a:p>
          <a:p>
            <a:pPr marL="342900" indent="-342900">
              <a:spcBef>
                <a:spcPts val="0"/>
              </a:spcBef>
              <a:buFont typeface="Arial" panose="020B0604020202020204" pitchFamily="34" charset="0"/>
              <a:buChar char="•"/>
            </a:pPr>
            <a:r>
              <a:rPr lang="en-US" sz="2400" dirty="0">
                <a:solidFill>
                  <a:schemeClr val="tx1">
                    <a:lumMod val="65000"/>
                    <a:lumOff val="35000"/>
                  </a:schemeClr>
                </a:solidFill>
              </a:rPr>
              <a:t>Drugs and alcohol were commonly used by </a:t>
            </a:r>
            <a:r>
              <a:rPr lang="en-US" sz="2400" b="1" dirty="0">
                <a:solidFill>
                  <a:srgbClr val="F09208"/>
                </a:solidFill>
                <a:effectLst>
                  <a:outerShdw blurRad="38100" dist="38100" dir="2700000" algn="tl">
                    <a:srgbClr val="000000">
                      <a:alpha val="43137"/>
                    </a:srgbClr>
                  </a:outerShdw>
                </a:effectLst>
              </a:rPr>
              <a:t>28.0%</a:t>
            </a:r>
            <a:r>
              <a:rPr lang="en-US" sz="2400" dirty="0">
                <a:solidFill>
                  <a:srgbClr val="F09208"/>
                </a:solidFill>
              </a:rPr>
              <a:t> </a:t>
            </a:r>
            <a:r>
              <a:rPr lang="en-US" sz="2400" dirty="0">
                <a:solidFill>
                  <a:schemeClr val="tx1">
                    <a:lumMod val="65000"/>
                    <a:lumOff val="35000"/>
                  </a:schemeClr>
                </a:solidFill>
              </a:rPr>
              <a:t>of individual traffickers and </a:t>
            </a:r>
            <a:r>
              <a:rPr lang="en-US" sz="2400" b="1" dirty="0">
                <a:solidFill>
                  <a:srgbClr val="F09208"/>
                </a:solidFill>
                <a:effectLst>
                  <a:outerShdw blurRad="38100" dist="38100" dir="2700000" algn="tl">
                    <a:srgbClr val="000000">
                      <a:alpha val="43137"/>
                    </a:srgbClr>
                  </a:outerShdw>
                </a:effectLst>
              </a:rPr>
              <a:t>62.6%</a:t>
            </a:r>
            <a:r>
              <a:rPr lang="en-US" sz="2400" dirty="0">
                <a:solidFill>
                  <a:schemeClr val="bg2"/>
                </a:solidFill>
                <a:effectLst>
                  <a:outerShdw blurRad="38100" dist="38100" dir="2700000" algn="tl">
                    <a:srgbClr val="000000">
                      <a:alpha val="43137"/>
                    </a:srgbClr>
                  </a:outerShdw>
                </a:effectLst>
              </a:rPr>
              <a:t>  </a:t>
            </a:r>
            <a:r>
              <a:rPr lang="en-US" sz="2400" dirty="0">
                <a:solidFill>
                  <a:schemeClr val="tx1">
                    <a:lumMod val="65000"/>
                    <a:lumOff val="35000"/>
                  </a:schemeClr>
                </a:solidFill>
              </a:rPr>
              <a:t>of gang organized traffickers to control victims </a:t>
            </a:r>
          </a:p>
          <a:p>
            <a:pPr marL="0" indent="0" algn="ctr">
              <a:spcBef>
                <a:spcPts val="0"/>
              </a:spcBef>
            </a:pPr>
            <a:r>
              <a:rPr lang="en-US" sz="1400" dirty="0"/>
              <a:t>      (Roe-</a:t>
            </a:r>
            <a:r>
              <a:rPr lang="en-US" sz="1400" dirty="0" err="1"/>
              <a:t>Sepowitz</a:t>
            </a:r>
            <a:r>
              <a:rPr lang="en-US" sz="1400" dirty="0"/>
              <a:t>, 2017)</a:t>
            </a:r>
          </a:p>
        </p:txBody>
      </p:sp>
      <p:pic>
        <p:nvPicPr>
          <p:cNvPr id="2050" name="Picture 2" descr="ii_jfvdmuxm0_162b5c801336be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42929"/>
            <a:ext cx="2923309" cy="439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092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457200"/>
            <a:ext cx="8232648" cy="914400"/>
          </a:xfrm>
        </p:spPr>
        <p:txBody>
          <a:bodyPr>
            <a:normAutofit/>
          </a:bodyPr>
          <a:lstStyle/>
          <a:p>
            <a:r>
              <a:rPr lang="en-US" sz="3200" dirty="0">
                <a:solidFill>
                  <a:schemeClr val="tx1">
                    <a:lumMod val="65000"/>
                    <a:lumOff val="35000"/>
                  </a:schemeClr>
                </a:solidFill>
              </a:rPr>
              <a:t>How Often Do We Miss Trafficked Victims? </a:t>
            </a:r>
          </a:p>
        </p:txBody>
      </p:sp>
      <p:sp>
        <p:nvSpPr>
          <p:cNvPr id="2" name="Text Placeholder 1"/>
          <p:cNvSpPr>
            <a:spLocks noGrp="1"/>
          </p:cNvSpPr>
          <p:nvPr>
            <p:ph sz="quarter" idx="13"/>
          </p:nvPr>
        </p:nvSpPr>
        <p:spPr>
          <a:xfrm>
            <a:off x="533400" y="1510145"/>
            <a:ext cx="4724400" cy="4495800"/>
          </a:xfrm>
        </p:spPr>
        <p:txBody>
          <a:bodyPr/>
          <a:lstStyle/>
          <a:p>
            <a:pPr indent="0">
              <a:lnSpc>
                <a:spcPct val="100000"/>
              </a:lnSpc>
            </a:pPr>
            <a:r>
              <a:rPr lang="en-US" sz="3200" dirty="0">
                <a:solidFill>
                  <a:schemeClr val="tx1">
                    <a:lumMod val="65000"/>
                    <a:lumOff val="35000"/>
                  </a:schemeClr>
                </a:solidFill>
              </a:rPr>
              <a:t>Often.</a:t>
            </a:r>
          </a:p>
          <a:p>
            <a:pPr marL="685800">
              <a:lnSpc>
                <a:spcPct val="100000"/>
              </a:lnSpc>
              <a:buClr>
                <a:srgbClr val="F09208"/>
              </a:buClr>
              <a:buFont typeface="Arial" panose="020B0604020202020204" pitchFamily="34" charset="0"/>
              <a:buChar char="•"/>
            </a:pPr>
            <a:r>
              <a:rPr lang="en-US" sz="2400" dirty="0">
                <a:solidFill>
                  <a:schemeClr val="tx1">
                    <a:lumMod val="65000"/>
                    <a:lumOff val="35000"/>
                  </a:schemeClr>
                </a:solidFill>
              </a:rPr>
              <a:t>A 2014 study revealed </a:t>
            </a:r>
            <a:r>
              <a:rPr lang="en-US" sz="2400" b="1" dirty="0">
                <a:solidFill>
                  <a:srgbClr val="F09208"/>
                </a:solidFill>
                <a:effectLst>
                  <a:outerShdw blurRad="38100" dist="38100" dir="2700000" algn="tl">
                    <a:srgbClr val="000000">
                      <a:alpha val="43137"/>
                    </a:srgbClr>
                  </a:outerShdw>
                </a:effectLst>
              </a:rPr>
              <a:t>88%</a:t>
            </a:r>
            <a:r>
              <a:rPr lang="en-US" sz="2400" b="1" dirty="0">
                <a:solidFill>
                  <a:schemeClr val="bg2"/>
                </a:solidFill>
                <a:effectLst>
                  <a:outerShdw blurRad="38100" dist="38100" dir="2700000" algn="tl">
                    <a:srgbClr val="000000">
                      <a:alpha val="43137"/>
                    </a:srgbClr>
                  </a:outerShdw>
                </a:effectLst>
              </a:rPr>
              <a:t> </a:t>
            </a:r>
            <a:r>
              <a:rPr lang="en-US" sz="2400" dirty="0">
                <a:solidFill>
                  <a:schemeClr val="tx1">
                    <a:lumMod val="65000"/>
                    <a:lumOff val="35000"/>
                  </a:schemeClr>
                </a:solidFill>
              </a:rPr>
              <a:t>of participants identifying as sex trafficking survivors had some contact with health care while being exploited.</a:t>
            </a:r>
          </a:p>
          <a:p>
            <a:pPr indent="0" algn="ctr">
              <a:lnSpc>
                <a:spcPct val="100000"/>
              </a:lnSpc>
              <a:buClr>
                <a:srgbClr val="F09208"/>
              </a:buClr>
            </a:pPr>
            <a:r>
              <a:rPr lang="en-US" sz="1400" dirty="0">
                <a:solidFill>
                  <a:schemeClr val="tx1">
                    <a:lumMod val="65000"/>
                    <a:lumOff val="35000"/>
                  </a:schemeClr>
                </a:solidFill>
              </a:rPr>
              <a:t>    (</a:t>
            </a:r>
            <a:r>
              <a:rPr lang="en-US" sz="1400" dirty="0" err="1">
                <a:solidFill>
                  <a:schemeClr val="tx1">
                    <a:lumMod val="65000"/>
                    <a:lumOff val="35000"/>
                  </a:schemeClr>
                </a:solidFill>
              </a:rPr>
              <a:t>Lederer</a:t>
            </a:r>
            <a:r>
              <a:rPr lang="en-US" sz="1400" dirty="0">
                <a:solidFill>
                  <a:schemeClr val="tx1">
                    <a:lumMod val="65000"/>
                    <a:lumOff val="35000"/>
                  </a:schemeClr>
                </a:solidFill>
              </a:rPr>
              <a:t>, 2014)</a:t>
            </a:r>
          </a:p>
          <a:p>
            <a:pPr indent="0" algn="ctr">
              <a:lnSpc>
                <a:spcPct val="100000"/>
              </a:lnSpc>
              <a:buClr>
                <a:srgbClr val="F09208"/>
              </a:buClr>
            </a:pPr>
            <a:endParaRPr lang="en-US" sz="1200" dirty="0">
              <a:solidFill>
                <a:schemeClr val="tx1">
                  <a:lumMod val="65000"/>
                  <a:lumOff val="35000"/>
                </a:schemeClr>
              </a:solidFill>
            </a:endParaRPr>
          </a:p>
          <a:p>
            <a:pPr marL="685800">
              <a:lnSpc>
                <a:spcPct val="100000"/>
              </a:lnSpc>
              <a:buClr>
                <a:srgbClr val="F09208"/>
              </a:buClr>
              <a:buFont typeface="Arial" panose="020B0604020202020204" pitchFamily="34" charset="0"/>
              <a:buChar char="•"/>
            </a:pPr>
            <a:r>
              <a:rPr lang="en-US" sz="2400" dirty="0">
                <a:solidFill>
                  <a:schemeClr val="tx1">
                    <a:lumMod val="65000"/>
                    <a:lumOff val="35000"/>
                  </a:schemeClr>
                </a:solidFill>
              </a:rPr>
              <a:t>Think about how many survivors has your health center identified? </a:t>
            </a:r>
            <a:r>
              <a:rPr lang="en-US" dirty="0">
                <a:solidFill>
                  <a:schemeClr val="tx1">
                    <a:lumMod val="65000"/>
                    <a:lumOff val="35000"/>
                  </a:schemeClr>
                </a:solidFill>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95945"/>
            <a:ext cx="350787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800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562601"/>
            <a:ext cx="8229600" cy="612775"/>
          </a:xfrm>
        </p:spPr>
        <p:txBody>
          <a:bodyPr>
            <a:noAutofit/>
          </a:bodyPr>
          <a:lstStyle/>
          <a:p>
            <a:pPr algn="ctr" defTabSz="457200">
              <a:defRPr/>
            </a:pPr>
            <a:r>
              <a:rPr lang="en-US" sz="3600" b="1" dirty="0">
                <a:solidFill>
                  <a:schemeClr val="bg1">
                    <a:lumMod val="25000"/>
                  </a:schemeClr>
                </a:solidFill>
                <a:latin typeface="Arial" pitchFamily="34" charset="0"/>
                <a:ea typeface="+mj-ea"/>
                <a:cs typeface="Arial" pitchFamily="34" charset="0"/>
              </a:rPr>
              <a:t>Sexual Assault Health Impact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067" y="4312473"/>
            <a:ext cx="2118333" cy="1037677"/>
          </a:xfrm>
          <a:prstGeom prst="rect">
            <a:avLst/>
          </a:prstGeom>
        </p:spPr>
      </p:pic>
      <p:pic>
        <p:nvPicPr>
          <p:cNvPr id="3" name="Picture 2">
            <a:extLst>
              <a:ext uri="{FF2B5EF4-FFF2-40B4-BE49-F238E27FC236}">
                <a16:creationId xmlns:a16="http://schemas.microsoft.com/office/drawing/2014/main" xmlns="" id="{9EBE1BFC-A38A-4A96-A699-022DAABFF8E2}"/>
              </a:ext>
            </a:extLst>
          </p:cNvPr>
          <p:cNvPicPr>
            <a:picLocks noChangeAspect="1"/>
          </p:cNvPicPr>
          <p:nvPr/>
        </p:nvPicPr>
        <p:blipFill>
          <a:blip r:embed="rId4"/>
          <a:stretch>
            <a:fillRect/>
          </a:stretch>
        </p:blipFill>
        <p:spPr>
          <a:xfrm>
            <a:off x="0" y="1"/>
            <a:ext cx="9296400" cy="5468288"/>
          </a:xfrm>
          <a:prstGeom prst="rect">
            <a:avLst/>
          </a:prstGeom>
        </p:spPr>
      </p:pic>
    </p:spTree>
    <p:extLst>
      <p:ext uri="{BB962C8B-B14F-4D97-AF65-F5344CB8AC3E}">
        <p14:creationId xmlns:p14="http://schemas.microsoft.com/office/powerpoint/2010/main" val="4089603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4E0CEE6-3801-45BA-AF36-2A64C3331BE8}"/>
              </a:ext>
            </a:extLst>
          </p:cNvPr>
          <p:cNvSpPr>
            <a:spLocks noGrp="1"/>
          </p:cNvSpPr>
          <p:nvPr>
            <p:ph sz="quarter" idx="13"/>
          </p:nvPr>
        </p:nvSpPr>
        <p:spPr>
          <a:xfrm>
            <a:off x="381000" y="1524000"/>
            <a:ext cx="8153400" cy="5334000"/>
          </a:xfrm>
        </p:spPr>
        <p:txBody>
          <a:bodyPr/>
          <a:lstStyle/>
          <a:p>
            <a:r>
              <a:rPr lang="en-US" sz="3200" b="1" i="1" dirty="0"/>
              <a:t>Sexual abuse/assault survivors deserve ongoing access to, and empathic response from, all healthcare systems including medical, dental, and childbirth practitioners.</a:t>
            </a:r>
          </a:p>
          <a:p>
            <a:endParaRPr lang="en-US" sz="3200" b="1" i="1" dirty="0"/>
          </a:p>
          <a:p>
            <a:r>
              <a:rPr lang="en-US" sz="3200" dirty="0"/>
              <a:t>Patients trust health care providers.  Be a role model.</a:t>
            </a:r>
          </a:p>
        </p:txBody>
      </p:sp>
    </p:spTree>
    <p:extLst>
      <p:ext uri="{BB962C8B-B14F-4D97-AF65-F5344CB8AC3E}">
        <p14:creationId xmlns:p14="http://schemas.microsoft.com/office/powerpoint/2010/main" val="273734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27892"/>
            <a:ext cx="8991600" cy="990600"/>
          </a:xfrm>
        </p:spPr>
        <p:txBody>
          <a:bodyPr>
            <a:normAutofit fontScale="90000"/>
          </a:bodyPr>
          <a:lstStyle/>
          <a:p>
            <a:r>
              <a:rPr lang="en-US" sz="3600" dirty="0">
                <a:solidFill>
                  <a:schemeClr val="tx1">
                    <a:lumMod val="65000"/>
                    <a:lumOff val="35000"/>
                  </a:schemeClr>
                </a:solidFill>
              </a:rPr>
              <a:t>Why do we address IPV/HT/SA in Health Care?</a:t>
            </a:r>
          </a:p>
        </p:txBody>
      </p:sp>
      <p:sp>
        <p:nvSpPr>
          <p:cNvPr id="3" name="Content Placeholder 2"/>
          <p:cNvSpPr>
            <a:spLocks noGrp="1"/>
          </p:cNvSpPr>
          <p:nvPr>
            <p:ph sz="quarter" idx="13"/>
          </p:nvPr>
        </p:nvSpPr>
        <p:spPr>
          <a:xfrm>
            <a:off x="588819" y="2147235"/>
            <a:ext cx="6324600" cy="4572000"/>
          </a:xfrm>
        </p:spPr>
        <p:txBody>
          <a:bodyPr/>
          <a:lstStyle/>
          <a:p>
            <a:pPr>
              <a:lnSpc>
                <a:spcPct val="100000"/>
              </a:lnSpc>
              <a:spcAft>
                <a:spcPts val="600"/>
              </a:spcAft>
              <a:buFont typeface="Wingdings" panose="05000000000000000000" pitchFamily="2" charset="2"/>
              <a:buChar char="ü"/>
            </a:pPr>
            <a:r>
              <a:rPr lang="en-US" sz="2400" dirty="0"/>
              <a:t>Understanding that IPV/HT /SA have serious health impacts </a:t>
            </a:r>
          </a:p>
          <a:p>
            <a:pPr>
              <a:lnSpc>
                <a:spcPct val="100000"/>
              </a:lnSpc>
              <a:spcAft>
                <a:spcPts val="600"/>
              </a:spcAft>
              <a:buFont typeface="Wingdings" panose="05000000000000000000" pitchFamily="2" charset="2"/>
              <a:buChar char="ü"/>
            </a:pPr>
            <a:r>
              <a:rPr lang="en-US" sz="2400" dirty="0"/>
              <a:t>Advocates and clinicians are in a unique position to intervene</a:t>
            </a:r>
          </a:p>
          <a:p>
            <a:pPr>
              <a:lnSpc>
                <a:spcPct val="100000"/>
              </a:lnSpc>
              <a:spcAft>
                <a:spcPts val="600"/>
              </a:spcAft>
              <a:buFont typeface="Wingdings" panose="05000000000000000000" pitchFamily="2" charset="2"/>
              <a:buChar char="ü"/>
            </a:pPr>
            <a:r>
              <a:rPr lang="en-US" sz="2400" dirty="0"/>
              <a:t>Improves client access to support services and medical care</a:t>
            </a:r>
          </a:p>
          <a:p>
            <a:pPr marL="0" indent="0"/>
            <a:endParaRPr lang="en-US" sz="2400" dirty="0">
              <a:solidFill>
                <a:schemeClr val="bg1">
                  <a:lumMod val="50000"/>
                </a:schemeClr>
              </a:solidFill>
            </a:endParaRPr>
          </a:p>
        </p:txBody>
      </p:sp>
      <p:pic>
        <p:nvPicPr>
          <p:cNvPr id="4" name="Picture 4" descr="Image result for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3622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4132" y="1552031"/>
            <a:ext cx="7960268" cy="461665"/>
          </a:xfrm>
          <a:prstGeom prst="rect">
            <a:avLst/>
          </a:prstGeom>
        </p:spPr>
        <p:txBody>
          <a:bodyPr wrap="square">
            <a:spAutoFit/>
          </a:bodyPr>
          <a:lstStyle/>
          <a:p>
            <a:pPr>
              <a:spcAft>
                <a:spcPts val="600"/>
              </a:spcAft>
            </a:pPr>
            <a:r>
              <a:rPr lang="en-US" sz="2400" b="1" dirty="0">
                <a:solidFill>
                  <a:srgbClr val="E98A00"/>
                </a:solidFill>
                <a:effectLst>
                  <a:outerShdw blurRad="38100" dist="38100" dir="2700000" algn="tl">
                    <a:srgbClr val="000000">
                      <a:alpha val="43137"/>
                    </a:srgbClr>
                  </a:outerShdw>
                </a:effectLst>
              </a:rPr>
              <a:t>An essential part of safety planning and wellness:</a:t>
            </a:r>
          </a:p>
        </p:txBody>
      </p:sp>
    </p:spTree>
    <p:extLst>
      <p:ext uri="{BB962C8B-B14F-4D97-AF65-F5344CB8AC3E}">
        <p14:creationId xmlns:p14="http://schemas.microsoft.com/office/powerpoint/2010/main" val="2145736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575352" y="318499"/>
            <a:ext cx="8568648" cy="1200150"/>
          </a:xfrm>
        </p:spPr>
        <p:txBody>
          <a:bodyPr/>
          <a:lstStyle/>
          <a:p>
            <a:r>
              <a:rPr lang="en-US" sz="3200" dirty="0"/>
              <a:t>Long Term Effects Sexual Assault</a:t>
            </a:r>
            <a:endParaRPr lang="en-US" sz="3200" dirty="0">
              <a:solidFill>
                <a:schemeClr val="tx1">
                  <a:lumMod val="65000"/>
                  <a:lumOff val="35000"/>
                </a:schemeClr>
              </a:solidFill>
            </a:endParaRPr>
          </a:p>
        </p:txBody>
      </p:sp>
      <p:sp>
        <p:nvSpPr>
          <p:cNvPr id="6" name="Rectangle 3"/>
          <p:cNvSpPr>
            <a:spLocks noGrp="1" noChangeArrowheads="1"/>
          </p:cNvSpPr>
          <p:nvPr>
            <p:ph idx="1"/>
          </p:nvPr>
        </p:nvSpPr>
        <p:spPr>
          <a:xfrm>
            <a:off x="558292" y="1447800"/>
            <a:ext cx="8336037" cy="5186951"/>
          </a:xfrm>
        </p:spPr>
        <p:txBody>
          <a:bodyPr numCol="2">
            <a:noAutofit/>
          </a:bodyPr>
          <a:lstStyle/>
          <a:p>
            <a:pPr marL="0" indent="0">
              <a:spcBef>
                <a:spcPts val="0"/>
              </a:spcBef>
            </a:pPr>
            <a:r>
              <a:rPr lang="en-US" sz="2800" b="1" dirty="0">
                <a:solidFill>
                  <a:srgbClr val="F09208"/>
                </a:solidFill>
                <a:effectLst>
                  <a:outerShdw blurRad="38100" dist="38100" dir="2700000" algn="tl">
                    <a:srgbClr val="000000">
                      <a:alpha val="43137"/>
                    </a:srgbClr>
                  </a:outerShdw>
                </a:effectLst>
              </a:rPr>
              <a:t>Examples of health conditions associated with SA  include:</a:t>
            </a:r>
            <a:r>
              <a:rPr lang="en-US" b="1" dirty="0">
                <a:solidFill>
                  <a:srgbClr val="F09208"/>
                </a:solidFill>
                <a:effectLst>
                  <a:outerShdw blurRad="38100" dist="38100" dir="2700000" algn="tl">
                    <a:srgbClr val="000000">
                      <a:alpha val="43137"/>
                    </a:srgbClr>
                  </a:outerShdw>
                </a:effectLst>
              </a:rPr>
              <a:t> </a:t>
            </a:r>
          </a:p>
          <a:p>
            <a:pPr marL="457200" indent="-457200">
              <a:spcBef>
                <a:spcPts val="0"/>
              </a:spcBef>
              <a:buFont typeface="Arial" panose="020B0604020202020204" pitchFamily="34" charset="0"/>
              <a:buChar char="•"/>
            </a:pPr>
            <a:r>
              <a:rPr lang="en-US" dirty="0"/>
              <a:t>PTSD </a:t>
            </a:r>
          </a:p>
          <a:p>
            <a:pPr marL="457200" indent="-457200">
              <a:spcBef>
                <a:spcPts val="0"/>
              </a:spcBef>
              <a:buFont typeface="Arial" panose="020B0604020202020204" pitchFamily="34" charset="0"/>
              <a:buChar char="•"/>
            </a:pPr>
            <a:r>
              <a:rPr lang="en-US" dirty="0"/>
              <a:t>Psychological issues</a:t>
            </a:r>
          </a:p>
          <a:p>
            <a:pPr marL="457200" indent="-457200">
              <a:spcBef>
                <a:spcPts val="0"/>
              </a:spcBef>
              <a:buFont typeface="Arial" panose="020B0604020202020204" pitchFamily="34" charset="0"/>
              <a:buChar char="•"/>
            </a:pPr>
            <a:r>
              <a:rPr lang="en-US" dirty="0"/>
              <a:t>Interpersonal difficulties</a:t>
            </a:r>
          </a:p>
          <a:p>
            <a:pPr marL="457200" indent="-457200">
              <a:spcBef>
                <a:spcPts val="0"/>
              </a:spcBef>
              <a:buFont typeface="Arial" panose="020B0604020202020204" pitchFamily="34" charset="0"/>
              <a:buChar char="•"/>
            </a:pPr>
            <a:r>
              <a:rPr lang="en-US" dirty="0"/>
              <a:t>Self injuring </a:t>
            </a:r>
          </a:p>
          <a:p>
            <a:pPr marL="457200" indent="-457200">
              <a:spcBef>
                <a:spcPts val="0"/>
              </a:spcBef>
              <a:buFont typeface="Arial" panose="020B0604020202020204" pitchFamily="34" charset="0"/>
              <a:buChar char="•"/>
            </a:pPr>
            <a:r>
              <a:rPr lang="en-US" dirty="0"/>
              <a:t>IBS</a:t>
            </a:r>
          </a:p>
          <a:p>
            <a:pPr marL="457200" indent="-457200">
              <a:spcBef>
                <a:spcPts val="0"/>
              </a:spcBef>
              <a:buFont typeface="Arial" panose="020B0604020202020204" pitchFamily="34" charset="0"/>
              <a:buChar char="•"/>
            </a:pPr>
            <a:r>
              <a:rPr lang="en-US" dirty="0"/>
              <a:t>Chronic pain syndromes</a:t>
            </a:r>
          </a:p>
        </p:txBody>
      </p:sp>
      <p:sp>
        <p:nvSpPr>
          <p:cNvPr id="7" name="Content Placeholder 3">
            <a:extLst>
              <a:ext uri="{FF2B5EF4-FFF2-40B4-BE49-F238E27FC236}">
                <a16:creationId xmlns:a16="http://schemas.microsoft.com/office/drawing/2014/main" xmlns="" id="{6E7129D7-EE96-4578-B828-C8AF7F6D5C8E}"/>
              </a:ext>
            </a:extLst>
          </p:cNvPr>
          <p:cNvSpPr>
            <a:spLocks noGrp="1"/>
          </p:cNvSpPr>
          <p:nvPr>
            <p:ph sz="half" idx="2"/>
          </p:nvPr>
        </p:nvSpPr>
        <p:spPr>
          <a:xfrm>
            <a:off x="4572000" y="1373703"/>
            <a:ext cx="4589060" cy="4525963"/>
          </a:xfrm>
        </p:spPr>
        <p:txBody>
          <a:bodyPr/>
          <a:lstStyle/>
          <a:p>
            <a:r>
              <a:rPr lang="en-US" b="1" dirty="0">
                <a:solidFill>
                  <a:srgbClr val="E98A00"/>
                </a:solidFill>
                <a:latin typeface="Arial Black" panose="020B0A04020102020204" pitchFamily="34" charset="0"/>
              </a:rPr>
              <a:t>  </a:t>
            </a:r>
            <a:r>
              <a:rPr lang="en-US" sz="2400" b="1" dirty="0">
                <a:solidFill>
                  <a:srgbClr val="E98A00"/>
                </a:solidFill>
                <a:latin typeface="Arial Black" panose="020B0A04020102020204" pitchFamily="34" charset="0"/>
              </a:rPr>
              <a:t>Adult survivors of child sexual abuse report having:</a:t>
            </a:r>
          </a:p>
          <a:p>
            <a:pPr marL="457200" indent="-457200">
              <a:buFont typeface="Wingdings" panose="05000000000000000000" pitchFamily="2" charset="2"/>
              <a:buChar char="ü"/>
            </a:pPr>
            <a:r>
              <a:rPr lang="en-US" dirty="0"/>
              <a:t>a heightened prevalence of medical conditions,</a:t>
            </a:r>
          </a:p>
          <a:p>
            <a:pPr marL="457200" indent="-457200">
              <a:buFont typeface="Wingdings" panose="05000000000000000000" pitchFamily="2" charset="2"/>
              <a:buChar char="ü"/>
            </a:pPr>
            <a:r>
              <a:rPr lang="en-US" dirty="0"/>
              <a:t>increased visits to healthcare providers,</a:t>
            </a:r>
          </a:p>
          <a:p>
            <a:pPr marL="457200" indent="-457200">
              <a:buFont typeface="Wingdings" panose="05000000000000000000" pitchFamily="2" charset="2"/>
              <a:buChar char="ü"/>
            </a:pPr>
            <a:r>
              <a:rPr lang="en-US" dirty="0"/>
              <a:t>increased surgeries, and hospitalizations </a:t>
            </a:r>
          </a:p>
        </p:txBody>
      </p:sp>
      <p:sp>
        <p:nvSpPr>
          <p:cNvPr id="4" name="TextBox 3">
            <a:extLst>
              <a:ext uri="{FF2B5EF4-FFF2-40B4-BE49-F238E27FC236}">
                <a16:creationId xmlns:a16="http://schemas.microsoft.com/office/drawing/2014/main" xmlns="" id="{D77CEED4-DEDC-4C15-8187-CFB0850DE629}"/>
              </a:ext>
            </a:extLst>
          </p:cNvPr>
          <p:cNvSpPr txBox="1"/>
          <p:nvPr/>
        </p:nvSpPr>
        <p:spPr>
          <a:xfrm>
            <a:off x="3200400" y="5973763"/>
            <a:ext cx="5960660" cy="646331"/>
          </a:xfrm>
          <a:prstGeom prst="rect">
            <a:avLst/>
          </a:prstGeom>
          <a:noFill/>
        </p:spPr>
        <p:txBody>
          <a:bodyPr wrap="square" rtlCol="0">
            <a:spAutoFit/>
          </a:bodyPr>
          <a:lstStyle/>
          <a:p>
            <a:endParaRPr lang="en-US" dirty="0"/>
          </a:p>
          <a:p>
            <a:r>
              <a:rPr lang="fr-FR" dirty="0"/>
              <a:t> (Romans, </a:t>
            </a:r>
            <a:r>
              <a:rPr lang="fr-FR" dirty="0" err="1"/>
              <a:t>Belaise</a:t>
            </a:r>
            <a:r>
              <a:rPr lang="fr-FR" dirty="0"/>
              <a:t>, Martin, Morris &amp; </a:t>
            </a:r>
            <a:r>
              <a:rPr lang="fr-FR" dirty="0" err="1"/>
              <a:t>Raffi</a:t>
            </a:r>
            <a:r>
              <a:rPr lang="fr-FR" dirty="0"/>
              <a:t>, 2002). </a:t>
            </a:r>
            <a:endParaRPr lang="en-US" dirty="0"/>
          </a:p>
        </p:txBody>
      </p:sp>
    </p:spTree>
    <p:extLst>
      <p:ext uri="{BB962C8B-B14F-4D97-AF65-F5344CB8AC3E}">
        <p14:creationId xmlns:p14="http://schemas.microsoft.com/office/powerpoint/2010/main" val="3466351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EE74EC-3B02-4DE6-864A-7F39A06A8674}"/>
              </a:ext>
            </a:extLst>
          </p:cNvPr>
          <p:cNvSpPr>
            <a:spLocks noGrp="1"/>
          </p:cNvSpPr>
          <p:nvPr>
            <p:ph type="title"/>
          </p:nvPr>
        </p:nvSpPr>
        <p:spPr/>
        <p:txBody>
          <a:bodyPr/>
          <a:lstStyle/>
          <a:p>
            <a:r>
              <a:rPr lang="en-US" dirty="0"/>
              <a:t>Sexual Violence Impacts Health</a:t>
            </a:r>
          </a:p>
        </p:txBody>
      </p:sp>
      <p:sp>
        <p:nvSpPr>
          <p:cNvPr id="3" name="Content Placeholder 2">
            <a:extLst>
              <a:ext uri="{FF2B5EF4-FFF2-40B4-BE49-F238E27FC236}">
                <a16:creationId xmlns:a16="http://schemas.microsoft.com/office/drawing/2014/main" xmlns="" id="{BC17BD21-BE74-4FE7-BB93-CB89BDAD4631}"/>
              </a:ext>
            </a:extLst>
          </p:cNvPr>
          <p:cNvSpPr>
            <a:spLocks noGrp="1"/>
          </p:cNvSpPr>
          <p:nvPr>
            <p:ph sz="quarter" idx="13"/>
          </p:nvPr>
        </p:nvSpPr>
        <p:spPr/>
        <p:txBody>
          <a:bodyPr/>
          <a:lstStyle/>
          <a:p>
            <a:pPr marL="457200" indent="-457200">
              <a:buFont typeface="Wingdings" panose="05000000000000000000" pitchFamily="2" charset="2"/>
              <a:buChar char="ü"/>
            </a:pPr>
            <a:r>
              <a:rPr lang="en-US" dirty="0"/>
              <a:t>In the year following a rape: The average level of health care use  increases 18% more than pre-rape levels; </a:t>
            </a:r>
          </a:p>
          <a:p>
            <a:pPr marL="457200" indent="-457200">
              <a:buFont typeface="Wingdings" panose="05000000000000000000" pitchFamily="2" charset="2"/>
              <a:buChar char="ü"/>
            </a:pPr>
            <a:r>
              <a:rPr lang="en-US" dirty="0"/>
              <a:t>During the second year: Post-rape service use increases 56%. </a:t>
            </a:r>
          </a:p>
          <a:p>
            <a:pPr marL="457200" indent="-457200">
              <a:buFont typeface="Wingdings" panose="05000000000000000000" pitchFamily="2" charset="2"/>
              <a:buChar char="ü"/>
            </a:pPr>
            <a:r>
              <a:rPr lang="en-US" dirty="0"/>
              <a:t>The chances that a woman will develop post-traumatic stress disorder (PTSD) after being raped are between 50% and 95%</a:t>
            </a:r>
          </a:p>
          <a:p>
            <a:pPr>
              <a:buFont typeface="Wingdings" panose="05000000000000000000" pitchFamily="2" charset="2"/>
              <a:buChar char="ü"/>
            </a:pPr>
            <a:r>
              <a:rPr lang="en-US" sz="1400" dirty="0" err="1"/>
              <a:t>Heise</a:t>
            </a:r>
            <a:r>
              <a:rPr lang="en-US" sz="1400" dirty="0"/>
              <a:t>, Ellsberg, &amp; </a:t>
            </a:r>
            <a:r>
              <a:rPr lang="en-US" sz="1400" dirty="0" err="1"/>
              <a:t>Gottemoeller</a:t>
            </a:r>
            <a:r>
              <a:rPr lang="en-US" sz="1400" dirty="0"/>
              <a:t>, 1999) </a:t>
            </a:r>
          </a:p>
        </p:txBody>
      </p:sp>
    </p:spTree>
    <p:extLst>
      <p:ext uri="{BB962C8B-B14F-4D97-AF65-F5344CB8AC3E}">
        <p14:creationId xmlns:p14="http://schemas.microsoft.com/office/powerpoint/2010/main" val="4087947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847FD4-99A9-465B-8477-EACB80AEC792}"/>
              </a:ext>
            </a:extLst>
          </p:cNvPr>
          <p:cNvSpPr>
            <a:spLocks noGrp="1"/>
          </p:cNvSpPr>
          <p:nvPr>
            <p:ph type="title"/>
          </p:nvPr>
        </p:nvSpPr>
        <p:spPr>
          <a:xfrm>
            <a:off x="457200" y="362586"/>
            <a:ext cx="8229600" cy="612775"/>
          </a:xfrm>
        </p:spPr>
        <p:txBody>
          <a:bodyPr>
            <a:noAutofit/>
          </a:bodyPr>
          <a:lstStyle/>
          <a:p>
            <a:pPr algn="ctr"/>
            <a:r>
              <a:rPr lang="en-US" sz="3600" dirty="0"/>
              <a:t>MISSED OPPORTUNITY</a:t>
            </a:r>
          </a:p>
        </p:txBody>
      </p:sp>
      <p:sp>
        <p:nvSpPr>
          <p:cNvPr id="3" name="Text Placeholder 2">
            <a:extLst>
              <a:ext uri="{FF2B5EF4-FFF2-40B4-BE49-F238E27FC236}">
                <a16:creationId xmlns:a16="http://schemas.microsoft.com/office/drawing/2014/main" xmlns="" id="{FEA7404E-48D8-4DE2-AAE2-4828CEC30023}"/>
              </a:ext>
            </a:extLst>
          </p:cNvPr>
          <p:cNvSpPr>
            <a:spLocks noGrp="1"/>
          </p:cNvSpPr>
          <p:nvPr>
            <p:ph type="body" sz="quarter" idx="10"/>
          </p:nvPr>
        </p:nvSpPr>
        <p:spPr>
          <a:xfrm>
            <a:off x="655320" y="1600199"/>
            <a:ext cx="8077200" cy="4895215"/>
          </a:xfrm>
        </p:spPr>
        <p:txBody>
          <a:bodyPr/>
          <a:lstStyle/>
          <a:p>
            <a:pPr marL="457200" indent="-457200">
              <a:buFont typeface="Arial" panose="020B0604020202020204" pitchFamily="34" charset="0"/>
              <a:buChar char="•"/>
            </a:pPr>
            <a:r>
              <a:rPr lang="en-US" sz="2800" b="1" dirty="0">
                <a:latin typeface="Calibri" panose="020F0502020204030204" pitchFamily="34" charset="0"/>
              </a:rPr>
              <a:t>One study of 27 primary care physicians found that 89% never asked about their patient’s history of sexual abuse or assault</a:t>
            </a:r>
          </a:p>
          <a:p>
            <a:pPr marL="457200" indent="-457200">
              <a:buFont typeface="Arial" panose="020B0604020202020204" pitchFamily="34" charset="0"/>
              <a:buChar char="•"/>
            </a:pPr>
            <a:r>
              <a:rPr lang="en-US" sz="2800" b="1" dirty="0">
                <a:solidFill>
                  <a:srgbClr val="E98A00"/>
                </a:solidFill>
              </a:rPr>
              <a:t>Fewer</a:t>
            </a:r>
            <a:r>
              <a:rPr lang="en-US" sz="2800" dirty="0">
                <a:solidFill>
                  <a:srgbClr val="E98A00"/>
                </a:solidFill>
              </a:rPr>
              <a:t> </a:t>
            </a:r>
            <a:r>
              <a:rPr lang="en-US" sz="2800" dirty="0"/>
              <a:t>than 6% of women reported found it to be bothersome or upsetting.</a:t>
            </a:r>
          </a:p>
          <a:p>
            <a:pPr marL="457200" indent="-457200">
              <a:buFont typeface="Arial" panose="020B0604020202020204" pitchFamily="34" charset="0"/>
              <a:buChar char="•"/>
            </a:pPr>
            <a:r>
              <a:rPr lang="en-US" sz="2800" dirty="0"/>
              <a:t>More than 95% of women who received any of the types of information about sexual victimization from a healthcare provider,  reported the information was at least potentially helpful</a:t>
            </a:r>
          </a:p>
          <a:p>
            <a:pPr>
              <a:buFont typeface="Arial" panose="020B0604020202020204" pitchFamily="34" charset="0"/>
              <a:buChar char="•"/>
            </a:pPr>
            <a:endParaRPr lang="en-US" sz="2400" dirty="0"/>
          </a:p>
          <a:p>
            <a:endParaRPr lang="en-US" sz="1400" dirty="0"/>
          </a:p>
          <a:p>
            <a:endParaRPr lang="en-US" sz="1400" dirty="0"/>
          </a:p>
          <a:p>
            <a:endParaRPr lang="en-US" sz="1400" dirty="0"/>
          </a:p>
          <a:p>
            <a:endParaRPr lang="en-US" dirty="0"/>
          </a:p>
          <a:p>
            <a:endParaRPr lang="en-US" dirty="0"/>
          </a:p>
        </p:txBody>
      </p:sp>
    </p:spTree>
    <p:extLst>
      <p:ext uri="{BB962C8B-B14F-4D97-AF65-F5344CB8AC3E}">
        <p14:creationId xmlns:p14="http://schemas.microsoft.com/office/powerpoint/2010/main" val="3565394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04800" y="1600201"/>
            <a:ext cx="5410200" cy="3809999"/>
          </a:xfrm>
          <a:prstGeom prst="rect">
            <a:avLst/>
          </a:prstGeom>
        </p:spPr>
        <p:txBody>
          <a:bodyPr>
            <a:noAutofit/>
          </a:bodyPr>
          <a:lstStyle/>
          <a:p>
            <a:pPr lvl="1">
              <a:buClr>
                <a:srgbClr val="F09208"/>
              </a:buClr>
              <a:buFont typeface="Arial" panose="020B0604020202020204" pitchFamily="34" charset="0"/>
              <a:buChar char="•"/>
              <a:defRPr/>
            </a:pPr>
            <a:r>
              <a:rPr lang="en-US" sz="2700" dirty="0"/>
              <a:t>New onset of mental health symptoms/exacerbation of issues</a:t>
            </a:r>
          </a:p>
          <a:p>
            <a:pPr lvl="1">
              <a:buClr>
                <a:srgbClr val="F09208"/>
              </a:buClr>
              <a:buFont typeface="Arial" panose="020B0604020202020204" pitchFamily="34" charset="0"/>
              <a:buChar char="•"/>
              <a:defRPr/>
            </a:pPr>
            <a:r>
              <a:rPr lang="en-US" sz="2700" dirty="0"/>
              <a:t>Any/all substance abuse/relapse (pressure by another, coping/fear/hurt) </a:t>
            </a:r>
          </a:p>
          <a:p>
            <a:pPr lvl="1">
              <a:buClr>
                <a:srgbClr val="F09208"/>
              </a:buClr>
              <a:buFont typeface="Arial" panose="020B0604020202020204" pitchFamily="34" charset="0"/>
              <a:buChar char="•"/>
              <a:defRPr/>
            </a:pPr>
            <a:r>
              <a:rPr lang="en-US" sz="2700" dirty="0"/>
              <a:t>Lack of medication adherence</a:t>
            </a:r>
          </a:p>
          <a:p>
            <a:pPr lvl="1">
              <a:buClr>
                <a:srgbClr val="F09208"/>
              </a:buClr>
              <a:buFont typeface="Arial" panose="020B0604020202020204" pitchFamily="34" charset="0"/>
              <a:buChar char="•"/>
              <a:defRPr/>
            </a:pPr>
            <a:r>
              <a:rPr lang="en-US" sz="2700" dirty="0"/>
              <a:t>Access to care/follow up </a:t>
            </a:r>
          </a:p>
          <a:p>
            <a:pPr lvl="1">
              <a:buClr>
                <a:srgbClr val="F09208"/>
              </a:buClr>
              <a:buFont typeface="Arial" panose="020B0604020202020204" pitchFamily="34" charset="0"/>
              <a:buChar char="•"/>
              <a:defRPr/>
            </a:pPr>
            <a:r>
              <a:rPr lang="en-US" sz="2700" dirty="0"/>
              <a:t>Ability to exercise/care for self</a:t>
            </a:r>
          </a:p>
          <a:p>
            <a:pPr marL="366713" lvl="1" indent="0" algn="ctr">
              <a:buClr>
                <a:srgbClr val="F09208"/>
              </a:buClr>
              <a:buNone/>
              <a:defRPr/>
            </a:pPr>
            <a:endParaRPr lang="en-US" sz="1400" dirty="0"/>
          </a:p>
          <a:p>
            <a:pPr marL="366713" lvl="1" indent="0" algn="ctr">
              <a:buClr>
                <a:srgbClr val="F09208"/>
              </a:buClr>
              <a:buNone/>
              <a:defRPr/>
            </a:pPr>
            <a:r>
              <a:rPr lang="en-US" sz="1400" dirty="0"/>
              <a:t> (Miller, 2017)</a:t>
            </a:r>
          </a:p>
        </p:txBody>
      </p:sp>
      <p:sp>
        <p:nvSpPr>
          <p:cNvPr id="6" name="Rectangle 5"/>
          <p:cNvSpPr/>
          <p:nvPr/>
        </p:nvSpPr>
        <p:spPr>
          <a:xfrm>
            <a:off x="570470" y="609600"/>
            <a:ext cx="8497329" cy="646331"/>
          </a:xfrm>
          <a:prstGeom prst="rect">
            <a:avLst/>
          </a:prstGeom>
        </p:spPr>
        <p:txBody>
          <a:bodyPr wrap="square">
            <a:spAutoFit/>
          </a:bodyPr>
          <a:lstStyle/>
          <a:p>
            <a:r>
              <a:rPr lang="en-US" sz="3600" dirty="0">
                <a:solidFill>
                  <a:schemeClr val="tx1">
                    <a:lumMod val="65000"/>
                    <a:lumOff val="35000"/>
                  </a:schemeClr>
                </a:solidFill>
                <a:latin typeface="+mj-lt"/>
              </a:rPr>
              <a:t>Considerations for Differential Diagnosis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6" y="1632858"/>
            <a:ext cx="3167742" cy="396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7234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59784"/>
            <a:ext cx="8515348" cy="612775"/>
          </a:xfrm>
        </p:spPr>
        <p:txBody>
          <a:bodyPr>
            <a:noAutofit/>
          </a:bodyPr>
          <a:lstStyle/>
          <a:p>
            <a:pPr>
              <a:buClr>
                <a:srgbClr val="F09208"/>
              </a:buClr>
            </a:pPr>
            <a:r>
              <a:rPr lang="en-US" sz="3000" dirty="0">
                <a:solidFill>
                  <a:schemeClr val="bg1">
                    <a:lumMod val="50000"/>
                  </a:schemeClr>
                </a:solidFill>
              </a:rPr>
              <a:t/>
            </a:r>
            <a:br>
              <a:rPr lang="en-US" sz="3000" dirty="0">
                <a:solidFill>
                  <a:schemeClr val="bg1">
                    <a:lumMod val="50000"/>
                  </a:schemeClr>
                </a:solidFill>
              </a:rPr>
            </a:br>
            <a:r>
              <a:rPr lang="en-US" sz="3000" dirty="0">
                <a:solidFill>
                  <a:schemeClr val="tx1">
                    <a:lumMod val="65000"/>
                    <a:lumOff val="35000"/>
                  </a:schemeClr>
                </a:solidFill>
              </a:rPr>
              <a:t/>
            </a:r>
            <a:br>
              <a:rPr lang="en-US" sz="3000" dirty="0">
                <a:solidFill>
                  <a:schemeClr val="tx1">
                    <a:lumMod val="65000"/>
                    <a:lumOff val="35000"/>
                  </a:schemeClr>
                </a:solidFill>
              </a:rPr>
            </a:br>
            <a:r>
              <a:rPr lang="en-US" sz="3000" dirty="0">
                <a:solidFill>
                  <a:schemeClr val="tx1">
                    <a:lumMod val="65000"/>
                    <a:lumOff val="35000"/>
                  </a:schemeClr>
                </a:solidFill>
              </a:rPr>
              <a:t>Why Medical Settings May be Distressing for People with Trauma Experiences:</a:t>
            </a:r>
            <a:r>
              <a:rPr lang="en-US" sz="3000" dirty="0">
                <a:solidFill>
                  <a:schemeClr val="bg1">
                    <a:lumMod val="50000"/>
                  </a:schemeClr>
                </a:solidFill>
              </a:rPr>
              <a:t/>
            </a:r>
            <a:br>
              <a:rPr lang="en-US" sz="3000" dirty="0">
                <a:solidFill>
                  <a:schemeClr val="bg1">
                    <a:lumMod val="50000"/>
                  </a:schemeClr>
                </a:solidFill>
              </a:rPr>
            </a:br>
            <a:endParaRPr lang="en-US" sz="3000" dirty="0">
              <a:solidFill>
                <a:schemeClr val="bg1">
                  <a:lumMod val="50000"/>
                </a:schemeClr>
              </a:solidFill>
            </a:endParaRPr>
          </a:p>
        </p:txBody>
      </p:sp>
      <p:sp>
        <p:nvSpPr>
          <p:cNvPr id="3" name="Text Placeholder 2"/>
          <p:cNvSpPr>
            <a:spLocks noGrp="1"/>
          </p:cNvSpPr>
          <p:nvPr>
            <p:ph type="body" sz="quarter" idx="10"/>
          </p:nvPr>
        </p:nvSpPr>
        <p:spPr>
          <a:xfrm>
            <a:off x="609600" y="1604663"/>
            <a:ext cx="4400549" cy="4186537"/>
          </a:xfrm>
        </p:spPr>
        <p:txBody>
          <a:bodyPr/>
          <a:lstStyle/>
          <a:p>
            <a:pPr marL="457200" indent="-457200">
              <a:buClr>
                <a:srgbClr val="F09208"/>
              </a:buClr>
              <a:buFont typeface="Arial" panose="020B0604020202020204" pitchFamily="34" charset="0"/>
              <a:buChar char="•"/>
            </a:pPr>
            <a:r>
              <a:rPr lang="en-US" sz="2400" dirty="0">
                <a:solidFill>
                  <a:schemeClr val="tx1">
                    <a:lumMod val="65000"/>
                    <a:lumOff val="35000"/>
                  </a:schemeClr>
                </a:solidFill>
              </a:rPr>
              <a:t>Invasive procedures</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Removal of clothing</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Physical touch</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Personal questions that may be embarrassing or distressing</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Negative past health care experiences</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Assuming gender of patient or their partner</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Language barrier</a:t>
            </a:r>
          </a:p>
        </p:txBody>
      </p:sp>
      <p:sp>
        <p:nvSpPr>
          <p:cNvPr id="4" name="TextBox 3"/>
          <p:cNvSpPr txBox="1"/>
          <p:nvPr/>
        </p:nvSpPr>
        <p:spPr>
          <a:xfrm>
            <a:off x="4054838" y="1143000"/>
            <a:ext cx="522251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defTabSz="457200" latinLnBrk="1" hangingPunct="0">
              <a:buClr>
                <a:srgbClr val="F09208"/>
              </a:buClr>
              <a:buFont typeface="Arial" panose="020B0604020202020204" pitchFamily="34" charset="0"/>
              <a:buChar char="•"/>
            </a:pPr>
            <a:endParaRPr lang="en-US" sz="2400" dirty="0">
              <a:solidFill>
                <a:srgbClr val="000000">
                  <a:lumMod val="65000"/>
                  <a:lumOff val="35000"/>
                </a:srgbClr>
              </a:solidFill>
              <a:ea typeface="Calibri"/>
              <a:cs typeface="Calibri"/>
              <a:sym typeface="Calibri"/>
            </a:endParaRPr>
          </a:p>
        </p:txBody>
      </p:sp>
      <p:sp>
        <p:nvSpPr>
          <p:cNvPr id="7" name="Text Placeholder 2"/>
          <p:cNvSpPr txBox="1">
            <a:spLocks/>
          </p:cNvSpPr>
          <p:nvPr/>
        </p:nvSpPr>
        <p:spPr bwMode="auto">
          <a:xfrm>
            <a:off x="5010149" y="1604663"/>
            <a:ext cx="3962400" cy="38471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700"/>
              </a:spcBef>
              <a:spcAft>
                <a:spcPct val="0"/>
              </a:spcAft>
              <a:buClr>
                <a:srgbClr val="F58220"/>
              </a:buClr>
              <a:buSzPct val="125000"/>
              <a:buFont typeface="Wingdings" pitchFamily="2" charset="2"/>
              <a:defRPr sz="32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8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4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457200" indent="-457200">
              <a:buClr>
                <a:srgbClr val="F09208"/>
              </a:buClr>
              <a:buFont typeface="Arial" panose="020B0604020202020204" pitchFamily="34" charset="0"/>
              <a:buChar char="•"/>
            </a:pPr>
            <a:r>
              <a:rPr lang="en-US" sz="2400" dirty="0">
                <a:solidFill>
                  <a:schemeClr val="tx1">
                    <a:lumMod val="65000"/>
                    <a:lumOff val="35000"/>
                  </a:schemeClr>
                </a:solidFill>
              </a:rPr>
              <a:t>Fear of deportation/ICE</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Power dynamics of relationship</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Gender of health care provider</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Vulnerable physical position</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Loss of and lack of privacy</a:t>
            </a:r>
          </a:p>
          <a:p>
            <a:pPr marL="457200" indent="-457200">
              <a:buClr>
                <a:srgbClr val="F09208"/>
              </a:buClr>
              <a:buFont typeface="Arial" panose="020B0604020202020204" pitchFamily="34" charset="0"/>
              <a:buChar char="•"/>
            </a:pPr>
            <a:r>
              <a:rPr lang="en-US" sz="2400" dirty="0">
                <a:solidFill>
                  <a:schemeClr val="tx1">
                    <a:lumMod val="65000"/>
                    <a:lumOff val="35000"/>
                  </a:schemeClr>
                </a:solidFill>
              </a:rPr>
              <a:t>Unfamiliar with provider, or health system </a:t>
            </a:r>
          </a:p>
        </p:txBody>
      </p:sp>
    </p:spTree>
    <p:extLst>
      <p:ext uri="{BB962C8B-B14F-4D97-AF65-F5344CB8AC3E}">
        <p14:creationId xmlns:p14="http://schemas.microsoft.com/office/powerpoint/2010/main" val="3154631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14350" y="684759"/>
            <a:ext cx="8629650" cy="800100"/>
          </a:xfrm>
          <a:prstGeom prst="rect">
            <a:avLst/>
          </a:prstGeom>
        </p:spPr>
        <p:txBody>
          <a:bodyPr>
            <a:noAutofit/>
          </a:bodyPr>
          <a:lstStyle/>
          <a:p>
            <a:pPr lvl="0" defTabSz="457200" eaLnBrk="0" fontAlgn="base" hangingPunct="0">
              <a:spcBef>
                <a:spcPct val="0"/>
              </a:spcBef>
              <a:spcAft>
                <a:spcPct val="0"/>
              </a:spcAft>
              <a:defRPr/>
            </a:pPr>
            <a:r>
              <a:rPr lang="en-US" sz="3200" b="1" kern="0" dirty="0">
                <a:solidFill>
                  <a:schemeClr val="tx1">
                    <a:lumMod val="65000"/>
                    <a:lumOff val="35000"/>
                  </a:schemeClr>
                </a:solidFill>
                <a:latin typeface="+mj-lt"/>
                <a:ea typeface="+mj-ea"/>
                <a:cs typeface="Arial"/>
              </a:rPr>
              <a:t>Provider Barriers in Addressing</a:t>
            </a:r>
            <a:r>
              <a:rPr kumimoji="0" lang="en-US" sz="3200" b="1" i="0" u="none" strike="noStrike" kern="0" cap="none" spc="0" normalizeH="0" baseline="0" noProof="0" dirty="0">
                <a:ln>
                  <a:noFill/>
                </a:ln>
                <a:solidFill>
                  <a:schemeClr val="tx1">
                    <a:lumMod val="65000"/>
                    <a:lumOff val="35000"/>
                  </a:schemeClr>
                </a:solidFill>
                <a:uLnTx/>
                <a:uFillTx/>
                <a:latin typeface="+mj-lt"/>
                <a:ea typeface="+mj-ea"/>
                <a:cs typeface="Arial"/>
              </a:rPr>
              <a:t> IPV/HT/SA</a:t>
            </a:r>
          </a:p>
        </p:txBody>
      </p:sp>
      <p:sp>
        <p:nvSpPr>
          <p:cNvPr id="10" name="Content Placeholder 2"/>
          <p:cNvSpPr txBox="1">
            <a:spLocks/>
          </p:cNvSpPr>
          <p:nvPr/>
        </p:nvSpPr>
        <p:spPr>
          <a:xfrm>
            <a:off x="2286001" y="1452518"/>
            <a:ext cx="6857999" cy="3942665"/>
          </a:xfrm>
          <a:prstGeom prst="rect">
            <a:avLst/>
          </a:prstGeom>
        </p:spPr>
        <p:txBody>
          <a:bodyPr>
            <a:noAutofit/>
          </a:bodyPr>
          <a:lstStyle/>
          <a:p>
            <a:pPr marL="914400" marR="0" lvl="1" indent="-457200" algn="l" defTabSz="457200" rtl="0" eaLnBrk="0" fontAlgn="base" latinLnBrk="0" hangingPunct="0">
              <a:lnSpc>
                <a:spcPct val="100000"/>
              </a:lnSpc>
              <a:spcBef>
                <a:spcPts val="0"/>
              </a:spcBef>
              <a:spcAft>
                <a:spcPts val="1200"/>
              </a:spcAft>
              <a:buClr>
                <a:srgbClr val="F09208"/>
              </a:buClr>
              <a:buSzTx/>
              <a:buFont typeface="Arial" panose="020B0604020202020204" pitchFamily="34" charset="0"/>
              <a:buChar char="•"/>
              <a:tabLst/>
              <a:defRPr/>
            </a:pPr>
            <a:r>
              <a:rPr kumimoji="0" lang="en-US" sz="2400" i="0" u="none" strike="noStrike" kern="0" cap="none" spc="0" normalizeH="0" baseline="0" noProof="0" dirty="0">
                <a:ln>
                  <a:noFill/>
                </a:ln>
                <a:solidFill>
                  <a:srgbClr val="58595B"/>
                </a:solidFill>
                <a:effectLst/>
                <a:uLnTx/>
                <a:uFillTx/>
                <a:cs typeface="Arial" pitchFamily="34" charset="0"/>
              </a:rPr>
              <a:t>Comfort levels with initiating conversations with patients about IPV/HT/SA</a:t>
            </a:r>
          </a:p>
          <a:p>
            <a:pPr marL="914400" marR="0" lvl="1" indent="-457200" algn="l" defTabSz="457200" rtl="0" eaLnBrk="0" fontAlgn="base" latinLnBrk="0" hangingPunct="0">
              <a:lnSpc>
                <a:spcPct val="100000"/>
              </a:lnSpc>
              <a:spcBef>
                <a:spcPts val="0"/>
              </a:spcBef>
              <a:spcAft>
                <a:spcPts val="1200"/>
              </a:spcAft>
              <a:buClr>
                <a:srgbClr val="F09208"/>
              </a:buClr>
              <a:buSzTx/>
              <a:buFont typeface="Arial" panose="020B0604020202020204" pitchFamily="34" charset="0"/>
              <a:buChar char="•"/>
              <a:tabLst/>
              <a:defRPr/>
            </a:pPr>
            <a:r>
              <a:rPr kumimoji="0" lang="en-US" sz="2400" i="0" u="none" strike="noStrike" kern="0" cap="none" spc="0" normalizeH="0" baseline="0" noProof="0" dirty="0">
                <a:ln>
                  <a:noFill/>
                </a:ln>
                <a:solidFill>
                  <a:srgbClr val="58595B"/>
                </a:solidFill>
                <a:effectLst/>
                <a:uLnTx/>
                <a:uFillTx/>
                <a:cs typeface="Arial" pitchFamily="34" charset="0"/>
              </a:rPr>
              <a:t>Feelings of frustration with patients when they do not follow a plan of care</a:t>
            </a:r>
          </a:p>
          <a:p>
            <a:pPr marL="914400" marR="0" lvl="1" indent="-457200" algn="l" defTabSz="457200" rtl="0" eaLnBrk="0" fontAlgn="base" latinLnBrk="0" hangingPunct="0">
              <a:lnSpc>
                <a:spcPct val="100000"/>
              </a:lnSpc>
              <a:spcBef>
                <a:spcPts val="0"/>
              </a:spcBef>
              <a:spcAft>
                <a:spcPts val="1200"/>
              </a:spcAft>
              <a:buClr>
                <a:srgbClr val="F09208"/>
              </a:buClr>
              <a:buSzTx/>
              <a:buFont typeface="Arial" panose="020B0604020202020204" pitchFamily="34" charset="0"/>
              <a:buChar char="•"/>
              <a:tabLst/>
              <a:defRPr/>
            </a:pPr>
            <a:r>
              <a:rPr kumimoji="0" lang="en-US" sz="2400" i="0" u="none" strike="noStrike" kern="0" cap="none" spc="0" normalizeH="0" baseline="0" noProof="0" dirty="0">
                <a:ln>
                  <a:noFill/>
                </a:ln>
                <a:solidFill>
                  <a:srgbClr val="58595B"/>
                </a:solidFill>
                <a:effectLst/>
                <a:uLnTx/>
                <a:uFillTx/>
                <a:cs typeface="Arial" pitchFamily="34" charset="0"/>
              </a:rPr>
              <a:t>Not knowing what to do about positive disclosures of abuse</a:t>
            </a:r>
          </a:p>
          <a:p>
            <a:pPr marL="914400" marR="0" lvl="1" indent="-457200" algn="l" defTabSz="457200" rtl="0" eaLnBrk="0" fontAlgn="base" latinLnBrk="0" hangingPunct="0">
              <a:lnSpc>
                <a:spcPct val="100000"/>
              </a:lnSpc>
              <a:spcBef>
                <a:spcPts val="0"/>
              </a:spcBef>
              <a:spcAft>
                <a:spcPts val="1200"/>
              </a:spcAft>
              <a:buClr>
                <a:srgbClr val="F09208"/>
              </a:buClr>
              <a:buSzTx/>
              <a:buFont typeface="Arial" panose="020B0604020202020204" pitchFamily="34" charset="0"/>
              <a:buChar char="•"/>
              <a:tabLst/>
              <a:defRPr/>
            </a:pPr>
            <a:r>
              <a:rPr lang="en-US" sz="2400" kern="0" dirty="0">
                <a:solidFill>
                  <a:srgbClr val="58595B"/>
                </a:solidFill>
                <a:cs typeface="Arial" pitchFamily="34" charset="0"/>
              </a:rPr>
              <a:t>Lack of time</a:t>
            </a:r>
          </a:p>
          <a:p>
            <a:pPr marL="914400" marR="0" lvl="1" indent="-457200" algn="l" defTabSz="457200" rtl="0" eaLnBrk="0" fontAlgn="base" latinLnBrk="0" hangingPunct="0">
              <a:lnSpc>
                <a:spcPct val="100000"/>
              </a:lnSpc>
              <a:spcBef>
                <a:spcPts val="0"/>
              </a:spcBef>
              <a:spcAft>
                <a:spcPts val="1200"/>
              </a:spcAft>
              <a:buClr>
                <a:srgbClr val="F09208"/>
              </a:buClr>
              <a:buSzTx/>
              <a:buFont typeface="Arial" panose="020B0604020202020204" pitchFamily="34" charset="0"/>
              <a:buChar char="•"/>
              <a:tabLst/>
              <a:defRPr/>
            </a:pPr>
            <a:r>
              <a:rPr lang="en-US" sz="2400" kern="0" dirty="0">
                <a:solidFill>
                  <a:srgbClr val="58595B"/>
                </a:solidFill>
                <a:cs typeface="Arial" pitchFamily="34" charset="0"/>
              </a:rPr>
              <a:t>Vicarious trauma or personal trauma</a:t>
            </a:r>
          </a:p>
          <a:p>
            <a:pPr marL="914400" lvl="1" indent="-457200" defTabSz="457200" eaLnBrk="0" fontAlgn="base" hangingPunct="0">
              <a:spcAft>
                <a:spcPts val="1200"/>
              </a:spcAft>
              <a:buClr>
                <a:srgbClr val="F09208"/>
              </a:buClr>
              <a:buFont typeface="Arial" panose="020B0604020202020204" pitchFamily="34" charset="0"/>
              <a:buChar char="•"/>
              <a:defRPr/>
            </a:pPr>
            <a:r>
              <a:rPr lang="en-US" sz="2400" kern="0" dirty="0">
                <a:solidFill>
                  <a:srgbClr val="58595B"/>
                </a:solidFill>
                <a:sym typeface="Calibri"/>
              </a:rPr>
              <a:t>Child protection service involvement (CPS) /Deportation reporting fears</a:t>
            </a:r>
          </a:p>
          <a:p>
            <a:pPr lvl="1" algn="ctr" defTabSz="457200" eaLnBrk="0" fontAlgn="base" hangingPunct="0">
              <a:spcAft>
                <a:spcPts val="1200"/>
              </a:spcAft>
              <a:buClr>
                <a:srgbClr val="F09208"/>
              </a:buClr>
              <a:defRPr/>
            </a:pPr>
            <a:r>
              <a:rPr kumimoji="0" lang="en-US" sz="1400" i="0" u="none" strike="noStrike" kern="0" cap="none" spc="0" normalizeH="0" baseline="0" noProof="0" dirty="0">
                <a:ln>
                  <a:noFill/>
                </a:ln>
                <a:solidFill>
                  <a:srgbClr val="58595B"/>
                </a:solidFill>
                <a:effectLst/>
                <a:uLnTx/>
                <a:uFillTx/>
                <a:cs typeface="Arial" pitchFamily="34" charset="0"/>
                <a:sym typeface="Calibri"/>
              </a:rPr>
              <a:t>(Sprague, 2012)</a:t>
            </a:r>
            <a:endParaRPr kumimoji="0" lang="en-US" sz="1400" i="0" u="none" strike="noStrike" kern="0" cap="none" spc="0" normalizeH="0" baseline="0" noProof="0" dirty="0">
              <a:ln>
                <a:noFill/>
              </a:ln>
              <a:solidFill>
                <a:srgbClr val="58595B"/>
              </a:solidFill>
              <a:effectLst/>
              <a:uLnTx/>
              <a:uFillTx/>
              <a:cs typeface="Arial" pitchFamily="34" charset="0"/>
            </a:endParaRPr>
          </a:p>
          <a:p>
            <a:pPr marL="457200" marR="0" lvl="0" indent="-457200" algn="l" defTabSz="457200" rtl="0" eaLnBrk="0" fontAlgn="base" latinLnBrk="0" hangingPunct="0">
              <a:lnSpc>
                <a:spcPct val="100000"/>
              </a:lnSpc>
              <a:spcBef>
                <a:spcPct val="20000"/>
              </a:spcBef>
              <a:spcAft>
                <a:spcPct val="0"/>
              </a:spcAft>
              <a:buClr>
                <a:srgbClr val="F09208"/>
              </a:buClr>
              <a:buSzTx/>
              <a:buFont typeface="Arial" panose="020B0604020202020204" pitchFamily="34" charset="0"/>
              <a:buChar char="•"/>
              <a:tabLst/>
              <a:defRPr/>
            </a:pPr>
            <a:endParaRPr kumimoji="0" lang="en-US" sz="2800" b="0" i="0" u="none" strike="noStrike" kern="0" cap="none" spc="0" normalizeH="0" baseline="0" noProof="0" dirty="0">
              <a:ln>
                <a:noFill/>
              </a:ln>
              <a:solidFill>
                <a:schemeClr val="accent1">
                  <a:lumMod val="50000"/>
                </a:schemeClr>
              </a:solidFill>
              <a:effectLst/>
              <a:uLnTx/>
              <a:uFillTx/>
              <a:latin typeface="Arial  "/>
              <a:ea typeface="+mn-ea"/>
              <a:cs typeface="+mn-cs"/>
            </a:endParaRPr>
          </a:p>
        </p:txBody>
      </p:sp>
      <p:pic>
        <p:nvPicPr>
          <p:cNvPr id="11" name="Picture 10" descr="barrier.png"/>
          <p:cNvPicPr>
            <a:picLocks noChangeAspect="1"/>
          </p:cNvPicPr>
          <p:nvPr/>
        </p:nvPicPr>
        <p:blipFill>
          <a:blip r:embed="rId3" cstate="print"/>
          <a:stretch>
            <a:fillRect/>
          </a:stretch>
        </p:blipFill>
        <p:spPr>
          <a:xfrm>
            <a:off x="-457200" y="3558927"/>
            <a:ext cx="3697623" cy="2538799"/>
          </a:xfrm>
          <a:prstGeom prst="rect">
            <a:avLst/>
          </a:prstGeom>
        </p:spPr>
      </p:pic>
      <p:sp>
        <p:nvSpPr>
          <p:cNvPr id="5" name="Rectangle 4"/>
          <p:cNvSpPr/>
          <p:nvPr/>
        </p:nvSpPr>
        <p:spPr>
          <a:xfrm>
            <a:off x="480822" y="1619935"/>
            <a:ext cx="2109538" cy="1938992"/>
          </a:xfrm>
          <a:prstGeom prst="rect">
            <a:avLst/>
          </a:prstGeom>
        </p:spPr>
        <p:txBody>
          <a:bodyPr wrap="square">
            <a:spAutoFit/>
          </a:bodyPr>
          <a:lstStyle/>
          <a:p>
            <a:pPr lvl="0" defTabSz="457200" eaLnBrk="0" hangingPunct="0">
              <a:spcBef>
                <a:spcPts val="0"/>
              </a:spcBef>
              <a:spcAft>
                <a:spcPts val="2400"/>
              </a:spcAft>
              <a:defRPr/>
            </a:pPr>
            <a:r>
              <a:rPr lang="en-US" sz="2400" b="1" kern="0" dirty="0">
                <a:solidFill>
                  <a:srgbClr val="E98A00"/>
                </a:solidFill>
                <a:effectLst>
                  <a:outerShdw blurRad="38100" dist="38100" dir="2700000" algn="tl">
                    <a:srgbClr val="000000">
                      <a:alpha val="43137"/>
                    </a:srgbClr>
                  </a:outerShdw>
                </a:effectLst>
                <a:latin typeface="Arial Black" pitchFamily="34" charset="0"/>
                <a:cs typeface="Arial" pitchFamily="34" charset="0"/>
              </a:rPr>
              <a:t>Clinicians identified the following barriers</a:t>
            </a:r>
            <a:r>
              <a:rPr lang="en-US" sz="2400" b="1" kern="0" dirty="0">
                <a:solidFill>
                  <a:srgbClr val="E98A00"/>
                </a:solidFill>
                <a:effectLst>
                  <a:outerShdw blurRad="38100" dist="38100" dir="2700000" algn="tl">
                    <a:srgbClr val="000000">
                      <a:alpha val="43137"/>
                    </a:srgbClr>
                  </a:outerShdw>
                </a:effectLst>
                <a:latin typeface="Arial" pitchFamily="34" charset="0"/>
                <a:cs typeface="Arial" pitchFamily="34" charset="0"/>
              </a:rPr>
              <a:t>:</a:t>
            </a:r>
          </a:p>
        </p:txBody>
      </p:sp>
    </p:spTree>
    <p:extLst>
      <p:ext uri="{BB962C8B-B14F-4D97-AF65-F5344CB8AC3E}">
        <p14:creationId xmlns:p14="http://schemas.microsoft.com/office/powerpoint/2010/main" val="193200070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quarter" idx="13"/>
          </p:nvPr>
        </p:nvSpPr>
        <p:spPr>
          <a:xfrm>
            <a:off x="5250430" y="2024024"/>
            <a:ext cx="3893570" cy="3810000"/>
          </a:xfrm>
          <a:solidFill>
            <a:schemeClr val="bg1"/>
          </a:solidFill>
        </p:spPr>
        <p:txBody>
          <a:bodyPr>
            <a:normAutofit fontScale="55000" lnSpcReduction="20000"/>
          </a:bodyPr>
          <a:lstStyle/>
          <a:p>
            <a:pPr lvl="0" algn="r">
              <a:defRPr/>
            </a:pPr>
            <a:r>
              <a:rPr lang="en-US" sz="5100" b="1" kern="0" dirty="0">
                <a:solidFill>
                  <a:schemeClr val="bg2"/>
                </a:solidFill>
                <a:latin typeface="Calibri"/>
                <a:sym typeface="Calibri"/>
              </a:rPr>
              <a:t>   </a:t>
            </a:r>
            <a:r>
              <a:rPr lang="en-US" sz="7000" b="1" kern="0" dirty="0">
                <a:solidFill>
                  <a:srgbClr val="F09208"/>
                </a:solidFill>
                <a:effectLst>
                  <a:outerShdw blurRad="38100" dist="38100" dir="2700000" algn="tl">
                    <a:srgbClr val="000000">
                      <a:alpha val="43137"/>
                    </a:srgbClr>
                  </a:outerShdw>
                </a:effectLst>
                <a:latin typeface="Calibri"/>
                <a:sym typeface="Calibri"/>
              </a:rPr>
              <a:t>FOUR TIMES more likely </a:t>
            </a:r>
          </a:p>
          <a:p>
            <a:pPr lvl="0" algn="r">
              <a:defRPr/>
            </a:pPr>
            <a:r>
              <a:rPr lang="en-US" sz="5100" b="1" kern="0" dirty="0">
                <a:solidFill>
                  <a:schemeClr val="tx1">
                    <a:lumMod val="65000"/>
                    <a:lumOff val="35000"/>
                  </a:schemeClr>
                </a:solidFill>
                <a:latin typeface="Calibri"/>
                <a:sym typeface="Calibri"/>
              </a:rPr>
              <a:t>to use an intervention such as:</a:t>
            </a:r>
          </a:p>
          <a:p>
            <a:pPr lvl="3" algn="r">
              <a:buClr>
                <a:srgbClr val="F09208"/>
              </a:buClr>
              <a:buFont typeface="Arial" pitchFamily="34" charset="0"/>
              <a:buChar char="•"/>
              <a:defRPr/>
            </a:pPr>
            <a:r>
              <a:rPr lang="en-US" sz="4200" dirty="0">
                <a:solidFill>
                  <a:schemeClr val="tx1">
                    <a:lumMod val="65000"/>
                    <a:lumOff val="35000"/>
                  </a:schemeClr>
                </a:solidFill>
              </a:rPr>
              <a:t>Advocacy</a:t>
            </a:r>
          </a:p>
          <a:p>
            <a:pPr lvl="3" algn="r">
              <a:buClr>
                <a:srgbClr val="F09208"/>
              </a:buClr>
              <a:buFont typeface="Arial" pitchFamily="34" charset="0"/>
              <a:buChar char="•"/>
              <a:defRPr/>
            </a:pPr>
            <a:r>
              <a:rPr lang="en-US" sz="4200" dirty="0">
                <a:solidFill>
                  <a:schemeClr val="tx1">
                    <a:lumMod val="65000"/>
                    <a:lumOff val="35000"/>
                  </a:schemeClr>
                </a:solidFill>
              </a:rPr>
              <a:t>Counseling</a:t>
            </a:r>
          </a:p>
          <a:p>
            <a:pPr lvl="3" algn="r">
              <a:buClr>
                <a:srgbClr val="F09208"/>
              </a:buClr>
              <a:buFont typeface="Arial" pitchFamily="34" charset="0"/>
              <a:buChar char="•"/>
              <a:defRPr/>
            </a:pPr>
            <a:r>
              <a:rPr lang="en-US" sz="4200" dirty="0">
                <a:solidFill>
                  <a:schemeClr val="tx1">
                    <a:lumMod val="65000"/>
                    <a:lumOff val="35000"/>
                  </a:schemeClr>
                </a:solidFill>
              </a:rPr>
              <a:t>Protection orders</a:t>
            </a:r>
          </a:p>
          <a:p>
            <a:pPr lvl="3" algn="r">
              <a:buClr>
                <a:srgbClr val="F09208"/>
              </a:buClr>
              <a:buFont typeface="Arial" pitchFamily="34" charset="0"/>
              <a:buChar char="•"/>
              <a:defRPr/>
            </a:pPr>
            <a:r>
              <a:rPr lang="en-US" sz="4200" dirty="0">
                <a:solidFill>
                  <a:schemeClr val="tx1">
                    <a:lumMod val="65000"/>
                    <a:lumOff val="35000"/>
                  </a:schemeClr>
                </a:solidFill>
              </a:rPr>
              <a:t>Shelter </a:t>
            </a:r>
          </a:p>
          <a:p>
            <a:pPr lvl="3" algn="r">
              <a:buClr>
                <a:srgbClr val="F09208"/>
              </a:buClr>
              <a:buFont typeface="Arial" pitchFamily="34" charset="0"/>
              <a:buChar char="•"/>
              <a:defRPr/>
            </a:pPr>
            <a:r>
              <a:rPr lang="en-US" sz="4200" dirty="0">
                <a:solidFill>
                  <a:schemeClr val="tx1">
                    <a:lumMod val="65000"/>
                    <a:lumOff val="35000"/>
                  </a:schemeClr>
                </a:solidFill>
              </a:rPr>
              <a:t>or other services</a:t>
            </a:r>
          </a:p>
          <a:p>
            <a:pPr>
              <a:buFont typeface="Arial" pitchFamily="34" charset="0"/>
              <a:buChar char="•"/>
              <a:defRPr/>
            </a:pPr>
            <a:endParaRPr lang="en-US" sz="3200" dirty="0">
              <a:solidFill>
                <a:schemeClr val="tx1">
                  <a:lumMod val="50000"/>
                  <a:lumOff val="50000"/>
                </a:schemeClr>
              </a:solidFill>
            </a:endParaRPr>
          </a:p>
          <a:p>
            <a:pPr>
              <a:buFont typeface="Wingdings 3" pitchFamily="18" charset="2"/>
              <a:buNone/>
              <a:defRPr/>
            </a:pPr>
            <a:endParaRPr lang="en-US" sz="2800" dirty="0">
              <a:solidFill>
                <a:schemeClr val="tx1">
                  <a:lumMod val="50000"/>
                  <a:lumOff val="50000"/>
                </a:schemeClr>
              </a:solidFill>
            </a:endParaRPr>
          </a:p>
          <a:p>
            <a:pPr marL="0" indent="0">
              <a:buFont typeface="Wingdings 3" pitchFamily="18" charset="2"/>
              <a:buNone/>
              <a:defRPr/>
            </a:pPr>
            <a:endParaRPr lang="en-US" sz="2400" dirty="0">
              <a:solidFill>
                <a:schemeClr val="accent1">
                  <a:lumMod val="50000"/>
                </a:schemeClr>
              </a:solidFill>
            </a:endParaRPr>
          </a:p>
        </p:txBody>
      </p:sp>
      <p:sp>
        <p:nvSpPr>
          <p:cNvPr id="6" name="Title 7"/>
          <p:cNvSpPr txBox="1">
            <a:spLocks/>
          </p:cNvSpPr>
          <p:nvPr/>
        </p:nvSpPr>
        <p:spPr>
          <a:xfrm>
            <a:off x="457200" y="609599"/>
            <a:ext cx="8915400" cy="685801"/>
          </a:xfrm>
          <a:prstGeom prst="rect">
            <a:avLst/>
          </a:prstGeom>
        </p:spPr>
        <p:txBody>
          <a:bodyPr anchor="ctr"/>
          <a:lstStyle/>
          <a:p>
            <a:pPr fontAlgn="base">
              <a:spcBef>
                <a:spcPct val="0"/>
              </a:spcBef>
              <a:spcAft>
                <a:spcPct val="0"/>
              </a:spcAft>
              <a:defRPr/>
            </a:pPr>
            <a:r>
              <a:rPr lang="en-US" sz="3600" dirty="0">
                <a:solidFill>
                  <a:schemeClr val="tx1">
                    <a:lumMod val="65000"/>
                    <a:lumOff val="35000"/>
                  </a:schemeClr>
                </a:solidFill>
                <a:latin typeface="+mj-lt"/>
              </a:rPr>
              <a:t>Healthcare Providers Make a Difference</a:t>
            </a:r>
          </a:p>
        </p:txBody>
      </p:sp>
      <p:sp>
        <p:nvSpPr>
          <p:cNvPr id="7" name="Rectangle 6"/>
          <p:cNvSpPr/>
          <p:nvPr/>
        </p:nvSpPr>
        <p:spPr>
          <a:xfrm>
            <a:off x="4152900" y="5834024"/>
            <a:ext cx="1663725" cy="307777"/>
          </a:xfrm>
          <a:prstGeom prst="rect">
            <a:avLst/>
          </a:prstGeom>
        </p:spPr>
        <p:txBody>
          <a:bodyPr wrap="none">
            <a:spAutoFit/>
          </a:bodyPr>
          <a:lstStyle/>
          <a:p>
            <a:pPr fontAlgn="base">
              <a:spcBef>
                <a:spcPct val="0"/>
              </a:spcBef>
              <a:spcAft>
                <a:spcPct val="0"/>
              </a:spcAft>
            </a:pPr>
            <a:r>
              <a:rPr lang="en-US" sz="1400" dirty="0">
                <a:solidFill>
                  <a:schemeClr val="tx1">
                    <a:lumMod val="65000"/>
                    <a:lumOff val="35000"/>
                  </a:schemeClr>
                </a:solidFill>
              </a:rPr>
              <a:t>(McCloskey, 2006)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1" y="2037672"/>
            <a:ext cx="2292350" cy="3448728"/>
          </a:xfrm>
          <a:prstGeom prst="rect">
            <a:avLst/>
          </a:prstGeom>
        </p:spPr>
      </p:pic>
      <p:sp>
        <p:nvSpPr>
          <p:cNvPr id="4" name="Title 1"/>
          <p:cNvSpPr>
            <a:spLocks noGrp="1"/>
          </p:cNvSpPr>
          <p:nvPr>
            <p:ph type="title"/>
          </p:nvPr>
        </p:nvSpPr>
        <p:spPr>
          <a:xfrm>
            <a:off x="2400869" y="2466636"/>
            <a:ext cx="3124200" cy="2590800"/>
          </a:xfrm>
        </p:spPr>
        <p:txBody>
          <a:bodyPr>
            <a:noAutofit/>
          </a:bodyPr>
          <a:lstStyle/>
          <a:p>
            <a:pPr>
              <a:defRPr/>
            </a:pPr>
            <a:r>
              <a:rPr lang="en-US" sz="3200" b="1" dirty="0">
                <a:solidFill>
                  <a:srgbClr val="F09208"/>
                </a:solidFill>
                <a:effectLst>
                  <a:outerShdw blurRad="38100" dist="38100" dir="2700000" algn="tl">
                    <a:srgbClr val="000000">
                      <a:alpha val="43137"/>
                    </a:srgbClr>
                  </a:outerShdw>
                </a:effectLst>
                <a:latin typeface="+mn-lt"/>
              </a:rPr>
              <a:t>Women </a:t>
            </a:r>
            <a:br>
              <a:rPr lang="en-US" sz="3200" b="1" dirty="0">
                <a:solidFill>
                  <a:srgbClr val="F09208"/>
                </a:solidFill>
                <a:effectLst>
                  <a:outerShdw blurRad="38100" dist="38100" dir="2700000" algn="tl">
                    <a:srgbClr val="000000">
                      <a:alpha val="43137"/>
                    </a:srgbClr>
                  </a:outerShdw>
                </a:effectLst>
                <a:latin typeface="+mn-lt"/>
              </a:rPr>
            </a:br>
            <a:r>
              <a:rPr lang="en-US" sz="3200" b="1" dirty="0">
                <a:solidFill>
                  <a:srgbClr val="F09208"/>
                </a:solidFill>
                <a:effectLst>
                  <a:outerShdw blurRad="38100" dist="38100" dir="2700000" algn="tl">
                    <a:srgbClr val="000000">
                      <a:alpha val="43137"/>
                    </a:srgbClr>
                  </a:outerShdw>
                </a:effectLst>
                <a:latin typeface="+mn-lt"/>
              </a:rPr>
              <a:t>Who Talked to Their Health Care Provider About Experiencing Abuse Were:</a:t>
            </a:r>
          </a:p>
        </p:txBody>
      </p:sp>
    </p:spTree>
    <p:extLst>
      <p:ext uri="{BB962C8B-B14F-4D97-AF65-F5344CB8AC3E}">
        <p14:creationId xmlns:p14="http://schemas.microsoft.com/office/powerpoint/2010/main" val="39195348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93778" cy="4389120"/>
          </a:xfrm>
          <a:prstGeom prst="rect">
            <a:avLst/>
          </a:prstGeom>
        </p:spPr>
      </p:pic>
      <p:sp>
        <p:nvSpPr>
          <p:cNvPr id="3" name="Title 1"/>
          <p:cNvSpPr txBox="1">
            <a:spLocks/>
          </p:cNvSpPr>
          <p:nvPr/>
        </p:nvSpPr>
        <p:spPr>
          <a:xfrm>
            <a:off x="310640" y="4648200"/>
            <a:ext cx="8572500" cy="1674421"/>
          </a:xfrm>
          <a:prstGeom prst="rect">
            <a:avLst/>
          </a:prstGeom>
        </p:spPr>
        <p:txBody>
          <a:bodyPr>
            <a:normAutofit/>
          </a:bodyPr>
          <a:lst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a:lstStyle>
          <a:p>
            <a:pPr algn="ctr"/>
            <a:r>
              <a:rPr lang="en-US" sz="3200" b="1" dirty="0">
                <a:solidFill>
                  <a:prstClr val="white">
                    <a:lumMod val="50000"/>
                  </a:prstClr>
                </a:solidFill>
                <a:effectLst>
                  <a:outerShdw blurRad="38100" dist="38100" dir="2700000" algn="tl">
                    <a:srgbClr val="000000">
                      <a:alpha val="43137"/>
                    </a:srgbClr>
                  </a:outerShdw>
                </a:effectLst>
                <a:latin typeface="Calibri" panose="020F0502020204030204" pitchFamily="34" charset="0"/>
                <a:hlinkClick r:id="rId4"/>
              </a:rPr>
              <a:t>www.ipvhealthpartners.org</a:t>
            </a:r>
            <a:r>
              <a:rPr lang="en-US" sz="3200" b="1" dirty="0">
                <a:solidFill>
                  <a:prstClr val="white">
                    <a:lumMod val="50000"/>
                  </a:prstClr>
                </a:solidFill>
                <a:effectLst>
                  <a:outerShdw blurRad="38100" dist="38100" dir="2700000" algn="tl">
                    <a:srgbClr val="000000">
                      <a:alpha val="43137"/>
                    </a:srgbClr>
                  </a:outerShdw>
                </a:effectLst>
                <a:latin typeface="Calibri" panose="020F0502020204030204" pitchFamily="34" charset="0"/>
              </a:rPr>
              <a:t> </a:t>
            </a:r>
          </a:p>
          <a:p>
            <a:pPr algn="ctr"/>
            <a:r>
              <a:rPr lang="en-US" sz="3200" dirty="0">
                <a:solidFill>
                  <a:schemeClr val="tx1">
                    <a:lumMod val="65000"/>
                    <a:lumOff val="35000"/>
                  </a:schemeClr>
                </a:solidFill>
                <a:latin typeface="Calibri" panose="020F0502020204030204" pitchFamily="34" charset="0"/>
              </a:rPr>
              <a:t>Developed by and for community health centers in partnership with domestic violence programs</a:t>
            </a:r>
            <a:endParaRPr lang="en-US" sz="3200" i="1" dirty="0">
              <a:solidFill>
                <a:schemeClr val="tx1">
                  <a:lumMod val="65000"/>
                  <a:lumOff val="35000"/>
                </a:schemeClr>
              </a:solidFill>
              <a:latin typeface="Calibri" panose="020F050202020403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27039"/>
            <a:ext cx="1379933" cy="675968"/>
          </a:xfrm>
          <a:prstGeom prst="rect">
            <a:avLst/>
          </a:prstGeom>
        </p:spPr>
      </p:pic>
    </p:spTree>
    <p:extLst>
      <p:ext uri="{BB962C8B-B14F-4D97-AF65-F5344CB8AC3E}">
        <p14:creationId xmlns:p14="http://schemas.microsoft.com/office/powerpoint/2010/main" val="1592776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0"/>
            <a:ext cx="8153400" cy="990600"/>
          </a:xfrm>
        </p:spPr>
        <p:txBody>
          <a:bodyPr/>
          <a:lstStyle/>
          <a:p>
            <a:pPr algn="ctr"/>
            <a:r>
              <a:rPr lang="en-US" sz="3400" dirty="0">
                <a:solidFill>
                  <a:schemeClr val="tx1">
                    <a:lumMod val="65000"/>
                    <a:lumOff val="35000"/>
                  </a:schemeClr>
                </a:solidFill>
              </a:rPr>
              <a:t>Health Center Services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274" y="1905000"/>
            <a:ext cx="3119845" cy="3119845"/>
          </a:xfrm>
          <a:prstGeom prst="rect">
            <a:avLst/>
          </a:prstGeom>
        </p:spPr>
      </p:pic>
      <p:sp>
        <p:nvSpPr>
          <p:cNvPr id="4" name="Content Placeholder 3"/>
          <p:cNvSpPr>
            <a:spLocks noGrp="1"/>
          </p:cNvSpPr>
          <p:nvPr>
            <p:ph sz="half" idx="1"/>
          </p:nvPr>
        </p:nvSpPr>
        <p:spPr>
          <a:xfrm>
            <a:off x="579120" y="1904999"/>
            <a:ext cx="5262154" cy="3962401"/>
          </a:xfrm>
        </p:spPr>
        <p:txBody>
          <a:bodyPr/>
          <a:lstStyle/>
          <a:p>
            <a:pPr marL="0" indent="0">
              <a:spcBef>
                <a:spcPts val="0"/>
              </a:spcBef>
            </a:pPr>
            <a:endParaRPr lang="en-US" sz="2000" b="1" dirty="0">
              <a:solidFill>
                <a:schemeClr val="tx1">
                  <a:lumMod val="65000"/>
                  <a:lumOff val="35000"/>
                </a:schemeClr>
              </a:solidFill>
            </a:endParaRPr>
          </a:p>
          <a:p>
            <a:pPr marL="0" indent="0">
              <a:spcBef>
                <a:spcPts val="0"/>
              </a:spcBef>
            </a:pPr>
            <a:endParaRPr lang="en-US" sz="2000" b="1" dirty="0">
              <a:solidFill>
                <a:schemeClr val="tx1">
                  <a:lumMod val="65000"/>
                  <a:lumOff val="35000"/>
                </a:schemeClr>
              </a:solidFill>
            </a:endParaRPr>
          </a:p>
          <a:p>
            <a:pPr marL="0" indent="0">
              <a:spcBef>
                <a:spcPts val="0"/>
              </a:spcBef>
            </a:pPr>
            <a:endParaRPr lang="en-US" sz="2000" b="1" dirty="0">
              <a:solidFill>
                <a:schemeClr val="tx1">
                  <a:lumMod val="65000"/>
                  <a:lumOff val="35000"/>
                </a:schemeClr>
              </a:solidFill>
            </a:endParaRPr>
          </a:p>
          <a:p>
            <a:pPr marL="0" indent="0">
              <a:spcBef>
                <a:spcPts val="0"/>
              </a:spcBef>
            </a:pPr>
            <a:endParaRPr lang="en-US" sz="2000" b="1" dirty="0">
              <a:solidFill>
                <a:schemeClr val="tx1">
                  <a:lumMod val="65000"/>
                  <a:lumOff val="35000"/>
                </a:schemeClr>
              </a:solidFill>
            </a:endParaRPr>
          </a:p>
          <a:p>
            <a:pPr marL="0" indent="0">
              <a:spcBef>
                <a:spcPts val="0"/>
              </a:spcBef>
            </a:pPr>
            <a:r>
              <a:rPr lang="en-US" sz="2400" b="1" dirty="0">
                <a:solidFill>
                  <a:schemeClr val="tx1">
                    <a:lumMod val="65000"/>
                    <a:lumOff val="35000"/>
                  </a:schemeClr>
                </a:solidFill>
              </a:rPr>
              <a:t>Karen Smith, MSW, LCSW</a:t>
            </a:r>
            <a:endParaRPr lang="en-US" sz="2400" dirty="0">
              <a:solidFill>
                <a:schemeClr val="tx1">
                  <a:lumMod val="65000"/>
                  <a:lumOff val="35000"/>
                </a:schemeClr>
              </a:solidFill>
            </a:endParaRPr>
          </a:p>
          <a:p>
            <a:pPr marL="0" indent="0">
              <a:spcBef>
                <a:spcPts val="0"/>
              </a:spcBef>
            </a:pPr>
            <a:r>
              <a:rPr lang="en-US" sz="2400" dirty="0">
                <a:solidFill>
                  <a:srgbClr val="F09208"/>
                </a:solidFill>
                <a:effectLst>
                  <a:outerShdw blurRad="38100" dist="38100" dir="2700000" algn="tl">
                    <a:srgbClr val="000000">
                      <a:alpha val="43137"/>
                    </a:srgbClr>
                  </a:outerShdw>
                </a:effectLst>
              </a:rPr>
              <a:t>Southwest Community Health Center </a:t>
            </a:r>
          </a:p>
          <a:p>
            <a:pPr marL="0" indent="0">
              <a:spcBef>
                <a:spcPts val="0"/>
              </a:spcBef>
            </a:pPr>
            <a:endParaRPr lang="en-US" sz="2000" dirty="0">
              <a:solidFill>
                <a:srgbClr val="F09208"/>
              </a:solidFill>
              <a:effectLst>
                <a:outerShdw blurRad="38100" dist="38100" dir="2700000" algn="tl">
                  <a:srgbClr val="000000">
                    <a:alpha val="43137"/>
                  </a:srgbClr>
                </a:outerShdw>
              </a:effectLst>
            </a:endParaRPr>
          </a:p>
          <a:p>
            <a:pPr marL="0" indent="0">
              <a:spcBef>
                <a:spcPts val="0"/>
              </a:spcBef>
            </a:pPr>
            <a:endParaRPr lang="en-US" sz="2400" dirty="0">
              <a:solidFill>
                <a:srgbClr val="F09208"/>
              </a:solidFill>
              <a:effectLst>
                <a:outerShdw blurRad="38100" dist="38100" dir="2700000" algn="tl">
                  <a:srgbClr val="000000">
                    <a:alpha val="43137"/>
                  </a:srgbClr>
                </a:outerShdw>
              </a:effectLst>
            </a:endParaRPr>
          </a:p>
          <a:p>
            <a:pPr marL="0" indent="0">
              <a:spcBef>
                <a:spcPts val="0"/>
              </a:spcBef>
            </a:pPr>
            <a:endParaRPr lang="en-US" sz="2400" dirty="0">
              <a:solidFill>
                <a:srgbClr val="F09208"/>
              </a:solidFill>
              <a:effectLst>
                <a:outerShdw blurRad="38100" dist="38100" dir="2700000" algn="tl">
                  <a:srgbClr val="000000">
                    <a:alpha val="43137"/>
                  </a:srgbClr>
                </a:outerShdw>
              </a:effectLst>
            </a:endParaRPr>
          </a:p>
          <a:p>
            <a:pPr marL="0" indent="0">
              <a:spcBef>
                <a:spcPts val="0"/>
              </a:spcBef>
            </a:pPr>
            <a:endParaRPr lang="en-US" sz="2400" dirty="0">
              <a:solidFill>
                <a:srgbClr val="F09208"/>
              </a:solidFill>
              <a:effectLst>
                <a:outerShdw blurRad="38100" dist="38100" dir="2700000" algn="tl">
                  <a:srgbClr val="000000">
                    <a:alpha val="43137"/>
                  </a:srgbClr>
                </a:outerShdw>
              </a:effectLst>
            </a:endParaRPr>
          </a:p>
          <a:p>
            <a:pPr marL="0" indent="0"/>
            <a:endParaRPr lang="en-US" dirty="0"/>
          </a:p>
        </p:txBody>
      </p:sp>
    </p:spTree>
    <p:extLst>
      <p:ext uri="{BB962C8B-B14F-4D97-AF65-F5344CB8AC3E}">
        <p14:creationId xmlns:p14="http://schemas.microsoft.com/office/powerpoint/2010/main" val="3520551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C23DF-2A7B-42EA-9C41-C8A141D4D3DA}"/>
              </a:ext>
            </a:extLst>
          </p:cNvPr>
          <p:cNvSpPr>
            <a:spLocks noGrp="1"/>
          </p:cNvSpPr>
          <p:nvPr>
            <p:ph type="title"/>
          </p:nvPr>
        </p:nvSpPr>
        <p:spPr/>
        <p:txBody>
          <a:bodyPr>
            <a:normAutofit/>
          </a:bodyPr>
          <a:lstStyle/>
          <a:p>
            <a:pPr algn="ctr"/>
            <a:r>
              <a:rPr lang="en-US" sz="4800" dirty="0"/>
              <a:t>Health Center Locations</a:t>
            </a:r>
          </a:p>
        </p:txBody>
      </p:sp>
      <p:pic>
        <p:nvPicPr>
          <p:cNvPr id="9" name="Content Placeholder 8">
            <a:extLst>
              <a:ext uri="{FF2B5EF4-FFF2-40B4-BE49-F238E27FC236}">
                <a16:creationId xmlns:a16="http://schemas.microsoft.com/office/drawing/2014/main" xmlns="" id="{0D2ECA71-B840-454A-A539-CDAC084F693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2400" y="1524000"/>
            <a:ext cx="8991599" cy="4800600"/>
          </a:xfrm>
        </p:spPr>
      </p:pic>
    </p:spTree>
    <p:extLst>
      <p:ext uri="{BB962C8B-B14F-4D97-AF65-F5344CB8AC3E}">
        <p14:creationId xmlns:p14="http://schemas.microsoft.com/office/powerpoint/2010/main" val="3484623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0375408Medium.jpg"/>
          <p:cNvPicPr>
            <a:picLocks noChangeAspect="1"/>
          </p:cNvPicPr>
          <p:nvPr/>
        </p:nvPicPr>
        <p:blipFill>
          <a:blip r:embed="rId4" cstate="print"/>
          <a:stretch>
            <a:fillRect/>
          </a:stretch>
        </p:blipFill>
        <p:spPr>
          <a:xfrm>
            <a:off x="-1" y="0"/>
            <a:ext cx="9144001" cy="5410199"/>
          </a:xfrm>
          <a:prstGeom prst="rect">
            <a:avLst/>
          </a:prstGeom>
        </p:spPr>
      </p:pic>
      <p:sp>
        <p:nvSpPr>
          <p:cNvPr id="16" name="Rectangle 4"/>
          <p:cNvSpPr txBox="1">
            <a:spLocks noChangeArrowheads="1"/>
          </p:cNvSpPr>
          <p:nvPr/>
        </p:nvSpPr>
        <p:spPr>
          <a:xfrm>
            <a:off x="190499" y="5638800"/>
            <a:ext cx="8763000" cy="489566"/>
          </a:xfrm>
          <a:prstGeom prst="rect">
            <a:avLst/>
          </a:prstGeom>
        </p:spPr>
        <p:txBody>
          <a:bodyPr vert="horz" lIns="91440" tIns="45720" rIns="91440" bIns="45720" rtlCol="0" anchor="t">
            <a:noAutofit/>
          </a:bodyPr>
          <a:lstStyle/>
          <a:p>
            <a:pPr algn="ctr" defTabSz="457200">
              <a:spcBef>
                <a:spcPct val="0"/>
              </a:spcBef>
              <a:defRPr/>
            </a:pPr>
            <a:r>
              <a:rPr lang="en-US" sz="3200" b="1" dirty="0">
                <a:solidFill>
                  <a:schemeClr val="tx1">
                    <a:lumMod val="65000"/>
                    <a:lumOff val="35000"/>
                  </a:schemeClr>
                </a:solidFill>
                <a:latin typeface="Arial" pitchFamily="34" charset="0"/>
                <a:ea typeface="+mj-ea"/>
                <a:cs typeface="Arial" pitchFamily="34" charset="0"/>
              </a:rPr>
              <a:t>Health Impacts of IPV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555" y="3962400"/>
            <a:ext cx="2429445" cy="1190077"/>
          </a:xfrm>
          <a:prstGeom prst="rect">
            <a:avLst/>
          </a:prstGeom>
        </p:spPr>
      </p:pic>
    </p:spTree>
    <p:custDataLst>
      <p:tags r:id="rId1"/>
    </p:custDataLst>
    <p:extLst>
      <p:ext uri="{BB962C8B-B14F-4D97-AF65-F5344CB8AC3E}">
        <p14:creationId xmlns:p14="http://schemas.microsoft.com/office/powerpoint/2010/main" val="810505295"/>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9CFC4-0B55-40E4-8B74-2DB5422FC6AF}"/>
              </a:ext>
            </a:extLst>
          </p:cNvPr>
          <p:cNvSpPr>
            <a:spLocks noGrp="1"/>
          </p:cNvSpPr>
          <p:nvPr>
            <p:ph type="title"/>
          </p:nvPr>
        </p:nvSpPr>
        <p:spPr>
          <a:xfrm>
            <a:off x="457200" y="82550"/>
            <a:ext cx="8229600" cy="908050"/>
          </a:xfrm>
        </p:spPr>
        <p:txBody>
          <a:bodyPr>
            <a:normAutofit/>
          </a:bodyPr>
          <a:lstStyle/>
          <a:p>
            <a:pPr algn="ctr"/>
            <a:r>
              <a:rPr lang="en-US" sz="4800" dirty="0"/>
              <a:t>Connecticut Health Centers</a:t>
            </a:r>
          </a:p>
        </p:txBody>
      </p:sp>
      <p:sp>
        <p:nvSpPr>
          <p:cNvPr id="3" name="Text Placeholder 2">
            <a:extLst>
              <a:ext uri="{FF2B5EF4-FFF2-40B4-BE49-F238E27FC236}">
                <a16:creationId xmlns:a16="http://schemas.microsoft.com/office/drawing/2014/main" xmlns="" id="{2CFDAF8C-1687-4406-A07B-C8E6B92A43D0}"/>
              </a:ext>
            </a:extLst>
          </p:cNvPr>
          <p:cNvSpPr>
            <a:spLocks noGrp="1"/>
          </p:cNvSpPr>
          <p:nvPr>
            <p:ph type="body" sz="quarter" idx="10"/>
          </p:nvPr>
        </p:nvSpPr>
        <p:spPr>
          <a:xfrm>
            <a:off x="533400" y="1981200"/>
            <a:ext cx="8077200" cy="3733800"/>
          </a:xfrm>
        </p:spPr>
        <p:txBody>
          <a:bodyPr/>
          <a:lstStyle/>
          <a:p>
            <a:r>
              <a:rPr lang="en-US" sz="4400" dirty="0">
                <a:solidFill>
                  <a:srgbClr val="002060"/>
                </a:solidFill>
              </a:rPr>
              <a:t>392,000 patients across CT</a:t>
            </a:r>
          </a:p>
          <a:p>
            <a:pPr marL="457200" indent="-457200">
              <a:buFont typeface="Wingdings" panose="05000000000000000000" pitchFamily="2" charset="2"/>
              <a:buChar char="§"/>
            </a:pPr>
            <a:r>
              <a:rPr lang="en-US" dirty="0"/>
              <a:t>Provide high-quality medical, dental and behavioral heath to all people of all ages.</a:t>
            </a:r>
          </a:p>
          <a:p>
            <a:pPr marL="457200" indent="-457200">
              <a:buFont typeface="Wingdings" panose="05000000000000000000" pitchFamily="2" charset="2"/>
              <a:buChar char="§"/>
            </a:pPr>
            <a:r>
              <a:rPr lang="en-US" dirty="0">
                <a:solidFill>
                  <a:schemeClr val="tx1"/>
                </a:solidFill>
              </a:rPr>
              <a:t>On site pharmacy, labs, insurance enrollment, translation, nutrition</a:t>
            </a:r>
          </a:p>
        </p:txBody>
      </p:sp>
    </p:spTree>
    <p:extLst>
      <p:ext uri="{BB962C8B-B14F-4D97-AF65-F5344CB8AC3E}">
        <p14:creationId xmlns:p14="http://schemas.microsoft.com/office/powerpoint/2010/main" val="330679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343900" cy="612775"/>
          </a:xfrm>
        </p:spPr>
        <p:txBody>
          <a:bodyPr>
            <a:noAutofit/>
          </a:bodyPr>
          <a:lstStyle/>
          <a:p>
            <a:endParaRPr lang="en-US" sz="3600" dirty="0">
              <a:solidFill>
                <a:schemeClr val="tx1">
                  <a:lumMod val="65000"/>
                  <a:lumOff val="35000"/>
                </a:schemeClr>
              </a:solidFill>
            </a:endParaRPr>
          </a:p>
        </p:txBody>
      </p:sp>
      <p:sp>
        <p:nvSpPr>
          <p:cNvPr id="5" name="Text Placeholder 4"/>
          <p:cNvSpPr>
            <a:spLocks noGrp="1"/>
          </p:cNvSpPr>
          <p:nvPr>
            <p:ph type="body" sz="quarter" idx="10"/>
          </p:nvPr>
        </p:nvSpPr>
        <p:spPr>
          <a:xfrm>
            <a:off x="2286000" y="1600200"/>
            <a:ext cx="4991100" cy="762000"/>
          </a:xfrm>
        </p:spPr>
        <p:txBody>
          <a:bodyPr/>
          <a:lstStyle/>
          <a:p>
            <a:pPr algn="ctr"/>
            <a:r>
              <a:rPr lang="en-US" b="1" dirty="0">
                <a:solidFill>
                  <a:schemeClr val="tx1">
                    <a:lumMod val="65000"/>
                    <a:lumOff val="35000"/>
                  </a:schemeClr>
                </a:solidFill>
              </a:rPr>
              <a:t>Primary Care</a:t>
            </a:r>
          </a:p>
        </p:txBody>
      </p:sp>
      <p:pic>
        <p:nvPicPr>
          <p:cNvPr id="6" name="Picture 5" descr="stock-photo-9116494-hospital-staff-standing-outside.jpg"/>
          <p:cNvPicPr>
            <a:picLocks noChangeAspect="1"/>
          </p:cNvPicPr>
          <p:nvPr/>
        </p:nvPicPr>
        <p:blipFill>
          <a:blip r:embed="rId3" cstate="print"/>
          <a:stretch>
            <a:fillRect/>
          </a:stretch>
        </p:blipFill>
        <p:spPr>
          <a:xfrm>
            <a:off x="1752600" y="2362200"/>
            <a:ext cx="5638800" cy="3757030"/>
          </a:xfrm>
          <a:prstGeom prst="rect">
            <a:avLst/>
          </a:prstGeom>
          <a:ln w="571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143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575352" y="318499"/>
            <a:ext cx="8568648" cy="1200150"/>
          </a:xfrm>
        </p:spPr>
        <p:txBody>
          <a:bodyPr/>
          <a:lstStyle/>
          <a:p>
            <a:pPr eaLnBrk="1" hangingPunct="1"/>
            <a:r>
              <a:rPr lang="en-US" sz="3200" dirty="0">
                <a:solidFill>
                  <a:schemeClr val="tx1">
                    <a:lumMod val="65000"/>
                    <a:lumOff val="35000"/>
                  </a:schemeClr>
                </a:solidFill>
              </a:rPr>
              <a:t>More Than Broken Bones and Black Eyes</a:t>
            </a:r>
          </a:p>
        </p:txBody>
      </p:sp>
      <p:sp>
        <p:nvSpPr>
          <p:cNvPr id="6" name="Rectangle 3"/>
          <p:cNvSpPr>
            <a:spLocks noGrp="1" noChangeArrowheads="1"/>
          </p:cNvSpPr>
          <p:nvPr>
            <p:ph idx="1"/>
          </p:nvPr>
        </p:nvSpPr>
        <p:spPr>
          <a:xfrm>
            <a:off x="558292" y="1447800"/>
            <a:ext cx="8336037" cy="5186951"/>
          </a:xfrm>
        </p:spPr>
        <p:txBody>
          <a:bodyPr numCol="2">
            <a:noAutofit/>
          </a:bodyPr>
          <a:lstStyle/>
          <a:p>
            <a:pPr marL="0" indent="0">
              <a:spcBef>
                <a:spcPts val="0"/>
              </a:spcBef>
            </a:pPr>
            <a:r>
              <a:rPr lang="en-US" sz="2800" b="1" dirty="0">
                <a:solidFill>
                  <a:srgbClr val="E98A00"/>
                </a:solidFill>
                <a:effectLst>
                  <a:outerShdw blurRad="38100" dist="38100" dir="2700000" algn="tl">
                    <a:srgbClr val="000000">
                      <a:alpha val="43137"/>
                    </a:srgbClr>
                  </a:outerShdw>
                </a:effectLst>
              </a:rPr>
              <a:t>Examples of health conditions associated with IPV include:</a:t>
            </a:r>
            <a:r>
              <a:rPr lang="en-US" b="1" dirty="0">
                <a:solidFill>
                  <a:srgbClr val="E98A00"/>
                </a:solidFill>
                <a:effectLst>
                  <a:outerShdw blurRad="38100" dist="38100" dir="2700000" algn="tl">
                    <a:srgbClr val="000000">
                      <a:alpha val="43137"/>
                    </a:srgbClr>
                  </a:outerShdw>
                </a:effectLst>
              </a:rPr>
              <a:t> </a:t>
            </a:r>
          </a:p>
          <a:p>
            <a:pPr marL="457200" indent="-457200">
              <a:spcBef>
                <a:spcPts val="0"/>
              </a:spcBef>
              <a:buFont typeface="Arial" panose="020B0604020202020204" pitchFamily="34" charset="0"/>
              <a:buChar char="•"/>
            </a:pPr>
            <a:r>
              <a:rPr lang="en-US" dirty="0"/>
              <a:t>Asthma</a:t>
            </a:r>
          </a:p>
          <a:p>
            <a:pPr marL="457200" indent="-457200">
              <a:spcBef>
                <a:spcPts val="0"/>
              </a:spcBef>
              <a:buFont typeface="Arial" panose="020B0604020202020204" pitchFamily="34" charset="0"/>
              <a:buChar char="•"/>
            </a:pPr>
            <a:r>
              <a:rPr lang="en-US" dirty="0"/>
              <a:t>Bladder and kidney infections</a:t>
            </a:r>
          </a:p>
          <a:p>
            <a:pPr marL="457200" indent="-457200">
              <a:spcBef>
                <a:spcPts val="0"/>
              </a:spcBef>
              <a:buFont typeface="Arial" panose="020B0604020202020204" pitchFamily="34" charset="0"/>
              <a:buChar char="•"/>
            </a:pPr>
            <a:r>
              <a:rPr lang="en-US" dirty="0"/>
              <a:t>Circulatory conditions</a:t>
            </a:r>
          </a:p>
          <a:p>
            <a:pPr marL="457200" indent="-457200">
              <a:spcBef>
                <a:spcPts val="0"/>
              </a:spcBef>
              <a:buFont typeface="Arial" panose="020B0604020202020204" pitchFamily="34" charset="0"/>
              <a:buChar char="•"/>
            </a:pPr>
            <a:r>
              <a:rPr lang="en-US" dirty="0"/>
              <a:t>Cardiovascular disease</a:t>
            </a:r>
          </a:p>
          <a:p>
            <a:pPr marL="457200" indent="-457200">
              <a:spcBef>
                <a:spcPts val="0"/>
              </a:spcBef>
              <a:buFont typeface="Arial" panose="020B0604020202020204" pitchFamily="34" charset="0"/>
              <a:buChar char="•"/>
            </a:pPr>
            <a:r>
              <a:rPr lang="en-US" dirty="0"/>
              <a:t>Fibromyalgia</a:t>
            </a:r>
          </a:p>
          <a:p>
            <a:pPr marL="457200" indent="-457200">
              <a:spcBef>
                <a:spcPts val="0"/>
              </a:spcBef>
              <a:buFont typeface="Arial" panose="020B0604020202020204" pitchFamily="34" charset="0"/>
              <a:buChar char="•"/>
            </a:pPr>
            <a:r>
              <a:rPr lang="en-US" dirty="0"/>
              <a:t>IBS</a:t>
            </a:r>
          </a:p>
          <a:p>
            <a:pPr marL="457200" indent="-457200">
              <a:spcBef>
                <a:spcPts val="0"/>
              </a:spcBef>
              <a:buFont typeface="Arial" panose="020B0604020202020204" pitchFamily="34" charset="0"/>
              <a:buChar char="•"/>
            </a:pPr>
            <a:r>
              <a:rPr lang="en-US" dirty="0"/>
              <a:t>Chronic pain syndromes</a:t>
            </a:r>
          </a:p>
          <a:p>
            <a:pPr marL="457200" indent="-457200">
              <a:spcBef>
                <a:spcPts val="0"/>
              </a:spcBef>
              <a:buFont typeface="Arial" panose="020B0604020202020204" pitchFamily="34" charset="0"/>
              <a:buChar char="•"/>
            </a:pPr>
            <a:r>
              <a:rPr lang="en-US" dirty="0"/>
              <a:t>Central nervous system disorders</a:t>
            </a:r>
          </a:p>
          <a:p>
            <a:pPr marL="457200" indent="-457200">
              <a:spcBef>
                <a:spcPts val="0"/>
              </a:spcBef>
              <a:buFont typeface="Arial" panose="020B0604020202020204" pitchFamily="34" charset="0"/>
              <a:buChar char="•"/>
            </a:pPr>
            <a:r>
              <a:rPr lang="en-US" dirty="0"/>
              <a:t>Gastrointestinal disorders</a:t>
            </a:r>
          </a:p>
          <a:p>
            <a:pPr marL="457200" indent="-457200">
              <a:spcBef>
                <a:spcPts val="0"/>
              </a:spcBef>
              <a:buFont typeface="Arial" panose="020B0604020202020204" pitchFamily="34" charset="0"/>
              <a:buChar char="•"/>
            </a:pPr>
            <a:r>
              <a:rPr lang="en-US" dirty="0"/>
              <a:t>Joint disease</a:t>
            </a:r>
          </a:p>
          <a:p>
            <a:pPr marL="457200" indent="-457200">
              <a:spcBef>
                <a:spcPts val="0"/>
              </a:spcBef>
              <a:buFont typeface="Arial" panose="020B0604020202020204" pitchFamily="34" charset="0"/>
              <a:buChar char="•"/>
            </a:pPr>
            <a:r>
              <a:rPr lang="en-US" dirty="0"/>
              <a:t>Migraines and headaches</a:t>
            </a:r>
          </a:p>
        </p:txBody>
      </p:sp>
      <p:sp>
        <p:nvSpPr>
          <p:cNvPr id="2" name="TextBox 1"/>
          <p:cNvSpPr txBox="1"/>
          <p:nvPr/>
        </p:nvSpPr>
        <p:spPr>
          <a:xfrm>
            <a:off x="5334000" y="5715000"/>
            <a:ext cx="2209800" cy="369332"/>
          </a:xfrm>
          <a:prstGeom prst="rect">
            <a:avLst/>
          </a:prstGeom>
          <a:noFill/>
        </p:spPr>
        <p:txBody>
          <a:bodyPr wrap="square" rtlCol="0">
            <a:spAutoFit/>
          </a:bodyPr>
          <a:lstStyle/>
          <a:p>
            <a:r>
              <a:rPr lang="en-US" dirty="0">
                <a:solidFill>
                  <a:schemeClr val="tx1">
                    <a:lumMod val="65000"/>
                    <a:lumOff val="35000"/>
                  </a:schemeClr>
                </a:solidFill>
              </a:rPr>
              <a:t>(Black/CDC, 2011)</a:t>
            </a:r>
          </a:p>
        </p:txBody>
      </p:sp>
    </p:spTree>
    <p:extLst>
      <p:ext uri="{BB962C8B-B14F-4D97-AF65-F5344CB8AC3E}">
        <p14:creationId xmlns:p14="http://schemas.microsoft.com/office/powerpoint/2010/main" val="3960644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77874" y="3033395"/>
            <a:ext cx="8077200" cy="3230880"/>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8F8F8"/>
              </a:solidFill>
            </a:endParaRPr>
          </a:p>
        </p:txBody>
      </p:sp>
      <p:sp>
        <p:nvSpPr>
          <p:cNvPr id="177156" name="Text Box 3"/>
          <p:cNvSpPr txBox="1">
            <a:spLocks noChangeArrowheads="1"/>
          </p:cNvSpPr>
          <p:nvPr/>
        </p:nvSpPr>
        <p:spPr bwMode="auto">
          <a:xfrm>
            <a:off x="685800" y="5867400"/>
            <a:ext cx="184150" cy="396875"/>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dirty="0">
              <a:solidFill>
                <a:prstClr val="black"/>
              </a:solidFill>
              <a:latin typeface="Corbel" pitchFamily="34" charset="0"/>
            </a:endParaRPr>
          </a:p>
        </p:txBody>
      </p:sp>
      <p:pic>
        <p:nvPicPr>
          <p:cNvPr id="11" name="Picture 10" descr="stk63153cor.jpg"/>
          <p:cNvPicPr>
            <a:picLocks noChangeAspect="1"/>
          </p:cNvPicPr>
          <p:nvPr/>
        </p:nvPicPr>
        <p:blipFill>
          <a:blip r:embed="rId3" cstate="print"/>
          <a:srcRect r="16924"/>
          <a:stretch>
            <a:fillRect/>
          </a:stretch>
        </p:blipFill>
        <p:spPr>
          <a:xfrm>
            <a:off x="527539" y="3103736"/>
            <a:ext cx="2578626" cy="3103940"/>
          </a:xfrm>
          <a:prstGeom prst="rect">
            <a:avLst/>
          </a:prstGeom>
          <a:ln w="28575">
            <a:solidFill>
              <a:schemeClr val="bg1"/>
            </a:solidFill>
          </a:ln>
          <a:effectLst>
            <a:outerShdw blurRad="50800" dist="38100" algn="l" rotWithShape="0">
              <a:prstClr val="black">
                <a:alpha val="40000"/>
              </a:prstClr>
            </a:outerShdw>
          </a:effectLst>
        </p:spPr>
      </p:pic>
      <p:sp>
        <p:nvSpPr>
          <p:cNvPr id="3" name="Title 2"/>
          <p:cNvSpPr>
            <a:spLocks noGrp="1"/>
          </p:cNvSpPr>
          <p:nvPr>
            <p:ph type="title"/>
          </p:nvPr>
        </p:nvSpPr>
        <p:spPr>
          <a:xfrm>
            <a:off x="527539" y="533399"/>
            <a:ext cx="8616462" cy="779771"/>
          </a:xfrm>
        </p:spPr>
        <p:txBody>
          <a:bodyPr>
            <a:normAutofit/>
          </a:bodyPr>
          <a:lstStyle/>
          <a:p>
            <a:r>
              <a:rPr lang="en-US" sz="3600" dirty="0">
                <a:solidFill>
                  <a:schemeClr val="tx1">
                    <a:lumMod val="65000"/>
                    <a:lumOff val="35000"/>
                  </a:schemeClr>
                </a:solidFill>
              </a:rPr>
              <a:t>Traumatic Brain Injury and Strangulation </a:t>
            </a:r>
          </a:p>
        </p:txBody>
      </p:sp>
      <p:sp>
        <p:nvSpPr>
          <p:cNvPr id="2" name="Rectangle 1"/>
          <p:cNvSpPr/>
          <p:nvPr/>
        </p:nvSpPr>
        <p:spPr>
          <a:xfrm>
            <a:off x="559477" y="1625753"/>
            <a:ext cx="8295597" cy="1384995"/>
          </a:xfrm>
          <a:prstGeom prst="rect">
            <a:avLst/>
          </a:prstGeom>
        </p:spPr>
        <p:txBody>
          <a:bodyPr wrap="square">
            <a:spAutoFit/>
          </a:bodyPr>
          <a:lstStyle/>
          <a:p>
            <a:r>
              <a:rPr lang="en-US" sz="2800" dirty="0">
                <a:solidFill>
                  <a:schemeClr val="tx1">
                    <a:lumMod val="65000"/>
                    <a:lumOff val="35000"/>
                  </a:schemeClr>
                </a:solidFill>
              </a:rPr>
              <a:t>Studies show a range of </a:t>
            </a:r>
            <a:r>
              <a:rPr lang="en-US" sz="2800" b="1" dirty="0">
                <a:solidFill>
                  <a:srgbClr val="F09208"/>
                </a:solidFill>
                <a:effectLst>
                  <a:outerShdw blurRad="38100" dist="38100" dir="2700000" algn="tl">
                    <a:srgbClr val="000000">
                      <a:alpha val="43137"/>
                    </a:srgbClr>
                  </a:outerShdw>
                </a:effectLst>
              </a:rPr>
              <a:t>40%-91%</a:t>
            </a:r>
            <a:r>
              <a:rPr lang="en-US" sz="2800" b="1" dirty="0">
                <a:solidFill>
                  <a:srgbClr val="F09208"/>
                </a:solidFill>
              </a:rPr>
              <a:t> </a:t>
            </a:r>
            <a:r>
              <a:rPr lang="en-US" sz="2800" dirty="0">
                <a:solidFill>
                  <a:schemeClr val="tx1">
                    <a:lumMod val="65000"/>
                    <a:lumOff val="35000"/>
                  </a:schemeClr>
                </a:solidFill>
              </a:rPr>
              <a:t>of women experiencing IPV have incurred a traumatic brain injury (TBI) due to a physical assault </a:t>
            </a:r>
            <a:r>
              <a:rPr lang="en-US" sz="1600" dirty="0">
                <a:solidFill>
                  <a:schemeClr val="tx1">
                    <a:lumMod val="65000"/>
                    <a:lumOff val="35000"/>
                  </a:schemeClr>
                </a:solidFill>
              </a:rPr>
              <a:t>(Campbell, 2018)</a:t>
            </a:r>
          </a:p>
        </p:txBody>
      </p:sp>
      <p:sp>
        <p:nvSpPr>
          <p:cNvPr id="5" name="Rectangle 4"/>
          <p:cNvSpPr/>
          <p:nvPr/>
        </p:nvSpPr>
        <p:spPr>
          <a:xfrm>
            <a:off x="3251198" y="3086046"/>
            <a:ext cx="5695950" cy="2954655"/>
          </a:xfrm>
          <a:prstGeom prst="rect">
            <a:avLst/>
          </a:prstGeom>
          <a:ln>
            <a:solidFill>
              <a:schemeClr val="accent1"/>
            </a:solidFill>
          </a:ln>
        </p:spPr>
        <p:txBody>
          <a:bodyPr wrap="square">
            <a:spAutoFit/>
          </a:bodyPr>
          <a:lstStyle/>
          <a:p>
            <a:pPr algn="ctr" fontAlgn="base"/>
            <a:r>
              <a:rPr lang="en-US" sz="3200" dirty="0">
                <a:solidFill>
                  <a:schemeClr val="tx1">
                    <a:lumMod val="65000"/>
                    <a:lumOff val="35000"/>
                  </a:schemeClr>
                </a:solidFill>
                <a:latin typeface="Arial" panose="020B0604020202020204" pitchFamily="34" charset="0"/>
                <a:ea typeface="Calibri" panose="020F0502020204030204" pitchFamily="34" charset="0"/>
              </a:rPr>
              <a:t>More than </a:t>
            </a:r>
            <a:endParaRPr lang="en-US" sz="1400" dirty="0">
              <a:solidFill>
                <a:schemeClr val="tx1">
                  <a:lumMod val="65000"/>
                  <a:lumOff val="35000"/>
                </a:schemeClr>
              </a:solidFill>
              <a:latin typeface="Times New Roman" panose="02020603050405020304" pitchFamily="18" charset="0"/>
              <a:ea typeface="Calibri" panose="020F0502020204030204" pitchFamily="34" charset="0"/>
            </a:endParaRPr>
          </a:p>
          <a:p>
            <a:pPr algn="ctr" fontAlgn="base"/>
            <a:r>
              <a:rPr lang="en-US" sz="3200" dirty="0">
                <a:solidFill>
                  <a:srgbClr val="F09208"/>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rPr>
              <a:t>two-thirds</a:t>
            </a:r>
            <a:endParaRPr lang="en-US" sz="1400" dirty="0">
              <a:solidFill>
                <a:srgbClr val="F09208"/>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gn="ctr" fontAlgn="base"/>
            <a:r>
              <a:rPr lang="en-US" sz="3200" dirty="0">
                <a:solidFill>
                  <a:schemeClr val="tx1">
                    <a:lumMod val="65000"/>
                    <a:lumOff val="35000"/>
                  </a:schemeClr>
                </a:solidFill>
                <a:latin typeface="Arial" panose="020B0604020202020204" pitchFamily="34" charset="0"/>
                <a:ea typeface="Calibri" panose="020F0502020204030204" pitchFamily="34" charset="0"/>
              </a:rPr>
              <a:t>of IPV victims are </a:t>
            </a:r>
            <a:r>
              <a:rPr lang="en-US" sz="3200" b="1" dirty="0">
                <a:solidFill>
                  <a:srgbClr val="F09208"/>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strangled</a:t>
            </a:r>
            <a:r>
              <a:rPr lang="en-US" sz="3200" dirty="0">
                <a:solidFill>
                  <a:srgbClr val="F09208"/>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a:t>
            </a:r>
            <a:r>
              <a:rPr lang="en-US" sz="3200" dirty="0">
                <a:solidFill>
                  <a:srgbClr val="F09208"/>
                </a:solidFill>
                <a:latin typeface="Arial" panose="020B0604020202020204" pitchFamily="34" charset="0"/>
                <a:ea typeface="Calibri" panose="020F0502020204030204" pitchFamily="34" charset="0"/>
              </a:rPr>
              <a:t/>
            </a:r>
            <a:br>
              <a:rPr lang="en-US" sz="3200" dirty="0">
                <a:solidFill>
                  <a:srgbClr val="F09208"/>
                </a:solidFill>
                <a:latin typeface="Arial" panose="020B0604020202020204" pitchFamily="34" charset="0"/>
                <a:ea typeface="Calibri" panose="020F0502020204030204" pitchFamily="34" charset="0"/>
              </a:rPr>
            </a:br>
            <a:r>
              <a:rPr lang="en-US" sz="3200" dirty="0">
                <a:solidFill>
                  <a:schemeClr val="tx1">
                    <a:lumMod val="65000"/>
                    <a:lumOff val="35000"/>
                  </a:schemeClr>
                </a:solidFill>
                <a:latin typeface="Arial" panose="020B0604020202020204" pitchFamily="34" charset="0"/>
                <a:ea typeface="Calibri" panose="020F0502020204030204" pitchFamily="34" charset="0"/>
              </a:rPr>
              <a:t>at least once </a:t>
            </a:r>
          </a:p>
          <a:p>
            <a:pPr algn="ctr" fontAlgn="base"/>
            <a:r>
              <a:rPr lang="en-US" sz="2400" dirty="0">
                <a:solidFill>
                  <a:srgbClr val="F09208"/>
                </a:solidFill>
                <a:latin typeface="Corbel" panose="020B0503020204020204" pitchFamily="34" charset="0"/>
                <a:ea typeface="Calibri" panose="020F0502020204030204" pitchFamily="34" charset="0"/>
              </a:rPr>
              <a:t>{ </a:t>
            </a:r>
            <a:r>
              <a:rPr lang="en-US" sz="2400" dirty="0">
                <a:solidFill>
                  <a:schemeClr val="tx1">
                    <a:lumMod val="65000"/>
                    <a:lumOff val="35000"/>
                  </a:schemeClr>
                </a:solidFill>
                <a:latin typeface="Arial" panose="020B0604020202020204" pitchFamily="34" charset="0"/>
                <a:ea typeface="Calibri" panose="020F0502020204030204" pitchFamily="34" charset="0"/>
              </a:rPr>
              <a:t>the average is </a:t>
            </a:r>
            <a:r>
              <a:rPr lang="en-US" sz="2400" b="1" dirty="0">
                <a:solidFill>
                  <a:srgbClr val="F09208"/>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rPr>
              <a:t>5.3</a:t>
            </a:r>
            <a:r>
              <a:rPr lang="en-US" sz="2400" dirty="0">
                <a:solidFill>
                  <a:srgbClr val="F09208"/>
                </a:solidFill>
                <a:latin typeface="Arial" panose="020B0604020202020204" pitchFamily="34" charset="0"/>
                <a:ea typeface="Calibri" panose="020F0502020204030204" pitchFamily="34" charset="0"/>
              </a:rPr>
              <a:t> </a:t>
            </a:r>
            <a:r>
              <a:rPr lang="en-US" sz="2400" dirty="0">
                <a:solidFill>
                  <a:schemeClr val="tx1">
                    <a:lumMod val="65000"/>
                    <a:lumOff val="35000"/>
                  </a:schemeClr>
                </a:solidFill>
                <a:latin typeface="Arial" panose="020B0604020202020204" pitchFamily="34" charset="0"/>
                <a:ea typeface="Calibri" panose="020F0502020204030204" pitchFamily="34" charset="0"/>
              </a:rPr>
              <a:t>times per victim </a:t>
            </a:r>
            <a:r>
              <a:rPr lang="en-US" sz="2400" dirty="0">
                <a:solidFill>
                  <a:srgbClr val="F09208"/>
                </a:solidFill>
                <a:latin typeface="Corbel" panose="020B0503020204020204" pitchFamily="34" charset="0"/>
                <a:ea typeface="Calibri" panose="020F0502020204030204" pitchFamily="34" charset="0"/>
              </a:rPr>
              <a:t>}</a:t>
            </a:r>
          </a:p>
          <a:p>
            <a:pPr algn="ctr" fontAlgn="base"/>
            <a:endParaRPr lang="en-US" sz="1000" dirty="0">
              <a:solidFill>
                <a:srgbClr val="F09208"/>
              </a:solidFill>
              <a:ea typeface="Calibri" panose="020F0502020204030204" pitchFamily="34" charset="0"/>
            </a:endParaRPr>
          </a:p>
          <a:p>
            <a:pPr algn="ctr"/>
            <a:r>
              <a:rPr lang="en-US" sz="1200" dirty="0">
                <a:solidFill>
                  <a:schemeClr val="bg1">
                    <a:lumMod val="50000"/>
                  </a:schemeClr>
                </a:solidFill>
              </a:rPr>
              <a:t>(</a:t>
            </a:r>
            <a:r>
              <a:rPr lang="en-US" sz="1200" dirty="0" err="1">
                <a:solidFill>
                  <a:schemeClr val="bg1">
                    <a:lumMod val="50000"/>
                  </a:schemeClr>
                </a:solidFill>
              </a:rPr>
              <a:t>Chrisler</a:t>
            </a:r>
            <a:r>
              <a:rPr lang="en-US" sz="1200" dirty="0">
                <a:solidFill>
                  <a:schemeClr val="bg1">
                    <a:lumMod val="50000"/>
                  </a:schemeClr>
                </a:solidFill>
              </a:rPr>
              <a:t> &amp; Ferguson, 2006 Abbott, 1995; Coker, 2002; Frye, 2001; Goldberg, 1984; Golding, 1999; </a:t>
            </a:r>
            <a:r>
              <a:rPr lang="en-US" sz="1200" dirty="0" err="1">
                <a:solidFill>
                  <a:schemeClr val="bg1">
                    <a:lumMod val="50000"/>
                  </a:schemeClr>
                </a:solidFill>
              </a:rPr>
              <a:t>McLeer</a:t>
            </a:r>
            <a:r>
              <a:rPr lang="en-US" sz="1200" dirty="0">
                <a:solidFill>
                  <a:schemeClr val="bg1">
                    <a:lumMod val="50000"/>
                  </a:schemeClr>
                </a:solidFill>
              </a:rPr>
              <a:t>, 1989; Stark, 1979; Stark, 1995)</a:t>
            </a:r>
          </a:p>
        </p:txBody>
      </p:sp>
    </p:spTree>
    <p:extLst>
      <p:ext uri="{BB962C8B-B14F-4D97-AF65-F5344CB8AC3E}">
        <p14:creationId xmlns:p14="http://schemas.microsoft.com/office/powerpoint/2010/main" val="45869510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162966"/>
            <a:ext cx="8153400" cy="990600"/>
          </a:xfrm>
        </p:spPr>
        <p:txBody>
          <a:bodyPr>
            <a:noAutofit/>
          </a:bodyPr>
          <a:lstStyle/>
          <a:p>
            <a:r>
              <a:rPr lang="en-US" sz="3200" dirty="0">
                <a:solidFill>
                  <a:schemeClr val="tx1">
                    <a:lumMod val="65000"/>
                    <a:lumOff val="35000"/>
                  </a:schemeClr>
                </a:solidFill>
              </a:rPr>
              <a:t>Understanding Strangulation and </a:t>
            </a:r>
            <a:br>
              <a:rPr lang="en-US" sz="3200" dirty="0">
                <a:solidFill>
                  <a:schemeClr val="tx1">
                    <a:lumMod val="65000"/>
                    <a:lumOff val="35000"/>
                  </a:schemeClr>
                </a:solidFill>
              </a:rPr>
            </a:br>
            <a:r>
              <a:rPr lang="en-US" sz="3200" dirty="0">
                <a:solidFill>
                  <a:schemeClr val="tx1">
                    <a:lumMod val="65000"/>
                    <a:lumOff val="35000"/>
                  </a:schemeClr>
                </a:solidFill>
              </a:rPr>
              <a:t>Traumatic Brain Injuries</a:t>
            </a:r>
          </a:p>
        </p:txBody>
      </p:sp>
      <p:sp>
        <p:nvSpPr>
          <p:cNvPr id="4" name="Content Placeholder 3"/>
          <p:cNvSpPr>
            <a:spLocks noGrp="1"/>
          </p:cNvSpPr>
          <p:nvPr>
            <p:ph idx="4294967295"/>
          </p:nvPr>
        </p:nvSpPr>
        <p:spPr>
          <a:xfrm>
            <a:off x="612648" y="1400562"/>
            <a:ext cx="5407152" cy="4389120"/>
          </a:xfrm>
          <a:prstGeom prst="rect">
            <a:avLst/>
          </a:prstGeom>
        </p:spPr>
        <p:txBody>
          <a:bodyPr/>
          <a:lstStyle/>
          <a:p>
            <a:pPr marL="171450" indent="-171450">
              <a:lnSpc>
                <a:spcPct val="100000"/>
              </a:lnSpc>
              <a:buFont typeface="Arial" panose="020B0604020202020204" pitchFamily="34" charset="0"/>
              <a:buChar char="•"/>
            </a:pPr>
            <a:r>
              <a:rPr lang="en-US" sz="2600" dirty="0"/>
              <a:t>Common form of physical violence that is often repeated</a:t>
            </a:r>
          </a:p>
          <a:p>
            <a:pPr marL="171450" indent="-171450">
              <a:lnSpc>
                <a:spcPct val="100000"/>
              </a:lnSpc>
              <a:buFont typeface="Arial" panose="020B0604020202020204" pitchFamily="34" charset="0"/>
              <a:buChar char="•"/>
            </a:pPr>
            <a:r>
              <a:rPr lang="en-US" sz="2600" dirty="0"/>
              <a:t>Not always immediate physical repercussions</a:t>
            </a:r>
          </a:p>
          <a:p>
            <a:pPr marL="171450" indent="-171450">
              <a:lnSpc>
                <a:spcPct val="100000"/>
              </a:lnSpc>
              <a:buFont typeface="Arial" panose="020B0604020202020204" pitchFamily="34" charset="0"/>
              <a:buChar char="•"/>
            </a:pPr>
            <a:r>
              <a:rPr lang="en-US" sz="2600" dirty="0"/>
              <a:t>Even if it is not painful, can leave marks, make voice raspy, or break blood vessels in eyes, it is still cutting off oxygen to the brain.</a:t>
            </a:r>
          </a:p>
          <a:p>
            <a:pPr marL="171450" indent="-171450">
              <a:lnSpc>
                <a:spcPct val="100000"/>
              </a:lnSpc>
              <a:buFont typeface="Arial" panose="020B0604020202020204" pitchFamily="34" charset="0"/>
              <a:buChar char="•"/>
            </a:pPr>
            <a:r>
              <a:rPr lang="en-US" sz="2600" dirty="0"/>
              <a:t>Victims can die from TBI hours or days after the assault</a:t>
            </a:r>
          </a:p>
        </p:txBody>
      </p:sp>
      <p:sp>
        <p:nvSpPr>
          <p:cNvPr id="5" name="AutoShape 2" descr="Image result for br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bra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017" y="1597650"/>
            <a:ext cx="2606040" cy="3474720"/>
          </a:xfrm>
          <a:prstGeom prst="rect">
            <a:avLst/>
          </a:prstGeom>
        </p:spPr>
      </p:pic>
      <p:sp>
        <p:nvSpPr>
          <p:cNvPr id="9" name="TextBox 8"/>
          <p:cNvSpPr txBox="1"/>
          <p:nvPr/>
        </p:nvSpPr>
        <p:spPr>
          <a:xfrm>
            <a:off x="1371600" y="5860989"/>
            <a:ext cx="3498000" cy="261610"/>
          </a:xfrm>
          <a:prstGeom prst="rect">
            <a:avLst/>
          </a:prstGeom>
          <a:noFill/>
        </p:spPr>
        <p:txBody>
          <a:bodyPr wrap="square" rtlCol="0">
            <a:spAutoFit/>
          </a:bodyPr>
          <a:lstStyle/>
          <a:p>
            <a:r>
              <a:rPr lang="en-US" sz="1100" dirty="0">
                <a:solidFill>
                  <a:schemeClr val="bg1">
                    <a:lumMod val="50000"/>
                  </a:schemeClr>
                </a:solidFill>
              </a:rPr>
              <a:t>(Training Institute on Strangulation Prevention, 2017)</a:t>
            </a:r>
          </a:p>
        </p:txBody>
      </p:sp>
      <p:sp>
        <p:nvSpPr>
          <p:cNvPr id="2" name="TextBox 1"/>
          <p:cNvSpPr txBox="1"/>
          <p:nvPr/>
        </p:nvSpPr>
        <p:spPr>
          <a:xfrm>
            <a:off x="6172201" y="5108845"/>
            <a:ext cx="2971800" cy="923330"/>
          </a:xfrm>
          <a:prstGeom prst="rect">
            <a:avLst/>
          </a:prstGeom>
          <a:noFill/>
        </p:spPr>
        <p:txBody>
          <a:bodyPr wrap="square" rtlCol="0">
            <a:spAutoFit/>
          </a:bodyPr>
          <a:lstStyle/>
          <a:p>
            <a:pPr algn="ctr"/>
            <a:r>
              <a:rPr lang="en-US" b="1" dirty="0">
                <a:solidFill>
                  <a:srgbClr val="E98A00"/>
                </a:solidFill>
                <a:effectLst>
                  <a:outerShdw blurRad="38100" dist="38100" dir="2700000" algn="tl">
                    <a:srgbClr val="000000">
                      <a:alpha val="43137"/>
                    </a:srgbClr>
                  </a:outerShdw>
                </a:effectLst>
              </a:rPr>
              <a:t>Pointer - Google “HELPS screening tool for traumatic brain injury”</a:t>
            </a:r>
          </a:p>
        </p:txBody>
      </p:sp>
    </p:spTree>
    <p:extLst>
      <p:ext uri="{BB962C8B-B14F-4D97-AF65-F5344CB8AC3E}">
        <p14:creationId xmlns:p14="http://schemas.microsoft.com/office/powerpoint/2010/main" val="298375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09600"/>
            <a:ext cx="8229600" cy="612775"/>
          </a:xfrm>
        </p:spPr>
        <p:txBody>
          <a:bodyPr>
            <a:noAutofit/>
          </a:bodyPr>
          <a:lstStyle/>
          <a:p>
            <a:endParaRPr lang="en-US" sz="3600" dirty="0">
              <a:solidFill>
                <a:schemeClr val="tx1">
                  <a:lumMod val="65000"/>
                  <a:lumOff val="35000"/>
                </a:schemeClr>
              </a:solidFill>
            </a:endParaRPr>
          </a:p>
        </p:txBody>
      </p:sp>
      <p:sp>
        <p:nvSpPr>
          <p:cNvPr id="5" name="Text Placeholder 4"/>
          <p:cNvSpPr>
            <a:spLocks noGrp="1"/>
          </p:cNvSpPr>
          <p:nvPr>
            <p:ph type="body" sz="quarter" idx="10"/>
          </p:nvPr>
        </p:nvSpPr>
        <p:spPr>
          <a:xfrm>
            <a:off x="685800" y="1752600"/>
            <a:ext cx="3657600" cy="3886200"/>
          </a:xfrm>
        </p:spPr>
        <p:txBody>
          <a:bodyPr/>
          <a:lstStyle/>
          <a:p>
            <a:pPr marL="0">
              <a:spcBef>
                <a:spcPts val="0"/>
              </a:spcBef>
            </a:pPr>
            <a:r>
              <a:rPr lang="en-US" b="1" dirty="0">
                <a:solidFill>
                  <a:schemeClr val="tx1">
                    <a:lumMod val="65000"/>
                    <a:lumOff val="35000"/>
                  </a:schemeClr>
                </a:solidFill>
              </a:rPr>
              <a:t>Behavioral Health</a:t>
            </a:r>
          </a:p>
          <a:p>
            <a:pPr marL="0">
              <a:spcBef>
                <a:spcPts val="0"/>
              </a:spcBef>
            </a:pPr>
            <a:r>
              <a:rPr lang="en-US" b="1" dirty="0">
                <a:solidFill>
                  <a:schemeClr val="tx1">
                    <a:lumMod val="65000"/>
                    <a:lumOff val="35000"/>
                  </a:schemeClr>
                </a:solidFill>
              </a:rPr>
              <a:t> </a:t>
            </a:r>
          </a:p>
          <a:p>
            <a:pPr marL="0">
              <a:spcBef>
                <a:spcPts val="0"/>
              </a:spcBef>
            </a:pPr>
            <a:r>
              <a:rPr lang="en-US" sz="2800" i="1" dirty="0">
                <a:solidFill>
                  <a:schemeClr val="tx1">
                    <a:lumMod val="65000"/>
                    <a:lumOff val="35000"/>
                  </a:schemeClr>
                </a:solidFill>
              </a:rPr>
              <a:t>Including mental health and substance abuse</a:t>
            </a: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r="31155"/>
          <a:stretch/>
        </p:blipFill>
        <p:spPr>
          <a:xfrm>
            <a:off x="4495800" y="1752600"/>
            <a:ext cx="4267200" cy="4191000"/>
          </a:xfrm>
          <a:prstGeom prst="rect">
            <a:avLst/>
          </a:prstGeom>
        </p:spPr>
      </p:pic>
    </p:spTree>
    <p:extLst>
      <p:ext uri="{BB962C8B-B14F-4D97-AF65-F5344CB8AC3E}">
        <p14:creationId xmlns:p14="http://schemas.microsoft.com/office/powerpoint/2010/main" val="7278075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DIO_IMPORT" val="T:\Projects\E-Learning\California\Family_Violence_Prevention_Fund\STI Course\Original_Files\Audio_Files\STI Elearning Audio Files Renumbered Sep 24\STI Elearning Audio Files Renumbered Sep 24\VO_STIVignette_P1.wav"/>
  <p:tag name="AUDIO_ID" val="761"/>
  <p:tag name="ELAPSEDTIME" val="11.991"/>
  <p:tag name="ARTICULATE_SLIDE_GUID" val="29b3b65d-39ca-48c7-aa20-bd55236dfdba"/>
  <p:tag name="ARTICULATE_SLIDE_PAUSE" val="0"/>
  <p:tag name="ARTICULATE_NAV_LEVEL" val="1"/>
  <p:tag name="ARTICULATE_PLAYLIST_ID" val="-1"/>
  <p:tag name="ARTICULATE_LOCK_SLIDE" val="0"/>
  <p:tag name="ARTICULATE_SLIDE_NAV" val="1"/>
</p:tagLst>
</file>

<file path=ppt/tags/tag2.xml><?xml version="1.0" encoding="utf-8"?>
<p:tagLst xmlns:a="http://schemas.openxmlformats.org/drawingml/2006/main" xmlns:r="http://schemas.openxmlformats.org/officeDocument/2006/relationships" xmlns:p="http://schemas.openxmlformats.org/presentationml/2006/main">
  <p:tag name="AUDIO_IMPORT" val="T:\Projects\E-Learning\California\Family_Violence_Prevention_Fund\STI Course\Original_Files\Audio_Files\STI Elearning Audio Files Renumbered Sep 24\STI Elearning Audio Files Renumbered Sep 24\VO_STIVignette_P1.wav"/>
  <p:tag name="AUDIO_ID" val="761"/>
  <p:tag name="ELAPSEDTIME" val="11.991"/>
  <p:tag name="ARTICULATE_SLIDE_GUID" val="29b3b65d-39ca-48c7-aa20-bd55236dfdba"/>
  <p:tag name="ARTICULATE_SLIDE_PAUSE" val="0"/>
  <p:tag name="ARTICULATE_NAV_LEVEL" val="1"/>
  <p:tag name="ARTICULATE_PLAYLIST_ID" val="-1"/>
  <p:tag name="ARTICULATE_LOCK_SLIDE" val="0"/>
  <p:tag name="ARTICULATE_SLIDE_NAV"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10.xml><?xml version="1.0" encoding="utf-8"?>
<a:theme xmlns:a="http://schemas.openxmlformats.org/drawingml/2006/main" name="5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8.xml><?xml version="1.0" encoding="utf-8"?>
<a:theme xmlns:a="http://schemas.openxmlformats.org/drawingml/2006/main" name="FWV_ACO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29154</TotalTime>
  <Words>7074</Words>
  <Application>Microsoft Office PowerPoint</Application>
  <PresentationFormat>On-screen Show (4:3)</PresentationFormat>
  <Paragraphs>589</Paragraphs>
  <Slides>40</Slides>
  <Notes>36</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40</vt:i4>
      </vt:variant>
    </vt:vector>
  </HeadingPairs>
  <TitlesOfParts>
    <vt:vector size="62" baseType="lpstr">
      <vt:lpstr>ＭＳ Ｐゴシック</vt:lpstr>
      <vt:lpstr>ＭＳ Ｐゴシック</vt:lpstr>
      <vt:lpstr>Arial</vt:lpstr>
      <vt:lpstr>Arial  </vt:lpstr>
      <vt:lpstr>Arial Black</vt:lpstr>
      <vt:lpstr>Calibri</vt:lpstr>
      <vt:lpstr>Corbel</vt:lpstr>
      <vt:lpstr>Franklin Gothic Book</vt:lpstr>
      <vt:lpstr>Franklin Gothic Demi</vt:lpstr>
      <vt:lpstr>Times New Roman</vt:lpstr>
      <vt:lpstr>Wingdings</vt:lpstr>
      <vt:lpstr>Wingdings 3</vt:lpstr>
      <vt:lpstr>2_Theme1</vt:lpstr>
      <vt:lpstr>22_Office Theme</vt:lpstr>
      <vt:lpstr>24_Office Theme</vt:lpstr>
      <vt:lpstr>10_Custom Design</vt:lpstr>
      <vt:lpstr>16_Office Theme</vt:lpstr>
      <vt:lpstr>30_Office Theme</vt:lpstr>
      <vt:lpstr>Theme1</vt:lpstr>
      <vt:lpstr>FWV_ACOG</vt:lpstr>
      <vt:lpstr>3_Theme1</vt:lpstr>
      <vt:lpstr>5_Theme1</vt:lpstr>
      <vt:lpstr>PowerPoint Presentation</vt:lpstr>
      <vt:lpstr>Trainer</vt:lpstr>
      <vt:lpstr>Why do we address IPV/HT/SA in Health Care?</vt:lpstr>
      <vt:lpstr>PowerPoint Presentation</vt:lpstr>
      <vt:lpstr>PowerPoint Presentation</vt:lpstr>
      <vt:lpstr>More Than Broken Bones and Black Eyes</vt:lpstr>
      <vt:lpstr>Traumatic Brain Injury and Strangulation </vt:lpstr>
      <vt:lpstr>Understanding Strangulation and  Traumatic Brain Injuries</vt:lpstr>
      <vt:lpstr>PowerPoint Presentation</vt:lpstr>
      <vt:lpstr>IPV and Behavioral Health Co-Morbidities</vt:lpstr>
      <vt:lpstr>Mental Health and Substance Use Coercion</vt:lpstr>
      <vt:lpstr>Women, Opioids and Violence</vt:lpstr>
      <vt:lpstr>PowerPoint Presentation</vt:lpstr>
      <vt:lpstr>Adolescent Relationship Abuse (ARA)</vt:lpstr>
      <vt:lpstr>Technology as a Tool For Exerting Power and Control </vt:lpstr>
      <vt:lpstr>Cyber Relationship Abuse Rarely Happens in Isolation</vt:lpstr>
      <vt:lpstr>PowerPoint Presentation</vt:lpstr>
      <vt:lpstr>Perinatal Health</vt:lpstr>
      <vt:lpstr>Tobacco Cessation and DV</vt:lpstr>
      <vt:lpstr>DV and Breastfeeding </vt:lpstr>
      <vt:lpstr>HIV and STIs and Women’s Experiences with IPV </vt:lpstr>
      <vt:lpstr>PowerPoint Presentation</vt:lpstr>
      <vt:lpstr>Key Consideration: Harm Reduction Strategy</vt:lpstr>
      <vt:lpstr>Human Trafficking Health Impact</vt:lpstr>
      <vt:lpstr>Health Impact: Human Trafficking Issues </vt:lpstr>
      <vt:lpstr>Youth, Substance Abuse and Cumulative Trauma</vt:lpstr>
      <vt:lpstr>How Often Do We Miss Trafficked Victims? </vt:lpstr>
      <vt:lpstr>Sexual Assault Health Impact</vt:lpstr>
      <vt:lpstr>PowerPoint Presentation</vt:lpstr>
      <vt:lpstr>Long Term Effects Sexual Assault</vt:lpstr>
      <vt:lpstr>Sexual Violence Impacts Health</vt:lpstr>
      <vt:lpstr>MISSED OPPORTUNITY</vt:lpstr>
      <vt:lpstr>PowerPoint Presentation</vt:lpstr>
      <vt:lpstr>  Why Medical Settings May be Distressing for People with Trauma Experiences: </vt:lpstr>
      <vt:lpstr>PowerPoint Presentation</vt:lpstr>
      <vt:lpstr>Women  Who Talked to Their Health Care Provider About Experiencing Abuse Were:</vt:lpstr>
      <vt:lpstr>PowerPoint Presentation</vt:lpstr>
      <vt:lpstr>Health Center Services</vt:lpstr>
      <vt:lpstr>Health Center Locations</vt:lpstr>
      <vt:lpstr>Connecticut Health Centers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Levenson</dc:creator>
  <cp:lastModifiedBy>Atwerebour, Edith</cp:lastModifiedBy>
  <cp:revision>1002</cp:revision>
  <cp:lastPrinted>2018-05-24T17:50:55Z</cp:lastPrinted>
  <dcterms:created xsi:type="dcterms:W3CDTF">2018-02-28T18:01:14Z</dcterms:created>
  <dcterms:modified xsi:type="dcterms:W3CDTF">2019-10-23T14:43:20Z</dcterms:modified>
</cp:coreProperties>
</file>