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0EA"/>
    <a:srgbClr val="4402FE"/>
    <a:srgbClr val="004D71"/>
    <a:srgbClr val="F5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70771" autoAdjust="0"/>
  </p:normalViewPr>
  <p:slideViewPr>
    <p:cSldViewPr>
      <p:cViewPr varScale="1">
        <p:scale>
          <a:sx n="72" d="100"/>
          <a:sy n="72" d="100"/>
        </p:scale>
        <p:origin x="8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E7E4-F14F-499C-B2EF-7DCD8432D6FE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C03E2-87FA-422E-A546-CCA6E5B1C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6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AF2787-D318-488C-83AE-ED0D9A52DEE7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5D8196-92E5-423F-AB23-B9CF3249C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4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4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12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0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01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0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9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1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4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3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8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4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6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7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7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8196-92E5-423F-AB23-B9CF3249CC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5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1097" y="3429000"/>
            <a:ext cx="2523067" cy="1029229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Click to Add Title</a:t>
            </a:r>
            <a:endParaRPr lang="en-US" sz="2800" dirty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83" y="1116419"/>
            <a:ext cx="2941673" cy="17650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321097" y="4518838"/>
            <a:ext cx="2565401" cy="0"/>
          </a:xfrm>
          <a:prstGeom prst="line">
            <a:avLst/>
          </a:prstGeom>
          <a:ln>
            <a:solidFill>
              <a:srgbClr val="004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21050" y="4648200"/>
            <a:ext cx="2565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4D7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9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321097" y="4518838"/>
            <a:ext cx="2565401" cy="0"/>
          </a:xfrm>
          <a:prstGeom prst="line">
            <a:avLst/>
          </a:prstGeom>
          <a:ln>
            <a:solidFill>
              <a:srgbClr val="004A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83" y="1116419"/>
            <a:ext cx="2941673" cy="1765004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1097" y="3429000"/>
            <a:ext cx="2523067" cy="1029229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Click to Add Title</a:t>
            </a:r>
            <a:endParaRPr lang="en-US" sz="2800" dirty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21050" y="4648200"/>
            <a:ext cx="2565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4D7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6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6" y="7948"/>
            <a:ext cx="9144000" cy="684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96" y="2345799"/>
            <a:ext cx="2393937" cy="11723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5064" y="3810000"/>
            <a:ext cx="2565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4D71"/>
                </a:solidFill>
              </a:defRPr>
            </a:lvl1pPr>
          </a:lstStyle>
          <a:p>
            <a:pPr lvl="0"/>
            <a:r>
              <a:rPr lang="en-US" dirty="0" smtClean="0"/>
              <a:t>Click to 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5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96" y="2345799"/>
            <a:ext cx="2393937" cy="1172301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5064" y="3810000"/>
            <a:ext cx="2565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4D71"/>
                </a:solidFill>
              </a:defRPr>
            </a:lvl1pPr>
          </a:lstStyle>
          <a:p>
            <a:pPr lvl="0"/>
            <a:r>
              <a:rPr lang="en-US" dirty="0" smtClean="0"/>
              <a:t>Click to 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231467" cy="770464"/>
          </a:xfrm>
          <a:prstGeom prst="rect">
            <a:avLst/>
          </a:prstGeom>
          <a:solidFill>
            <a:srgbClr val="E0E9ED"/>
          </a:solidFill>
          <a:ln>
            <a:solidFill>
              <a:srgbClr val="E0E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04257"/>
            <a:ext cx="7886700" cy="439207"/>
          </a:xfrm>
        </p:spPr>
        <p:txBody>
          <a:bodyPr>
            <a:normAutofit fontScale="90000"/>
          </a:bodyPr>
          <a:lstStyle>
            <a:lvl1pPr algn="l">
              <a:defRPr/>
            </a:lvl1pPr>
          </a:lstStyle>
          <a:p>
            <a:r>
              <a:rPr lang="en-US" sz="32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TITLE OF SLIDE</a:t>
            </a:r>
            <a:endParaRPr lang="en-US" sz="3200" b="1" dirty="0">
              <a:solidFill>
                <a:srgbClr val="004A6B"/>
              </a:solidFill>
              <a:latin typeface="Lato Semibold" charset="0"/>
              <a:ea typeface="Lato Semibold" charset="0"/>
              <a:cs typeface="Lato Semibold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363133"/>
            <a:ext cx="7886700" cy="481383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8301"/>
                </a:solidFill>
                <a:latin typeface="Lato" charset="0"/>
                <a:ea typeface="Lato" charset="0"/>
                <a:cs typeface="Lato" charset="0"/>
              </a:rPr>
              <a:t>Subhead on the page</a:t>
            </a:r>
          </a:p>
          <a:p>
            <a:pPr marL="0" indent="0">
              <a:buNone/>
            </a:pPr>
            <a:endParaRPr lang="en-US" baseline="30000" dirty="0" smtClean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0" indent="0">
              <a:buNone/>
            </a:pPr>
            <a:r>
              <a:rPr lang="en-US" baseline="30000" dirty="0" err="1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Illoriam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que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volestem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nist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in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errum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conem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facepudam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faceped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mod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ea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quam,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quoditiam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que et et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expelecte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pa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sentur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sequasi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mporis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mosam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quo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omni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occumqu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oditiunt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lacesto</a:t>
            </a:r>
            <a:r>
              <a:rPr lang="en-US" baseline="30000" dirty="0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marL="0" indent="0">
              <a:buNone/>
            </a:pPr>
            <a:endParaRPr lang="en-US" baseline="30000" dirty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buClr>
                <a:srgbClr val="FF8301"/>
              </a:buClr>
            </a:pP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At re,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utet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res ante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eserum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remporpor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as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nonem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quid</a:t>
            </a:r>
          </a:p>
          <a:p>
            <a:pPr>
              <a:buClr>
                <a:srgbClr val="FF8301"/>
              </a:buClr>
            </a:pP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Ent, cum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eationserum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si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doles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doluptae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dolore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doluptatur</a:t>
            </a:r>
            <a:endParaRPr lang="en-US" baseline="30000" dirty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>
              <a:buClr>
                <a:srgbClr val="FF8301"/>
              </a:buClr>
            </a:pP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Ut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qui con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nonsequam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aut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enis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exerferum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asperum</a:t>
            </a:r>
            <a:r>
              <a:rPr lang="en-US" baseline="300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aseline="30000" dirty="0" err="1" smtClean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fuga</a:t>
            </a:r>
            <a:endParaRPr lang="en-US" baseline="30000" dirty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0" indent="0">
              <a:buNone/>
            </a:pPr>
            <a:endParaRPr lang="en-US" baseline="30000" dirty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952737"/>
            <a:ext cx="924076" cy="61678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12200" y="-12"/>
            <a:ext cx="431800" cy="770464"/>
          </a:xfrm>
          <a:prstGeom prst="rect">
            <a:avLst/>
          </a:prstGeom>
          <a:solidFill>
            <a:srgbClr val="FFF0E0"/>
          </a:solidFill>
          <a:ln>
            <a:solidFill>
              <a:srgbClr val="FFF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Lato Light"/>
              </a:defRPr>
            </a:lvl1pPr>
          </a:lstStyle>
          <a:p>
            <a:fld id="{496491EA-A8C5-49BC-AD0E-76CEC269E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231467" cy="770464"/>
          </a:xfrm>
          <a:prstGeom prst="rect">
            <a:avLst/>
          </a:prstGeom>
          <a:solidFill>
            <a:srgbClr val="E0E9ED"/>
          </a:solidFill>
          <a:ln>
            <a:solidFill>
              <a:srgbClr val="E0E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04257"/>
            <a:ext cx="7886700" cy="439207"/>
          </a:xfrm>
        </p:spPr>
        <p:txBody>
          <a:bodyPr>
            <a:normAutofit fontScale="90000"/>
          </a:bodyPr>
          <a:lstStyle>
            <a:lvl1pPr algn="l">
              <a:defRPr/>
            </a:lvl1pPr>
          </a:lstStyle>
          <a:p>
            <a:r>
              <a:rPr lang="en-US" sz="32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TITLE OF SLIDE</a:t>
            </a:r>
            <a:endParaRPr lang="en-US" sz="3200" b="1" dirty="0">
              <a:solidFill>
                <a:srgbClr val="004A6B"/>
              </a:solidFill>
              <a:latin typeface="Lato Semibold" charset="0"/>
              <a:ea typeface="Lato Semibold" charset="0"/>
              <a:cs typeface="Lato Semibo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363133"/>
            <a:ext cx="3720066" cy="481383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8301"/>
                </a:solidFill>
                <a:latin typeface="Lato" charset="0"/>
                <a:ea typeface="Lato" charset="0"/>
                <a:cs typeface="Lato" charset="0"/>
              </a:rPr>
              <a:t>Subhead on the page</a:t>
            </a:r>
          </a:p>
          <a:p>
            <a:pPr marL="0" indent="0">
              <a:buNone/>
            </a:pPr>
            <a:endParaRPr lang="en-US" baseline="30000" dirty="0" smtClean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0" indent="0">
              <a:buNone/>
            </a:pPr>
            <a:r>
              <a:rPr lang="en-US" baseline="30000" dirty="0" err="1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Illoriam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que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volestem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nist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in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errum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conem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facepudam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faceped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mod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ea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quam,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quoditiam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que et et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expelecte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pa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sentur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sequasi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mporis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mosam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quo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omni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occumqu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oditiunt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lacesto</a:t>
            </a:r>
            <a:r>
              <a:rPr lang="en-US" baseline="30000" dirty="0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274288" y="1924496"/>
            <a:ext cx="5765930" cy="5741581"/>
          </a:xfrm>
          <a:prstGeom prst="ellipse">
            <a:avLst/>
          </a:prstGeom>
          <a:blipFill dpi="0" rotWithShape="1">
            <a:blip r:embed="rId2">
              <a:alphaModFix amt="50000"/>
            </a:blip>
            <a:srcRect/>
            <a:stretch>
              <a:fillRect l="-3126" t="-963" r="-6299" b="85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952737"/>
            <a:ext cx="924076" cy="6167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12200" y="-12"/>
            <a:ext cx="431800" cy="770464"/>
          </a:xfrm>
          <a:prstGeom prst="rect">
            <a:avLst/>
          </a:prstGeom>
          <a:solidFill>
            <a:srgbClr val="FFF0E0"/>
          </a:solidFill>
          <a:ln>
            <a:solidFill>
              <a:srgbClr val="FFF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Lato Light"/>
              </a:defRPr>
            </a:lvl1pPr>
          </a:lstStyle>
          <a:p>
            <a:fld id="{496491EA-A8C5-49BC-AD0E-76CEC269E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231467" cy="770464"/>
          </a:xfrm>
          <a:prstGeom prst="rect">
            <a:avLst/>
          </a:prstGeom>
          <a:solidFill>
            <a:srgbClr val="E0E9ED"/>
          </a:solidFill>
          <a:ln>
            <a:solidFill>
              <a:srgbClr val="E0E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04257"/>
            <a:ext cx="7886700" cy="439207"/>
          </a:xfrm>
        </p:spPr>
        <p:txBody>
          <a:bodyPr>
            <a:normAutofit fontScale="90000"/>
          </a:bodyPr>
          <a:lstStyle>
            <a:lvl1pPr algn="l">
              <a:defRPr/>
            </a:lvl1pPr>
          </a:lstStyle>
          <a:p>
            <a:r>
              <a:rPr lang="en-US" sz="3200" dirty="0">
                <a:solidFill>
                  <a:srgbClr val="004A6B"/>
                </a:solidFill>
                <a:latin typeface="Lato Light" charset="0"/>
                <a:ea typeface="Lato Light" charset="0"/>
                <a:cs typeface="Lato Light" charset="0"/>
              </a:rPr>
              <a:t>TITLE OF SLIDE</a:t>
            </a:r>
            <a:endParaRPr lang="en-US" sz="3200" b="1" dirty="0">
              <a:solidFill>
                <a:srgbClr val="004A6B"/>
              </a:solidFill>
              <a:latin typeface="Lato Semibold" charset="0"/>
              <a:ea typeface="Lato Semibold" charset="0"/>
              <a:cs typeface="Lato Semibold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363133"/>
            <a:ext cx="3720066" cy="481383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8301"/>
                </a:solidFill>
                <a:latin typeface="Lato" charset="0"/>
                <a:ea typeface="Lato" charset="0"/>
                <a:cs typeface="Lato" charset="0"/>
              </a:rPr>
              <a:t>Subhead on the page</a:t>
            </a:r>
          </a:p>
          <a:p>
            <a:pPr marL="0" indent="0">
              <a:buNone/>
            </a:pPr>
            <a:endParaRPr lang="en-US" baseline="30000" dirty="0" smtClean="0">
              <a:solidFill>
                <a:srgbClr val="004A6B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0" indent="0">
              <a:buNone/>
            </a:pPr>
            <a:r>
              <a:rPr lang="en-US" baseline="30000" dirty="0" err="1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Illoriam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que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volestem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nist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in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errum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conem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facepudam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faceped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mod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ea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quam,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quoditiam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que et et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expelecte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pa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sentur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,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sequasi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mporis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mosam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quo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omni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occumqu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oditiunt</a:t>
            </a:r>
            <a:r>
              <a:rPr lang="en-US" baseline="30000" dirty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baseline="30000" dirty="0" err="1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lacesto</a:t>
            </a:r>
            <a:r>
              <a:rPr lang="en-US" baseline="30000" dirty="0" smtClean="0">
                <a:solidFill>
                  <a:srgbClr val="004A6B"/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4274288" y="1924496"/>
            <a:ext cx="5765930" cy="5741581"/>
          </a:xfrm>
          <a:prstGeom prst="ellipse">
            <a:avLst/>
          </a:prstGeom>
          <a:blipFill dpi="0" rotWithShape="1">
            <a:blip r:embed="rId2">
              <a:alphaModFix amt="50000"/>
            </a:blip>
            <a:srcRect/>
            <a:stretch>
              <a:fillRect l="-8677" t="-2555" r="839" b="133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952737"/>
            <a:ext cx="924076" cy="6167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712200" y="-12"/>
            <a:ext cx="431800" cy="770464"/>
          </a:xfrm>
          <a:prstGeom prst="rect">
            <a:avLst/>
          </a:prstGeom>
          <a:solidFill>
            <a:srgbClr val="FFF0E0"/>
          </a:solidFill>
          <a:ln>
            <a:solidFill>
              <a:srgbClr val="FFF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Lato Light"/>
              </a:defRPr>
            </a:lvl1pPr>
          </a:lstStyle>
          <a:p>
            <a:fld id="{496491EA-A8C5-49BC-AD0E-76CEC269E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Lato Light"/>
              </a:defRPr>
            </a:lvl1pPr>
          </a:lstStyle>
          <a:p>
            <a:fld id="{496491EA-A8C5-49BC-AD0E-76CEC269E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D71"/>
          </a:solidFill>
          <a:latin typeface="Lat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8020"/>
        </a:buClr>
        <a:buFont typeface="Arial" panose="020B0604020202020204" pitchFamily="34" charset="0"/>
        <a:buChar char="•"/>
        <a:defRPr sz="3200" kern="1200">
          <a:solidFill>
            <a:srgbClr val="004D71"/>
          </a:solidFill>
          <a:latin typeface="Lato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8020"/>
        </a:buClr>
        <a:buFont typeface="Arial" panose="020B0604020202020204" pitchFamily="34" charset="0"/>
        <a:buChar char="–"/>
        <a:defRPr sz="2800" kern="1200">
          <a:solidFill>
            <a:srgbClr val="004D71"/>
          </a:solidFill>
          <a:latin typeface="Lato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8020"/>
        </a:buClr>
        <a:buFont typeface="Arial" panose="020B0604020202020204" pitchFamily="34" charset="0"/>
        <a:buChar char="•"/>
        <a:defRPr sz="2400" kern="1200">
          <a:solidFill>
            <a:srgbClr val="004D71"/>
          </a:solidFill>
          <a:latin typeface="Lato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8020"/>
        </a:buClr>
        <a:buFont typeface="Arial" panose="020B0604020202020204" pitchFamily="34" charset="0"/>
        <a:buChar char="–"/>
        <a:defRPr sz="2000" kern="1200">
          <a:solidFill>
            <a:srgbClr val="004D71"/>
          </a:solidFill>
          <a:latin typeface="Lato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8020"/>
        </a:buClr>
        <a:buFont typeface="Arial" panose="020B0604020202020204" pitchFamily="34" charset="0"/>
        <a:buChar char="»"/>
        <a:defRPr sz="2000" kern="1200">
          <a:solidFill>
            <a:srgbClr val="004D71"/>
          </a:solidFill>
          <a:latin typeface="La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.gov/dc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onald.clinton@ct.gov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3962400"/>
            <a:ext cx="5486400" cy="381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</a:t>
            </a:r>
            <a:r>
              <a:rPr lang="en-US" sz="24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do… </a:t>
            </a:r>
            <a:r>
              <a:rPr lang="en-US" sz="24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Its Impact </a:t>
            </a:r>
            <a:r>
              <a:rPr lang="en-US" sz="2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on </a:t>
            </a:r>
            <a:r>
              <a:rPr lang="en-US" sz="24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</a:t>
            </a:r>
          </a:p>
          <a:p>
            <a:endParaRPr 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4648200"/>
            <a:ext cx="5486400" cy="609600"/>
          </a:xfrm>
        </p:spPr>
        <p:txBody>
          <a:bodyPr>
            <a:noAutofit/>
          </a:bodyPr>
          <a:lstStyle/>
          <a:p>
            <a:r>
              <a:rPr lang="en-US" sz="1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Investigations Division</a:t>
            </a:r>
          </a:p>
          <a:p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Bob Nakano, Supervising Special Investigator</a:t>
            </a:r>
          </a:p>
          <a:p>
            <a:r>
              <a:rPr 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Ron Clinton, Special Investigator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1"/>
            <a:ext cx="731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Criminal 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Home </a:t>
            </a:r>
            <a:r>
              <a:rPr lang="en-US" sz="2400" dirty="0"/>
              <a:t>Improvement</a:t>
            </a:r>
          </a:p>
          <a:p>
            <a:r>
              <a:rPr lang="en-US" sz="2400" dirty="0" smtClean="0"/>
              <a:t> Class </a:t>
            </a:r>
            <a:r>
              <a:rPr lang="en-US" sz="2400" b="1" dirty="0"/>
              <a:t>A</a:t>
            </a:r>
            <a:r>
              <a:rPr lang="en-US" sz="2400" dirty="0"/>
              <a:t> </a:t>
            </a:r>
            <a:r>
              <a:rPr lang="en-US" sz="2400" dirty="0" smtClean="0"/>
              <a:t>Misdemeanor  </a:t>
            </a:r>
            <a:r>
              <a:rPr lang="en-US" sz="2400" i="1" dirty="0" smtClean="0"/>
              <a:t>SOL </a:t>
            </a:r>
            <a:r>
              <a:rPr lang="en-US" sz="2400" i="1" dirty="0"/>
              <a:t>1 year</a:t>
            </a:r>
          </a:p>
          <a:p>
            <a:pPr lvl="1"/>
            <a:r>
              <a:rPr lang="en-US" sz="2400" dirty="0" smtClean="0"/>
              <a:t>up </a:t>
            </a:r>
            <a:r>
              <a:rPr lang="en-US" sz="2400" dirty="0"/>
              <a:t>to 1 year in prison and or $2,000 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b)(8) contract &gt; $10,000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– Class </a:t>
            </a:r>
            <a:r>
              <a:rPr lang="en-US" sz="2400" b="1" dirty="0"/>
              <a:t>B</a:t>
            </a:r>
            <a:r>
              <a:rPr lang="en-US" sz="2400" dirty="0"/>
              <a:t> </a:t>
            </a:r>
            <a:r>
              <a:rPr lang="en-US" sz="2400" dirty="0" smtClean="0"/>
              <a:t>Misdemeanor  </a:t>
            </a:r>
            <a:r>
              <a:rPr lang="en-US" sz="2400" i="1" dirty="0" smtClean="0"/>
              <a:t>SOL </a:t>
            </a:r>
            <a:r>
              <a:rPr lang="en-US" sz="2400" i="1" dirty="0"/>
              <a:t>1 year</a:t>
            </a:r>
          </a:p>
          <a:p>
            <a:pPr lvl="1"/>
            <a:r>
              <a:rPr lang="en-US" sz="2400" dirty="0" smtClean="0"/>
              <a:t>up </a:t>
            </a:r>
            <a:r>
              <a:rPr lang="en-US" sz="2400" dirty="0"/>
              <a:t>to 1 year prison and or $</a:t>
            </a:r>
            <a:r>
              <a:rPr lang="en-US" sz="2400" dirty="0" smtClean="0"/>
              <a:t>1,000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 smtClean="0"/>
              <a:t>Unclassified </a:t>
            </a:r>
            <a:r>
              <a:rPr lang="en-US" sz="2400" b="1" dirty="0"/>
              <a:t>Misdemeanor HSSA 90 days or $500.00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90599"/>
            <a:ext cx="1190867" cy="11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Criminal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u="sng" dirty="0"/>
              <a:t>Exploitation of the Elderly</a:t>
            </a:r>
          </a:p>
          <a:p>
            <a:pPr lvl="0"/>
            <a:r>
              <a:rPr lang="en-US" sz="2400" dirty="0"/>
              <a:t>– Larceny 2</a:t>
            </a:r>
            <a:r>
              <a:rPr lang="en-US" sz="2400" baseline="30000" dirty="0"/>
              <a:t>nd</a:t>
            </a:r>
            <a:r>
              <a:rPr lang="en-US" sz="2400" dirty="0"/>
              <a:t> (Class C Felony) SOL 5 years</a:t>
            </a:r>
          </a:p>
          <a:p>
            <a:pPr lvl="1"/>
            <a:r>
              <a:rPr lang="en-US" sz="2400" dirty="0" smtClean="0"/>
              <a:t>Victim </a:t>
            </a:r>
            <a:r>
              <a:rPr lang="en-US" sz="2400" dirty="0"/>
              <a:t>blind, disabled or &gt; 60 yoa </a:t>
            </a:r>
          </a:p>
          <a:p>
            <a:pPr lvl="1"/>
            <a:r>
              <a:rPr lang="en-US" sz="2400" dirty="0" smtClean="0"/>
              <a:t>1 </a:t>
            </a:r>
            <a:r>
              <a:rPr lang="en-US" sz="2400" dirty="0"/>
              <a:t>-10 years prison</a:t>
            </a:r>
          </a:p>
          <a:p>
            <a:pPr lvl="1"/>
            <a:endParaRPr lang="en-US" sz="2400" dirty="0"/>
          </a:p>
          <a:p>
            <a:pPr lvl="0"/>
            <a:r>
              <a:rPr lang="en-US" sz="2400" i="1" dirty="0"/>
              <a:t>In REM Proceedings</a:t>
            </a:r>
          </a:p>
          <a:p>
            <a:pPr lvl="1"/>
            <a:r>
              <a:rPr lang="en-US" sz="2400" i="1" dirty="0" smtClean="0"/>
              <a:t>Seize </a:t>
            </a:r>
            <a:r>
              <a:rPr lang="en-US" sz="2400" i="1" dirty="0"/>
              <a:t>Vehicles &amp; Equipment used in commission of a felony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8" y="76200"/>
            <a:ext cx="1190867" cy="11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Civil Penalties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549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$</a:t>
            </a:r>
            <a:r>
              <a:rPr lang="en-US" sz="2400" dirty="0"/>
              <a:t>500 First </a:t>
            </a:r>
            <a:r>
              <a:rPr lang="en-US" sz="2400" dirty="0" smtClean="0"/>
              <a:t>offense</a:t>
            </a:r>
          </a:p>
          <a:p>
            <a:endParaRPr lang="en-US" sz="2400" dirty="0"/>
          </a:p>
          <a:p>
            <a:r>
              <a:rPr lang="en-US" sz="2400" dirty="0" smtClean="0"/>
              <a:t>$</a:t>
            </a:r>
            <a:r>
              <a:rPr lang="en-US" sz="2400" dirty="0"/>
              <a:t>750 Second </a:t>
            </a:r>
            <a:r>
              <a:rPr lang="en-US" sz="2400" dirty="0" smtClean="0"/>
              <a:t>offense</a:t>
            </a:r>
          </a:p>
          <a:p>
            <a:endParaRPr lang="en-US" sz="2400" dirty="0"/>
          </a:p>
          <a:p>
            <a:r>
              <a:rPr lang="en-US" sz="2400" dirty="0" smtClean="0"/>
              <a:t>$</a:t>
            </a:r>
            <a:r>
              <a:rPr lang="en-US" sz="2400" dirty="0"/>
              <a:t>1,500 Third </a:t>
            </a:r>
            <a:r>
              <a:rPr lang="en-US" sz="2400" dirty="0" smtClean="0"/>
              <a:t>offense</a:t>
            </a:r>
          </a:p>
          <a:p>
            <a:endParaRPr lang="en-US" sz="2400" dirty="0"/>
          </a:p>
          <a:p>
            <a:r>
              <a:rPr lang="en-US" sz="2400" b="1" dirty="0" smtClean="0"/>
              <a:t>R</a:t>
            </a:r>
            <a:r>
              <a:rPr lang="en-US" sz="2400" dirty="0" smtClean="0"/>
              <a:t>evoke</a:t>
            </a:r>
            <a:r>
              <a:rPr lang="en-US" sz="2400" dirty="0"/>
              <a:t>; </a:t>
            </a:r>
            <a:r>
              <a:rPr lang="en-US" sz="2400" b="1" dirty="0" smtClean="0"/>
              <a:t>S</a:t>
            </a:r>
            <a:r>
              <a:rPr lang="en-US" sz="2400" dirty="0" smtClean="0"/>
              <a:t>uspend</a:t>
            </a:r>
            <a:r>
              <a:rPr lang="en-US" sz="2400" dirty="0"/>
              <a:t>; </a:t>
            </a:r>
            <a:r>
              <a:rPr lang="en-US" sz="2400" b="1" dirty="0" smtClean="0"/>
              <a:t>R</a:t>
            </a:r>
            <a:r>
              <a:rPr lang="en-US" sz="2400" dirty="0" smtClean="0"/>
              <a:t>efuse </a:t>
            </a:r>
            <a:r>
              <a:rPr lang="en-US" sz="2400" dirty="0"/>
              <a:t>to </a:t>
            </a:r>
            <a:r>
              <a:rPr lang="en-US" sz="2400" dirty="0" smtClean="0"/>
              <a:t>Issue </a:t>
            </a:r>
            <a:r>
              <a:rPr lang="en-US" sz="2400" dirty="0"/>
              <a:t>or </a:t>
            </a:r>
            <a:r>
              <a:rPr lang="en-US" sz="2400" dirty="0" smtClean="0"/>
              <a:t>Renew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66" y="1371600"/>
            <a:ext cx="1184153" cy="15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Finding A Contractor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914400"/>
            <a:ext cx="868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004D71"/>
                </a:solidFill>
              </a:rPr>
              <a:t>•Look </a:t>
            </a:r>
            <a:r>
              <a:rPr lang="en-US" sz="2000" dirty="0">
                <a:solidFill>
                  <a:srgbClr val="004D71"/>
                </a:solidFill>
              </a:rPr>
              <a:t>For </a:t>
            </a:r>
            <a:r>
              <a:rPr lang="en-US" sz="2000" i="1" dirty="0">
                <a:solidFill>
                  <a:srgbClr val="004D71"/>
                </a:solidFill>
              </a:rPr>
              <a:t>Registration</a:t>
            </a:r>
            <a:r>
              <a:rPr lang="en-US" sz="2000" dirty="0">
                <a:solidFill>
                  <a:srgbClr val="004D71"/>
                </a:solidFill>
              </a:rPr>
              <a:t> in Advertisements</a:t>
            </a:r>
          </a:p>
          <a:p>
            <a:r>
              <a:rPr lang="en-US" sz="2000" dirty="0" smtClean="0">
                <a:solidFill>
                  <a:srgbClr val="004D71"/>
                </a:solidFill>
              </a:rPr>
              <a:t>         – </a:t>
            </a:r>
            <a:r>
              <a:rPr lang="en-US" sz="2000" i="1" dirty="0" smtClean="0">
                <a:solidFill>
                  <a:srgbClr val="004D71"/>
                </a:solidFill>
              </a:rPr>
              <a:t>Six </a:t>
            </a:r>
            <a:r>
              <a:rPr lang="en-US" sz="2000" i="1" dirty="0">
                <a:solidFill>
                  <a:srgbClr val="004D71"/>
                </a:solidFill>
              </a:rPr>
              <a:t>digits </a:t>
            </a:r>
            <a:r>
              <a:rPr lang="en-US" sz="2000" b="1" i="1" dirty="0">
                <a:solidFill>
                  <a:srgbClr val="004D71"/>
                </a:solidFill>
              </a:rPr>
              <a:t>HIC.5</a:t>
            </a:r>
            <a:r>
              <a:rPr lang="en-US" sz="2000" i="1" dirty="0">
                <a:solidFill>
                  <a:srgbClr val="004D71"/>
                </a:solidFill>
              </a:rPr>
              <a:t>##### or </a:t>
            </a:r>
            <a:r>
              <a:rPr lang="en-US" sz="2000" b="1" i="1" dirty="0">
                <a:solidFill>
                  <a:srgbClr val="004D71"/>
                </a:solidFill>
              </a:rPr>
              <a:t>H</a:t>
            </a:r>
            <a:r>
              <a:rPr lang="en-US" sz="2000" i="1" dirty="0">
                <a:solidFill>
                  <a:srgbClr val="004D71"/>
                </a:solidFill>
              </a:rPr>
              <a:t>IC.6#####</a:t>
            </a:r>
          </a:p>
          <a:p>
            <a:endParaRPr lang="en-US" sz="2000" dirty="0">
              <a:solidFill>
                <a:srgbClr val="004D71"/>
              </a:solidFill>
            </a:endParaRPr>
          </a:p>
          <a:p>
            <a:r>
              <a:rPr lang="en-US" sz="2000" dirty="0" smtClean="0">
                <a:solidFill>
                  <a:srgbClr val="004D71"/>
                </a:solidFill>
              </a:rPr>
              <a:t>•Verify </a:t>
            </a:r>
            <a:r>
              <a:rPr lang="en-US" sz="2000" dirty="0">
                <a:solidFill>
                  <a:srgbClr val="004D71"/>
                </a:solidFill>
              </a:rPr>
              <a:t>Registration</a:t>
            </a:r>
          </a:p>
          <a:p>
            <a:r>
              <a:rPr lang="en-US" sz="2000" dirty="0" smtClean="0">
                <a:solidFill>
                  <a:srgbClr val="004D71"/>
                </a:solidFill>
              </a:rPr>
              <a:t>– Online </a:t>
            </a:r>
            <a:r>
              <a:rPr lang="en-US" sz="2000" dirty="0" smtClean="0">
                <a:solidFill>
                  <a:srgbClr val="004D71"/>
                </a:solidFill>
                <a:hlinkClick r:id="rId3"/>
              </a:rPr>
              <a:t>www.ct.gov/dcp</a:t>
            </a:r>
            <a:r>
              <a:rPr lang="en-US" sz="2000" dirty="0" smtClean="0">
                <a:solidFill>
                  <a:srgbClr val="004D71"/>
                </a:solidFill>
              </a:rPr>
              <a:t> – HIC/NHC/OCC/PRO/CUTPA 	(</a:t>
            </a:r>
            <a:r>
              <a:rPr lang="en-US" sz="2000" dirty="0">
                <a:solidFill>
                  <a:srgbClr val="004D71"/>
                </a:solidFill>
              </a:rPr>
              <a:t>860) 713-6110</a:t>
            </a:r>
          </a:p>
          <a:p>
            <a:r>
              <a:rPr lang="en-US" sz="2000" dirty="0" smtClean="0">
                <a:solidFill>
                  <a:srgbClr val="004D71"/>
                </a:solidFill>
              </a:rPr>
              <a:t>– DCP </a:t>
            </a:r>
            <a:r>
              <a:rPr lang="en-US" sz="2000" dirty="0">
                <a:solidFill>
                  <a:srgbClr val="004D71"/>
                </a:solidFill>
              </a:rPr>
              <a:t>Hotline </a:t>
            </a:r>
            <a:r>
              <a:rPr lang="en-US" sz="2000" dirty="0" smtClean="0">
                <a:solidFill>
                  <a:srgbClr val="004D71"/>
                </a:solidFill>
              </a:rPr>
              <a:t>1-800-842-2649</a:t>
            </a:r>
          </a:p>
          <a:p>
            <a:endParaRPr lang="en-US" sz="2000" dirty="0">
              <a:solidFill>
                <a:srgbClr val="004D71"/>
              </a:solidFill>
            </a:endParaRPr>
          </a:p>
          <a:p>
            <a:r>
              <a:rPr lang="en-US" sz="2000" dirty="0" smtClean="0">
                <a:solidFill>
                  <a:srgbClr val="004D71"/>
                </a:solidFill>
              </a:rPr>
              <a:t>•Check </a:t>
            </a:r>
            <a:r>
              <a:rPr lang="en-US" sz="2000" dirty="0">
                <a:solidFill>
                  <a:srgbClr val="004D71"/>
                </a:solidFill>
              </a:rPr>
              <a:t>Complaint </a:t>
            </a:r>
            <a:r>
              <a:rPr lang="en-US" sz="2000" dirty="0" smtClean="0">
                <a:solidFill>
                  <a:srgbClr val="004D71"/>
                </a:solidFill>
              </a:rPr>
              <a:t>History		•Get </a:t>
            </a:r>
            <a:r>
              <a:rPr lang="en-US" sz="2000" dirty="0">
                <a:solidFill>
                  <a:srgbClr val="004D71"/>
                </a:solidFill>
              </a:rPr>
              <a:t>at least three </a:t>
            </a:r>
            <a:r>
              <a:rPr lang="en-US" sz="2000" dirty="0" smtClean="0">
                <a:solidFill>
                  <a:srgbClr val="004D71"/>
                </a:solidFill>
              </a:rPr>
              <a:t>estimates </a:t>
            </a:r>
          </a:p>
          <a:p>
            <a:r>
              <a:rPr lang="en-US" sz="2000" dirty="0" smtClean="0">
                <a:solidFill>
                  <a:srgbClr val="004D71"/>
                </a:solidFill>
              </a:rPr>
              <a:t>•Ask to see their Home Improvement Registration </a:t>
            </a:r>
          </a:p>
          <a:p>
            <a:endParaRPr lang="en-US" sz="2000" dirty="0">
              <a:solidFill>
                <a:srgbClr val="004D71"/>
              </a:solidFill>
            </a:endParaRPr>
          </a:p>
          <a:p>
            <a:r>
              <a:rPr lang="en-US" sz="2000" dirty="0" smtClean="0">
                <a:solidFill>
                  <a:srgbClr val="004D71"/>
                </a:solidFill>
              </a:rPr>
              <a:t>•Discuss </a:t>
            </a:r>
            <a:r>
              <a:rPr lang="en-US" sz="2000" dirty="0">
                <a:solidFill>
                  <a:srgbClr val="004D71"/>
                </a:solidFill>
              </a:rPr>
              <a:t>payment </a:t>
            </a:r>
            <a:r>
              <a:rPr lang="en-US" sz="2000" dirty="0" smtClean="0">
                <a:solidFill>
                  <a:srgbClr val="004D71"/>
                </a:solidFill>
              </a:rPr>
              <a:t>schedule	•No </a:t>
            </a:r>
            <a:r>
              <a:rPr lang="en-US" sz="2000" dirty="0">
                <a:solidFill>
                  <a:srgbClr val="004D71"/>
                </a:solidFill>
              </a:rPr>
              <a:t>more than 10% to 1/3 </a:t>
            </a:r>
            <a:r>
              <a:rPr lang="en-US" sz="2000" dirty="0" smtClean="0">
                <a:solidFill>
                  <a:srgbClr val="004D71"/>
                </a:solidFill>
              </a:rPr>
              <a:t>down</a:t>
            </a:r>
          </a:p>
          <a:p>
            <a:endParaRPr lang="en-US" dirty="0">
              <a:solidFill>
                <a:srgbClr val="004D71"/>
              </a:solidFill>
            </a:endParaRPr>
          </a:p>
          <a:p>
            <a:r>
              <a:rPr lang="en-US" sz="2800" b="1" dirty="0" smtClean="0">
                <a:solidFill>
                  <a:srgbClr val="004D71"/>
                </a:solidFill>
              </a:rPr>
              <a:t>NO </a:t>
            </a:r>
            <a:r>
              <a:rPr lang="en-US" sz="2800" b="1" dirty="0">
                <a:solidFill>
                  <a:srgbClr val="004D71"/>
                </a:solidFill>
              </a:rPr>
              <a:t>CASH </a:t>
            </a:r>
            <a:r>
              <a:rPr lang="en-US" sz="2800" b="1" dirty="0" smtClean="0">
                <a:solidFill>
                  <a:srgbClr val="004D71"/>
                </a:solidFill>
              </a:rPr>
              <a:t>Ever	Never		NO Way NO How</a:t>
            </a:r>
            <a:endParaRPr lang="en-US" sz="2800" b="1" dirty="0">
              <a:solidFill>
                <a:srgbClr val="004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Contract </a:t>
            </a:r>
            <a:r>
              <a:rPr lang="en-US" sz="2800" b="1" dirty="0" smtClean="0"/>
              <a:t>Requirements Sec</a:t>
            </a:r>
            <a:r>
              <a:rPr lang="en-US" sz="2800" b="1" dirty="0"/>
              <a:t>. </a:t>
            </a:r>
            <a:r>
              <a:rPr lang="en-US" sz="2800" b="1" dirty="0" smtClean="0"/>
              <a:t>20- 429</a:t>
            </a:r>
            <a:r>
              <a:rPr lang="en-US" sz="28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Entered into by a registered contractor or </a:t>
            </a:r>
            <a:r>
              <a:rPr lang="en-US" sz="2400" dirty="0" smtClean="0"/>
              <a:t>salesman </a:t>
            </a:r>
            <a:endParaRPr lang="en-US" sz="2400" dirty="0"/>
          </a:p>
          <a:p>
            <a:r>
              <a:rPr lang="en-US" sz="2400" dirty="0" smtClean="0"/>
              <a:t>Is </a:t>
            </a:r>
            <a:r>
              <a:rPr lang="en-US" sz="2400" dirty="0"/>
              <a:t>in writing</a:t>
            </a:r>
          </a:p>
          <a:p>
            <a:r>
              <a:rPr lang="en-US" sz="2400" dirty="0" smtClean="0"/>
              <a:t>Date </a:t>
            </a:r>
            <a:r>
              <a:rPr lang="en-US" sz="2400" dirty="0"/>
              <a:t>of the transaction</a:t>
            </a:r>
          </a:p>
          <a:p>
            <a:r>
              <a:rPr lang="en-US" sz="2400" dirty="0" smtClean="0"/>
              <a:t>Name </a:t>
            </a:r>
            <a:r>
              <a:rPr lang="en-US" sz="2400" dirty="0"/>
              <a:t>and address of the contractor </a:t>
            </a:r>
          </a:p>
          <a:p>
            <a:r>
              <a:rPr lang="en-US" sz="2400" dirty="0" smtClean="0"/>
              <a:t>Contains </a:t>
            </a:r>
            <a:r>
              <a:rPr lang="en-US" sz="2400" dirty="0"/>
              <a:t>the entire agreement</a:t>
            </a:r>
          </a:p>
          <a:p>
            <a:r>
              <a:rPr lang="en-US" sz="2400" dirty="0" smtClean="0"/>
              <a:t>Starting </a:t>
            </a:r>
            <a:r>
              <a:rPr lang="en-US" sz="2400" dirty="0"/>
              <a:t>date and completion dates</a:t>
            </a:r>
          </a:p>
          <a:p>
            <a:r>
              <a:rPr lang="en-US" sz="2400" dirty="0" smtClean="0"/>
              <a:t>Signed </a:t>
            </a:r>
            <a:r>
              <a:rPr lang="en-US" sz="2400" dirty="0"/>
              <a:t>by owner and contractor</a:t>
            </a:r>
          </a:p>
          <a:p>
            <a:r>
              <a:rPr lang="en-US" sz="2400" dirty="0" smtClean="0"/>
              <a:t>Notice </a:t>
            </a:r>
            <a:r>
              <a:rPr lang="en-US" sz="2400" dirty="0"/>
              <a:t>of the owner's cancellation </a:t>
            </a:r>
            <a:r>
              <a:rPr lang="en-US" sz="2400" dirty="0" smtClean="0"/>
              <a:t>rights</a:t>
            </a:r>
          </a:p>
          <a:p>
            <a:r>
              <a:rPr lang="en-US" sz="2400" i="1" dirty="0" smtClean="0"/>
              <a:t>Must disclose other HICs (within past 5yrs)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2237470" cy="22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Home Solicitation Sales </a:t>
            </a:r>
            <a:r>
              <a:rPr lang="en-US" sz="2800" b="1" dirty="0" smtClean="0"/>
              <a:t>Act Chapter </a:t>
            </a:r>
            <a:r>
              <a:rPr lang="en-US" sz="2800" b="1" dirty="0"/>
              <a:t>740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</a:t>
            </a:r>
            <a:r>
              <a:rPr lang="en-US" dirty="0"/>
              <a:t>. 42-135a(1)</a:t>
            </a:r>
          </a:p>
          <a:p>
            <a:r>
              <a:rPr lang="en-US" dirty="0" smtClean="0"/>
              <a:t>Provides </a:t>
            </a:r>
            <a:r>
              <a:rPr lang="en-US" dirty="0"/>
              <a:t>owner three day right to cancel</a:t>
            </a:r>
          </a:p>
          <a:p>
            <a:r>
              <a:rPr lang="en-US" dirty="0" smtClean="0"/>
              <a:t>1st </a:t>
            </a:r>
            <a:r>
              <a:rPr lang="en-US" dirty="0"/>
              <a:t>Notice in area reserved for owner’s signature</a:t>
            </a:r>
          </a:p>
          <a:p>
            <a:r>
              <a:rPr lang="en-US" dirty="0" smtClean="0"/>
              <a:t>Sec.42-135a(2</a:t>
            </a:r>
            <a:r>
              <a:rPr lang="en-US" dirty="0"/>
              <a:t>)</a:t>
            </a:r>
          </a:p>
          <a:p>
            <a:r>
              <a:rPr lang="en-US" dirty="0" smtClean="0"/>
              <a:t>Two </a:t>
            </a:r>
            <a:r>
              <a:rPr lang="en-US" dirty="0"/>
              <a:t>completed copies of Owner’s Rights </a:t>
            </a:r>
          </a:p>
          <a:p>
            <a:r>
              <a:rPr lang="en-US" dirty="0" smtClean="0"/>
              <a:t>Sec.42-135a(5</a:t>
            </a:r>
            <a:r>
              <a:rPr lang="en-US" dirty="0"/>
              <a:t>)</a:t>
            </a:r>
          </a:p>
          <a:p>
            <a:r>
              <a:rPr lang="en-US" dirty="0" smtClean="0"/>
              <a:t>Must </a:t>
            </a:r>
            <a:r>
              <a:rPr lang="en-US" dirty="0"/>
              <a:t>orally notify owner of 3 day right to cancel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Be Alert to Typical </a:t>
            </a:r>
            <a:r>
              <a:rPr lang="en-US" sz="2800" b="1" dirty="0"/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Scare </a:t>
            </a:r>
            <a:r>
              <a:rPr lang="en-US" dirty="0"/>
              <a:t>Tactics</a:t>
            </a:r>
          </a:p>
          <a:p>
            <a:r>
              <a:rPr lang="en-US" dirty="0" smtClean="0"/>
              <a:t>Aggressive </a:t>
            </a:r>
            <a:r>
              <a:rPr lang="en-US" dirty="0"/>
              <a:t>Marketing</a:t>
            </a:r>
          </a:p>
          <a:p>
            <a:r>
              <a:rPr lang="en-US" dirty="0" smtClean="0"/>
              <a:t>High </a:t>
            </a:r>
            <a:r>
              <a:rPr lang="en-US" dirty="0"/>
              <a:t>Pressure sales</a:t>
            </a:r>
          </a:p>
          <a:p>
            <a:r>
              <a:rPr lang="en-US" dirty="0" smtClean="0"/>
              <a:t>False</a:t>
            </a:r>
            <a:r>
              <a:rPr lang="en-US" dirty="0"/>
              <a:t>, Misleading or </a:t>
            </a:r>
            <a:r>
              <a:rPr lang="en-US" dirty="0" smtClean="0"/>
              <a:t>Misrepresentation</a:t>
            </a:r>
          </a:p>
          <a:p>
            <a:r>
              <a:rPr lang="en-US" dirty="0" smtClean="0"/>
              <a:t>(Can do it all…Roofer, Carpenter, Paver, Landscaper)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"/>
            <a:ext cx="2057400" cy="24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3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0600" y="3810000"/>
            <a:ext cx="7315200" cy="2362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Robert Nakano, Supervising Special Investigator</a:t>
            </a:r>
          </a:p>
          <a:p>
            <a:r>
              <a:rPr lang="en-US" sz="1600" dirty="0" smtClean="0"/>
              <a:t>Ronald </a:t>
            </a:r>
            <a:r>
              <a:rPr lang="en-US" sz="1600" dirty="0"/>
              <a:t>Clinton, Special Investigator</a:t>
            </a:r>
          </a:p>
          <a:p>
            <a:r>
              <a:rPr lang="en-US" sz="1600" b="1" dirty="0"/>
              <a:t>CT</a:t>
            </a:r>
            <a:r>
              <a:rPr lang="en-US" sz="1600" dirty="0"/>
              <a:t> </a:t>
            </a:r>
            <a:r>
              <a:rPr lang="en-US" sz="1600" b="1" dirty="0"/>
              <a:t>D</a:t>
            </a:r>
            <a:r>
              <a:rPr lang="en-US" sz="1600" dirty="0"/>
              <a:t>epartment of </a:t>
            </a:r>
            <a:r>
              <a:rPr lang="en-US" sz="1600" b="1" dirty="0"/>
              <a:t>C</a:t>
            </a:r>
            <a:r>
              <a:rPr lang="en-US" sz="1600" dirty="0"/>
              <a:t>onsumer </a:t>
            </a:r>
            <a:r>
              <a:rPr lang="en-US" sz="1600" b="1" dirty="0"/>
              <a:t>P</a:t>
            </a:r>
            <a:r>
              <a:rPr lang="en-US" sz="1600" dirty="0"/>
              <a:t>rotection </a:t>
            </a:r>
          </a:p>
          <a:p>
            <a:r>
              <a:rPr lang="en-US" sz="1600" b="1" dirty="0"/>
              <a:t>Investigations Division</a:t>
            </a:r>
            <a:endParaRPr lang="en-US" sz="1600" dirty="0"/>
          </a:p>
          <a:p>
            <a:r>
              <a:rPr lang="en-US" sz="1600" dirty="0"/>
              <a:t>Hartford, CT  06103-1840</a:t>
            </a:r>
          </a:p>
          <a:p>
            <a:r>
              <a:rPr lang="en-US" sz="1600" dirty="0"/>
              <a:t>Desk: </a:t>
            </a:r>
            <a:r>
              <a:rPr lang="en-US" sz="1600" dirty="0" smtClean="0"/>
              <a:t>860-713-6141;</a:t>
            </a:r>
            <a:r>
              <a:rPr lang="en-US" sz="1600" dirty="0"/>
              <a:t>	</a:t>
            </a:r>
            <a:r>
              <a:rPr lang="en-US" sz="1600" dirty="0" smtClean="0"/>
              <a:t>FAX</a:t>
            </a:r>
            <a:r>
              <a:rPr lang="en-US" sz="1600" dirty="0"/>
              <a:t>: </a:t>
            </a:r>
            <a:r>
              <a:rPr lang="en-US" sz="1600" dirty="0" smtClean="0"/>
              <a:t>860-706-1226</a:t>
            </a:r>
          </a:p>
          <a:p>
            <a:r>
              <a:rPr lang="en-US" sz="1600" dirty="0" smtClean="0"/>
              <a:t>Emails: </a:t>
            </a:r>
            <a:r>
              <a:rPr lang="en-US" sz="1600" dirty="0" smtClean="0">
                <a:solidFill>
                  <a:srgbClr val="2100EA"/>
                </a:solidFill>
              </a:rPr>
              <a:t>robert.nakano@ct.gov</a:t>
            </a:r>
          </a:p>
          <a:p>
            <a:r>
              <a:rPr lang="en-US" sz="1600" dirty="0" smtClean="0"/>
              <a:t>            </a:t>
            </a:r>
            <a:r>
              <a:rPr lang="en-US" sz="1600" dirty="0" smtClean="0">
                <a:hlinkClick r:id="rId3"/>
              </a:rPr>
              <a:t>ronald.clinton@ct.gov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73297"/>
            <a:ext cx="291896" cy="180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51320"/>
            <a:ext cx="1102414" cy="1727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1499623" cy="1499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43207"/>
            <a:ext cx="182880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21097" y="3124201"/>
            <a:ext cx="2523067" cy="9906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DCP </a:t>
            </a:r>
            <a:r>
              <a:rPr lang="en-US" b="1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4648200"/>
            <a:ext cx="5486400" cy="8382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•Programs</a:t>
            </a:r>
          </a:p>
          <a:p>
            <a:pPr algn="l"/>
            <a:r>
              <a:rPr lang="en-US" dirty="0" smtClean="0"/>
              <a:t>– Drug </a:t>
            </a:r>
            <a:r>
              <a:rPr lang="en-US" dirty="0"/>
              <a:t>Control, Food &amp; Standards, Liquor Control, Trade </a:t>
            </a:r>
            <a:r>
              <a:rPr lang="en-US" dirty="0" smtClean="0"/>
              <a:t>Practices, Licensing</a:t>
            </a:r>
            <a:r>
              <a:rPr lang="en-US" dirty="0"/>
              <a:t>, Occupational &amp; </a:t>
            </a:r>
            <a:r>
              <a:rPr lang="en-US" dirty="0" smtClean="0"/>
              <a:t>Professional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31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3810000"/>
            <a:ext cx="7315200" cy="14478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•</a:t>
            </a:r>
            <a:r>
              <a:rPr lang="en-US" b="1" dirty="0"/>
              <a:t>Operations</a:t>
            </a:r>
          </a:p>
          <a:p>
            <a:pPr algn="l"/>
            <a:r>
              <a:rPr lang="en-US" dirty="0" smtClean="0"/>
              <a:t>– Licensing</a:t>
            </a:r>
            <a:r>
              <a:rPr lang="en-US" dirty="0"/>
              <a:t>, Inspections, Investigations, Enforcement, </a:t>
            </a:r>
            <a:r>
              <a:rPr lang="en-US" dirty="0" smtClean="0"/>
              <a:t>Referrals </a:t>
            </a:r>
            <a:r>
              <a:rPr lang="en-US" dirty="0"/>
              <a:t>and Public Education</a:t>
            </a:r>
          </a:p>
        </p:txBody>
      </p:sp>
    </p:spTree>
    <p:extLst>
      <p:ext uri="{BB962C8B-B14F-4D97-AF65-F5344CB8AC3E}">
        <p14:creationId xmlns:p14="http://schemas.microsoft.com/office/powerpoint/2010/main" val="31829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3657600"/>
            <a:ext cx="8229600" cy="10668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u="sng" dirty="0" smtClean="0"/>
              <a:t>Topics</a:t>
            </a:r>
            <a:endParaRPr lang="en-US" sz="9600" b="1" u="sng" dirty="0"/>
          </a:p>
          <a:p>
            <a:pPr algn="l"/>
            <a:r>
              <a:rPr lang="en-US" sz="9600" dirty="0"/>
              <a:t>•</a:t>
            </a:r>
            <a:r>
              <a:rPr lang="en-US" sz="9600" b="1" dirty="0"/>
              <a:t>The Home Improvement </a:t>
            </a:r>
            <a:r>
              <a:rPr lang="en-US" sz="9600" b="1" dirty="0" smtClean="0"/>
              <a:t>Act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9600" dirty="0" smtClean="0"/>
              <a:t>Hiring </a:t>
            </a:r>
            <a:r>
              <a:rPr lang="en-US" sz="9600" dirty="0"/>
              <a:t>a </a:t>
            </a:r>
            <a:r>
              <a:rPr lang="en-US" sz="9600" dirty="0" smtClean="0"/>
              <a:t>Contractor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9600" dirty="0" smtClean="0"/>
              <a:t>Contract Requirements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9600" dirty="0" smtClean="0"/>
              <a:t>Penalties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9600" dirty="0" smtClean="0"/>
              <a:t>Finding A Contractor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9600" dirty="0" smtClean="0"/>
              <a:t>Be Alert</a:t>
            </a:r>
          </a:p>
          <a:p>
            <a:r>
              <a:rPr lang="en-US" sz="9600" dirty="0"/>
              <a:t>	</a:t>
            </a:r>
            <a:r>
              <a:rPr lang="en-US" sz="9600" dirty="0" smtClean="0"/>
              <a:t>			</a:t>
            </a:r>
            <a:r>
              <a:rPr lang="en-US" sz="7200" dirty="0" smtClean="0"/>
              <a:t>•Website: 	</a:t>
            </a:r>
            <a:r>
              <a:rPr lang="en-US" sz="7200" i="1" dirty="0" smtClean="0"/>
              <a:t>www.ct.gov/dcp</a:t>
            </a:r>
            <a:endParaRPr lang="en-US" sz="72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6867"/>
            <a:ext cx="2643264" cy="2784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67200"/>
            <a:ext cx="1427317" cy="13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Home </a:t>
            </a:r>
            <a:r>
              <a:rPr lang="en-US" sz="3100" b="1" dirty="0"/>
              <a:t>Improvement Act 	Chapter 400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86700" cy="481383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 algn="ctr">
              <a:buNone/>
            </a:pPr>
            <a:r>
              <a:rPr lang="en-US" sz="1800" b="1" u="sng" dirty="0" smtClean="0"/>
              <a:t>Includes </a:t>
            </a:r>
            <a:r>
              <a:rPr lang="en-US" sz="1800" b="1" u="sng" dirty="0"/>
              <a:t>the repair, replacement, or addition to </a:t>
            </a:r>
            <a:r>
              <a:rPr lang="en-US" sz="1800" b="1" u="sng" dirty="0" smtClean="0"/>
              <a:t>any </a:t>
            </a:r>
            <a:r>
              <a:rPr lang="en-US" sz="1800" b="1" u="sng" dirty="0"/>
              <a:t>land or building designed to be used as a </a:t>
            </a:r>
            <a:r>
              <a:rPr lang="en-US" sz="1800" b="1" u="sng" dirty="0" smtClean="0"/>
              <a:t>private residence</a:t>
            </a:r>
            <a:r>
              <a:rPr lang="en-US" sz="1800" b="1" dirty="0" smtClean="0"/>
              <a:t>…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1800" dirty="0" smtClean="0"/>
              <a:t>Requires </a:t>
            </a:r>
            <a:r>
              <a:rPr lang="en-US" sz="1800" dirty="0"/>
              <a:t>all Home Improvement Contractors </a:t>
            </a:r>
            <a:r>
              <a:rPr lang="en-US" sz="1800" dirty="0" smtClean="0"/>
              <a:t>and </a:t>
            </a:r>
            <a:r>
              <a:rPr lang="en-US" sz="1800" dirty="0"/>
              <a:t>Salespersons obtain a certificate of </a:t>
            </a:r>
            <a:r>
              <a:rPr lang="en-US" sz="1800" dirty="0" smtClean="0"/>
              <a:t>Registration</a:t>
            </a:r>
          </a:p>
          <a:p>
            <a:endParaRPr lang="en-US" sz="1800" dirty="0"/>
          </a:p>
          <a:p>
            <a:r>
              <a:rPr lang="en-US" sz="1800" dirty="0" smtClean="0"/>
              <a:t>Defines </a:t>
            </a:r>
            <a:r>
              <a:rPr lang="en-US" sz="1800" dirty="0"/>
              <a:t>Contract </a:t>
            </a:r>
            <a:r>
              <a:rPr lang="en-US" sz="1800" dirty="0" smtClean="0"/>
              <a:t>Requirements</a:t>
            </a:r>
          </a:p>
          <a:p>
            <a:endParaRPr lang="en-US" sz="1800" dirty="0"/>
          </a:p>
          <a:p>
            <a:r>
              <a:rPr lang="en-US" sz="1800" dirty="0" smtClean="0"/>
              <a:t>Establishes </a:t>
            </a:r>
            <a:r>
              <a:rPr lang="en-US" sz="1800" dirty="0"/>
              <a:t>Home Improvement Guaranty </a:t>
            </a:r>
            <a:r>
              <a:rPr lang="en-US" sz="1800" dirty="0" smtClean="0"/>
              <a:t>Fund</a:t>
            </a:r>
          </a:p>
          <a:p>
            <a:endParaRPr lang="en-US" sz="1800" dirty="0"/>
          </a:p>
          <a:p>
            <a:r>
              <a:rPr lang="en-US" sz="1800" dirty="0" smtClean="0"/>
              <a:t>Notice </a:t>
            </a:r>
            <a:r>
              <a:rPr lang="en-US" sz="1800" dirty="0"/>
              <a:t>of cancellation (72 </a:t>
            </a:r>
            <a:r>
              <a:rPr lang="en-US" sz="1800" dirty="0" smtClean="0"/>
              <a:t>hrs./</a:t>
            </a:r>
            <a:r>
              <a:rPr lang="en-US" sz="1800" dirty="0"/>
              <a:t>3days)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6600"/>
            <a:ext cx="2267675" cy="15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When is a Registration Required?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Contracts </a:t>
            </a:r>
            <a:r>
              <a:rPr lang="en-US" sz="2400" dirty="0"/>
              <a:t>&gt; $</a:t>
            </a:r>
            <a:r>
              <a:rPr lang="en-US" sz="2400" dirty="0" smtClean="0"/>
              <a:t>200</a:t>
            </a:r>
          </a:p>
          <a:p>
            <a:endParaRPr lang="en-US" sz="2400" dirty="0"/>
          </a:p>
          <a:p>
            <a:r>
              <a:rPr lang="en-US" sz="2400" dirty="0" smtClean="0"/>
              <a:t>Contractors </a:t>
            </a:r>
            <a:r>
              <a:rPr lang="en-US" sz="2400" dirty="0"/>
              <a:t>&gt; $1,000 any 12 month </a:t>
            </a:r>
            <a:r>
              <a:rPr lang="en-US" sz="2400" dirty="0" smtClean="0"/>
              <a:t>period</a:t>
            </a:r>
          </a:p>
          <a:p>
            <a:endParaRPr lang="en-US" sz="2400" dirty="0"/>
          </a:p>
          <a:p>
            <a:r>
              <a:rPr lang="en-US" sz="2400" dirty="0" smtClean="0"/>
              <a:t>Contractors –                                         Individual</a:t>
            </a:r>
            <a:r>
              <a:rPr lang="en-US" sz="2400" dirty="0"/>
              <a:t>, </a:t>
            </a:r>
            <a:r>
              <a:rPr lang="en-US" sz="2400" dirty="0" smtClean="0"/>
              <a:t>Partnership</a:t>
            </a:r>
            <a:r>
              <a:rPr lang="en-US" sz="2400" dirty="0"/>
              <a:t>, LLC, </a:t>
            </a:r>
            <a:r>
              <a:rPr lang="en-US" sz="2400" dirty="0" smtClean="0"/>
              <a:t>Corporation</a:t>
            </a:r>
          </a:p>
          <a:p>
            <a:endParaRPr lang="en-US" sz="2400" dirty="0" smtClean="0"/>
          </a:p>
          <a:p>
            <a:r>
              <a:rPr lang="en-US" sz="2400" dirty="0" smtClean="0"/>
              <a:t>Salespersons [HIS]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1315432" cy="13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Sec. 20-427.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315200" cy="48138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/>
              <a:t>person engaged in making home improvements </a:t>
            </a:r>
            <a:r>
              <a:rPr lang="en-US" sz="2400" i="1" dirty="0" smtClean="0"/>
              <a:t>shall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400" i="1" dirty="0" smtClean="0"/>
              <a:t>exhibit</a:t>
            </a:r>
            <a:r>
              <a:rPr lang="en-US" sz="2400" dirty="0" smtClean="0"/>
              <a:t> </a:t>
            </a:r>
            <a:r>
              <a:rPr lang="en-US" sz="2400" dirty="0"/>
              <a:t>his/her certificate upon request</a:t>
            </a:r>
          </a:p>
          <a:p>
            <a:pPr lvl="1"/>
            <a:r>
              <a:rPr lang="en-US" sz="2400" i="1" dirty="0" smtClean="0"/>
              <a:t>state</a:t>
            </a:r>
            <a:r>
              <a:rPr lang="en-US" sz="2400" dirty="0" smtClean="0"/>
              <a:t> </a:t>
            </a:r>
            <a:r>
              <a:rPr lang="en-US" sz="2400" dirty="0"/>
              <a:t>in any advertisement the fact that he/she is registered,</a:t>
            </a:r>
          </a:p>
          <a:p>
            <a:pPr lvl="1"/>
            <a:r>
              <a:rPr lang="en-US" sz="2400" i="1" dirty="0" smtClean="0"/>
              <a:t>include</a:t>
            </a:r>
            <a:r>
              <a:rPr lang="en-US" sz="2400" dirty="0" smtClean="0"/>
              <a:t> </a:t>
            </a:r>
            <a:r>
              <a:rPr lang="en-US" sz="2400" dirty="0"/>
              <a:t>his/her registration number in any </a:t>
            </a:r>
            <a:r>
              <a:rPr lang="en-US" sz="2400" dirty="0" smtClean="0"/>
              <a:t>advertisements.</a:t>
            </a:r>
            <a:endParaRPr lang="en-US" sz="2400" dirty="0"/>
          </a:p>
          <a:p>
            <a:pPr lvl="1"/>
            <a:r>
              <a:rPr lang="en-US" sz="2400" dirty="0" smtClean="0"/>
              <a:t>shall </a:t>
            </a:r>
            <a:r>
              <a:rPr lang="en-US" sz="2400" i="1" dirty="0" smtClean="0"/>
              <a:t>obtain</a:t>
            </a:r>
            <a:r>
              <a:rPr lang="en-US" sz="2400" dirty="0" smtClean="0"/>
              <a:t> all </a:t>
            </a:r>
            <a:r>
              <a:rPr lang="en-US" sz="2400" dirty="0"/>
              <a:t>required permits prior to commencing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38600"/>
            <a:ext cx="2108923" cy="21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Sec. 20-427.(b)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No </a:t>
            </a:r>
            <a:r>
              <a:rPr lang="en-US" sz="2400" b="1" dirty="0"/>
              <a:t>person shall:</a:t>
            </a:r>
          </a:p>
          <a:p>
            <a:r>
              <a:rPr lang="en-US" sz="2400" dirty="0"/>
              <a:t>(1) use the certificate of </a:t>
            </a:r>
            <a:r>
              <a:rPr lang="en-US" sz="2400" dirty="0" smtClean="0"/>
              <a:t>another</a:t>
            </a:r>
          </a:p>
          <a:p>
            <a:endParaRPr lang="en-US" sz="2400" dirty="0"/>
          </a:p>
          <a:p>
            <a:r>
              <a:rPr lang="en-US" sz="2400" dirty="0"/>
              <a:t>(2) give false evidence to the </a:t>
            </a:r>
            <a:r>
              <a:rPr lang="en-US" sz="2400" dirty="0" smtClean="0"/>
              <a:t>commissioner</a:t>
            </a:r>
          </a:p>
          <a:p>
            <a:endParaRPr lang="en-US" sz="2400" dirty="0" smtClean="0"/>
          </a:p>
          <a:p>
            <a:r>
              <a:rPr lang="en-US" sz="2400" dirty="0" smtClean="0"/>
              <a:t>(3</a:t>
            </a:r>
            <a:r>
              <a:rPr lang="en-US" sz="2400" dirty="0"/>
              <a:t>) impersonate a registered home </a:t>
            </a:r>
            <a:r>
              <a:rPr lang="en-US" sz="2400" dirty="0" smtClean="0"/>
              <a:t>improvement contractor </a:t>
            </a:r>
            <a:r>
              <a:rPr lang="en-US" sz="2400" dirty="0"/>
              <a:t>or </a:t>
            </a:r>
            <a:r>
              <a:rPr lang="en-US" sz="2400" dirty="0" smtClean="0"/>
              <a:t>salesman</a:t>
            </a:r>
          </a:p>
          <a:p>
            <a:endParaRPr lang="en-US" sz="2400" dirty="0" smtClean="0"/>
          </a:p>
          <a:p>
            <a:r>
              <a:rPr lang="en-US" sz="2400" dirty="0"/>
              <a:t>(4) use or attempt to use an expired, suspended or </a:t>
            </a:r>
            <a:r>
              <a:rPr lang="en-US" sz="2400" dirty="0" smtClean="0"/>
              <a:t>revoked </a:t>
            </a:r>
            <a:r>
              <a:rPr lang="en-US" sz="2400" dirty="0"/>
              <a:t>(registration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/>
              <a:t>5) offer or make any home improvement without </a:t>
            </a:r>
            <a:r>
              <a:rPr lang="en-US" sz="2400" dirty="0" smtClean="0"/>
              <a:t>having </a:t>
            </a:r>
            <a:r>
              <a:rPr lang="en-US" sz="2400" dirty="0"/>
              <a:t>a current certificate of registration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533400"/>
            <a:ext cx="1037206" cy="25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Sec. 20-427 (b</a:t>
            </a:r>
            <a:r>
              <a:rPr lang="en-US" sz="2800" b="1" dirty="0" smtClean="0"/>
              <a:t>)  		</a:t>
            </a:r>
            <a:r>
              <a:rPr lang="en-US" sz="2800" i="1" dirty="0" smtClean="0"/>
              <a:t>cont.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(6) claim the registration is an endorsement by the </a:t>
            </a:r>
            <a:r>
              <a:rPr lang="en-US" sz="2400" dirty="0" smtClean="0"/>
              <a:t>Commissioner</a:t>
            </a:r>
          </a:p>
          <a:p>
            <a:endParaRPr lang="en-US" sz="2400" dirty="0"/>
          </a:p>
          <a:p>
            <a:r>
              <a:rPr lang="en-US" sz="2400" dirty="0" smtClean="0"/>
              <a:t>(7</a:t>
            </a:r>
            <a:r>
              <a:rPr lang="en-US" sz="2400" dirty="0"/>
              <a:t>) employ an unregistered </a:t>
            </a:r>
            <a:r>
              <a:rPr lang="en-US" sz="2400" dirty="0" smtClean="0"/>
              <a:t>salesman</a:t>
            </a:r>
          </a:p>
          <a:p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/>
              <a:t>8) fail to refund the amount paid for a home </a:t>
            </a:r>
            <a:r>
              <a:rPr lang="en-US" sz="2400" dirty="0" smtClean="0"/>
              <a:t>improvement </a:t>
            </a:r>
            <a:endParaRPr lang="en-US" sz="2400" dirty="0"/>
          </a:p>
          <a:p>
            <a:pPr lvl="1"/>
            <a:r>
              <a:rPr lang="en-US" sz="2400" dirty="0" smtClean="0"/>
              <a:t> If </a:t>
            </a:r>
            <a:r>
              <a:rPr lang="en-US" sz="2400" dirty="0"/>
              <a:t>no substantial portion of work </a:t>
            </a:r>
          </a:p>
          <a:p>
            <a:pPr lvl="1"/>
            <a:r>
              <a:rPr lang="en-US" sz="2400" dirty="0" smtClean="0"/>
              <a:t> written </a:t>
            </a:r>
            <a:r>
              <a:rPr lang="en-US" sz="2400" dirty="0"/>
              <a:t>request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6491EA-A8C5-49BC-AD0E-76CEC269E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761</Words>
  <Application>Microsoft Office PowerPoint</Application>
  <PresentationFormat>On-screen Show (4:3)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Lato</vt:lpstr>
      <vt:lpstr>Lato Light</vt:lpstr>
      <vt:lpstr>Lato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      Home Improvement Act  Chapter 400 </vt:lpstr>
      <vt:lpstr>When is a Registration Required?</vt:lpstr>
      <vt:lpstr>Sec. 20-427. (a)</vt:lpstr>
      <vt:lpstr>Sec. 20-427.(b)</vt:lpstr>
      <vt:lpstr>Sec. 20-427 (b)    cont. </vt:lpstr>
      <vt:lpstr>  Criminal Penalties</vt:lpstr>
      <vt:lpstr>Criminal Penalties</vt:lpstr>
      <vt:lpstr>Civil Penalties </vt:lpstr>
      <vt:lpstr> </vt:lpstr>
      <vt:lpstr> Contract Requirements Sec. 20- 429.</vt:lpstr>
      <vt:lpstr> Home Solicitation Sales Act Chapter 740</vt:lpstr>
      <vt:lpstr> Be Alert to Typical Practices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Lora Rae</dc:creator>
  <cp:lastModifiedBy>Maldonado, Geraldo</cp:lastModifiedBy>
  <cp:revision>52</cp:revision>
  <cp:lastPrinted>2019-04-25T15:06:53Z</cp:lastPrinted>
  <dcterms:created xsi:type="dcterms:W3CDTF">2017-06-21T14:58:24Z</dcterms:created>
  <dcterms:modified xsi:type="dcterms:W3CDTF">2020-02-05T18:42:55Z</dcterms:modified>
</cp:coreProperties>
</file>