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3"/>
  </p:notesMasterIdLst>
  <p:sldIdLst>
    <p:sldId id="275" r:id="rId3"/>
    <p:sldId id="1176" r:id="rId4"/>
    <p:sldId id="312" r:id="rId5"/>
    <p:sldId id="577" r:id="rId6"/>
    <p:sldId id="582" r:id="rId7"/>
    <p:sldId id="581" r:id="rId8"/>
    <p:sldId id="422" r:id="rId9"/>
    <p:sldId id="410" r:id="rId10"/>
    <p:sldId id="388" r:id="rId11"/>
    <p:sldId id="393" r:id="rId12"/>
    <p:sldId id="1182" r:id="rId13"/>
    <p:sldId id="504" r:id="rId14"/>
    <p:sldId id="1183" r:id="rId15"/>
    <p:sldId id="285" r:id="rId16"/>
    <p:sldId id="1177" r:id="rId17"/>
    <p:sldId id="548" r:id="rId18"/>
    <p:sldId id="562" r:id="rId19"/>
    <p:sldId id="1181" r:id="rId20"/>
    <p:sldId id="574" r:id="rId21"/>
    <p:sldId id="509" r:id="rId22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Janecko" initials="AJ" lastIdx="9" clrIdx="0"/>
  <p:cmAuthor id="1" name="Kerry E. O'Neill" initials="KEO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93A"/>
    <a:srgbClr val="F57913"/>
    <a:srgbClr val="5E5EFE"/>
    <a:srgbClr val="5050FE"/>
    <a:srgbClr val="575FFB"/>
    <a:srgbClr val="434CFB"/>
    <a:srgbClr val="837DF3"/>
    <a:srgbClr val="1E1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11" autoAdjust="0"/>
    <p:restoredTop sz="70475" autoAdjust="0"/>
  </p:normalViewPr>
  <p:slideViewPr>
    <p:cSldViewPr>
      <p:cViewPr varScale="1">
        <p:scale>
          <a:sx n="72" d="100"/>
          <a:sy n="72" d="100"/>
        </p:scale>
        <p:origin x="6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60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077DC-A608-445F-BC86-77267F76C87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E08946-C626-4B11-94E5-792B31A39BF4}">
      <dgm:prSet phldrT="[Text]"/>
      <dgm:spPr/>
      <dgm:t>
        <a:bodyPr/>
        <a:lstStyle/>
        <a:p>
          <a:r>
            <a:rPr lang="en-US" b="1" dirty="0"/>
            <a:t>No upfront costs (for PV system)</a:t>
          </a:r>
        </a:p>
      </dgm:t>
    </dgm:pt>
    <dgm:pt modelId="{B2F5D437-420E-4CC9-80E8-6AFA80159A2F}" type="parTrans" cxnId="{B4038169-C240-4C6F-B751-CD90CD253BB8}">
      <dgm:prSet/>
      <dgm:spPr/>
      <dgm:t>
        <a:bodyPr/>
        <a:lstStyle/>
        <a:p>
          <a:endParaRPr lang="en-US" b="1"/>
        </a:p>
      </dgm:t>
    </dgm:pt>
    <dgm:pt modelId="{54C107E6-99A0-4A82-B44B-61EAC1B03E2A}" type="sibTrans" cxnId="{B4038169-C240-4C6F-B751-CD90CD253BB8}">
      <dgm:prSet/>
      <dgm:spPr/>
      <dgm:t>
        <a:bodyPr/>
        <a:lstStyle/>
        <a:p>
          <a:endParaRPr lang="en-US" b="1"/>
        </a:p>
      </dgm:t>
    </dgm:pt>
    <dgm:pt modelId="{5E8A1F8B-3B05-4F1D-B7F9-A20D7F934E18}">
      <dgm:prSet phldrT="[Text]"/>
      <dgm:spPr/>
      <dgm:t>
        <a:bodyPr/>
        <a:lstStyle/>
        <a:p>
          <a:r>
            <a:rPr lang="en-US" b="1" dirty="0"/>
            <a:t>Lock in discounted electricity rate</a:t>
          </a:r>
        </a:p>
      </dgm:t>
    </dgm:pt>
    <dgm:pt modelId="{B10D80B2-A70D-44E7-B33D-57E2C2239487}" type="parTrans" cxnId="{B47E5578-6A2E-4E2D-914D-E1CEC37A4297}">
      <dgm:prSet/>
      <dgm:spPr/>
      <dgm:t>
        <a:bodyPr/>
        <a:lstStyle/>
        <a:p>
          <a:endParaRPr lang="en-US" b="1"/>
        </a:p>
      </dgm:t>
    </dgm:pt>
    <dgm:pt modelId="{2603F7F0-5781-4114-9B1F-6F06BCD0A657}" type="sibTrans" cxnId="{B47E5578-6A2E-4E2D-914D-E1CEC37A4297}">
      <dgm:prSet/>
      <dgm:spPr/>
      <dgm:t>
        <a:bodyPr/>
        <a:lstStyle/>
        <a:p>
          <a:endParaRPr lang="en-US" b="1"/>
        </a:p>
      </dgm:t>
    </dgm:pt>
    <dgm:pt modelId="{DBDFD270-0E52-4743-99B1-1276CDD24776}">
      <dgm:prSet phldrT="[Text]"/>
      <dgm:spPr/>
      <dgm:t>
        <a:bodyPr/>
        <a:lstStyle/>
        <a:p>
          <a:r>
            <a:rPr lang="en-US" b="1" dirty="0"/>
            <a:t>Positive cash flow </a:t>
          </a:r>
        </a:p>
      </dgm:t>
    </dgm:pt>
    <dgm:pt modelId="{CB20D0C4-FB4A-4251-B48A-E3EA68CB8DA6}" type="parTrans" cxnId="{332B0AD5-BA14-4B85-BE2B-28485ECFCAF9}">
      <dgm:prSet/>
      <dgm:spPr/>
      <dgm:t>
        <a:bodyPr/>
        <a:lstStyle/>
        <a:p>
          <a:endParaRPr lang="en-US" b="1"/>
        </a:p>
      </dgm:t>
    </dgm:pt>
    <dgm:pt modelId="{92F587F8-EB14-4D48-BB02-13E3C6F11AF4}" type="sibTrans" cxnId="{332B0AD5-BA14-4B85-BE2B-28485ECFCAF9}">
      <dgm:prSet/>
      <dgm:spPr/>
      <dgm:t>
        <a:bodyPr/>
        <a:lstStyle/>
        <a:p>
          <a:endParaRPr lang="en-US" b="1"/>
        </a:p>
      </dgm:t>
    </dgm:pt>
    <dgm:pt modelId="{169B61C1-FCD2-4FB1-A999-86E83F21C2C1}">
      <dgm:prSet phldrT="[Text]"/>
      <dgm:spPr/>
      <dgm:t>
        <a:bodyPr/>
        <a:lstStyle/>
        <a:p>
          <a:r>
            <a:rPr lang="en-US" b="1" dirty="0"/>
            <a:t>CGB owns operations &amp; maintenance costs</a:t>
          </a:r>
        </a:p>
      </dgm:t>
    </dgm:pt>
    <dgm:pt modelId="{20CE8D09-588E-48A7-AC83-BA7822D2E642}" type="parTrans" cxnId="{D918D352-8A11-45A4-8842-617EAC3A0E5C}">
      <dgm:prSet/>
      <dgm:spPr/>
      <dgm:t>
        <a:bodyPr/>
        <a:lstStyle/>
        <a:p>
          <a:endParaRPr lang="en-US" b="1"/>
        </a:p>
      </dgm:t>
    </dgm:pt>
    <dgm:pt modelId="{33128FA8-5D3F-4549-B44C-41D018C6A5FB}" type="sibTrans" cxnId="{D918D352-8A11-45A4-8842-617EAC3A0E5C}">
      <dgm:prSet/>
      <dgm:spPr/>
      <dgm:t>
        <a:bodyPr/>
        <a:lstStyle/>
        <a:p>
          <a:endParaRPr lang="en-US" b="1"/>
        </a:p>
      </dgm:t>
    </dgm:pt>
    <dgm:pt modelId="{50E310E7-2A8C-4E1D-9B59-7EAD8C0B296B}">
      <dgm:prSet phldrT="[Text]"/>
      <dgm:spPr/>
      <dgm:t>
        <a:bodyPr/>
        <a:lstStyle/>
        <a:p>
          <a:r>
            <a:rPr lang="en-US" b="1" dirty="0"/>
            <a:t>Preserve capital &amp; credit lines</a:t>
          </a:r>
        </a:p>
      </dgm:t>
    </dgm:pt>
    <dgm:pt modelId="{A6CDA4B2-F796-4005-B518-476EDAE6278E}" type="parTrans" cxnId="{BCE3A3F6-2BDB-4828-8926-FD9FC3A9C801}">
      <dgm:prSet/>
      <dgm:spPr/>
      <dgm:t>
        <a:bodyPr/>
        <a:lstStyle/>
        <a:p>
          <a:endParaRPr lang="en-US" b="1"/>
        </a:p>
      </dgm:t>
    </dgm:pt>
    <dgm:pt modelId="{25666025-1B1C-4EDC-AABB-7903F7823E35}" type="sibTrans" cxnId="{BCE3A3F6-2BDB-4828-8926-FD9FC3A9C801}">
      <dgm:prSet/>
      <dgm:spPr/>
      <dgm:t>
        <a:bodyPr/>
        <a:lstStyle/>
        <a:p>
          <a:endParaRPr lang="en-US" b="1"/>
        </a:p>
      </dgm:t>
    </dgm:pt>
    <dgm:pt modelId="{1A7D7A75-D585-480D-96BC-9D258E7A8D12}">
      <dgm:prSet phldrT="[Text]"/>
      <dgm:spPr/>
      <dgm:t>
        <a:bodyPr/>
        <a:lstStyle/>
        <a:p>
          <a:r>
            <a:rPr lang="en-US" b="1" dirty="0"/>
            <a:t>Monetizes value of federal ITC</a:t>
          </a:r>
        </a:p>
      </dgm:t>
    </dgm:pt>
    <dgm:pt modelId="{55F47978-926C-41D0-B809-6B5CC7232AD6}" type="parTrans" cxnId="{129375CA-E74F-4150-A3B8-8B387983D15B}">
      <dgm:prSet/>
      <dgm:spPr/>
      <dgm:t>
        <a:bodyPr/>
        <a:lstStyle/>
        <a:p>
          <a:endParaRPr lang="en-US" b="1"/>
        </a:p>
      </dgm:t>
    </dgm:pt>
    <dgm:pt modelId="{49BFC670-CA1F-4F7B-A049-4FE3DCA7AC30}" type="sibTrans" cxnId="{129375CA-E74F-4150-A3B8-8B387983D15B}">
      <dgm:prSet/>
      <dgm:spPr/>
      <dgm:t>
        <a:bodyPr/>
        <a:lstStyle/>
        <a:p>
          <a:endParaRPr lang="en-US" b="1"/>
        </a:p>
      </dgm:t>
    </dgm:pt>
    <dgm:pt modelId="{22C14028-7194-4678-957F-20D51D77CE58}" type="pres">
      <dgm:prSet presAssocID="{7C3077DC-A608-445F-BC86-77267F76C8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58A879-F36B-46F1-BD3A-E397FC4AF7DB}" type="pres">
      <dgm:prSet presAssocID="{02E08946-C626-4B11-94E5-792B31A39BF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396D8-01BF-413E-B790-680BED0305D5}" type="pres">
      <dgm:prSet presAssocID="{54C107E6-99A0-4A82-B44B-61EAC1B03E2A}" presName="sibTrans" presStyleCnt="0"/>
      <dgm:spPr/>
    </dgm:pt>
    <dgm:pt modelId="{A942C87B-4327-41E2-891D-EC091238B8AD}" type="pres">
      <dgm:prSet presAssocID="{5E8A1F8B-3B05-4F1D-B7F9-A20D7F934E1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50F02-3EF8-41C7-9B1B-0BEDC17BD24A}" type="pres">
      <dgm:prSet presAssocID="{2603F7F0-5781-4114-9B1F-6F06BCD0A657}" presName="sibTrans" presStyleCnt="0"/>
      <dgm:spPr/>
    </dgm:pt>
    <dgm:pt modelId="{862551CE-783B-4748-9C43-825F18419089}" type="pres">
      <dgm:prSet presAssocID="{DBDFD270-0E52-4743-99B1-1276CDD2477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F8C49-6602-4144-BCBC-56C6B93075C2}" type="pres">
      <dgm:prSet presAssocID="{92F587F8-EB14-4D48-BB02-13E3C6F11AF4}" presName="sibTrans" presStyleCnt="0"/>
      <dgm:spPr/>
    </dgm:pt>
    <dgm:pt modelId="{13383DA5-D5EF-4815-AAEB-82780796C27F}" type="pres">
      <dgm:prSet presAssocID="{169B61C1-FCD2-4FB1-A999-86E83F21C2C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F44E0-B8BD-4C16-80C4-C682EBF05E56}" type="pres">
      <dgm:prSet presAssocID="{33128FA8-5D3F-4549-B44C-41D018C6A5FB}" presName="sibTrans" presStyleCnt="0"/>
      <dgm:spPr/>
    </dgm:pt>
    <dgm:pt modelId="{283B2726-AA9F-466C-9FCD-A8751F5523D4}" type="pres">
      <dgm:prSet presAssocID="{50E310E7-2A8C-4E1D-9B59-7EAD8C0B296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BD31E-EE80-44AB-A558-B0EAF00D3B43}" type="pres">
      <dgm:prSet presAssocID="{25666025-1B1C-4EDC-AABB-7903F7823E35}" presName="sibTrans" presStyleCnt="0"/>
      <dgm:spPr/>
    </dgm:pt>
    <dgm:pt modelId="{D7A8F18C-206F-4E96-B173-AC6251EA1D44}" type="pres">
      <dgm:prSet presAssocID="{1A7D7A75-D585-480D-96BC-9D258E7A8D1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2B0AD5-BA14-4B85-BE2B-28485ECFCAF9}" srcId="{7C3077DC-A608-445F-BC86-77267F76C878}" destId="{DBDFD270-0E52-4743-99B1-1276CDD24776}" srcOrd="2" destOrd="0" parTransId="{CB20D0C4-FB4A-4251-B48A-E3EA68CB8DA6}" sibTransId="{92F587F8-EB14-4D48-BB02-13E3C6F11AF4}"/>
    <dgm:cxn modelId="{B47E5578-6A2E-4E2D-914D-E1CEC37A4297}" srcId="{7C3077DC-A608-445F-BC86-77267F76C878}" destId="{5E8A1F8B-3B05-4F1D-B7F9-A20D7F934E18}" srcOrd="1" destOrd="0" parTransId="{B10D80B2-A70D-44E7-B33D-57E2C2239487}" sibTransId="{2603F7F0-5781-4114-9B1F-6F06BCD0A657}"/>
    <dgm:cxn modelId="{26AE09E9-113D-48F2-A6CD-96872C6F41E9}" type="presOf" srcId="{1A7D7A75-D585-480D-96BC-9D258E7A8D12}" destId="{D7A8F18C-206F-4E96-B173-AC6251EA1D44}" srcOrd="0" destOrd="0" presId="urn:microsoft.com/office/officeart/2005/8/layout/default"/>
    <dgm:cxn modelId="{B4038169-C240-4C6F-B751-CD90CD253BB8}" srcId="{7C3077DC-A608-445F-BC86-77267F76C878}" destId="{02E08946-C626-4B11-94E5-792B31A39BF4}" srcOrd="0" destOrd="0" parTransId="{B2F5D437-420E-4CC9-80E8-6AFA80159A2F}" sibTransId="{54C107E6-99A0-4A82-B44B-61EAC1B03E2A}"/>
    <dgm:cxn modelId="{DEF8CD56-A72E-4D71-95D3-51F5236BF86D}" type="presOf" srcId="{169B61C1-FCD2-4FB1-A999-86E83F21C2C1}" destId="{13383DA5-D5EF-4815-AAEB-82780796C27F}" srcOrd="0" destOrd="0" presId="urn:microsoft.com/office/officeart/2005/8/layout/default"/>
    <dgm:cxn modelId="{BCE3A3F6-2BDB-4828-8926-FD9FC3A9C801}" srcId="{7C3077DC-A608-445F-BC86-77267F76C878}" destId="{50E310E7-2A8C-4E1D-9B59-7EAD8C0B296B}" srcOrd="4" destOrd="0" parTransId="{A6CDA4B2-F796-4005-B518-476EDAE6278E}" sibTransId="{25666025-1B1C-4EDC-AABB-7903F7823E35}"/>
    <dgm:cxn modelId="{9FF4512C-CB17-461D-B631-9E5800600BB9}" type="presOf" srcId="{7C3077DC-A608-445F-BC86-77267F76C878}" destId="{22C14028-7194-4678-957F-20D51D77CE58}" srcOrd="0" destOrd="0" presId="urn:microsoft.com/office/officeart/2005/8/layout/default"/>
    <dgm:cxn modelId="{93B3359D-CD93-4A6E-841E-460A6AB6F7F9}" type="presOf" srcId="{50E310E7-2A8C-4E1D-9B59-7EAD8C0B296B}" destId="{283B2726-AA9F-466C-9FCD-A8751F5523D4}" srcOrd="0" destOrd="0" presId="urn:microsoft.com/office/officeart/2005/8/layout/default"/>
    <dgm:cxn modelId="{129375CA-E74F-4150-A3B8-8B387983D15B}" srcId="{7C3077DC-A608-445F-BC86-77267F76C878}" destId="{1A7D7A75-D585-480D-96BC-9D258E7A8D12}" srcOrd="5" destOrd="0" parTransId="{55F47978-926C-41D0-B809-6B5CC7232AD6}" sibTransId="{49BFC670-CA1F-4F7B-A049-4FE3DCA7AC30}"/>
    <dgm:cxn modelId="{E451E70D-A397-4B2A-868D-E9C3927BF1AD}" type="presOf" srcId="{5E8A1F8B-3B05-4F1D-B7F9-A20D7F934E18}" destId="{A942C87B-4327-41E2-891D-EC091238B8AD}" srcOrd="0" destOrd="0" presId="urn:microsoft.com/office/officeart/2005/8/layout/default"/>
    <dgm:cxn modelId="{F608BB17-4DEC-4EA2-B196-7E703A4C0E0B}" type="presOf" srcId="{DBDFD270-0E52-4743-99B1-1276CDD24776}" destId="{862551CE-783B-4748-9C43-825F18419089}" srcOrd="0" destOrd="0" presId="urn:microsoft.com/office/officeart/2005/8/layout/default"/>
    <dgm:cxn modelId="{F9B70A70-05C4-4EFC-882F-4180ED8A79E5}" type="presOf" srcId="{02E08946-C626-4B11-94E5-792B31A39BF4}" destId="{A058A879-F36B-46F1-BD3A-E397FC4AF7DB}" srcOrd="0" destOrd="0" presId="urn:microsoft.com/office/officeart/2005/8/layout/default"/>
    <dgm:cxn modelId="{D918D352-8A11-45A4-8842-617EAC3A0E5C}" srcId="{7C3077DC-A608-445F-BC86-77267F76C878}" destId="{169B61C1-FCD2-4FB1-A999-86E83F21C2C1}" srcOrd="3" destOrd="0" parTransId="{20CE8D09-588E-48A7-AC83-BA7822D2E642}" sibTransId="{33128FA8-5D3F-4549-B44C-41D018C6A5FB}"/>
    <dgm:cxn modelId="{F4E439DE-130D-408F-B970-31021AC684C8}" type="presParOf" srcId="{22C14028-7194-4678-957F-20D51D77CE58}" destId="{A058A879-F36B-46F1-BD3A-E397FC4AF7DB}" srcOrd="0" destOrd="0" presId="urn:microsoft.com/office/officeart/2005/8/layout/default"/>
    <dgm:cxn modelId="{CC648387-6476-467C-819D-929DEAC71078}" type="presParOf" srcId="{22C14028-7194-4678-957F-20D51D77CE58}" destId="{64C396D8-01BF-413E-B790-680BED0305D5}" srcOrd="1" destOrd="0" presId="urn:microsoft.com/office/officeart/2005/8/layout/default"/>
    <dgm:cxn modelId="{F23B1843-03C9-454B-9CDA-946095919102}" type="presParOf" srcId="{22C14028-7194-4678-957F-20D51D77CE58}" destId="{A942C87B-4327-41E2-891D-EC091238B8AD}" srcOrd="2" destOrd="0" presId="urn:microsoft.com/office/officeart/2005/8/layout/default"/>
    <dgm:cxn modelId="{613C17DD-D307-4258-B112-079F5690B692}" type="presParOf" srcId="{22C14028-7194-4678-957F-20D51D77CE58}" destId="{5A450F02-3EF8-41C7-9B1B-0BEDC17BD24A}" srcOrd="3" destOrd="0" presId="urn:microsoft.com/office/officeart/2005/8/layout/default"/>
    <dgm:cxn modelId="{8536ED44-D21F-4586-9076-E445D087EAE4}" type="presParOf" srcId="{22C14028-7194-4678-957F-20D51D77CE58}" destId="{862551CE-783B-4748-9C43-825F18419089}" srcOrd="4" destOrd="0" presId="urn:microsoft.com/office/officeart/2005/8/layout/default"/>
    <dgm:cxn modelId="{EA84A098-DD1B-4C7F-BF76-E5CBE666961D}" type="presParOf" srcId="{22C14028-7194-4678-957F-20D51D77CE58}" destId="{D79F8C49-6602-4144-BCBC-56C6B93075C2}" srcOrd="5" destOrd="0" presId="urn:microsoft.com/office/officeart/2005/8/layout/default"/>
    <dgm:cxn modelId="{2AD860CD-F036-432B-960E-CA8A07AE18DB}" type="presParOf" srcId="{22C14028-7194-4678-957F-20D51D77CE58}" destId="{13383DA5-D5EF-4815-AAEB-82780796C27F}" srcOrd="6" destOrd="0" presId="urn:microsoft.com/office/officeart/2005/8/layout/default"/>
    <dgm:cxn modelId="{B986A3E9-93B2-40F2-8BCA-8D0C25C825AD}" type="presParOf" srcId="{22C14028-7194-4678-957F-20D51D77CE58}" destId="{33DF44E0-B8BD-4C16-80C4-C682EBF05E56}" srcOrd="7" destOrd="0" presId="urn:microsoft.com/office/officeart/2005/8/layout/default"/>
    <dgm:cxn modelId="{56B04898-5C8D-4280-8E90-80255E82ABDD}" type="presParOf" srcId="{22C14028-7194-4678-957F-20D51D77CE58}" destId="{283B2726-AA9F-466C-9FCD-A8751F5523D4}" srcOrd="8" destOrd="0" presId="urn:microsoft.com/office/officeart/2005/8/layout/default"/>
    <dgm:cxn modelId="{F332D5A0-BCF4-4290-8E5D-3705CD6A5D3D}" type="presParOf" srcId="{22C14028-7194-4678-957F-20D51D77CE58}" destId="{179BD31E-EE80-44AB-A558-B0EAF00D3B43}" srcOrd="9" destOrd="0" presId="urn:microsoft.com/office/officeart/2005/8/layout/default"/>
    <dgm:cxn modelId="{9E7AE4BB-FDC2-46EB-A5DC-96CD2EAC0FB9}" type="presParOf" srcId="{22C14028-7194-4678-957F-20D51D77CE58}" destId="{D7A8F18C-206F-4E96-B173-AC6251EA1D4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8A879-F36B-46F1-BD3A-E397FC4AF7DB}">
      <dsp:nvSpPr>
        <dsp:cNvPr id="0" name=""/>
        <dsp:cNvSpPr/>
      </dsp:nvSpPr>
      <dsp:spPr>
        <a:xfrm>
          <a:off x="397813" y="501"/>
          <a:ext cx="1870843" cy="11225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No upfront costs (for PV system)</a:t>
          </a:r>
        </a:p>
      </dsp:txBody>
      <dsp:txXfrm>
        <a:off x="397813" y="501"/>
        <a:ext cx="1870843" cy="1122506"/>
      </dsp:txXfrm>
    </dsp:sp>
    <dsp:sp modelId="{A942C87B-4327-41E2-891D-EC091238B8AD}">
      <dsp:nvSpPr>
        <dsp:cNvPr id="0" name=""/>
        <dsp:cNvSpPr/>
      </dsp:nvSpPr>
      <dsp:spPr>
        <a:xfrm>
          <a:off x="2455742" y="501"/>
          <a:ext cx="1870843" cy="1122506"/>
        </a:xfrm>
        <a:prstGeom prst="rect">
          <a:avLst/>
        </a:prstGeom>
        <a:solidFill>
          <a:schemeClr val="accent2">
            <a:hueOff val="-546482"/>
            <a:satOff val="5065"/>
            <a:lumOff val="3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Lock in discounted electricity rate</a:t>
          </a:r>
        </a:p>
      </dsp:txBody>
      <dsp:txXfrm>
        <a:off x="2455742" y="501"/>
        <a:ext cx="1870843" cy="1122506"/>
      </dsp:txXfrm>
    </dsp:sp>
    <dsp:sp modelId="{862551CE-783B-4748-9C43-825F18419089}">
      <dsp:nvSpPr>
        <dsp:cNvPr id="0" name=""/>
        <dsp:cNvSpPr/>
      </dsp:nvSpPr>
      <dsp:spPr>
        <a:xfrm>
          <a:off x="397813" y="1310091"/>
          <a:ext cx="1870843" cy="1122506"/>
        </a:xfrm>
        <a:prstGeom prst="rect">
          <a:avLst/>
        </a:prstGeom>
        <a:solidFill>
          <a:schemeClr val="accent2">
            <a:hueOff val="-1092964"/>
            <a:satOff val="10130"/>
            <a:lumOff val="7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Positive cash flow </a:t>
          </a:r>
        </a:p>
      </dsp:txBody>
      <dsp:txXfrm>
        <a:off x="397813" y="1310091"/>
        <a:ext cx="1870843" cy="1122506"/>
      </dsp:txXfrm>
    </dsp:sp>
    <dsp:sp modelId="{13383DA5-D5EF-4815-AAEB-82780796C27F}">
      <dsp:nvSpPr>
        <dsp:cNvPr id="0" name=""/>
        <dsp:cNvSpPr/>
      </dsp:nvSpPr>
      <dsp:spPr>
        <a:xfrm>
          <a:off x="2455742" y="1310091"/>
          <a:ext cx="1870843" cy="1122506"/>
        </a:xfrm>
        <a:prstGeom prst="rect">
          <a:avLst/>
        </a:prstGeom>
        <a:solidFill>
          <a:schemeClr val="accent2">
            <a:hueOff val="-1639445"/>
            <a:satOff val="15195"/>
            <a:lumOff val="10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CGB owns operations &amp; maintenance costs</a:t>
          </a:r>
        </a:p>
      </dsp:txBody>
      <dsp:txXfrm>
        <a:off x="2455742" y="1310091"/>
        <a:ext cx="1870843" cy="1122506"/>
      </dsp:txXfrm>
    </dsp:sp>
    <dsp:sp modelId="{283B2726-AA9F-466C-9FCD-A8751F5523D4}">
      <dsp:nvSpPr>
        <dsp:cNvPr id="0" name=""/>
        <dsp:cNvSpPr/>
      </dsp:nvSpPr>
      <dsp:spPr>
        <a:xfrm>
          <a:off x="397813" y="2619682"/>
          <a:ext cx="1870843" cy="1122506"/>
        </a:xfrm>
        <a:prstGeom prst="rect">
          <a:avLst/>
        </a:prstGeom>
        <a:solidFill>
          <a:schemeClr val="accent2">
            <a:hueOff val="-2185927"/>
            <a:satOff val="20260"/>
            <a:lumOff val="14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Preserve capital &amp; credit lines</a:t>
          </a:r>
        </a:p>
      </dsp:txBody>
      <dsp:txXfrm>
        <a:off x="397813" y="2619682"/>
        <a:ext cx="1870843" cy="1122506"/>
      </dsp:txXfrm>
    </dsp:sp>
    <dsp:sp modelId="{D7A8F18C-206F-4E96-B173-AC6251EA1D44}">
      <dsp:nvSpPr>
        <dsp:cNvPr id="0" name=""/>
        <dsp:cNvSpPr/>
      </dsp:nvSpPr>
      <dsp:spPr>
        <a:xfrm>
          <a:off x="2455742" y="2619682"/>
          <a:ext cx="1870843" cy="1122506"/>
        </a:xfrm>
        <a:prstGeom prst="rect">
          <a:avLst/>
        </a:prstGeom>
        <a:solidFill>
          <a:schemeClr val="accent2">
            <a:hueOff val="-2732409"/>
            <a:satOff val="25325"/>
            <a:lumOff val="1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Monetizes value of federal ITC</a:t>
          </a:r>
        </a:p>
      </dsp:txBody>
      <dsp:txXfrm>
        <a:off x="2455742" y="2619682"/>
        <a:ext cx="1870843" cy="1122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266D6C8E-8BE4-4056-B6D0-78E20AF022B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F530E04-330C-4ADD-B21D-178988482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9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PowerPoint_Slide1.sldx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PowerPoint_Slide2.sldx"/><Relationship Id="rId4" Type="http://schemas.openxmlformats.org/officeDocument/2006/relationships/image" Target="../media/image32.png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PowerPoint_Slide.sldx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85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824276-D897-4460-BC8B-D6845D8F07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203" y="5542478"/>
            <a:ext cx="6248973" cy="1059047"/>
          </a:xfrm>
          <a:prstGeom prst="foldedCorner">
            <a:avLst/>
          </a:prstGeom>
        </p:spPr>
      </p:pic>
      <p:sp>
        <p:nvSpPr>
          <p:cNvPr id="6" name="TextBox 29">
            <a:extLst>
              <a:ext uri="{FF2B5EF4-FFF2-40B4-BE49-F238E27FC236}">
                <a16:creationId xmlns:a16="http://schemas.microsoft.com/office/drawing/2014/main" id="{DDBC443C-35DA-43C6-A1CE-3C2B5B20C148}"/>
              </a:ext>
            </a:extLst>
          </p:cNvPr>
          <p:cNvSpPr txBox="1"/>
          <p:nvPr/>
        </p:nvSpPr>
        <p:spPr>
          <a:xfrm>
            <a:off x="728267" y="5695649"/>
            <a:ext cx="237077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indent="-169863"/>
            <a:r>
              <a:rPr lang="en-US" sz="2400" b="1" dirty="0">
                <a:solidFill>
                  <a:srgbClr val="FFFFFF"/>
                </a:solidFill>
              </a:rPr>
              <a:t>C-PACE</a:t>
            </a: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F9D11683-78CA-41B8-BE66-2E77EA4D1E02}"/>
              </a:ext>
            </a:extLst>
          </p:cNvPr>
          <p:cNvSpPr txBox="1"/>
          <p:nvPr/>
        </p:nvSpPr>
        <p:spPr>
          <a:xfrm>
            <a:off x="3868420" y="5626379"/>
            <a:ext cx="216209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US" sz="1600" dirty="0">
                <a:solidFill>
                  <a:srgbClr val="FFFFFF"/>
                </a:solidFill>
              </a:rPr>
              <a:t>Market-rate projects</a:t>
            </a:r>
          </a:p>
          <a:p>
            <a:pPr fontAlgn="t"/>
            <a:r>
              <a:rPr lang="en-US" sz="1600" dirty="0">
                <a:solidFill>
                  <a:srgbClr val="FFFFFF"/>
                </a:solidFill>
              </a:rPr>
              <a:t>5.00-6.50%</a:t>
            </a:r>
          </a:p>
          <a:p>
            <a:pPr fontAlgn="t"/>
            <a:r>
              <a:rPr lang="en-US" sz="1600" dirty="0">
                <a:solidFill>
                  <a:srgbClr val="FFFFFF"/>
                </a:solidFill>
              </a:rPr>
              <a:t>5-25 years</a:t>
            </a:r>
          </a:p>
          <a:p>
            <a:pPr fontAlgn="t"/>
            <a:r>
              <a:rPr lang="en-US" sz="1600" dirty="0">
                <a:solidFill>
                  <a:srgbClr val="FFFFFF"/>
                </a:solidFill>
              </a:rPr>
              <a:t>1.0x+ Energy Savings </a:t>
            </a:r>
          </a:p>
          <a:p>
            <a:pPr fontAlgn="t"/>
            <a:r>
              <a:rPr lang="en-US" sz="1600" dirty="0">
                <a:solidFill>
                  <a:srgbClr val="FFFFFF"/>
                </a:solidFill>
              </a:rPr>
              <a:t>Coverage Ratio</a:t>
            </a:r>
          </a:p>
        </p:txBody>
      </p:sp>
      <p:sp>
        <p:nvSpPr>
          <p:cNvPr id="8" name="TextBox 39">
            <a:extLst>
              <a:ext uri="{FF2B5EF4-FFF2-40B4-BE49-F238E27FC236}">
                <a16:creationId xmlns:a16="http://schemas.microsoft.com/office/drawing/2014/main" id="{B0CAB898-7916-4350-8657-8D5F208A7901}"/>
              </a:ext>
            </a:extLst>
          </p:cNvPr>
          <p:cNvSpPr txBox="1"/>
          <p:nvPr/>
        </p:nvSpPr>
        <p:spPr>
          <a:xfrm>
            <a:off x="2739140" y="5625140"/>
            <a:ext cx="73422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/>
            <a:r>
              <a:rPr lang="en-US" sz="1600" b="1" dirty="0">
                <a:solidFill>
                  <a:srgbClr val="FFFFFF"/>
                </a:solidFill>
              </a:rPr>
              <a:t>Type</a:t>
            </a:r>
          </a:p>
          <a:p>
            <a:pPr fontAlgn="t"/>
            <a:r>
              <a:rPr lang="en-US" sz="1600" b="1" dirty="0">
                <a:solidFill>
                  <a:srgbClr val="FFFFFF"/>
                </a:solidFill>
              </a:rPr>
              <a:t>Rate</a:t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Term</a:t>
            </a:r>
          </a:p>
          <a:p>
            <a:pPr fontAlgn="t"/>
            <a:r>
              <a:rPr lang="en-US" sz="1600" b="1" dirty="0">
                <a:solidFill>
                  <a:srgbClr val="FFFFFF"/>
                </a:solidFill>
              </a:rPr>
              <a:t>Criteria</a:t>
            </a:r>
          </a:p>
        </p:txBody>
      </p:sp>
    </p:spTree>
    <p:extLst>
      <p:ext uri="{BB962C8B-B14F-4D97-AF65-F5344CB8AC3E}">
        <p14:creationId xmlns:p14="http://schemas.microsoft.com/office/powerpoint/2010/main" val="209029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80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30E04-330C-4ADD-B21D-1789884826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09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7CB82CB-CF4E-4BD0-B972-AFF405711F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460059"/>
              </p:ext>
            </p:extLst>
          </p:nvPr>
        </p:nvGraphicFramePr>
        <p:xfrm>
          <a:off x="926905" y="4800442"/>
          <a:ext cx="4570412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Slide" r:id="rId4" imgW="4570519" imgH="3427408" progId="PowerPoint.Slide.12">
                  <p:embed/>
                </p:oleObj>
              </mc:Choice>
              <mc:Fallback>
                <p:oleObj name="Slide" r:id="rId4" imgW="4570519" imgH="3427408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6905" y="4800442"/>
                        <a:ext cx="4570412" cy="342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7912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DEEAE-A8A4-48AC-A977-CAEC5EDEB5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52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92AF7A-FDC1-4082-AD0D-CE0076B5F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62" y="5868323"/>
            <a:ext cx="4572396" cy="3429297"/>
          </a:xfrm>
          <a:prstGeom prst="rect">
            <a:avLst/>
          </a:prstGeom>
        </p:spPr>
      </p:pic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6ADE01F-931A-4226-B75F-3ABDD6D79A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555193"/>
              </p:ext>
            </p:extLst>
          </p:nvPr>
        </p:nvGraphicFramePr>
        <p:xfrm>
          <a:off x="1071562" y="4652148"/>
          <a:ext cx="4752453" cy="2134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Slide" r:id="rId5" imgW="4570519" imgH="3427408" progId="PowerPoint.Slide.12">
                  <p:embed/>
                </p:oleObj>
              </mc:Choice>
              <mc:Fallback>
                <p:oleObj name="Slide" r:id="rId5" imgW="4570519" imgH="3427408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1562" y="4652148"/>
                        <a:ext cx="4752453" cy="2134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231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30E04-330C-4ADD-B21D-1789884826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97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30E04-330C-4ADD-B21D-1789884826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55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30E04-330C-4ADD-B21D-1789884826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82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30E04-330C-4ADD-B21D-1789884826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8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317B2-57B6-4A0B-8856-CB8E0E303B2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345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9078" indent="-28810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52427" indent="-2304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13401" indent="-2304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74370" indent="-2304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35343" indent="-230485" defTabSz="4609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96314" indent="-230485" defTabSz="4609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57284" indent="-230485" defTabSz="4609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18256" indent="-230485" defTabSz="4609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515C6FE-5C42-44FD-A859-72294C3612A5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3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00175" y="1169988"/>
            <a:ext cx="4210050" cy="3157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08751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26169" indent="-2764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19706" indent="-2201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67899" indent="-2201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17655" indent="-2201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67411" indent="-220193" defTabSz="4497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17167" indent="-220193" defTabSz="4497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66923" indent="-220193" defTabSz="4497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16678" indent="-220193" defTabSz="4497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3303">
              <a:spcBef>
                <a:spcPct val="0"/>
              </a:spcBef>
              <a:defRPr/>
            </a:pPr>
            <a:fld id="{7A0EBFAE-A2A1-4CA0-BA0A-481B7D9DE2FD}" type="slidenum">
              <a:rPr lang="en-US" altLang="en-US">
                <a:solidFill>
                  <a:prstClr val="black"/>
                </a:solidFill>
              </a:rPr>
              <a:pPr defTabSz="913303">
                <a:spcBef>
                  <a:spcPct val="0"/>
                </a:spcBef>
                <a:defRPr/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3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>
              <a:solidFill>
                <a:schemeClr val="tx1"/>
              </a:solidFill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0837" indent="-28199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2324" indent="-2246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9571" indent="-2246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8412" indent="-2246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7253" indent="-224641" defTabSz="458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6094" indent="-224641" defTabSz="458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34935" indent="-224641" defTabSz="458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93776" indent="-224641" defTabSz="4588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0EBFAE-A2A1-4CA0-BA0A-481B7D9DE2FD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28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27041" indent="-27674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21051" indent="-22045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69783" indent="-22045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20079" indent="-22045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70375" indent="-220458" defTabSz="450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20672" indent="-220458" defTabSz="450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70968" indent="-220458" defTabSz="450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21264" indent="-220458" defTabSz="4502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0EBFAE-A2A1-4CA0-BA0A-481B7D9DE2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385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30E04-330C-4ADD-B21D-1789884826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09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EEAE-A8A4-48AC-A977-CAEC5EDEB5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71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57161" indent="-2904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65106" indent="-2317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31783" indent="-2317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98461" indent="-23175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55614" indent="-231752" defTabSz="4571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3012768" indent="-231752" defTabSz="4571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69922" indent="-231752" defTabSz="4571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927074" indent="-231752" defTabSz="4571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AD1B607-94A7-4FB2-9636-2512FC131333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B136B24-EF07-42BE-9A32-52515AD72A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487732"/>
              </p:ext>
            </p:extLst>
          </p:nvPr>
        </p:nvGraphicFramePr>
        <p:xfrm>
          <a:off x="926905" y="4800442"/>
          <a:ext cx="4570412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Slide" r:id="rId4" imgW="4570519" imgH="3427408" progId="PowerPoint.Slide.12">
                  <p:embed/>
                </p:oleObj>
              </mc:Choice>
              <mc:Fallback>
                <p:oleObj name="Slide" r:id="rId4" imgW="4570519" imgH="3427408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6905" y="4800442"/>
                        <a:ext cx="4570412" cy="342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6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GB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30213"/>
            <a:ext cx="18653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711767" y="2422202"/>
            <a:ext cx="6003764" cy="4462938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2224087"/>
              <a:gd name="connsiteY0" fmla="*/ 2124398 h 3038798"/>
              <a:gd name="connsiteX1" fmla="*/ 2224087 w 2224087"/>
              <a:gd name="connsiteY1" fmla="*/ 0 h 3038798"/>
              <a:gd name="connsiteX2" fmla="*/ 914400 w 2224087"/>
              <a:gd name="connsiteY2" fmla="*/ 3038798 h 3038798"/>
              <a:gd name="connsiteX3" fmla="*/ 0 w 2224087"/>
              <a:gd name="connsiteY3" fmla="*/ 3038798 h 3038798"/>
              <a:gd name="connsiteX4" fmla="*/ 0 w 2224087"/>
              <a:gd name="connsiteY4" fmla="*/ 2124398 h 3038798"/>
              <a:gd name="connsiteX0" fmla="*/ 257953 w 2482040"/>
              <a:gd name="connsiteY0" fmla="*/ 2124398 h 4435798"/>
              <a:gd name="connsiteX1" fmla="*/ 2482040 w 2482040"/>
              <a:gd name="connsiteY1" fmla="*/ 0 h 4435798"/>
              <a:gd name="connsiteX2" fmla="*/ 1805672 w 2482040"/>
              <a:gd name="connsiteY2" fmla="*/ 4435798 h 4435798"/>
              <a:gd name="connsiteX3" fmla="*/ 257953 w 2482040"/>
              <a:gd name="connsiteY3" fmla="*/ 3038798 h 4435798"/>
              <a:gd name="connsiteX4" fmla="*/ 257953 w 2482040"/>
              <a:gd name="connsiteY4" fmla="*/ 2124398 h 4435798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0 w 2237068"/>
              <a:gd name="connsiteY0" fmla="*/ 2124398 h 4789864"/>
              <a:gd name="connsiteX1" fmla="*/ 2224087 w 2237068"/>
              <a:gd name="connsiteY1" fmla="*/ 0 h 4789864"/>
              <a:gd name="connsiteX2" fmla="*/ 1547719 w 2237068"/>
              <a:gd name="connsiteY2" fmla="*/ 4435798 h 4789864"/>
              <a:gd name="connsiteX3" fmla="*/ 0 w 2237068"/>
              <a:gd name="connsiteY3" fmla="*/ 2124398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28186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2818664 h 4789864"/>
              <a:gd name="connsiteX0" fmla="*/ 0 w 3643065"/>
              <a:gd name="connsiteY0" fmla="*/ 30980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6003764"/>
              <a:gd name="connsiteY0" fmla="*/ 4440238 h 4789864"/>
              <a:gd name="connsiteX1" fmla="*/ 5990783 w 6003764"/>
              <a:gd name="connsiteY1" fmla="*/ 0 h 4789864"/>
              <a:gd name="connsiteX2" fmla="*/ 5314415 w 6003764"/>
              <a:gd name="connsiteY2" fmla="*/ 4435798 h 4789864"/>
              <a:gd name="connsiteX3" fmla="*/ 2733 w 6003764"/>
              <a:gd name="connsiteY3" fmla="*/ 4440238 h 4789864"/>
              <a:gd name="connsiteX0" fmla="*/ 2733 w 6003764"/>
              <a:gd name="connsiteY0" fmla="*/ 4440238 h 4462938"/>
              <a:gd name="connsiteX1" fmla="*/ 5990783 w 6003764"/>
              <a:gd name="connsiteY1" fmla="*/ 0 h 4462938"/>
              <a:gd name="connsiteX2" fmla="*/ 5314415 w 6003764"/>
              <a:gd name="connsiteY2" fmla="*/ 4435798 h 4462938"/>
              <a:gd name="connsiteX3" fmla="*/ 2733 w 6003764"/>
              <a:gd name="connsiteY3" fmla="*/ 4440238 h 446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3764" h="4462938">
                <a:moveTo>
                  <a:pt x="2733" y="4440238"/>
                </a:moveTo>
                <a:cubicBezTo>
                  <a:pt x="13861" y="4462938"/>
                  <a:pt x="6003764" y="33132"/>
                  <a:pt x="5990783" y="0"/>
                </a:cubicBezTo>
                <a:cubicBezTo>
                  <a:pt x="5765327" y="1478599"/>
                  <a:pt x="5294338" y="4438866"/>
                  <a:pt x="5314415" y="4435798"/>
                </a:cubicBezTo>
                <a:cubicBezTo>
                  <a:pt x="5299994" y="4441736"/>
                  <a:pt x="0" y="4434663"/>
                  <a:pt x="2733" y="444023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b">
            <a:noAutofit/>
          </a:bodyPr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789" y="2002853"/>
            <a:ext cx="5976825" cy="112183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789" y="3254698"/>
            <a:ext cx="4852584" cy="86738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32A9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08000" y="5961191"/>
            <a:ext cx="2232025" cy="427347"/>
          </a:xfrm>
        </p:spPr>
        <p:txBody>
          <a:bodyPr/>
          <a:lstStyle>
            <a:lvl1pPr marL="0" algn="l" defTabSz="457200" rtl="0" eaLnBrk="1" latinLnBrk="0" hangingPunct="1"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22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433" y="1479551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433" y="2119313"/>
            <a:ext cx="4040188" cy="40068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6258" y="1479551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6258" y="2119313"/>
            <a:ext cx="4041775" cy="40068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AB9E-946E-489E-BD50-160EE6B91091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752B58-42AF-46E6-B350-08923FC57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248400"/>
            <a:ext cx="18764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4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F394D-8D0A-43B0-9D51-C2F1D14884DC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13A16E-7A58-41E8-A785-76EAA40841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248400"/>
            <a:ext cx="18764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4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9F83-A0AD-44B2-8277-8FDB3A51AEB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15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445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49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Clr>
                <a:srgbClr val="66CC33"/>
              </a:buClr>
              <a:buFont typeface="Arial" pitchFamily="34" charset="0"/>
              <a:buChar char="▪"/>
              <a:defRPr/>
            </a:lvl1pPr>
            <a:lvl2pPr>
              <a:buClr>
                <a:srgbClr val="66CC33"/>
              </a:buClr>
              <a:defRPr>
                <a:solidFill>
                  <a:schemeClr val="tx1"/>
                </a:solidFill>
              </a:defRPr>
            </a:lvl2pPr>
            <a:lvl4pPr>
              <a:buClr>
                <a:srgbClr val="66CC33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A4E9724-46C2-4DBD-9A7E-526720DC8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521615"/>
            <a:ext cx="5334000" cy="336386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33600" y="-1037192"/>
            <a:ext cx="8153400" cy="0"/>
          </a:xfrm>
          <a:prstGeom prst="line">
            <a:avLst/>
          </a:prstGeom>
          <a:ln w="12700">
            <a:solidFill>
              <a:srgbClr val="089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BD202C2-6CC5-45E9-AD90-897733B31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248400"/>
            <a:ext cx="18764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5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GB 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30213"/>
            <a:ext cx="1865312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0"/>
          <p:cNvSpPr>
            <a:spLocks/>
          </p:cNvSpPr>
          <p:nvPr userDrawn="1"/>
        </p:nvSpPr>
        <p:spPr bwMode="auto">
          <a:xfrm>
            <a:off x="7766050" y="0"/>
            <a:ext cx="1377950" cy="2273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21600" y="4990"/>
                </a:moveTo>
                <a:lnTo>
                  <a:pt x="11049" y="9793"/>
                </a:lnTo>
                <a:lnTo>
                  <a:pt x="13073" y="0"/>
                </a:lnTo>
                <a:lnTo>
                  <a:pt x="4544" y="0"/>
                </a:lnTo>
                <a:lnTo>
                  <a:pt x="0" y="21600"/>
                </a:lnTo>
                <a:lnTo>
                  <a:pt x="21600" y="11390"/>
                </a:lnTo>
                <a:cubicBezTo>
                  <a:pt x="21600" y="11390"/>
                  <a:pt x="21600" y="4990"/>
                  <a:pt x="21600" y="4990"/>
                </a:cubicBezTo>
                <a:close/>
                <a:moveTo>
                  <a:pt x="21600" y="499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711767" y="2422202"/>
            <a:ext cx="6003764" cy="4462938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2224087"/>
              <a:gd name="connsiteY0" fmla="*/ 2124398 h 3038798"/>
              <a:gd name="connsiteX1" fmla="*/ 2224087 w 2224087"/>
              <a:gd name="connsiteY1" fmla="*/ 0 h 3038798"/>
              <a:gd name="connsiteX2" fmla="*/ 914400 w 2224087"/>
              <a:gd name="connsiteY2" fmla="*/ 3038798 h 3038798"/>
              <a:gd name="connsiteX3" fmla="*/ 0 w 2224087"/>
              <a:gd name="connsiteY3" fmla="*/ 3038798 h 3038798"/>
              <a:gd name="connsiteX4" fmla="*/ 0 w 2224087"/>
              <a:gd name="connsiteY4" fmla="*/ 2124398 h 3038798"/>
              <a:gd name="connsiteX0" fmla="*/ 257953 w 2482040"/>
              <a:gd name="connsiteY0" fmla="*/ 2124398 h 4435798"/>
              <a:gd name="connsiteX1" fmla="*/ 2482040 w 2482040"/>
              <a:gd name="connsiteY1" fmla="*/ 0 h 4435798"/>
              <a:gd name="connsiteX2" fmla="*/ 1805672 w 2482040"/>
              <a:gd name="connsiteY2" fmla="*/ 4435798 h 4435798"/>
              <a:gd name="connsiteX3" fmla="*/ 257953 w 2482040"/>
              <a:gd name="connsiteY3" fmla="*/ 3038798 h 4435798"/>
              <a:gd name="connsiteX4" fmla="*/ 257953 w 2482040"/>
              <a:gd name="connsiteY4" fmla="*/ 2124398 h 4435798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0 w 2237068"/>
              <a:gd name="connsiteY0" fmla="*/ 2124398 h 4789864"/>
              <a:gd name="connsiteX1" fmla="*/ 2224087 w 2237068"/>
              <a:gd name="connsiteY1" fmla="*/ 0 h 4789864"/>
              <a:gd name="connsiteX2" fmla="*/ 1547719 w 2237068"/>
              <a:gd name="connsiteY2" fmla="*/ 4435798 h 4789864"/>
              <a:gd name="connsiteX3" fmla="*/ 0 w 2237068"/>
              <a:gd name="connsiteY3" fmla="*/ 2124398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28186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2818664 h 4789864"/>
              <a:gd name="connsiteX0" fmla="*/ 0 w 3643065"/>
              <a:gd name="connsiteY0" fmla="*/ 30980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6003764"/>
              <a:gd name="connsiteY0" fmla="*/ 4440238 h 4789864"/>
              <a:gd name="connsiteX1" fmla="*/ 5990783 w 6003764"/>
              <a:gd name="connsiteY1" fmla="*/ 0 h 4789864"/>
              <a:gd name="connsiteX2" fmla="*/ 5314415 w 6003764"/>
              <a:gd name="connsiteY2" fmla="*/ 4435798 h 4789864"/>
              <a:gd name="connsiteX3" fmla="*/ 2733 w 6003764"/>
              <a:gd name="connsiteY3" fmla="*/ 4440238 h 4789864"/>
              <a:gd name="connsiteX0" fmla="*/ 2733 w 6003764"/>
              <a:gd name="connsiteY0" fmla="*/ 4440238 h 4462938"/>
              <a:gd name="connsiteX1" fmla="*/ 5990783 w 6003764"/>
              <a:gd name="connsiteY1" fmla="*/ 0 h 4462938"/>
              <a:gd name="connsiteX2" fmla="*/ 5314415 w 6003764"/>
              <a:gd name="connsiteY2" fmla="*/ 4435798 h 4462938"/>
              <a:gd name="connsiteX3" fmla="*/ 2733 w 6003764"/>
              <a:gd name="connsiteY3" fmla="*/ 4440238 h 446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3764" h="4462938">
                <a:moveTo>
                  <a:pt x="2733" y="4440238"/>
                </a:moveTo>
                <a:cubicBezTo>
                  <a:pt x="13861" y="4462938"/>
                  <a:pt x="6003764" y="33132"/>
                  <a:pt x="5990783" y="0"/>
                </a:cubicBezTo>
                <a:cubicBezTo>
                  <a:pt x="5765327" y="1478599"/>
                  <a:pt x="5294338" y="4438866"/>
                  <a:pt x="5314415" y="4435798"/>
                </a:cubicBezTo>
                <a:cubicBezTo>
                  <a:pt x="5299994" y="4441736"/>
                  <a:pt x="0" y="4434663"/>
                  <a:pt x="2733" y="444023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b">
            <a:noAutofit/>
          </a:bodyPr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789" y="2002853"/>
            <a:ext cx="5976825" cy="112183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789" y="3254698"/>
            <a:ext cx="4852584" cy="86738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32A93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08000" y="5961191"/>
            <a:ext cx="2232025" cy="427347"/>
          </a:xfrm>
        </p:spPr>
        <p:txBody>
          <a:bodyPr/>
          <a:lstStyle>
            <a:lvl1pPr marL="0" algn="l" defTabSz="457200" rtl="0" eaLnBrk="1" latinLnBrk="0" hangingPunct="1"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692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86100" y="2438400"/>
            <a:ext cx="6057900" cy="4419600"/>
          </a:xfrm>
          <a:custGeom>
            <a:avLst/>
            <a:gdLst>
              <a:gd name="connsiteX0" fmla="*/ 0 w 6057900"/>
              <a:gd name="connsiteY0" fmla="*/ 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  <a:gd name="connsiteX4" fmla="*/ 0 w 6057900"/>
              <a:gd name="connsiteY4" fmla="*/ 0 h 4419600"/>
              <a:gd name="connsiteX0" fmla="*/ 0 w 6057900"/>
              <a:gd name="connsiteY0" fmla="*/ 441960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4419600">
                <a:moveTo>
                  <a:pt x="0" y="4419600"/>
                </a:moveTo>
                <a:lnTo>
                  <a:pt x="6057900" y="0"/>
                </a:lnTo>
                <a:lnTo>
                  <a:pt x="6057900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Image Area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CCFB0-A9E6-4B71-A70A-4EA6FA097A8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35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31A15-4120-4A8C-A2C7-9AF163C0724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79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41974" y="4303062"/>
            <a:ext cx="3502025" cy="2554937"/>
          </a:xfrm>
          <a:custGeom>
            <a:avLst/>
            <a:gdLst>
              <a:gd name="connsiteX0" fmla="*/ 0 w 6057900"/>
              <a:gd name="connsiteY0" fmla="*/ 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  <a:gd name="connsiteX4" fmla="*/ 0 w 6057900"/>
              <a:gd name="connsiteY4" fmla="*/ 0 h 4419600"/>
              <a:gd name="connsiteX0" fmla="*/ 0 w 6057900"/>
              <a:gd name="connsiteY0" fmla="*/ 441960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4419600">
                <a:moveTo>
                  <a:pt x="0" y="4419600"/>
                </a:moveTo>
                <a:lnTo>
                  <a:pt x="6057900" y="0"/>
                </a:lnTo>
                <a:lnTo>
                  <a:pt x="6057900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b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980E-459C-4CBD-8083-AAE132782DC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40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/>
          </p:cNvSpPr>
          <p:nvPr userDrawn="1"/>
        </p:nvSpPr>
        <p:spPr bwMode="auto">
          <a:xfrm>
            <a:off x="241300" y="4200525"/>
            <a:ext cx="6973888" cy="26622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890" y="21600"/>
                </a:moveTo>
                <a:lnTo>
                  <a:pt x="21600" y="0"/>
                </a:lnTo>
                <a:lnTo>
                  <a:pt x="0" y="21600"/>
                </a:lnTo>
                <a:cubicBezTo>
                  <a:pt x="0" y="21600"/>
                  <a:pt x="17890" y="21600"/>
                  <a:pt x="17890" y="21600"/>
                </a:cubicBezTo>
                <a:close/>
                <a:moveTo>
                  <a:pt x="17890" y="21600"/>
                </a:move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AutoShape 2"/>
          <p:cNvSpPr>
            <a:spLocks/>
          </p:cNvSpPr>
          <p:nvPr userDrawn="1"/>
        </p:nvSpPr>
        <p:spPr bwMode="auto">
          <a:xfrm>
            <a:off x="7312025" y="215900"/>
            <a:ext cx="1831975" cy="38909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21600" y="14657"/>
                </a:moveTo>
                <a:lnTo>
                  <a:pt x="11846" y="16385"/>
                </a:lnTo>
                <a:lnTo>
                  <a:pt x="21600" y="6590"/>
                </a:lnTo>
                <a:lnTo>
                  <a:pt x="21600" y="0"/>
                </a:lnTo>
                <a:lnTo>
                  <a:pt x="0" y="21600"/>
                </a:lnTo>
                <a:lnTo>
                  <a:pt x="21600" y="17725"/>
                </a:lnTo>
                <a:cubicBezTo>
                  <a:pt x="21600" y="17725"/>
                  <a:pt x="21600" y="14657"/>
                  <a:pt x="21600" y="14657"/>
                </a:cubicBezTo>
                <a:close/>
                <a:moveTo>
                  <a:pt x="21600" y="14657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01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/>
          </p:cNvSpPr>
          <p:nvPr userDrawn="1"/>
        </p:nvSpPr>
        <p:spPr bwMode="auto">
          <a:xfrm>
            <a:off x="241300" y="4200525"/>
            <a:ext cx="6973888" cy="2662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17890" y="21600"/>
                </a:moveTo>
                <a:lnTo>
                  <a:pt x="21600" y="0"/>
                </a:lnTo>
                <a:lnTo>
                  <a:pt x="0" y="21600"/>
                </a:lnTo>
                <a:cubicBezTo>
                  <a:pt x="0" y="21600"/>
                  <a:pt x="17890" y="21600"/>
                  <a:pt x="17890" y="21600"/>
                </a:cubicBezTo>
                <a:close/>
                <a:moveTo>
                  <a:pt x="17890" y="2160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AutoShape 2"/>
          <p:cNvSpPr>
            <a:spLocks/>
          </p:cNvSpPr>
          <p:nvPr userDrawn="1"/>
        </p:nvSpPr>
        <p:spPr bwMode="auto">
          <a:xfrm>
            <a:off x="7312025" y="215900"/>
            <a:ext cx="1831975" cy="38909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657"/>
                </a:moveTo>
                <a:lnTo>
                  <a:pt x="11846" y="16385"/>
                </a:lnTo>
                <a:lnTo>
                  <a:pt x="21600" y="6590"/>
                </a:lnTo>
                <a:lnTo>
                  <a:pt x="21600" y="0"/>
                </a:lnTo>
                <a:lnTo>
                  <a:pt x="0" y="21600"/>
                </a:lnTo>
                <a:lnTo>
                  <a:pt x="21600" y="17725"/>
                </a:lnTo>
                <a:cubicBezTo>
                  <a:pt x="21600" y="17725"/>
                  <a:pt x="21600" y="14657"/>
                  <a:pt x="21600" y="14657"/>
                </a:cubicBezTo>
                <a:close/>
                <a:moveTo>
                  <a:pt x="21600" y="14657"/>
                </a:move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0" tIns="0" rIns="0" bIns="0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201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86100" y="2438400"/>
            <a:ext cx="6057900" cy="4419600"/>
          </a:xfrm>
          <a:custGeom>
            <a:avLst/>
            <a:gdLst>
              <a:gd name="connsiteX0" fmla="*/ 0 w 6057900"/>
              <a:gd name="connsiteY0" fmla="*/ 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  <a:gd name="connsiteX4" fmla="*/ 0 w 6057900"/>
              <a:gd name="connsiteY4" fmla="*/ 0 h 4419600"/>
              <a:gd name="connsiteX0" fmla="*/ 0 w 6057900"/>
              <a:gd name="connsiteY0" fmla="*/ 441960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4419600">
                <a:moveTo>
                  <a:pt x="0" y="4419600"/>
                </a:moveTo>
                <a:lnTo>
                  <a:pt x="6057900" y="0"/>
                </a:lnTo>
                <a:lnTo>
                  <a:pt x="6057900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Image Area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+mj-lt"/>
              <a:buAutoNum type="arabicPeriod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CCFB0-A9E6-4B71-A70A-4EA6FA097A8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38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/>
          </p:cNvSpPr>
          <p:nvPr userDrawn="1"/>
        </p:nvSpPr>
        <p:spPr bwMode="auto">
          <a:xfrm>
            <a:off x="241300" y="4200525"/>
            <a:ext cx="6973888" cy="2662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17890" y="21600"/>
                </a:moveTo>
                <a:lnTo>
                  <a:pt x="21600" y="0"/>
                </a:lnTo>
                <a:lnTo>
                  <a:pt x="0" y="21600"/>
                </a:lnTo>
                <a:cubicBezTo>
                  <a:pt x="0" y="21600"/>
                  <a:pt x="17890" y="21600"/>
                  <a:pt x="17890" y="21600"/>
                </a:cubicBezTo>
                <a:close/>
                <a:moveTo>
                  <a:pt x="17890" y="21600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AutoShape 2"/>
          <p:cNvSpPr>
            <a:spLocks/>
          </p:cNvSpPr>
          <p:nvPr userDrawn="1"/>
        </p:nvSpPr>
        <p:spPr bwMode="auto">
          <a:xfrm>
            <a:off x="7312025" y="215900"/>
            <a:ext cx="1831975" cy="38909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657"/>
                </a:moveTo>
                <a:lnTo>
                  <a:pt x="11846" y="16385"/>
                </a:lnTo>
                <a:lnTo>
                  <a:pt x="21600" y="6590"/>
                </a:lnTo>
                <a:lnTo>
                  <a:pt x="21600" y="0"/>
                </a:lnTo>
                <a:lnTo>
                  <a:pt x="0" y="21600"/>
                </a:lnTo>
                <a:lnTo>
                  <a:pt x="21600" y="17725"/>
                </a:lnTo>
                <a:cubicBezTo>
                  <a:pt x="21600" y="17725"/>
                  <a:pt x="21600" y="14657"/>
                  <a:pt x="21600" y="14657"/>
                </a:cubicBezTo>
                <a:close/>
                <a:moveTo>
                  <a:pt x="21600" y="14657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0876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427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450" y="1480344"/>
            <a:ext cx="4038600" cy="46458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450" y="1480344"/>
            <a:ext cx="4038600" cy="46458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B61D7-CEB7-47A4-BD21-1042329C52D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77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433" y="1479551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433" y="2119313"/>
            <a:ext cx="4040188" cy="40068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6258" y="1479551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6258" y="2119313"/>
            <a:ext cx="4041775" cy="40068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AB9E-946E-489E-BD50-160EE6B91091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00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F394D-8D0A-43B0-9D51-C2F1D14884DC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06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9F83-A0AD-44B2-8277-8FDB3A51AEB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50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445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49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Clr>
                <a:srgbClr val="66CC33"/>
              </a:buClr>
              <a:buFont typeface="Arial" pitchFamily="34" charset="0"/>
              <a:buChar char="▪"/>
              <a:defRPr/>
            </a:lvl1pPr>
            <a:lvl2pPr>
              <a:buClr>
                <a:srgbClr val="66CC33"/>
              </a:buClr>
              <a:defRPr>
                <a:solidFill>
                  <a:schemeClr val="tx1"/>
                </a:solidFill>
              </a:defRPr>
            </a:lvl2pPr>
            <a:lvl4pPr>
              <a:buClr>
                <a:srgbClr val="66CC33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A4E9724-46C2-4DBD-9A7E-526720DC8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521615"/>
            <a:ext cx="5334000" cy="336386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33600" y="-1037192"/>
            <a:ext cx="8153400" cy="0"/>
          </a:xfrm>
          <a:prstGeom prst="line">
            <a:avLst/>
          </a:prstGeom>
          <a:ln w="12700">
            <a:solidFill>
              <a:srgbClr val="089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597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GB_WHiteSupergraphic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791" y="2282089"/>
            <a:ext cx="5976825" cy="1121835"/>
          </a:xfrm>
        </p:spPr>
        <p:txBody>
          <a:bodyPr anchor="b">
            <a:normAutofit/>
          </a:bodyPr>
          <a:lstStyle>
            <a:lvl1pPr algn="l">
              <a:defRPr sz="3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789" y="3533935"/>
            <a:ext cx="4852584" cy="867389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32A93A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08002" y="5961192"/>
            <a:ext cx="2232025" cy="427347"/>
          </a:xfrm>
        </p:spPr>
        <p:txBody>
          <a:bodyPr/>
          <a:lstStyle>
            <a:lvl1pPr marL="0" algn="l" defTabSz="457200" rtl="0" eaLnBrk="1" latinLnBrk="0" hangingPunct="1"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133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56E8-FB76-4BE5-9A3C-BD5BC7A14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09DB84-99BA-48B0-8F45-FC0587D6C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6F6DF-22F8-42A4-B604-2D146EC1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B646-4FB5-4BFF-9A40-12F973F6955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5C406-4980-470E-9566-BFC9A39D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6B66D-C0DF-4394-92B6-19131AB0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5A726-1AD5-4DD1-837C-30DFCA72C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2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31A15-4120-4A8C-A2C7-9AF163C0724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4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41974" y="4303062"/>
            <a:ext cx="3502025" cy="2554937"/>
          </a:xfrm>
          <a:custGeom>
            <a:avLst/>
            <a:gdLst>
              <a:gd name="connsiteX0" fmla="*/ 0 w 6057900"/>
              <a:gd name="connsiteY0" fmla="*/ 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  <a:gd name="connsiteX4" fmla="*/ 0 w 6057900"/>
              <a:gd name="connsiteY4" fmla="*/ 0 h 4419600"/>
              <a:gd name="connsiteX0" fmla="*/ 0 w 6057900"/>
              <a:gd name="connsiteY0" fmla="*/ 4419600 h 4419600"/>
              <a:gd name="connsiteX1" fmla="*/ 6057900 w 6057900"/>
              <a:gd name="connsiteY1" fmla="*/ 0 h 4419600"/>
              <a:gd name="connsiteX2" fmla="*/ 6057900 w 6057900"/>
              <a:gd name="connsiteY2" fmla="*/ 4419600 h 4419600"/>
              <a:gd name="connsiteX3" fmla="*/ 0 w 6057900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7900" h="4419600">
                <a:moveTo>
                  <a:pt x="0" y="4419600"/>
                </a:moveTo>
                <a:lnTo>
                  <a:pt x="6057900" y="0"/>
                </a:lnTo>
                <a:lnTo>
                  <a:pt x="6057900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rtlCol="0" anchor="b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980E-459C-4CBD-8083-AAE132782DCA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4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/>
          </p:cNvSpPr>
          <p:nvPr userDrawn="1"/>
        </p:nvSpPr>
        <p:spPr bwMode="auto">
          <a:xfrm>
            <a:off x="241300" y="4200525"/>
            <a:ext cx="6973888" cy="26622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890" y="21600"/>
                </a:moveTo>
                <a:lnTo>
                  <a:pt x="21600" y="0"/>
                </a:lnTo>
                <a:lnTo>
                  <a:pt x="0" y="21600"/>
                </a:lnTo>
                <a:cubicBezTo>
                  <a:pt x="0" y="21600"/>
                  <a:pt x="17890" y="21600"/>
                  <a:pt x="17890" y="21600"/>
                </a:cubicBezTo>
                <a:close/>
                <a:moveTo>
                  <a:pt x="17890" y="21600"/>
                </a:move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AutoShape 2"/>
          <p:cNvSpPr>
            <a:spLocks/>
          </p:cNvSpPr>
          <p:nvPr userDrawn="1"/>
        </p:nvSpPr>
        <p:spPr bwMode="auto">
          <a:xfrm>
            <a:off x="7312025" y="215900"/>
            <a:ext cx="1831975" cy="38909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21600" y="14657"/>
                </a:moveTo>
                <a:lnTo>
                  <a:pt x="11846" y="16385"/>
                </a:lnTo>
                <a:lnTo>
                  <a:pt x="21600" y="6590"/>
                </a:lnTo>
                <a:lnTo>
                  <a:pt x="21600" y="0"/>
                </a:lnTo>
                <a:lnTo>
                  <a:pt x="0" y="21600"/>
                </a:lnTo>
                <a:lnTo>
                  <a:pt x="21600" y="17725"/>
                </a:lnTo>
                <a:cubicBezTo>
                  <a:pt x="21600" y="17725"/>
                  <a:pt x="21600" y="14657"/>
                  <a:pt x="21600" y="14657"/>
                </a:cubicBezTo>
                <a:close/>
                <a:moveTo>
                  <a:pt x="21600" y="14657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000D0-503C-4ACB-B439-079387806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248400"/>
            <a:ext cx="18764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1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/>
          </p:cNvSpPr>
          <p:nvPr userDrawn="1"/>
        </p:nvSpPr>
        <p:spPr bwMode="auto">
          <a:xfrm>
            <a:off x="241300" y="4200525"/>
            <a:ext cx="6973888" cy="2662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17890" y="21600"/>
                </a:moveTo>
                <a:lnTo>
                  <a:pt x="21600" y="0"/>
                </a:lnTo>
                <a:lnTo>
                  <a:pt x="0" y="21600"/>
                </a:lnTo>
                <a:cubicBezTo>
                  <a:pt x="0" y="21600"/>
                  <a:pt x="17890" y="21600"/>
                  <a:pt x="17890" y="21600"/>
                </a:cubicBezTo>
                <a:close/>
                <a:moveTo>
                  <a:pt x="17890" y="2160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AutoShape 2"/>
          <p:cNvSpPr>
            <a:spLocks/>
          </p:cNvSpPr>
          <p:nvPr userDrawn="1"/>
        </p:nvSpPr>
        <p:spPr bwMode="auto">
          <a:xfrm>
            <a:off x="7312025" y="215900"/>
            <a:ext cx="1831975" cy="38909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657"/>
                </a:moveTo>
                <a:lnTo>
                  <a:pt x="11846" y="16385"/>
                </a:lnTo>
                <a:lnTo>
                  <a:pt x="21600" y="6590"/>
                </a:lnTo>
                <a:lnTo>
                  <a:pt x="21600" y="0"/>
                </a:lnTo>
                <a:lnTo>
                  <a:pt x="0" y="21600"/>
                </a:lnTo>
                <a:lnTo>
                  <a:pt x="21600" y="17725"/>
                </a:lnTo>
                <a:cubicBezTo>
                  <a:pt x="21600" y="17725"/>
                  <a:pt x="21600" y="14657"/>
                  <a:pt x="21600" y="14657"/>
                </a:cubicBezTo>
                <a:close/>
                <a:moveTo>
                  <a:pt x="21600" y="14657"/>
                </a:move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0" tIns="0" rIns="0" bIns="0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324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"/>
          <p:cNvSpPr>
            <a:spLocks/>
          </p:cNvSpPr>
          <p:nvPr userDrawn="1"/>
        </p:nvSpPr>
        <p:spPr bwMode="auto">
          <a:xfrm>
            <a:off x="241300" y="4200525"/>
            <a:ext cx="6973888" cy="2662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0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17890" y="21600"/>
                </a:moveTo>
                <a:lnTo>
                  <a:pt x="21600" y="0"/>
                </a:lnTo>
                <a:lnTo>
                  <a:pt x="0" y="21600"/>
                </a:lnTo>
                <a:cubicBezTo>
                  <a:pt x="0" y="21600"/>
                  <a:pt x="17890" y="21600"/>
                  <a:pt x="17890" y="21600"/>
                </a:cubicBezTo>
                <a:close/>
                <a:moveTo>
                  <a:pt x="17890" y="21600"/>
                </a:move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AutoShape 2"/>
          <p:cNvSpPr>
            <a:spLocks/>
          </p:cNvSpPr>
          <p:nvPr userDrawn="1"/>
        </p:nvSpPr>
        <p:spPr bwMode="auto">
          <a:xfrm>
            <a:off x="7312025" y="215900"/>
            <a:ext cx="1831975" cy="38909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657"/>
                </a:moveTo>
                <a:lnTo>
                  <a:pt x="11846" y="16385"/>
                </a:lnTo>
                <a:lnTo>
                  <a:pt x="21600" y="6590"/>
                </a:lnTo>
                <a:lnTo>
                  <a:pt x="21600" y="0"/>
                </a:lnTo>
                <a:lnTo>
                  <a:pt x="0" y="21600"/>
                </a:lnTo>
                <a:lnTo>
                  <a:pt x="21600" y="17725"/>
                </a:lnTo>
                <a:cubicBezTo>
                  <a:pt x="21600" y="17725"/>
                  <a:pt x="21600" y="14657"/>
                  <a:pt x="21600" y="14657"/>
                </a:cubicBezTo>
                <a:close/>
                <a:moveTo>
                  <a:pt x="21600" y="14657"/>
                </a:move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3E256-A349-400E-9F36-65BF36191B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248400"/>
            <a:ext cx="18764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1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51" y="2419209"/>
            <a:ext cx="6663644" cy="1362075"/>
          </a:xfrm>
        </p:spPr>
        <p:txBody>
          <a:bodyPr/>
          <a:lstStyle>
            <a:lvl1pPr algn="l">
              <a:defRPr sz="3000" b="0" i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936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450" y="1480344"/>
            <a:ext cx="4038600" cy="46458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450" y="1480344"/>
            <a:ext cx="4038600" cy="46458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B61D7-CEB7-47A4-BD21-1042329C52D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0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60388" y="336550"/>
            <a:ext cx="581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0388" y="1476375"/>
            <a:ext cx="82296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0388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2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9BFD10D-D674-4AC3-BCAA-5CC042494C56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1029" name="Picture 7" descr="CGB Logo horizontal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381000"/>
            <a:ext cx="2117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35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defRPr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227013" indent="-225425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4556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 charset="0"/>
        <a:buChar char="–"/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627063" indent="-166688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796925" indent="-169863" algn="l" defTabSz="457200" rtl="0" eaLnBrk="0" fontAlgn="base" hangingPunct="0">
        <a:spcBef>
          <a:spcPct val="0"/>
        </a:spcBef>
        <a:spcAft>
          <a:spcPts val="600"/>
        </a:spcAft>
        <a:buFont typeface="Lucida Grande" charset="0"/>
        <a:buChar char="–"/>
        <a:defRPr sz="1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60388" y="336550"/>
            <a:ext cx="5810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0388" y="1476375"/>
            <a:ext cx="82296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0388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12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9BFD10D-D674-4AC3-BCAA-5CC042494C56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1029" name="Picture 7" descr="CGB Logo horizontal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381000"/>
            <a:ext cx="2117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6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accent1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defRPr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227013" indent="-225425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455613" indent="-228600" algn="l" defTabSz="457200" rtl="0" eaLnBrk="0" fontAlgn="base" hangingPunct="0">
        <a:spcBef>
          <a:spcPct val="0"/>
        </a:spcBef>
        <a:spcAft>
          <a:spcPts val="600"/>
        </a:spcAft>
        <a:buFont typeface="Lucida Grande" charset="0"/>
        <a:buChar char="–"/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627063" indent="-166688" algn="l" defTabSz="457200" rtl="0" eaLnBrk="0" fontAlgn="base" hangingPunct="0">
        <a:spcBef>
          <a:spcPct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796925" indent="-169863" algn="l" defTabSz="457200" rtl="0" eaLnBrk="0" fontAlgn="base" hangingPunct="0">
        <a:spcBef>
          <a:spcPct val="0"/>
        </a:spcBef>
        <a:spcAft>
          <a:spcPts val="600"/>
        </a:spcAft>
        <a:buFont typeface="Lucida Grande" charset="0"/>
        <a:buChar char="–"/>
        <a:defRPr sz="1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tgreenbank.com/solarmap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tgreenbank.com/multifamil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im.Stevenson@ctgreenbank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tgreenbank.com/our-stories/#multifamil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18789" y="2430864"/>
            <a:ext cx="6872611" cy="1121835"/>
          </a:xfrm>
        </p:spPr>
        <p:txBody>
          <a:bodyPr>
            <a:normAutofit/>
          </a:bodyPr>
          <a:lstStyle/>
          <a:p>
            <a:r>
              <a:rPr lang="en-US" b="1" dirty="0"/>
              <a:t>Financing Resources for Multifamily Properties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18789" y="3733800"/>
            <a:ext cx="4852584" cy="609600"/>
          </a:xfrm>
        </p:spPr>
        <p:txBody>
          <a:bodyPr/>
          <a:lstStyle/>
          <a:p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AutoShape 1">
            <a:extLst>
              <a:ext uri="{FF2B5EF4-FFF2-40B4-BE49-F238E27FC236}">
                <a16:creationId xmlns:a16="http://schemas.microsoft.com/office/drawing/2014/main" id="{3AAC9C87-6C57-413D-831B-CF0926E9C96E}"/>
              </a:ext>
            </a:extLst>
          </p:cNvPr>
          <p:cNvSpPr>
            <a:spLocks/>
          </p:cNvSpPr>
          <p:nvPr/>
        </p:nvSpPr>
        <p:spPr bwMode="auto">
          <a:xfrm>
            <a:off x="241300" y="4200202"/>
            <a:ext cx="6973888" cy="2662238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7890" y="21600"/>
                </a:moveTo>
                <a:lnTo>
                  <a:pt x="21600" y="0"/>
                </a:lnTo>
                <a:lnTo>
                  <a:pt x="0" y="21600"/>
                </a:lnTo>
                <a:cubicBezTo>
                  <a:pt x="0" y="21600"/>
                  <a:pt x="17890" y="21600"/>
                  <a:pt x="17890" y="21600"/>
                </a:cubicBezTo>
                <a:close/>
                <a:moveTo>
                  <a:pt x="17890" y="21600"/>
                </a:move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CED7D7-F8E0-4F85-9788-37C46DABFC3F}"/>
              </a:ext>
            </a:extLst>
          </p:cNvPr>
          <p:cNvSpPr>
            <a:spLocks/>
          </p:cNvSpPr>
          <p:nvPr/>
        </p:nvSpPr>
        <p:spPr bwMode="auto">
          <a:xfrm>
            <a:off x="7311703" y="215900"/>
            <a:ext cx="1831975" cy="389096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657"/>
                </a:moveTo>
                <a:lnTo>
                  <a:pt x="11846" y="16385"/>
                </a:lnTo>
                <a:lnTo>
                  <a:pt x="21600" y="6590"/>
                </a:lnTo>
                <a:lnTo>
                  <a:pt x="21600" y="0"/>
                </a:lnTo>
                <a:lnTo>
                  <a:pt x="0" y="21600"/>
                </a:lnTo>
                <a:lnTo>
                  <a:pt x="21600" y="17725"/>
                </a:lnTo>
                <a:cubicBezTo>
                  <a:pt x="21600" y="17725"/>
                  <a:pt x="21600" y="14657"/>
                  <a:pt x="21600" y="14657"/>
                </a:cubicBezTo>
                <a:close/>
                <a:moveTo>
                  <a:pt x="21600" y="14657"/>
                </a:move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9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9A0B7E-0294-4EA9-A1B0-B93A5F854E1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3" name="Picture 32" descr="LIM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3338" y="2231152"/>
            <a:ext cx="6099998" cy="1033799"/>
          </a:xfrm>
          <a:prstGeom prst="foldedCorner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3338" y="3475711"/>
            <a:ext cx="6099998" cy="1033799"/>
          </a:xfrm>
          <a:prstGeom prst="foldedCorner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3338" y="4691953"/>
            <a:ext cx="6099998" cy="1033323"/>
          </a:xfrm>
          <a:prstGeom prst="foldedCorner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19386" y="4772851"/>
            <a:ext cx="15992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397" indent="-127397"/>
            <a:r>
              <a:rPr lang="en-US" b="1" dirty="0">
                <a:solidFill>
                  <a:srgbClr val="FFFFFF"/>
                </a:solidFill>
              </a:rPr>
              <a:t>Solar PPA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447569-577C-4EAA-ADC4-8B4B76619D47}"/>
              </a:ext>
            </a:extLst>
          </p:cNvPr>
          <p:cNvSpPr txBox="1"/>
          <p:nvPr/>
        </p:nvSpPr>
        <p:spPr>
          <a:xfrm>
            <a:off x="4074501" y="4790303"/>
            <a:ext cx="215301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/>
            <a:r>
              <a:rPr lang="en-US" sz="1200" dirty="0">
                <a:solidFill>
                  <a:srgbClr val="FFFFFF"/>
                </a:solidFill>
              </a:rPr>
              <a:t>Solar projects</a:t>
            </a:r>
          </a:p>
          <a:p>
            <a:pPr fontAlgn="t"/>
            <a:r>
              <a:rPr lang="en-US" sz="1200" dirty="0">
                <a:solidFill>
                  <a:srgbClr val="FFFFFF"/>
                </a:solidFill>
              </a:rPr>
              <a:t>Fixed or escalating price</a:t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</a:rPr>
              <a:t>20 years</a:t>
            </a:r>
          </a:p>
          <a:p>
            <a:pPr fontAlgn="t"/>
            <a:r>
              <a:rPr lang="en-US" sz="1200" dirty="0">
                <a:solidFill>
                  <a:srgbClr val="FFFFFF"/>
                </a:solidFill>
              </a:rPr>
              <a:t>10%+ Year 1 Variable </a:t>
            </a:r>
          </a:p>
          <a:p>
            <a:pPr fontAlgn="t"/>
            <a:r>
              <a:rPr lang="en-US" sz="1200" dirty="0">
                <a:solidFill>
                  <a:srgbClr val="FFFFFF"/>
                </a:solidFill>
              </a:rPr>
              <a:t>Electric Rate Savings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285F87-C422-4A90-A1B9-AFC1BFC838AC}"/>
              </a:ext>
            </a:extLst>
          </p:cNvPr>
          <p:cNvSpPr txBox="1"/>
          <p:nvPr/>
        </p:nvSpPr>
        <p:spPr>
          <a:xfrm>
            <a:off x="3227543" y="4793026"/>
            <a:ext cx="753055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/>
            <a:r>
              <a:rPr lang="en-US" sz="1200" b="1" dirty="0">
                <a:solidFill>
                  <a:srgbClr val="FFFFFF"/>
                </a:solidFill>
              </a:rPr>
              <a:t>Type</a:t>
            </a:r>
          </a:p>
          <a:p>
            <a:pPr fontAlgn="t"/>
            <a:r>
              <a:rPr lang="en-US" sz="1200" b="1" dirty="0">
                <a:solidFill>
                  <a:srgbClr val="FFFFFF"/>
                </a:solidFill>
              </a:rPr>
              <a:t>Rate</a:t>
            </a:r>
          </a:p>
          <a:p>
            <a:pPr fontAlgn="t"/>
            <a:r>
              <a:rPr lang="en-US" sz="1200" b="1" dirty="0">
                <a:solidFill>
                  <a:srgbClr val="FFFFFF"/>
                </a:solidFill>
              </a:rPr>
              <a:t>Term</a:t>
            </a:r>
          </a:p>
          <a:p>
            <a:pPr fontAlgn="t"/>
            <a:r>
              <a:rPr lang="en-US" sz="1200" b="1" dirty="0">
                <a:solidFill>
                  <a:srgbClr val="FFFFFF"/>
                </a:solidFill>
              </a:rPr>
              <a:t>Criteria</a:t>
            </a:r>
          </a:p>
          <a:p>
            <a:pPr fontAlgn="t"/>
            <a:endParaRPr lang="en-US" sz="900" b="1" dirty="0">
              <a:solidFill>
                <a:srgbClr val="FFFF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FA9E53-D1EE-4EBC-87AA-8AD65C9C77D3}"/>
              </a:ext>
            </a:extLst>
          </p:cNvPr>
          <p:cNvSpPr txBox="1"/>
          <p:nvPr/>
        </p:nvSpPr>
        <p:spPr>
          <a:xfrm>
            <a:off x="4074501" y="2281728"/>
            <a:ext cx="2217532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/>
            <a:r>
              <a:rPr lang="en-US" sz="1200" dirty="0">
                <a:solidFill>
                  <a:srgbClr val="FFFFFF"/>
                </a:solidFill>
              </a:rPr>
              <a:t>All MFH</a:t>
            </a:r>
          </a:p>
          <a:p>
            <a:pPr fontAlgn="t"/>
            <a:r>
              <a:rPr lang="en-US" sz="1200" dirty="0">
                <a:solidFill>
                  <a:srgbClr val="FFFFFF"/>
                </a:solidFill>
              </a:rPr>
              <a:t>6.00-7.00%</a:t>
            </a:r>
          </a:p>
          <a:p>
            <a:pPr fontAlgn="t"/>
            <a:r>
              <a:rPr lang="en-US" sz="1200" dirty="0">
                <a:solidFill>
                  <a:srgbClr val="FFFFFF"/>
                </a:solidFill>
              </a:rPr>
              <a:t>5-20 years</a:t>
            </a:r>
          </a:p>
          <a:p>
            <a:pPr fontAlgn="t"/>
            <a:r>
              <a:rPr lang="en-US" sz="1200" dirty="0">
                <a:solidFill>
                  <a:srgbClr val="FFFFFF"/>
                </a:solidFill>
              </a:rPr>
              <a:t>1.1x+ project Energy </a:t>
            </a:r>
          </a:p>
          <a:p>
            <a:pPr fontAlgn="t"/>
            <a:r>
              <a:rPr lang="en-US" sz="1200" dirty="0">
                <a:solidFill>
                  <a:srgbClr val="FFFFFF"/>
                </a:solidFill>
              </a:rPr>
              <a:t>Savings Coverage Ratio*</a:t>
            </a:r>
          </a:p>
          <a:p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B1CC87-C8A8-479C-A326-FE5A98FE3660}"/>
              </a:ext>
            </a:extLst>
          </p:cNvPr>
          <p:cNvSpPr txBox="1"/>
          <p:nvPr/>
        </p:nvSpPr>
        <p:spPr>
          <a:xfrm>
            <a:off x="3227543" y="2267987"/>
            <a:ext cx="75305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/>
            <a:r>
              <a:rPr lang="en-US" sz="1200" b="1" dirty="0">
                <a:solidFill>
                  <a:srgbClr val="FFFFFF"/>
                </a:solidFill>
              </a:rPr>
              <a:t>Type</a:t>
            </a:r>
          </a:p>
          <a:p>
            <a:pPr fontAlgn="t"/>
            <a:r>
              <a:rPr lang="en-US" sz="1200" b="1" dirty="0">
                <a:solidFill>
                  <a:srgbClr val="FFFFFF"/>
                </a:solidFill>
              </a:rPr>
              <a:t>Rate</a:t>
            </a:r>
          </a:p>
          <a:p>
            <a:pPr fontAlgn="t"/>
            <a:r>
              <a:rPr lang="en-US" sz="1200" b="1" dirty="0">
                <a:solidFill>
                  <a:srgbClr val="FFFFFF"/>
                </a:solidFill>
              </a:rPr>
              <a:t>Term</a:t>
            </a:r>
          </a:p>
          <a:p>
            <a:pPr fontAlgn="t"/>
            <a:r>
              <a:rPr lang="en-US" sz="1200" b="1" dirty="0">
                <a:solidFill>
                  <a:srgbClr val="FFFFFF"/>
                </a:solidFill>
              </a:rPr>
              <a:t>Criteria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F8318C-05EC-4BE5-B1E3-10DF445B04E6}"/>
              </a:ext>
            </a:extLst>
          </p:cNvPr>
          <p:cNvSpPr txBox="1"/>
          <p:nvPr/>
        </p:nvSpPr>
        <p:spPr>
          <a:xfrm>
            <a:off x="1719388" y="2304981"/>
            <a:ext cx="1826612" cy="4039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397" indent="-127397"/>
            <a:r>
              <a:rPr lang="en-US" b="1" dirty="0">
                <a:solidFill>
                  <a:srgbClr val="FFFFFF"/>
                </a:solidFill>
              </a:rPr>
              <a:t>LIME</a:t>
            </a:r>
          </a:p>
          <a:p>
            <a:pPr marL="127397" indent="-127397"/>
            <a:endParaRPr lang="en-US" sz="825" b="1" dirty="0">
              <a:solidFill>
                <a:srgbClr val="FFFFFF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BC443C-35DA-43C6-A1CE-3C2B5B20C148}"/>
              </a:ext>
            </a:extLst>
          </p:cNvPr>
          <p:cNvSpPr txBox="1"/>
          <p:nvPr/>
        </p:nvSpPr>
        <p:spPr>
          <a:xfrm>
            <a:off x="1719386" y="3590588"/>
            <a:ext cx="24315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7397" indent="-127397"/>
            <a:r>
              <a:rPr lang="en-US" b="1" dirty="0">
                <a:solidFill>
                  <a:srgbClr val="FFFFFF"/>
                </a:solidFill>
              </a:rPr>
              <a:t>Health &amp; </a:t>
            </a:r>
          </a:p>
          <a:p>
            <a:pPr marL="127397" indent="-127397"/>
            <a:r>
              <a:rPr lang="en-US" b="1" dirty="0">
                <a:solidFill>
                  <a:srgbClr val="FFFFFF"/>
                </a:solidFill>
              </a:rPr>
              <a:t>Safety Loan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D11683-78CA-41B8-BE66-2E77EA4D1E02}"/>
              </a:ext>
            </a:extLst>
          </p:cNvPr>
          <p:cNvSpPr txBox="1"/>
          <p:nvPr/>
        </p:nvSpPr>
        <p:spPr>
          <a:xfrm>
            <a:off x="4074501" y="3538636"/>
            <a:ext cx="22175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/>
            <a:r>
              <a:rPr lang="en-US" sz="1200" dirty="0">
                <a:solidFill>
                  <a:srgbClr val="FFFFFF"/>
                </a:solidFill>
              </a:rPr>
              <a:t>Affordable projects</a:t>
            </a:r>
          </a:p>
          <a:p>
            <a:pPr fontAlgn="t"/>
            <a:r>
              <a:rPr lang="en-US" sz="1200" dirty="0">
                <a:solidFill>
                  <a:srgbClr val="FFFFFF"/>
                </a:solidFill>
              </a:rPr>
              <a:t>2.99% + 05% loan fee</a:t>
            </a:r>
          </a:p>
          <a:p>
            <a:pPr fontAlgn="t"/>
            <a:r>
              <a:rPr lang="en-US" sz="1200" dirty="0">
                <a:solidFill>
                  <a:srgbClr val="FFFFFF"/>
                </a:solidFill>
              </a:rPr>
              <a:t>Up to 20 years years</a:t>
            </a:r>
          </a:p>
          <a:p>
            <a:pPr fontAlgn="t"/>
            <a:r>
              <a:rPr lang="en-US" sz="1200" dirty="0">
                <a:solidFill>
                  <a:srgbClr val="FFFFFF"/>
                </a:solidFill>
              </a:rPr>
              <a:t>Enable energy upgrades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CAB898-7916-4350-8657-8D5F208A7901}"/>
              </a:ext>
            </a:extLst>
          </p:cNvPr>
          <p:cNvSpPr txBox="1"/>
          <p:nvPr/>
        </p:nvSpPr>
        <p:spPr>
          <a:xfrm>
            <a:off x="3227542" y="3537707"/>
            <a:ext cx="75305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/>
            <a:r>
              <a:rPr lang="en-US" sz="1200" b="1" dirty="0">
                <a:solidFill>
                  <a:srgbClr val="FFFFFF"/>
                </a:solidFill>
              </a:rPr>
              <a:t>Type</a:t>
            </a:r>
          </a:p>
          <a:p>
            <a:pPr fontAlgn="t"/>
            <a:r>
              <a:rPr lang="en-US" sz="1200" b="1" dirty="0">
                <a:solidFill>
                  <a:srgbClr val="FFFFFF"/>
                </a:solidFill>
              </a:rPr>
              <a:t>Rate</a:t>
            </a:r>
            <a:br>
              <a:rPr lang="en-US" sz="1200" b="1" dirty="0">
                <a:solidFill>
                  <a:srgbClr val="FFFFFF"/>
                </a:solidFill>
              </a:rPr>
            </a:br>
            <a:r>
              <a:rPr lang="en-US" sz="1200" b="1" dirty="0">
                <a:solidFill>
                  <a:srgbClr val="FFFFFF"/>
                </a:solidFill>
              </a:rPr>
              <a:t>Term</a:t>
            </a:r>
          </a:p>
          <a:p>
            <a:pPr fontAlgn="t"/>
            <a:r>
              <a:rPr lang="en-US" sz="1200" b="1" dirty="0">
                <a:solidFill>
                  <a:srgbClr val="FFFFFF"/>
                </a:solidFill>
              </a:rPr>
              <a:t>Criteria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60F38-5FCB-4918-9C91-8BB42CACA302}"/>
              </a:ext>
            </a:extLst>
          </p:cNvPr>
          <p:cNvSpPr txBox="1"/>
          <p:nvPr/>
        </p:nvSpPr>
        <p:spPr>
          <a:xfrm>
            <a:off x="1778815" y="5839168"/>
            <a:ext cx="459137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/>
              <a:t>* For solar projects; efficiency projects must be 1.3x+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3DB935-70E8-4B00-A78F-629AF7D4D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Energy Project Financing</a:t>
            </a:r>
          </a:p>
        </p:txBody>
      </p:sp>
    </p:spTree>
    <p:extLst>
      <p:ext uri="{BB962C8B-B14F-4D97-AF65-F5344CB8AC3E}">
        <p14:creationId xmlns:p14="http://schemas.microsoft.com/office/powerpoint/2010/main" val="141369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666" y="2334381"/>
            <a:ext cx="5785382" cy="4550759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2224087"/>
              <a:gd name="connsiteY0" fmla="*/ 2124398 h 3038798"/>
              <a:gd name="connsiteX1" fmla="*/ 2224087 w 2224087"/>
              <a:gd name="connsiteY1" fmla="*/ 0 h 3038798"/>
              <a:gd name="connsiteX2" fmla="*/ 914400 w 2224087"/>
              <a:gd name="connsiteY2" fmla="*/ 3038798 h 3038798"/>
              <a:gd name="connsiteX3" fmla="*/ 0 w 2224087"/>
              <a:gd name="connsiteY3" fmla="*/ 3038798 h 3038798"/>
              <a:gd name="connsiteX4" fmla="*/ 0 w 2224087"/>
              <a:gd name="connsiteY4" fmla="*/ 2124398 h 3038798"/>
              <a:gd name="connsiteX0" fmla="*/ 257953 w 2482040"/>
              <a:gd name="connsiteY0" fmla="*/ 2124398 h 4435798"/>
              <a:gd name="connsiteX1" fmla="*/ 2482040 w 2482040"/>
              <a:gd name="connsiteY1" fmla="*/ 0 h 4435798"/>
              <a:gd name="connsiteX2" fmla="*/ 1805672 w 2482040"/>
              <a:gd name="connsiteY2" fmla="*/ 4435798 h 4435798"/>
              <a:gd name="connsiteX3" fmla="*/ 257953 w 2482040"/>
              <a:gd name="connsiteY3" fmla="*/ 3038798 h 4435798"/>
              <a:gd name="connsiteX4" fmla="*/ 257953 w 2482040"/>
              <a:gd name="connsiteY4" fmla="*/ 2124398 h 4435798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0 w 2237068"/>
              <a:gd name="connsiteY0" fmla="*/ 2124398 h 4789864"/>
              <a:gd name="connsiteX1" fmla="*/ 2224087 w 2237068"/>
              <a:gd name="connsiteY1" fmla="*/ 0 h 4789864"/>
              <a:gd name="connsiteX2" fmla="*/ 1547719 w 2237068"/>
              <a:gd name="connsiteY2" fmla="*/ 4435798 h 4789864"/>
              <a:gd name="connsiteX3" fmla="*/ 0 w 2237068"/>
              <a:gd name="connsiteY3" fmla="*/ 2124398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28186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2818664 h 4789864"/>
              <a:gd name="connsiteX0" fmla="*/ 0 w 3643065"/>
              <a:gd name="connsiteY0" fmla="*/ 30980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6003764"/>
              <a:gd name="connsiteY0" fmla="*/ 4440238 h 4789864"/>
              <a:gd name="connsiteX1" fmla="*/ 5990783 w 6003764"/>
              <a:gd name="connsiteY1" fmla="*/ 0 h 4789864"/>
              <a:gd name="connsiteX2" fmla="*/ 5314415 w 6003764"/>
              <a:gd name="connsiteY2" fmla="*/ 4435798 h 4789864"/>
              <a:gd name="connsiteX3" fmla="*/ 2733 w 6003764"/>
              <a:gd name="connsiteY3" fmla="*/ 4440238 h 4789864"/>
              <a:gd name="connsiteX0" fmla="*/ 2733 w 6003764"/>
              <a:gd name="connsiteY0" fmla="*/ 4440238 h 4462938"/>
              <a:gd name="connsiteX1" fmla="*/ 5990783 w 6003764"/>
              <a:gd name="connsiteY1" fmla="*/ 0 h 4462938"/>
              <a:gd name="connsiteX2" fmla="*/ 5314415 w 6003764"/>
              <a:gd name="connsiteY2" fmla="*/ 4435798 h 4462938"/>
              <a:gd name="connsiteX3" fmla="*/ 2733 w 6003764"/>
              <a:gd name="connsiteY3" fmla="*/ 4440238 h 446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3764" h="4462938">
                <a:moveTo>
                  <a:pt x="2733" y="4440238"/>
                </a:moveTo>
                <a:cubicBezTo>
                  <a:pt x="13861" y="4462938"/>
                  <a:pt x="6003764" y="33132"/>
                  <a:pt x="5990783" y="0"/>
                </a:cubicBezTo>
                <a:cubicBezTo>
                  <a:pt x="5765327" y="1478599"/>
                  <a:pt x="5294338" y="4438866"/>
                  <a:pt x="5314415" y="4435798"/>
                </a:cubicBezTo>
                <a:cubicBezTo>
                  <a:pt x="5299994" y="4441736"/>
                  <a:pt x="0" y="4434663"/>
                  <a:pt x="2733" y="444023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08000" y="1783934"/>
            <a:ext cx="5976825" cy="2363852"/>
          </a:xfrm>
        </p:spPr>
        <p:txBody>
          <a:bodyPr>
            <a:normAutofit/>
          </a:bodyPr>
          <a:lstStyle/>
          <a:p>
            <a:r>
              <a:rPr lang="en-US" sz="4400" b="1" dirty="0"/>
              <a:t>LIME Loan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842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645C-8810-4622-83A7-30D190CB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Improving Multifamily Efficiency (LIME)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67EC1-AB83-4123-888D-D106BBCD3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943" y="1480740"/>
            <a:ext cx="3431257" cy="464581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Offered through Capital for Change</a:t>
            </a:r>
          </a:p>
          <a:p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Eligible costs include:</a:t>
            </a:r>
          </a:p>
          <a:p>
            <a:pPr marL="398463" lvl="2" indent="-285750"/>
            <a:r>
              <a:rPr lang="en-US" sz="1800" i="1" u="sng" dirty="0"/>
              <a:t>Any and all </a:t>
            </a:r>
            <a:r>
              <a:rPr lang="en-US" sz="1800" dirty="0"/>
              <a:t>energy efficiency and renewable energy improvements</a:t>
            </a:r>
          </a:p>
          <a:p>
            <a:pPr marL="398463" lvl="2" indent="-285750"/>
            <a:r>
              <a:rPr lang="en-US" sz="1800" dirty="0"/>
              <a:t>Up to 25% of loan proceeds may be used for non-energy efficiency improvements (structural, health/safety, etc.)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FDBF6-218E-4E6F-9655-5FC4D9E2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450" y="6356358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4E9724-46C2-4DBD-9A7E-526720DC847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6897660-C8AD-48FF-856A-82E8DFD24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BBFB25-E109-463C-A5DF-47DE61FFB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5673158"/>
            <a:ext cx="2578875" cy="683200"/>
          </a:xfrm>
          <a:prstGeom prst="rect">
            <a:avLst/>
          </a:prstGeom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CA67B11-BECC-486C-9234-E4852DA933D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128244"/>
              </p:ext>
            </p:extLst>
          </p:nvPr>
        </p:nvGraphicFramePr>
        <p:xfrm>
          <a:off x="4038600" y="2583757"/>
          <a:ext cx="4856896" cy="1912043"/>
        </p:xfrm>
        <a:graphic>
          <a:graphicData uri="http://schemas.openxmlformats.org/drawingml/2006/table">
            <a:tbl>
              <a:tblPr/>
              <a:tblGrid>
                <a:gridCol w="1942758">
                  <a:extLst>
                    <a:ext uri="{9D8B030D-6E8A-4147-A177-3AD203B41FA5}">
                      <a16:colId xmlns:a16="http://schemas.microsoft.com/office/drawing/2014/main" val="1453456555"/>
                    </a:ext>
                  </a:extLst>
                </a:gridCol>
                <a:gridCol w="2914138">
                  <a:extLst>
                    <a:ext uri="{9D8B030D-6E8A-4147-A177-3AD203B41FA5}">
                      <a16:colId xmlns:a16="http://schemas.microsoft.com/office/drawing/2014/main" val="85119125"/>
                    </a:ext>
                  </a:extLst>
                </a:gridCol>
              </a:tblGrid>
              <a:tr h="310119">
                <a:tc>
                  <a:txBody>
                    <a:bodyPr/>
                    <a:lstStyle/>
                    <a:p>
                      <a:pPr fontAlgn="t"/>
                      <a:r>
                        <a:rPr lang="en-US" sz="1200" b="1">
                          <a:effectLst/>
                        </a:rPr>
                        <a:t>Type</a:t>
                      </a:r>
                      <a:endParaRPr lang="en-US" sz="1200">
                        <a:effectLst/>
                      </a:endParaRPr>
                    </a:p>
                  </a:txBody>
                  <a:tcPr marL="49102" marR="49102" marT="49102" marB="491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Unsecured; underwritten to savings</a:t>
                      </a:r>
                    </a:p>
                  </a:txBody>
                  <a:tcPr marL="49102" marR="49102" marT="49102" marB="491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39504"/>
                  </a:ext>
                </a:extLst>
              </a:tr>
              <a:tr h="310119">
                <a:tc>
                  <a:txBody>
                    <a:bodyPr/>
                    <a:lstStyle/>
                    <a:p>
                      <a:pPr fontAlgn="t"/>
                      <a:r>
                        <a:rPr lang="en-US" sz="1200" b="1">
                          <a:effectLst/>
                        </a:rPr>
                        <a:t>Rate</a:t>
                      </a:r>
                      <a:endParaRPr lang="en-US" sz="1200">
                        <a:effectLst/>
                      </a:endParaRPr>
                    </a:p>
                  </a:txBody>
                  <a:tcPr marL="49102" marR="49102" marT="49102" marB="491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6.00% – 6.99%</a:t>
                      </a:r>
                    </a:p>
                  </a:txBody>
                  <a:tcPr marL="49102" marR="49102" marT="49102" marB="491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061954"/>
                  </a:ext>
                </a:extLst>
              </a:tr>
              <a:tr h="310119">
                <a:tc>
                  <a:txBody>
                    <a:bodyPr/>
                    <a:lstStyle/>
                    <a:p>
                      <a:pPr fontAlgn="t"/>
                      <a:r>
                        <a:rPr lang="en-US" sz="1200" b="1" dirty="0">
                          <a:effectLst/>
                        </a:rPr>
                        <a:t>Loan term</a:t>
                      </a:r>
                      <a:endParaRPr lang="en-US" sz="1200" dirty="0">
                        <a:effectLst/>
                      </a:endParaRPr>
                    </a:p>
                  </a:txBody>
                  <a:tcPr marL="49102" marR="49102" marT="49102" marB="491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>
                          <a:effectLst/>
                        </a:rPr>
                        <a:t>5 – 20 years</a:t>
                      </a:r>
                    </a:p>
                  </a:txBody>
                  <a:tcPr marL="49102" marR="49102" marT="49102" marB="491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039358"/>
                  </a:ext>
                </a:extLst>
              </a:tr>
              <a:tr h="310119">
                <a:tc>
                  <a:txBody>
                    <a:bodyPr/>
                    <a:lstStyle/>
                    <a:p>
                      <a:pPr fontAlgn="t"/>
                      <a:r>
                        <a:rPr lang="en-US" sz="1200" b="1">
                          <a:effectLst/>
                        </a:rPr>
                        <a:t>Origination fee</a:t>
                      </a:r>
                      <a:endParaRPr lang="en-US" sz="1200">
                        <a:effectLst/>
                      </a:endParaRPr>
                    </a:p>
                  </a:txBody>
                  <a:tcPr marL="49102" marR="49102" marT="49102" marB="491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2.00%</a:t>
                      </a:r>
                    </a:p>
                  </a:txBody>
                  <a:tcPr marL="49102" marR="49102" marT="49102" marB="491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716583"/>
                  </a:ext>
                </a:extLst>
              </a:tr>
              <a:tr h="671567">
                <a:tc>
                  <a:txBody>
                    <a:bodyPr/>
                    <a:lstStyle/>
                    <a:p>
                      <a:pPr fontAlgn="t"/>
                      <a:r>
                        <a:rPr lang="en-US" sz="1200" b="1">
                          <a:effectLst/>
                        </a:rPr>
                        <a:t>Underwriting Criteria</a:t>
                      </a:r>
                      <a:endParaRPr lang="en-US" sz="1200">
                        <a:effectLst/>
                      </a:endParaRPr>
                    </a:p>
                  </a:txBody>
                  <a:tcPr marL="49102" marR="49102" marT="49102" marB="491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1.30X or greater project energy savings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coverage ratio; 1.10X or greater energy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savings ratio for solar-only projects</a:t>
                      </a:r>
                    </a:p>
                  </a:txBody>
                  <a:tcPr marL="49102" marR="49102" marT="49102" marB="4910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869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844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666" y="2334381"/>
            <a:ext cx="5785382" cy="4550759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2224087"/>
              <a:gd name="connsiteY0" fmla="*/ 2124398 h 3038798"/>
              <a:gd name="connsiteX1" fmla="*/ 2224087 w 2224087"/>
              <a:gd name="connsiteY1" fmla="*/ 0 h 3038798"/>
              <a:gd name="connsiteX2" fmla="*/ 914400 w 2224087"/>
              <a:gd name="connsiteY2" fmla="*/ 3038798 h 3038798"/>
              <a:gd name="connsiteX3" fmla="*/ 0 w 2224087"/>
              <a:gd name="connsiteY3" fmla="*/ 3038798 h 3038798"/>
              <a:gd name="connsiteX4" fmla="*/ 0 w 2224087"/>
              <a:gd name="connsiteY4" fmla="*/ 2124398 h 3038798"/>
              <a:gd name="connsiteX0" fmla="*/ 257953 w 2482040"/>
              <a:gd name="connsiteY0" fmla="*/ 2124398 h 4435798"/>
              <a:gd name="connsiteX1" fmla="*/ 2482040 w 2482040"/>
              <a:gd name="connsiteY1" fmla="*/ 0 h 4435798"/>
              <a:gd name="connsiteX2" fmla="*/ 1805672 w 2482040"/>
              <a:gd name="connsiteY2" fmla="*/ 4435798 h 4435798"/>
              <a:gd name="connsiteX3" fmla="*/ 257953 w 2482040"/>
              <a:gd name="connsiteY3" fmla="*/ 3038798 h 4435798"/>
              <a:gd name="connsiteX4" fmla="*/ 257953 w 2482040"/>
              <a:gd name="connsiteY4" fmla="*/ 2124398 h 4435798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0 w 2237068"/>
              <a:gd name="connsiteY0" fmla="*/ 2124398 h 4789864"/>
              <a:gd name="connsiteX1" fmla="*/ 2224087 w 2237068"/>
              <a:gd name="connsiteY1" fmla="*/ 0 h 4789864"/>
              <a:gd name="connsiteX2" fmla="*/ 1547719 w 2237068"/>
              <a:gd name="connsiteY2" fmla="*/ 4435798 h 4789864"/>
              <a:gd name="connsiteX3" fmla="*/ 0 w 2237068"/>
              <a:gd name="connsiteY3" fmla="*/ 2124398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28186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2818664 h 4789864"/>
              <a:gd name="connsiteX0" fmla="*/ 0 w 3643065"/>
              <a:gd name="connsiteY0" fmla="*/ 30980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6003764"/>
              <a:gd name="connsiteY0" fmla="*/ 4440238 h 4789864"/>
              <a:gd name="connsiteX1" fmla="*/ 5990783 w 6003764"/>
              <a:gd name="connsiteY1" fmla="*/ 0 h 4789864"/>
              <a:gd name="connsiteX2" fmla="*/ 5314415 w 6003764"/>
              <a:gd name="connsiteY2" fmla="*/ 4435798 h 4789864"/>
              <a:gd name="connsiteX3" fmla="*/ 2733 w 6003764"/>
              <a:gd name="connsiteY3" fmla="*/ 4440238 h 4789864"/>
              <a:gd name="connsiteX0" fmla="*/ 2733 w 6003764"/>
              <a:gd name="connsiteY0" fmla="*/ 4440238 h 4462938"/>
              <a:gd name="connsiteX1" fmla="*/ 5990783 w 6003764"/>
              <a:gd name="connsiteY1" fmla="*/ 0 h 4462938"/>
              <a:gd name="connsiteX2" fmla="*/ 5314415 w 6003764"/>
              <a:gd name="connsiteY2" fmla="*/ 4435798 h 4462938"/>
              <a:gd name="connsiteX3" fmla="*/ 2733 w 6003764"/>
              <a:gd name="connsiteY3" fmla="*/ 4440238 h 446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3764" h="4462938">
                <a:moveTo>
                  <a:pt x="2733" y="4440238"/>
                </a:moveTo>
                <a:cubicBezTo>
                  <a:pt x="13861" y="4462938"/>
                  <a:pt x="6003764" y="33132"/>
                  <a:pt x="5990783" y="0"/>
                </a:cubicBezTo>
                <a:cubicBezTo>
                  <a:pt x="5765327" y="1478599"/>
                  <a:pt x="5294338" y="4438866"/>
                  <a:pt x="5314415" y="4435798"/>
                </a:cubicBezTo>
                <a:cubicBezTo>
                  <a:pt x="5299994" y="4441736"/>
                  <a:pt x="0" y="4434663"/>
                  <a:pt x="2733" y="444023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08000" y="1783934"/>
            <a:ext cx="5976825" cy="2363852"/>
          </a:xfrm>
        </p:spPr>
        <p:txBody>
          <a:bodyPr>
            <a:normAutofit/>
          </a:bodyPr>
          <a:lstStyle/>
          <a:p>
            <a:r>
              <a:rPr lang="en-US" sz="3600" b="1" dirty="0"/>
              <a:t>ECT Health &amp; Safety Revolving Loan Fund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250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374" y="3915833"/>
            <a:ext cx="2741613" cy="2440516"/>
          </a:xfrm>
          <a:prstGeom prst="foldedCorner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2000" y="3915833"/>
            <a:ext cx="2746375" cy="2440515"/>
          </a:xfrm>
          <a:prstGeom prst="foldedCorner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450" y="3915833"/>
            <a:ext cx="2741550" cy="2440515"/>
          </a:xfrm>
          <a:prstGeom prst="foldedCorne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450" y="1476374"/>
            <a:ext cx="2741550" cy="2439458"/>
          </a:xfrm>
          <a:prstGeom prst="foldedCorne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2000" y="1476373"/>
            <a:ext cx="2746375" cy="2439459"/>
          </a:xfrm>
          <a:prstGeom prst="foldedCorne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8375" y="1476373"/>
            <a:ext cx="2741612" cy="2439460"/>
          </a:xfrm>
          <a:prstGeom prst="foldedCorne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02000" y="1476374"/>
            <a:ext cx="2741550" cy="4091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43550" y="1476374"/>
            <a:ext cx="2741550" cy="4091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02000" y="3915832"/>
            <a:ext cx="2741550" cy="4091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43550" y="3915832"/>
            <a:ext cx="2741550" cy="4091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0450" y="3915832"/>
            <a:ext cx="2741550" cy="4091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388" y="1476374"/>
            <a:ext cx="2741550" cy="40917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028916"/>
              </p:ext>
            </p:extLst>
          </p:nvPr>
        </p:nvGraphicFramePr>
        <p:xfrm>
          <a:off x="560388" y="1476373"/>
          <a:ext cx="8229600" cy="4879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9988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Knob &amp; Tube Wiring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Mold/</a:t>
                      </a:r>
                      <a:r>
                        <a:rPr lang="en-US" b="1" baseline="0" dirty="0">
                          <a:solidFill>
                            <a:srgbClr val="FFFFFF"/>
                          </a:solidFill>
                        </a:rPr>
                        <a:t> Water Leaks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Asbestos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988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Lead Paint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CO Off-Gassing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Radon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1020C611-E078-4489-B36D-A6FD6399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44561"/>
          </a:xfrm>
        </p:spPr>
        <p:txBody>
          <a:bodyPr>
            <a:normAutofit/>
          </a:bodyPr>
          <a:lstStyle/>
          <a:p>
            <a:r>
              <a:rPr lang="en-CA" b="1" dirty="0"/>
              <a:t>What can the ECT Health &amp; </a:t>
            </a:r>
            <a:br>
              <a:rPr lang="en-CA" b="1" dirty="0"/>
            </a:br>
            <a:r>
              <a:rPr lang="en-CA" b="1" dirty="0"/>
              <a:t>Safety Loan fund?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D13ABD-EB27-4803-BA2C-B0FE24B1A441}"/>
              </a:ext>
            </a:extLst>
          </p:cNvPr>
          <p:cNvSpPr txBox="1"/>
          <p:nvPr/>
        </p:nvSpPr>
        <p:spPr>
          <a:xfrm>
            <a:off x="555500" y="6019800"/>
            <a:ext cx="8229600" cy="760959"/>
          </a:xfrm>
          <a:prstGeom prst="rect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txBody>
          <a:bodyPr wrap="square" lIns="144000" tIns="72000" rIns="144000" bIns="72000" rtlCol="0">
            <a:spAutoFit/>
          </a:bodyPr>
          <a:lstStyle/>
          <a:p>
            <a:pPr algn="ctr"/>
            <a:r>
              <a:rPr lang="en-CA" sz="2000" b="1" dirty="0"/>
              <a:t>Funding to remove health and safety barriers that must be taken care of in order to implement energy improvements.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75780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666" y="2334381"/>
            <a:ext cx="5785382" cy="4550759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2224087"/>
              <a:gd name="connsiteY0" fmla="*/ 2124398 h 3038798"/>
              <a:gd name="connsiteX1" fmla="*/ 2224087 w 2224087"/>
              <a:gd name="connsiteY1" fmla="*/ 0 h 3038798"/>
              <a:gd name="connsiteX2" fmla="*/ 914400 w 2224087"/>
              <a:gd name="connsiteY2" fmla="*/ 3038798 h 3038798"/>
              <a:gd name="connsiteX3" fmla="*/ 0 w 2224087"/>
              <a:gd name="connsiteY3" fmla="*/ 3038798 h 3038798"/>
              <a:gd name="connsiteX4" fmla="*/ 0 w 2224087"/>
              <a:gd name="connsiteY4" fmla="*/ 2124398 h 3038798"/>
              <a:gd name="connsiteX0" fmla="*/ 257953 w 2482040"/>
              <a:gd name="connsiteY0" fmla="*/ 2124398 h 4435798"/>
              <a:gd name="connsiteX1" fmla="*/ 2482040 w 2482040"/>
              <a:gd name="connsiteY1" fmla="*/ 0 h 4435798"/>
              <a:gd name="connsiteX2" fmla="*/ 1805672 w 2482040"/>
              <a:gd name="connsiteY2" fmla="*/ 4435798 h 4435798"/>
              <a:gd name="connsiteX3" fmla="*/ 257953 w 2482040"/>
              <a:gd name="connsiteY3" fmla="*/ 3038798 h 4435798"/>
              <a:gd name="connsiteX4" fmla="*/ 257953 w 2482040"/>
              <a:gd name="connsiteY4" fmla="*/ 2124398 h 4435798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124398 h 4789864"/>
              <a:gd name="connsiteX1" fmla="*/ 2336815 w 2336815"/>
              <a:gd name="connsiteY1" fmla="*/ 0 h 4789864"/>
              <a:gd name="connsiteX2" fmla="*/ 1660447 w 2336815"/>
              <a:gd name="connsiteY2" fmla="*/ 4435798 h 4789864"/>
              <a:gd name="connsiteX3" fmla="*/ 112728 w 2336815"/>
              <a:gd name="connsiteY3" fmla="*/ 2124398 h 4789864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36815"/>
              <a:gd name="connsiteY0" fmla="*/ 2509631 h 5175097"/>
              <a:gd name="connsiteX1" fmla="*/ 2336815 w 2336815"/>
              <a:gd name="connsiteY1" fmla="*/ 385233 h 5175097"/>
              <a:gd name="connsiteX2" fmla="*/ 1660447 w 2336815"/>
              <a:gd name="connsiteY2" fmla="*/ 4821031 h 5175097"/>
              <a:gd name="connsiteX3" fmla="*/ 112728 w 2336815"/>
              <a:gd name="connsiteY3" fmla="*/ 2509631 h 5175097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112728 w 2349796"/>
              <a:gd name="connsiteY0" fmla="*/ 2124398 h 4789864"/>
              <a:gd name="connsiteX1" fmla="*/ 2336815 w 2349796"/>
              <a:gd name="connsiteY1" fmla="*/ 0 h 4789864"/>
              <a:gd name="connsiteX2" fmla="*/ 1660447 w 2349796"/>
              <a:gd name="connsiteY2" fmla="*/ 4435798 h 4789864"/>
              <a:gd name="connsiteX3" fmla="*/ 112728 w 2349796"/>
              <a:gd name="connsiteY3" fmla="*/ 2124398 h 4789864"/>
              <a:gd name="connsiteX0" fmla="*/ 0 w 2237068"/>
              <a:gd name="connsiteY0" fmla="*/ 2124398 h 4789864"/>
              <a:gd name="connsiteX1" fmla="*/ 2224087 w 2237068"/>
              <a:gd name="connsiteY1" fmla="*/ 0 h 4789864"/>
              <a:gd name="connsiteX2" fmla="*/ 1547719 w 2237068"/>
              <a:gd name="connsiteY2" fmla="*/ 4435798 h 4789864"/>
              <a:gd name="connsiteX3" fmla="*/ 0 w 2237068"/>
              <a:gd name="connsiteY3" fmla="*/ 2124398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3055731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55731 h 4789864"/>
              <a:gd name="connsiteX0" fmla="*/ 0 w 3643065"/>
              <a:gd name="connsiteY0" fmla="*/ 28186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2818664 h 4789864"/>
              <a:gd name="connsiteX0" fmla="*/ 0 w 3643065"/>
              <a:gd name="connsiteY0" fmla="*/ 3098064 h 4789864"/>
              <a:gd name="connsiteX1" fmla="*/ 3630084 w 3643065"/>
              <a:gd name="connsiteY1" fmla="*/ 0 h 4789864"/>
              <a:gd name="connsiteX2" fmla="*/ 2953716 w 3643065"/>
              <a:gd name="connsiteY2" fmla="*/ 4435798 h 4789864"/>
              <a:gd name="connsiteX3" fmla="*/ 0 w 3643065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3645798"/>
              <a:gd name="connsiteY0" fmla="*/ 3098064 h 4789864"/>
              <a:gd name="connsiteX1" fmla="*/ 3632817 w 3645798"/>
              <a:gd name="connsiteY1" fmla="*/ 0 h 4789864"/>
              <a:gd name="connsiteX2" fmla="*/ 2956449 w 3645798"/>
              <a:gd name="connsiteY2" fmla="*/ 4435798 h 4789864"/>
              <a:gd name="connsiteX3" fmla="*/ 2733 w 3645798"/>
              <a:gd name="connsiteY3" fmla="*/ 3098064 h 4789864"/>
              <a:gd name="connsiteX0" fmla="*/ 2733 w 6003764"/>
              <a:gd name="connsiteY0" fmla="*/ 4440238 h 4789864"/>
              <a:gd name="connsiteX1" fmla="*/ 5990783 w 6003764"/>
              <a:gd name="connsiteY1" fmla="*/ 0 h 4789864"/>
              <a:gd name="connsiteX2" fmla="*/ 5314415 w 6003764"/>
              <a:gd name="connsiteY2" fmla="*/ 4435798 h 4789864"/>
              <a:gd name="connsiteX3" fmla="*/ 2733 w 6003764"/>
              <a:gd name="connsiteY3" fmla="*/ 4440238 h 4789864"/>
              <a:gd name="connsiteX0" fmla="*/ 2733 w 6003764"/>
              <a:gd name="connsiteY0" fmla="*/ 4440238 h 4462938"/>
              <a:gd name="connsiteX1" fmla="*/ 5990783 w 6003764"/>
              <a:gd name="connsiteY1" fmla="*/ 0 h 4462938"/>
              <a:gd name="connsiteX2" fmla="*/ 5314415 w 6003764"/>
              <a:gd name="connsiteY2" fmla="*/ 4435798 h 4462938"/>
              <a:gd name="connsiteX3" fmla="*/ 2733 w 6003764"/>
              <a:gd name="connsiteY3" fmla="*/ 4440238 h 446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3764" h="4462938">
                <a:moveTo>
                  <a:pt x="2733" y="4440238"/>
                </a:moveTo>
                <a:cubicBezTo>
                  <a:pt x="13861" y="4462938"/>
                  <a:pt x="6003764" y="33132"/>
                  <a:pt x="5990783" y="0"/>
                </a:cubicBezTo>
                <a:cubicBezTo>
                  <a:pt x="5765327" y="1478599"/>
                  <a:pt x="5294338" y="4438866"/>
                  <a:pt x="5314415" y="4435798"/>
                </a:cubicBezTo>
                <a:cubicBezTo>
                  <a:pt x="5299994" y="4441736"/>
                  <a:pt x="0" y="4434663"/>
                  <a:pt x="2733" y="4440238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08000" y="1783934"/>
            <a:ext cx="5976825" cy="2363852"/>
          </a:xfrm>
        </p:spPr>
        <p:txBody>
          <a:bodyPr>
            <a:normAutofit/>
          </a:bodyPr>
          <a:lstStyle/>
          <a:p>
            <a:r>
              <a:rPr lang="en-US" sz="4000" b="1" dirty="0"/>
              <a:t>Solar PPA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73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2EC966-3CA7-4DA0-A6AE-50840AD2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434975"/>
            <a:ext cx="5810250" cy="860425"/>
          </a:xfrm>
        </p:spPr>
        <p:txBody>
          <a:bodyPr/>
          <a:lstStyle/>
          <a:p>
            <a:r>
              <a:rPr lang="en-US" sz="2800" dirty="0"/>
              <a:t>What are the Benefits of a PPA?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92124-51D9-4E8C-8842-DAE26CEC3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60388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5B61D7-CEB7-47A4-BD21-1042329C52D5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F495F48-7833-445B-BE80-E8512FE8C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4600"/>
            <a:ext cx="4480983" cy="2688590"/>
          </a:xfrm>
          <a:prstGeom prst="rect">
            <a:avLst/>
          </a:prstGeom>
        </p:spPr>
      </p:pic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BD87332E-D7AC-4E6C-B675-8A99DE751C4D}"/>
              </a:ext>
            </a:extLst>
          </p:cNvPr>
          <p:cNvGraphicFramePr/>
          <p:nvPr/>
        </p:nvGraphicFramePr>
        <p:xfrm>
          <a:off x="76200" y="1972310"/>
          <a:ext cx="4724400" cy="3742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0748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2EC966-3CA7-4DA0-A6AE-50840AD2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434975"/>
            <a:ext cx="5810250" cy="860425"/>
          </a:xfrm>
        </p:spPr>
        <p:txBody>
          <a:bodyPr/>
          <a:lstStyle/>
          <a:p>
            <a:r>
              <a:rPr lang="en-US" sz="2800" dirty="0"/>
              <a:t>What are the Benefits of a PPA?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92124-51D9-4E8C-8842-DAE26CEC3D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60388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5B61D7-CEB7-47A4-BD21-1042329C52D5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322E6-D3CF-4E60-8051-2DBD6767AF35}"/>
              </a:ext>
            </a:extLst>
          </p:cNvPr>
          <p:cNvSpPr/>
          <p:nvPr/>
        </p:nvSpPr>
        <p:spPr bwMode="auto">
          <a:xfrm>
            <a:off x="2461891" y="2426759"/>
            <a:ext cx="1348109" cy="31376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Utility Bill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4E4D2D-F487-4E30-A959-11C6873B9EDA}"/>
              </a:ext>
            </a:extLst>
          </p:cNvPr>
          <p:cNvSpPr/>
          <p:nvPr/>
        </p:nvSpPr>
        <p:spPr bwMode="auto">
          <a:xfrm>
            <a:off x="5113605" y="4627356"/>
            <a:ext cx="1348109" cy="9370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Utility Bill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AA51DD-AC0D-43B0-A0EF-3F4906242C78}"/>
              </a:ext>
            </a:extLst>
          </p:cNvPr>
          <p:cNvSpPr/>
          <p:nvPr/>
        </p:nvSpPr>
        <p:spPr>
          <a:xfrm>
            <a:off x="5113605" y="3484450"/>
            <a:ext cx="1348109" cy="12418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Solar Electricity via PPA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5D2C65-F3BF-47FE-8954-A4FEF35DCF42}"/>
              </a:ext>
            </a:extLst>
          </p:cNvPr>
          <p:cNvCxnSpPr>
            <a:cxnSpLocks/>
          </p:cNvCxnSpPr>
          <p:nvPr/>
        </p:nvCxnSpPr>
        <p:spPr bwMode="auto">
          <a:xfrm>
            <a:off x="1890122" y="5564361"/>
            <a:ext cx="4841160" cy="0"/>
          </a:xfrm>
          <a:prstGeom prst="line">
            <a:avLst/>
          </a:prstGeom>
          <a:solidFill>
            <a:srgbClr val="76A82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B5AC949-310D-4BD3-972C-7A223532B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587425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Grid Electricity Only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90EAE1-8823-494C-92B9-3A4A3A69B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605" y="5569031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With Solar PV 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33209E-360A-42F6-8424-6FDF1390F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8" y="2267297"/>
            <a:ext cx="165276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latin typeface="Calibri" panose="020F0502020204030204" pitchFamily="34" charset="0"/>
              </a:rPr>
              <a:t>$10.00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F461CE-68C2-4977-884D-6740D0FC6D45}"/>
              </a:ext>
            </a:extLst>
          </p:cNvPr>
          <p:cNvSpPr/>
          <p:nvPr/>
        </p:nvSpPr>
        <p:spPr>
          <a:xfrm>
            <a:off x="6997431" y="4576844"/>
            <a:ext cx="569046" cy="4735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D4EE7A-A8B5-41E4-BECA-0FC2BC553089}"/>
              </a:ext>
            </a:extLst>
          </p:cNvPr>
          <p:cNvSpPr/>
          <p:nvPr/>
        </p:nvSpPr>
        <p:spPr>
          <a:xfrm>
            <a:off x="6997430" y="4108697"/>
            <a:ext cx="569046" cy="473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F8B78E-47BF-4A5D-BB15-52CF34925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90" y="3313819"/>
            <a:ext cx="165276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1" i="1" dirty="0">
                <a:latin typeface="Calibri" panose="020F0502020204030204" pitchFamily="34" charset="0"/>
              </a:rPr>
              <a:t>$6.25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89504B-4BCA-4A00-9BFD-3FFC3AA094A9}"/>
              </a:ext>
            </a:extLst>
          </p:cNvPr>
          <p:cNvSpPr/>
          <p:nvPr/>
        </p:nvSpPr>
        <p:spPr>
          <a:xfrm>
            <a:off x="5113604" y="2426759"/>
            <a:ext cx="1348110" cy="105302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</a:rPr>
              <a:t>Savings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EE8D0D-C833-42FB-AC07-B4D7D7A04275}"/>
              </a:ext>
            </a:extLst>
          </p:cNvPr>
          <p:cNvCxnSpPr>
            <a:cxnSpLocks/>
          </p:cNvCxnSpPr>
          <p:nvPr/>
        </p:nvCxnSpPr>
        <p:spPr>
          <a:xfrm>
            <a:off x="1765985" y="2416021"/>
            <a:ext cx="518882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9ABA99-5727-4F6A-BE4B-9A2D4858C9B1}"/>
              </a:ext>
            </a:extLst>
          </p:cNvPr>
          <p:cNvCxnSpPr>
            <a:cxnSpLocks/>
          </p:cNvCxnSpPr>
          <p:nvPr/>
        </p:nvCxnSpPr>
        <p:spPr>
          <a:xfrm>
            <a:off x="1769300" y="3479584"/>
            <a:ext cx="518882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87EEED-34E8-4D7F-9736-DE4ACBE2A41C}"/>
              </a:ext>
            </a:extLst>
          </p:cNvPr>
          <p:cNvCxnSpPr>
            <a:cxnSpLocks/>
          </p:cNvCxnSpPr>
          <p:nvPr/>
        </p:nvCxnSpPr>
        <p:spPr bwMode="auto">
          <a:xfrm flipV="1">
            <a:off x="2008066" y="2049102"/>
            <a:ext cx="0" cy="3657157"/>
          </a:xfrm>
          <a:prstGeom prst="line">
            <a:avLst/>
          </a:prstGeom>
          <a:solidFill>
            <a:srgbClr val="76A824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3AC540F-E778-41F4-8444-F1060904E240}"/>
              </a:ext>
            </a:extLst>
          </p:cNvPr>
          <p:cNvSpPr txBox="1"/>
          <p:nvPr/>
        </p:nvSpPr>
        <p:spPr>
          <a:xfrm>
            <a:off x="7650861" y="4142509"/>
            <a:ext cx="9908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</a:rPr>
              <a:t>PPA electricity price: $0.05/kWh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156C47-0AC8-4D0C-A1A4-15F144730BDF}"/>
              </a:ext>
            </a:extLst>
          </p:cNvPr>
          <p:cNvSpPr txBox="1"/>
          <p:nvPr/>
        </p:nvSpPr>
        <p:spPr>
          <a:xfrm>
            <a:off x="7659751" y="4627356"/>
            <a:ext cx="9908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</a:rPr>
              <a:t>Retail electricity price: $0.10/kWh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208DE2-6EC4-4F1C-B67D-B211D54BB662}"/>
              </a:ext>
            </a:extLst>
          </p:cNvPr>
          <p:cNvSpPr txBox="1"/>
          <p:nvPr/>
        </p:nvSpPr>
        <p:spPr>
          <a:xfrm>
            <a:off x="771965" y="1272883"/>
            <a:ext cx="7600069" cy="36933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value of solar PV comes from electricity cost savings!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887F02-96F6-4BF8-8B47-3E415F0A4280}"/>
              </a:ext>
            </a:extLst>
          </p:cNvPr>
          <p:cNvSpPr txBox="1"/>
          <p:nvPr/>
        </p:nvSpPr>
        <p:spPr>
          <a:xfrm>
            <a:off x="5787659" y="6578178"/>
            <a:ext cx="407508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*Representative project for illustrative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752454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C4DB-F645-4214-8951-965C609D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Solar Municipal Assistance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44403-09BF-4A95-AD73-B1007FBA7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9916" y="1514371"/>
            <a:ext cx="4038600" cy="4645819"/>
          </a:xfrm>
        </p:spPr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	</a:t>
            </a:r>
            <a:r>
              <a:rPr lang="en-US" sz="2400" dirty="0"/>
              <a:t>Connecticut Green Bank will work with municipalities to develop solar PV projects.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5AE65-409D-41EB-97B7-A1EA29A65B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5B61D7-CEB7-47A4-BD21-1042329C52D5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67F27D7-CBA4-49CA-A134-2360D738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6063"/>
            <a:ext cx="9144000" cy="457200"/>
          </a:xfrm>
          <a:prstGeom prst="rect">
            <a:avLst/>
          </a:prstGeom>
          <a:solidFill>
            <a:srgbClr val="F2C5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DDA541C-EEDE-4EC1-A62F-AB14AA0B1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524000"/>
            <a:ext cx="4762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5A64FD-57B2-4B06-951D-738D38EE2B91}"/>
              </a:ext>
            </a:extLst>
          </p:cNvPr>
          <p:cNvSpPr txBox="1"/>
          <p:nvPr/>
        </p:nvSpPr>
        <p:spPr>
          <a:xfrm>
            <a:off x="1447800" y="5984557"/>
            <a:ext cx="67056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u="sng" dirty="0">
                <a:hlinkClick r:id="rId4"/>
              </a:rPr>
              <a:t>ctgreenbank.com/</a:t>
            </a:r>
            <a:r>
              <a:rPr lang="en-US" sz="3200" b="1" u="sng" dirty="0" err="1">
                <a:hlinkClick r:id="rId4"/>
              </a:rPr>
              <a:t>solarmap</a:t>
            </a:r>
            <a:r>
              <a:rPr lang="en-US" sz="3200" b="1" u="sng" dirty="0">
                <a:hlinkClick r:id="rId4"/>
              </a:rPr>
              <a:t>/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1094544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869D-615F-4A97-9CA7-804AF8BF7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sz="2400" b="1" dirty="0">
                <a:solidFill>
                  <a:srgbClr val="00B050"/>
                </a:solidFill>
              </a:rPr>
              <a:t>For more information on pre-development loans, project loans, and technical assistance available through CGB’s multifamily program, please visit:</a:t>
            </a:r>
          </a:p>
          <a:p>
            <a:pPr marL="0" indent="0" algn="ctr">
              <a:buNone/>
            </a:pPr>
            <a:endParaRPr lang="en-CA" sz="36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CA" sz="3600" b="1" dirty="0">
                <a:solidFill>
                  <a:srgbClr val="00B050"/>
                </a:solidFill>
                <a:hlinkClick r:id="rId3"/>
              </a:rPr>
              <a:t>www.ctgreenbank.com/multifamily</a:t>
            </a:r>
            <a:endParaRPr lang="en-CA" sz="36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CA" sz="3600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3AAB8-BF5B-470C-8361-9F71393ED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4E9724-46C2-4DBD-9A7E-526720DC847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1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44561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Connecticut Green Bank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Mission Statement and Goals</a:t>
            </a:r>
            <a:endParaRPr lang="en-US" sz="3100" dirty="0"/>
          </a:p>
        </p:txBody>
      </p:sp>
      <p:sp>
        <p:nvSpPr>
          <p:cNvPr id="8" name="Rectangle 7"/>
          <p:cNvSpPr/>
          <p:nvPr/>
        </p:nvSpPr>
        <p:spPr>
          <a:xfrm>
            <a:off x="3124200" y="1589070"/>
            <a:ext cx="5562600" cy="16764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r" defTabSz="1066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10668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015FC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Confront climate change and provide all of society a healthier and more prosperous future by increasing and accelerating the flow of capital     into markets that energize the green economy.</a:t>
            </a:r>
            <a:endParaRPr kumimoji="0" lang="en-US" sz="3200" b="1" i="0" u="none" strike="noStrike" kern="0" cap="none" spc="0" normalizeH="0" baseline="-25000" noProof="0" dirty="0">
              <a:ln>
                <a:noFill/>
              </a:ln>
              <a:solidFill>
                <a:srgbClr val="015FC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r" defTabSz="1066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E9724-46C2-4DBD-9A7E-526720DC847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707" y="3505200"/>
            <a:ext cx="8033693" cy="72531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342900" marR="0" lvl="0" indent="-342900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Leverage limited public resources to scale-up and mobilize private capital investment in the green economy of Connecticut.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0708" y="4349926"/>
            <a:ext cx="8033692" cy="6652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marR="0" lvl="0" indent="-3429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Strengthen Connecticut’s communities by making the benefits of the green economy inclusive and accessible to all individuals, families, and business.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0708" y="5486400"/>
            <a:ext cx="8033692" cy="6284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342900" marR="0" lvl="0" indent="-34290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Pursue investment strategies that advance market transformation in green investing while supporting the organization’s pursuit of financial sustainability.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5B59B9-8C9D-43A3-B2C8-110B8F05D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60646"/>
            <a:ext cx="2356415" cy="15638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DCC529-895D-41F7-94DB-137ABF65D588}"/>
              </a:ext>
            </a:extLst>
          </p:cNvPr>
          <p:cNvSpPr/>
          <p:nvPr/>
        </p:nvSpPr>
        <p:spPr>
          <a:xfrm>
            <a:off x="609601" y="1660646"/>
            <a:ext cx="7924800" cy="1563803"/>
          </a:xfrm>
          <a:prstGeom prst="rect">
            <a:avLst/>
          </a:prstGeom>
          <a:noFill/>
          <a:ln>
            <a:solidFill>
              <a:srgbClr val="015FC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7BF5C1D3-20B0-48AE-96CF-D50B5FC386C0}"/>
              </a:ext>
            </a:extLst>
          </p:cNvPr>
          <p:cNvSpPr txBox="1">
            <a:spLocks/>
          </p:cNvSpPr>
          <p:nvPr/>
        </p:nvSpPr>
        <p:spPr>
          <a:xfrm>
            <a:off x="8776253" y="6492874"/>
            <a:ext cx="367748" cy="36512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35F78A-E13B-774D-ADB8-E6F6A9A5D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007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743200" y="1757362"/>
            <a:ext cx="3668266" cy="833438"/>
          </a:xfrm>
        </p:spPr>
        <p:txBody>
          <a:bodyPr/>
          <a:lstStyle/>
          <a:p>
            <a:pPr algn="ctr"/>
            <a:r>
              <a:rPr lang="en-US" b="1" dirty="0"/>
              <a:t>Thank You!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04800" y="2590800"/>
            <a:ext cx="55626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13" indent="-225425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5613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7063" indent="-16668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96925" indent="-169863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Lucida Grande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84"/>
              </a:spcBef>
              <a:spcAft>
                <a:spcPts val="0"/>
              </a:spcAft>
            </a:pPr>
            <a:r>
              <a:rPr lang="en-US" sz="1600" b="1" dirty="0"/>
              <a:t>Kim Stevenson</a:t>
            </a:r>
          </a:p>
          <a:p>
            <a:pPr>
              <a:spcBef>
                <a:spcPts val="384"/>
              </a:spcBef>
              <a:spcAft>
                <a:spcPts val="0"/>
              </a:spcAft>
            </a:pPr>
            <a:r>
              <a:rPr lang="en-US" sz="1600" dirty="0"/>
              <a:t>Director, Strategic Initiatives, Inclusive Prosperity Capital</a:t>
            </a:r>
          </a:p>
          <a:p>
            <a:pPr>
              <a:spcBef>
                <a:spcPts val="384"/>
              </a:spcBef>
              <a:spcAft>
                <a:spcPts val="0"/>
              </a:spcAft>
            </a:pPr>
            <a:r>
              <a:rPr lang="en-US" sz="1600" dirty="0">
                <a:hlinkClick r:id="rId3"/>
              </a:rPr>
              <a:t>kim.stevenson@ctgreenbank.com</a:t>
            </a:r>
            <a:endParaRPr lang="en-US" sz="1600" dirty="0"/>
          </a:p>
          <a:p>
            <a:pPr>
              <a:spcBef>
                <a:spcPts val="384"/>
              </a:spcBef>
              <a:spcAft>
                <a:spcPts val="0"/>
              </a:spcAft>
            </a:pPr>
            <a:endParaRPr lang="en-US" sz="1600" dirty="0"/>
          </a:p>
          <a:p>
            <a:pPr>
              <a:spcBef>
                <a:spcPts val="384"/>
              </a:spcBef>
              <a:spcAft>
                <a:spcPts val="0"/>
              </a:spcAft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6AE5E-478D-4F24-B62C-9397749A3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19800"/>
            <a:ext cx="1905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5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6186" y="2175433"/>
            <a:ext cx="338970" cy="80959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6228" y="1600200"/>
            <a:ext cx="5444455" cy="4616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Over 70% of residential units built before 1979 – in need of capital improvements that include health and safety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CT has amongst the highest energy costs and energy burdens in the country, with low income residents the hardest hit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Energy improvements can reduce energy </a:t>
            </a:r>
            <a:br>
              <a:rPr lang="en-US" sz="2000" dirty="0"/>
            </a:br>
            <a:r>
              <a:rPr lang="en-US" sz="2000" dirty="0"/>
              <a:t>and other operating costs for owners and residents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H&amp;S issues must often be addressed before energy improvements can be implemented</a:t>
            </a:r>
          </a:p>
          <a:p>
            <a:endParaRPr lang="en-US" sz="20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77208"/>
            <a:ext cx="2209800" cy="166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Challenges with CT’s older </a:t>
            </a:r>
            <a:br>
              <a:rPr lang="en-CA" b="1" dirty="0"/>
            </a:br>
            <a:r>
              <a:rPr lang="en-CA" b="1" dirty="0"/>
              <a:t>and aging housing stock</a:t>
            </a:r>
            <a:endParaRPr lang="en-US" sz="28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72E5C1-098E-4C40-A873-91BB52F23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76265"/>
            <a:ext cx="2314464" cy="347509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r="2352" b="13943"/>
          <a:stretch/>
        </p:blipFill>
        <p:spPr bwMode="auto">
          <a:xfrm>
            <a:off x="6909164" y="4114800"/>
            <a:ext cx="2234836" cy="160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43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045528" y="1594634"/>
          <a:ext cx="5024806" cy="37578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7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324">
                <a:tc>
                  <a:txBody>
                    <a:bodyPr/>
                    <a:lstStyle/>
                    <a:p>
                      <a:r>
                        <a:rPr lang="en-US" sz="1600" b="1" dirty="0"/>
                        <a:t>Description: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Lighting, boilers, roof</a:t>
                      </a:r>
                      <a:r>
                        <a:rPr lang="en-US" sz="1600" b="1" baseline="0" dirty="0"/>
                        <a:t> replacement, insulation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1600" b="1" dirty="0"/>
                        <a:t>Total Project Costs:</a:t>
                      </a:r>
                    </a:p>
                    <a:p>
                      <a:r>
                        <a:rPr lang="en-US" sz="1600" b="1" dirty="0"/>
                        <a:t>Utility Incentives: Financed: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$654,000</a:t>
                      </a:r>
                    </a:p>
                    <a:p>
                      <a:r>
                        <a:rPr lang="en-US" sz="1600" b="1" u="sng" dirty="0"/>
                        <a:t>  $34,000</a:t>
                      </a:r>
                    </a:p>
                    <a:p>
                      <a:r>
                        <a:rPr lang="en-US" sz="1600" b="1" dirty="0"/>
                        <a:t>$620,000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600" b="1" dirty="0"/>
                        <a:t>Est Annual Savings: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Annual Debt Service: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$79,000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$53,000, 1.48 DSCR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5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Est Free Cash Flow: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$26,000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88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Financing</a:t>
                      </a:r>
                      <a:r>
                        <a:rPr lang="en-US" sz="1600" b="1" baseline="0" dirty="0"/>
                        <a:t> Terms: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20 years, 6.00%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baseline="0" dirty="0"/>
                        <a:t>Payback Period: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7.8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 b="-3844"/>
          <a:stretch/>
        </p:blipFill>
        <p:spPr>
          <a:xfrm>
            <a:off x="122758" y="1981200"/>
            <a:ext cx="3867352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800000" flipV="1">
            <a:off x="108902" y="1397168"/>
            <a:ext cx="8958898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East Meadow Condo Association, Manchester, 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5489138"/>
            <a:ext cx="8686800" cy="1292662"/>
          </a:xfrm>
          <a:prstGeom prst="rect">
            <a:avLst/>
          </a:prstGeom>
          <a:solidFill>
            <a:schemeClr val="accent1"/>
          </a:solidFill>
        </p:spPr>
        <p:txBody>
          <a:bodyPr wrap="square" lIns="457200" tIns="182880" rIns="457200" bIns="18288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Energy improvements yield significant savings, unlocking cashflows that cover debt service – often for additional capital improvements.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902" y="4835128"/>
            <a:ext cx="374115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227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/>
              </a:rPr>
              <a:t>www.ctgreenbank.com/our-stories/#multifamily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3227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322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B979E1B-FB1C-4B1C-B0C4-1DE4BFE0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88" y="336550"/>
            <a:ext cx="6221412" cy="860425"/>
          </a:xfrm>
        </p:spPr>
        <p:txBody>
          <a:bodyPr/>
          <a:lstStyle/>
          <a:p>
            <a:r>
              <a:rPr lang="en-US" altLang="en-US" sz="2800" b="1" dirty="0"/>
              <a:t>How the numbers work:</a:t>
            </a:r>
            <a:br>
              <a:rPr lang="en-US" altLang="en-US" sz="2800" b="1" dirty="0"/>
            </a:br>
            <a:r>
              <a:rPr lang="en-US" altLang="en-US" sz="2400" dirty="0"/>
              <a:t>Unlocking Cash Flows to Stabilize Property</a:t>
            </a:r>
          </a:p>
        </p:txBody>
      </p:sp>
    </p:spTree>
    <p:extLst>
      <p:ext uri="{BB962C8B-B14F-4D97-AF65-F5344CB8AC3E}">
        <p14:creationId xmlns:p14="http://schemas.microsoft.com/office/powerpoint/2010/main" val="246711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560388" y="336550"/>
            <a:ext cx="6221412" cy="860425"/>
          </a:xfrm>
        </p:spPr>
        <p:txBody>
          <a:bodyPr/>
          <a:lstStyle/>
          <a:p>
            <a:r>
              <a:rPr lang="en-US" altLang="en-US" sz="2800" b="1" dirty="0"/>
              <a:t>Health &amp; Safety and Pre-Dev Loans </a:t>
            </a:r>
            <a:br>
              <a:rPr lang="en-US" altLang="en-US" sz="2800" b="1" dirty="0"/>
            </a:br>
            <a:r>
              <a:rPr lang="en-US" altLang="en-US" sz="2400" dirty="0"/>
              <a:t>Unlocking Cash Flows to Stabilize Property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60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Aft>
                <a:spcPts val="600"/>
              </a:spcAft>
              <a:buFont typeface="Lucida Grande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Aft>
                <a:spcPts val="600"/>
              </a:spcAft>
              <a:buFont typeface="Lucida Grande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fld id="{5CE60D4D-5248-42BD-BBAF-47DAA842A567}" type="slidenum">
              <a:rPr lang="en-US" altLang="en-US" smtClean="0"/>
              <a:pPr>
                <a:spcAft>
                  <a:spcPct val="0"/>
                </a:spcAft>
                <a:buFontTx/>
                <a:buNone/>
              </a:pPr>
              <a:t>5</a:t>
            </a:fld>
            <a:endParaRPr lang="en-US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8150" y="1857375"/>
            <a:ext cx="8161337" cy="486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227013" indent="-225425" algn="l" defTabSz="457200" rt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5613" indent="-228600" algn="l" defTabSz="457200" rtl="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627063" indent="-166688" algn="l" defTabSz="457200" rt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796925" indent="-169863" algn="l" defTabSz="457200" rtl="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endParaRPr lang="en-US" sz="400" dirty="0">
              <a:ea typeface="ＭＳ Ｐゴシック" panose="020B0600070205080204" pitchFamily="34" charset="-128"/>
            </a:endParaRPr>
          </a:p>
          <a:p>
            <a:pPr marL="0" indent="58738">
              <a:defRPr/>
            </a:pPr>
            <a:r>
              <a:rPr lang="en-US" sz="2000" b="1" dirty="0">
                <a:ea typeface="ＭＳ Ｐゴシック" panose="020B0600070205080204" pitchFamily="34" charset="-128"/>
              </a:rPr>
              <a:t>Seabury Coop, New Haven</a:t>
            </a:r>
          </a:p>
          <a:p>
            <a:pPr indent="-227013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88 units, adj. to Yale campus</a:t>
            </a:r>
          </a:p>
          <a:p>
            <a:pPr indent="-227013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Annual energy costs: over $226K per year (&gt; 200/unit/ month)</a:t>
            </a:r>
          </a:p>
          <a:p>
            <a:pPr indent="-227013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Health &amp; Safety Loan:  $150K REAC repairs, electrical hazards </a:t>
            </a:r>
          </a:p>
          <a:p>
            <a:pPr indent="-227013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Pre-Dev Loan funds:  $350K from Green Bank and HDF; $500K UHAB</a:t>
            </a:r>
          </a:p>
          <a:p>
            <a:pPr indent="-227013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panose="020B0600070205080204" pitchFamily="34" charset="-128"/>
              </a:rPr>
              <a:t>Energy Upgrades:  electric boiler replacement, lighting, windows, roof insulation</a:t>
            </a:r>
          </a:p>
        </p:txBody>
      </p:sp>
      <p:pic>
        <p:nvPicPr>
          <p:cNvPr id="70663" name="Content Placeholder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r="5853"/>
          <a:stretch>
            <a:fillRect/>
          </a:stretch>
        </p:blipFill>
        <p:spPr bwMode="auto">
          <a:xfrm>
            <a:off x="2209800" y="4114801"/>
            <a:ext cx="489674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10800000" flipV="1">
            <a:off x="438150" y="1274802"/>
            <a:ext cx="8161336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82880" tIns="91440" rIns="182880" bIns="91440" rtlCol="0">
            <a:spAutoFit/>
          </a:bodyPr>
          <a:lstStyle/>
          <a:p>
            <a:pPr indent="58738" algn="ctr">
              <a:defRPr/>
            </a:pPr>
            <a:r>
              <a:rPr lang="en-US" sz="2400" b="1" dirty="0">
                <a:ea typeface="ＭＳ Ｐゴシック" panose="020B0600070205080204" pitchFamily="34" charset="-128"/>
              </a:rPr>
              <a:t>Seabury Coop, New Haven, CT</a:t>
            </a:r>
          </a:p>
        </p:txBody>
      </p:sp>
    </p:spTree>
    <p:extLst>
      <p:ext uri="{BB962C8B-B14F-4D97-AF65-F5344CB8AC3E}">
        <p14:creationId xmlns:p14="http://schemas.microsoft.com/office/powerpoint/2010/main" val="172735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560388" y="336550"/>
            <a:ext cx="7303452" cy="860425"/>
          </a:xfrm>
        </p:spPr>
        <p:txBody>
          <a:bodyPr/>
          <a:lstStyle/>
          <a:p>
            <a:r>
              <a:rPr lang="en-US" altLang="en-US" sz="2800" b="1" dirty="0"/>
              <a:t>Health &amp; Safety and Pre-Dev Loans </a:t>
            </a:r>
            <a:br>
              <a:rPr lang="en-US" altLang="en-US" sz="2800" b="1" dirty="0"/>
            </a:br>
            <a:r>
              <a:rPr lang="en-US" altLang="en-US" sz="2400" dirty="0"/>
              <a:t>Unlocking Cash Flows to Stabilize Property</a:t>
            </a:r>
            <a:endParaRPr lang="en-US" altLang="en-US" sz="1400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60388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31A15-4120-4A8C-A2C7-9AF163C07245}" type="slidenum">
              <a:rPr lang="en-US" altLang="en-US" smtClean="0">
                <a:solidFill>
                  <a:prstClr val="black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8150" y="1857375"/>
            <a:ext cx="8545513" cy="486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227013" indent="-225425" algn="l" defTabSz="457200" rt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455613" indent="-228600" algn="l" defTabSz="457200" rtl="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627063" indent="-166688" algn="l" defTabSz="457200" rt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796925" indent="-169863" algn="l" defTabSz="457200" rtl="0" eaLnBrk="0" fontAlgn="base" hangingPunct="0">
              <a:spcBef>
                <a:spcPct val="0"/>
              </a:spcBef>
              <a:spcAft>
                <a:spcPts val="600"/>
              </a:spcAft>
              <a:buFont typeface="Lucida Grande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</a:endParaRPr>
          </a:p>
          <a:p>
            <a:pPr marL="342900" marR="0" lvl="0" indent="-227013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anose="020B0600070205080204" pitchFamily="34" charset="-128"/>
              </a:rPr>
              <a:t>964 units, WW2 workers housing, central heating plant circa 1960’s</a:t>
            </a:r>
          </a:p>
          <a:p>
            <a:pPr marL="342900" marR="0" lvl="0" indent="-227013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Annual heating costs: $1.8M (&gt; $155/unit/month)</a:t>
            </a:r>
          </a:p>
          <a:p>
            <a:pPr indent="-227013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Health &amp; Safety Loan:  $165K for removal of asbestos (pilot phase)</a:t>
            </a:r>
          </a:p>
          <a:p>
            <a:pPr indent="-227013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Technical Assistance:  Governance support from UHAB, preliminary engineering </a:t>
            </a:r>
            <a:r>
              <a:rPr 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and development TA from Green Bank team</a:t>
            </a:r>
          </a:p>
          <a:p>
            <a:pPr marL="342900" marR="0" lvl="0" indent="-227013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Pre-Development Loan:  $150K for engineering analysis, design, development and funding of new heating systems (pilot phase)</a:t>
            </a:r>
          </a:p>
          <a:p>
            <a:pPr marL="342900" marR="0" lvl="0" indent="-227013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</a:endParaRPr>
          </a:p>
          <a:p>
            <a:pPr marL="342900" marR="0" lvl="0" indent="-227013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Implementation cost </a:t>
            </a:r>
          </a:p>
          <a:p>
            <a:pPr marL="115887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ea typeface="ＭＳ Ｐゴシック" panose="020B0600070205080204" pitchFamily="34" charset="-128"/>
              </a:rPr>
              <a:t>	estimate:  $10-15MM</a:t>
            </a:r>
          </a:p>
          <a:p>
            <a:pPr marL="342900" marR="0" lvl="0" indent="-227013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panose="020B0600070205080204" pitchFamily="34" charset="-128"/>
            </a:endParaRPr>
          </a:p>
        </p:txBody>
      </p:sp>
      <p:pic>
        <p:nvPicPr>
          <p:cNvPr id="70664" name="Picture 8" descr="C:\Users\KStevenson.CII\AppData\Local\Microsoft\Windows\INetCacheContent.Word\6CCA2037-A05D-4BA4-B985-0A0A37EBA180 (00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1" y="4341699"/>
            <a:ext cx="5059513" cy="237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 rot="10800000" flipV="1">
            <a:off x="438150" y="1274801"/>
            <a:ext cx="8545513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182880" tIns="91440" rIns="18288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Success Village Coop</a:t>
            </a:r>
            <a:r>
              <a:rPr lang="en-US" sz="2400" b="1" dirty="0">
                <a:solidFill>
                  <a:prstClr val="black"/>
                </a:solidFill>
                <a:latin typeface="Arial"/>
              </a:rPr>
              <a:t>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Bridgeport, CT</a:t>
            </a:r>
          </a:p>
        </p:txBody>
      </p:sp>
    </p:spTree>
    <p:extLst>
      <p:ext uri="{BB962C8B-B14F-4D97-AF65-F5344CB8AC3E}">
        <p14:creationId xmlns:p14="http://schemas.microsoft.com/office/powerpoint/2010/main" val="301016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A5BB4B-2A82-4281-BEAA-BDB2C368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35029E-4DD0-4259-8458-6F7B6588D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450" y="1480344"/>
            <a:ext cx="3264575" cy="4645819"/>
          </a:xfrm>
        </p:spPr>
        <p:txBody>
          <a:bodyPr/>
          <a:lstStyle/>
          <a:p>
            <a:r>
              <a:rPr lang="en-US" sz="2000" u="sng" dirty="0">
                <a:latin typeface="+mj-lt"/>
                <a:cs typeface="Times New Roman" panose="02020603050405020304" pitchFamily="18" charset="0"/>
              </a:rPr>
              <a:t>“Multifamily”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5+  units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Income eligible and market rate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Private and non-profit owners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Public housing authorities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Senior / assisted living communities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Condominiums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Co-operatives 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BCC7A-AC1E-43DD-A844-53E38446F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90109" y="1485179"/>
            <a:ext cx="4799942" cy="4645819"/>
          </a:xfrm>
        </p:spPr>
        <p:txBody>
          <a:bodyPr/>
          <a:lstStyle/>
          <a:p>
            <a:r>
              <a:rPr lang="en-US" sz="2000" u="sng" dirty="0">
                <a:latin typeface="+mj-lt"/>
                <a:cs typeface="Times New Roman" panose="02020603050405020304" pitchFamily="18" charset="0"/>
              </a:rPr>
              <a:t>“Affordable”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&gt;60% of property’s units must offer rents affordable to tenants earning &lt;80% of area media income (AMI)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Affordable rents assume &lt;30% of household income is spent on housing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Affordable rent figures include all utility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For condos and co-ops, total housing costs are considered, rather than rents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Mortgage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Insurance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Taxes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Utilities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Association Fees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E1D24D-C9F8-4C63-B20A-CFAB05AAC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45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35F78A-E13B-774D-ADB8-E6F6A9A5D2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5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27179"/>
            <a:ext cx="9144000" cy="4030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/>
              <a:t>Eligible energy efficiency and renewable energy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50" y="1624548"/>
            <a:ext cx="5591994" cy="5016149"/>
          </a:xfrm>
        </p:spPr>
        <p:txBody>
          <a:bodyPr/>
          <a:lstStyle/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/>
              <a:t>Heating and cooling systems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Hot water systems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Building envelope 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Lighting and appliances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Water efficiency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Renewable energy systems (solar PV,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/>
              <a:t>    solar thermal and others)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Conversion from oil or electric to gas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Qualified health and safety measures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0066" y="1685023"/>
            <a:ext cx="2002682" cy="1135749"/>
          </a:xfrm>
          <a:prstGeom prst="foldedCorne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0066" y="2895756"/>
            <a:ext cx="2002682" cy="1135749"/>
          </a:xfrm>
          <a:prstGeom prst="foldedCorne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045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35F78A-E13B-774D-ADB8-E6F6A9A5D20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0066" y="4123421"/>
            <a:ext cx="2002681" cy="1140827"/>
          </a:xfrm>
          <a:prstGeom prst="foldedCorner">
            <a:avLst>
              <a:gd name="adj" fmla="val 13629"/>
            </a:avLst>
          </a:prstGeom>
        </p:spPr>
      </p:pic>
    </p:spTree>
    <p:extLst>
      <p:ext uri="{BB962C8B-B14F-4D97-AF65-F5344CB8AC3E}">
        <p14:creationId xmlns:p14="http://schemas.microsoft.com/office/powerpoint/2010/main" val="26486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71B4B-0106-4AC3-A462-29ADD86DA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87" y="1738480"/>
            <a:ext cx="8127467" cy="1765836"/>
          </a:xfrm>
          <a:prstGeom prst="rect">
            <a:avLst/>
          </a:prstGeom>
        </p:spPr>
      </p:pic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Pre-development Loan Programs</a:t>
            </a:r>
            <a:endParaRPr lang="en-US" alt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6045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35F78A-E13B-774D-ADB8-E6F6A9A5D20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468948" y="4335660"/>
            <a:ext cx="4288166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/>
            <a:r>
              <a:rPr lang="en-US" sz="1400" dirty="0">
                <a:solidFill>
                  <a:srgbClr val="FFFFFF"/>
                </a:solidFill>
              </a:rPr>
              <a:t>Pre-development</a:t>
            </a:r>
          </a:p>
          <a:p>
            <a:pPr fontAlgn="t"/>
            <a:r>
              <a:rPr lang="en-US" sz="1400" dirty="0">
                <a:solidFill>
                  <a:srgbClr val="FFFFFF"/>
                </a:solidFill>
              </a:rPr>
              <a:t>Affordable properties 1.99%; </a:t>
            </a:r>
          </a:p>
          <a:p>
            <a:pPr fontAlgn="t"/>
            <a:r>
              <a:rPr lang="en-US" sz="1400" dirty="0">
                <a:solidFill>
                  <a:srgbClr val="FFFFFF"/>
                </a:solidFill>
              </a:rPr>
              <a:t>Market-rate properties 3.99%</a:t>
            </a:r>
          </a:p>
          <a:p>
            <a:pPr fontAlgn="t"/>
            <a:r>
              <a:rPr lang="en-US" sz="1400" dirty="0">
                <a:solidFill>
                  <a:srgbClr val="FFFFFF"/>
                </a:solidFill>
              </a:rPr>
              <a:t>Client pays 25%; program loans 75%</a:t>
            </a:r>
          </a:p>
          <a:p>
            <a:pPr fontAlgn="t"/>
            <a:r>
              <a:rPr lang="en-US" sz="1400" dirty="0">
                <a:solidFill>
                  <a:srgbClr val="FFFFFF"/>
                </a:solidFill>
              </a:rPr>
              <a:t>Funds technical assistance by New Ecology, Inc</a:t>
            </a:r>
            <a:r>
              <a:rPr lang="en-US" sz="1200" dirty="0">
                <a:solidFill>
                  <a:srgbClr val="FFFFFF"/>
                </a:solidFill>
              </a:rPr>
              <a:t>.</a:t>
            </a:r>
          </a:p>
          <a:p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8088" y="4335660"/>
            <a:ext cx="170041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/>
            <a:r>
              <a:rPr lang="en-US" sz="1400" b="1" dirty="0">
                <a:solidFill>
                  <a:srgbClr val="FFFFFF"/>
                </a:solidFill>
              </a:rPr>
              <a:t>Type</a:t>
            </a:r>
          </a:p>
          <a:p>
            <a:pPr fontAlgn="t"/>
            <a:r>
              <a:rPr lang="en-US" sz="1400" b="1" dirty="0">
                <a:solidFill>
                  <a:srgbClr val="FFFFFF"/>
                </a:solidFill>
              </a:rPr>
              <a:t>Rate</a:t>
            </a:r>
          </a:p>
          <a:p>
            <a:pPr fontAlgn="t"/>
            <a:endParaRPr lang="en-US" sz="1400" b="1" dirty="0">
              <a:solidFill>
                <a:srgbClr val="FFFFFF"/>
              </a:solidFill>
            </a:endParaRPr>
          </a:p>
          <a:p>
            <a:pPr fontAlgn="t"/>
            <a:r>
              <a:rPr lang="en-US" sz="1400" b="1" dirty="0">
                <a:solidFill>
                  <a:srgbClr val="FFFFFF"/>
                </a:solidFill>
              </a:rPr>
              <a:t>Loan Process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1613" y="2297789"/>
            <a:ext cx="3625621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/>
            <a:r>
              <a:rPr lang="en-US" sz="1400" dirty="0">
                <a:solidFill>
                  <a:srgbClr val="FFFFFF"/>
                </a:solidFill>
              </a:rPr>
              <a:t>Pre-development</a:t>
            </a:r>
          </a:p>
          <a:p>
            <a:pPr fontAlgn="t"/>
            <a:r>
              <a:rPr lang="en-US" sz="1400" dirty="0">
                <a:solidFill>
                  <a:srgbClr val="FFFFFF"/>
                </a:solidFill>
              </a:rPr>
              <a:t>Affordable properties 1.99%; </a:t>
            </a:r>
          </a:p>
          <a:p>
            <a:pPr fontAlgn="t"/>
            <a:r>
              <a:rPr lang="en-US" sz="1400" dirty="0">
                <a:solidFill>
                  <a:srgbClr val="FFFFFF"/>
                </a:solidFill>
              </a:rPr>
              <a:t>Market-rate properties 3.99%</a:t>
            </a:r>
          </a:p>
          <a:p>
            <a:pPr fontAlgn="t"/>
            <a:r>
              <a:rPr lang="en-US" sz="1400" dirty="0">
                <a:solidFill>
                  <a:srgbClr val="FFFFFF"/>
                </a:solidFill>
              </a:rPr>
              <a:t>Client pays 25%; program loans 75%</a:t>
            </a:r>
          </a:p>
          <a:p>
            <a:pPr fontAlgn="t"/>
            <a:r>
              <a:rPr lang="en-US" sz="1400" dirty="0">
                <a:solidFill>
                  <a:srgbClr val="FFFFFF"/>
                </a:solidFill>
              </a:rPr>
              <a:t>Owners select their own energy professionals</a:t>
            </a:r>
          </a:p>
          <a:p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8088" y="2301292"/>
            <a:ext cx="195151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/>
            <a:r>
              <a:rPr lang="en-US" sz="1400" b="1" dirty="0">
                <a:solidFill>
                  <a:srgbClr val="FFFFFF"/>
                </a:solidFill>
              </a:rPr>
              <a:t>Type</a:t>
            </a:r>
          </a:p>
          <a:p>
            <a:pPr fontAlgn="t"/>
            <a:r>
              <a:rPr lang="en-US" sz="1400" b="1" dirty="0">
                <a:solidFill>
                  <a:srgbClr val="FFFFFF"/>
                </a:solidFill>
              </a:rPr>
              <a:t>Rate</a:t>
            </a:r>
          </a:p>
          <a:p>
            <a:pPr fontAlgn="t"/>
            <a:endParaRPr lang="en-US" sz="1400" b="1" dirty="0">
              <a:solidFill>
                <a:srgbClr val="FFFFFF"/>
              </a:solidFill>
            </a:endParaRPr>
          </a:p>
          <a:p>
            <a:pPr fontAlgn="t"/>
            <a:r>
              <a:rPr lang="en-US" sz="1400" b="1" dirty="0">
                <a:solidFill>
                  <a:srgbClr val="FFFFFF"/>
                </a:solidFill>
              </a:rPr>
              <a:t>Loan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F4408-F88C-494A-BFC8-C28E3C00ED66}"/>
              </a:ext>
            </a:extLst>
          </p:cNvPr>
          <p:cNvSpPr txBox="1"/>
          <p:nvPr/>
        </p:nvSpPr>
        <p:spPr>
          <a:xfrm>
            <a:off x="868088" y="1824729"/>
            <a:ext cx="40087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Navigator Loan Program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2FDFD6-A1D1-4DC4-B8E0-B44FCAB530FE}"/>
              </a:ext>
            </a:extLst>
          </p:cNvPr>
          <p:cNvSpPr txBox="1"/>
          <p:nvPr/>
        </p:nvSpPr>
        <p:spPr>
          <a:xfrm>
            <a:off x="583248" y="3806775"/>
            <a:ext cx="77605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To fund </a:t>
            </a:r>
            <a:r>
              <a:rPr lang="en-US" b="1" u="sng" dirty="0"/>
              <a:t>energy-related</a:t>
            </a:r>
            <a:r>
              <a:rPr lang="en-US" dirty="0"/>
              <a:t> assessments, audits, and design.  </a:t>
            </a:r>
          </a:p>
          <a:p>
            <a:r>
              <a:rPr lang="en-US" dirty="0"/>
              <a:t>Passive House </a:t>
            </a:r>
            <a:r>
              <a:rPr lang="en-US" dirty="0">
                <a:sym typeface="Wingdings" panose="05000000000000000000" pitchFamily="2" charset="2"/>
              </a:rPr>
              <a:t> ability to fund more $$$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3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CGB Template 041015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2A93A"/>
      </a:accent1>
      <a:accent2>
        <a:srgbClr val="232279"/>
      </a:accent2>
      <a:accent3>
        <a:srgbClr val="17AEE1"/>
      </a:accent3>
      <a:accent4>
        <a:srgbClr val="7BBD32"/>
      </a:accent4>
      <a:accent5>
        <a:srgbClr val="EB431D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4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GB Template 041015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2A93A"/>
      </a:accent1>
      <a:accent2>
        <a:srgbClr val="232279"/>
      </a:accent2>
      <a:accent3>
        <a:srgbClr val="17AEE1"/>
      </a:accent3>
      <a:accent4>
        <a:srgbClr val="7BBD32"/>
      </a:accent4>
      <a:accent5>
        <a:srgbClr val="EB431D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sz="14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10428</TotalTime>
  <Words>1134</Words>
  <Application>Microsoft Office PowerPoint</Application>
  <PresentationFormat>On-screen Show (4:3)</PresentationFormat>
  <Paragraphs>247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Lucida Grande</vt:lpstr>
      <vt:lpstr>Open Sans</vt:lpstr>
      <vt:lpstr>Times New Roman</vt:lpstr>
      <vt:lpstr>Wingdings</vt:lpstr>
      <vt:lpstr>CGB Template 041015</vt:lpstr>
      <vt:lpstr>1_CGB Template 041015</vt:lpstr>
      <vt:lpstr>Slide</vt:lpstr>
      <vt:lpstr>Financing Resources for Multifamily Properties</vt:lpstr>
      <vt:lpstr>Connecticut Green Bank Mission Statement and Goals</vt:lpstr>
      <vt:lpstr>Challenges with CT’s older  and aging housing stock</vt:lpstr>
      <vt:lpstr>How the numbers work: Unlocking Cash Flows to Stabilize Property</vt:lpstr>
      <vt:lpstr>Health &amp; Safety and Pre-Dev Loans  Unlocking Cash Flows to Stabilize Property</vt:lpstr>
      <vt:lpstr>Health &amp; Safety and Pre-Dev Loans  Unlocking Cash Flows to Stabilize Property</vt:lpstr>
      <vt:lpstr>Definitions</vt:lpstr>
      <vt:lpstr>Eligible energy efficiency and renewable energy improvements</vt:lpstr>
      <vt:lpstr>Pre-development Loan Programs</vt:lpstr>
      <vt:lpstr>Energy Project Financing</vt:lpstr>
      <vt:lpstr>LIME Loan  </vt:lpstr>
      <vt:lpstr>Loans Improving Multifamily Efficiency (LIME)</vt:lpstr>
      <vt:lpstr>ECT Health &amp; Safety Revolving Loan Fund  </vt:lpstr>
      <vt:lpstr>What can the ECT Health &amp;  Safety Loan fund?</vt:lpstr>
      <vt:lpstr>Solar PPA  </vt:lpstr>
      <vt:lpstr>What are the Benefits of a PPA?</vt:lpstr>
      <vt:lpstr>What are the Benefits of a PPA?</vt:lpstr>
      <vt:lpstr>Solar Municipal Assistance Program </vt:lpstr>
      <vt:lpstr>PowerPoint Presentation</vt:lpstr>
      <vt:lpstr>Thank You!  </vt:lpstr>
    </vt:vector>
  </TitlesOfParts>
  <Company>Connecticut Innovations,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to  Targets for FY 2015</dc:title>
  <dc:creator>Mackey Dykes</dc:creator>
  <cp:lastModifiedBy>Maldonado, Geraldo</cp:lastModifiedBy>
  <cp:revision>383</cp:revision>
  <cp:lastPrinted>2016-06-16T12:22:56Z</cp:lastPrinted>
  <dcterms:created xsi:type="dcterms:W3CDTF">2015-07-23T17:07:50Z</dcterms:created>
  <dcterms:modified xsi:type="dcterms:W3CDTF">2020-02-05T18:41:45Z</dcterms:modified>
</cp:coreProperties>
</file>