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1D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9" autoAdjust="0"/>
    <p:restoredTop sz="82711" autoAdjust="0"/>
  </p:normalViewPr>
  <p:slideViewPr>
    <p:cSldViewPr snapToGrid="0">
      <p:cViewPr varScale="1">
        <p:scale>
          <a:sx n="71" d="100"/>
          <a:sy n="71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57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1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4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3735B4-22D9-4200-ACAD-CBD6D2C544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5D23B2-CF33-4A7A-BB44-B346321D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2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cintafrazier@ct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4292" y="3996267"/>
            <a:ext cx="6221753" cy="138853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4.4 – 4.7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9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#5 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80004" y="2370667"/>
            <a:ext cx="10018713" cy="37168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Quantified Cost Estimate: Project Data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97484"/>
              </p:ext>
            </p:extLst>
          </p:nvPr>
        </p:nvGraphicFramePr>
        <p:xfrm>
          <a:off x="3211161" y="2887115"/>
          <a:ext cx="6756398" cy="3664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762">
                  <a:extLst>
                    <a:ext uri="{9D8B030D-6E8A-4147-A177-3AD203B41FA5}">
                      <a16:colId xmlns:a16="http://schemas.microsoft.com/office/drawing/2014/main" val="840021660"/>
                    </a:ext>
                  </a:extLst>
                </a:gridCol>
                <a:gridCol w="1626373">
                  <a:extLst>
                    <a:ext uri="{9D8B030D-6E8A-4147-A177-3AD203B41FA5}">
                      <a16:colId xmlns:a16="http://schemas.microsoft.com/office/drawing/2014/main" val="2137731257"/>
                    </a:ext>
                  </a:extLst>
                </a:gridCol>
                <a:gridCol w="874928">
                  <a:extLst>
                    <a:ext uri="{9D8B030D-6E8A-4147-A177-3AD203B41FA5}">
                      <a16:colId xmlns:a16="http://schemas.microsoft.com/office/drawing/2014/main" val="2172646006"/>
                    </a:ext>
                  </a:extLst>
                </a:gridCol>
                <a:gridCol w="498223">
                  <a:extLst>
                    <a:ext uri="{9D8B030D-6E8A-4147-A177-3AD203B41FA5}">
                      <a16:colId xmlns:a16="http://schemas.microsoft.com/office/drawing/2014/main" val="2989161315"/>
                    </a:ext>
                  </a:extLst>
                </a:gridCol>
                <a:gridCol w="911385">
                  <a:extLst>
                    <a:ext uri="{9D8B030D-6E8A-4147-A177-3AD203B41FA5}">
                      <a16:colId xmlns:a16="http://schemas.microsoft.com/office/drawing/2014/main" val="587506562"/>
                    </a:ext>
                  </a:extLst>
                </a:gridCol>
                <a:gridCol w="826322">
                  <a:extLst>
                    <a:ext uri="{9D8B030D-6E8A-4147-A177-3AD203B41FA5}">
                      <a16:colId xmlns:a16="http://schemas.microsoft.com/office/drawing/2014/main" val="3260150459"/>
                    </a:ext>
                  </a:extLst>
                </a:gridCol>
                <a:gridCol w="1032903">
                  <a:extLst>
                    <a:ext uri="{9D8B030D-6E8A-4147-A177-3AD203B41FA5}">
                      <a16:colId xmlns:a16="http://schemas.microsoft.com/office/drawing/2014/main" val="2600968522"/>
                    </a:ext>
                  </a:extLst>
                </a:gridCol>
                <a:gridCol w="340251">
                  <a:extLst>
                    <a:ext uri="{9D8B030D-6E8A-4147-A177-3AD203B41FA5}">
                      <a16:colId xmlns:a16="http://schemas.microsoft.com/office/drawing/2014/main" val="373486904"/>
                    </a:ext>
                  </a:extLst>
                </a:gridCol>
                <a:gridCol w="340251">
                  <a:extLst>
                    <a:ext uri="{9D8B030D-6E8A-4147-A177-3AD203B41FA5}">
                      <a16:colId xmlns:a16="http://schemas.microsoft.com/office/drawing/2014/main" val="1540447340"/>
                    </a:ext>
                  </a:extLst>
                </a:gridCol>
              </a:tblGrid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Project Data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18917"/>
                  </a:ext>
                </a:extLst>
              </a:tr>
              <a:tr h="1420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22359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# of housing buildings in scope of work (SOW) for this project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6357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191017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# of housing units in SOW for this project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2996"/>
                  </a:ext>
                </a:extLst>
              </a:tr>
              <a:tr h="15388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4284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*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gross square footage for housing building(s) in SOW for this project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89422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79076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# of </a:t>
                      </a:r>
                      <a:r>
                        <a:rPr lang="en-US" sz="1100" u="none" strike="noStrike" dirty="0" smtClean="0">
                          <a:effectLst/>
                        </a:rPr>
                        <a:t>non-housing </a:t>
                      </a:r>
                      <a:r>
                        <a:rPr lang="en-US" sz="1100" u="none" strike="noStrike" dirty="0">
                          <a:effectLst/>
                        </a:rPr>
                        <a:t>building(s) in SOW for this project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360373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2668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*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gross square footage for </a:t>
                      </a:r>
                      <a:r>
                        <a:rPr lang="en-US" sz="1100" u="none" strike="noStrike" dirty="0" smtClean="0">
                          <a:effectLst/>
                        </a:rPr>
                        <a:t>non-housing </a:t>
                      </a:r>
                      <a:r>
                        <a:rPr lang="en-US" sz="1100" u="none" strike="noStrike" dirty="0" err="1">
                          <a:effectLst/>
                        </a:rPr>
                        <a:t>bldng</a:t>
                      </a:r>
                      <a:r>
                        <a:rPr lang="en-US" sz="1100" u="none" strike="noStrike" dirty="0">
                          <a:effectLst/>
                        </a:rPr>
                        <a:t>(s) in SOW for this project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28765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79529"/>
                  </a:ext>
                </a:extLst>
              </a:tr>
              <a:tr h="12158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Paving/parking square footage in SOW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28201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80079"/>
                  </a:ext>
                </a:extLst>
              </a:tr>
              <a:tr h="153303"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*Gross </a:t>
                      </a:r>
                      <a:r>
                        <a:rPr lang="en-US" sz="1000" u="none" strike="noStrike" dirty="0">
                          <a:effectLst/>
                        </a:rPr>
                        <a:t>Square Footage is calculated using a building’s first level footprint square footage, and adding </a:t>
                      </a:r>
                      <a:r>
                        <a:rPr lang="en-US" sz="1000" u="none" strike="noStrike" dirty="0" smtClean="0">
                          <a:effectLst/>
                        </a:rPr>
                        <a:t>the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square footage of other levels, except basements and attics, unless used for living space.  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43489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46394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Contractor/Estimator/Architect Signature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Date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81900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06443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         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66432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Contractor/Estimator/Architect Print Name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Title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36637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93771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06063"/>
                  </a:ext>
                </a:extLst>
              </a:tr>
              <a:tr h="1162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Grantee Signature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Date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6" marR="5286" marT="528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0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94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4293" y="3996267"/>
            <a:ext cx="6158907" cy="138853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JaCinta “JC” Frazier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jacintafrazier@ct.gov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860-270-8129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8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4292" y="3996267"/>
            <a:ext cx="6193473" cy="6322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4.4 – 4.7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94399" y="4799117"/>
            <a:ext cx="6987645" cy="866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REVIEW!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4293" y="3996267"/>
            <a:ext cx="6184046" cy="138853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NOTICES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4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7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#1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HazMat Reports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relative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proposed work areas.</a:t>
            </a:r>
          </a:p>
        </p:txBody>
      </p:sp>
    </p:spTree>
    <p:extLst>
      <p:ext uri="{BB962C8B-B14F-4D97-AF65-F5344CB8AC3E}">
        <p14:creationId xmlns:p14="http://schemas.microsoft.com/office/powerpoint/2010/main" val="170112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#2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84310" y="2243667"/>
            <a:ext cx="10018713" cy="354753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Needs Assessments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according to CHFA guidelines.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CHFA 2020 Construction Guidelines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“Project Planning &amp; Technical Services Review” </a:t>
            </a:r>
          </a:p>
        </p:txBody>
      </p:sp>
    </p:spTree>
    <p:extLst>
      <p:ext uri="{BB962C8B-B14F-4D97-AF65-F5344CB8AC3E}">
        <p14:creationId xmlns:p14="http://schemas.microsoft.com/office/powerpoint/2010/main" val="2046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#3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84310" y="2105247"/>
            <a:ext cx="10114407" cy="443948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A&amp;E Contracts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Stipulated Fee </a:t>
            </a:r>
          </a:p>
          <a:p>
            <a:pPr marL="0" indent="0" algn="ctr">
              <a:buNone/>
            </a:pPr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Amended Contracts from previous projects</a:t>
            </a:r>
          </a:p>
          <a:p>
            <a:pPr marL="0" indent="0" algn="ctr">
              <a:buNone/>
            </a:pPr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Diem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8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#4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01243" y="2506133"/>
            <a:ext cx="10018713" cy="37168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Contracts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Stipulated Sum or GMP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AIA or HUD contracts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3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#5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01243" y="2506133"/>
            <a:ext cx="10018713" cy="37168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 4.5 F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Quantified Cost Estimates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Updated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004" y="164805"/>
            <a:ext cx="10018713" cy="194044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COMPLIANCE</a:t>
            </a:r>
            <a: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#5 </a:t>
            </a:r>
            <a:endParaRPr lang="en-US" sz="6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80004" y="2370667"/>
            <a:ext cx="10018713" cy="37168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Quantified Cost Estimate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87645"/>
              </p:ext>
            </p:extLst>
          </p:nvPr>
        </p:nvGraphicFramePr>
        <p:xfrm>
          <a:off x="2666734" y="3073399"/>
          <a:ext cx="8094400" cy="2793153"/>
        </p:xfrm>
        <a:graphic>
          <a:graphicData uri="http://schemas.openxmlformats.org/drawingml/2006/table">
            <a:tbl>
              <a:tblPr/>
              <a:tblGrid>
                <a:gridCol w="549522">
                  <a:extLst>
                    <a:ext uri="{9D8B030D-6E8A-4147-A177-3AD203B41FA5}">
                      <a16:colId xmlns:a16="http://schemas.microsoft.com/office/drawing/2014/main" val="1836785356"/>
                    </a:ext>
                  </a:extLst>
                </a:gridCol>
                <a:gridCol w="1459076">
                  <a:extLst>
                    <a:ext uri="{9D8B030D-6E8A-4147-A177-3AD203B41FA5}">
                      <a16:colId xmlns:a16="http://schemas.microsoft.com/office/drawing/2014/main" val="3364146616"/>
                    </a:ext>
                  </a:extLst>
                </a:gridCol>
                <a:gridCol w="1136942">
                  <a:extLst>
                    <a:ext uri="{9D8B030D-6E8A-4147-A177-3AD203B41FA5}">
                      <a16:colId xmlns:a16="http://schemas.microsoft.com/office/drawing/2014/main" val="1762798849"/>
                    </a:ext>
                  </a:extLst>
                </a:gridCol>
                <a:gridCol w="647426">
                  <a:extLst>
                    <a:ext uri="{9D8B030D-6E8A-4147-A177-3AD203B41FA5}">
                      <a16:colId xmlns:a16="http://schemas.microsoft.com/office/drawing/2014/main" val="687828937"/>
                    </a:ext>
                  </a:extLst>
                </a:gridCol>
                <a:gridCol w="1184315">
                  <a:extLst>
                    <a:ext uri="{9D8B030D-6E8A-4147-A177-3AD203B41FA5}">
                      <a16:colId xmlns:a16="http://schemas.microsoft.com/office/drawing/2014/main" val="1676638483"/>
                    </a:ext>
                  </a:extLst>
                </a:gridCol>
                <a:gridCol w="1073779">
                  <a:extLst>
                    <a:ext uri="{9D8B030D-6E8A-4147-A177-3AD203B41FA5}">
                      <a16:colId xmlns:a16="http://schemas.microsoft.com/office/drawing/2014/main" val="994544580"/>
                    </a:ext>
                  </a:extLst>
                </a:gridCol>
                <a:gridCol w="1342224">
                  <a:extLst>
                    <a:ext uri="{9D8B030D-6E8A-4147-A177-3AD203B41FA5}">
                      <a16:colId xmlns:a16="http://schemas.microsoft.com/office/drawing/2014/main" val="3756373437"/>
                    </a:ext>
                  </a:extLst>
                </a:gridCol>
                <a:gridCol w="350558">
                  <a:extLst>
                    <a:ext uri="{9D8B030D-6E8A-4147-A177-3AD203B41FA5}">
                      <a16:colId xmlns:a16="http://schemas.microsoft.com/office/drawing/2014/main" val="1331404477"/>
                    </a:ext>
                  </a:extLst>
                </a:gridCol>
                <a:gridCol w="350558">
                  <a:extLst>
                    <a:ext uri="{9D8B030D-6E8A-4147-A177-3AD203B41FA5}">
                      <a16:colId xmlns:a16="http://schemas.microsoft.com/office/drawing/2014/main" val="419956481"/>
                    </a:ext>
                  </a:extLst>
                </a:gridCol>
              </a:tblGrid>
              <a:tr h="24045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Exhibit 4.5F</a:t>
                      </a:r>
                    </a:p>
                  </a:txBody>
                  <a:tcPr marL="7620" marR="7620" marT="762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CDBG Construction Cost Estimate</a:t>
                      </a:r>
                    </a:p>
                  </a:txBody>
                  <a:tcPr marL="7620" marR="7620" marT="762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lang="en-US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Ver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537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1116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TRADE ITEMS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QUANITY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UNIT MEASURE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$$$ PER 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TOTAL COST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31706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5626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 2 Existing Conditions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Demo, Environmental Remediation, soil, LBP, ACM, Radon, Mold, PBC's, Mercury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9597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8397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5763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3359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3355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9189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Site Total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0629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 Concrete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Foundation walls, footings, slabs, columns, walks, retaining walls etc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52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0527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25168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83507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Concrete Total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9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7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361</TotalTime>
  <Words>400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Parallax</vt:lpstr>
      <vt:lpstr>TECHNICAL COMPLIANCE</vt:lpstr>
      <vt:lpstr>TECHNICAL COMPLIANCE</vt:lpstr>
      <vt:lpstr>TECHNICAL COMPLIANCE</vt:lpstr>
      <vt:lpstr>TECHNICAL COMPLIANCE NOTICE #1</vt:lpstr>
      <vt:lpstr>TECHNICAL COMPLIANCE NOTICE #2</vt:lpstr>
      <vt:lpstr>TECHNICAL COMPLIANCE NOTICE #3</vt:lpstr>
      <vt:lpstr>TECHNICAL COMPLIANCE NOTICE #4</vt:lpstr>
      <vt:lpstr>TECHNICAL COMPLIANCE NOTICE #5</vt:lpstr>
      <vt:lpstr>TECHNICAL COMPLIANCE NOTICE #5 </vt:lpstr>
      <vt:lpstr>TECHNICAL COMPLIANCE NOTICE #5 </vt:lpstr>
      <vt:lpstr>TECHNICAL COMPLIANCE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COMPLIANCE</dc:title>
  <dc:creator>Frazier, JaCinta</dc:creator>
  <cp:lastModifiedBy>Maldonado, Geraldo</cp:lastModifiedBy>
  <cp:revision>23</cp:revision>
  <dcterms:created xsi:type="dcterms:W3CDTF">2020-01-23T14:40:08Z</dcterms:created>
  <dcterms:modified xsi:type="dcterms:W3CDTF">2020-02-05T18:31:57Z</dcterms:modified>
</cp:coreProperties>
</file>