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19"/>
  </p:notesMasterIdLst>
  <p:handoutMasterIdLst>
    <p:handoutMasterId r:id="rId20"/>
  </p:handoutMasterIdLst>
  <p:sldIdLst>
    <p:sldId id="256" r:id="rId2"/>
    <p:sldId id="257" r:id="rId3"/>
    <p:sldId id="258" r:id="rId4"/>
    <p:sldId id="259" r:id="rId5"/>
    <p:sldId id="260" r:id="rId6"/>
    <p:sldId id="262" r:id="rId7"/>
    <p:sldId id="275" r:id="rId8"/>
    <p:sldId id="273" r:id="rId9"/>
    <p:sldId id="274" r:id="rId10"/>
    <p:sldId id="284" r:id="rId11"/>
    <p:sldId id="285" r:id="rId12"/>
    <p:sldId id="266" r:id="rId13"/>
    <p:sldId id="267" r:id="rId14"/>
    <p:sldId id="283" r:id="rId15"/>
    <p:sldId id="270" r:id="rId16"/>
    <p:sldId id="286" r:id="rId17"/>
    <p:sldId id="265"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hm, Jerome" initials="MJ" lastIdx="1" clrIdx="0">
    <p:extLst>
      <p:ext uri="{19B8F6BF-5375-455C-9EA6-DF929625EA0E}">
        <p15:presenceInfo xmlns:p15="http://schemas.microsoft.com/office/powerpoint/2012/main" userId="S-1-5-21-746137067-854245398-682003330-830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B8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84" autoAdjust="0"/>
    <p:restoredTop sz="76493" autoAdjust="0"/>
  </p:normalViewPr>
  <p:slideViewPr>
    <p:cSldViewPr>
      <p:cViewPr varScale="1">
        <p:scale>
          <a:sx n="79" d="100"/>
          <a:sy n="79" d="100"/>
        </p:scale>
        <p:origin x="576" y="7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5D61ED5-1A2E-4409-BF6D-BCB15298E110}" type="datetimeFigureOut">
              <a:rPr lang="en-US"/>
              <a:pPr>
                <a:defRPr/>
              </a:pPr>
              <a:t>2/5/2020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4FCFC34-2FFF-49B0-90D8-57BB626750DD}" type="slidenum">
              <a:rPr lang="en-US"/>
              <a:pPr>
                <a:defRPr/>
              </a:pPr>
              <a:t>‹#›</a:t>
            </a:fld>
            <a:endParaRPr lang="en-US"/>
          </a:p>
        </p:txBody>
      </p:sp>
    </p:spTree>
    <p:extLst>
      <p:ext uri="{BB962C8B-B14F-4D97-AF65-F5344CB8AC3E}">
        <p14:creationId xmlns:p14="http://schemas.microsoft.com/office/powerpoint/2010/main" val="414884893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600" units="cm"/>
          <inkml:channel name="Y" type="integer" max="1082" units="cm"/>
          <inkml:channel name="T" type="integer" max="2.14748E9" units="dev"/>
        </inkml:traceFormat>
        <inkml:channelProperties>
          <inkml:channelProperty channel="X" name="resolution" value="68.3112" units="1/cm"/>
          <inkml:channelProperty channel="Y" name="resolution" value="36.55405" units="1/cm"/>
          <inkml:channelProperty channel="T" name="resolution" value="1" units="1/dev"/>
        </inkml:channelProperties>
      </inkml:inkSource>
      <inkml:timestamp xml:id="ts0" timeString="2020-01-10T21:19:18.26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62 0,'49'0'31,"-25"0"-15,1 0 15,-1-25-31,25 25 16,24 0-1,-48 0-15,48 0 16,0 0-16,74 0 15,24 0-15,24 0 16,74 0 0,-196 0-16,0 0 15,1 0-15,-1 0 16,0 0-16,49 0 16,-24 0-16,-49 0 15,24 0-15,0 0 16,-48 0-16,-1 0 15,25 0 1,-24 0 0,-1 0-1,25 0 1,-25 0 0,1 0-1,-1 0 1,25 0-16,0 0 15,0 0-15,97 0 16,-73 0 0,1 0-16,48 0 15,0 0-15,25 0 16,-25 0-16,146 0 16,-121 0-1,-25 0-15,0 0 16,25 0-16,-74 0 15,0 0-15,-48 0 16,48 0-16,-49 0 16,50 0-16,-26 0 15,26 0-15,-50 0 16,0 0-16,1 0 16,24 0-1,-25 0 32,1 0-16,-1-24 1,25 24-17,-25 0 1,1 0-1,-1 0-15,49 0 16,-48 0 0,24 0-16,-25 0 15,0 0-15,1 0 16,24 0-16,0 0 16,-25 0-1,25 0 1,-25 0-1,1 0 1,-1 0 15,25 0-15,-25 0-16,1 0 16,48 0 15,-48 0-16,48 0 1,-49 0 15,1 0-15,24 0 0,-25 0-1,0 0 16</inkml:trace>
</inkml:ink>
</file>

<file path=ppt/ink/ink2.xml><?xml version="1.0" encoding="utf-8"?>
<inkml:ink xmlns:inkml="http://www.w3.org/2003/InkML">
  <inkml:definitions>
    <inkml:context xml:id="ctx0">
      <inkml:inkSource xml:id="inkSrc0">
        <inkml:traceFormat>
          <inkml:channel name="X" type="integer" max="3600" units="cm"/>
          <inkml:channel name="Y" type="integer" max="1082" units="cm"/>
          <inkml:channel name="T" type="integer" max="2.14748E9" units="dev"/>
        </inkml:traceFormat>
        <inkml:channelProperties>
          <inkml:channelProperty channel="X" name="resolution" value="68.3112" units="1/cm"/>
          <inkml:channelProperty channel="Y" name="resolution" value="36.55405" units="1/cm"/>
          <inkml:channelProperty channel="T" name="resolution" value="1" units="1/dev"/>
        </inkml:channelProperties>
      </inkml:inkSource>
      <inkml:timestamp xml:id="ts0" timeString="2020-01-10T21:19:21.88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 0,'24'0'63,"1"0"-48,24 0-15,-25 0 16,74 0-16,-1 0 15,-23 0-15,48 0 16,0 0-16,122 0 16,-73 25-16,25-25 15,-26 0-15,-47 0 16,48 0-16,-25 0 16,25 0-16,24 49 15,-48-49-15,0 50 16,-2-50-16,-23 48 15,0-48-15,25 0 16,24 49-16,-73-49 16,-25 0-16,0 50 15,0-50-15,-48 0 16,24 0-16,-25 0 16,0 25-16,25-25 15,-24 0 16,-1 0-15,1 0-16,23 0 16,-23 0-16,48 0 15,-49 0-15,50 0 16,-50 0 0,1 0-1,48 0-15,-24 0 16,-25 0-16,1 0 15,-1 0-15,25 0 16,-25 0 0,1 0-1,-1 0 17,25 0-17,-25 0 1,1 0-1,24 0 1,-25 0 0,1 0-1,23-49 1,-23 49 0,-1 0-1,25 0 1,-25-26-16,1 26 31,-1 0-31,-24-24 16,49 24-1,-49-25 1,25 25-16,-1 0 16,0 0-1,25-48-15,-24 48 31,-1 0-15,1 0 15,-1 0-31,0-25 32,1 25-1,-1 0-16</inkml:trace>
</inkml:ink>
</file>

<file path=ppt/ink/ink3.xml><?xml version="1.0" encoding="utf-8"?>
<inkml:ink xmlns:inkml="http://www.w3.org/2003/InkML">
  <inkml:definitions>
    <inkml:context xml:id="ctx0">
      <inkml:inkSource xml:id="inkSrc0">
        <inkml:traceFormat>
          <inkml:channel name="X" type="integer" max="3600" units="cm"/>
          <inkml:channel name="Y" type="integer" max="1082" units="cm"/>
          <inkml:channel name="T" type="integer" max="2.14748E9" units="dev"/>
        </inkml:traceFormat>
        <inkml:channelProperties>
          <inkml:channelProperty channel="X" name="resolution" value="68.3112" units="1/cm"/>
          <inkml:channelProperty channel="Y" name="resolution" value="36.55405" units="1/cm"/>
          <inkml:channelProperty channel="T" name="resolution" value="1" units="1/dev"/>
        </inkml:channelProperties>
      </inkml:inkSource>
      <inkml:timestamp xml:id="ts0" timeString="2020-01-10T21:19:25.68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 0,'24'0'47,"25"0"0,-24 0-47,-1 0 15,25 0 1,0 0 0,-25 0-16,50 0 15,-26 0-15,148 0 16,48 0 0,-49 0-1,1 0-15,72 0 16,-72 0-16,195 0 15,-74 0 1,-219 0 0,-1 0-16,-23 0 15,-1 0-15,25 0 16,24 0-16,-73 0 16,24 0-16,-24 0 15,24 0-15,0 0 16,1 0-16,-1 0 15,0 0-15,-48 0 16,-1 0-16,25 0 16,-25 0-16,1 0 15,48 0-15,-49 0 16,25 0-16,-24 0 16,-1 0-1,49 0-15,1 0 16,-26 0-16,123 0 15,-24 0 1,-74 0 0,-24 0-16,24 0 15,-48 0-15,24 0 16,73 0 0,-98 0-1,1 0 1,23 0-1,-23 0 17,-1 0 30,1 0-46,-1 0 15,1 0-15,-1 0 31,0 0-32,1 0 1,-1 0-1,25 0 1,-25 0 0,1 0-16,-1 0 15,25 0 17</inkml:trace>
</inkml:ink>
</file>

<file path=ppt/ink/ink4.xml><?xml version="1.0" encoding="utf-8"?>
<inkml:ink xmlns:inkml="http://www.w3.org/2003/InkML">
  <inkml:definitions>
    <inkml:context xml:id="ctx0">
      <inkml:inkSource xml:id="inkSrc0">
        <inkml:traceFormat>
          <inkml:channel name="X" type="integer" max="3600" units="cm"/>
          <inkml:channel name="Y" type="integer" max="1082" units="cm"/>
          <inkml:channel name="T" type="integer" max="2.14748E9" units="dev"/>
        </inkml:traceFormat>
        <inkml:channelProperties>
          <inkml:channelProperty channel="X" name="resolution" value="68.3112" units="1/cm"/>
          <inkml:channelProperty channel="Y" name="resolution" value="36.55405" units="1/cm"/>
          <inkml:channelProperty channel="T" name="resolution" value="1" units="1/dev"/>
        </inkml:channelProperties>
      </inkml:inkSource>
      <inkml:timestamp xml:id="ts0" timeString="2020-01-10T21:04:14.79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0 569 0,'25'0'203,"-1"0"-187,0 0-16,50 0 15,-25 0 1,-1 0-16,-23 0 16,24 0-16,-25 0 15,1 0-15,48 0 16,-49 0 0,25 0-16,-24 0 15,-1 0 1,25 0-16,24 0 15,-49 0-15,1 0 16,-1 0-16,25 0 16,-24 0-1,-1 0-15,25 0 16,-25 0 0,1 0-1,-1 0-15,25 0 16,24 0-1,-24 0-15,0 0 16,24 0-16,-48 0 16,48 0-16,-49 0 15,25 0-15,49 0 16,-25 0 0,0 0-16,1 0 15,-1 0-15,0 0 16,0 0-16,25 0 15,0 0-15,24 0 16,0 0-16,-24 0 16,-25 0-16,49 0 15,-97 0-15,48 0 16,-49 0-16,50 0 16,-1 0-16,-24 0 15,-25 0-15,1 0 16,48 0-16,-49 0 15,49 0-15,1 0 16,-1 0-16,0 0 16,1 0-16,-1 0 15,0 0-15,0 0 16,-24 0-16,-24 0 16,48 0-1,0 0-15,0 0 16,-48 0-16,121-48 15,-72 48 1,-1 0-16,0 0 16,25 0-16,0 0 15,48 0-15,-24 0 16,25 0-16,-74 0 16,25 0-16,-1 0 15,-23 0-15,48 0 16,0 0-16,-49 0 15,0 0-15,50 0 16,-50 0-16,49 0 16,24 0-16,-23 0 15,23-49-15,-24 49 16,25 0-16,48 0 16,-73 0-16,-24 0 15,24 0-15,0 0 16,-49 0-16,1 0 15,48 0-15,-49 0 16,0 0-16,50 0 16,-50 0-1,0 0-15,245-50 16,-172 50 0,49 0-16,1 0 15,-74 0-15,73 0 16,-72-25-16,-26 25 15,25 0-15,25 0 16,-74 0-16,-1 0 16,2 0-16,-1 0 15,0 0-15,0 0 16,1 0-16,-1 0 16,25-24-16,-1 0 15,-48 24-15,73-49 16,-73 49-16,49 0 15,-74 0-15,50 0 16,-26-25-16,75 25 16,-99 0-16,49 0 15,-48 0-15,48 0 16,-24 0 0,24 0-16,-49 0 0,50 0 15,-1 0-15,-49 0 16,50 0-16,-1 0 15,0 0-15,1 0 16,-1 0-16,0 0 16,49 0-16,-24 0 15,73 0-15,-49 0 16,-49 0-16,49 0 16,-48 0-16,-1 0 15,-24 0-15,24 0 16,-24 0-16,0 0 15,24 0-15,-49 0 16,50 0-16,-26 0 16,1 0-16,25 0 15,-26 0-15,26 0 16,-1 0-16,0 0 16,25 0-16,0 0 15,-25 0-15,0 0 16,-48 0-16,-1 0 15,49 0 1,-24 0-16,49 0 16,-25 0-1,-24 0-15,73 0 16,-49 0 0,-48 0-16,48 0 15,0 0-15,1 0 16,-1 0-16,0 0 15,49 0-15,-49 0 16,50 0-16,-50 0 16,73 0-16,-72 0 15,-1 0-15,0 0 16,49 0-16,-48 0 16,-1 0-16,0 0 15,49 0-15,-97 0 16,48 0-16,0 0 15,0 0-15,1 0 16,23 0-16,1 0 16,-25 0-16,-48 0 15,73 0-15,-25 0 16,-24 0-16,24 0 16,-24 0-16,24 0 15,-49 0 1,1 0-16,48 0 15,0 0 1,-48 0-16,48 0 16,0 0-16,49 0 15,-97 0-15,48 0 16,-24 0-16,-25 0 16,1 0-16,-1 0 15,25 0-15,-24 0 16,-1 0-16,25 0 15,24 0-15,-48 0 16,-1 0-16,0 0 16,25 0-1,0 0-15,0 0 16,24 0-16,-48 0 16,48 0-16,-49 0 15,50 0-15,-26 0 16,26 0-16,-50 0 15,0 0-15,50 0 16,-25 0-16,-25 0 16,0 0-16,50 0 31,-50 0-15,1 0-1,23 0 1,-23 0 31,-1 0-16,1 0-15,24 0-1,-25 0 16,0 0-31,25 25 16,-24-25 15,24 0-15,-25 24-16,0-24 16,1 0-16,24 25 15,-25-1 16,0 0 32</inkml:trace>
</inkml:ink>
</file>

<file path=ppt/ink/ink5.xml><?xml version="1.0" encoding="utf-8"?>
<inkml:ink xmlns:inkml="http://www.w3.org/2003/InkML">
  <inkml:definitions>
    <inkml:context xml:id="ctx0">
      <inkml:inkSource xml:id="inkSrc0">
        <inkml:traceFormat>
          <inkml:channel name="X" type="integer" max="3600" units="cm"/>
          <inkml:channel name="Y" type="integer" max="1082" units="cm"/>
          <inkml:channel name="T" type="integer" max="2.14748E9" units="dev"/>
        </inkml:traceFormat>
        <inkml:channelProperties>
          <inkml:channelProperty channel="X" name="resolution" value="68.3112" units="1/cm"/>
          <inkml:channelProperty channel="Y" name="resolution" value="36.55405" units="1/cm"/>
          <inkml:channelProperty channel="T" name="resolution" value="1" units="1/dev"/>
        </inkml:channelProperties>
      </inkml:inkSource>
      <inkml:timestamp xml:id="ts0" timeString="2020-01-10T21:04:17.70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1 0,'73'0'141,"0"49"-126,123-49-15,-1 0 16,74 0-16,-25 0 16,98 0-16,-98 0 15,25 0-15,48 0 16,-48 0-16,48 0 16,-48 0-16,-25 0 15,25 0-15,-1 0 16,-23 0-16,23 0 15,245 0 1,-195 0 0,-50 0-16,-23 0 15,-50 0-15,147 0 16,-147 0 0,-73 0-16,25 0 15,24 0-15,-25 0 16,1 0-16,122 0 15,-147 0 1,73 0-16,-73 0 16,25 0-16,-49 0 15,-1 0-15,50 0 16,97 0 0,-146 0-16,73 0 15,-25 0-15,-73 0 16,50 0-16,-1 0 15,73 0-15,-48 0 16,-25 0-16,-49 0 16,49 0-16,0 0 15,25 0-15,-25 0 16,-49 0-16,49 0 16,25 0-16,-25 0 15,24 0-15,-72 0 16,48 0-16,269 0 31,-196 0-15,-73 0-16,0 0 15,25 0-15,73 0 16,-25 0 0,-122 0-1,0 0-15,-48 0 16,24 0-16,24 0 15,-24 0 1,-25 0 0,25 0-1,-24 0-15,-1 0 16,0 0-16,25 0 31,-24 0 0,-1 0 48,25 0-64,-25 0-15,1 0 31,72 0-15,-48 0 0,-24 0-1,-1 0 1,25 0 15,-25 0 16,1 0-16</inkml:trace>
</inkml:ink>
</file>

<file path=ppt/ink/ink6.xml><?xml version="1.0" encoding="utf-8"?>
<inkml:ink xmlns:inkml="http://www.w3.org/2003/InkML">
  <inkml:definitions>
    <inkml:context xml:id="ctx0">
      <inkml:inkSource xml:id="inkSrc0">
        <inkml:traceFormat>
          <inkml:channel name="X" type="integer" max="3600" units="cm"/>
          <inkml:channel name="Y" type="integer" max="1082" units="cm"/>
          <inkml:channel name="T" type="integer" max="2.14748E9" units="dev"/>
        </inkml:traceFormat>
        <inkml:channelProperties>
          <inkml:channelProperty channel="X" name="resolution" value="68.3112" units="1/cm"/>
          <inkml:channelProperty channel="Y" name="resolution" value="36.55405" units="1/cm"/>
          <inkml:channelProperty channel="T" name="resolution" value="1" units="1/dev"/>
        </inkml:channelProperties>
      </inkml:inkSource>
      <inkml:timestamp xml:id="ts0" timeString="2020-01-10T21:41:37.422"/>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0 120 0,'73'0'141,"-24"0"-125,49 0-16,-49 0 15,73 0-15,0 0 16,49 0-16,0 0 15,146 0 1,-170 0-16,48 0 16,1 0-16,-74 0 15,73 0-15,-48 0 16,-50 0-16,74 0 16,-97 0-16,-1 0 15,0 0-15,0 0 16,1 0-16,-1 0 15,0 0-15,0 0 16,49 0-16,-48 0 16,-1 0-16,49 0 15,-49 0-15,50 0 16,72 0-16,-73 0 16,25 0-1,-25 0-15,0 0 16,24 0-16,172 0 15,-147 0 1,0 0-16,24 0 16,1 0-16,-1 0 15,0 0-15,1 0 16,-74 0-16,73 0 16,1 0-16,-50 0 15,49 0-15,1 0 16,-1 0-16,1 0 15,-25 0-15,-25 0 16,1 0-16,-1 0 16,25 0-16,-98 0 15,50 0-15,23 0 16,-24 0-16,25 0 16,-25 0-16,-49 0 15,0 0-15,1 0 16,-50 0-16,1 0 15,48 0-15,0 0 16,0 0-16,1 0 16,-1 0-16,0 0 15,49 0 1,-48 0 0,-1 0-16,0 0 15,49 0-15,0 0 16,25 0-16,97 0 15,-73 0 1,-49 49-16,74-49 16,-123 0-16,98 0 15,-98 0-15,49 0 16,-49 49-16,1-49 16,-1 0-16,0 25 15,0-25-15,1 0 16,-1 0-16,0 0 15,1 0-15,-26 0 16,-23 0-16,48 0 16,-48 0-16,48 0 15,-24 0-15,0 0 16,24 0-16,0 0 16,0 0-16,1 0 15,-26 0-15,-23 0 16,-1 0-16,25 0 15,-24 0 1,-1 0 0,0 0 15,25 0 0,-24 0-15,-1 0-16,25 0 15,24 0-15,0 0 16,1 0-16,72 0 16,1 0-16,-1 0 15,25 0-15,-24 0 16,48 0-16,1 0 16,-50-25-16,-24 25 15,25 0-15,-25 0 16,-49 0-16,0 0 15,74 0-15,-25 0 16,0-49-16,25 49 16,-74-24-16,74 24 15,-50-25-15,-48 1 16,49 24-16,-49 0 16,24-24 15,73 24-31,-97 0 0,49 0 15,-25 0-15,1 0 16,72 0 0,-97 0-16,49 0 15,48-25-15,-24 1 16,-48 24 0,48 0-16,-49 0 15,49 0-15,25 0 16,-74 0-16,73 0 15,-72 0 1,-1 0-16,49 0 16,-98 0-16,50 0 15,-1 0-15,74 0 16,-74 0 0,0 0-16,0 0 15,49 0-15,-24 0 16,0 0-16,97 0 15,-122 0 1,1 0-16,-1 0 16,0 0-16,1 0 15,-1 0-15,49 0 16,-49 0-16,1 0 16,23 0-16,-24 0 15,1 0-15,-1 0 16,0 0-16,1 0 15,-50 0-15,0 0 16,1 0 0,24 0-16,-25 0 31,0 0 0,1 0 94,24 0-109,-25 0 15,25 0 0,-25 0 1,1 0-1,-1 0-16,25 0 1,-49 24 0,25-24-16</inkml:trace>
</inkml:ink>
</file>

<file path=ppt/ink/ink7.xml><?xml version="1.0" encoding="utf-8"?>
<inkml:ink xmlns:inkml="http://www.w3.org/2003/InkML">
  <inkml:definitions>
    <inkml:context xml:id="ctx0">
      <inkml:inkSource xml:id="inkSrc0">
        <inkml:traceFormat>
          <inkml:channel name="X" type="integer" max="3600" units="cm"/>
          <inkml:channel name="Y" type="integer" max="1082" units="cm"/>
          <inkml:channel name="T" type="integer" max="2.14748E9" units="dev"/>
        </inkml:traceFormat>
        <inkml:channelProperties>
          <inkml:channelProperty channel="X" name="resolution" value="68.3112" units="1/cm"/>
          <inkml:channelProperty channel="Y" name="resolution" value="36.55405" units="1/cm"/>
          <inkml:channelProperty channel="T" name="resolution" value="1" units="1/dev"/>
        </inkml:channelProperties>
      </inkml:inkSource>
      <inkml:timestamp xml:id="ts0" timeString="2020-01-10T21:41:39.91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 0,'49'0'63,"73"0"-47,74 0-16,72 0 15,1 0-15,49 0 16,-74 0-1,98 0-15,-98 0 16,73 0-16,25 0 16,318 0-1,-294 0-15,-48 0 16,-25 0-16,-25 0 16,-23 0-16,243 0 15,-219 0 1,-1 0-16,-72 0 15,-1 0-15,-73 0 16,74 0-16,145 0 16,-218 0-1,-1 0-15,24 0 16,-24 0-16,25 0 16,48 0-16,-73 0 15,294 0 1,-172 0-16,-49 0 0,1 0 15,48 0-15,-49 0 16,49 0-16,-48 0 16,24 0-16,-25 0 15,0 0-15,-48 0 16,-25 0-16,0 0 16,220 0-1,-146 0 1,-1 0-16,318 0 15,-318 0 1,1 0-16,194 0 16,-243 0-1,-25 0-15,24 0 16,-23 0-16,-1 0 16,-49 0-16,196 0 15,-74 0 1,0 0-16,1 0 15,-74 0-15,122 0 16,-97 0-16,268 0 16,-269 0-1,99 0-15,-1 0 16,-49 0-16,1 0 16,-25 0-16,0 0 15,-49 0-15,73 0 16,-48 0-16,48 0 15,-73 0-15,0 0 16,-48 0-16,48 0 16,24 0-16,-73 0 15,1 0-15,-50 0 16,49 0-16,-48 0 16,48 0-1,-49 0 1,25 0-16,-24 0 15,-1 0 1,49 0 0,-48 0-1,-1 0-15,25 0 16,-24 0 0,-1 0-16,0 0 31,50 0 0,-50 0-15,25 0-1,-25 0 1,1 0-16,73 0 16,-50 0-1,-23 0-15,-1 0 31,25 0-31,-25 0 16,1 0 0,-1 0 31,50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2598609-1773-4447-80B8-5B779DC9F47A}" type="datetimeFigureOut">
              <a:rPr lang="en-US"/>
              <a:pPr>
                <a:defRPr/>
              </a:pPr>
              <a:t>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6BB98A-DC25-438D-AFFF-6553DD9B7A0A}" type="slidenum">
              <a:rPr lang="en-US"/>
              <a:pPr>
                <a:defRPr/>
              </a:pPr>
              <a:t>‹#›</a:t>
            </a:fld>
            <a:endParaRPr lang="en-US"/>
          </a:p>
        </p:txBody>
      </p:sp>
    </p:spTree>
    <p:extLst>
      <p:ext uri="{BB962C8B-B14F-4D97-AF65-F5344CB8AC3E}">
        <p14:creationId xmlns:p14="http://schemas.microsoft.com/office/powerpoint/2010/main" val="19160648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0882202-4AB0-4A5A-BD00-3B4B42243A49}" type="datetime1">
              <a:rPr lang="en-US" smtClean="0"/>
              <a:pPr>
                <a:defRPr/>
              </a:pPr>
              <a:t>2/5/2020</a:t>
            </a:fld>
            <a:endParaRPr lang="en-US"/>
          </a:p>
        </p:txBody>
      </p:sp>
      <p:sp>
        <p:nvSpPr>
          <p:cNvPr id="5" name="Footer Placeholder 4"/>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12"/>
          </p:nvPr>
        </p:nvSpPr>
        <p:spPr/>
        <p:txBody>
          <a:bodyPr/>
          <a:lstStyle/>
          <a:p>
            <a:pPr>
              <a:defRPr/>
            </a:pPr>
            <a:fld id="{9A82664D-A8AC-4BF2-9818-35EBDE2809F0}" type="slidenum">
              <a:rPr lang="en-US" smtClean="0"/>
              <a:pPr>
                <a:defRPr/>
              </a:pPr>
              <a:t>‹#›</a:t>
            </a:fld>
            <a:endParaRPr lang="en-US"/>
          </a:p>
        </p:txBody>
      </p:sp>
    </p:spTree>
    <p:extLst>
      <p:ext uri="{BB962C8B-B14F-4D97-AF65-F5344CB8AC3E}">
        <p14:creationId xmlns:p14="http://schemas.microsoft.com/office/powerpoint/2010/main" val="327385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2/5/2020</a:t>
            </a:fld>
            <a:endParaRPr lang="en-US"/>
          </a:p>
        </p:txBody>
      </p:sp>
      <p:sp>
        <p:nvSpPr>
          <p:cNvPr id="5" name="Footer Placeholder 4"/>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365396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2/5/2020</a:t>
            </a:fld>
            <a:endParaRPr lang="en-US"/>
          </a:p>
        </p:txBody>
      </p:sp>
      <p:sp>
        <p:nvSpPr>
          <p:cNvPr id="5" name="Footer Placeholder 4"/>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6296275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2/5/2020</a:t>
            </a:fld>
            <a:endParaRPr lang="en-US"/>
          </a:p>
        </p:txBody>
      </p:sp>
      <p:sp>
        <p:nvSpPr>
          <p:cNvPr id="5" name="Footer Placeholder 4"/>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426077641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2/5/2020</a:t>
            </a:fld>
            <a:endParaRPr lang="en-US"/>
          </a:p>
        </p:txBody>
      </p:sp>
      <p:sp>
        <p:nvSpPr>
          <p:cNvPr id="5" name="Footer Placeholder 4"/>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651761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2/5/2020</a:t>
            </a:fld>
            <a:endParaRPr lang="en-US"/>
          </a:p>
        </p:txBody>
      </p:sp>
      <p:sp>
        <p:nvSpPr>
          <p:cNvPr id="5" name="Footer Placeholder 4"/>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229143653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2B0C421-094D-4247-9D80-1F8CD59C2B05}" type="datetime1">
              <a:rPr lang="en-US" smtClean="0"/>
              <a:pPr>
                <a:defRPr/>
              </a:pPr>
              <a:t>2/5/2020</a:t>
            </a:fld>
            <a:endParaRPr lang="en-US"/>
          </a:p>
        </p:txBody>
      </p:sp>
      <p:sp>
        <p:nvSpPr>
          <p:cNvPr id="5" name="Footer Placeholder 4"/>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12"/>
          </p:nvPr>
        </p:nvSpPr>
        <p:spPr/>
        <p:txBody>
          <a:bodyPr/>
          <a:lstStyle/>
          <a:p>
            <a:pPr>
              <a:defRPr/>
            </a:pPr>
            <a:fld id="{6F7C80E7-0D5B-4063-B4A4-7C170F8F3A2C}" type="slidenum">
              <a:rPr lang="en-US" smtClean="0"/>
              <a:pPr>
                <a:defRPr/>
              </a:pPr>
              <a:t>‹#›</a:t>
            </a:fld>
            <a:endParaRPr lang="en-US"/>
          </a:p>
        </p:txBody>
      </p:sp>
    </p:spTree>
    <p:extLst>
      <p:ext uri="{BB962C8B-B14F-4D97-AF65-F5344CB8AC3E}">
        <p14:creationId xmlns:p14="http://schemas.microsoft.com/office/powerpoint/2010/main" val="782823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38464FB-5772-4752-8679-3527384FCC15}" type="datetime1">
              <a:rPr lang="en-US" smtClean="0"/>
              <a:pPr>
                <a:defRPr/>
              </a:pPr>
              <a:t>2/5/2020</a:t>
            </a:fld>
            <a:endParaRPr lang="en-US"/>
          </a:p>
        </p:txBody>
      </p:sp>
      <p:sp>
        <p:nvSpPr>
          <p:cNvPr id="5" name="Footer Placeholder 4"/>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12"/>
          </p:nvPr>
        </p:nvSpPr>
        <p:spPr/>
        <p:txBody>
          <a:bodyPr/>
          <a:lstStyle/>
          <a:p>
            <a:pPr>
              <a:defRPr/>
            </a:pPr>
            <a:fld id="{E9C39F34-D663-4455-9FCF-66C0EF8BF1EA}" type="slidenum">
              <a:rPr lang="en-US" smtClean="0"/>
              <a:pPr>
                <a:defRPr/>
              </a:pPr>
              <a:t>‹#›</a:t>
            </a:fld>
            <a:endParaRPr lang="en-US"/>
          </a:p>
        </p:txBody>
      </p:sp>
    </p:spTree>
    <p:extLst>
      <p:ext uri="{BB962C8B-B14F-4D97-AF65-F5344CB8AC3E}">
        <p14:creationId xmlns:p14="http://schemas.microsoft.com/office/powerpoint/2010/main" val="349494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A2BAEF2-E1E3-463B-9FE5-E544EAACEE28}" type="datetime1">
              <a:rPr lang="en-US" smtClean="0"/>
              <a:pPr>
                <a:defRPr/>
              </a:pPr>
              <a:t>2/5/2020</a:t>
            </a:fld>
            <a:endParaRPr lang="en-US"/>
          </a:p>
        </p:txBody>
      </p:sp>
      <p:sp>
        <p:nvSpPr>
          <p:cNvPr id="5" name="Footer Placeholder 4"/>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12"/>
          </p:nvPr>
        </p:nvSpPr>
        <p:spPr/>
        <p:txBody>
          <a:bodyPr/>
          <a:lstStyle/>
          <a:p>
            <a:pPr>
              <a:defRPr/>
            </a:pPr>
            <a:fld id="{6C430836-005F-45C1-BBA9-6F0AA36912A3}" type="slidenum">
              <a:rPr lang="en-US" smtClean="0"/>
              <a:pPr>
                <a:defRPr/>
              </a:pPr>
              <a:t>‹#›</a:t>
            </a:fld>
            <a:endParaRPr lang="en-US"/>
          </a:p>
        </p:txBody>
      </p:sp>
    </p:spTree>
    <p:extLst>
      <p:ext uri="{BB962C8B-B14F-4D97-AF65-F5344CB8AC3E}">
        <p14:creationId xmlns:p14="http://schemas.microsoft.com/office/powerpoint/2010/main" val="415521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1C62F36-8962-45F0-ABED-23B807D11963}" type="datetime1">
              <a:rPr lang="en-US" smtClean="0"/>
              <a:pPr>
                <a:defRPr/>
              </a:pPr>
              <a:t>2/5/2020</a:t>
            </a:fld>
            <a:endParaRPr lang="en-US"/>
          </a:p>
        </p:txBody>
      </p:sp>
      <p:sp>
        <p:nvSpPr>
          <p:cNvPr id="5" name="Footer Placeholder 4"/>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12"/>
          </p:nvPr>
        </p:nvSpPr>
        <p:spPr/>
        <p:txBody>
          <a:bodyPr/>
          <a:lstStyle/>
          <a:p>
            <a:pPr>
              <a:defRPr/>
            </a:pPr>
            <a:fld id="{C389D315-85F0-49F7-BA1A-59DFC633931A}" type="slidenum">
              <a:rPr lang="en-US" smtClean="0"/>
              <a:pPr>
                <a:defRPr/>
              </a:pPr>
              <a:t>‹#›</a:t>
            </a:fld>
            <a:endParaRPr lang="en-US"/>
          </a:p>
        </p:txBody>
      </p:sp>
    </p:spTree>
    <p:extLst>
      <p:ext uri="{BB962C8B-B14F-4D97-AF65-F5344CB8AC3E}">
        <p14:creationId xmlns:p14="http://schemas.microsoft.com/office/powerpoint/2010/main" val="210289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3FE9527C-85E6-4D12-AE48-0EBFCBCF4B24}" type="datetime1">
              <a:rPr lang="en-US" smtClean="0"/>
              <a:pPr>
                <a:defRPr/>
              </a:pPr>
              <a:t>2/5/2020</a:t>
            </a:fld>
            <a:endParaRPr lang="en-US"/>
          </a:p>
        </p:txBody>
      </p:sp>
      <p:sp>
        <p:nvSpPr>
          <p:cNvPr id="6" name="Footer Placeholder 5"/>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7" name="Slide Number Placeholder 6"/>
          <p:cNvSpPr>
            <a:spLocks noGrp="1"/>
          </p:cNvSpPr>
          <p:nvPr>
            <p:ph type="sldNum" sz="quarter" idx="12"/>
          </p:nvPr>
        </p:nvSpPr>
        <p:spPr/>
        <p:txBody>
          <a:bodyPr/>
          <a:lstStyle/>
          <a:p>
            <a:pPr>
              <a:defRPr/>
            </a:pPr>
            <a:fld id="{5C288E50-85B0-4E37-9508-72A15088D55C}" type="slidenum">
              <a:rPr lang="en-US" smtClean="0"/>
              <a:pPr>
                <a:defRPr/>
              </a:pPr>
              <a:t>‹#›</a:t>
            </a:fld>
            <a:endParaRPr lang="en-US"/>
          </a:p>
        </p:txBody>
      </p:sp>
    </p:spTree>
    <p:extLst>
      <p:ext uri="{BB962C8B-B14F-4D97-AF65-F5344CB8AC3E}">
        <p14:creationId xmlns:p14="http://schemas.microsoft.com/office/powerpoint/2010/main" val="406684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A33ED33D-39C4-4DD3-84A5-9BBCE7C2DBC5}" type="datetime1">
              <a:rPr lang="en-US" smtClean="0"/>
              <a:pPr>
                <a:defRPr/>
              </a:pPr>
              <a:t>2/5/2020</a:t>
            </a:fld>
            <a:endParaRPr lang="en-US"/>
          </a:p>
        </p:txBody>
      </p:sp>
      <p:sp>
        <p:nvSpPr>
          <p:cNvPr id="8" name="Footer Placeholder 7"/>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9" name="Slide Number Placeholder 8"/>
          <p:cNvSpPr>
            <a:spLocks noGrp="1"/>
          </p:cNvSpPr>
          <p:nvPr>
            <p:ph type="sldNum" sz="quarter" idx="12"/>
          </p:nvPr>
        </p:nvSpPr>
        <p:spPr/>
        <p:txBody>
          <a:bodyPr/>
          <a:lstStyle/>
          <a:p>
            <a:pPr>
              <a:defRPr/>
            </a:pPr>
            <a:fld id="{D37FC770-6587-43AC-A599-531735523995}" type="slidenum">
              <a:rPr lang="en-US" smtClean="0"/>
              <a:pPr>
                <a:defRPr/>
              </a:pPr>
              <a:t>‹#›</a:t>
            </a:fld>
            <a:endParaRPr lang="en-US"/>
          </a:p>
        </p:txBody>
      </p:sp>
    </p:spTree>
    <p:extLst>
      <p:ext uri="{BB962C8B-B14F-4D97-AF65-F5344CB8AC3E}">
        <p14:creationId xmlns:p14="http://schemas.microsoft.com/office/powerpoint/2010/main" val="406204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EA6FA0E3-895B-4FA3-B427-A20629EF96D2}" type="datetime1">
              <a:rPr lang="en-US" smtClean="0"/>
              <a:pPr>
                <a:defRPr/>
              </a:pPr>
              <a:t>2/5/2020</a:t>
            </a:fld>
            <a:endParaRPr lang="en-US"/>
          </a:p>
        </p:txBody>
      </p:sp>
      <p:sp>
        <p:nvSpPr>
          <p:cNvPr id="4" name="Footer Placeholder 3"/>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5" name="Slide Number Placeholder 4"/>
          <p:cNvSpPr>
            <a:spLocks noGrp="1"/>
          </p:cNvSpPr>
          <p:nvPr>
            <p:ph type="sldNum" sz="quarter" idx="12"/>
          </p:nvPr>
        </p:nvSpPr>
        <p:spPr/>
        <p:txBody>
          <a:bodyPr/>
          <a:lstStyle/>
          <a:p>
            <a:pPr>
              <a:defRPr/>
            </a:pPr>
            <a:fld id="{0BACA288-6F2A-4B27-B8C5-FB13240858F2}" type="slidenum">
              <a:rPr lang="en-US" smtClean="0"/>
              <a:pPr>
                <a:defRPr/>
              </a:pPr>
              <a:t>‹#›</a:t>
            </a:fld>
            <a:endParaRPr lang="en-US"/>
          </a:p>
        </p:txBody>
      </p:sp>
    </p:spTree>
    <p:extLst>
      <p:ext uri="{BB962C8B-B14F-4D97-AF65-F5344CB8AC3E}">
        <p14:creationId xmlns:p14="http://schemas.microsoft.com/office/powerpoint/2010/main" val="321355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432490-9B08-4253-8871-18E1A82416A6}" type="datetime1">
              <a:rPr lang="en-US" smtClean="0"/>
              <a:pPr>
                <a:defRPr/>
              </a:pPr>
              <a:t>2/5/2020</a:t>
            </a:fld>
            <a:endParaRPr lang="en-US"/>
          </a:p>
        </p:txBody>
      </p:sp>
      <p:sp>
        <p:nvSpPr>
          <p:cNvPr id="3" name="Footer Placeholder 2"/>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4" name="Slide Number Placeholder 3"/>
          <p:cNvSpPr>
            <a:spLocks noGrp="1"/>
          </p:cNvSpPr>
          <p:nvPr>
            <p:ph type="sldNum" sz="quarter" idx="12"/>
          </p:nvPr>
        </p:nvSpPr>
        <p:spPr/>
        <p:txBody>
          <a:bodyPr/>
          <a:lstStyle/>
          <a:p>
            <a:pPr>
              <a:defRPr/>
            </a:pPr>
            <a:fld id="{AB9EBB60-98AC-48BD-AE71-7E4E9C193F1C}" type="slidenum">
              <a:rPr lang="en-US" smtClean="0"/>
              <a:pPr>
                <a:defRPr/>
              </a:pPr>
              <a:t>‹#›</a:t>
            </a:fld>
            <a:endParaRPr lang="en-US"/>
          </a:p>
        </p:txBody>
      </p:sp>
    </p:spTree>
    <p:extLst>
      <p:ext uri="{BB962C8B-B14F-4D97-AF65-F5344CB8AC3E}">
        <p14:creationId xmlns:p14="http://schemas.microsoft.com/office/powerpoint/2010/main" val="410184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E11A839-E589-44A8-AF84-B9E24C197A25}" type="datetime1">
              <a:rPr lang="en-US" smtClean="0"/>
              <a:pPr>
                <a:defRPr/>
              </a:pPr>
              <a:t>2/5/2020</a:t>
            </a:fld>
            <a:endParaRPr lang="en-US"/>
          </a:p>
        </p:txBody>
      </p:sp>
      <p:sp>
        <p:nvSpPr>
          <p:cNvPr id="6" name="Footer Placeholder 5"/>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7" name="Slide Number Placeholder 6"/>
          <p:cNvSpPr>
            <a:spLocks noGrp="1"/>
          </p:cNvSpPr>
          <p:nvPr>
            <p:ph type="sldNum" sz="quarter" idx="12"/>
          </p:nvPr>
        </p:nvSpPr>
        <p:spPr/>
        <p:txBody>
          <a:bodyPr/>
          <a:lstStyle/>
          <a:p>
            <a:pPr>
              <a:defRPr/>
            </a:pPr>
            <a:fld id="{71313BD2-0A19-4A68-BF92-E016EA8B5E65}" type="slidenum">
              <a:rPr lang="en-US" smtClean="0"/>
              <a:pPr>
                <a:defRPr/>
              </a:pPr>
              <a:t>‹#›</a:t>
            </a:fld>
            <a:endParaRPr lang="en-US"/>
          </a:p>
        </p:txBody>
      </p:sp>
    </p:spTree>
    <p:extLst>
      <p:ext uri="{BB962C8B-B14F-4D97-AF65-F5344CB8AC3E}">
        <p14:creationId xmlns:p14="http://schemas.microsoft.com/office/powerpoint/2010/main" val="3599070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FBCBC95-215E-4A50-BB5F-A8D5556373D1}" type="datetime1">
              <a:rPr lang="en-US" smtClean="0"/>
              <a:pPr>
                <a:defRPr/>
              </a:pPr>
              <a:t>2/5/2020</a:t>
            </a:fld>
            <a:endParaRPr lang="en-US"/>
          </a:p>
        </p:txBody>
      </p:sp>
      <p:sp>
        <p:nvSpPr>
          <p:cNvPr id="6" name="Footer Placeholder 5"/>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7" name="Slide Number Placeholder 6"/>
          <p:cNvSpPr>
            <a:spLocks noGrp="1"/>
          </p:cNvSpPr>
          <p:nvPr>
            <p:ph type="sldNum" sz="quarter" idx="12"/>
          </p:nvPr>
        </p:nvSpPr>
        <p:spPr/>
        <p:txBody>
          <a:bodyPr/>
          <a:lstStyle/>
          <a:p>
            <a:pPr>
              <a:defRPr/>
            </a:pPr>
            <a:fld id="{D812F871-847B-4FAA-9174-6EE931103A57}" type="slidenum">
              <a:rPr lang="en-US" smtClean="0"/>
              <a:pPr>
                <a:defRPr/>
              </a:pPr>
              <a:t>‹#›</a:t>
            </a:fld>
            <a:endParaRPr lang="en-US"/>
          </a:p>
        </p:txBody>
      </p:sp>
    </p:spTree>
    <p:extLst>
      <p:ext uri="{BB962C8B-B14F-4D97-AF65-F5344CB8AC3E}">
        <p14:creationId xmlns:p14="http://schemas.microsoft.com/office/powerpoint/2010/main" val="411540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A9255A9-E13F-4138-B44E-9BB2A067B798}" type="datetime1">
              <a:rPr lang="en-US" smtClean="0"/>
              <a:pPr>
                <a:defRPr/>
              </a:pPr>
              <a:t>2/5/2020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387704784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6.xml"/><Relationship Id="rId6" Type="http://schemas.openxmlformats.org/officeDocument/2006/relationships/customXml" Target="../ink/ink3.xml"/><Relationship Id="rId5" Type="http://schemas.openxmlformats.org/officeDocument/2006/relationships/image" Target="../media/image2.emf"/><Relationship Id="rId4" Type="http://schemas.openxmlformats.org/officeDocument/2006/relationships/customXml" Target="../ink/ink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customXml" Target="../ink/ink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rivera.miguel@ct.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6.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customXml" Target="../ink/ink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687" y="2362200"/>
            <a:ext cx="8305800" cy="1995268"/>
          </a:xfrm>
        </p:spPr>
        <p:txBody>
          <a:bodyPr>
            <a:normAutofit fontScale="90000"/>
          </a:bodyPr>
          <a:lstStyle/>
          <a:p>
            <a:pPr fontAlgn="auto">
              <a:spcAft>
                <a:spcPts val="0"/>
              </a:spcAft>
              <a:defRPr/>
            </a:pPr>
            <a:r>
              <a:rPr sz="5400" dirty="0" smtClean="0">
                <a:solidFill>
                  <a:schemeClr val="tx1"/>
                </a:solidFill>
              </a:rPr>
              <a:t>20</a:t>
            </a:r>
            <a:r>
              <a:rPr lang="en-US" sz="5400" dirty="0" smtClean="0">
                <a:solidFill>
                  <a:schemeClr val="tx1"/>
                </a:solidFill>
              </a:rPr>
              <a:t>20</a:t>
            </a:r>
            <a:r>
              <a:rPr sz="5400" dirty="0" smtClean="0">
                <a:solidFill>
                  <a:schemeClr val="tx1"/>
                </a:solidFill>
              </a:rPr>
              <a:t> </a:t>
            </a:r>
            <a:r>
              <a:rPr lang="en-US" sz="5400" dirty="0" smtClean="0">
                <a:solidFill>
                  <a:schemeClr val="tx1"/>
                </a:solidFill>
              </a:rPr>
              <a:t>Community Development Block Grant (CDBG)</a:t>
            </a:r>
            <a:r>
              <a:rPr sz="5400" dirty="0" smtClean="0">
                <a:solidFill>
                  <a:schemeClr val="tx1"/>
                </a:solidFill>
              </a:rPr>
              <a:t> </a:t>
            </a:r>
            <a:br>
              <a:rPr sz="5400" dirty="0" smtClean="0">
                <a:solidFill>
                  <a:schemeClr val="tx1"/>
                </a:solidFill>
              </a:rPr>
            </a:br>
            <a:r>
              <a:rPr sz="5400" dirty="0" smtClean="0">
                <a:solidFill>
                  <a:schemeClr val="tx1"/>
                </a:solidFill>
              </a:rPr>
              <a:t>Small Cities Application Workshop</a:t>
            </a:r>
            <a:endParaRPr sz="5400" dirty="0">
              <a:solidFill>
                <a:schemeClr val="tx1"/>
              </a:solidFill>
            </a:endParaRPr>
          </a:p>
        </p:txBody>
      </p:sp>
      <p:sp>
        <p:nvSpPr>
          <p:cNvPr id="3" name="Subtitle 2"/>
          <p:cNvSpPr>
            <a:spLocks noGrp="1"/>
          </p:cNvSpPr>
          <p:nvPr>
            <p:ph type="subTitle" idx="1"/>
          </p:nvPr>
        </p:nvSpPr>
        <p:spPr>
          <a:xfrm>
            <a:off x="1295400" y="6248400"/>
            <a:ext cx="5638800" cy="533400"/>
          </a:xfrm>
        </p:spPr>
        <p:txBody>
          <a:bodyPr/>
          <a:lstStyle/>
          <a:p>
            <a:pPr fontAlgn="auto">
              <a:spcAft>
                <a:spcPts val="0"/>
              </a:spcAft>
              <a:buFont typeface="Wingdings 2"/>
              <a:buNone/>
              <a:defRPr/>
            </a:pPr>
            <a:r>
              <a:rPr lang="en-US" dirty="0" smtClean="0"/>
              <a:t>Program Overview January 28, 2020</a:t>
            </a:r>
          </a:p>
          <a:p>
            <a:pPr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8229600" cy="685800"/>
          </a:xfrm>
        </p:spPr>
        <p:txBody>
          <a:bodyPr>
            <a:normAutofit/>
          </a:bodyPr>
          <a:lstStyle/>
          <a:p>
            <a:pPr algn="ctr" fontAlgn="auto">
              <a:spcAft>
                <a:spcPts val="0"/>
              </a:spcAft>
              <a:defRPr/>
            </a:pPr>
            <a:r>
              <a:rPr sz="3200" dirty="0" smtClean="0">
                <a:solidFill>
                  <a:schemeClr val="tx1"/>
                </a:solidFill>
              </a:rPr>
              <a:t>Program Guidelines &amp; Requirements Cont</a:t>
            </a:r>
            <a:r>
              <a:rPr sz="3200" dirty="0" smtClean="0"/>
              <a:t>.</a:t>
            </a:r>
            <a:endParaRPr sz="3200" dirty="0"/>
          </a:p>
        </p:txBody>
      </p:sp>
      <p:sp>
        <p:nvSpPr>
          <p:cNvPr id="2" name="Content Placeholder 1"/>
          <p:cNvSpPr>
            <a:spLocks noGrp="1"/>
          </p:cNvSpPr>
          <p:nvPr>
            <p:ph idx="1"/>
          </p:nvPr>
        </p:nvSpPr>
        <p:spPr>
          <a:xfrm>
            <a:off x="152400" y="609600"/>
            <a:ext cx="8433391" cy="5638800"/>
          </a:xfrm>
        </p:spPr>
        <p:txBody>
          <a:bodyPr>
            <a:normAutofit/>
          </a:bodyPr>
          <a:lstStyle/>
          <a:p>
            <a:r>
              <a:rPr lang="en-US" sz="2000" dirty="0" smtClean="0"/>
              <a:t>Develop a detailed Walk-Away </a:t>
            </a:r>
            <a:r>
              <a:rPr lang="en-US" sz="2000" dirty="0"/>
              <a:t>P</a:t>
            </a:r>
            <a:r>
              <a:rPr lang="en-US" sz="2000" dirty="0" smtClean="0"/>
              <a:t>olicy</a:t>
            </a:r>
          </a:p>
          <a:p>
            <a:pPr lvl="1"/>
            <a:r>
              <a:rPr lang="en-US" sz="1800" dirty="0" smtClean="0">
                <a:solidFill>
                  <a:srgbClr val="FF0000"/>
                </a:solidFill>
              </a:rPr>
              <a:t>NEW</a:t>
            </a:r>
            <a:r>
              <a:rPr lang="en-US" sz="1800" dirty="0" smtClean="0"/>
              <a:t> $35,000 per </a:t>
            </a:r>
            <a:r>
              <a:rPr lang="en-US" sz="1800" dirty="0"/>
              <a:t>housing </a:t>
            </a:r>
            <a:r>
              <a:rPr lang="en-US" sz="1800" dirty="0" smtClean="0"/>
              <a:t>unit limit</a:t>
            </a:r>
          </a:p>
          <a:p>
            <a:pPr lvl="1"/>
            <a:r>
              <a:rPr lang="en-US" sz="1800" dirty="0" smtClean="0"/>
              <a:t>DOH consent required if above this limit with justifications</a:t>
            </a:r>
          </a:p>
          <a:p>
            <a:pPr lvl="1"/>
            <a:r>
              <a:rPr lang="en-US" sz="1800" dirty="0" smtClean="0">
                <a:solidFill>
                  <a:srgbClr val="FF0000"/>
                </a:solidFill>
              </a:rPr>
              <a:t>NEW</a:t>
            </a:r>
            <a:r>
              <a:rPr lang="en-US" sz="1800" dirty="0" smtClean="0"/>
              <a:t> No more lead grants as all costs must be in the form of a loan.</a:t>
            </a:r>
          </a:p>
          <a:p>
            <a:r>
              <a:rPr lang="en-US" sz="2000" dirty="0" smtClean="0"/>
              <a:t>Cash Management Methods</a:t>
            </a:r>
          </a:p>
          <a:p>
            <a:pPr lvl="1"/>
            <a:r>
              <a:rPr lang="en-US" sz="1800" dirty="0" smtClean="0"/>
              <a:t>Reimbursement method </a:t>
            </a:r>
            <a:r>
              <a:rPr lang="en-US" sz="1800" b="1" strike="sngStrike" dirty="0" smtClean="0"/>
              <a:t>(voluntary)</a:t>
            </a:r>
          </a:p>
          <a:p>
            <a:pPr lvl="1"/>
            <a:r>
              <a:rPr lang="en-US" sz="1800" dirty="0" smtClean="0"/>
              <a:t>Project Expenditures Account</a:t>
            </a:r>
          </a:p>
          <a:p>
            <a:pPr lvl="1"/>
            <a:r>
              <a:rPr lang="en-US" sz="1800" b="1" strike="sngStrike" dirty="0" smtClean="0"/>
              <a:t>Lump Sum Account agreement (DOH authorization reqd.)</a:t>
            </a:r>
          </a:p>
          <a:p>
            <a:pPr lvl="1"/>
            <a:r>
              <a:rPr lang="en-US" sz="1800" b="1" strike="sngStrike" dirty="0" smtClean="0"/>
              <a:t>Escrow Account (DOH authorization reqd.)</a:t>
            </a:r>
          </a:p>
          <a:p>
            <a:r>
              <a:rPr lang="en-US" sz="2000" dirty="0"/>
              <a:t>Develop uniform criteria for providing loans</a:t>
            </a:r>
          </a:p>
          <a:p>
            <a:pPr lvl="1">
              <a:buFont typeface="Arial" panose="020B0604020202020204" pitchFamily="34" charset="0"/>
              <a:buChar char="•"/>
            </a:pPr>
            <a:r>
              <a:rPr lang="en-US" sz="1800" dirty="0"/>
              <a:t>Zero percent, deferred with varying terms or payment upon transfer</a:t>
            </a:r>
          </a:p>
          <a:p>
            <a:pPr lvl="1">
              <a:buFont typeface="Arial" panose="020B0604020202020204" pitchFamily="34" charset="0"/>
              <a:buChar char="•"/>
            </a:pPr>
            <a:r>
              <a:rPr lang="en-US" sz="1800" dirty="0"/>
              <a:t>Multi-family – investors may be eligible for low interest loans up to 3% with 15 year fix term.</a:t>
            </a:r>
          </a:p>
          <a:p>
            <a:pPr lvl="1">
              <a:buFont typeface="Arial" panose="020B0604020202020204" pitchFamily="34" charset="0"/>
              <a:buChar char="•"/>
            </a:pPr>
            <a:r>
              <a:rPr lang="en-US" sz="1800" dirty="0"/>
              <a:t>Deed restrictions and use restrictions required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1" cy="6019800"/>
          </a:xfrm>
        </p:spPr>
        <p:txBody>
          <a:bodyPr>
            <a:normAutofit/>
          </a:bodyPr>
          <a:lstStyle/>
          <a:p>
            <a:pPr algn="ctr"/>
            <a:r>
              <a:rPr lang="en-US" dirty="0">
                <a:solidFill>
                  <a:schemeClr val="tx1"/>
                </a:solidFill>
              </a:rPr>
              <a:t>The Connecticut Housing Finance Authority (CHFA)</a:t>
            </a:r>
            <a:br>
              <a:rPr lang="en-US" dirty="0">
                <a:solidFill>
                  <a:schemeClr val="tx1"/>
                </a:solidFill>
              </a:rPr>
            </a:br>
            <a:r>
              <a:rPr lang="en-US" dirty="0">
                <a:solidFill>
                  <a:schemeClr val="tx1"/>
                </a:solidFill>
              </a:rPr>
              <a:t>in conjunction with the Connecticut Dept. of Housing (DOH)</a:t>
            </a:r>
            <a:br>
              <a:rPr lang="en-US" dirty="0">
                <a:solidFill>
                  <a:schemeClr val="tx1"/>
                </a:solidFill>
              </a:rPr>
            </a:br>
            <a:r>
              <a:rPr lang="en-US" dirty="0" smtClean="0">
                <a:solidFill>
                  <a:schemeClr val="tx1"/>
                </a:solidFill>
              </a:rPr>
              <a:t>encourages Municipalities and Housing Authorities to partner to address the  </a:t>
            </a:r>
            <a:br>
              <a:rPr lang="en-US" dirty="0" smtClean="0">
                <a:solidFill>
                  <a:schemeClr val="tx1"/>
                </a:solidFill>
              </a:rPr>
            </a:br>
            <a:r>
              <a:rPr lang="en-US" dirty="0" smtClean="0">
                <a:solidFill>
                  <a:schemeClr val="tx1"/>
                </a:solidFill>
              </a:rPr>
              <a:t>needs of our </a:t>
            </a:r>
            <a:br>
              <a:rPr lang="en-US" dirty="0" smtClean="0">
                <a:solidFill>
                  <a:schemeClr val="tx1"/>
                </a:solidFill>
              </a:rPr>
            </a:br>
            <a:r>
              <a:rPr lang="en-US" dirty="0" smtClean="0">
                <a:solidFill>
                  <a:schemeClr val="tx1"/>
                </a:solidFill>
              </a:rPr>
              <a:t>State-Sponsored </a:t>
            </a:r>
            <a:r>
              <a:rPr lang="en-US" dirty="0">
                <a:solidFill>
                  <a:schemeClr val="tx1"/>
                </a:solidFill>
              </a:rPr>
              <a:t>Housing Portfolio</a:t>
            </a:r>
          </a:p>
        </p:txBody>
      </p:sp>
    </p:spTree>
    <p:extLst>
      <p:ext uri="{BB962C8B-B14F-4D97-AF65-F5344CB8AC3E}">
        <p14:creationId xmlns:p14="http://schemas.microsoft.com/office/powerpoint/2010/main" val="190264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8323"/>
            <a:ext cx="8229600" cy="1143000"/>
          </a:xfrm>
        </p:spPr>
        <p:txBody>
          <a:bodyPr/>
          <a:lstStyle/>
          <a:p>
            <a:pPr algn="ctr" fontAlgn="auto">
              <a:spcAft>
                <a:spcPts val="0"/>
              </a:spcAft>
              <a:defRPr/>
            </a:pPr>
            <a:r>
              <a:rPr dirty="0" smtClean="0">
                <a:solidFill>
                  <a:schemeClr val="tx1"/>
                </a:solidFill>
              </a:rPr>
              <a:t>Reminders</a:t>
            </a:r>
            <a:endParaRPr dirty="0">
              <a:solidFill>
                <a:schemeClr val="tx1"/>
              </a:solidFill>
            </a:endParaRPr>
          </a:p>
        </p:txBody>
      </p:sp>
      <p:sp>
        <p:nvSpPr>
          <p:cNvPr id="18434" name="Content Placeholder 2"/>
          <p:cNvSpPr>
            <a:spLocks noGrp="1"/>
          </p:cNvSpPr>
          <p:nvPr>
            <p:ph idx="1"/>
          </p:nvPr>
        </p:nvSpPr>
        <p:spPr>
          <a:xfrm>
            <a:off x="381000" y="1219200"/>
            <a:ext cx="8153400" cy="4191000"/>
          </a:xfrm>
        </p:spPr>
        <p:txBody>
          <a:bodyPr>
            <a:normAutofit fontScale="92500"/>
          </a:bodyPr>
          <a:lstStyle/>
          <a:p>
            <a:r>
              <a:rPr lang="en-US" sz="2400" dirty="0" smtClean="0"/>
              <a:t>If you plan to do a survey, you must get permission from DOH prior to doing the survey.  All requests for approval must be submitted to DOH by February 7th.  Late submissions may be reviewed at the discretion of DOH.</a:t>
            </a:r>
          </a:p>
          <a:p>
            <a:r>
              <a:rPr lang="en-US" sz="2400" dirty="0" smtClean="0"/>
              <a:t>Survey Methodology Handbook that outlines the survey requirements is posted on the Web site in a booklet format for your review.</a:t>
            </a:r>
          </a:p>
          <a:p>
            <a:r>
              <a:rPr lang="en-US" sz="2400" dirty="0" smtClean="0"/>
              <a:t>Independent surveyor must conduct the surveys</a:t>
            </a:r>
          </a:p>
          <a:p>
            <a:r>
              <a:rPr lang="en-US" sz="2400" dirty="0" smtClean="0"/>
              <a:t>The </a:t>
            </a:r>
            <a:r>
              <a:rPr lang="en-US" sz="2400" dirty="0">
                <a:solidFill>
                  <a:schemeClr val="tx1"/>
                </a:solidFill>
              </a:rPr>
              <a:t>December 31st </a:t>
            </a:r>
            <a:r>
              <a:rPr lang="en-US" sz="2400" dirty="0" smtClean="0">
                <a:solidFill>
                  <a:schemeClr val="tx1"/>
                </a:solidFill>
              </a:rPr>
              <a:t>semi-annual report </a:t>
            </a:r>
            <a:r>
              <a:rPr lang="en-US" sz="2400" dirty="0" smtClean="0"/>
              <a:t>will be used to determine your program income amounts.  This amount is compared to the info in the application.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838200"/>
          </a:xfrm>
        </p:spPr>
        <p:txBody>
          <a:bodyPr/>
          <a:lstStyle/>
          <a:p>
            <a:pPr algn="ctr" fontAlgn="auto">
              <a:spcAft>
                <a:spcPts val="0"/>
              </a:spcAft>
              <a:defRPr/>
            </a:pPr>
            <a:r>
              <a:rPr dirty="0" smtClean="0"/>
              <a:t>Reminders</a:t>
            </a:r>
            <a:endParaRPr dirty="0"/>
          </a:p>
        </p:txBody>
      </p:sp>
      <p:sp>
        <p:nvSpPr>
          <p:cNvPr id="19458" name="Content Placeholder 2"/>
          <p:cNvSpPr>
            <a:spLocks noGrp="1"/>
          </p:cNvSpPr>
          <p:nvPr>
            <p:ph idx="1"/>
          </p:nvPr>
        </p:nvSpPr>
        <p:spPr>
          <a:xfrm>
            <a:off x="228600" y="914400"/>
            <a:ext cx="8229600" cy="4953000"/>
          </a:xfrm>
        </p:spPr>
        <p:txBody>
          <a:bodyPr>
            <a:normAutofit fontScale="92500"/>
          </a:bodyPr>
          <a:lstStyle/>
          <a:p>
            <a:pPr marL="0" indent="0">
              <a:buNone/>
            </a:pPr>
            <a:r>
              <a:rPr lang="en-US" sz="2400" dirty="0" smtClean="0"/>
              <a:t>Threshold criteria must be met before the application is submitted – </a:t>
            </a:r>
            <a:r>
              <a:rPr lang="en-US" sz="2400" i="1" dirty="0" smtClean="0"/>
              <a:t>no Request for Payment can come in with the application</a:t>
            </a:r>
          </a:p>
          <a:p>
            <a:r>
              <a:rPr lang="en-US" sz="2400" dirty="0" smtClean="0"/>
              <a:t>FHAP and Section 3 Plan, </a:t>
            </a:r>
            <a:r>
              <a:rPr lang="en-US" sz="2400" i="1" dirty="0" smtClean="0"/>
              <a:t>if applicable</a:t>
            </a:r>
            <a:r>
              <a:rPr lang="en-US" sz="2400" dirty="0" smtClean="0"/>
              <a:t>, MUST be submitted as part of the application</a:t>
            </a:r>
          </a:p>
          <a:p>
            <a:r>
              <a:rPr lang="en-US" sz="2400" dirty="0" smtClean="0"/>
              <a:t>All payment requests must be at DOH for processing no later than February 28, 2020 to meet the spending threshold requirement</a:t>
            </a:r>
            <a:endParaRPr lang="en-US" sz="2400" dirty="0" smtClean="0">
              <a:solidFill>
                <a:srgbClr val="FF0000"/>
              </a:solidFill>
            </a:endParaRPr>
          </a:p>
          <a:p>
            <a:pPr>
              <a:lnSpc>
                <a:spcPct val="90000"/>
              </a:lnSpc>
            </a:pPr>
            <a:r>
              <a:rPr lang="en-US" sz="2400" dirty="0" smtClean="0"/>
              <a:t>Budget Extensions – Must demonstrate a need to extend the budget beyond the initial 2 year deadline.  Extensions will not be granted without adequate reasons.</a:t>
            </a:r>
          </a:p>
          <a:p>
            <a:pPr>
              <a:lnSpc>
                <a:spcPct val="90000"/>
              </a:lnSpc>
            </a:pPr>
            <a:r>
              <a:rPr lang="en-US" sz="2400" dirty="0" smtClean="0"/>
              <a:t>Request must be </a:t>
            </a:r>
            <a:r>
              <a:rPr lang="en-US" sz="2400" i="1" dirty="0" smtClean="0"/>
              <a:t>prior to the final quarter of the performance period.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405" y="1772"/>
            <a:ext cx="6347713" cy="1320800"/>
          </a:xfrm>
        </p:spPr>
        <p:txBody>
          <a:bodyPr/>
          <a:lstStyle/>
          <a:p>
            <a:pPr algn="ctr"/>
            <a:r>
              <a:rPr lang="en-US" dirty="0" smtClean="0">
                <a:solidFill>
                  <a:schemeClr val="tx1"/>
                </a:solidFill>
              </a:rPr>
              <a:t>Submittals</a:t>
            </a:r>
            <a:endParaRPr lang="en-US" dirty="0">
              <a:solidFill>
                <a:schemeClr val="tx1"/>
              </a:solidFill>
            </a:endParaRPr>
          </a:p>
        </p:txBody>
      </p:sp>
      <p:sp>
        <p:nvSpPr>
          <p:cNvPr id="2" name="Content Placeholder 1"/>
          <p:cNvSpPr>
            <a:spLocks noGrp="1"/>
          </p:cNvSpPr>
          <p:nvPr>
            <p:ph idx="1"/>
          </p:nvPr>
        </p:nvSpPr>
        <p:spPr>
          <a:xfrm>
            <a:off x="304800" y="1270000"/>
            <a:ext cx="8458200" cy="4292600"/>
          </a:xfrm>
        </p:spPr>
        <p:txBody>
          <a:bodyPr>
            <a:normAutofit/>
          </a:bodyPr>
          <a:lstStyle/>
          <a:p>
            <a:pPr marL="0" indent="0">
              <a:buNone/>
            </a:pPr>
            <a:r>
              <a:rPr lang="en-US" sz="3200" i="1" dirty="0" smtClean="0"/>
              <a:t>Environmental Record Review Electronically </a:t>
            </a:r>
            <a:endParaRPr lang="en-US" sz="3200" i="1" dirty="0"/>
          </a:p>
          <a:p>
            <a:pPr marL="400050" lvl="1" indent="0">
              <a:buNone/>
            </a:pPr>
            <a:r>
              <a:rPr lang="en-US" sz="2400" dirty="0" smtClean="0"/>
              <a:t>Exempt </a:t>
            </a:r>
          </a:p>
          <a:p>
            <a:pPr marL="400050" lvl="1" indent="0">
              <a:buNone/>
            </a:pPr>
            <a:r>
              <a:rPr lang="en-US" sz="2400" dirty="0" smtClean="0"/>
              <a:t>Categorically Excluded Not Subject to Part 58.5</a:t>
            </a:r>
          </a:p>
          <a:p>
            <a:pPr marL="400050" lvl="1" indent="0">
              <a:buNone/>
            </a:pPr>
            <a:r>
              <a:rPr lang="en-US" sz="2400" dirty="0" err="1" smtClean="0"/>
              <a:t>Broadlevel</a:t>
            </a:r>
            <a:r>
              <a:rPr lang="en-US" sz="2400" dirty="0" smtClean="0"/>
              <a:t> Tiered Review – Housing Rehabilitation Only</a:t>
            </a:r>
          </a:p>
          <a:p>
            <a:pPr marL="0" indent="0">
              <a:buNone/>
            </a:pPr>
            <a:endParaRPr lang="en-US" sz="3600" dirty="0" smtClean="0"/>
          </a:p>
          <a:p>
            <a:pPr marL="0" indent="0">
              <a:buNone/>
            </a:pPr>
            <a:r>
              <a:rPr lang="en-US" sz="3600" dirty="0" smtClean="0"/>
              <a:t>But WHAT about CEST or EA?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dirty="0" smtClean="0">
                <a:solidFill>
                  <a:schemeClr val="tx1"/>
                </a:solidFill>
              </a:rPr>
              <a:t>Additional Information</a:t>
            </a:r>
            <a:endParaRPr dirty="0">
              <a:solidFill>
                <a:schemeClr val="tx1"/>
              </a:solidFill>
            </a:endParaRPr>
          </a:p>
        </p:txBody>
      </p:sp>
      <p:sp>
        <p:nvSpPr>
          <p:cNvPr id="20482" name="Content Placeholder 1"/>
          <p:cNvSpPr>
            <a:spLocks noGrp="1"/>
          </p:cNvSpPr>
          <p:nvPr>
            <p:ph idx="1"/>
          </p:nvPr>
        </p:nvSpPr>
        <p:spPr>
          <a:xfrm>
            <a:off x="457200" y="1270000"/>
            <a:ext cx="7162800" cy="4597400"/>
          </a:xfrm>
        </p:spPr>
        <p:txBody>
          <a:bodyPr>
            <a:normAutofit fontScale="92500" lnSpcReduction="10000"/>
          </a:bodyPr>
          <a:lstStyle/>
          <a:p>
            <a:r>
              <a:rPr lang="en-US" sz="3200" dirty="0" smtClean="0"/>
              <a:t>www.ct.gov/doh </a:t>
            </a:r>
          </a:p>
          <a:p>
            <a:r>
              <a:rPr lang="en-US" sz="3200" dirty="0" smtClean="0"/>
              <a:t>Application 2020</a:t>
            </a:r>
          </a:p>
          <a:p>
            <a:r>
              <a:rPr lang="en-US" sz="3200" dirty="0" smtClean="0"/>
              <a:t>Handbook</a:t>
            </a:r>
          </a:p>
          <a:p>
            <a:r>
              <a:rPr lang="en-US" sz="3200" dirty="0" smtClean="0"/>
              <a:t>Financing Plan &amp; Budget</a:t>
            </a:r>
          </a:p>
          <a:p>
            <a:r>
              <a:rPr lang="en-US" sz="3200" dirty="0" smtClean="0"/>
              <a:t>Application Exhibits Checklist</a:t>
            </a:r>
          </a:p>
          <a:p>
            <a:r>
              <a:rPr lang="en-US" sz="3200" dirty="0" smtClean="0"/>
              <a:t>Application Exhibits</a:t>
            </a:r>
          </a:p>
          <a:p>
            <a:r>
              <a:rPr lang="en-US" sz="3200" dirty="0" smtClean="0"/>
              <a:t>Cost Estimate Budget Forms</a:t>
            </a:r>
          </a:p>
          <a:p>
            <a:r>
              <a:rPr lang="en-US" sz="3200" dirty="0" smtClean="0"/>
              <a:t>Survey Methodology</a:t>
            </a:r>
          </a:p>
          <a:p>
            <a:pPr>
              <a:buFont typeface="Wingdings 2" pitchFamily="18" charset="2"/>
              <a:buNone/>
            </a:pPr>
            <a:endParaRPr lang="en-US" sz="32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609600"/>
            <a:ext cx="8534400" cy="1320800"/>
          </a:xfrm>
        </p:spPr>
        <p:txBody>
          <a:bodyPr/>
          <a:lstStyle/>
          <a:p>
            <a:r>
              <a:rPr lang="en-US" dirty="0" smtClean="0">
                <a:solidFill>
                  <a:schemeClr val="tx1"/>
                </a:solidFill>
              </a:rPr>
              <a:t>More to come ….</a:t>
            </a:r>
            <a:endParaRPr lang="en-US" dirty="0">
              <a:solidFill>
                <a:schemeClr val="tx1"/>
              </a:solidFill>
            </a:endParaRPr>
          </a:p>
        </p:txBody>
      </p:sp>
      <p:sp>
        <p:nvSpPr>
          <p:cNvPr id="3" name="Content Placeholder 2"/>
          <p:cNvSpPr>
            <a:spLocks noGrp="1"/>
          </p:cNvSpPr>
          <p:nvPr>
            <p:ph idx="1"/>
          </p:nvPr>
        </p:nvSpPr>
        <p:spPr>
          <a:xfrm>
            <a:off x="381000" y="1371600"/>
            <a:ext cx="7315199" cy="4669763"/>
          </a:xfrm>
        </p:spPr>
        <p:txBody>
          <a:bodyPr/>
          <a:lstStyle/>
          <a:p>
            <a:r>
              <a:rPr lang="en-US" sz="2800" dirty="0" smtClean="0"/>
              <a:t>Training Opportunities</a:t>
            </a:r>
          </a:p>
          <a:p>
            <a:pPr marL="457200" lvl="1" indent="0">
              <a:buNone/>
            </a:pPr>
            <a:r>
              <a:rPr lang="en-US" sz="2600" dirty="0" smtClean="0"/>
              <a:t>May 2020 </a:t>
            </a:r>
          </a:p>
          <a:p>
            <a:r>
              <a:rPr lang="en-US" sz="2800" dirty="0" smtClean="0"/>
              <a:t>CDBG Grants Management Manual</a:t>
            </a:r>
          </a:p>
          <a:p>
            <a:r>
              <a:rPr lang="en-US" sz="2800" dirty="0" smtClean="0"/>
              <a:t>Programmatic Bulletins </a:t>
            </a:r>
          </a:p>
          <a:p>
            <a:endParaRPr lang="en-US" dirty="0"/>
          </a:p>
        </p:txBody>
      </p:sp>
    </p:spTree>
    <p:extLst>
      <p:ext uri="{BB962C8B-B14F-4D97-AF65-F5344CB8AC3E}">
        <p14:creationId xmlns:p14="http://schemas.microsoft.com/office/powerpoint/2010/main" val="531766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7559"/>
            <a:ext cx="8229600" cy="914400"/>
          </a:xfrm>
        </p:spPr>
        <p:txBody>
          <a:bodyPr/>
          <a:lstStyle/>
          <a:p>
            <a:pPr algn="ctr" fontAlgn="auto">
              <a:spcAft>
                <a:spcPts val="0"/>
              </a:spcAft>
              <a:defRPr/>
            </a:pPr>
            <a:endParaRPr dirty="0">
              <a:solidFill>
                <a:schemeClr val="tx1"/>
              </a:solidFill>
            </a:endParaRPr>
          </a:p>
        </p:txBody>
      </p:sp>
      <p:sp>
        <p:nvSpPr>
          <p:cNvPr id="21506" name="Content Placeholder 2"/>
          <p:cNvSpPr>
            <a:spLocks noGrp="1"/>
          </p:cNvSpPr>
          <p:nvPr>
            <p:ph idx="1"/>
          </p:nvPr>
        </p:nvSpPr>
        <p:spPr>
          <a:xfrm>
            <a:off x="457200" y="1600200"/>
            <a:ext cx="8229600" cy="4572000"/>
          </a:xfrm>
        </p:spPr>
        <p:txBody>
          <a:bodyPr/>
          <a:lstStyle/>
          <a:p>
            <a:pPr>
              <a:buFont typeface="Wingdings 2" pitchFamily="18" charset="2"/>
              <a:buNone/>
            </a:pPr>
            <a:r>
              <a:rPr lang="en-US" dirty="0" smtClean="0"/>
              <a:t>    </a:t>
            </a:r>
          </a:p>
          <a:p>
            <a:endParaRPr lang="en-US" dirty="0" smtClean="0"/>
          </a:p>
        </p:txBody>
      </p:sp>
      <p:pic>
        <p:nvPicPr>
          <p:cNvPr id="3" name="Picture 2"/>
          <p:cNvPicPr>
            <a:picLocks noChangeAspect="1"/>
          </p:cNvPicPr>
          <p:nvPr/>
        </p:nvPicPr>
        <p:blipFill>
          <a:blip r:embed="rId2"/>
          <a:stretch>
            <a:fillRect/>
          </a:stretch>
        </p:blipFill>
        <p:spPr>
          <a:xfrm>
            <a:off x="381000" y="1089836"/>
            <a:ext cx="6654064" cy="430434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14"/>
            <a:ext cx="6377940" cy="1293028"/>
          </a:xfrm>
        </p:spPr>
        <p:txBody>
          <a:bodyPr/>
          <a:lstStyle/>
          <a:p>
            <a:pPr algn="ctr" fontAlgn="auto">
              <a:spcAft>
                <a:spcPts val="0"/>
              </a:spcAft>
              <a:defRPr/>
            </a:pPr>
            <a:r>
              <a:rPr dirty="0" smtClean="0">
                <a:solidFill>
                  <a:schemeClr val="tx1"/>
                </a:solidFill>
              </a:rPr>
              <a:t>20</a:t>
            </a:r>
            <a:r>
              <a:rPr lang="en-US" dirty="0" smtClean="0">
                <a:solidFill>
                  <a:schemeClr val="tx1"/>
                </a:solidFill>
              </a:rPr>
              <a:t>20</a:t>
            </a:r>
            <a:r>
              <a:rPr dirty="0" smtClean="0">
                <a:solidFill>
                  <a:schemeClr val="tx1"/>
                </a:solidFill>
              </a:rPr>
              <a:t> </a:t>
            </a:r>
            <a:r>
              <a:rPr lang="en-US" dirty="0" smtClean="0">
                <a:solidFill>
                  <a:schemeClr val="tx1"/>
                </a:solidFill>
              </a:rPr>
              <a:t>CDBG </a:t>
            </a:r>
            <a:r>
              <a:rPr dirty="0" smtClean="0">
                <a:solidFill>
                  <a:schemeClr val="tx1"/>
                </a:solidFill>
              </a:rPr>
              <a:t>Funding </a:t>
            </a:r>
            <a:endParaRPr dirty="0">
              <a:solidFill>
                <a:schemeClr val="tx1"/>
              </a:solidFill>
            </a:endParaRPr>
          </a:p>
        </p:txBody>
      </p:sp>
      <p:sp>
        <p:nvSpPr>
          <p:cNvPr id="8195" name="Rectangle 2"/>
          <p:cNvSpPr>
            <a:spLocks noChangeArrowheads="1"/>
          </p:cNvSpPr>
          <p:nvPr/>
        </p:nvSpPr>
        <p:spPr bwMode="auto">
          <a:xfrm>
            <a:off x="381000" y="1346342"/>
            <a:ext cx="8458200" cy="4031873"/>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en-US" sz="3200" dirty="0">
                <a:latin typeface="Constantia" pitchFamily="18" charset="0"/>
              </a:rPr>
              <a:t>Funding Available for </a:t>
            </a:r>
            <a:r>
              <a:rPr lang="en-US" sz="3200" dirty="0" smtClean="0">
                <a:latin typeface="Constantia" pitchFamily="18" charset="0"/>
              </a:rPr>
              <a:t> FY 2020-2021 approximately </a:t>
            </a:r>
            <a:r>
              <a:rPr lang="en-US" sz="3200" dirty="0">
                <a:latin typeface="Constantia" pitchFamily="18" charset="0"/>
              </a:rPr>
              <a:t>$</a:t>
            </a:r>
            <a:r>
              <a:rPr lang="en-US" sz="3200" dirty="0" smtClean="0">
                <a:latin typeface="Constantia" pitchFamily="18" charset="0"/>
              </a:rPr>
              <a:t>12,000,000</a:t>
            </a:r>
            <a:endParaRPr lang="en-US" sz="2000" dirty="0">
              <a:latin typeface="Constantia" pitchFamily="18" charset="0"/>
            </a:endParaRPr>
          </a:p>
          <a:p>
            <a:pPr marL="457200" indent="-457200">
              <a:buFont typeface="Arial" panose="020B0604020202020204" pitchFamily="34" charset="0"/>
              <a:buChar char="•"/>
            </a:pPr>
            <a:r>
              <a:rPr lang="en-US" sz="3200" dirty="0" smtClean="0">
                <a:latin typeface="Constantia" pitchFamily="18" charset="0"/>
              </a:rPr>
              <a:t>The amount </a:t>
            </a:r>
            <a:r>
              <a:rPr lang="en-US" sz="3200" dirty="0">
                <a:latin typeface="Constantia" pitchFamily="18" charset="0"/>
              </a:rPr>
              <a:t>available to fund projects will be approximately $</a:t>
            </a:r>
            <a:r>
              <a:rPr lang="en-US" sz="3200" dirty="0" smtClean="0">
                <a:latin typeface="Constantia" pitchFamily="18" charset="0"/>
              </a:rPr>
              <a:t>11,640,000</a:t>
            </a:r>
          </a:p>
          <a:p>
            <a:pPr marL="457200" indent="-457200">
              <a:buFont typeface="Arial" panose="020B0604020202020204" pitchFamily="34" charset="0"/>
              <a:buChar char="•"/>
            </a:pPr>
            <a:r>
              <a:rPr lang="en-US" sz="3200" dirty="0">
                <a:latin typeface="Constantia" pitchFamily="18" charset="0"/>
              </a:rPr>
              <a:t>Up to 15% </a:t>
            </a:r>
            <a:r>
              <a:rPr lang="en-US" sz="3200" dirty="0" smtClean="0">
                <a:latin typeface="Constantia" pitchFamily="18" charset="0"/>
              </a:rPr>
              <a:t>(roughly $1.8 million) of </a:t>
            </a:r>
            <a:r>
              <a:rPr lang="en-US" sz="3200" dirty="0">
                <a:latin typeface="Constantia" pitchFamily="18" charset="0"/>
              </a:rPr>
              <a:t>total allocation for Public Service </a:t>
            </a:r>
            <a:r>
              <a:rPr lang="en-US" sz="3200" dirty="0" smtClean="0">
                <a:latin typeface="Constantia" pitchFamily="18" charset="0"/>
              </a:rPr>
              <a:t>activities</a:t>
            </a:r>
            <a:endParaRPr lang="en-US" sz="2000" dirty="0">
              <a:latin typeface="Constantia" pitchFamily="18" charset="0"/>
            </a:endParaRPr>
          </a:p>
          <a:p>
            <a:pPr marL="457200" indent="-457200">
              <a:buFont typeface="Arial" panose="020B0604020202020204" pitchFamily="34" charset="0"/>
              <a:buChar char="•"/>
            </a:pPr>
            <a:r>
              <a:rPr lang="en-US" sz="3200" dirty="0" smtClean="0">
                <a:latin typeface="Constantia" pitchFamily="18" charset="0"/>
              </a:rPr>
              <a:t>The </a:t>
            </a:r>
            <a:r>
              <a:rPr lang="en-US" sz="3200" dirty="0">
                <a:latin typeface="Constantia" pitchFamily="18" charset="0"/>
              </a:rPr>
              <a:t>above funding amounts will change based on the final HUD allocations</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3516854" y="2158338"/>
              <a:ext cx="2039760" cy="23040"/>
            </p14:xfrm>
          </p:contentPart>
        </mc:Choice>
        <mc:Fallback xmlns="">
          <p:pic>
            <p:nvPicPr>
              <p:cNvPr id="3" name="Ink 2"/>
              <p:cNvPicPr/>
              <p:nvPr/>
            </p:nvPicPr>
            <p:blipFill>
              <a:blip r:embed="rId3"/>
              <a:stretch>
                <a:fillRect/>
              </a:stretch>
            </p:blipFill>
            <p:spPr>
              <a:xfrm>
                <a:off x="3468974" y="2062218"/>
                <a:ext cx="21358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114814" y="3155898"/>
              <a:ext cx="1855080" cy="110520"/>
            </p14:xfrm>
          </p:contentPart>
        </mc:Choice>
        <mc:Fallback xmlns="">
          <p:pic>
            <p:nvPicPr>
              <p:cNvPr id="4" name="Ink 3"/>
              <p:cNvPicPr/>
              <p:nvPr/>
            </p:nvPicPr>
            <p:blipFill>
              <a:blip r:embed="rId5"/>
              <a:stretch>
                <a:fillRect/>
              </a:stretch>
            </p:blipFill>
            <p:spPr>
              <a:xfrm>
                <a:off x="4066934" y="3060138"/>
                <a:ext cx="19512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4387334" y="3613098"/>
              <a:ext cx="1872720" cy="720"/>
            </p14:xfrm>
          </p:contentPart>
        </mc:Choice>
        <mc:Fallback xmlns="">
          <p:pic>
            <p:nvPicPr>
              <p:cNvPr id="5" name="Ink 4"/>
              <p:cNvPicPr/>
              <p:nvPr/>
            </p:nvPicPr>
            <p:blipFill>
              <a:blip r:embed="rId7"/>
              <a:stretch>
                <a:fillRect/>
              </a:stretch>
            </p:blipFill>
            <p:spPr>
              <a:xfrm>
                <a:off x="4339454" y="3517338"/>
                <a:ext cx="1968840" cy="192600"/>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dirty="0" smtClean="0">
                <a:solidFill>
                  <a:schemeClr val="tx1"/>
                </a:solidFill>
              </a:rPr>
              <a:t>Application Requirements</a:t>
            </a:r>
            <a:endParaRPr dirty="0">
              <a:solidFill>
                <a:schemeClr val="tx1"/>
              </a:solidFill>
            </a:endParaRPr>
          </a:p>
        </p:txBody>
      </p:sp>
      <p:sp>
        <p:nvSpPr>
          <p:cNvPr id="3" name="Content Placeholder 2"/>
          <p:cNvSpPr>
            <a:spLocks noGrp="1"/>
          </p:cNvSpPr>
          <p:nvPr>
            <p:ph idx="1"/>
          </p:nvPr>
        </p:nvSpPr>
        <p:spPr>
          <a:xfrm>
            <a:off x="609598" y="1447800"/>
            <a:ext cx="7696201" cy="4593563"/>
          </a:xfrm>
        </p:spPr>
        <p:txBody>
          <a:bodyPr>
            <a:normAutofit/>
          </a:bodyPr>
          <a:lstStyle/>
          <a:p>
            <a:pPr marL="274320" indent="-274320" fontAlgn="auto">
              <a:spcAft>
                <a:spcPts val="0"/>
              </a:spcAft>
              <a:buFont typeface="Wingdings 2"/>
              <a:buChar char=""/>
              <a:defRPr/>
            </a:pPr>
            <a:r>
              <a:rPr lang="en-US" sz="2000" b="1" dirty="0" smtClean="0"/>
              <a:t>Due Date</a:t>
            </a:r>
            <a:r>
              <a:rPr lang="en-US" sz="2000" dirty="0" smtClean="0"/>
              <a:t>: by </a:t>
            </a:r>
            <a:r>
              <a:rPr lang="en-US" sz="2000" b="1" u="sng" dirty="0" smtClean="0"/>
              <a:t>April </a:t>
            </a:r>
            <a:r>
              <a:rPr lang="en-US" sz="2000" b="1" u="sng" dirty="0"/>
              <a:t>3</a:t>
            </a:r>
            <a:r>
              <a:rPr lang="en-US" sz="2000" b="1" u="sng" dirty="0" smtClean="0"/>
              <a:t>, 2020</a:t>
            </a:r>
          </a:p>
          <a:p>
            <a:pPr marL="274320" indent="-274320" fontAlgn="auto">
              <a:spcAft>
                <a:spcPts val="0"/>
              </a:spcAft>
              <a:buFont typeface="Wingdings 2"/>
              <a:buChar char=""/>
              <a:defRPr/>
            </a:pPr>
            <a:endParaRPr lang="en-US" sz="1600" dirty="0" smtClean="0"/>
          </a:p>
          <a:p>
            <a:pPr marL="274320" indent="-274320" fontAlgn="auto">
              <a:spcAft>
                <a:spcPts val="0"/>
              </a:spcAft>
              <a:buFont typeface="Wingdings 2"/>
              <a:buChar char=""/>
              <a:defRPr/>
            </a:pPr>
            <a:r>
              <a:rPr lang="en-US" sz="2000" b="1" dirty="0" smtClean="0"/>
              <a:t>Time:</a:t>
            </a:r>
            <a:r>
              <a:rPr lang="en-US" sz="2000" dirty="0" smtClean="0"/>
              <a:t>  No Later than </a:t>
            </a:r>
            <a:r>
              <a:rPr lang="en-US" sz="2000" b="1" u="sng" dirty="0" smtClean="0"/>
              <a:t>2:00 pm</a:t>
            </a:r>
          </a:p>
          <a:p>
            <a:pPr marL="274320" indent="-274320" fontAlgn="auto">
              <a:spcAft>
                <a:spcPts val="0"/>
              </a:spcAft>
              <a:buFont typeface="Wingdings 2"/>
              <a:buChar char=""/>
              <a:defRPr/>
            </a:pPr>
            <a:endParaRPr lang="en-US" sz="1600" dirty="0" smtClean="0"/>
          </a:p>
          <a:p>
            <a:pPr marL="274320" indent="-274320" fontAlgn="auto">
              <a:spcAft>
                <a:spcPts val="0"/>
              </a:spcAft>
              <a:buFont typeface="Wingdings 2"/>
              <a:buChar char=""/>
              <a:defRPr/>
            </a:pPr>
            <a:r>
              <a:rPr lang="en-US" sz="2000" dirty="0" smtClean="0"/>
              <a:t>Submit application via the DOH Electronic Grants Management System (accessed via main CDBG webpage)</a:t>
            </a:r>
            <a:endParaRPr lang="en-US" sz="2000" dirty="0"/>
          </a:p>
          <a:p>
            <a:pPr marL="274320" indent="-274320" fontAlgn="auto">
              <a:spcAft>
                <a:spcPts val="0"/>
              </a:spcAft>
              <a:buFont typeface="Wingdings 2"/>
              <a:buChar char=""/>
              <a:defRPr/>
            </a:pPr>
            <a:endParaRPr lang="en-US" sz="1600" dirty="0" smtClean="0"/>
          </a:p>
          <a:p>
            <a:pPr marL="274320" indent="-274320" fontAlgn="auto">
              <a:spcAft>
                <a:spcPts val="0"/>
              </a:spcAft>
              <a:buFont typeface="Wingdings 2"/>
              <a:buChar char=""/>
              <a:defRPr/>
            </a:pPr>
            <a:r>
              <a:rPr lang="en-US" sz="2000" dirty="0" smtClean="0"/>
              <a:t>DOH WILL NOT accept applications or additional information after April </a:t>
            </a:r>
            <a:r>
              <a:rPr lang="en-US" sz="2000" dirty="0"/>
              <a:t>3</a:t>
            </a:r>
            <a:r>
              <a:rPr lang="en-US" sz="2000" dirty="0" smtClean="0"/>
              <a:t> at 2:00 pm.</a:t>
            </a:r>
          </a:p>
          <a:p>
            <a:pPr marL="274320" indent="-274320" fontAlgn="auto">
              <a:spcAft>
                <a:spcPts val="0"/>
              </a:spcAft>
              <a:buFont typeface="Wingdings 2"/>
              <a:buNone/>
              <a:defRPr/>
            </a:pPr>
            <a:endParaRPr lang="en-US"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1002254" y="3075258"/>
              <a:ext cx="7112880" cy="204480"/>
            </p14:xfrm>
          </p:contentPart>
        </mc:Choice>
        <mc:Fallback xmlns="">
          <p:pic>
            <p:nvPicPr>
              <p:cNvPr id="7" name="Ink 6"/>
              <p:cNvPicPr/>
              <p:nvPr/>
            </p:nvPicPr>
            <p:blipFill>
              <a:blip r:embed="rId3"/>
              <a:stretch>
                <a:fillRect/>
              </a:stretch>
            </p:blipFill>
            <p:spPr>
              <a:xfrm>
                <a:off x="954374" y="2979329"/>
                <a:ext cx="7209000" cy="39669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1011614" y="3586818"/>
              <a:ext cx="4888440" cy="30960"/>
            </p14:xfrm>
          </p:contentPart>
        </mc:Choice>
        <mc:Fallback xmlns="">
          <p:pic>
            <p:nvPicPr>
              <p:cNvPr id="8" name="Ink 7"/>
              <p:cNvPicPr/>
              <p:nvPr/>
            </p:nvPicPr>
            <p:blipFill>
              <a:blip r:embed="rId5"/>
              <a:stretch>
                <a:fillRect/>
              </a:stretch>
            </p:blipFill>
            <p:spPr>
              <a:xfrm>
                <a:off x="963374" y="3491058"/>
                <a:ext cx="4984560" cy="222840"/>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3" y="301676"/>
            <a:ext cx="6377940" cy="1293028"/>
          </a:xfrm>
        </p:spPr>
        <p:txBody>
          <a:bodyPr/>
          <a:lstStyle/>
          <a:p>
            <a:pPr algn="ctr" fontAlgn="auto">
              <a:spcAft>
                <a:spcPts val="0"/>
              </a:spcAft>
              <a:defRPr/>
            </a:pPr>
            <a:r>
              <a:rPr dirty="0" smtClean="0">
                <a:solidFill>
                  <a:schemeClr val="tx1"/>
                </a:solidFill>
              </a:rPr>
              <a:t>Intent to Apply Email</a:t>
            </a:r>
            <a:endParaRPr dirty="0">
              <a:solidFill>
                <a:schemeClr val="tx1"/>
              </a:solidFill>
            </a:endParaRPr>
          </a:p>
        </p:txBody>
      </p:sp>
      <p:sp>
        <p:nvSpPr>
          <p:cNvPr id="3" name="Content Placeholder 2"/>
          <p:cNvSpPr>
            <a:spLocks noGrp="1"/>
          </p:cNvSpPr>
          <p:nvPr>
            <p:ph idx="1"/>
          </p:nvPr>
        </p:nvSpPr>
        <p:spPr>
          <a:xfrm>
            <a:off x="304800" y="1698523"/>
            <a:ext cx="8244840" cy="3856037"/>
          </a:xfrm>
        </p:spPr>
        <p:txBody>
          <a:bodyPr>
            <a:normAutofit/>
          </a:bodyPr>
          <a:lstStyle/>
          <a:p>
            <a:pPr marL="274320" indent="-274320" fontAlgn="auto">
              <a:spcAft>
                <a:spcPts val="0"/>
              </a:spcAft>
              <a:buFont typeface="Wingdings 2"/>
              <a:buChar char=""/>
              <a:defRPr/>
            </a:pPr>
            <a:r>
              <a:rPr lang="en-US" sz="3500" dirty="0" smtClean="0"/>
              <a:t>Please email your </a:t>
            </a:r>
            <a:r>
              <a:rPr lang="en-US" sz="3000" dirty="0" smtClean="0"/>
              <a:t>Intent to Apply to Miguel Rivera at </a:t>
            </a:r>
            <a:r>
              <a:rPr lang="en-US" sz="3000" dirty="0" smtClean="0">
                <a:hlinkClick r:id="rId2"/>
              </a:rPr>
              <a:t>rivera.miguel@ct.gov</a:t>
            </a:r>
            <a:r>
              <a:rPr lang="en-US" sz="3000" dirty="0" smtClean="0"/>
              <a:t> by </a:t>
            </a:r>
          </a:p>
          <a:p>
            <a:pPr marL="0" indent="0" fontAlgn="auto">
              <a:spcAft>
                <a:spcPts val="0"/>
              </a:spcAft>
              <a:buNone/>
              <a:defRPr/>
            </a:pPr>
            <a:r>
              <a:rPr lang="en-US" sz="3000" dirty="0" smtClean="0"/>
              <a:t>  Friday, February 21, 2020</a:t>
            </a:r>
          </a:p>
          <a:p>
            <a:pPr marL="274320" indent="-274320" fontAlgn="auto">
              <a:spcAft>
                <a:spcPts val="0"/>
              </a:spcAft>
              <a:buFont typeface="Wingdings 2"/>
              <a:buChar char=""/>
              <a:defRPr/>
            </a:pPr>
            <a:r>
              <a:rPr lang="en-US" sz="3000" dirty="0" smtClean="0"/>
              <a:t>Basic information required is the proposed project, project amount, and whether or not you have or plan to hire a consultant – </a:t>
            </a:r>
            <a:r>
              <a:rPr lang="en-US" sz="3000" u="sng" dirty="0" smtClean="0"/>
              <a:t>Must use the format provided in the next slide</a:t>
            </a:r>
            <a:endParaRPr lang="en-US" sz="3000" u="sng" dirty="0"/>
          </a:p>
        </p:txBody>
      </p:sp>
      <p:pic>
        <p:nvPicPr>
          <p:cNvPr id="4" name="Picture 3"/>
          <p:cNvPicPr>
            <a:picLocks noChangeAspect="1"/>
          </p:cNvPicPr>
          <p:nvPr/>
        </p:nvPicPr>
        <p:blipFill rotWithShape="1">
          <a:blip r:embed="rId3"/>
          <a:srcRect b="10784"/>
          <a:stretch/>
        </p:blipFill>
        <p:spPr>
          <a:xfrm>
            <a:off x="6915952" y="-2458"/>
            <a:ext cx="2228047" cy="159716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0972"/>
            <a:ext cx="8686800" cy="1293028"/>
          </a:xfrm>
        </p:spPr>
        <p:txBody>
          <a:bodyPr/>
          <a:lstStyle/>
          <a:p>
            <a:pPr fontAlgn="auto">
              <a:spcAft>
                <a:spcPts val="0"/>
              </a:spcAft>
              <a:defRPr/>
            </a:pPr>
            <a:r>
              <a:rPr dirty="0" smtClean="0">
                <a:solidFill>
                  <a:schemeClr val="tx1"/>
                </a:solidFill>
              </a:rPr>
              <a:t>INTENT TO APPLY EMAIL SAMPLE</a:t>
            </a:r>
            <a:endParaRPr dirty="0">
              <a:solidFill>
                <a:schemeClr val="tx1"/>
              </a:solidFill>
            </a:endParaRPr>
          </a:p>
        </p:txBody>
      </p:sp>
      <p:sp>
        <p:nvSpPr>
          <p:cNvPr id="3" name="Content Placeholder 2"/>
          <p:cNvSpPr>
            <a:spLocks noGrp="1"/>
          </p:cNvSpPr>
          <p:nvPr>
            <p:ph idx="1"/>
          </p:nvPr>
        </p:nvSpPr>
        <p:spPr>
          <a:xfrm>
            <a:off x="304799" y="990600"/>
            <a:ext cx="8052619" cy="5334000"/>
          </a:xfrm>
        </p:spPr>
        <p:txBody>
          <a:bodyPr>
            <a:normAutofit fontScale="92500" lnSpcReduction="10000"/>
          </a:bodyPr>
          <a:lstStyle/>
          <a:p>
            <a:pPr marL="0" indent="0" fontAlgn="auto">
              <a:lnSpc>
                <a:spcPct val="80000"/>
              </a:lnSpc>
              <a:spcAft>
                <a:spcPts val="0"/>
              </a:spcAft>
              <a:buNone/>
              <a:defRPr/>
            </a:pPr>
            <a:r>
              <a:rPr lang="en-US" dirty="0" smtClean="0"/>
              <a:t>The Town of </a:t>
            </a:r>
            <a:r>
              <a:rPr lang="en-US" b="1" dirty="0" smtClean="0">
                <a:solidFill>
                  <a:schemeClr val="accent5">
                    <a:lumMod val="75000"/>
                  </a:schemeClr>
                </a:solidFill>
              </a:rPr>
              <a:t>Neverland</a:t>
            </a:r>
            <a:r>
              <a:rPr lang="en-US" dirty="0" smtClean="0"/>
              <a:t> intends to submit a Small Cities Application for the 2020 application round.  </a:t>
            </a:r>
          </a:p>
          <a:p>
            <a:pPr marL="0" indent="0" fontAlgn="auto">
              <a:lnSpc>
                <a:spcPct val="80000"/>
              </a:lnSpc>
              <a:spcAft>
                <a:spcPts val="0"/>
              </a:spcAft>
              <a:buNone/>
              <a:defRPr/>
            </a:pPr>
            <a:endParaRPr lang="en-US" dirty="0" smtClean="0"/>
          </a:p>
          <a:p>
            <a:pPr marL="0" indent="0" fontAlgn="auto">
              <a:lnSpc>
                <a:spcPct val="80000"/>
              </a:lnSpc>
              <a:spcAft>
                <a:spcPts val="0"/>
              </a:spcAft>
              <a:buNone/>
              <a:defRPr/>
            </a:pPr>
            <a:r>
              <a:rPr lang="en-US" dirty="0" smtClean="0"/>
              <a:t>The proposed project description:   </a:t>
            </a:r>
            <a:r>
              <a:rPr lang="en-US" b="1" dirty="0" smtClean="0">
                <a:solidFill>
                  <a:schemeClr val="accent5">
                    <a:lumMod val="75000"/>
                  </a:schemeClr>
                </a:solidFill>
              </a:rPr>
              <a:t>Residential Rehab (OR) Infrastructure </a:t>
            </a:r>
          </a:p>
          <a:p>
            <a:pPr marL="0" indent="0">
              <a:lnSpc>
                <a:spcPct val="80000"/>
              </a:lnSpc>
              <a:buNone/>
              <a:defRPr/>
            </a:pPr>
            <a:r>
              <a:rPr lang="en-US" b="1" dirty="0" smtClean="0">
                <a:solidFill>
                  <a:schemeClr val="accent5">
                    <a:lumMod val="75000"/>
                  </a:schemeClr>
                </a:solidFill>
              </a:rPr>
              <a:t>      on Main St. &amp; First Ave. (OR) Senior Center Rehab located on Potter Lane.</a:t>
            </a:r>
          </a:p>
          <a:p>
            <a:pPr marL="0" indent="0" fontAlgn="auto">
              <a:lnSpc>
                <a:spcPct val="80000"/>
              </a:lnSpc>
              <a:spcAft>
                <a:spcPts val="0"/>
              </a:spcAft>
              <a:buNone/>
              <a:defRPr/>
            </a:pPr>
            <a:endParaRPr lang="en-US" sz="1900" b="1" dirty="0" smtClean="0">
              <a:solidFill>
                <a:srgbClr val="FF0000"/>
              </a:solidFill>
            </a:endParaRPr>
          </a:p>
          <a:p>
            <a:pPr marL="0" indent="0" fontAlgn="auto">
              <a:lnSpc>
                <a:spcPct val="80000"/>
              </a:lnSpc>
              <a:spcAft>
                <a:spcPts val="0"/>
              </a:spcAft>
              <a:buNone/>
              <a:defRPr/>
            </a:pPr>
            <a:r>
              <a:rPr lang="en-US" dirty="0" smtClean="0"/>
              <a:t>The town will submit an application in the amount of: </a:t>
            </a:r>
            <a:r>
              <a:rPr lang="en-US" b="1" u="sng" dirty="0" smtClean="0">
                <a:solidFill>
                  <a:srgbClr val="7030A0"/>
                </a:solidFill>
              </a:rPr>
              <a:t>$300,000</a:t>
            </a:r>
            <a:r>
              <a:rPr lang="en-US" dirty="0" smtClean="0"/>
              <a:t>_</a:t>
            </a:r>
          </a:p>
          <a:p>
            <a:pPr marL="0" indent="0" fontAlgn="auto">
              <a:lnSpc>
                <a:spcPct val="80000"/>
              </a:lnSpc>
              <a:spcAft>
                <a:spcPts val="0"/>
              </a:spcAft>
              <a:buNone/>
              <a:defRPr/>
            </a:pPr>
            <a:r>
              <a:rPr lang="en-US" dirty="0" smtClean="0"/>
              <a:t>The town plans to advertise for a consultant ______Yes      ______  No </a:t>
            </a:r>
          </a:p>
          <a:p>
            <a:pPr marL="0" indent="0" fontAlgn="auto">
              <a:lnSpc>
                <a:spcPct val="80000"/>
              </a:lnSpc>
              <a:spcAft>
                <a:spcPts val="0"/>
              </a:spcAft>
              <a:buNone/>
              <a:defRPr/>
            </a:pPr>
            <a:r>
              <a:rPr lang="en-US" dirty="0" smtClean="0"/>
              <a:t>If consultant is in place, please indicate name of firm:    </a:t>
            </a:r>
            <a:r>
              <a:rPr lang="en-US" b="1" u="sng" dirty="0" smtClean="0">
                <a:solidFill>
                  <a:srgbClr val="7030A0"/>
                </a:solidFill>
              </a:rPr>
              <a:t>XYZ Consultant</a:t>
            </a:r>
            <a:r>
              <a:rPr lang="en-US" b="1" u="sng" dirty="0" smtClean="0"/>
              <a:t>    </a:t>
            </a:r>
            <a:endParaRPr lang="en-US" dirty="0" smtClean="0"/>
          </a:p>
          <a:p>
            <a:pPr marL="0" indent="0" fontAlgn="auto">
              <a:lnSpc>
                <a:spcPct val="80000"/>
              </a:lnSpc>
              <a:spcAft>
                <a:spcPts val="0"/>
              </a:spcAft>
              <a:buNone/>
              <a:defRPr/>
            </a:pPr>
            <a:r>
              <a:rPr lang="en-US" dirty="0" smtClean="0"/>
              <a:t>Town CEO: __________________________     Date ________________</a:t>
            </a:r>
          </a:p>
          <a:p>
            <a:pPr marL="0" indent="0" fontAlgn="auto">
              <a:lnSpc>
                <a:spcPct val="80000"/>
              </a:lnSpc>
              <a:spcAft>
                <a:spcPts val="0"/>
              </a:spcAft>
              <a:buNone/>
              <a:defRPr/>
            </a:pPr>
            <a:r>
              <a:rPr lang="en-US" dirty="0" smtClean="0"/>
              <a:t>Phone:_____________________	Email: ____________________________</a:t>
            </a:r>
          </a:p>
          <a:p>
            <a:pPr marL="0" indent="0" fontAlgn="auto">
              <a:lnSpc>
                <a:spcPct val="80000"/>
              </a:lnSpc>
              <a:spcAft>
                <a:spcPts val="0"/>
              </a:spcAft>
              <a:buNone/>
              <a:defRPr/>
            </a:pPr>
            <a:r>
              <a:rPr lang="en-US" dirty="0" smtClean="0"/>
              <a:t>Address: _________________________________________________</a:t>
            </a:r>
          </a:p>
          <a:p>
            <a:pPr marL="0" indent="0">
              <a:lnSpc>
                <a:spcPct val="80000"/>
              </a:lnSpc>
              <a:buNone/>
              <a:defRPr/>
            </a:pPr>
            <a:r>
              <a:rPr lang="en-US" dirty="0" smtClean="0"/>
              <a:t>	</a:t>
            </a:r>
            <a:r>
              <a:rPr lang="en-US" sz="1500" dirty="0" smtClean="0"/>
              <a:t>		Street			Town/City	Zip</a:t>
            </a:r>
          </a:p>
          <a:p>
            <a:pPr marL="0" indent="0" fontAlgn="auto">
              <a:lnSpc>
                <a:spcPct val="80000"/>
              </a:lnSpc>
              <a:spcAft>
                <a:spcPts val="0"/>
              </a:spcAft>
              <a:buNone/>
              <a:defRPr/>
            </a:pPr>
            <a:endParaRPr lang="en-US" b="1" dirty="0" smtClean="0"/>
          </a:p>
          <a:p>
            <a:pPr marL="0" indent="0" fontAlgn="auto">
              <a:lnSpc>
                <a:spcPct val="80000"/>
              </a:lnSpc>
              <a:spcAft>
                <a:spcPts val="0"/>
              </a:spcAft>
              <a:buNone/>
              <a:defRPr/>
            </a:pPr>
            <a:r>
              <a:rPr lang="en-US" b="1" i="1" dirty="0" smtClean="0"/>
              <a:t>Please note that all proposed projects must meet the eligibility and national objective criteria. </a:t>
            </a:r>
          </a:p>
          <a:p>
            <a:pPr marL="0" indent="0" fontAlgn="auto">
              <a:lnSpc>
                <a:spcPct val="80000"/>
              </a:lnSpc>
              <a:spcAft>
                <a:spcPts val="0"/>
              </a:spcAft>
              <a:buNone/>
              <a:defRPr/>
            </a:pPr>
            <a:r>
              <a:rPr lang="en-US" b="1" i="1" dirty="0" smtClean="0"/>
              <a:t>It is understood that this project could change by the time applications are submitted.</a:t>
            </a:r>
          </a:p>
          <a:p>
            <a:pPr marL="274320"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5" y="76200"/>
            <a:ext cx="6347714" cy="1320800"/>
          </a:xfrm>
        </p:spPr>
        <p:txBody>
          <a:bodyPr/>
          <a:lstStyle/>
          <a:p>
            <a:pPr algn="ctr" fontAlgn="auto">
              <a:spcAft>
                <a:spcPts val="0"/>
              </a:spcAft>
              <a:defRPr/>
            </a:pPr>
            <a:r>
              <a:rPr dirty="0" smtClean="0">
                <a:solidFill>
                  <a:schemeClr val="tx1"/>
                </a:solidFill>
              </a:rPr>
              <a:t>Project Standards</a:t>
            </a:r>
            <a:endParaRPr dirty="0">
              <a:solidFill>
                <a:schemeClr val="tx1"/>
              </a:solidFill>
            </a:endParaRPr>
          </a:p>
        </p:txBody>
      </p:sp>
      <p:sp>
        <p:nvSpPr>
          <p:cNvPr id="8" name="Content Placeholder 3"/>
          <p:cNvSpPr>
            <a:spLocks noGrp="1"/>
          </p:cNvSpPr>
          <p:nvPr>
            <p:ph sz="half" idx="1"/>
          </p:nvPr>
        </p:nvSpPr>
        <p:spPr>
          <a:xfrm>
            <a:off x="152400" y="736600"/>
            <a:ext cx="8305800" cy="4800600"/>
          </a:xfrm>
        </p:spPr>
        <p:txBody>
          <a:bodyPr>
            <a:normAutofit fontScale="85000" lnSpcReduction="20000"/>
          </a:bodyPr>
          <a:lstStyle/>
          <a:p>
            <a:pPr marL="0" indent="0">
              <a:buNone/>
            </a:pPr>
            <a:r>
              <a:rPr lang="en-US" sz="2800" dirty="0">
                <a:solidFill>
                  <a:srgbClr val="000000"/>
                </a:solidFill>
                <a:latin typeface="Times New Roman" panose="02020603050405020304" pitchFamily="18" charset="0"/>
              </a:rPr>
              <a:t>Maximum award limits: </a:t>
            </a:r>
          </a:p>
          <a:p>
            <a:r>
              <a:rPr lang="en-US" sz="2800" dirty="0" smtClean="0">
                <a:solidFill>
                  <a:srgbClr val="000000"/>
                </a:solidFill>
                <a:latin typeface="Times New Roman" panose="02020603050405020304" pitchFamily="18" charset="0"/>
              </a:rPr>
              <a:t>Up </a:t>
            </a:r>
            <a:r>
              <a:rPr lang="en-US" sz="2800" dirty="0">
                <a:solidFill>
                  <a:srgbClr val="000000"/>
                </a:solidFill>
                <a:latin typeface="Times New Roman" panose="02020603050405020304" pitchFamily="18" charset="0"/>
              </a:rPr>
              <a:t>to $1,500,000.00 for Public Housing Modernization (including pre-development and construction); </a:t>
            </a:r>
          </a:p>
          <a:p>
            <a:r>
              <a:rPr lang="en-US" sz="2800" dirty="0" smtClean="0">
                <a:solidFill>
                  <a:srgbClr val="000000"/>
                </a:solidFill>
                <a:latin typeface="Times New Roman" panose="02020603050405020304" pitchFamily="18" charset="0"/>
              </a:rPr>
              <a:t>Up </a:t>
            </a:r>
            <a:r>
              <a:rPr lang="en-US" sz="2800" dirty="0">
                <a:solidFill>
                  <a:srgbClr val="000000"/>
                </a:solidFill>
                <a:latin typeface="Times New Roman" panose="02020603050405020304" pitchFamily="18" charset="0"/>
              </a:rPr>
              <a:t>to $800,000.00 for Housing Rehabilitation Program; </a:t>
            </a:r>
          </a:p>
          <a:p>
            <a:r>
              <a:rPr lang="en-US" sz="2800" dirty="0" smtClean="0">
                <a:solidFill>
                  <a:srgbClr val="000000"/>
                </a:solidFill>
                <a:latin typeface="Times New Roman" panose="02020603050405020304" pitchFamily="18" charset="0"/>
              </a:rPr>
              <a:t>Up </a:t>
            </a:r>
            <a:r>
              <a:rPr lang="en-US" sz="2800" dirty="0">
                <a:solidFill>
                  <a:srgbClr val="000000"/>
                </a:solidFill>
                <a:latin typeface="Times New Roman" panose="02020603050405020304" pitchFamily="18" charset="0"/>
              </a:rPr>
              <a:t>to $1,000,000.00 for Infrastructure; (For example: streets and sidewalks) </a:t>
            </a:r>
          </a:p>
          <a:p>
            <a:r>
              <a:rPr lang="en-US" sz="2800" dirty="0" smtClean="0">
                <a:solidFill>
                  <a:srgbClr val="000000"/>
                </a:solidFill>
                <a:latin typeface="Times New Roman" panose="02020603050405020304" pitchFamily="18" charset="0"/>
              </a:rPr>
              <a:t>Up </a:t>
            </a:r>
            <a:r>
              <a:rPr lang="en-US" sz="2800" dirty="0">
                <a:solidFill>
                  <a:srgbClr val="000000"/>
                </a:solidFill>
                <a:latin typeface="Times New Roman" panose="02020603050405020304" pitchFamily="18" charset="0"/>
              </a:rPr>
              <a:t>to $</a:t>
            </a:r>
            <a:r>
              <a:rPr lang="en-US" sz="2800" dirty="0" smtClean="0">
                <a:solidFill>
                  <a:srgbClr val="000000"/>
                </a:solidFill>
                <a:latin typeface="Times New Roman" panose="02020603050405020304" pitchFamily="18" charset="0"/>
              </a:rPr>
              <a:t>350,000.00 </a:t>
            </a:r>
            <a:r>
              <a:rPr lang="en-US" sz="2800" dirty="0">
                <a:solidFill>
                  <a:srgbClr val="000000"/>
                </a:solidFill>
                <a:latin typeface="Times New Roman" panose="02020603050405020304" pitchFamily="18" charset="0"/>
              </a:rPr>
              <a:t>for Public Services (Youth Homelessness and Shelter Diversion programs in participation with CAN); and </a:t>
            </a:r>
          </a:p>
          <a:p>
            <a:r>
              <a:rPr lang="en-US" sz="2800" dirty="0" smtClean="0">
                <a:solidFill>
                  <a:srgbClr val="000000"/>
                </a:solidFill>
                <a:latin typeface="Times New Roman" panose="02020603050405020304" pitchFamily="18" charset="0"/>
              </a:rPr>
              <a:t>Up </a:t>
            </a:r>
            <a:r>
              <a:rPr lang="en-US" sz="2800" dirty="0">
                <a:solidFill>
                  <a:srgbClr val="000000"/>
                </a:solidFill>
                <a:latin typeface="Times New Roman" panose="02020603050405020304" pitchFamily="18" charset="0"/>
              </a:rPr>
              <a:t>To $1,000,000.00 for Public Facilities (For example: construction, reconstruction, rehabilitation or installation of public facilities and improvements and fire protection equipment.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 y="248178"/>
            <a:ext cx="6377940" cy="1293028"/>
          </a:xfrm>
        </p:spPr>
        <p:txBody>
          <a:bodyPr/>
          <a:lstStyle/>
          <a:p>
            <a:pPr algn="ctr" fontAlgn="auto">
              <a:spcAft>
                <a:spcPts val="0"/>
              </a:spcAft>
              <a:defRPr/>
            </a:pPr>
            <a:r>
              <a:rPr dirty="0" smtClean="0">
                <a:solidFill>
                  <a:schemeClr val="tx1"/>
                </a:solidFill>
              </a:rPr>
              <a:t>Spending Thresholds</a:t>
            </a:r>
            <a:endParaRPr dirty="0">
              <a:solidFill>
                <a:schemeClr val="tx1"/>
              </a:solidFill>
            </a:endParaRPr>
          </a:p>
        </p:txBody>
      </p:sp>
      <p:sp>
        <p:nvSpPr>
          <p:cNvPr id="13315" name="Content Placeholder 2"/>
          <p:cNvSpPr>
            <a:spLocks noGrp="1"/>
          </p:cNvSpPr>
          <p:nvPr>
            <p:ph sz="half" idx="1"/>
          </p:nvPr>
        </p:nvSpPr>
        <p:spPr>
          <a:xfrm>
            <a:off x="457200" y="1524000"/>
            <a:ext cx="8229600" cy="4648200"/>
          </a:xfrm>
        </p:spPr>
        <p:txBody>
          <a:bodyPr>
            <a:noAutofit/>
          </a:bodyPr>
          <a:lstStyle/>
          <a:p>
            <a:pPr>
              <a:buFont typeface="Wingdings" panose="05000000000000000000" pitchFamily="2" charset="2"/>
              <a:buChar char="§"/>
            </a:pPr>
            <a:r>
              <a:rPr lang="en-US" sz="2000" dirty="0" smtClean="0"/>
              <a:t>2019 – </a:t>
            </a:r>
            <a:r>
              <a:rPr lang="en-US" sz="2000" i="1" dirty="0" smtClean="0"/>
              <a:t>Blanket</a:t>
            </a:r>
            <a:r>
              <a:rPr lang="en-US" sz="2000" dirty="0" smtClean="0"/>
              <a:t> Program Waiver </a:t>
            </a:r>
          </a:p>
          <a:p>
            <a:pPr>
              <a:buFont typeface="Wingdings" panose="05000000000000000000" pitchFamily="2" charset="2"/>
              <a:buChar char="§"/>
            </a:pPr>
            <a:r>
              <a:rPr lang="en-US" sz="2000" dirty="0" smtClean="0"/>
              <a:t>2018 Grants – 50% expended by February 28, 2020</a:t>
            </a:r>
          </a:p>
          <a:p>
            <a:pPr>
              <a:buFont typeface="Wingdings" panose="05000000000000000000" pitchFamily="2" charset="2"/>
              <a:buChar char="§"/>
            </a:pPr>
            <a:r>
              <a:rPr lang="en-US" sz="2000" dirty="0" smtClean="0"/>
              <a:t>2017 Grants – 100% expended and have a Pre-Closeout Certificate and Final</a:t>
            </a:r>
            <a:r>
              <a:rPr lang="en-US" sz="2000" dirty="0">
                <a:solidFill>
                  <a:prstClr val="black">
                    <a:lumMod val="75000"/>
                    <a:lumOff val="25000"/>
                  </a:prstClr>
                </a:solidFill>
              </a:rPr>
              <a:t> Semi-Annual</a:t>
            </a:r>
            <a:r>
              <a:rPr lang="en-US" sz="2000" dirty="0" smtClean="0"/>
              <a:t>  Progress Report by February 28, 2020</a:t>
            </a:r>
          </a:p>
          <a:p>
            <a:pPr>
              <a:buFont typeface="Wingdings" panose="05000000000000000000" pitchFamily="2" charset="2"/>
              <a:buChar char="§"/>
            </a:pPr>
            <a:r>
              <a:rPr lang="en-US" sz="2000" dirty="0" smtClean="0"/>
              <a:t>2016 Grants and older – MUST be closed with a Certificate of Completion by February 28, 2020</a:t>
            </a:r>
          </a:p>
          <a:p>
            <a:pPr>
              <a:buFont typeface="Wingdings" panose="05000000000000000000" pitchFamily="2" charset="2"/>
              <a:buChar char="§"/>
            </a:pPr>
            <a:r>
              <a:rPr lang="en-US" sz="2000" dirty="0" smtClean="0"/>
              <a:t>Beginning in 2021, no more than 2 open grants allowed per applicant</a:t>
            </a:r>
          </a:p>
          <a:p>
            <a:pPr>
              <a:buFont typeface="Wingdings" panose="05000000000000000000" pitchFamily="2" charset="2"/>
              <a:buChar char="§"/>
            </a:pPr>
            <a:r>
              <a:rPr lang="en-US" sz="2000" dirty="0" smtClean="0"/>
              <a:t>Open and unresolved findings and concerns will impact the rating and ranking</a:t>
            </a:r>
          </a:p>
          <a:p>
            <a:pPr>
              <a:buFont typeface="Wingdings" panose="05000000000000000000" pitchFamily="2" charset="2"/>
              <a:buChar char="§"/>
            </a:pPr>
            <a:r>
              <a:rPr lang="en-US" sz="2000" dirty="0" smtClean="0"/>
              <a:t>Grantee will not be awarded funds if had a grant “terminated for cause” in the last 5 years</a:t>
            </a:r>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9493"/>
            <a:ext cx="8534401" cy="1524000"/>
          </a:xfrm>
        </p:spPr>
        <p:txBody>
          <a:bodyPr/>
          <a:lstStyle/>
          <a:p>
            <a:pPr algn="ctr" fontAlgn="auto">
              <a:spcAft>
                <a:spcPts val="0"/>
              </a:spcAft>
              <a:defRPr/>
            </a:pPr>
            <a:r>
              <a:rPr dirty="0" smtClean="0">
                <a:solidFill>
                  <a:schemeClr val="tx1"/>
                </a:solidFill>
              </a:rPr>
              <a:t>Program Guidelines &amp; Requirements</a:t>
            </a:r>
            <a:endParaRPr dirty="0">
              <a:solidFill>
                <a:schemeClr val="tx1"/>
              </a:solidFill>
            </a:endParaRPr>
          </a:p>
        </p:txBody>
      </p:sp>
      <p:sp>
        <p:nvSpPr>
          <p:cNvPr id="2" name="Content Placeholder 1"/>
          <p:cNvSpPr>
            <a:spLocks noGrp="1"/>
          </p:cNvSpPr>
          <p:nvPr>
            <p:ph idx="1"/>
          </p:nvPr>
        </p:nvSpPr>
        <p:spPr>
          <a:xfrm>
            <a:off x="304800" y="914400"/>
            <a:ext cx="8534399" cy="5410200"/>
          </a:xfrm>
        </p:spPr>
        <p:txBody>
          <a:bodyPr>
            <a:normAutofit fontScale="92500"/>
          </a:bodyPr>
          <a:lstStyle/>
          <a:p>
            <a:pPr marL="274320" indent="-274320" fontAlgn="auto">
              <a:spcAft>
                <a:spcPts val="0"/>
              </a:spcAft>
              <a:buFont typeface="Wingdings 2"/>
              <a:buChar char=""/>
              <a:defRPr/>
            </a:pPr>
            <a:r>
              <a:rPr lang="en-US" sz="2400" dirty="0"/>
              <a:t>Administration costs are restricted up to $33,000 for housing rehabilitation programs; up to $28,500 for all other </a:t>
            </a:r>
            <a:r>
              <a:rPr lang="en-US" sz="2400" dirty="0" smtClean="0"/>
              <a:t>activities</a:t>
            </a:r>
          </a:p>
          <a:p>
            <a:pPr marL="274320" indent="-274320">
              <a:buFont typeface="Wingdings 2"/>
              <a:buChar char=""/>
              <a:defRPr/>
            </a:pPr>
            <a:r>
              <a:rPr lang="en-US" sz="2400" dirty="0" smtClean="0"/>
              <a:t>$3,000 maximum for Application development and                </a:t>
            </a:r>
            <a:r>
              <a:rPr lang="en-US" sz="2400" dirty="0" smtClean="0">
                <a:solidFill>
                  <a:srgbClr val="FF0000"/>
                </a:solidFill>
              </a:rPr>
              <a:t>NEW</a:t>
            </a:r>
            <a:r>
              <a:rPr lang="en-US" sz="2400" dirty="0" smtClean="0"/>
              <a:t> $3,000 </a:t>
            </a:r>
            <a:r>
              <a:rPr lang="en-US" sz="2400" dirty="0"/>
              <a:t>maximum </a:t>
            </a:r>
            <a:r>
              <a:rPr lang="en-US" sz="2400" dirty="0" smtClean="0"/>
              <a:t>for ERR development</a:t>
            </a:r>
            <a:endParaRPr lang="en-US" sz="2400" dirty="0"/>
          </a:p>
          <a:p>
            <a:pPr marL="274320" indent="-274320" fontAlgn="auto">
              <a:spcAft>
                <a:spcPts val="0"/>
              </a:spcAft>
              <a:buFont typeface="Wingdings 2"/>
              <a:buChar char=""/>
              <a:defRPr/>
            </a:pPr>
            <a:r>
              <a:rPr lang="en-US" sz="2400" dirty="0" smtClean="0"/>
              <a:t>Program </a:t>
            </a:r>
            <a:r>
              <a:rPr lang="en-US" sz="2400" dirty="0"/>
              <a:t>costs</a:t>
            </a:r>
            <a:r>
              <a:rPr lang="en-US" sz="2400" dirty="0" smtClean="0"/>
              <a:t> are restricted to up to 12% of grant funds for all activities except Public Service activities </a:t>
            </a:r>
          </a:p>
          <a:p>
            <a:pPr marL="274320" indent="-274320" fontAlgn="auto">
              <a:spcAft>
                <a:spcPts val="0"/>
              </a:spcAft>
              <a:buFont typeface="Wingdings 2"/>
              <a:buChar char=""/>
              <a:defRPr/>
            </a:pPr>
            <a:r>
              <a:rPr lang="en-US" sz="2400" dirty="0" smtClean="0"/>
              <a:t>Towns will be limited to one draw per grant per month (Public Facilities Improvement, Public Housing Modernization, etc.)</a:t>
            </a:r>
          </a:p>
          <a:p>
            <a:pPr marL="274320" indent="-274320" fontAlgn="auto">
              <a:spcAft>
                <a:spcPts val="0"/>
              </a:spcAft>
              <a:buFont typeface="Wingdings 2"/>
              <a:buChar char=""/>
              <a:defRPr/>
            </a:pPr>
            <a:r>
              <a:rPr lang="en-US" sz="2400" dirty="0" smtClean="0"/>
              <a:t>Draws for non-hard costs should be kept to within a few percentage points of hard costs, cumulatively</a:t>
            </a:r>
          </a:p>
          <a:p>
            <a:pPr marL="274320" indent="-274320">
              <a:buFont typeface="Wingdings 2"/>
              <a:buChar char=""/>
              <a:defRPr/>
            </a:pPr>
            <a:r>
              <a:rPr lang="en-US" sz="2400" dirty="0" smtClean="0"/>
              <a:t>Program </a:t>
            </a:r>
            <a:r>
              <a:rPr lang="en-US" sz="2400" dirty="0"/>
              <a:t>I</a:t>
            </a:r>
            <a:r>
              <a:rPr lang="en-US" sz="2400" dirty="0" smtClean="0"/>
              <a:t>ncome (PI) threshold: </a:t>
            </a:r>
            <a:r>
              <a:rPr lang="en-US" sz="2400" u="sng" dirty="0" smtClean="0"/>
              <a:t>Under </a:t>
            </a:r>
            <a:r>
              <a:rPr lang="en-US" sz="2400" u="sng" dirty="0"/>
              <a:t>CT CDBG program, any revenue generated from revolving loan funds is considered PI, regardless of the amount</a:t>
            </a:r>
            <a:r>
              <a:rPr lang="en-US" sz="2400" dirty="0" smtClean="0"/>
              <a:t>.</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38582" y="5267202"/>
              <a:ext cx="7641000" cy="101160"/>
            </p14:xfrm>
          </p:contentPart>
        </mc:Choice>
        <mc:Fallback xmlns="">
          <p:pic>
            <p:nvPicPr>
              <p:cNvPr id="4" name="Ink 3"/>
              <p:cNvPicPr/>
              <p:nvPr/>
            </p:nvPicPr>
            <p:blipFill>
              <a:blip r:embed="rId3"/>
              <a:stretch>
                <a:fillRect/>
              </a:stretch>
            </p:blipFill>
            <p:spPr>
              <a:xfrm>
                <a:off x="690702" y="5171082"/>
                <a:ext cx="77367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747222" y="5705682"/>
              <a:ext cx="6946560" cy="720"/>
            </p14:xfrm>
          </p:contentPart>
        </mc:Choice>
        <mc:Fallback xmlns="">
          <p:pic>
            <p:nvPicPr>
              <p:cNvPr id="5" name="Ink 4"/>
              <p:cNvPicPr/>
              <p:nvPr/>
            </p:nvPicPr>
            <p:blipFill>
              <a:blip r:embed="rId5"/>
              <a:stretch>
                <a:fillRect/>
              </a:stretch>
            </p:blipFill>
            <p:spPr>
              <a:xfrm>
                <a:off x="699342" y="5609922"/>
                <a:ext cx="7042320" cy="192600"/>
              </a:xfrm>
              <a:prstGeom prst="rect">
                <a:avLst/>
              </a:prstGeom>
            </p:spPr>
          </p:pic>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16" y="-5316"/>
            <a:ext cx="8686800" cy="1371600"/>
          </a:xfrm>
        </p:spPr>
        <p:txBody>
          <a:bodyPr>
            <a:normAutofit/>
          </a:bodyPr>
          <a:lstStyle/>
          <a:p>
            <a:pPr algn="ctr" fontAlgn="auto">
              <a:spcAft>
                <a:spcPts val="0"/>
              </a:spcAft>
              <a:defRPr/>
            </a:pPr>
            <a:r>
              <a:rPr dirty="0" smtClean="0">
                <a:solidFill>
                  <a:schemeClr val="tx1"/>
                </a:solidFill>
              </a:rPr>
              <a:t>Program Guidelines &amp; Requirements</a:t>
            </a:r>
            <a:endParaRPr dirty="0">
              <a:solidFill>
                <a:schemeClr val="tx1"/>
              </a:solidFill>
            </a:endParaRPr>
          </a:p>
        </p:txBody>
      </p:sp>
      <p:sp>
        <p:nvSpPr>
          <p:cNvPr id="2" name="Content Placeholder 1"/>
          <p:cNvSpPr>
            <a:spLocks noGrp="1"/>
          </p:cNvSpPr>
          <p:nvPr>
            <p:ph idx="1"/>
          </p:nvPr>
        </p:nvSpPr>
        <p:spPr>
          <a:xfrm>
            <a:off x="457200" y="1066800"/>
            <a:ext cx="8229600" cy="5562600"/>
          </a:xfrm>
        </p:spPr>
        <p:txBody>
          <a:bodyPr>
            <a:normAutofit/>
          </a:bodyPr>
          <a:lstStyle/>
          <a:p>
            <a:pPr marL="274320" indent="-274320" fontAlgn="auto">
              <a:spcAft>
                <a:spcPts val="0"/>
              </a:spcAft>
              <a:buFont typeface="Wingdings 2"/>
              <a:buChar char=""/>
              <a:defRPr/>
            </a:pPr>
            <a:r>
              <a:rPr lang="en-US" sz="2400" dirty="0" smtClean="0"/>
              <a:t>Program Income – up to 8% limit on admin costs, up to 12% limit on program costs per the amount of PI allocated toward a specific activity.</a:t>
            </a:r>
          </a:p>
          <a:p>
            <a:pPr marL="274320" indent="-274320" fontAlgn="auto">
              <a:spcAft>
                <a:spcPts val="0"/>
              </a:spcAft>
              <a:buFont typeface="Wingdings 2"/>
              <a:buChar char=""/>
              <a:defRPr/>
            </a:pPr>
            <a:r>
              <a:rPr lang="en-US" sz="2400" dirty="0" smtClean="0">
                <a:solidFill>
                  <a:srgbClr val="FF0000"/>
                </a:solidFill>
              </a:rPr>
              <a:t>NEW</a:t>
            </a:r>
            <a:r>
              <a:rPr lang="en-US" sz="2400" dirty="0" smtClean="0"/>
              <a:t> No more than $35,000 PI on hand (</a:t>
            </a:r>
            <a:r>
              <a:rPr lang="en-US" sz="2400" dirty="0" smtClean="0">
                <a:solidFill>
                  <a:srgbClr val="FF0000"/>
                </a:solidFill>
              </a:rPr>
              <a:t>PI must be $0 in order to draw grant funds)</a:t>
            </a:r>
            <a:r>
              <a:rPr lang="en-US" sz="2400" dirty="0" smtClean="0"/>
              <a:t>.</a:t>
            </a:r>
          </a:p>
          <a:p>
            <a:pPr marL="274320" indent="-274320" fontAlgn="auto">
              <a:spcAft>
                <a:spcPts val="0"/>
              </a:spcAft>
              <a:buFont typeface="Wingdings 2"/>
              <a:buChar char=""/>
              <a:defRPr/>
            </a:pPr>
            <a:r>
              <a:rPr lang="en-US" sz="2400" dirty="0" smtClean="0">
                <a:solidFill>
                  <a:srgbClr val="FF0000"/>
                </a:solidFill>
              </a:rPr>
              <a:t>NEW</a:t>
            </a:r>
            <a:r>
              <a:rPr lang="en-US" sz="2400" dirty="0" smtClean="0"/>
              <a:t> Loan-to-Value Ratio (Rehabilitation Activities) – DOH recommends 100% LTV ratio.  DOH consent required before undertaking project above this ratio.</a:t>
            </a:r>
          </a:p>
          <a:p>
            <a:pPr marL="274320" indent="-274320" fontAlgn="auto">
              <a:spcAft>
                <a:spcPts val="0"/>
              </a:spcAft>
              <a:buFont typeface="Wingdings 2"/>
              <a:buChar char=""/>
              <a:defRPr/>
            </a:pPr>
            <a:r>
              <a:rPr lang="en-US" sz="2400" dirty="0" smtClean="0"/>
              <a:t>Three-Party Initial Contract Agreement and Final Inspection Agreement – DOH recommends one between the municipality/building inspector/consultant, homeowner, and contractor.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2190</TotalTime>
  <Words>1165</Words>
  <Application>Microsoft Office PowerPoint</Application>
  <PresentationFormat>On-screen Show (4:3)</PresentationFormat>
  <Paragraphs>110</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Constantia</vt:lpstr>
      <vt:lpstr>Times New Roman</vt:lpstr>
      <vt:lpstr>Trebuchet MS</vt:lpstr>
      <vt:lpstr>Wingdings</vt:lpstr>
      <vt:lpstr>Wingdings 2</vt:lpstr>
      <vt:lpstr>Wingdings 3</vt:lpstr>
      <vt:lpstr>Facet</vt:lpstr>
      <vt:lpstr>2020 Community Development Block Grant (CDBG)  Small Cities Application Workshop</vt:lpstr>
      <vt:lpstr>2020 CDBG Funding </vt:lpstr>
      <vt:lpstr>Application Requirements</vt:lpstr>
      <vt:lpstr>Intent to Apply Email</vt:lpstr>
      <vt:lpstr>INTENT TO APPLY EMAIL SAMPLE</vt:lpstr>
      <vt:lpstr>Project Standards</vt:lpstr>
      <vt:lpstr>Spending Thresholds</vt:lpstr>
      <vt:lpstr>Program Guidelines &amp; Requirements</vt:lpstr>
      <vt:lpstr>Program Guidelines &amp; Requirements</vt:lpstr>
      <vt:lpstr>Program Guidelines &amp; Requirements Cont.</vt:lpstr>
      <vt:lpstr>The Connecticut Housing Finance Authority (CHFA) in conjunction with the Connecticut Dept. of Housing (DOH) encourages Municipalities and Housing Authorities to partner to address the   needs of our  State-Sponsored Housing Portfolio</vt:lpstr>
      <vt:lpstr>Reminders</vt:lpstr>
      <vt:lpstr>Reminders</vt:lpstr>
      <vt:lpstr>Submittals</vt:lpstr>
      <vt:lpstr>Additional Information</vt:lpstr>
      <vt:lpstr>More to come ….</vt:lpstr>
      <vt:lpstr>PowerPoint Presentation</vt:lpstr>
    </vt:vector>
  </TitlesOfParts>
  <Company>DECD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Application Workshop</dc:title>
  <dc:creator>VAH</dc:creator>
  <cp:lastModifiedBy>Maldonado, Geraldo</cp:lastModifiedBy>
  <cp:revision>197</cp:revision>
  <dcterms:created xsi:type="dcterms:W3CDTF">2013-01-23T14:47:22Z</dcterms:created>
  <dcterms:modified xsi:type="dcterms:W3CDTF">2020-02-05T18:19:35Z</dcterms:modified>
</cp:coreProperties>
</file>