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3" r:id="rId4"/>
    <p:sldId id="256" r:id="rId5"/>
    <p:sldId id="274" r:id="rId6"/>
    <p:sldId id="275" r:id="rId7"/>
    <p:sldId id="276" r:id="rId8"/>
    <p:sldId id="268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2E1"/>
    <a:srgbClr val="B9CDE5"/>
    <a:srgbClr val="AFC2DA"/>
    <a:srgbClr val="4F81BD"/>
    <a:srgbClr val="FF9900"/>
    <a:srgbClr val="008A3E"/>
    <a:srgbClr val="173660"/>
    <a:srgbClr val="0F4C71"/>
    <a:srgbClr val="0E4572"/>
    <a:srgbClr val="10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3" autoAdjust="0"/>
    <p:restoredTop sz="94994" autoAdjust="0"/>
  </p:normalViewPr>
  <p:slideViewPr>
    <p:cSldViewPr>
      <p:cViewPr varScale="1">
        <p:scale>
          <a:sx n="109" d="100"/>
          <a:sy n="109" d="100"/>
        </p:scale>
        <p:origin x="696" y="102"/>
      </p:cViewPr>
      <p:guideLst>
        <p:guide orient="horz" pos="4176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defRPr>
            </a:pPr>
            <a:r>
              <a:rPr lang="en-US" sz="1400">
                <a:solidFill>
                  <a:sysClr val="windowText" lastClr="000000"/>
                </a:solidFill>
                <a:latin typeface="+mn-lt"/>
                <a:ea typeface="Batang" panose="02030600000101010101" pitchFamily="18" charset="-127"/>
                <a:cs typeface="Arial" panose="020B0604020202020204" pitchFamily="34" charset="0"/>
              </a:rPr>
              <a:t>MyAccount Activity</a:t>
            </a:r>
          </a:p>
        </c:rich>
      </c:tx>
      <c:layout>
        <c:manualLayout>
          <c:xMode val="edge"/>
          <c:yMode val="edge"/>
          <c:x val="0.29945491443455186"/>
          <c:y val="4.523433526939861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01933928042531"/>
          <c:y val="9.6248590834529565E-2"/>
          <c:w val="0.49809684071284893"/>
          <c:h val="0.85989043339446225"/>
        </c:manualLayout>
      </c:layout>
      <c:doughnutChart>
        <c:varyColors val="1"/>
        <c:ser>
          <c:idx val="0"/>
          <c:order val="0"/>
          <c:tx>
            <c:strRef>
              <c:f>Dashboard_Slide1!$AH$63</c:f>
              <c:strCache>
                <c:ptCount val="1"/>
                <c:pt idx="0">
                  <c:v>MyAccount Activity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7F1-4CE3-88CE-835CDF4D79E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17F1-4CE3-88CE-835CDF4D79E5}"/>
              </c:ext>
            </c:extLst>
          </c:dPt>
          <c:dPt>
            <c:idx val="3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5-17F1-4CE3-88CE-835CDF4D79E5}"/>
              </c:ext>
            </c:extLst>
          </c:dPt>
          <c:dLbls>
            <c:dLbl>
              <c:idx val="3"/>
              <c:layout>
                <c:manualLayout>
                  <c:x val="0"/>
                  <c:y val="1.19514507602581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F1-4CE3-88CE-835CDF4D79E5}"/>
                </c:ext>
              </c:extLst>
            </c:dLbl>
            <c:dLbl>
              <c:idx val="4"/>
              <c:layout>
                <c:manualLayout>
                  <c:x val="0.2339670874507998"/>
                  <c:y val="-6.390544762108692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7F1-4CE3-88CE-835CDF4D7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Dashboard_Slide1!$AH$58:$AH$62</c:f>
              <c:strCache>
                <c:ptCount val="5"/>
                <c:pt idx="0">
                  <c:v>Prescreening Tool</c:v>
                </c:pt>
                <c:pt idx="1">
                  <c:v>Online Applications</c:v>
                </c:pt>
                <c:pt idx="2">
                  <c:v>Online Changes </c:v>
                </c:pt>
                <c:pt idx="3">
                  <c:v>Online Renewals </c:v>
                </c:pt>
                <c:pt idx="4">
                  <c:v>Online PRF</c:v>
                </c:pt>
              </c:strCache>
            </c:strRef>
          </c:cat>
          <c:val>
            <c:numRef>
              <c:f>Dashboard_Slide1!$AJ$58:$AJ$62</c:f>
              <c:numCache>
                <c:formatCode>#,##0</c:formatCode>
                <c:ptCount val="5"/>
                <c:pt idx="0">
                  <c:v>273005</c:v>
                </c:pt>
                <c:pt idx="1">
                  <c:v>317220</c:v>
                </c:pt>
                <c:pt idx="2">
                  <c:v>85893</c:v>
                </c:pt>
                <c:pt idx="3">
                  <c:v>70086</c:v>
                </c:pt>
                <c:pt idx="4">
                  <c:v>16616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F1-4CE3-88CE-835CDF4D7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</c:spPr>
    </c:plotArea>
    <c:legend>
      <c:legendPos val="r"/>
      <c:layout>
        <c:manualLayout>
          <c:xMode val="edge"/>
          <c:yMode val="edge"/>
          <c:x val="0.7565088573582196"/>
          <c:y val="0.25630665709892714"/>
          <c:w val="0.24349114264178034"/>
          <c:h val="0.45590788798947041"/>
        </c:manualLayout>
      </c:layout>
      <c:overlay val="0"/>
      <c:txPr>
        <a:bodyPr/>
        <a:lstStyle/>
        <a:p>
          <a:pPr>
            <a:defRPr sz="900">
              <a:latin typeface="+mn-lt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AFC2DA"/>
    </a:solidFill>
    <a:ln>
      <a:solidFill>
        <a:sysClr val="windowText" lastClr="000000"/>
      </a:solidFill>
    </a:ln>
    <a:scene3d>
      <a:camera prst="orthographicFront"/>
      <a:lightRig rig="threePt" dir="t"/>
    </a:scene3d>
    <a:sp3d>
      <a:bevelT/>
    </a:sp3d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43964094393672E-3"/>
          <c:y val="0.24862313419543297"/>
          <c:w val="0.69820070242820798"/>
          <c:h val="0.51346666708648325"/>
        </c:manualLayout>
      </c:layout>
      <c:lineChart>
        <c:grouping val="standard"/>
        <c:varyColors val="0"/>
        <c:ser>
          <c:idx val="0"/>
          <c:order val="0"/>
          <c:tx>
            <c:strRef>
              <c:f>Dashboard_Slide1!$AO$81</c:f>
              <c:strCache>
                <c:ptCount val="1"/>
                <c:pt idx="0">
                  <c:v>Incoming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5899705014749277E-2"/>
                  <c:y val="-0.108292790721071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DF-45C0-AE1E-D3B31816D050}"/>
                </c:ext>
              </c:extLst>
            </c:dLbl>
            <c:dLbl>
              <c:idx val="1"/>
              <c:layout>
                <c:manualLayout>
                  <c:x val="-4.3933136676499507E-2"/>
                  <c:y val="-9.688456673900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DF-45C0-AE1E-D3B31816D050}"/>
                </c:ext>
              </c:extLst>
            </c:dLbl>
            <c:dLbl>
              <c:idx val="2"/>
              <c:layout>
                <c:manualLayout>
                  <c:x val="-4.8802440133460495E-2"/>
                  <c:y val="0.14333535202403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DF-45C0-AE1E-D3B31816D050}"/>
                </c:ext>
              </c:extLst>
            </c:dLbl>
            <c:dLbl>
              <c:idx val="3"/>
              <c:layout>
                <c:manualLayout>
                  <c:x val="-1.62494289983665E-2"/>
                  <c:y val="-0.120636129755522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DF-45C0-AE1E-D3B31816D0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3366CC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Dashboard_Slide1!$AN$98:$AN$101</c:f>
              <c:numCache>
                <c:formatCode>mmm\-yy</c:formatCode>
                <c:ptCount val="4"/>
                <c:pt idx="0">
                  <c:v>43405</c:v>
                </c:pt>
                <c:pt idx="1">
                  <c:v>43435</c:v>
                </c:pt>
                <c:pt idx="2">
                  <c:v>43466</c:v>
                </c:pt>
                <c:pt idx="3">
                  <c:v>43497</c:v>
                </c:pt>
              </c:numCache>
            </c:numRef>
          </c:cat>
          <c:val>
            <c:numRef>
              <c:f>Dashboard_Slide1!$AO$98:$AO$101</c:f>
              <c:numCache>
                <c:formatCode>#,##0</c:formatCode>
                <c:ptCount val="4"/>
                <c:pt idx="0">
                  <c:v>116729</c:v>
                </c:pt>
                <c:pt idx="1">
                  <c:v>120933</c:v>
                </c:pt>
                <c:pt idx="2">
                  <c:v>135591</c:v>
                </c:pt>
                <c:pt idx="3">
                  <c:v>129392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DF-45C0-AE1E-D3B31816D050}"/>
            </c:ext>
          </c:extLst>
        </c:ser>
        <c:ser>
          <c:idx val="1"/>
          <c:order val="1"/>
          <c:tx>
            <c:strRef>
              <c:f>Dashboard_Slide1!$AP$81</c:f>
              <c:strCache>
                <c:ptCount val="1"/>
                <c:pt idx="0">
                  <c:v>Processed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866200417608272E-2"/>
                  <c:y val="7.4458812772374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DF-45C0-AE1E-D3B31816D050}"/>
                </c:ext>
              </c:extLst>
            </c:dLbl>
            <c:dLbl>
              <c:idx val="1"/>
              <c:layout>
                <c:manualLayout>
                  <c:x val="-4.786627335299902E-2"/>
                  <c:y val="0.119701014703134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5DF-45C0-AE1E-D3B31816D050}"/>
                </c:ext>
              </c:extLst>
            </c:dLbl>
            <c:dLbl>
              <c:idx val="2"/>
              <c:layout>
                <c:manualLayout>
                  <c:x val="-3.632756707102662E-2"/>
                  <c:y val="-5.5253939415529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5DF-45C0-AE1E-D3B31816D050}"/>
                </c:ext>
              </c:extLst>
            </c:dLbl>
            <c:dLbl>
              <c:idx val="3"/>
              <c:layout>
                <c:manualLayout>
                  <c:x val="-1.0279679431762424E-2"/>
                  <c:y val="8.670479816925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5DF-45C0-AE1E-D3B31816D0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Dashboard_Slide1!$AN$98:$AN$101</c:f>
              <c:numCache>
                <c:formatCode>mmm\-yy</c:formatCode>
                <c:ptCount val="4"/>
                <c:pt idx="0">
                  <c:v>43405</c:v>
                </c:pt>
                <c:pt idx="1">
                  <c:v>43435</c:v>
                </c:pt>
                <c:pt idx="2">
                  <c:v>43466</c:v>
                </c:pt>
                <c:pt idx="3">
                  <c:v>43497</c:v>
                </c:pt>
              </c:numCache>
            </c:numRef>
          </c:cat>
          <c:val>
            <c:numRef>
              <c:f>Dashboard_Slide1!$AP$98:$AP$101</c:f>
              <c:numCache>
                <c:formatCode>#,##0</c:formatCode>
                <c:ptCount val="4"/>
                <c:pt idx="0">
                  <c:v>99425</c:v>
                </c:pt>
                <c:pt idx="1">
                  <c:v>104757</c:v>
                </c:pt>
                <c:pt idx="2">
                  <c:v>143139</c:v>
                </c:pt>
                <c:pt idx="3">
                  <c:v>117760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5DF-45C0-AE1E-D3B31816D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682176"/>
        <c:axId val="55416448"/>
      </c:lineChart>
      <c:dateAx>
        <c:axId val="149682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5416448"/>
        <c:crossesAt val="-50000"/>
        <c:auto val="1"/>
        <c:lblOffset val="100"/>
        <c:baseTimeUnit val="months"/>
      </c:dateAx>
      <c:valAx>
        <c:axId val="55416448"/>
        <c:scaling>
          <c:orientation val="minMax"/>
          <c:max val="150000"/>
          <c:min val="7500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4968217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0553480774022903"/>
          <c:y val="0.22729507320722453"/>
          <c:w val="0.29446519225977097"/>
          <c:h val="0.54540985358555094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47092921490974E-2"/>
          <c:y val="0.20218503937007873"/>
          <c:w val="0.95744158296830306"/>
          <c:h val="0.4108963254593175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'Walk-ins'!$BB$24:$BF$24</c:f>
              <c:numCache>
                <c:formatCode>mmm\-yy</c:formatCode>
                <c:ptCount val="5"/>
                <c:pt idx="0">
                  <c:v>43374</c:v>
                </c:pt>
                <c:pt idx="1">
                  <c:v>43405</c:v>
                </c:pt>
                <c:pt idx="2">
                  <c:v>43435</c:v>
                </c:pt>
                <c:pt idx="3">
                  <c:v>43466</c:v>
                </c:pt>
                <c:pt idx="4">
                  <c:v>43497</c:v>
                </c:pt>
              </c:numCache>
            </c:numRef>
          </c:cat>
          <c:val>
            <c:numRef>
              <c:f>'Walk-ins'!$BB$25:$BF$25</c:f>
              <c:numCache>
                <c:formatCode>#,##0</c:formatCode>
                <c:ptCount val="5"/>
                <c:pt idx="0">
                  <c:v>27092</c:v>
                </c:pt>
                <c:pt idx="1">
                  <c:v>23766</c:v>
                </c:pt>
                <c:pt idx="2">
                  <c:v>23233</c:v>
                </c:pt>
                <c:pt idx="3">
                  <c:v>26438</c:v>
                </c:pt>
                <c:pt idx="4">
                  <c:v>19477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A-4BD4-8F02-5E0E4BFD33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5878144"/>
        <c:axId val="111085248"/>
      </c:lineChart>
      <c:dateAx>
        <c:axId val="215878144"/>
        <c:scaling>
          <c:orientation val="minMax"/>
          <c:min val="4340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b="1"/>
            </a:pPr>
            <a:endParaRPr lang="en-US"/>
          </a:p>
        </c:txPr>
        <c:crossAx val="111085248"/>
        <c:crosses val="autoZero"/>
        <c:auto val="0"/>
        <c:lblOffset val="100"/>
        <c:baseTimeUnit val="months"/>
      </c:dateAx>
      <c:valAx>
        <c:axId val="111085248"/>
        <c:scaling>
          <c:orientation val="minMax"/>
          <c:max val="27500"/>
          <c:min val="18000"/>
        </c:scaling>
        <c:delete val="1"/>
        <c:axPos val="l"/>
        <c:numFmt formatCode="#,##0" sourceLinked="1"/>
        <c:majorTickMark val="out"/>
        <c:minorTickMark val="none"/>
        <c:tickLblPos val="nextTo"/>
        <c:crossAx val="215878144"/>
        <c:crosses val="autoZero"/>
        <c:crossBetween val="between"/>
      </c:valAx>
      <c:spPr>
        <a:noFill/>
        <a:ln cap="rnd">
          <a:round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Client Information Line: 
November 18  - February 2019</a:t>
            </a:r>
          </a:p>
        </c:rich>
      </c:tx>
      <c:layout>
        <c:manualLayout>
          <c:xMode val="edge"/>
          <c:yMode val="edge"/>
          <c:x val="0.40896477615866889"/>
          <c:y val="3.74393588495280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5700632224483364"/>
          <c:y val="0.14418795410189975"/>
          <c:w val="0.61635975556496048"/>
          <c:h val="0.44502367301174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'Volume Data'!$A$6</c:f>
              <c:strCache>
                <c:ptCount val="1"/>
                <c:pt idx="0">
                  <c:v>Total Calls to the IVR (24 hour period)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43513</c:v>
                </c:pt>
                <c:pt idx="1">
                  <c:v>43482</c:v>
                </c:pt>
                <c:pt idx="2">
                  <c:v>43451</c:v>
                </c:pt>
                <c:pt idx="3">
                  <c:v>43421</c:v>
                </c:pt>
              </c:numCache>
            </c:numRef>
          </c:cat>
          <c:val>
            <c:numRef>
              <c:f>'Volume Data'!$B$6:$E$6</c:f>
              <c:numCache>
                <c:formatCode>#,##0</c:formatCode>
                <c:ptCount val="4"/>
                <c:pt idx="0">
                  <c:v>92787</c:v>
                </c:pt>
                <c:pt idx="1">
                  <c:v>133537</c:v>
                </c:pt>
                <c:pt idx="2">
                  <c:v>109915</c:v>
                </c:pt>
                <c:pt idx="3">
                  <c:v>121293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E-4747-A063-A1DE2148FBEF}"/>
            </c:ext>
          </c:extLst>
        </c:ser>
        <c:ser>
          <c:idx val="1"/>
          <c:order val="1"/>
          <c:tx>
            <c:strRef>
              <c:f>'Volume Data'!$A$7</c:f>
              <c:strCache>
                <c:ptCount val="1"/>
                <c:pt idx="0">
                  <c:v>Total Calls to the IVR (Business hours)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43513</c:v>
                </c:pt>
                <c:pt idx="1">
                  <c:v>43482</c:v>
                </c:pt>
                <c:pt idx="2">
                  <c:v>43451</c:v>
                </c:pt>
                <c:pt idx="3">
                  <c:v>43421</c:v>
                </c:pt>
              </c:numCache>
            </c:numRef>
          </c:cat>
          <c:val>
            <c:numRef>
              <c:f>'Volume Data'!$B$7:$E$7</c:f>
              <c:numCache>
                <c:formatCode>#,##0</c:formatCode>
                <c:ptCount val="4"/>
                <c:pt idx="0">
                  <c:v>76237</c:v>
                </c:pt>
                <c:pt idx="1">
                  <c:v>116867</c:v>
                </c:pt>
                <c:pt idx="2">
                  <c:v>75682</c:v>
                </c:pt>
                <c:pt idx="3">
                  <c:v>104173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FE-4747-A063-A1DE2148FBEF}"/>
            </c:ext>
          </c:extLst>
        </c:ser>
        <c:ser>
          <c:idx val="2"/>
          <c:order val="2"/>
          <c:tx>
            <c:strRef>
              <c:f>'Volume Data'!$A$8</c:f>
              <c:strCache>
                <c:ptCount val="1"/>
                <c:pt idx="0">
                  <c:v>Total Calls Resolved by the IVR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43513</c:v>
                </c:pt>
                <c:pt idx="1">
                  <c:v>43482</c:v>
                </c:pt>
                <c:pt idx="2">
                  <c:v>43451</c:v>
                </c:pt>
                <c:pt idx="3">
                  <c:v>43421</c:v>
                </c:pt>
              </c:numCache>
            </c:numRef>
          </c:cat>
          <c:val>
            <c:numRef>
              <c:f>'Volume Data'!$B$8:$E$8</c:f>
              <c:numCache>
                <c:formatCode>#,##0</c:formatCode>
                <c:ptCount val="4"/>
                <c:pt idx="0">
                  <c:v>33341</c:v>
                </c:pt>
                <c:pt idx="1">
                  <c:v>53559</c:v>
                </c:pt>
                <c:pt idx="2">
                  <c:v>32488</c:v>
                </c:pt>
                <c:pt idx="3">
                  <c:v>45895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FE-4747-A063-A1DE2148FBEF}"/>
            </c:ext>
          </c:extLst>
        </c:ser>
        <c:ser>
          <c:idx val="3"/>
          <c:order val="3"/>
          <c:tx>
            <c:strRef>
              <c:f>'Volume Data'!$A$9</c:f>
              <c:strCache>
                <c:ptCount val="1"/>
                <c:pt idx="0">
                  <c:v>Total Calls Transferred to the BC 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43513</c:v>
                </c:pt>
                <c:pt idx="1">
                  <c:v>43482</c:v>
                </c:pt>
                <c:pt idx="2">
                  <c:v>43451</c:v>
                </c:pt>
                <c:pt idx="3">
                  <c:v>43421</c:v>
                </c:pt>
              </c:numCache>
            </c:numRef>
          </c:cat>
          <c:val>
            <c:numRef>
              <c:f>'Volume Data'!$B$9:$E$9</c:f>
              <c:numCache>
                <c:formatCode>#,##0</c:formatCode>
                <c:ptCount val="4"/>
                <c:pt idx="0">
                  <c:v>42898</c:v>
                </c:pt>
                <c:pt idx="1">
                  <c:v>63307</c:v>
                </c:pt>
                <c:pt idx="2">
                  <c:v>57208</c:v>
                </c:pt>
                <c:pt idx="3">
                  <c:v>58455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FE-4747-A063-A1DE2148FBEF}"/>
            </c:ext>
          </c:extLst>
        </c:ser>
        <c:ser>
          <c:idx val="4"/>
          <c:order val="4"/>
          <c:tx>
            <c:strRef>
              <c:f>'Volume Data'!$A$10</c:f>
              <c:strCache>
                <c:ptCount val="1"/>
                <c:pt idx="0">
                  <c:v>Total Calls Answered in the BC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43513</c:v>
                </c:pt>
                <c:pt idx="1">
                  <c:v>43482</c:v>
                </c:pt>
                <c:pt idx="2">
                  <c:v>43451</c:v>
                </c:pt>
                <c:pt idx="3">
                  <c:v>43421</c:v>
                </c:pt>
              </c:numCache>
            </c:numRef>
          </c:cat>
          <c:val>
            <c:numRef>
              <c:f>'Volume Data'!$B$10:$E$10</c:f>
              <c:numCache>
                <c:formatCode>#,##0</c:formatCode>
                <c:ptCount val="4"/>
                <c:pt idx="0">
                  <c:v>36329</c:v>
                </c:pt>
                <c:pt idx="1">
                  <c:v>41250</c:v>
                </c:pt>
                <c:pt idx="2">
                  <c:v>33708</c:v>
                </c:pt>
                <c:pt idx="3">
                  <c:v>35876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FE-4747-A063-A1DE2148FBEF}"/>
            </c:ext>
          </c:extLst>
        </c:ser>
        <c:ser>
          <c:idx val="5"/>
          <c:order val="5"/>
          <c:tx>
            <c:strRef>
              <c:f>'Volume Data'!$A$11</c:f>
              <c:strCache>
                <c:ptCount val="1"/>
                <c:pt idx="0">
                  <c:v>Calls Abandoned in BC Queue After Threshold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43513</c:v>
                </c:pt>
                <c:pt idx="1">
                  <c:v>43482</c:v>
                </c:pt>
                <c:pt idx="2">
                  <c:v>43451</c:v>
                </c:pt>
                <c:pt idx="3">
                  <c:v>43421</c:v>
                </c:pt>
              </c:numCache>
            </c:numRef>
          </c:cat>
          <c:val>
            <c:numRef>
              <c:f>'Volume Data'!$B$11:$E$11</c:f>
              <c:numCache>
                <c:formatCode>#,##0</c:formatCode>
                <c:ptCount val="4"/>
                <c:pt idx="0">
                  <c:v>6341</c:v>
                </c:pt>
                <c:pt idx="1">
                  <c:v>21461</c:v>
                </c:pt>
                <c:pt idx="2">
                  <c:v>22805</c:v>
                </c:pt>
                <c:pt idx="3">
                  <c:v>21992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FE-4747-A063-A1DE2148FBEF}"/>
            </c:ext>
          </c:extLst>
        </c:ser>
        <c:ser>
          <c:idx val="6"/>
          <c:order val="6"/>
          <c:tx>
            <c:strRef>
              <c:f>'Volume Data'!$A$12</c:f>
              <c:strCache>
                <c:ptCount val="1"/>
                <c:pt idx="0">
                  <c:v>Interviews Conducted</c:v>
                </c:pt>
              </c:strCache>
            </c:strRef>
          </c:tx>
          <c:invertIfNegative val="0"/>
          <c:cat>
            <c:numRef>
              <c:f>'Volume Data'!$B$5:$E$5</c:f>
              <c:numCache>
                <c:formatCode>mmm\-yy</c:formatCode>
                <c:ptCount val="4"/>
                <c:pt idx="0">
                  <c:v>43513</c:v>
                </c:pt>
                <c:pt idx="1">
                  <c:v>43482</c:v>
                </c:pt>
                <c:pt idx="2">
                  <c:v>43451</c:v>
                </c:pt>
                <c:pt idx="3">
                  <c:v>43421</c:v>
                </c:pt>
              </c:numCache>
            </c:numRef>
          </c:cat>
          <c:val>
            <c:numRef>
              <c:f>'Volume Data'!$B$12:$E$12</c:f>
              <c:numCache>
                <c:formatCode>#,##0</c:formatCode>
                <c:ptCount val="4"/>
                <c:pt idx="0">
                  <c:v>10830</c:v>
                </c:pt>
                <c:pt idx="1">
                  <c:v>13004</c:v>
                </c:pt>
                <c:pt idx="2">
                  <c:v>10824</c:v>
                </c:pt>
                <c:pt idx="3">
                  <c:v>11479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E-4747-A063-A1DE2148F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14112"/>
        <c:axId val="110642880"/>
      </c:barChart>
      <c:catAx>
        <c:axId val="111514112"/>
        <c:scaling>
          <c:orientation val="maxMin"/>
        </c:scaling>
        <c:delete val="0"/>
        <c:axPos val="b"/>
        <c:majorGridlines>
          <c:spPr>
            <a:ln w="9525">
              <a:solidFill>
                <a:srgbClr val="000000"/>
              </a:solidFill>
            </a:ln>
          </c:spPr>
        </c:majorGridlines>
        <c:numFmt formatCode="mmm\-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0642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0642880"/>
        <c:scaling>
          <c:orientation val="minMax"/>
        </c:scaling>
        <c:delete val="0"/>
        <c:axPos val="r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;[Red]#,##0" sourceLinked="0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1514112"/>
        <c:crosses val="autoZero"/>
        <c:crossBetween val="between"/>
        <c:majorUnit val="10000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/>
            </a:pPr>
            <a:endParaRPr lang="en-US"/>
          </a:p>
        </c:txPr>
      </c:dTable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Center Calls Answered </a:t>
            </a:r>
          </a:p>
        </c:rich>
      </c:tx>
      <c:layout>
        <c:manualLayout>
          <c:xMode val="edge"/>
          <c:yMode val="edge"/>
          <c:x val="0.30008799227791905"/>
          <c:y val="9.167652911217056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5426690404631352E-2"/>
          <c:y val="8.7848382749609835E-2"/>
          <c:w val="0.8620615540142923"/>
          <c:h val="0.766361006644642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'Volume Data'!$A$57</c:f>
              <c:strCache>
                <c:ptCount val="1"/>
                <c:pt idx="0">
                  <c:v>BC Calls Answered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'Volume Data'!$BH$53:$BK$53</c:f>
              <c:numCache>
                <c:formatCode>mmm\-yy</c:formatCode>
                <c:ptCount val="4"/>
                <c:pt idx="0">
                  <c:v>43405</c:v>
                </c:pt>
                <c:pt idx="1">
                  <c:v>43435</c:v>
                </c:pt>
                <c:pt idx="2">
                  <c:v>43466</c:v>
                </c:pt>
                <c:pt idx="3">
                  <c:v>43497</c:v>
                </c:pt>
              </c:numCache>
            </c:numRef>
          </c:cat>
          <c:val>
            <c:numRef>
              <c:f>'Volume Data'!$BH$57:$BK$57</c:f>
              <c:numCache>
                <c:formatCode>#,##0</c:formatCode>
                <c:ptCount val="4"/>
                <c:pt idx="0">
                  <c:v>35876</c:v>
                </c:pt>
                <c:pt idx="1">
                  <c:v>33708</c:v>
                </c:pt>
                <c:pt idx="2">
                  <c:v>41250</c:v>
                </c:pt>
                <c:pt idx="3">
                  <c:v>36329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D-4AB3-8154-9D7339EE1C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763648"/>
        <c:axId val="84303168"/>
      </c:barChart>
      <c:dateAx>
        <c:axId val="164763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/>
          <a:lstStyle/>
          <a:p>
            <a:pPr>
              <a:defRPr sz="1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4303168"/>
        <c:crosses val="autoZero"/>
        <c:auto val="1"/>
        <c:lblOffset val="100"/>
        <c:baseTimeUnit val="months"/>
        <c:majorUnit val="1"/>
        <c:majorTimeUnit val="months"/>
      </c:dateAx>
      <c:valAx>
        <c:axId val="84303168"/>
        <c:scaling>
          <c:orientation val="minMax"/>
          <c:max val="50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64763648"/>
        <c:crosses val="autoZero"/>
        <c:crossBetween val="between"/>
        <c:majorUnit val="10000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solidFill>
      <a:sysClr val="window" lastClr="FFFFFF">
        <a:lumMod val="85000"/>
      </a:sysClr>
    </a:solidFill>
    <a:ln cap="flat"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/>
              <a:t>Telephone Interviews Conducted</a:t>
            </a:r>
          </a:p>
        </c:rich>
      </c:tx>
      <c:layout>
        <c:manualLayout>
          <c:xMode val="edge"/>
          <c:yMode val="edge"/>
          <c:x val="0.31250477566043888"/>
          <c:y val="4.01461842586132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38464644582149"/>
          <c:y val="0.12601626016260162"/>
          <c:w val="0.7848893444532451"/>
          <c:h val="0.75365853658536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'Interviews Conducted'!$A$2</c:f>
              <c:strCache>
                <c:ptCount val="1"/>
                <c:pt idx="0">
                  <c:v>Interviews Conducted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'Interviews Conducted'!$B$1:$E$1</c:f>
              <c:numCache>
                <c:formatCode>mmm\-yy</c:formatCode>
                <c:ptCount val="4"/>
                <c:pt idx="0">
                  <c:v>43512</c:v>
                </c:pt>
                <c:pt idx="1">
                  <c:v>43481</c:v>
                </c:pt>
                <c:pt idx="2">
                  <c:v>43450</c:v>
                </c:pt>
                <c:pt idx="3">
                  <c:v>43420</c:v>
                </c:pt>
              </c:numCache>
            </c:numRef>
          </c:cat>
          <c:val>
            <c:numRef>
              <c:f>'Interviews Conducted'!$B$2:$E$2</c:f>
              <c:numCache>
                <c:formatCode>#,##0</c:formatCode>
                <c:ptCount val="4"/>
                <c:pt idx="0">
                  <c:v>10830</c:v>
                </c:pt>
                <c:pt idx="1">
                  <c:v>13004</c:v>
                </c:pt>
                <c:pt idx="2">
                  <c:v>10824</c:v>
                </c:pt>
                <c:pt idx="3">
                  <c:v>11479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F-46BD-802B-9EF095DE2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30464"/>
        <c:axId val="230225536"/>
      </c:barChart>
      <c:dateAx>
        <c:axId val="92030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0225536"/>
        <c:crosses val="autoZero"/>
        <c:auto val="1"/>
        <c:lblOffset val="100"/>
        <c:baseTimeUnit val="months"/>
        <c:majorUnit val="1"/>
        <c:minorUnit val="1"/>
      </c:dateAx>
      <c:valAx>
        <c:axId val="230225536"/>
        <c:scaling>
          <c:orientation val="minMax"/>
          <c:max val="2000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030464"/>
        <c:crosses val="autoZero"/>
        <c:crossBetween val="between"/>
        <c:majorUnit val="5000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1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sz="1100">
                <a:latin typeface="+mn-lt"/>
              </a:rPr>
              <a:t>Number and Percentage of Abandoned Calls</a:t>
            </a:r>
          </a:p>
        </c:rich>
      </c:tx>
      <c:layout>
        <c:manualLayout>
          <c:xMode val="edge"/>
          <c:yMode val="edge"/>
          <c:x val="0.31190899238357017"/>
          <c:y val="2.692355685575836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0019186367994E-2"/>
          <c:y val="0.1224518004914322"/>
          <c:w val="0.87238321933200413"/>
          <c:h val="0.667698664134044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'Abandon Rates'!$E$8</c:f>
              <c:strCache>
                <c:ptCount val="1"/>
                <c:pt idx="0">
                  <c:v>Calls Abandoned in BC Queue After Threshold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invertIfNegative val="0"/>
          <c:cat>
            <c:strRef>
              <c:f>'Abandon Rates'!$F$6:$I$6</c:f>
              <c:strCache>
                <c:ptCount val="4"/>
                <c:pt idx="0">
                  <c:v>Feb-19</c:v>
                </c:pt>
                <c:pt idx="1">
                  <c:v>Jan-19</c:v>
                </c:pt>
                <c:pt idx="2">
                  <c:v>Dec-18</c:v>
                </c:pt>
                <c:pt idx="3">
                  <c:v>Nov-18</c:v>
                </c:pt>
              </c:strCache>
            </c:strRef>
          </c:cat>
          <c:val>
            <c:numRef>
              <c:f>'Abandon Rates'!$F$8:$I$8</c:f>
              <c:numCache>
                <c:formatCode>#,##0</c:formatCode>
                <c:ptCount val="4"/>
                <c:pt idx="0">
                  <c:v>6341</c:v>
                </c:pt>
                <c:pt idx="1">
                  <c:v>21461</c:v>
                </c:pt>
                <c:pt idx="2">
                  <c:v>22805</c:v>
                </c:pt>
                <c:pt idx="3">
                  <c:v>21992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B-4A8E-A718-2E2F991C269B}"/>
            </c:ext>
          </c:extLst>
        </c:ser>
        <c:ser>
          <c:idx val="2"/>
          <c:order val="1"/>
          <c:tx>
            <c:strRef>
              <c:f>'Abandon Rates'!$E$9</c:f>
              <c:strCache>
                <c:ptCount val="1"/>
                <c:pt idx="0">
                  <c:v>Total Incoming Calls to the Benefits Center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 w="12700">
              <a:noFill/>
            </a:ln>
          </c:spPr>
          <c:invertIfNegative val="0"/>
          <c:dLbls>
            <c:dLbl>
              <c:idx val="0"/>
              <c:layout>
                <c:manualLayout>
                  <c:x val="2.1766371580727328E-3"/>
                  <c:y val="-0.142363084487890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42,898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4B-4A8E-A718-2E2F991C269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4B-4A8E-A718-2E2F991C269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4B-4A8E-A718-2E2F991C269B}"/>
                </c:ext>
              </c:extLst>
            </c:dLbl>
            <c:dLbl>
              <c:idx val="3"/>
              <c:layout>
                <c:manualLayout>
                  <c:x val="2.49392704070296E-3"/>
                  <c:y val="-0.140539742814335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58,455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4B-4A8E-A718-2E2F991C2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'Abandon Rates'!$F$6:$I$6</c:f>
              <c:strCache>
                <c:ptCount val="4"/>
                <c:pt idx="0">
                  <c:v>Feb-19</c:v>
                </c:pt>
                <c:pt idx="1">
                  <c:v>Jan-19</c:v>
                </c:pt>
                <c:pt idx="2">
                  <c:v>Dec-18</c:v>
                </c:pt>
                <c:pt idx="3">
                  <c:v>Nov-18</c:v>
                </c:pt>
              </c:strCache>
            </c:strRef>
          </c:cat>
          <c:val>
            <c:numRef>
              <c:f>'Abandon Rates'!$F$10:$I$10</c:f>
              <c:numCache>
                <c:formatCode>#,##0</c:formatCode>
                <c:ptCount val="4"/>
                <c:pt idx="0">
                  <c:v>36458</c:v>
                </c:pt>
                <c:pt idx="1">
                  <c:v>41846</c:v>
                </c:pt>
                <c:pt idx="2">
                  <c:v>34403</c:v>
                </c:pt>
                <c:pt idx="3">
                  <c:v>36463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4B-4A8E-A718-2E2F991C2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6"/>
        <c:overlap val="100"/>
        <c:axId val="221635584"/>
        <c:axId val="169857536"/>
      </c:barChart>
      <c:lineChart>
        <c:grouping val="standard"/>
        <c:varyColors val="0"/>
        <c:ser>
          <c:idx val="1"/>
          <c:order val="2"/>
          <c:tx>
            <c:strRef>
              <c:f>'Abandon Rates'!$B$1</c:f>
              <c:strCache>
                <c:ptCount val="1"/>
                <c:pt idx="0">
                  <c:v>% of Calls Abandoned after Threshold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082513151794998E-2"/>
                  <c:y val="7.7532218147534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74B-4A8E-A718-2E2F991C269B}"/>
                </c:ext>
              </c:extLst>
            </c:dLbl>
            <c:dLbl>
              <c:idx val="1"/>
              <c:layout>
                <c:manualLayout>
                  <c:x val="-3.2657496196488868E-2"/>
                  <c:y val="9.3815640792784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74B-4A8E-A718-2E2F991C269B}"/>
                </c:ext>
              </c:extLst>
            </c:dLbl>
            <c:dLbl>
              <c:idx val="2"/>
              <c:layout>
                <c:manualLayout>
                  <c:x val="-3.9295021629448035E-2"/>
                  <c:y val="8.0502388198348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74B-4A8E-A718-2E2F991C269B}"/>
                </c:ext>
              </c:extLst>
            </c:dLbl>
            <c:dLbl>
              <c:idx val="3"/>
              <c:layout>
                <c:manualLayout>
                  <c:x val="-3.2657496196489035E-2"/>
                  <c:y val="4.6397598630165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74B-4A8E-A718-2E2F991C2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'Abandon Rates'!$F$6:$I$6</c:f>
              <c:strCache>
                <c:ptCount val="4"/>
                <c:pt idx="0">
                  <c:v>Feb-19</c:v>
                </c:pt>
                <c:pt idx="1">
                  <c:v>Jan-19</c:v>
                </c:pt>
                <c:pt idx="2">
                  <c:v>Dec-18</c:v>
                </c:pt>
                <c:pt idx="3">
                  <c:v>Nov-18</c:v>
                </c:pt>
              </c:strCache>
            </c:strRef>
          </c:cat>
          <c:val>
            <c:numRef>
              <c:f>'Abandon Rates'!$B$63:$B$66</c:f>
              <c:numCache>
                <c:formatCode>0%</c:formatCode>
                <c:ptCount val="4"/>
                <c:pt idx="0">
                  <c:v>0.37622102471987001</c:v>
                </c:pt>
                <c:pt idx="1">
                  <c:v>0.39863305831352258</c:v>
                </c:pt>
                <c:pt idx="2">
                  <c:v>0.33899884688896964</c:v>
                </c:pt>
                <c:pt idx="3">
                  <c:v>0.1478088578088578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74B-4A8E-A718-2E2F991C2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932544"/>
        <c:axId val="173129728"/>
      </c:lineChart>
      <c:catAx>
        <c:axId val="221635584"/>
        <c:scaling>
          <c:orientation val="maxMin"/>
        </c:scaling>
        <c:delete val="0"/>
        <c:axPos val="b"/>
        <c:title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69857536"/>
        <c:crosses val="autoZero"/>
        <c:auto val="1"/>
        <c:lblAlgn val="ctr"/>
        <c:lblOffset val="100"/>
        <c:noMultiLvlLbl val="0"/>
      </c:catAx>
      <c:valAx>
        <c:axId val="169857536"/>
        <c:scaling>
          <c:orientation val="minMax"/>
          <c:max val="120000"/>
          <c:min val="0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221635584"/>
        <c:crosses val="autoZero"/>
        <c:crossBetween val="between"/>
        <c:majorUnit val="20000"/>
        <c:minorUnit val="5000"/>
      </c:valAx>
      <c:valAx>
        <c:axId val="173129728"/>
        <c:scaling>
          <c:orientation val="minMax"/>
          <c:max val="1.5"/>
          <c:min val="0"/>
        </c:scaling>
        <c:delete val="0"/>
        <c:axPos val="r"/>
        <c:numFmt formatCode="0%" sourceLinked="1"/>
        <c:majorTickMark val="none"/>
        <c:minorTickMark val="none"/>
        <c:tickLblPos val="none"/>
        <c:crossAx val="221932544"/>
        <c:crosses val="max"/>
        <c:crossBetween val="between"/>
      </c:valAx>
      <c:catAx>
        <c:axId val="22193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129728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000835435106107"/>
          <c:y val="0.86925983182092337"/>
          <c:w val="0.56767922588177622"/>
          <c:h val="0.116813401640196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85000"/>
      </a:schemeClr>
    </a:solidFill>
    <a:ln w="3175">
      <a:noFill/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en-US" sz="1400" b="1">
                <a:latin typeface="+mn-lt"/>
              </a:rPr>
              <a:t>Average Wait Time Before Abandon </a:t>
            </a:r>
          </a:p>
        </c:rich>
      </c:tx>
      <c:layout>
        <c:manualLayout>
          <c:xMode val="edge"/>
          <c:yMode val="edge"/>
          <c:x val="0.29769398326675439"/>
          <c:y val="4.334372100768371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81805949189249"/>
          <c:y val="0.14806042242860215"/>
          <c:w val="0.76266749933328604"/>
          <c:h val="0.716744270711046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061812539086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7C-4733-BA48-88B049934EA9}"/>
                </c:ext>
              </c:extLst>
            </c:dLbl>
            <c:dLbl>
              <c:idx val="1"/>
              <c:layout>
                <c:manualLayout>
                  <c:x val="0"/>
                  <c:y val="1.061812539086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7C-4733-BA48-88B049934EA9}"/>
                </c:ext>
              </c:extLst>
            </c:dLbl>
            <c:dLbl>
              <c:idx val="2"/>
              <c:layout>
                <c:manualLayout>
                  <c:x val="0"/>
                  <c:y val="1.415750052115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27C-4733-BA48-88B049934EA9}"/>
                </c:ext>
              </c:extLst>
            </c:dLbl>
            <c:dLbl>
              <c:idx val="3"/>
              <c:layout>
                <c:manualLayout>
                  <c:x val="-1.9525802810301137E-3"/>
                  <c:y val="1.061812539086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7C-4733-BA48-88B049934EA9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'Wait Times'!$B$4:$E$4</c:f>
              <c:numCache>
                <c:formatCode>[$-409]mmm\-yy;@</c:formatCode>
                <c:ptCount val="4"/>
                <c:pt idx="0">
                  <c:v>43524</c:v>
                </c:pt>
                <c:pt idx="1">
                  <c:v>43496</c:v>
                </c:pt>
                <c:pt idx="2">
                  <c:v>43465</c:v>
                </c:pt>
                <c:pt idx="3">
                  <c:v>43434</c:v>
                </c:pt>
              </c:numCache>
            </c:numRef>
          </c:cat>
          <c:val>
            <c:numRef>
              <c:f>'Wait Times'!$B$7:$E$7</c:f>
              <c:numCache>
                <c:formatCode>General</c:formatCode>
                <c:ptCount val="4"/>
                <c:pt idx="0">
                  <c:v>6</c:v>
                </c:pt>
                <c:pt idx="1">
                  <c:v>14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7C-4733-BA48-88B049934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4"/>
        <c:axId val="195568640"/>
        <c:axId val="173136064"/>
      </c:barChart>
      <c:dateAx>
        <c:axId val="1955686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 panose="020B0604020202020204" pitchFamily="34" charset="0"/>
              </a:defRPr>
            </a:pPr>
            <a:endParaRPr lang="en-US"/>
          </a:p>
        </c:txPr>
        <c:crossAx val="173136064"/>
        <c:crosses val="autoZero"/>
        <c:auto val="1"/>
        <c:lblOffset val="100"/>
        <c:baseTimeUnit val="months"/>
        <c:majorUnit val="1"/>
        <c:minorUnit val="1"/>
      </c:dateAx>
      <c:valAx>
        <c:axId val="173136064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en-US"/>
          </a:p>
        </c:txPr>
        <c:crossAx val="195568640"/>
        <c:crosses val="autoZero"/>
        <c:crossBetween val="between"/>
        <c:majorUnit val="10"/>
      </c:valAx>
      <c:spPr>
        <a:solidFill>
          <a:srgbClr val="FFFFFF"/>
        </a:solidFill>
        <a:ln w="12700">
          <a:solidFill>
            <a:schemeClr val="bg1">
              <a:lumMod val="50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noFill/>
      <a:prstDash val="solid"/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Center Average Wait Time (in minutes) - February 18 - February </a:t>
            </a:r>
            <a:r>
              <a:rPr lang="en-US" sz="1200" baseline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  <a:endParaRPr lang="en-US" sz="12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338082070908575"/>
          <c:y val="3.742689861520474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4438854865364052E-2"/>
          <c:y val="0.10349046158795376"/>
          <c:w val="0.88496411891761939"/>
          <c:h val="0.76101430684247062"/>
        </c:manualLayout>
      </c:layout>
      <c:lineChart>
        <c:grouping val="standard"/>
        <c:varyColors val="0"/>
        <c:ser>
          <c:idx val="0"/>
          <c:order val="0"/>
          <c:spPr>
            <a:ln w="28575"/>
          </c:spPr>
          <c:marker>
            <c:symbol val="none"/>
          </c:marker>
          <c:dLbls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4-4553-B305-5E0AB12DD82E}"/>
                </c:ext>
              </c:extLst>
            </c:dLbl>
            <c:dLbl>
              <c:idx val="36"/>
              <c:layout>
                <c:manualLayout>
                  <c:x val="-3.3168480196981681E-2"/>
                  <c:y val="-2.7007570000719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4-4553-B305-5E0AB12DD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'Wait Times'!$BS$71:$CE$71</c:f>
              <c:numCache>
                <c:formatCode>mmm\-yy</c:formatCode>
                <c:ptCount val="13"/>
                <c:pt idx="0">
                  <c:v>43132</c:v>
                </c:pt>
                <c:pt idx="1">
                  <c:v>43160</c:v>
                </c:pt>
                <c:pt idx="2">
                  <c:v>43191</c:v>
                </c:pt>
                <c:pt idx="3">
                  <c:v>43221</c:v>
                </c:pt>
                <c:pt idx="4">
                  <c:v>43252</c:v>
                </c:pt>
                <c:pt idx="5">
                  <c:v>43282</c:v>
                </c:pt>
                <c:pt idx="6">
                  <c:v>43313</c:v>
                </c:pt>
                <c:pt idx="7">
                  <c:v>43344</c:v>
                </c:pt>
                <c:pt idx="8">
                  <c:v>43374</c:v>
                </c:pt>
                <c:pt idx="9">
                  <c:v>43405</c:v>
                </c:pt>
                <c:pt idx="10">
                  <c:v>43435</c:v>
                </c:pt>
                <c:pt idx="11">
                  <c:v>43466</c:v>
                </c:pt>
                <c:pt idx="12">
                  <c:v>43497</c:v>
                </c:pt>
              </c:numCache>
            </c:numRef>
          </c:cat>
          <c:val>
            <c:numRef>
              <c:f>'Wait Times'!$BS$72:$CE$72</c:f>
              <c:numCache>
                <c:formatCode>General</c:formatCode>
                <c:ptCount val="13"/>
                <c:pt idx="0">
                  <c:v>106</c:v>
                </c:pt>
                <c:pt idx="1">
                  <c:v>107</c:v>
                </c:pt>
                <c:pt idx="2">
                  <c:v>105</c:v>
                </c:pt>
                <c:pt idx="3">
                  <c:v>96</c:v>
                </c:pt>
                <c:pt idx="4">
                  <c:v>85</c:v>
                </c:pt>
                <c:pt idx="5">
                  <c:v>77</c:v>
                </c:pt>
                <c:pt idx="6">
                  <c:v>66</c:v>
                </c:pt>
                <c:pt idx="7">
                  <c:v>50</c:v>
                </c:pt>
                <c:pt idx="8">
                  <c:v>45</c:v>
                </c:pt>
                <c:pt idx="9">
                  <c:v>32</c:v>
                </c:pt>
                <c:pt idx="10">
                  <c:v>35</c:v>
                </c:pt>
                <c:pt idx="11">
                  <c:v>28</c:v>
                </c:pt>
                <c:pt idx="1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D4-4553-B305-5E0AB12DD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350016"/>
        <c:axId val="227649792"/>
      </c:lineChart>
      <c:dateAx>
        <c:axId val="227350016"/>
        <c:scaling>
          <c:orientation val="minMax"/>
        </c:scaling>
        <c:delete val="0"/>
        <c:axPos val="b"/>
        <c:numFmt formatCode="mmm\-yy" sourceLinked="1"/>
        <c:majorTickMark val="in"/>
        <c:minorTickMark val="none"/>
        <c:tickLblPos val="nextTo"/>
        <c:spPr>
          <a:ln/>
        </c:spPr>
        <c:txPr>
          <a:bodyPr rot="-2700000"/>
          <a:lstStyle/>
          <a:p>
            <a:pPr>
              <a:defRPr sz="1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7649792"/>
        <c:crosses val="autoZero"/>
        <c:auto val="1"/>
        <c:lblOffset val="100"/>
        <c:baseTimeUnit val="months"/>
        <c:majorUnit val="1"/>
        <c:majorTimeUnit val="months"/>
      </c:dateAx>
      <c:valAx>
        <c:axId val="2276497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7350016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solidFill>
      <a:schemeClr val="tx2">
        <a:lumMod val="75000"/>
      </a:schemeClr>
    </a:solidFill>
    <a:ln cap="flat"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0.39108</cdr:x>
      <cdr:y>0.38999</cdr:y>
    </cdr:from>
    <cdr:to>
      <cdr:x>0.57938</cdr:x>
      <cdr:y>0.67593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4825" y="917945"/>
          <a:ext cx="849746" cy="6730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ysClr val="windowText" lastClr="000000"/>
              </a:solidFill>
            </a:rPr>
            <a:t>762,820</a:t>
          </a:r>
        </a:p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</a:rPr>
            <a:t> </a:t>
          </a:r>
          <a:r>
            <a:rPr lang="en-US" sz="1400" b="1" dirty="0" smtClean="0">
              <a:solidFill>
                <a:sysClr val="windowText" lastClr="000000"/>
              </a:solidFill>
            </a:rPr>
            <a:t> Total </a:t>
          </a:r>
        </a:p>
        <a:p xmlns:a="http://schemas.openxmlformats.org/drawingml/2006/main">
          <a:r>
            <a:rPr lang="en-US" b="1" dirty="0">
              <a:solidFill>
                <a:sysClr val="windowText" lastClr="000000"/>
              </a:solidFill>
            </a:rPr>
            <a:t> </a:t>
          </a:r>
          <a:r>
            <a:rPr lang="en-US" b="1" dirty="0" smtClean="0">
              <a:solidFill>
                <a:sysClr val="windowText" lastClr="000000"/>
              </a:solidFill>
            </a:rPr>
            <a:t>  </a:t>
          </a:r>
          <a:endParaRPr lang="en-US" sz="11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0.17235</cdr:x>
      <cdr:y>0.31682</cdr:y>
    </cdr:from>
    <cdr:to>
      <cdr:x>0.20255</cdr:x>
      <cdr:y>0.46795</cdr:y>
    </cdr:to>
    <cdr:sp macro="" textlink="">
      <cdr:nvSpPr>
        <cdr:cNvPr id="11267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1179621" y="1803378"/>
          <a:ext cx="742704" cy="2498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Total Calls</a:t>
          </a:r>
        </a:p>
      </cdr:txBody>
    </cdr:sp>
  </cdr:relSizeAnchor>
  <cdr:relSizeAnchor xmlns:cdr="http://schemas.openxmlformats.org/drawingml/2006/chartDrawing">
    <cdr:from>
      <cdr:x>0.05413</cdr:x>
      <cdr:y>0.83332</cdr:y>
    </cdr:from>
    <cdr:to>
      <cdr:x>0.94305</cdr:x>
      <cdr:y>0.99341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3509" y="4253988"/>
          <a:ext cx="8596457" cy="81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>
            <a:effectLst/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0.2837</cdr:y>
    </cdr:from>
    <cdr:to>
      <cdr:x>0.05448</cdr:x>
      <cdr:y>0.39332</cdr:y>
    </cdr:to>
    <cdr:sp macro="" textlink="">
      <cdr:nvSpPr>
        <cdr:cNvPr id="3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-18336" y="1466555"/>
          <a:ext cx="559595" cy="522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 sz="1000" b="1" i="0" u="none" strike="noStrike" baseline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0.05413</cdr:x>
      <cdr:y>0.83332</cdr:y>
    </cdr:from>
    <cdr:to>
      <cdr:x>0.94305</cdr:x>
      <cdr:y>0.99341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3509" y="4253988"/>
          <a:ext cx="8596457" cy="81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>
            <a:effectLst/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0.59694</cdr:x>
      <cdr:y>0.3651</cdr:y>
    </cdr:from>
    <cdr:to>
      <cdr:x>0.77318</cdr:x>
      <cdr:y>0.45147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6493" y="1053308"/>
          <a:ext cx="1011605" cy="249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r>
            <a:rPr lang="en-US" sz="1050" b="1" dirty="0" smtClean="0">
              <a:solidFill>
                <a:sysClr val="windowText" lastClr="000000"/>
              </a:solidFill>
            </a:rPr>
            <a:t>63,307</a:t>
          </a:r>
          <a:endParaRPr lang="en-US" sz="105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0.37607</cdr:x>
      <cdr:y>0.39015</cdr:y>
    </cdr:from>
    <cdr:to>
      <cdr:x>0.56192</cdr:x>
      <cdr:y>0.45362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58691" y="1125595"/>
          <a:ext cx="1066800" cy="183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t"/>
        <a:lstStyle xmlns:a="http://schemas.openxmlformats.org/drawingml/2006/main"/>
        <a:p xmlns:a="http://schemas.openxmlformats.org/drawingml/2006/main">
          <a:r>
            <a:rPr lang="en-US" sz="1050" b="1" dirty="0" smtClean="0">
              <a:solidFill>
                <a:sysClr val="windowText" lastClr="000000"/>
              </a:solidFill>
            </a:rPr>
            <a:t>57,208</a:t>
          </a:r>
          <a:endParaRPr lang="en-US" sz="105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0.04139</cdr:x>
      <cdr:y>0.34512</cdr:y>
    </cdr:from>
    <cdr:to>
      <cdr:x>0.09711</cdr:x>
      <cdr:y>0.5639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197" y="1238363"/>
          <a:ext cx="362415" cy="7850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36576" tIns="36576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endParaRPr lang="en-US" sz="1600" b="1" i="0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0.04139</cdr:x>
      <cdr:y>0.31194</cdr:y>
    </cdr:from>
    <cdr:to>
      <cdr:x>0.09711</cdr:x>
      <cdr:y>0.53072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851" y="1119299"/>
          <a:ext cx="415781" cy="785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36576" tIns="36576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1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Minutes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0.01097</cdr:x>
      <cdr:y>0.41028</cdr:y>
    </cdr:from>
    <cdr:to>
      <cdr:x>0.04497</cdr:x>
      <cdr:y>0.55889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727" y="1949089"/>
          <a:ext cx="306085" cy="7059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36576" tIns="36576" rIns="0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000" b="1" i="0" u="none" strike="noStrike" baseline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Minutes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367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456" y="1"/>
            <a:ext cx="303736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52363B-5555-4DEB-BCEC-6FF856CF4940}" type="datetime1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728"/>
            <a:ext cx="3037367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456" y="8828728"/>
            <a:ext cx="3037366" cy="4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0" rIns="91842" bIns="4592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8A11466-5152-4EF1-8F26-055F49651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0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67" cy="466088"/>
          </a:xfrm>
          <a:prstGeom prst="rect">
            <a:avLst/>
          </a:prstGeom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456" y="1"/>
            <a:ext cx="3037366" cy="466088"/>
          </a:xfrm>
          <a:prstGeom prst="rect">
            <a:avLst/>
          </a:prstGeom>
        </p:spPr>
        <p:txBody>
          <a:bodyPr vert="horz" lIns="93165" tIns="46582" rIns="93165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3919DB4-7FDB-477C-AA31-DCA1A87C1792}" type="datetime1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2" rIns="93165" bIns="465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67" y="4416742"/>
            <a:ext cx="5609267" cy="4182112"/>
          </a:xfrm>
          <a:prstGeom prst="rect">
            <a:avLst/>
          </a:prstGeom>
        </p:spPr>
        <p:txBody>
          <a:bodyPr vert="horz" lIns="93165" tIns="46582" rIns="93165" bIns="4658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728"/>
            <a:ext cx="3037367" cy="466088"/>
          </a:xfrm>
          <a:prstGeom prst="rect">
            <a:avLst/>
          </a:prstGeom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456" y="8828728"/>
            <a:ext cx="3037366" cy="466088"/>
          </a:xfrm>
          <a:prstGeom prst="rect">
            <a:avLst/>
          </a:prstGeom>
        </p:spPr>
        <p:txBody>
          <a:bodyPr vert="horz" lIns="93165" tIns="46582" rIns="93165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697C25D-CE54-4CAF-83B4-B686BE153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95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2D29FD-E44D-4B4E-8F94-621F9575FAF4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AFD8C5-3C3C-43C6-83DC-3B457383E4F2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19337-5F41-4BA8-9DC9-3E691B1980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38088-2EFC-4B36-B15C-17D94DC8F8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7C25D-CE54-4CAF-83B4-B686BE1539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5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1456" y="8828728"/>
            <a:ext cx="3037366" cy="466088"/>
          </a:xfrm>
          <a:prstGeom prst="rect">
            <a:avLst/>
          </a:prstGeom>
          <a:noFill/>
        </p:spPr>
        <p:txBody>
          <a:bodyPr lIns="93165" tIns="46582" rIns="93165" bIns="4658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89DB59-B2C7-4A51-9041-2E0A0380FFC9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5460-0A0D-4506-A842-0D7DB4938798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5EA8-427A-4267-BBBA-5AF79E7F3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7636-8751-4202-B9E1-A35420FFAE9E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174B-6906-40E0-91B5-B76418028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4EBD-92C7-4C31-9C97-7F3F89628953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95A6-D4EA-4104-8374-B763A6145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A21E-F96F-44E0-9104-C4B745DE01F9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EB45-9398-41A1-85FA-3D5049D22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A910-C325-4036-839D-8FA07682E6CD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22EA-726D-4A38-9AE9-06564E337E0F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55BF-6FF2-49F5-BF21-359C9695A874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1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AAB3-B885-4C23-B1E9-0C8B367FC0FF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4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8CFD-E313-45F3-9A67-A1EE3A87126A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8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F2DF-F702-4648-9699-1EBB597E0127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4879-340B-4201-9D29-1D71612F48D2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B9D7-AF56-4B80-B63E-968083571C2C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E0ED-8339-42C5-8AD2-4EB04AA18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3FC3-DA2F-4BF8-8177-D4E843E78FEB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1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9A58-E28C-4872-B1BB-4264CAC21FF0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63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0A5E-831F-4BE8-AAE5-8736EBA45682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49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B1BA-AD63-46D7-AC6F-625D961B72B3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5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F561C-D1AE-4EB9-BBFC-BC1FBDC3A39D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173AC-CD09-4095-939C-52A5773829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91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2525-E907-430B-B66C-B64E7ACCC9B0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B0B8-4864-4127-938E-6EA71D1E0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85D1-A224-47E3-986E-9036F0E9DD78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65F9-73E1-49A6-8B4B-9376C8417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A182-1189-4219-9E1E-D84323AB77D5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6F09-DA0A-488E-838C-9E7F91511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15A2-897C-4B6C-B6B6-01DEE50AFA79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1323-BCC3-45CF-BF0C-D42794B07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64B1-1228-454F-AC62-6758F80E2C60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77000"/>
            <a:ext cx="1219200" cy="304800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fld id="{131E044A-7DD0-4B94-8B88-7618E831EB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0EF9-0403-4E5A-B0B4-B25D9ECCEEF0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2406-E913-4690-B35B-29D0F9AED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4D4D1D-F4BD-4835-BBEC-BC34665D8B83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173AC-CD09-4095-939C-52A577382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D888-D56F-4585-8399-CA57C99BF11A}" type="datetime4">
              <a:rPr lang="en-US" smtClean="0"/>
              <a:t>March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0920-BC43-4134-9EF2-E6F0280B4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15362" name="Rectangle 88"/>
          <p:cNvSpPr>
            <a:spLocks noChangeArrowheads="1"/>
          </p:cNvSpPr>
          <p:nvPr/>
        </p:nvSpPr>
        <p:spPr bwMode="auto">
          <a:xfrm>
            <a:off x="1790700" y="4419600"/>
            <a:ext cx="5638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4E65B1"/>
                </a:solidFill>
                <a:latin typeface="Calibri" pitchFamily="34" charset="0"/>
              </a:rPr>
              <a:t>DSS Public </a:t>
            </a:r>
            <a:r>
              <a:rPr lang="en-US" sz="3600" b="1" dirty="0">
                <a:solidFill>
                  <a:srgbClr val="4E65B1"/>
                </a:solidFill>
                <a:latin typeface="Calibri" pitchFamily="34" charset="0"/>
              </a:rPr>
              <a:t>Dashboard </a:t>
            </a:r>
            <a:endParaRPr lang="en-US" sz="3600" dirty="0"/>
          </a:p>
          <a:p>
            <a:pPr algn="ctr" eaLnBrk="0" hangingPunct="0"/>
            <a:r>
              <a:rPr lang="en-US" sz="3600" b="1" dirty="0" smtClean="0">
                <a:solidFill>
                  <a:srgbClr val="4E65B1"/>
                </a:solidFill>
                <a:latin typeface="Calibri" pitchFamily="34" charset="0"/>
              </a:rPr>
              <a:t>March 2019</a:t>
            </a:r>
            <a:endParaRPr lang="en-US" sz="3600" b="1" dirty="0">
              <a:solidFill>
                <a:srgbClr val="4E65B1"/>
              </a:solidFill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14475"/>
            <a:ext cx="6172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13"/>
          <p:cNvSpPr>
            <a:spLocks/>
          </p:cNvSpPr>
          <p:nvPr/>
        </p:nvSpPr>
        <p:spPr bwMode="auto">
          <a:xfrm>
            <a:off x="408709" y="976441"/>
            <a:ext cx="8430489" cy="25148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8" name="Freeform 13"/>
          <p:cNvSpPr>
            <a:spLocks/>
          </p:cNvSpPr>
          <p:nvPr/>
        </p:nvSpPr>
        <p:spPr bwMode="auto">
          <a:xfrm>
            <a:off x="408710" y="3579659"/>
            <a:ext cx="8430489" cy="30117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432" name="Group 161"/>
          <p:cNvGrpSpPr>
            <a:grpSpLocks/>
          </p:cNvGrpSpPr>
          <p:nvPr/>
        </p:nvGrpSpPr>
        <p:grpSpPr bwMode="auto">
          <a:xfrm>
            <a:off x="4816475" y="5092401"/>
            <a:ext cx="1670050" cy="230188"/>
            <a:chOff x="3630" y="1696"/>
            <a:chExt cx="1402" cy="145"/>
          </a:xfrm>
        </p:grpSpPr>
        <p:sp>
          <p:nvSpPr>
            <p:cNvPr id="1258" name="Rectangle 138"/>
            <p:cNvSpPr>
              <a:spLocks noChangeArrowheads="1"/>
            </p:cNvSpPr>
            <p:nvPr/>
          </p:nvSpPr>
          <p:spPr bwMode="auto">
            <a:xfrm>
              <a:off x="3630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0" name="Rectangle 140"/>
            <p:cNvSpPr>
              <a:spLocks noChangeArrowheads="1"/>
            </p:cNvSpPr>
            <p:nvPr/>
          </p:nvSpPr>
          <p:spPr bwMode="auto">
            <a:xfrm>
              <a:off x="4067" y="1696"/>
              <a:ext cx="327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1" name="Rectangle 141"/>
            <p:cNvSpPr>
              <a:spLocks noChangeArrowheads="1"/>
            </p:cNvSpPr>
            <p:nvPr/>
          </p:nvSpPr>
          <p:spPr bwMode="auto">
            <a:xfrm>
              <a:off x="4281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64" name="Rectangle 144"/>
            <p:cNvSpPr>
              <a:spLocks noChangeArrowheads="1"/>
            </p:cNvSpPr>
            <p:nvPr/>
          </p:nvSpPr>
          <p:spPr bwMode="auto">
            <a:xfrm>
              <a:off x="4996" y="1696"/>
              <a:ext cx="36" cy="14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5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</p:grpSp>
      <p:grpSp>
        <p:nvGrpSpPr>
          <p:cNvPr id="17433" name="Group 203"/>
          <p:cNvGrpSpPr>
            <a:grpSpLocks/>
          </p:cNvGrpSpPr>
          <p:nvPr/>
        </p:nvGrpSpPr>
        <p:grpSpPr bwMode="auto">
          <a:xfrm>
            <a:off x="4498975" y="4055678"/>
            <a:ext cx="1976438" cy="461963"/>
            <a:chOff x="3350" y="2171"/>
            <a:chExt cx="1660" cy="291"/>
          </a:xfrm>
        </p:grpSpPr>
        <p:sp>
          <p:nvSpPr>
            <p:cNvPr id="1216" name="Rectangle 167"/>
            <p:cNvSpPr>
              <a:spLocks noChangeArrowheads="1"/>
            </p:cNvSpPr>
            <p:nvPr/>
          </p:nvSpPr>
          <p:spPr bwMode="auto">
            <a:xfrm>
              <a:off x="3350" y="2171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17" name="Rectangle 168"/>
            <p:cNvSpPr>
              <a:spLocks noChangeArrowheads="1"/>
            </p:cNvSpPr>
            <p:nvPr/>
          </p:nvSpPr>
          <p:spPr bwMode="auto">
            <a:xfrm>
              <a:off x="3566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0" name="Rectangle 171"/>
            <p:cNvSpPr>
              <a:spLocks noChangeArrowheads="1"/>
            </p:cNvSpPr>
            <p:nvPr/>
          </p:nvSpPr>
          <p:spPr bwMode="auto">
            <a:xfrm>
              <a:off x="4204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2" name="Rectangle 173"/>
            <p:cNvSpPr>
              <a:spLocks noChangeArrowheads="1"/>
            </p:cNvSpPr>
            <p:nvPr/>
          </p:nvSpPr>
          <p:spPr bwMode="auto">
            <a:xfrm>
              <a:off x="4707" y="2171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3" name="Rectangle 174"/>
            <p:cNvSpPr>
              <a:spLocks noChangeArrowheads="1"/>
            </p:cNvSpPr>
            <p:nvPr/>
          </p:nvSpPr>
          <p:spPr bwMode="auto">
            <a:xfrm>
              <a:off x="4923" y="2171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6" name="Rectangle 177"/>
            <p:cNvSpPr>
              <a:spLocks noChangeArrowheads="1"/>
            </p:cNvSpPr>
            <p:nvPr/>
          </p:nvSpPr>
          <p:spPr bwMode="auto">
            <a:xfrm>
              <a:off x="3350" y="2326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27" name="Rectangle 178"/>
            <p:cNvSpPr>
              <a:spLocks noChangeArrowheads="1"/>
            </p:cNvSpPr>
            <p:nvPr/>
          </p:nvSpPr>
          <p:spPr bwMode="auto">
            <a:xfrm>
              <a:off x="3566" y="2326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32" name="Rectangle 183"/>
            <p:cNvSpPr>
              <a:spLocks noChangeArrowheads="1"/>
            </p:cNvSpPr>
            <p:nvPr/>
          </p:nvSpPr>
          <p:spPr bwMode="auto">
            <a:xfrm>
              <a:off x="4707" y="2326"/>
              <a:ext cx="303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        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1233" name="Rectangle 184"/>
            <p:cNvSpPr>
              <a:spLocks noChangeArrowheads="1"/>
            </p:cNvSpPr>
            <p:nvPr/>
          </p:nvSpPr>
          <p:spPr bwMode="auto">
            <a:xfrm>
              <a:off x="4923" y="2326"/>
              <a:ext cx="34" cy="13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j-lt"/>
                </a:rPr>
                <a:t> </a:t>
              </a:r>
              <a:endParaRPr lang="en-US" dirty="0" smtClean="0">
                <a:latin typeface="+mj-lt"/>
              </a:endParaRPr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1283459" y="3658803"/>
            <a:ext cx="1152645" cy="1006285"/>
          </a:xfrm>
          <a:custGeom>
            <a:avLst/>
            <a:gdLst>
              <a:gd name="T0" fmla="*/ 192 w 2304"/>
              <a:gd name="T1" fmla="*/ 1152 h 1152"/>
              <a:gd name="T2" fmla="*/ 2112 w 2304"/>
              <a:gd name="T3" fmla="*/ 1152 h 1152"/>
              <a:gd name="T4" fmla="*/ 2304 w 2304"/>
              <a:gd name="T5" fmla="*/ 960 h 1152"/>
              <a:gd name="T6" fmla="*/ 2304 w 2304"/>
              <a:gd name="T7" fmla="*/ 960 h 1152"/>
              <a:gd name="T8" fmla="*/ 2304 w 2304"/>
              <a:gd name="T9" fmla="*/ 192 h 1152"/>
              <a:gd name="T10" fmla="*/ 2112 w 2304"/>
              <a:gd name="T11" fmla="*/ 0 h 1152"/>
              <a:gd name="T12" fmla="*/ 192 w 2304"/>
              <a:gd name="T13" fmla="*/ 0 h 1152"/>
              <a:gd name="T14" fmla="*/ 0 w 2304"/>
              <a:gd name="T15" fmla="*/ 192 h 1152"/>
              <a:gd name="T16" fmla="*/ 0 w 2304"/>
              <a:gd name="T17" fmla="*/ 960 h 1152"/>
              <a:gd name="T18" fmla="*/ 192 w 2304"/>
              <a:gd name="T19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1152">
                <a:moveTo>
                  <a:pt x="192" y="1152"/>
                </a:moveTo>
                <a:lnTo>
                  <a:pt x="2112" y="1152"/>
                </a:lnTo>
                <a:cubicBezTo>
                  <a:pt x="2218" y="1152"/>
                  <a:pt x="2304" y="1066"/>
                  <a:pt x="2304" y="960"/>
                </a:cubicBezTo>
                <a:cubicBezTo>
                  <a:pt x="2304" y="960"/>
                  <a:pt x="2304" y="960"/>
                  <a:pt x="2304" y="960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960"/>
                </a:lnTo>
                <a:cubicBezTo>
                  <a:pt x="0" y="1066"/>
                  <a:pt x="86" y="1152"/>
                  <a:pt x="192" y="1152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DSS Work </a:t>
            </a:r>
            <a:r>
              <a:rPr lang="en-US" sz="105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Flow</a:t>
            </a:r>
            <a:endParaRPr lang="en-US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4" name="Freeform 17"/>
          <p:cNvSpPr>
            <a:spLocks/>
          </p:cNvSpPr>
          <p:nvPr/>
        </p:nvSpPr>
        <p:spPr bwMode="auto">
          <a:xfrm>
            <a:off x="1283459" y="4755642"/>
            <a:ext cx="1154431" cy="676805"/>
          </a:xfrm>
          <a:custGeom>
            <a:avLst/>
            <a:gdLst>
              <a:gd name="T0" fmla="*/ 192 w 2304"/>
              <a:gd name="T1" fmla="*/ 864 h 864"/>
              <a:gd name="T2" fmla="*/ 2112 w 2304"/>
              <a:gd name="T3" fmla="*/ 864 h 864"/>
              <a:gd name="T4" fmla="*/ 2304 w 2304"/>
              <a:gd name="T5" fmla="*/ 672 h 864"/>
              <a:gd name="T6" fmla="*/ 2304 w 2304"/>
              <a:gd name="T7" fmla="*/ 672 h 864"/>
              <a:gd name="T8" fmla="*/ 2304 w 2304"/>
              <a:gd name="T9" fmla="*/ 192 h 864"/>
              <a:gd name="T10" fmla="*/ 2112 w 2304"/>
              <a:gd name="T11" fmla="*/ 0 h 864"/>
              <a:gd name="T12" fmla="*/ 192 w 2304"/>
              <a:gd name="T13" fmla="*/ 0 h 864"/>
              <a:gd name="T14" fmla="*/ 0 w 2304"/>
              <a:gd name="T15" fmla="*/ 192 h 864"/>
              <a:gd name="T16" fmla="*/ 0 w 2304"/>
              <a:gd name="T17" fmla="*/ 672 h 864"/>
              <a:gd name="T18" fmla="*/ 192 w 2304"/>
              <a:gd name="T1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864">
                <a:moveTo>
                  <a:pt x="192" y="864"/>
                </a:moveTo>
                <a:lnTo>
                  <a:pt x="2112" y="864"/>
                </a:lnTo>
                <a:cubicBezTo>
                  <a:pt x="2218" y="864"/>
                  <a:pt x="2304" y="778"/>
                  <a:pt x="2304" y="672"/>
                </a:cubicBezTo>
                <a:cubicBezTo>
                  <a:pt x="2304" y="672"/>
                  <a:pt x="2304" y="672"/>
                  <a:pt x="2304" y="672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672"/>
                </a:lnTo>
                <a:cubicBezTo>
                  <a:pt x="0" y="778"/>
                  <a:pt x="86" y="864"/>
                  <a:pt x="192" y="864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Service Centers</a:t>
            </a:r>
          </a:p>
        </p:txBody>
      </p:sp>
      <p:sp>
        <p:nvSpPr>
          <p:cNvPr id="150" name="Freeform 27"/>
          <p:cNvSpPr>
            <a:spLocks/>
          </p:cNvSpPr>
          <p:nvPr/>
        </p:nvSpPr>
        <p:spPr bwMode="auto">
          <a:xfrm>
            <a:off x="1295644" y="5514830"/>
            <a:ext cx="1153241" cy="938040"/>
          </a:xfrm>
          <a:custGeom>
            <a:avLst/>
            <a:gdLst>
              <a:gd name="T0" fmla="*/ 192 w 2304"/>
              <a:gd name="T1" fmla="*/ 1584 h 1584"/>
              <a:gd name="T2" fmla="*/ 2112 w 2304"/>
              <a:gd name="T3" fmla="*/ 1584 h 1584"/>
              <a:gd name="T4" fmla="*/ 2304 w 2304"/>
              <a:gd name="T5" fmla="*/ 1392 h 1584"/>
              <a:gd name="T6" fmla="*/ 2304 w 2304"/>
              <a:gd name="T7" fmla="*/ 1392 h 1584"/>
              <a:gd name="T8" fmla="*/ 2304 w 2304"/>
              <a:gd name="T9" fmla="*/ 192 h 1584"/>
              <a:gd name="T10" fmla="*/ 2112 w 2304"/>
              <a:gd name="T11" fmla="*/ 0 h 1584"/>
              <a:gd name="T12" fmla="*/ 192 w 2304"/>
              <a:gd name="T13" fmla="*/ 0 h 1584"/>
              <a:gd name="T14" fmla="*/ 0 w 2304"/>
              <a:gd name="T15" fmla="*/ 192 h 1584"/>
              <a:gd name="T16" fmla="*/ 0 w 2304"/>
              <a:gd name="T17" fmla="*/ 1392 h 1584"/>
              <a:gd name="T18" fmla="*/ 192 w 2304"/>
              <a:gd name="T1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1584">
                <a:moveTo>
                  <a:pt x="192" y="1584"/>
                </a:moveTo>
                <a:lnTo>
                  <a:pt x="2112" y="1584"/>
                </a:lnTo>
                <a:cubicBezTo>
                  <a:pt x="2218" y="1584"/>
                  <a:pt x="2304" y="1498"/>
                  <a:pt x="2304" y="1392"/>
                </a:cubicBezTo>
                <a:cubicBezTo>
                  <a:pt x="2304" y="1392"/>
                  <a:pt x="2304" y="1392"/>
                  <a:pt x="2304" y="1392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1392"/>
                </a:lnTo>
                <a:cubicBezTo>
                  <a:pt x="0" y="1498"/>
                  <a:pt x="86" y="1584"/>
                  <a:pt x="192" y="1584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Benefits Centers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339" y="1191811"/>
            <a:ext cx="461665" cy="220790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Self Service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8839" y="3777487"/>
            <a:ext cx="738664" cy="279097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DSS Processing </a:t>
            </a:r>
          </a:p>
          <a:p>
            <a:pPr algn="ctr">
              <a:defRPr/>
            </a:pPr>
            <a:r>
              <a:rPr lang="en-US" b="1" dirty="0">
                <a:latin typeface="+mj-lt"/>
              </a:rPr>
              <a:t>&amp; Outcomes</a:t>
            </a:r>
          </a:p>
        </p:txBody>
      </p:sp>
      <p:pic>
        <p:nvPicPr>
          <p:cNvPr id="17512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17513" name="Rectangle 88"/>
          <p:cNvSpPr>
            <a:spLocks noChangeArrowheads="1"/>
          </p:cNvSpPr>
          <p:nvPr/>
        </p:nvSpPr>
        <p:spPr bwMode="auto">
          <a:xfrm>
            <a:off x="1670345" y="602990"/>
            <a:ext cx="622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March - 2019 </a:t>
            </a:r>
            <a:endParaRPr lang="en-US" sz="2400" dirty="0">
              <a:latin typeface="+mj-lt"/>
            </a:endParaRPr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2619686" y="3709920"/>
            <a:ext cx="5990913" cy="955168"/>
          </a:xfrm>
          <a:custGeom>
            <a:avLst/>
            <a:gdLst>
              <a:gd name="T0" fmla="*/ 192 w 9504"/>
              <a:gd name="T1" fmla="*/ 1152 h 1152"/>
              <a:gd name="T2" fmla="*/ 9312 w 9504"/>
              <a:gd name="T3" fmla="*/ 1152 h 1152"/>
              <a:gd name="T4" fmla="*/ 9504 w 9504"/>
              <a:gd name="T5" fmla="*/ 960 h 1152"/>
              <a:gd name="T6" fmla="*/ 9504 w 9504"/>
              <a:gd name="T7" fmla="*/ 960 h 1152"/>
              <a:gd name="T8" fmla="*/ 9504 w 9504"/>
              <a:gd name="T9" fmla="*/ 192 h 1152"/>
              <a:gd name="T10" fmla="*/ 9312 w 9504"/>
              <a:gd name="T11" fmla="*/ 0 h 1152"/>
              <a:gd name="T12" fmla="*/ 192 w 9504"/>
              <a:gd name="T13" fmla="*/ 0 h 1152"/>
              <a:gd name="T14" fmla="*/ 0 w 9504"/>
              <a:gd name="T15" fmla="*/ 192 h 1152"/>
              <a:gd name="T16" fmla="*/ 0 w 9504"/>
              <a:gd name="T17" fmla="*/ 960 h 1152"/>
              <a:gd name="T18" fmla="*/ 192 w 9504"/>
              <a:gd name="T19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1152">
                <a:moveTo>
                  <a:pt x="192" y="1152"/>
                </a:moveTo>
                <a:lnTo>
                  <a:pt x="9312" y="1152"/>
                </a:lnTo>
                <a:cubicBezTo>
                  <a:pt x="9418" y="1152"/>
                  <a:pt x="9504" y="1066"/>
                  <a:pt x="9504" y="960"/>
                </a:cubicBezTo>
                <a:cubicBezTo>
                  <a:pt x="9504" y="960"/>
                  <a:pt x="9504" y="960"/>
                  <a:pt x="9504" y="960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960"/>
                </a:lnTo>
                <a:cubicBezTo>
                  <a:pt x="0" y="1066"/>
                  <a:pt x="86" y="1152"/>
                  <a:pt x="192" y="1152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noFill/>
              <a:latin typeface="+mj-lt"/>
            </a:endParaRPr>
          </a:p>
        </p:txBody>
      </p:sp>
      <p:sp>
        <p:nvSpPr>
          <p:cNvPr id="2" name="Freeform 94"/>
          <p:cNvSpPr>
            <a:spLocks/>
          </p:cNvSpPr>
          <p:nvPr/>
        </p:nvSpPr>
        <p:spPr bwMode="auto">
          <a:xfrm>
            <a:off x="2739856" y="3810952"/>
            <a:ext cx="1429209" cy="787698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charset="0"/>
              </a:rPr>
              <a:t>25,609,508</a:t>
            </a:r>
            <a:endParaRPr lang="en-US" sz="1200" b="1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9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Total Documents Scanned</a:t>
            </a:r>
            <a:endParaRPr lang="en-US" sz="9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2619686" y="5510985"/>
            <a:ext cx="5990913" cy="938040"/>
          </a:xfrm>
          <a:custGeom>
            <a:avLst/>
            <a:gdLst>
              <a:gd name="T0" fmla="*/ 192 w 9504"/>
              <a:gd name="T1" fmla="*/ 1872 h 1872"/>
              <a:gd name="T2" fmla="*/ 9312 w 9504"/>
              <a:gd name="T3" fmla="*/ 1872 h 1872"/>
              <a:gd name="T4" fmla="*/ 9504 w 9504"/>
              <a:gd name="T5" fmla="*/ 1680 h 1872"/>
              <a:gd name="T6" fmla="*/ 9504 w 9504"/>
              <a:gd name="T7" fmla="*/ 1680 h 1872"/>
              <a:gd name="T8" fmla="*/ 9504 w 9504"/>
              <a:gd name="T9" fmla="*/ 192 h 1872"/>
              <a:gd name="T10" fmla="*/ 9312 w 9504"/>
              <a:gd name="T11" fmla="*/ 0 h 1872"/>
              <a:gd name="T12" fmla="*/ 192 w 9504"/>
              <a:gd name="T13" fmla="*/ 0 h 1872"/>
              <a:gd name="T14" fmla="*/ 0 w 9504"/>
              <a:gd name="T15" fmla="*/ 192 h 1872"/>
              <a:gd name="T16" fmla="*/ 0 w 9504"/>
              <a:gd name="T17" fmla="*/ 1680 h 1872"/>
              <a:gd name="T18" fmla="*/ 192 w 9504"/>
              <a:gd name="T19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1872">
                <a:moveTo>
                  <a:pt x="192" y="1872"/>
                </a:moveTo>
                <a:lnTo>
                  <a:pt x="9312" y="1872"/>
                </a:lnTo>
                <a:cubicBezTo>
                  <a:pt x="9418" y="1872"/>
                  <a:pt x="9504" y="1786"/>
                  <a:pt x="9504" y="1680"/>
                </a:cubicBezTo>
                <a:cubicBezTo>
                  <a:pt x="9504" y="1680"/>
                  <a:pt x="9504" y="1680"/>
                  <a:pt x="9504" y="1680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1680"/>
                </a:lnTo>
                <a:cubicBezTo>
                  <a:pt x="0" y="1786"/>
                  <a:pt x="86" y="1872"/>
                  <a:pt x="192" y="1872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2619686" y="4758922"/>
            <a:ext cx="5990913" cy="673525"/>
          </a:xfrm>
          <a:custGeom>
            <a:avLst/>
            <a:gdLst>
              <a:gd name="T0" fmla="*/ 192 w 9504"/>
              <a:gd name="T1" fmla="*/ 864 h 864"/>
              <a:gd name="T2" fmla="*/ 9312 w 9504"/>
              <a:gd name="T3" fmla="*/ 864 h 864"/>
              <a:gd name="T4" fmla="*/ 9504 w 9504"/>
              <a:gd name="T5" fmla="*/ 672 h 864"/>
              <a:gd name="T6" fmla="*/ 9504 w 9504"/>
              <a:gd name="T7" fmla="*/ 672 h 864"/>
              <a:gd name="T8" fmla="*/ 9504 w 9504"/>
              <a:gd name="T9" fmla="*/ 192 h 864"/>
              <a:gd name="T10" fmla="*/ 9312 w 9504"/>
              <a:gd name="T11" fmla="*/ 0 h 864"/>
              <a:gd name="T12" fmla="*/ 192 w 9504"/>
              <a:gd name="T13" fmla="*/ 0 h 864"/>
              <a:gd name="T14" fmla="*/ 0 w 9504"/>
              <a:gd name="T15" fmla="*/ 192 h 864"/>
              <a:gd name="T16" fmla="*/ 0 w 9504"/>
              <a:gd name="T17" fmla="*/ 672 h 864"/>
              <a:gd name="T18" fmla="*/ 192 w 9504"/>
              <a:gd name="T1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04" h="864">
                <a:moveTo>
                  <a:pt x="192" y="864"/>
                </a:moveTo>
                <a:lnTo>
                  <a:pt x="9312" y="864"/>
                </a:lnTo>
                <a:cubicBezTo>
                  <a:pt x="9418" y="864"/>
                  <a:pt x="9504" y="778"/>
                  <a:pt x="9504" y="672"/>
                </a:cubicBezTo>
                <a:cubicBezTo>
                  <a:pt x="9504" y="672"/>
                  <a:pt x="9504" y="672"/>
                  <a:pt x="9504" y="672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672"/>
                </a:lnTo>
                <a:cubicBezTo>
                  <a:pt x="0" y="778"/>
                  <a:pt x="86" y="864"/>
                  <a:pt x="192" y="864"/>
                </a:cubicBezTo>
                <a:close/>
              </a:path>
            </a:pathLst>
          </a:custGeom>
          <a:solidFill>
            <a:srgbClr val="AFC2D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4319" y="3725693"/>
            <a:ext cx="2330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Incoming vs Processed Envelopes</a:t>
            </a:r>
            <a:endParaRPr lang="en-US" sz="1100" b="1" dirty="0">
              <a:latin typeface="+mj-lt"/>
            </a:endParaRPr>
          </a:p>
        </p:txBody>
      </p:sp>
      <p:sp>
        <p:nvSpPr>
          <p:cNvPr id="102" name="Freeform 94"/>
          <p:cNvSpPr>
            <a:spLocks/>
          </p:cNvSpPr>
          <p:nvPr/>
        </p:nvSpPr>
        <p:spPr bwMode="auto">
          <a:xfrm>
            <a:off x="2770341" y="5645572"/>
            <a:ext cx="1192059" cy="676555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+mj-lt"/>
                <a:cs typeface="Arial" charset="0"/>
              </a:rPr>
              <a:t>2,824,713</a:t>
            </a:r>
            <a:r>
              <a:rPr lang="en-US" sz="1000" b="1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9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Total Calls Serviced</a:t>
            </a:r>
            <a:endParaRPr lang="en-US" sz="9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05" name="Freeform 94"/>
          <p:cNvSpPr>
            <a:spLocks/>
          </p:cNvSpPr>
          <p:nvPr/>
        </p:nvSpPr>
        <p:spPr bwMode="auto">
          <a:xfrm>
            <a:off x="2770341" y="4834176"/>
            <a:ext cx="1276809" cy="516450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000" b="1" i="1" dirty="0" smtClean="0">
                <a:solidFill>
                  <a:schemeClr val="bg1"/>
                </a:solidFill>
                <a:latin typeface="+mj-lt"/>
                <a:cs typeface="Arial" charset="0"/>
              </a:rPr>
              <a:t>State-Wide Total Walk-Ins</a:t>
            </a:r>
            <a:endParaRPr lang="en-US" sz="1000" b="1" i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1236831" y="1073239"/>
            <a:ext cx="2641975" cy="2331716"/>
          </a:xfrm>
          <a:custGeom>
            <a:avLst/>
            <a:gdLst>
              <a:gd name="T0" fmla="*/ 192 w 9504"/>
              <a:gd name="T1" fmla="*/ 1056 h 1056"/>
              <a:gd name="T2" fmla="*/ 9312 w 9504"/>
              <a:gd name="T3" fmla="*/ 1056 h 1056"/>
              <a:gd name="T4" fmla="*/ 9504 w 9504"/>
              <a:gd name="T5" fmla="*/ 864 h 1056"/>
              <a:gd name="T6" fmla="*/ 9504 w 9504"/>
              <a:gd name="T7" fmla="*/ 864 h 1056"/>
              <a:gd name="T8" fmla="*/ 9504 w 9504"/>
              <a:gd name="T9" fmla="*/ 192 h 1056"/>
              <a:gd name="T10" fmla="*/ 9312 w 9504"/>
              <a:gd name="T11" fmla="*/ 0 h 1056"/>
              <a:gd name="T12" fmla="*/ 9312 w 9504"/>
              <a:gd name="T13" fmla="*/ 0 h 1056"/>
              <a:gd name="T14" fmla="*/ 192 w 9504"/>
              <a:gd name="T15" fmla="*/ 0 h 1056"/>
              <a:gd name="T16" fmla="*/ 0 w 9504"/>
              <a:gd name="T17" fmla="*/ 192 h 1056"/>
              <a:gd name="T18" fmla="*/ 0 w 9504"/>
              <a:gd name="T19" fmla="*/ 864 h 1056"/>
              <a:gd name="T20" fmla="*/ 192 w 9504"/>
              <a:gd name="T21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04" h="1056">
                <a:moveTo>
                  <a:pt x="192" y="1056"/>
                </a:moveTo>
                <a:lnTo>
                  <a:pt x="9312" y="1056"/>
                </a:lnTo>
                <a:cubicBezTo>
                  <a:pt x="9418" y="1056"/>
                  <a:pt x="9504" y="970"/>
                  <a:pt x="9504" y="864"/>
                </a:cubicBezTo>
                <a:cubicBezTo>
                  <a:pt x="9504" y="864"/>
                  <a:pt x="9504" y="864"/>
                  <a:pt x="9504" y="864"/>
                </a:cubicBezTo>
                <a:lnTo>
                  <a:pt x="9504" y="192"/>
                </a:lnTo>
                <a:cubicBezTo>
                  <a:pt x="9504" y="86"/>
                  <a:pt x="9418" y="0"/>
                  <a:pt x="9312" y="0"/>
                </a:cubicBezTo>
                <a:lnTo>
                  <a:pt x="9312" y="0"/>
                </a:ln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864"/>
                </a:lnTo>
                <a:cubicBezTo>
                  <a:pt x="0" y="970"/>
                  <a:pt x="86" y="1056"/>
                  <a:pt x="192" y="1056"/>
                </a:cubicBezTo>
                <a:close/>
              </a:path>
            </a:pathLst>
          </a:custGeom>
          <a:solidFill>
            <a:srgbClr val="AFC2DA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1050" dirty="0">
              <a:latin typeface="+mj-lt"/>
            </a:endParaRPr>
          </a:p>
        </p:txBody>
      </p:sp>
      <p:sp>
        <p:nvSpPr>
          <p:cNvPr id="76" name="Rectangle 131"/>
          <p:cNvSpPr>
            <a:spLocks noChangeArrowheads="1"/>
          </p:cNvSpPr>
          <p:nvPr/>
        </p:nvSpPr>
        <p:spPr bwMode="auto">
          <a:xfrm>
            <a:off x="2899231" y="1315387"/>
            <a:ext cx="865051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i="1" dirty="0">
                <a:solidFill>
                  <a:srgbClr val="000000"/>
                </a:solidFill>
                <a:latin typeface="+mj-lt"/>
              </a:rPr>
              <a:t>Client accounts created over the phone since </a:t>
            </a:r>
            <a:r>
              <a:rPr lang="en-US" sz="1000" i="1" dirty="0" smtClean="0">
                <a:solidFill>
                  <a:srgbClr val="000000"/>
                </a:solidFill>
                <a:latin typeface="+mj-lt"/>
              </a:rPr>
              <a:t>implementation 2013</a:t>
            </a:r>
            <a:endParaRPr lang="en-US" sz="1000" dirty="0">
              <a:latin typeface="+mj-lt"/>
            </a:endParaRPr>
          </a:p>
        </p:txBody>
      </p:sp>
      <p:sp>
        <p:nvSpPr>
          <p:cNvPr id="81" name="Freeform 84"/>
          <p:cNvSpPr>
            <a:spLocks/>
          </p:cNvSpPr>
          <p:nvPr/>
        </p:nvSpPr>
        <p:spPr bwMode="auto">
          <a:xfrm>
            <a:off x="1551119" y="1315387"/>
            <a:ext cx="1099500" cy="485526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Arial" charset="0"/>
              </a:rPr>
              <a:t>300,849</a:t>
            </a:r>
            <a:endParaRPr lang="en-US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285" y="1823218"/>
            <a:ext cx="986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+mj-lt"/>
              </a:rPr>
              <a:t>MyAccounts</a:t>
            </a:r>
            <a:endParaRPr lang="en-US" sz="1100" i="1" dirty="0">
              <a:latin typeface="+mj-lt"/>
            </a:endParaRPr>
          </a:p>
        </p:txBody>
      </p:sp>
      <p:sp>
        <p:nvSpPr>
          <p:cNvPr id="90" name="Rectangle 131"/>
          <p:cNvSpPr>
            <a:spLocks noChangeArrowheads="1"/>
          </p:cNvSpPr>
          <p:nvPr/>
        </p:nvSpPr>
        <p:spPr bwMode="auto">
          <a:xfrm>
            <a:off x="2812831" y="2418750"/>
            <a:ext cx="925186" cy="76944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i="1" dirty="0" smtClean="0">
                <a:solidFill>
                  <a:srgbClr val="000000"/>
                </a:solidFill>
                <a:latin typeface="+mj-lt"/>
              </a:rPr>
              <a:t>Online accounts </a:t>
            </a:r>
            <a:r>
              <a:rPr lang="en-US" sz="1000" i="1" dirty="0">
                <a:solidFill>
                  <a:srgbClr val="000000"/>
                </a:solidFill>
                <a:latin typeface="+mj-lt"/>
              </a:rPr>
              <a:t>created over the phone since implementation </a:t>
            </a:r>
            <a:r>
              <a:rPr lang="en-US" sz="1000" i="1" dirty="0" smtClean="0">
                <a:solidFill>
                  <a:srgbClr val="000000"/>
                </a:solidFill>
                <a:effectLst/>
                <a:latin typeface="+mj-lt"/>
              </a:rPr>
              <a:t>2013</a:t>
            </a:r>
            <a:endParaRPr lang="en-US" sz="1000" dirty="0">
              <a:latin typeface="+mj-lt"/>
            </a:endParaRPr>
          </a:p>
        </p:txBody>
      </p:sp>
      <p:sp>
        <p:nvSpPr>
          <p:cNvPr id="95" name="Freeform 84"/>
          <p:cNvSpPr>
            <a:spLocks/>
          </p:cNvSpPr>
          <p:nvPr/>
        </p:nvSpPr>
        <p:spPr bwMode="auto">
          <a:xfrm>
            <a:off x="1530724" y="2420256"/>
            <a:ext cx="1088962" cy="485526"/>
          </a:xfrm>
          <a:custGeom>
            <a:avLst/>
            <a:gdLst>
              <a:gd name="T0" fmla="*/ 192 w 2304"/>
              <a:gd name="T1" fmla="*/ 576 h 576"/>
              <a:gd name="T2" fmla="*/ 2112 w 2304"/>
              <a:gd name="T3" fmla="*/ 576 h 576"/>
              <a:gd name="T4" fmla="*/ 2304 w 2304"/>
              <a:gd name="T5" fmla="*/ 384 h 576"/>
              <a:gd name="T6" fmla="*/ 2304 w 2304"/>
              <a:gd name="T7" fmla="*/ 384 h 576"/>
              <a:gd name="T8" fmla="*/ 2304 w 2304"/>
              <a:gd name="T9" fmla="*/ 192 h 576"/>
              <a:gd name="T10" fmla="*/ 2112 w 2304"/>
              <a:gd name="T11" fmla="*/ 0 h 576"/>
              <a:gd name="T12" fmla="*/ 192 w 2304"/>
              <a:gd name="T13" fmla="*/ 0 h 576"/>
              <a:gd name="T14" fmla="*/ 0 w 2304"/>
              <a:gd name="T15" fmla="*/ 192 h 576"/>
              <a:gd name="T16" fmla="*/ 0 w 2304"/>
              <a:gd name="T17" fmla="*/ 384 h 576"/>
              <a:gd name="T18" fmla="*/ 192 w 2304"/>
              <a:gd name="T1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4" h="576">
                <a:moveTo>
                  <a:pt x="192" y="576"/>
                </a:moveTo>
                <a:lnTo>
                  <a:pt x="2112" y="576"/>
                </a:lnTo>
                <a:cubicBezTo>
                  <a:pt x="2218" y="576"/>
                  <a:pt x="2304" y="490"/>
                  <a:pt x="2304" y="384"/>
                </a:cubicBezTo>
                <a:cubicBezTo>
                  <a:pt x="2304" y="384"/>
                  <a:pt x="2304" y="384"/>
                  <a:pt x="2304" y="384"/>
                </a:cubicBezTo>
                <a:lnTo>
                  <a:pt x="2304" y="192"/>
                </a:lnTo>
                <a:cubicBezTo>
                  <a:pt x="2304" y="86"/>
                  <a:pt x="2218" y="0"/>
                  <a:pt x="2112" y="0"/>
                </a:cubicBezTo>
                <a:lnTo>
                  <a:pt x="192" y="0"/>
                </a:lnTo>
                <a:cubicBezTo>
                  <a:pt x="86" y="0"/>
                  <a:pt x="0" y="86"/>
                  <a:pt x="0" y="192"/>
                </a:cubicBezTo>
                <a:lnTo>
                  <a:pt x="0" y="384"/>
                </a:lnTo>
                <a:cubicBezTo>
                  <a:pt x="0" y="490"/>
                  <a:pt x="86" y="576"/>
                  <a:pt x="192" y="576"/>
                </a:cubicBezTo>
                <a:close/>
              </a:path>
            </a:pathLst>
          </a:custGeom>
          <a:solidFill>
            <a:srgbClr val="17366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  <a:cs typeface="Arial" charset="0"/>
              </a:rPr>
              <a:t>311,387</a:t>
            </a:r>
            <a:endParaRPr lang="en-US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36256" y="2950761"/>
            <a:ext cx="1054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+mj-lt"/>
              </a:rPr>
              <a:t>Secure PINs</a:t>
            </a:r>
            <a:endParaRPr lang="en-US" sz="1100" i="1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553200"/>
            <a:ext cx="1219200" cy="304800"/>
          </a:xfrm>
        </p:spPr>
        <p:txBody>
          <a:bodyPr/>
          <a:lstStyle/>
          <a:p>
            <a:pPr>
              <a:defRPr/>
            </a:pPr>
            <a:fld id="{131E044A-7DD0-4B94-8B88-7618E831EBF5}" type="slidenum">
              <a:rPr lang="en-US" sz="900" smtClean="0"/>
              <a:pPr>
                <a:defRPr/>
              </a:pPr>
              <a:t>2</a:t>
            </a:fld>
            <a:endParaRPr lang="en-US" sz="900" dirty="0"/>
          </a:p>
        </p:txBody>
      </p:sp>
      <p:sp>
        <p:nvSpPr>
          <p:cNvPr id="48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</a:t>
            </a:r>
            <a:r>
              <a:rPr lang="en-US" sz="700" i="1" dirty="0" smtClean="0">
                <a:cs typeface="Arial" charset="0"/>
              </a:rPr>
              <a:t> February 28, 2019</a:t>
            </a:r>
            <a:endParaRPr lang="en-US" sz="700" i="1" dirty="0">
              <a:cs typeface="Arial" charset="0"/>
            </a:endParaRPr>
          </a:p>
        </p:txBody>
      </p:sp>
      <p:sp>
        <p:nvSpPr>
          <p:cNvPr id="51" name="TextBox 11"/>
          <p:cNvSpPr txBox="1"/>
          <p:nvPr/>
        </p:nvSpPr>
        <p:spPr>
          <a:xfrm>
            <a:off x="5655279" y="2067705"/>
            <a:ext cx="939819" cy="5953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cs typeface="Arial" panose="020B0604020202020204" pitchFamily="34" charset="0"/>
              </a:rPr>
              <a:t>751,282 Total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6887"/>
              </p:ext>
            </p:extLst>
          </p:nvPr>
        </p:nvGraphicFramePr>
        <p:xfrm>
          <a:off x="4047149" y="5559068"/>
          <a:ext cx="4512685" cy="857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645">
                  <a:extLst>
                    <a:ext uri="{9D8B030D-6E8A-4147-A177-3AD203B41FA5}">
                      <a16:colId xmlns:a16="http://schemas.microsoft.com/office/drawing/2014/main" val="1479225261"/>
                    </a:ext>
                  </a:extLst>
                </a:gridCol>
                <a:gridCol w="845260">
                  <a:extLst>
                    <a:ext uri="{9D8B030D-6E8A-4147-A177-3AD203B41FA5}">
                      <a16:colId xmlns:a16="http://schemas.microsoft.com/office/drawing/2014/main" val="2722687290"/>
                    </a:ext>
                  </a:extLst>
                </a:gridCol>
                <a:gridCol w="845260">
                  <a:extLst>
                    <a:ext uri="{9D8B030D-6E8A-4147-A177-3AD203B41FA5}">
                      <a16:colId xmlns:a16="http://schemas.microsoft.com/office/drawing/2014/main" val="2513615167"/>
                    </a:ext>
                  </a:extLst>
                </a:gridCol>
                <a:gridCol w="845260">
                  <a:extLst>
                    <a:ext uri="{9D8B030D-6E8A-4147-A177-3AD203B41FA5}">
                      <a16:colId xmlns:a16="http://schemas.microsoft.com/office/drawing/2014/main" val="3785416317"/>
                    </a:ext>
                  </a:extLst>
                </a:gridCol>
                <a:gridCol w="845260">
                  <a:extLst>
                    <a:ext uri="{9D8B030D-6E8A-4147-A177-3AD203B41FA5}">
                      <a16:colId xmlns:a16="http://schemas.microsoft.com/office/drawing/2014/main" val="1365034806"/>
                    </a:ext>
                  </a:extLst>
                </a:gridCol>
              </a:tblGrid>
              <a:tr h="144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Nov-18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Dec-18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Jan-19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Feb-19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058112"/>
                  </a:ext>
                </a:extLst>
              </a:tr>
              <a:tr h="2481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Calls Resolved By IVR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45,895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32,488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53,559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33,341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071303"/>
                  </a:ext>
                </a:extLst>
              </a:tr>
              <a:tr h="288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Average Wait Time (mins)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32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35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28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2260"/>
                  </a:ext>
                </a:extLst>
              </a:tr>
              <a:tr h="144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effectLst/>
                        </a:rPr>
                        <a:t>Calls Serviced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35,876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33,882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</a:rPr>
                        <a:t>41,250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36,329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091621"/>
                  </a:ext>
                </a:extLst>
              </a:tr>
            </a:tbl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348923"/>
              </p:ext>
            </p:extLst>
          </p:nvPr>
        </p:nvGraphicFramePr>
        <p:xfrm>
          <a:off x="4047148" y="1072059"/>
          <a:ext cx="4512686" cy="235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753456"/>
              </p:ext>
            </p:extLst>
          </p:nvPr>
        </p:nvGraphicFramePr>
        <p:xfrm>
          <a:off x="4194499" y="3756520"/>
          <a:ext cx="4365335" cy="84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700385"/>
              </p:ext>
            </p:extLst>
          </p:nvPr>
        </p:nvGraphicFramePr>
        <p:xfrm>
          <a:off x="4072465" y="4824047"/>
          <a:ext cx="4461935" cy="55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7696200" y="2438400"/>
            <a:ext cx="1447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17475">
              <a:buFont typeface="Arial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+mj-lt"/>
              </a:rPr>
              <a:t>Calls placed to the Benefits Center across all DSS programs, including medical, SNAP (Food Stamps), cash assistance</a:t>
            </a:r>
          </a:p>
        </p:txBody>
      </p:sp>
      <p:pic>
        <p:nvPicPr>
          <p:cNvPr id="1945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4400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7" name="Rectangle 88"/>
          <p:cNvSpPr>
            <a:spLocks noChangeArrowheads="1"/>
          </p:cNvSpPr>
          <p:nvPr/>
        </p:nvSpPr>
        <p:spPr bwMode="auto">
          <a:xfrm>
            <a:off x="1828800" y="711200"/>
            <a:ext cx="622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Calibri" pitchFamily="34" charset="0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Calibri" pitchFamily="34" charset="0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Calibri" pitchFamily="34" charset="0"/>
              </a:rPr>
              <a:t>March 2019</a:t>
            </a:r>
            <a:endParaRPr lang="en-US" sz="2400" dirty="0"/>
          </a:p>
        </p:txBody>
      </p:sp>
      <p:sp>
        <p:nvSpPr>
          <p:cNvPr id="9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</a:t>
            </a:r>
            <a:r>
              <a:rPr lang="en-US" sz="700" i="1" dirty="0" smtClean="0">
                <a:cs typeface="Arial" charset="0"/>
              </a:rPr>
              <a:t> February 28, 2019</a:t>
            </a:r>
            <a:endParaRPr lang="en-US" sz="700" i="1" dirty="0">
              <a:cs typeface="Aria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546851"/>
            <a:ext cx="274608" cy="387349"/>
          </a:xfrm>
        </p:spPr>
        <p:txBody>
          <a:bodyPr/>
          <a:lstStyle/>
          <a:p>
            <a:pPr>
              <a:defRPr/>
            </a:pPr>
            <a:fld id="{2D43976D-FE59-46FF-B0CA-10F23A3434E0}" type="slidenum">
              <a:rPr lang="en-US" sz="900" smtClean="0"/>
              <a:pPr>
                <a:defRPr/>
              </a:pPr>
              <a:t>3</a:t>
            </a:fld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458770"/>
            <a:ext cx="6477000" cy="24622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1000" b="0" dirty="0" smtClean="0">
                <a:solidFill>
                  <a:sysClr val="windowText" lastClr="000000"/>
                </a:solidFill>
              </a:rPr>
              <a:t>Note:  Calls abandoned after threshold exclude calls abandoned with in first 20 seconds (i.e. less than 20 seconds)No</a:t>
            </a:r>
            <a:endParaRPr lang="en-US" sz="1000" b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4578241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4736019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500" y="4740647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4918844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5101669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9500" y="4913526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9500" y="5086405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094444"/>
              </p:ext>
            </p:extLst>
          </p:nvPr>
        </p:nvGraphicFramePr>
        <p:xfrm>
          <a:off x="168215" y="1231494"/>
          <a:ext cx="760418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381000" y="5670253"/>
            <a:ext cx="6781824" cy="42109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 smtClean="0">
                <a:solidFill>
                  <a:sysClr val="windowText" lastClr="000000"/>
                </a:solidFill>
              </a:rPr>
              <a:t>Note: calls abandoned after threshold exclude calls abandoned with in the first 20 seconds (i.e., less than 20 (seconds)</a:t>
            </a:r>
            <a:endParaRPr lang="en-US" sz="1100" b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5810519" y="44196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+mj-lt"/>
                <a:cs typeface="Arial" charset="0"/>
              </a:rPr>
              <a:t>Calls answered to conduct a requested  phone interview</a:t>
            </a:r>
            <a:endParaRPr lang="en-US" sz="1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5743575" y="1839913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+mj-lt"/>
                <a:cs typeface="Arial" charset="0"/>
              </a:rPr>
              <a:t>Calls </a:t>
            </a:r>
            <a:r>
              <a:rPr lang="en-US" sz="1200" dirty="0" smtClean="0">
                <a:solidFill>
                  <a:schemeClr val="tx2"/>
                </a:solidFill>
                <a:latin typeface="+mj-lt"/>
                <a:cs typeface="Arial" charset="0"/>
              </a:rPr>
              <a:t>answered by worker across all DSS programs, including medical, SNAP (Food Stamps), cash assistance</a:t>
            </a:r>
            <a:endParaRPr lang="en-US" sz="1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88"/>
          <p:cNvSpPr>
            <a:spLocks noChangeArrowheads="1"/>
          </p:cNvSpPr>
          <p:nvPr/>
        </p:nvSpPr>
        <p:spPr bwMode="auto">
          <a:xfrm>
            <a:off x="1828798" y="650796"/>
            <a:ext cx="5791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March 2019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1574" y="6629400"/>
            <a:ext cx="276225" cy="255498"/>
          </a:xfrm>
        </p:spPr>
        <p:txBody>
          <a:bodyPr/>
          <a:lstStyle/>
          <a:p>
            <a:pPr>
              <a:defRPr/>
            </a:pPr>
            <a:fld id="{DA5AE0ED-8339-42C5-8AD2-4EB04AA18B7F}" type="slidenum">
              <a:rPr lang="en-US" sz="900" smtClean="0"/>
              <a:pPr>
                <a:defRPr/>
              </a:pPr>
              <a:t>4</a:t>
            </a:fld>
            <a:endParaRPr lang="en-US" sz="900" dirty="0"/>
          </a:p>
        </p:txBody>
      </p:sp>
      <p:sp>
        <p:nvSpPr>
          <p:cNvPr id="13" name="Date Placeholder 2"/>
          <p:cNvSpPr txBox="1">
            <a:spLocks noGrp="1"/>
          </p:cNvSpPr>
          <p:nvPr/>
        </p:nvSpPr>
        <p:spPr bwMode="auto">
          <a:xfrm>
            <a:off x="3235" y="6629400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 </a:t>
            </a:r>
            <a:r>
              <a:rPr lang="en-US" sz="700" i="1" dirty="0" smtClean="0">
                <a:cs typeface="Arial" charset="0"/>
              </a:rPr>
              <a:t>February 28, 2019</a:t>
            </a:r>
            <a:endParaRPr lang="en-US" sz="700" i="1" dirty="0"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981200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724497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9305" y="1823135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9305" y="4915997"/>
            <a:ext cx="304800" cy="2308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900" b="0" dirty="0" smtClean="0">
                <a:solidFill>
                  <a:sysClr val="windowText" lastClr="000000"/>
                </a:solidFill>
              </a:rPr>
              <a:t>*</a:t>
            </a:r>
            <a:endParaRPr lang="en-US" sz="900" b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45444"/>
              </p:ext>
            </p:extLst>
          </p:nvPr>
        </p:nvGraphicFramePr>
        <p:xfrm>
          <a:off x="470385" y="1068916"/>
          <a:ext cx="5273190" cy="277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645434"/>
              </p:ext>
            </p:extLst>
          </p:nvPr>
        </p:nvGraphicFramePr>
        <p:xfrm>
          <a:off x="490513" y="3962400"/>
          <a:ext cx="5253062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77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E0ED-8339-42C5-8AD2-4EB04AA18B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88"/>
          <p:cNvSpPr>
            <a:spLocks noChangeArrowheads="1"/>
          </p:cNvSpPr>
          <p:nvPr/>
        </p:nvSpPr>
        <p:spPr bwMode="auto">
          <a:xfrm>
            <a:off x="1129705" y="648199"/>
            <a:ext cx="5791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DSS Public </a:t>
            </a:r>
            <a:r>
              <a:rPr lang="en-US" sz="2400" b="1" dirty="0">
                <a:solidFill>
                  <a:srgbClr val="4E65B1"/>
                </a:solidFill>
                <a:latin typeface="+mj-lt"/>
              </a:rPr>
              <a:t>Dashboard – </a:t>
            </a:r>
            <a:r>
              <a:rPr lang="en-US" sz="2400" b="1" dirty="0" smtClean="0">
                <a:solidFill>
                  <a:srgbClr val="4E65B1"/>
                </a:solidFill>
                <a:latin typeface="+mj-lt"/>
              </a:rPr>
              <a:t>March  2019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013541" y="1839913"/>
            <a:ext cx="31304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+mj-lt"/>
                <a:cs typeface="Arial" charset="0"/>
              </a:rPr>
              <a:t>Calls that entered the queue to speak to a worker but caller disconnected </a:t>
            </a:r>
            <a:r>
              <a:rPr lang="en-US" sz="1200" dirty="0" smtClean="0">
                <a:solidFill>
                  <a:schemeClr val="tx2"/>
                </a:solidFill>
                <a:latin typeface="+mj-lt"/>
                <a:cs typeface="Arial" charset="0"/>
              </a:rPr>
              <a:t>before </a:t>
            </a:r>
            <a:r>
              <a:rPr lang="en-US" sz="1200" dirty="0">
                <a:solidFill>
                  <a:schemeClr val="tx2"/>
                </a:solidFill>
                <a:latin typeface="+mj-lt"/>
                <a:cs typeface="Arial" charset="0"/>
              </a:rPr>
              <a:t>worker </a:t>
            </a:r>
            <a:r>
              <a:rPr lang="en-US" sz="1200" dirty="0" smtClean="0">
                <a:solidFill>
                  <a:schemeClr val="tx2"/>
                </a:solidFill>
                <a:latin typeface="+mj-lt"/>
                <a:cs typeface="Arial" charset="0"/>
              </a:rPr>
              <a:t>responded (excluding calls abandoned within first 20 seconds)</a:t>
            </a:r>
            <a:endParaRPr lang="en-US" sz="12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013541" y="4868592"/>
            <a:ext cx="304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73038">
              <a:buFont typeface="Arial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+mj-lt"/>
                <a:cs typeface="Arial" charset="0"/>
              </a:rPr>
              <a:t>From the abandoned calls, the average wait time from when the caller entered the queue to speak to a worker until caller hung up before a worker responded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1" y="6674078"/>
            <a:ext cx="1981200" cy="20005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7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700" b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255285"/>
            <a:ext cx="346810" cy="2616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1100" b="0" dirty="0" smtClean="0">
                <a:solidFill>
                  <a:sysClr val="windowText" lastClr="000000"/>
                </a:solidFill>
              </a:rPr>
              <a:t>*</a:t>
            </a:r>
            <a:endParaRPr lang="en-US" sz="1100" b="0" dirty="0">
              <a:solidFill>
                <a:sysClr val="windowText" lastClr="000000"/>
              </a:solidFill>
            </a:endParaRPr>
          </a:p>
        </p:txBody>
      </p:sp>
      <p:sp>
        <p:nvSpPr>
          <p:cNvPr id="14" name="Date Placeholder 2"/>
          <p:cNvSpPr txBox="1">
            <a:spLocks noGrp="1"/>
          </p:cNvSpPr>
          <p:nvPr/>
        </p:nvSpPr>
        <p:spPr bwMode="auto">
          <a:xfrm>
            <a:off x="-4527" y="6639183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</a:t>
            </a:r>
            <a:r>
              <a:rPr lang="en-US" sz="700" i="1" dirty="0" smtClean="0">
                <a:cs typeface="Arial" charset="0"/>
              </a:rPr>
              <a:t> February 28, 2019</a:t>
            </a:r>
            <a:endParaRPr lang="en-US" sz="700" i="1" dirty="0">
              <a:cs typeface="Arial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740218"/>
              </p:ext>
            </p:extLst>
          </p:nvPr>
        </p:nvGraphicFramePr>
        <p:xfrm>
          <a:off x="355909" y="1077380"/>
          <a:ext cx="5740091" cy="288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003634"/>
              </p:ext>
            </p:extLst>
          </p:nvPr>
        </p:nvGraphicFramePr>
        <p:xfrm>
          <a:off x="330030" y="4114800"/>
          <a:ext cx="5765970" cy="247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3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E0ED-8339-42C5-8AD2-4EB04AA18B7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391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36789" y="910760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4E65B1"/>
                </a:solidFill>
              </a:rPr>
              <a:t>DSS Public Dashboard – March  2019</a:t>
            </a:r>
            <a:endParaRPr lang="en-US" dirty="0"/>
          </a:p>
        </p:txBody>
      </p:sp>
      <p:sp>
        <p:nvSpPr>
          <p:cNvPr id="6" name="Date Placeholder 2"/>
          <p:cNvSpPr txBox="1">
            <a:spLocks noGrp="1"/>
          </p:cNvSpPr>
          <p:nvPr/>
        </p:nvSpPr>
        <p:spPr bwMode="auto">
          <a:xfrm>
            <a:off x="0" y="6538912"/>
            <a:ext cx="154412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700" i="1" dirty="0">
                <a:cs typeface="Arial" charset="0"/>
              </a:rPr>
              <a:t>Data as of </a:t>
            </a:r>
            <a:r>
              <a:rPr lang="en-US" sz="700" i="1" dirty="0" smtClean="0">
                <a:cs typeface="Arial" charset="0"/>
              </a:rPr>
              <a:t> February 28, 2019</a:t>
            </a:r>
            <a:endParaRPr lang="en-US" sz="700" i="1" dirty="0">
              <a:cs typeface="Arial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1683803" flipV="1">
            <a:off x="3718339" y="4298058"/>
            <a:ext cx="3702503" cy="211689"/>
          </a:xfrm>
          <a:prstGeom prst="notchedRightArrow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9861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074150" cy="712788"/>
          </a:xfrm>
          <a:prstGeom prst="rect">
            <a:avLst/>
          </a:prstGeom>
          <a:solidFill>
            <a:srgbClr val="00B050"/>
          </a:solidFill>
          <a:ln w="0">
            <a:noFill/>
            <a:round/>
            <a:headEnd/>
            <a:tailEnd/>
          </a:ln>
        </p:spPr>
      </p:pic>
      <p:sp>
        <p:nvSpPr>
          <p:cNvPr id="25602" name="Rectangle 88"/>
          <p:cNvSpPr>
            <a:spLocks noChangeArrowheads="1"/>
          </p:cNvSpPr>
          <p:nvPr/>
        </p:nvSpPr>
        <p:spPr bwMode="auto">
          <a:xfrm>
            <a:off x="1790700" y="4419600"/>
            <a:ext cx="5638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4E65B1"/>
                </a:solidFill>
                <a:latin typeface="Calibri" pitchFamily="34" charset="0"/>
              </a:rPr>
              <a:t>Thank You</a:t>
            </a: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14475"/>
            <a:ext cx="6172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 cmpd="sng">
          <a:noFill/>
        </a:ln>
      </a:spPr>
      <a:bodyPr wrap="square" rtlCol="0" anchor="t"/>
      <a:lstStyle>
        <a:defPPr>
          <a:defRPr sz="1100" b="0" dirty="0">
            <a:solidFill>
              <a:sysClr val="windowText" lastClr="000000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22436</TotalTime>
  <Words>409</Words>
  <Application>Microsoft Office PowerPoint</Application>
  <PresentationFormat>On-screen Show (4:3)</PresentationFormat>
  <Paragraphs>132</Paragraphs>
  <Slides>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Batang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Ober, Phil</cp:lastModifiedBy>
  <cp:revision>819</cp:revision>
  <cp:lastPrinted>2019-02-07T15:34:05Z</cp:lastPrinted>
  <dcterms:created xsi:type="dcterms:W3CDTF">2014-06-10T19:05:13Z</dcterms:created>
  <dcterms:modified xsi:type="dcterms:W3CDTF">2019-03-06T17:16:34Z</dcterms:modified>
</cp:coreProperties>
</file>