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86" r:id="rId2"/>
    <p:sldMasterId id="2147483802" r:id="rId3"/>
    <p:sldMasterId id="2147483809" r:id="rId4"/>
    <p:sldMasterId id="2147483814" r:id="rId5"/>
    <p:sldMasterId id="2147483826" r:id="rId6"/>
    <p:sldMasterId id="2147483831" r:id="rId7"/>
    <p:sldMasterId id="2147483857" r:id="rId8"/>
    <p:sldMasterId id="2147483862" r:id="rId9"/>
  </p:sldMasterIdLst>
  <p:notesMasterIdLst>
    <p:notesMasterId r:id="rId19"/>
  </p:notesMasterIdLst>
  <p:handoutMasterIdLst>
    <p:handoutMasterId r:id="rId20"/>
  </p:handoutMasterIdLst>
  <p:sldIdLst>
    <p:sldId id="1023" r:id="rId10"/>
    <p:sldId id="1021" r:id="rId11"/>
    <p:sldId id="957" r:id="rId12"/>
    <p:sldId id="1011" r:id="rId13"/>
    <p:sldId id="1012" r:id="rId14"/>
    <p:sldId id="1020" r:id="rId15"/>
    <p:sldId id="986" r:id="rId16"/>
    <p:sldId id="987" r:id="rId17"/>
    <p:sldId id="990" r:id="rId18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Carey" initials="BC" lastIdx="9" clrIdx="0"/>
  <p:cmAuthor id="1" name=" " initials="MSOffic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95"/>
    <a:srgbClr val="646B86"/>
    <a:srgbClr val="003399"/>
    <a:srgbClr val="CCECFF"/>
    <a:srgbClr val="0099CC"/>
    <a:srgbClr val="336699"/>
    <a:srgbClr val="0099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9645" autoAdjust="0"/>
  </p:normalViewPr>
  <p:slideViewPr>
    <p:cSldViewPr>
      <p:cViewPr varScale="1">
        <p:scale>
          <a:sx n="116" d="100"/>
          <a:sy n="116" d="100"/>
        </p:scale>
        <p:origin x="1614" y="108"/>
      </p:cViewPr>
      <p:guideLst>
        <p:guide orient="horz" pos="423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50173795843682E-4"/>
          <c:y val="8.9046932252280331E-2"/>
          <c:w val="0.97433372348726677"/>
          <c:h val="0.723321119513526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2</c:v>
                </c:pt>
                <c:pt idx="1">
                  <c:v>Category 3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97985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</c:dPt>
          <c:cat>
            <c:strRef>
              <c:f>Sheet1!$A$2:$A$4</c:f>
              <c:strCache>
                <c:ptCount val="3"/>
                <c:pt idx="0">
                  <c:v>Category 2</c:v>
                </c:pt>
                <c:pt idx="1">
                  <c:v>Category 3</c:v>
                </c:pt>
                <c:pt idx="2">
                  <c:v>Category 4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66614</c:v>
                </c:pt>
                <c:pt idx="2">
                  <c:v>66614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Sheet1!$A$2:$A$4</c:f>
              <c:strCache>
                <c:ptCount val="3"/>
                <c:pt idx="0">
                  <c:v>Category 2</c:v>
                </c:pt>
                <c:pt idx="1">
                  <c:v>Category 3</c:v>
                </c:pt>
                <c:pt idx="2">
                  <c:v>Category 4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31371</c:v>
                </c:pt>
                <c:pt idx="2">
                  <c:v>31371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061712"/>
        <c:axId val="177062272"/>
      </c:barChart>
      <c:catAx>
        <c:axId val="177061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7062272"/>
        <c:crosses val="autoZero"/>
        <c:auto val="1"/>
        <c:lblAlgn val="ctr"/>
        <c:lblOffset val="100"/>
        <c:noMultiLvlLbl val="0"/>
      </c:catAx>
      <c:valAx>
        <c:axId val="177062272"/>
        <c:scaling>
          <c:orientation val="minMax"/>
        </c:scaling>
        <c:delete val="1"/>
        <c:axPos val="l"/>
        <c:numFmt formatCode="#,##0_);\(#,##0\)" sourceLinked="0"/>
        <c:majorTickMark val="out"/>
        <c:minorTickMark val="none"/>
        <c:tickLblPos val="nextTo"/>
        <c:crossAx val="17706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50173795843682E-4"/>
          <c:y val="8.9046932252280331E-2"/>
          <c:w val="0.97433372348726677"/>
          <c:h val="0.723321119513526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2</c:v>
                </c:pt>
                <c:pt idx="1">
                  <c:v>Category 3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97985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</c:dPt>
          <c:cat>
            <c:strRef>
              <c:f>Sheet1!$A$2:$A$4</c:f>
              <c:strCache>
                <c:ptCount val="3"/>
                <c:pt idx="0">
                  <c:v>Category 2</c:v>
                </c:pt>
                <c:pt idx="1">
                  <c:v>Category 3</c:v>
                </c:pt>
                <c:pt idx="2">
                  <c:v>Category 4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66614</c:v>
                </c:pt>
                <c:pt idx="2">
                  <c:v>66614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Sheet1!$A$2:$A$4</c:f>
              <c:strCache>
                <c:ptCount val="3"/>
                <c:pt idx="0">
                  <c:v>Category 2</c:v>
                </c:pt>
                <c:pt idx="1">
                  <c:v>Category 3</c:v>
                </c:pt>
                <c:pt idx="2">
                  <c:v>Category 4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31371</c:v>
                </c:pt>
                <c:pt idx="2">
                  <c:v>31371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902784"/>
        <c:axId val="179906704"/>
      </c:barChart>
      <c:catAx>
        <c:axId val="179902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906704"/>
        <c:crosses val="autoZero"/>
        <c:auto val="1"/>
        <c:lblAlgn val="ctr"/>
        <c:lblOffset val="100"/>
        <c:noMultiLvlLbl val="0"/>
      </c:catAx>
      <c:valAx>
        <c:axId val="179906704"/>
        <c:scaling>
          <c:orientation val="minMax"/>
        </c:scaling>
        <c:delete val="1"/>
        <c:axPos val="l"/>
        <c:numFmt formatCode="#,##0_);\(#,##0\)" sourceLinked="0"/>
        <c:majorTickMark val="out"/>
        <c:minorTickMark val="none"/>
        <c:tickLblPos val="nextTo"/>
        <c:crossAx val="17990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0.05263</cdr:x>
      <cdr:y>0.83168</cdr:y>
    </cdr:from>
    <cdr:to>
      <cdr:x>0.97368</cdr:x>
      <cdr:y>0.83168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52400" y="2133600"/>
          <a:ext cx="26670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0.05263</cdr:x>
      <cdr:y>0.83168</cdr:y>
    </cdr:from>
    <cdr:to>
      <cdr:x>0.97368</cdr:x>
      <cdr:y>0.83168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52400" y="2133600"/>
          <a:ext cx="26670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1169"/>
          </a:xfrm>
          <a:prstGeom prst="rect">
            <a:avLst/>
          </a:prstGeom>
        </p:spPr>
        <p:txBody>
          <a:bodyPr vert="horz" lIns="90958" tIns="45479" rIns="90958" bIns="45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1169"/>
          </a:xfrm>
          <a:prstGeom prst="rect">
            <a:avLst/>
          </a:prstGeom>
        </p:spPr>
        <p:txBody>
          <a:bodyPr vert="horz" lIns="90958" tIns="45479" rIns="90958" bIns="45479" rtlCol="0"/>
          <a:lstStyle>
            <a:lvl1pPr algn="r">
              <a:defRPr sz="1200"/>
            </a:lvl1pPr>
          </a:lstStyle>
          <a:p>
            <a:fld id="{20D2AA42-301A-4B94-BA80-A611788FEE7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10"/>
            <a:ext cx="3037840" cy="461169"/>
          </a:xfrm>
          <a:prstGeom prst="rect">
            <a:avLst/>
          </a:prstGeom>
        </p:spPr>
        <p:txBody>
          <a:bodyPr vert="horz" lIns="90958" tIns="45479" rIns="90958" bIns="45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760610"/>
            <a:ext cx="3037840" cy="461169"/>
          </a:xfrm>
          <a:prstGeom prst="rect">
            <a:avLst/>
          </a:prstGeom>
        </p:spPr>
        <p:txBody>
          <a:bodyPr vert="horz" lIns="90958" tIns="45479" rIns="90958" bIns="45479" rtlCol="0" anchor="b"/>
          <a:lstStyle>
            <a:lvl1pPr algn="r">
              <a:defRPr sz="1200"/>
            </a:lvl1pPr>
          </a:lstStyle>
          <a:p>
            <a:fld id="{6DCE5F12-E84C-44CE-BDE4-ACBA518CD1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8155" cy="461327"/>
          </a:xfrm>
          <a:prstGeom prst="rect">
            <a:avLst/>
          </a:prstGeom>
        </p:spPr>
        <p:txBody>
          <a:bodyPr vert="horz" lIns="89385" tIns="44693" rIns="89385" bIns="446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7" y="1"/>
            <a:ext cx="3038155" cy="461327"/>
          </a:xfrm>
          <a:prstGeom prst="rect">
            <a:avLst/>
          </a:prstGeom>
        </p:spPr>
        <p:txBody>
          <a:bodyPr vert="horz" lIns="89385" tIns="44693" rIns="89385" bIns="44693" rtlCol="0"/>
          <a:lstStyle>
            <a:lvl1pPr algn="r">
              <a:defRPr sz="1200"/>
            </a:lvl1pPr>
          </a:lstStyle>
          <a:p>
            <a:fld id="{304A602C-D754-4DC2-A6DD-19E27F2FE72C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37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85" tIns="44693" rIns="89385" bIns="446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0" y="4381809"/>
            <a:ext cx="5607691" cy="4150362"/>
          </a:xfrm>
          <a:prstGeom prst="rect">
            <a:avLst/>
          </a:prstGeom>
        </p:spPr>
        <p:txBody>
          <a:bodyPr vert="horz" lIns="89385" tIns="44693" rIns="89385" bIns="446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60488"/>
            <a:ext cx="3038155" cy="461327"/>
          </a:xfrm>
          <a:prstGeom prst="rect">
            <a:avLst/>
          </a:prstGeom>
        </p:spPr>
        <p:txBody>
          <a:bodyPr vert="horz" lIns="89385" tIns="44693" rIns="89385" bIns="446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7" y="8760488"/>
            <a:ext cx="3038155" cy="461327"/>
          </a:xfrm>
          <a:prstGeom prst="rect">
            <a:avLst/>
          </a:prstGeom>
        </p:spPr>
        <p:txBody>
          <a:bodyPr vert="horz" lIns="89385" tIns="44693" rIns="89385" bIns="44693" rtlCol="0" anchor="b"/>
          <a:lstStyle>
            <a:lvl1pPr algn="r">
              <a:defRPr sz="1200"/>
            </a:lvl1pPr>
          </a:lstStyle>
          <a:p>
            <a:fld id="{98184B0B-FCAA-441F-9630-F16E9B4CA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/>
          <p:cNvSpPr>
            <a:spLocks noGrp="1"/>
          </p:cNvSpPr>
          <p:nvPr>
            <p:ph type="title"/>
          </p:nvPr>
        </p:nvSpPr>
        <p:spPr>
          <a:xfrm>
            <a:off x="2076450" y="3352800"/>
            <a:ext cx="43434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32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AHCT_Primary_W_Descriptor_1L_RG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473201"/>
            <a:ext cx="49911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600200"/>
            <a:ext cx="4291013" cy="504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600200"/>
            <a:ext cx="4291012" cy="504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8FDF2B-B232-4673-B0D5-166A35969A9E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8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CCCDA-FA03-482C-A45F-361B052E91AB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0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E8F6C-CCFC-4427-BDAF-2913BC69121A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0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DBE2A-3786-494A-B5E3-5A6D4351315B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5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09273-875B-4D1A-AD97-CA4E3051EF40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8785E-3624-455E-9BEB-B9F5D9BD026D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4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C917C-B0FE-47C7-9151-8DEC02D48963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43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43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024A6-7813-40CB-9812-993A066F10E6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600200"/>
            <a:ext cx="4291013" cy="5043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600200"/>
            <a:ext cx="4291012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4197350"/>
            <a:ext cx="4291012" cy="244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220075" y="6486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057755-B901-4AE0-9E19-6B1E42B79058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3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7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chemeClr val="accent3"/>
                </a:solidFill>
              </a:rPr>
              <a:pPr algn="l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06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/>
          <p:cNvSpPr>
            <a:spLocks noGrp="1"/>
          </p:cNvSpPr>
          <p:nvPr>
            <p:ph type="title"/>
          </p:nvPr>
        </p:nvSpPr>
        <p:spPr>
          <a:xfrm>
            <a:off x="2076450" y="3352800"/>
            <a:ext cx="43434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32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AHCT_Primary_W_Descriptor_1L_RG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473201"/>
            <a:ext cx="49911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5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804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F05A29"/>
                </a:solidFill>
              </a:rPr>
              <a:pPr algn="l"/>
              <a:t>‹#›</a:t>
            </a:fld>
            <a:endParaRPr lang="en-US" dirty="0">
              <a:solidFill>
                <a:srgbClr val="F05A29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6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8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804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F05A29"/>
                </a:solidFill>
              </a:rPr>
              <a:pPr algn="l"/>
              <a:t>‹#›</a:t>
            </a:fld>
            <a:endParaRPr lang="en-US" dirty="0">
              <a:solidFill>
                <a:srgbClr val="F05A29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6" y="6172200"/>
            <a:ext cx="1676397" cy="5154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6"/>
            <a:ext cx="8077200" cy="4525963"/>
          </a:xfrm>
        </p:spPr>
        <p:txBody>
          <a:bodyPr/>
          <a:lstStyle>
            <a:lvl1pPr>
              <a:defRPr sz="1800" baseline="0">
                <a:latin typeface="Trebuchet MS"/>
                <a:cs typeface="Trebuchet M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srgbClr val="F6931E"/>
                </a:solidFill>
                <a:latin typeface="Trebuchet MS"/>
                <a:cs typeface="Trebuchet MS"/>
              </a:rPr>
              <a:t>Lead-in copy is in orange,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lorem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ipsum</a:t>
            </a:r>
            <a:r>
              <a:rPr lang="en-US" sz="1800" dirty="0" smtClean="0">
                <a:latin typeface="Trebuchet MS"/>
                <a:cs typeface="Trebuchet MS"/>
              </a:rPr>
              <a:t> dolor sit </a:t>
            </a:r>
            <a:r>
              <a:rPr lang="en-US" sz="1800" dirty="0" err="1" smtClean="0">
                <a:latin typeface="Trebuchet MS"/>
                <a:cs typeface="Trebuchet MS"/>
              </a:rPr>
              <a:t>amet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consectetuer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adipiscing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elit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sed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diam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nonymmy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nibh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euismod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tincidunt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ut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laoreet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dolore</a:t>
            </a:r>
            <a:r>
              <a:rPr lang="en-US" sz="1800" dirty="0" smtClean="0">
                <a:latin typeface="Trebuchet MS"/>
                <a:cs typeface="Trebuchet MS"/>
              </a:rPr>
              <a:t> magna </a:t>
            </a:r>
            <a:r>
              <a:rPr lang="en-US" sz="1800" dirty="0" err="1" smtClean="0">
                <a:latin typeface="Trebuchet MS"/>
                <a:cs typeface="Trebuchet MS"/>
              </a:rPr>
              <a:t>aliquam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erat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volutpat</a:t>
            </a:r>
            <a:r>
              <a:rPr lang="en-US" sz="1800" dirty="0" smtClean="0">
                <a:latin typeface="Trebuchet MS"/>
                <a:cs typeface="Trebuchet MS"/>
              </a:rPr>
              <a:t>.</a:t>
            </a:r>
            <a:endParaRPr lang="en-US" sz="1800" dirty="0">
              <a:solidFill>
                <a:srgbClr val="323023"/>
              </a:solidFill>
              <a:latin typeface="Trebuchet MS"/>
              <a:cs typeface="Trebuchet MS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srgbClr val="F6931E"/>
                </a:solidFill>
                <a:latin typeface="Trebuchet MS"/>
                <a:cs typeface="Trebuchet MS"/>
              </a:rPr>
              <a:t>Lead-in copy is in orange,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lorem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ipsum</a:t>
            </a:r>
            <a:r>
              <a:rPr lang="en-US" sz="1800" dirty="0" smtClean="0">
                <a:latin typeface="Trebuchet MS"/>
                <a:cs typeface="Trebuchet MS"/>
              </a:rPr>
              <a:t> dolor sit </a:t>
            </a:r>
            <a:r>
              <a:rPr lang="en-US" sz="1800" dirty="0" err="1" smtClean="0">
                <a:latin typeface="Trebuchet MS"/>
                <a:cs typeface="Trebuchet MS"/>
              </a:rPr>
              <a:t>amet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consectetuer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adipiscing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elit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sed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diam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nonymmy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nibh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euismod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tincidunt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ut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laoreet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dolore</a:t>
            </a:r>
            <a:r>
              <a:rPr lang="en-US" sz="1800" dirty="0" smtClean="0">
                <a:latin typeface="Trebuchet MS"/>
                <a:cs typeface="Trebuchet MS"/>
              </a:rPr>
              <a:t> magna </a:t>
            </a:r>
            <a:r>
              <a:rPr lang="en-US" sz="1800" dirty="0" err="1" smtClean="0">
                <a:latin typeface="Trebuchet MS"/>
                <a:cs typeface="Trebuchet MS"/>
              </a:rPr>
              <a:t>aliquam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erat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volutpat</a:t>
            </a:r>
            <a:r>
              <a:rPr lang="en-US" sz="1800" dirty="0" smtClean="0">
                <a:latin typeface="Trebuchet MS"/>
                <a:cs typeface="Trebuchet MS"/>
              </a:rPr>
              <a:t>.</a:t>
            </a:r>
            <a:endParaRPr lang="en-US" sz="1800" dirty="0" smtClean="0">
              <a:solidFill>
                <a:srgbClr val="323023"/>
              </a:solidFill>
              <a:latin typeface="Trebuchet MS"/>
              <a:cs typeface="Trebuchet M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6931E"/>
                </a:solidFill>
                <a:latin typeface="Trebuchet MS"/>
                <a:cs typeface="Trebuchet MS"/>
              </a:rPr>
              <a:t>Lead-in copy is in orange,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lorem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ipsum</a:t>
            </a:r>
            <a:r>
              <a:rPr lang="en-US" sz="1800" dirty="0" smtClean="0">
                <a:latin typeface="Trebuchet MS"/>
                <a:cs typeface="Trebuchet MS"/>
              </a:rPr>
              <a:t> dolor sit </a:t>
            </a:r>
            <a:r>
              <a:rPr lang="en-US" sz="1800" dirty="0" err="1" smtClean="0">
                <a:latin typeface="Trebuchet MS"/>
                <a:cs typeface="Trebuchet MS"/>
              </a:rPr>
              <a:t>amet</a:t>
            </a:r>
            <a:r>
              <a:rPr lang="en-US" sz="1800" dirty="0" smtClean="0">
                <a:solidFill>
                  <a:srgbClr val="323023"/>
                </a:solidFill>
                <a:latin typeface="Trebuchet MS"/>
                <a:cs typeface="Trebuchet MS"/>
              </a:rPr>
              <a:t>: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0228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077200" cy="12070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3 Line title </a:t>
            </a:r>
            <a:br>
              <a:rPr lang="en-US" dirty="0" smtClean="0"/>
            </a:b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238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58803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804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F05A29"/>
                </a:solidFill>
              </a:rPr>
              <a:pPr algn="l"/>
              <a:t>‹#›</a:t>
            </a:fld>
            <a:endParaRPr lang="en-US" dirty="0">
              <a:solidFill>
                <a:srgbClr val="F05A29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6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/>
          <p:cNvSpPr>
            <a:spLocks noGrp="1"/>
          </p:cNvSpPr>
          <p:nvPr>
            <p:ph type="title"/>
          </p:nvPr>
        </p:nvSpPr>
        <p:spPr>
          <a:xfrm>
            <a:off x="2514600" y="3352800"/>
            <a:ext cx="43434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2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access_healt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96433"/>
            <a:ext cx="5243957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7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464646"/>
                </a:solidFill>
              </a:rPr>
              <a:pPr algn="l"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8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0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chemeClr val="accent3"/>
                </a:solidFill>
              </a:rPr>
              <a:pPr algn="l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077200" cy="4525963"/>
          </a:xfrm>
        </p:spPr>
        <p:txBody>
          <a:bodyPr/>
          <a:lstStyle>
            <a:lvl1pPr>
              <a:defRPr sz="1800" baseline="0">
                <a:latin typeface="Trebuchet MS"/>
                <a:cs typeface="Trebuchet M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srgbClr val="F6931E"/>
                </a:solidFill>
                <a:latin typeface="Trebuchet MS"/>
                <a:cs typeface="Trebuchet MS"/>
              </a:rPr>
              <a:t>Lead-in copy is in orange,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lorem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ipsum</a:t>
            </a:r>
            <a:r>
              <a:rPr lang="en-US" sz="1800" dirty="0" smtClean="0">
                <a:latin typeface="Trebuchet MS"/>
                <a:cs typeface="Trebuchet MS"/>
              </a:rPr>
              <a:t> dolor sit </a:t>
            </a:r>
            <a:r>
              <a:rPr lang="en-US" sz="1800" dirty="0" err="1" smtClean="0">
                <a:latin typeface="Trebuchet MS"/>
                <a:cs typeface="Trebuchet MS"/>
              </a:rPr>
              <a:t>amet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consectetuer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adipiscing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elit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sed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diam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nonymmy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nibh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euismod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tincidunt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ut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laoreet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dolore</a:t>
            </a:r>
            <a:r>
              <a:rPr lang="en-US" sz="1800" dirty="0" smtClean="0">
                <a:latin typeface="Trebuchet MS"/>
                <a:cs typeface="Trebuchet MS"/>
              </a:rPr>
              <a:t> magna </a:t>
            </a:r>
            <a:r>
              <a:rPr lang="en-US" sz="1800" dirty="0" err="1" smtClean="0">
                <a:latin typeface="Trebuchet MS"/>
                <a:cs typeface="Trebuchet MS"/>
              </a:rPr>
              <a:t>aliquam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erat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volutpat</a:t>
            </a:r>
            <a:r>
              <a:rPr lang="en-US" sz="1800" dirty="0" smtClean="0">
                <a:latin typeface="Trebuchet MS"/>
                <a:cs typeface="Trebuchet MS"/>
              </a:rPr>
              <a:t>.</a:t>
            </a:r>
            <a:endParaRPr lang="en-US" sz="1800" dirty="0">
              <a:solidFill>
                <a:srgbClr val="323023"/>
              </a:solidFill>
              <a:latin typeface="Trebuchet MS"/>
              <a:cs typeface="Trebuchet MS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srgbClr val="F6931E"/>
                </a:solidFill>
                <a:latin typeface="Trebuchet MS"/>
                <a:cs typeface="Trebuchet MS"/>
              </a:rPr>
              <a:t>Lead-in copy is in orange,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lorem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ipsum</a:t>
            </a:r>
            <a:r>
              <a:rPr lang="en-US" sz="1800" dirty="0" smtClean="0">
                <a:latin typeface="Trebuchet MS"/>
                <a:cs typeface="Trebuchet MS"/>
              </a:rPr>
              <a:t> dolor sit </a:t>
            </a:r>
            <a:r>
              <a:rPr lang="en-US" sz="1800" dirty="0" err="1" smtClean="0">
                <a:latin typeface="Trebuchet MS"/>
                <a:cs typeface="Trebuchet MS"/>
              </a:rPr>
              <a:t>amet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consectetuer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adipiscing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elit</a:t>
            </a:r>
            <a:r>
              <a:rPr lang="en-US" sz="1800" dirty="0" smtClean="0">
                <a:latin typeface="Trebuchet MS"/>
                <a:cs typeface="Trebuchet MS"/>
              </a:rPr>
              <a:t>, </a:t>
            </a:r>
            <a:r>
              <a:rPr lang="en-US" sz="1800" dirty="0" err="1" smtClean="0">
                <a:latin typeface="Trebuchet MS"/>
                <a:cs typeface="Trebuchet MS"/>
              </a:rPr>
              <a:t>sed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diam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nonymmy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nibh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euismod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tincidunt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ut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laoreet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dolore</a:t>
            </a:r>
            <a:r>
              <a:rPr lang="en-US" sz="1800" dirty="0" smtClean="0">
                <a:latin typeface="Trebuchet MS"/>
                <a:cs typeface="Trebuchet MS"/>
              </a:rPr>
              <a:t> magna </a:t>
            </a:r>
            <a:r>
              <a:rPr lang="en-US" sz="1800" dirty="0" err="1" smtClean="0">
                <a:latin typeface="Trebuchet MS"/>
                <a:cs typeface="Trebuchet MS"/>
              </a:rPr>
              <a:t>aliquam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erat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volutpat</a:t>
            </a:r>
            <a:r>
              <a:rPr lang="en-US" sz="1800" dirty="0" smtClean="0">
                <a:latin typeface="Trebuchet MS"/>
                <a:cs typeface="Trebuchet MS"/>
              </a:rPr>
              <a:t>.</a:t>
            </a:r>
            <a:endParaRPr lang="en-US" sz="1800" dirty="0" smtClean="0">
              <a:solidFill>
                <a:srgbClr val="323023"/>
              </a:solidFill>
              <a:latin typeface="Trebuchet MS"/>
              <a:cs typeface="Trebuchet M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6931E"/>
                </a:solidFill>
                <a:latin typeface="Trebuchet MS"/>
                <a:cs typeface="Trebuchet MS"/>
              </a:rPr>
              <a:t>Lead-in copy is in orange,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lorem</a:t>
            </a:r>
            <a:r>
              <a:rPr lang="en-US" sz="1800" dirty="0" smtClean="0"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latin typeface="Trebuchet MS"/>
                <a:cs typeface="Trebuchet MS"/>
              </a:rPr>
              <a:t>ipsum</a:t>
            </a:r>
            <a:r>
              <a:rPr lang="en-US" sz="1800" dirty="0" smtClean="0">
                <a:latin typeface="Trebuchet MS"/>
                <a:cs typeface="Trebuchet MS"/>
              </a:rPr>
              <a:t> dolor sit </a:t>
            </a:r>
            <a:r>
              <a:rPr lang="en-US" sz="1800" dirty="0" err="1" smtClean="0">
                <a:latin typeface="Trebuchet MS"/>
                <a:cs typeface="Trebuchet MS"/>
              </a:rPr>
              <a:t>amet</a:t>
            </a:r>
            <a:r>
              <a:rPr lang="en-US" sz="1800" dirty="0" smtClean="0">
                <a:solidFill>
                  <a:srgbClr val="323023"/>
                </a:solidFill>
                <a:latin typeface="Trebuchet MS"/>
                <a:cs typeface="Trebuchet MS"/>
              </a:rPr>
              <a:t>: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9470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30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5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6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24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3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18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6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/>
          <p:cNvSpPr>
            <a:spLocks noGrp="1"/>
          </p:cNvSpPr>
          <p:nvPr>
            <p:ph type="title"/>
          </p:nvPr>
        </p:nvSpPr>
        <p:spPr>
          <a:xfrm>
            <a:off x="2514600" y="3352800"/>
            <a:ext cx="43434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2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access_healt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96433"/>
            <a:ext cx="5243957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1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464646"/>
                </a:solidFill>
              </a:rPr>
              <a:pPr algn="l"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077200" cy="12070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3 Line title </a:t>
            </a:r>
            <a:br>
              <a:rPr lang="en-US" dirty="0" smtClean="0"/>
            </a:b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230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800">
                <a:latin typeface="Trebuchet MS"/>
                <a:cs typeface="Trebuchet MS"/>
              </a:defRPr>
            </a:lvl4pPr>
            <a:lvl5pPr>
              <a:defRPr sz="1800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58803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chemeClr val="accent3"/>
                </a:solidFill>
              </a:rPr>
              <a:pPr algn="l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08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4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0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4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42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2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27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2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1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6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7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569075"/>
            <a:ext cx="6789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B9FB13-EF52-408E-B4A9-6D0FDC7E295C}" type="slidenum">
              <a:rPr lang="en-US" smtClean="0">
                <a:solidFill>
                  <a:prstClr val="white"/>
                </a:solidFill>
                <a:latin typeface="Trebuchet MS" pitchFamily="34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023360" cy="528796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200"/>
              </a:spcAft>
              <a:buClr>
                <a:srgbClr val="F6931E"/>
              </a:buClr>
              <a:buFont typeface="Wingdings" pitchFamily="2" charset="2"/>
              <a:buChar char="§"/>
              <a:defRPr sz="2000" b="0">
                <a:solidFill>
                  <a:srgbClr val="F6931E"/>
                </a:solidFill>
                <a:latin typeface="+mn-lt"/>
              </a:defRPr>
            </a:lvl1pPr>
            <a:lvl2pPr>
              <a:buClr>
                <a:srgbClr val="464646"/>
              </a:buClr>
              <a:defRPr sz="2000">
                <a:solidFill>
                  <a:srgbClr val="464646"/>
                </a:solidFill>
                <a:latin typeface="+mn-lt"/>
              </a:defRPr>
            </a:lvl2pPr>
            <a:lvl3pPr>
              <a:buClr>
                <a:srgbClr val="F6931E"/>
              </a:buClr>
              <a:defRPr sz="2000">
                <a:solidFill>
                  <a:srgbClr val="464646"/>
                </a:solidFill>
                <a:latin typeface="+mn-lt"/>
              </a:defRPr>
            </a:lvl3pPr>
            <a:lvl4pPr>
              <a:buClr>
                <a:srgbClr val="F6931E"/>
              </a:buClr>
              <a:buFont typeface="Calibri" pitchFamily="34" charset="0"/>
              <a:buChar char="−"/>
              <a:defRPr sz="2000">
                <a:solidFill>
                  <a:srgbClr val="464646"/>
                </a:solidFill>
                <a:latin typeface="+mn-lt"/>
              </a:defRPr>
            </a:lvl4pPr>
            <a:lvl5pPr>
              <a:buClr>
                <a:srgbClr val="F6931E"/>
              </a:buClr>
              <a:defRPr sz="2000">
                <a:solidFill>
                  <a:srgbClr val="464646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F6931E"/>
                </a:solidFill>
              </a:rPr>
              <a:pPr algn="l"/>
              <a:t>‹#›</a:t>
            </a:fld>
            <a:endParaRPr lang="en-US" dirty="0">
              <a:solidFill>
                <a:srgbClr val="F6931E"/>
              </a:solidFill>
            </a:endParaRPr>
          </a:p>
        </p:txBody>
      </p:sp>
      <p:pic>
        <p:nvPicPr>
          <p:cNvPr id="8" name="Picture 7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87240" y="838200"/>
            <a:ext cx="4023360" cy="528796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200"/>
              </a:spcAft>
              <a:buClr>
                <a:srgbClr val="F6931E"/>
              </a:buClr>
              <a:buFont typeface="Wingdings" pitchFamily="2" charset="2"/>
              <a:buChar char="§"/>
              <a:defRPr sz="2000" b="0">
                <a:solidFill>
                  <a:srgbClr val="F6931E"/>
                </a:solidFill>
                <a:latin typeface="+mn-lt"/>
              </a:defRPr>
            </a:lvl1pPr>
            <a:lvl2pPr>
              <a:buClr>
                <a:srgbClr val="464646"/>
              </a:buClr>
              <a:defRPr sz="2000">
                <a:solidFill>
                  <a:srgbClr val="464646"/>
                </a:solidFill>
                <a:latin typeface="+mn-lt"/>
              </a:defRPr>
            </a:lvl2pPr>
            <a:lvl3pPr>
              <a:buClr>
                <a:srgbClr val="F6931E"/>
              </a:buClr>
              <a:defRPr sz="2000">
                <a:solidFill>
                  <a:srgbClr val="464646"/>
                </a:solidFill>
                <a:latin typeface="+mn-lt"/>
              </a:defRPr>
            </a:lvl3pPr>
            <a:lvl4pPr>
              <a:buClr>
                <a:srgbClr val="F6931E"/>
              </a:buClr>
              <a:buFont typeface="Calibri" pitchFamily="34" charset="0"/>
              <a:buChar char="−"/>
              <a:defRPr sz="2000">
                <a:solidFill>
                  <a:srgbClr val="464646"/>
                </a:solidFill>
                <a:latin typeface="+mn-lt"/>
              </a:defRPr>
            </a:lvl4pPr>
            <a:lvl5pPr>
              <a:buClr>
                <a:srgbClr val="F6931E"/>
              </a:buClr>
              <a:defRPr sz="2000">
                <a:solidFill>
                  <a:srgbClr val="464646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3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61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99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/>
          <p:cNvSpPr>
            <a:spLocks noGrp="1"/>
          </p:cNvSpPr>
          <p:nvPr>
            <p:ph type="title"/>
          </p:nvPr>
        </p:nvSpPr>
        <p:spPr>
          <a:xfrm>
            <a:off x="2514600" y="3352800"/>
            <a:ext cx="43434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2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access_healt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96433"/>
            <a:ext cx="5243957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rgbClr val="464646"/>
                </a:solidFill>
              </a:rPr>
              <a:pPr algn="l"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24433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0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7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76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8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62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600200"/>
            <a:ext cx="4291013" cy="5043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600200"/>
            <a:ext cx="4291012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4197350"/>
            <a:ext cx="4291012" cy="244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220075" y="6486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057755-B901-4AE0-9E19-6B1E42B79058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38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10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8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3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38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8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1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52413"/>
            <a:ext cx="13525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cs typeface="Arial" charset="0"/>
              </a:rPr>
              <a:t>2005 Operating Plan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14288" y="5494338"/>
            <a:ext cx="1371601" cy="13716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6350"/>
            <a:ext cx="1371600" cy="13716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736850"/>
            <a:ext cx="1371600" cy="13716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379538" y="1365250"/>
            <a:ext cx="1371600" cy="1371600"/>
          </a:xfrm>
          <a:prstGeom prst="rect">
            <a:avLst/>
          </a:prstGeom>
          <a:solidFill>
            <a:srgbClr val="0125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365250" y="4122738"/>
            <a:ext cx="1371600" cy="1371600"/>
          </a:xfrm>
          <a:prstGeom prst="rect">
            <a:avLst/>
          </a:prstGeom>
          <a:solidFill>
            <a:srgbClr val="0125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6" name="Picture 8" descr="AetnaNewLogo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738813"/>
            <a:ext cx="22526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105150" y="5086350"/>
            <a:ext cx="5495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625" tIns="19050" rIns="47625" bIns="190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fld id="{7C12BCCA-9CE5-47E5-B799-DD73BA6B8E23}" type="datetime4">
              <a:rPr lang="en-US" altLang="en-US" sz="2000" b="1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t>May 13, 2015</a:t>
            </a:fld>
            <a:endParaRPr lang="en-US" alt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017838" y="830263"/>
            <a:ext cx="56705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cs typeface="Arial" charset="0"/>
              </a:rPr>
              <a:t>PHR Discussion Document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117850" y="2849563"/>
            <a:ext cx="5468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cs typeface="Arial" charset="0"/>
              </a:rPr>
              <a:t>Initiative Profiles</a:t>
            </a:r>
            <a:endParaRPr lang="en-US" altLang="en-US" sz="2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1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16662-EAB9-45E0-B00A-C6769E6327AB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1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36CED-9318-497F-ACD3-B9499F3232B7}" type="datetime1">
              <a:rPr lang="en-US" altLang="en-US">
                <a:solidFill>
                  <a:srgbClr val="000000"/>
                </a:solidFill>
              </a:rPr>
              <a:pPr/>
              <a:t>5/13/2015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8683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1" r:id="rId3"/>
    <p:sldLayoutId id="2147483780" r:id="rId4"/>
    <p:sldLayoutId id="2147483784" r:id="rId5"/>
    <p:sldLayoutId id="214748378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1pPr>
      <a:lvl2pPr marL="511175" indent="-2794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2pPr>
      <a:lvl3pPr marL="74295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3pPr>
      <a:lvl4pPr marL="976313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1192213" indent="-2159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371600" cy="7794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0"/>
            <a:ext cx="7772400" cy="817563"/>
          </a:xfrm>
          <a:prstGeom prst="rect">
            <a:avLst/>
          </a:prstGeom>
          <a:solidFill>
            <a:srgbClr val="0125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52413"/>
            <a:ext cx="1352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175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600200"/>
            <a:ext cx="8734425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783638" y="6618288"/>
            <a:ext cx="409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cs typeface="Arial" charset="0"/>
              </a:rPr>
              <a:t> </a:t>
            </a:r>
            <a:fld id="{EC41E5B5-39D3-445E-9D8E-A2D2D9EC4827}" type="slidenum">
              <a:rPr lang="en-US" altLang="en-US" sz="12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0075" y="64865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D7CEB2-DCF3-4626-88E6-53E2B9A2A801}" type="datetime1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5/13/2015</a:t>
            </a:fld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80000"/>
        </a:spcBef>
        <a:spcAft>
          <a:spcPct val="0"/>
        </a:spcAft>
        <a:buFont typeface="Arial" pitchFamily="34" charset="0"/>
        <a:buChar char="–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ZapfDingbats" pitchFamily="8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6019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8683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1pPr>
      <a:lvl2pPr marL="511175" indent="-2794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2pPr>
      <a:lvl3pPr marL="74295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3pPr>
      <a:lvl4pPr marL="976313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1192213" indent="-2159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8683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1pPr>
      <a:lvl2pPr marL="511175" indent="-2794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2pPr>
      <a:lvl3pPr marL="74295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3pPr>
      <a:lvl4pPr marL="976313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1192213" indent="-2159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8683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1pPr>
      <a:lvl2pPr marL="511175" indent="-2794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2pPr>
      <a:lvl3pPr marL="74295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3pPr>
      <a:lvl4pPr marL="976313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1192213" indent="-2159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C10F-1FCA-4E20-94FD-BAB7DE7BE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D6B9-486C-49C4-A34D-EC65E0968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8683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1pPr>
      <a:lvl2pPr marL="511175" indent="-2794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2pPr>
      <a:lvl3pPr marL="74295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3pPr>
      <a:lvl4pPr marL="976313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1192213" indent="-2159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A98CD5C-C974-FA4D-B421-A82B4594FC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3AB41C-01BD-294A-A053-F717F13BE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PMasthead_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496"/>
            <a:ext cx="9143008" cy="2151296"/>
          </a:xfrm>
          <a:prstGeom prst="rect">
            <a:avLst/>
          </a:prstGeom>
        </p:spPr>
      </p:pic>
      <p:pic>
        <p:nvPicPr>
          <p:cNvPr id="3" name="Picture 2" descr="AHCT_Primary_W_Descriptor_1L_CMYK_Logo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3" b="22306"/>
          <a:stretch/>
        </p:blipFill>
        <p:spPr>
          <a:xfrm>
            <a:off x="5833244" y="5411604"/>
            <a:ext cx="3129452" cy="9143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94971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F79646">
                    <a:lumMod val="75000"/>
                  </a:srgbClr>
                </a:solidFill>
              </a:rPr>
              <a:t>Health Care Cabinet</a:t>
            </a:r>
            <a:r>
              <a:rPr lang="en-US" b="1">
                <a:solidFill>
                  <a:srgbClr val="F79646">
                    <a:lumMod val="75000"/>
                  </a:srgbClr>
                </a:solidFill>
              </a:rPr>
              <a:t/>
            </a:r>
            <a:br>
              <a:rPr lang="en-US" b="1">
                <a:solidFill>
                  <a:srgbClr val="F79646">
                    <a:lumMod val="75000"/>
                  </a:srgbClr>
                </a:solidFill>
              </a:rPr>
            </a:br>
            <a:r>
              <a:rPr lang="en-US" sz="2800" b="1" smtClean="0">
                <a:solidFill>
                  <a:srgbClr val="F79646">
                    <a:lumMod val="75000"/>
                  </a:srgbClr>
                </a:solidFill>
              </a:rPr>
              <a:t>May 12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</a:rPr>
              <a:t>, 2015</a:t>
            </a:r>
            <a:endParaRPr lang="en-US" sz="2800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86"/>
            <a:ext cx="8077200" cy="7921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077200" cy="4906963"/>
          </a:xfrm>
        </p:spPr>
        <p:txBody>
          <a:bodyPr/>
          <a:lstStyle/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Enrollment Update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Special </a:t>
            </a:r>
            <a:r>
              <a:rPr lang="en-US" dirty="0" smtClean="0"/>
              <a:t>Enrollment Update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Post OE efforts</a:t>
            </a:r>
          </a:p>
        </p:txBody>
      </p:sp>
    </p:spTree>
    <p:extLst>
      <p:ext uri="{BB962C8B-B14F-4D97-AF65-F5344CB8AC3E}">
        <p14:creationId xmlns:p14="http://schemas.microsoft.com/office/powerpoint/2010/main" val="12448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Enrollment Update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600" y="1295400"/>
            <a:ext cx="6553200" cy="4953000"/>
            <a:chOff x="1371600" y="1295400"/>
            <a:chExt cx="6553200" cy="4953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95400"/>
              <a:ext cx="6553200" cy="492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743200" y="5940623"/>
              <a:ext cx="685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26,595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5908401"/>
              <a:ext cx="8001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498,942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26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95400"/>
            <a:ext cx="6019800" cy="489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Special Enrollment</a:t>
            </a:r>
            <a:endParaRPr lang="en-US" sz="29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37577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84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AHCT enrolled 1,429 Connecticut residents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 private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health care plans 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QHP) during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Special Open Enrollment Period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that ran from April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1, 2015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to April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30, 2015.</a:t>
            </a:r>
          </a:p>
          <a:p>
            <a:pPr marL="285750" indent="-285750">
              <a:spcBef>
                <a:spcPts val="384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special enrollment period was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opened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to individuals who did not have health care coverage in 2014 and were subject to a penalty on their 2014 federal taxes.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99" r="81238" b="63429"/>
          <a:stretch/>
        </p:blipFill>
        <p:spPr bwMode="auto">
          <a:xfrm>
            <a:off x="4343400" y="1905000"/>
            <a:ext cx="4417410" cy="287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6800" y="3048000"/>
            <a:ext cx="3352800" cy="30480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Enrollment Activity Update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28600" y="1524000"/>
            <a:ext cx="8763000" cy="1371600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Current enrollment volume across all plans and programs stands at </a:t>
            </a:r>
            <a:r>
              <a:rPr lang="en-US" sz="1600" b="1" dirty="0" smtClean="0">
                <a:solidFill>
                  <a:schemeClr val="accent1"/>
                </a:solidFill>
                <a:latin typeface="Trebuchet MS" pitchFamily="34" charset="0"/>
              </a:rPr>
              <a:t>606,191</a:t>
            </a:r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 individuals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Since the start of OE, we have processed more than </a:t>
            </a:r>
            <a:r>
              <a:rPr lang="en-US" sz="1600" b="1" dirty="0" smtClean="0">
                <a:solidFill>
                  <a:schemeClr val="accent1"/>
                </a:solidFill>
                <a:latin typeface="Trebuchet MS" pitchFamily="34" charset="0"/>
              </a:rPr>
              <a:t>107k</a:t>
            </a:r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 QHP enrollments and  </a:t>
            </a:r>
            <a:r>
              <a:rPr lang="en-US" sz="1600" b="1" dirty="0" smtClean="0">
                <a:solidFill>
                  <a:schemeClr val="accent1"/>
                </a:solidFill>
                <a:latin typeface="Trebuchet MS" pitchFamily="34" charset="0"/>
              </a:rPr>
              <a:t>498k </a:t>
            </a:r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Medicaid enrollments.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Of these close to 42k were </a:t>
            </a:r>
            <a:r>
              <a:rPr lang="en-US" sz="1600" b="1" u="sng" dirty="0" smtClean="0">
                <a:solidFill>
                  <a:schemeClr val="accent1"/>
                </a:solidFill>
                <a:latin typeface="Trebuchet MS" pitchFamily="34" charset="0"/>
              </a:rPr>
              <a:t>new</a:t>
            </a:r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</a:rPr>
              <a:t> QHP customers, and over 184k were new Medicaid applicants.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98863424"/>
              </p:ext>
            </p:extLst>
          </p:nvPr>
        </p:nvGraphicFramePr>
        <p:xfrm>
          <a:off x="1295400" y="3424535"/>
          <a:ext cx="28956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8252" y="5558135"/>
            <a:ext cx="8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Total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Enrollment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071" y="5558135"/>
            <a:ext cx="8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New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Enrollment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3914" y="5558135"/>
            <a:ext cx="8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Repeat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Enrollment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8532" y="337613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107,249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4267200"/>
            <a:ext cx="1371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4466" y="3380601"/>
            <a:ext cx="617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41,941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4927" y="3886200"/>
            <a:ext cx="617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65,308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0" y="3048000"/>
            <a:ext cx="169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QHP Membership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0600" y="3097599"/>
            <a:ext cx="3352800" cy="30480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220052492"/>
              </p:ext>
            </p:extLst>
          </p:nvPr>
        </p:nvGraphicFramePr>
        <p:xfrm>
          <a:off x="5029200" y="3474134"/>
          <a:ext cx="28956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002052" y="5607734"/>
            <a:ext cx="8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Total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Enrollment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64871" y="5607734"/>
            <a:ext cx="8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New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Enrollment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7714" y="5607734"/>
            <a:ext cx="8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Repeat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Enrollment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2334" y="3425735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498,942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1200" y="4316799"/>
            <a:ext cx="1371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11361" y="343020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184, 957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39455" y="3935799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313,985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3097599"/>
            <a:ext cx="21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Medicaid Membership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4124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10000"/>
                  </a:schemeClr>
                </a:solidFill>
              </a:rPr>
              <a:t>Note: “New</a:t>
            </a:r>
            <a:r>
              <a:rPr lang="en-US" sz="900" dirty="0">
                <a:solidFill>
                  <a:schemeClr val="tx1">
                    <a:lumMod val="10000"/>
                  </a:schemeClr>
                </a:solidFill>
              </a:rPr>
              <a:t>” as anyone who has insurance coverage in CY2015, but did not have coverage in any month in CY2014. </a:t>
            </a:r>
            <a:endParaRPr lang="en-US" sz="900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10000"/>
                  </a:schemeClr>
                </a:solidFill>
              </a:rPr>
              <a:t>            “</a:t>
            </a:r>
            <a:r>
              <a:rPr lang="en-US" sz="900" dirty="0">
                <a:solidFill>
                  <a:schemeClr val="tx1">
                    <a:lumMod val="10000"/>
                  </a:schemeClr>
                </a:solidFill>
              </a:rPr>
              <a:t>Repeat” enrollees are individuals who have coverage in both CY 2014 and CY </a:t>
            </a:r>
            <a:r>
              <a:rPr lang="en-US" sz="900" dirty="0" smtClean="0">
                <a:solidFill>
                  <a:schemeClr val="tx1">
                    <a:lumMod val="10000"/>
                  </a:schemeClr>
                </a:solidFill>
              </a:rPr>
              <a:t>2015</a:t>
            </a:r>
            <a:endParaRPr lang="en-US" sz="9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Membership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04799" y="1828800"/>
            <a:ext cx="7924801" cy="2057400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  <a:cs typeface="Traditional Arabic" pitchFamily="18" charset="-78"/>
              </a:rPr>
              <a:t>To date, ConnectiCare continues to see the majority of new enrollments (41.6%)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  <a:cs typeface="Traditional Arabic" pitchFamily="18" charset="-78"/>
              </a:rPr>
              <a:t>Anthem is currently taking 1 out of every 3 new enrollments (29.8%)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  <a:cs typeface="Traditional Arabic" pitchFamily="18" charset="-78"/>
              </a:rPr>
              <a:t>Healthy CT has seen a dramatic uptick in selection, with nearly a quarter of individuals selecting their plans. 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Trebuchet MS" pitchFamily="34" charset="0"/>
                <a:cs typeface="Traditional Arabic" pitchFamily="18" charset="-78"/>
              </a:rPr>
              <a:t>Dental </a:t>
            </a:r>
            <a:r>
              <a:rPr lang="en-US" sz="1600" dirty="0">
                <a:solidFill>
                  <a:schemeClr val="accent1"/>
                </a:solidFill>
                <a:latin typeface="Trebuchet MS" pitchFamily="34" charset="0"/>
                <a:cs typeface="Traditional Arabic" pitchFamily="18" charset="-78"/>
              </a:rPr>
              <a:t>plans and our SHOP program continue to show solid gains</a:t>
            </a:r>
          </a:p>
          <a:p>
            <a:endParaRPr lang="en-US" sz="1600" dirty="0" smtClean="0">
              <a:solidFill>
                <a:schemeClr val="accent1"/>
              </a:solidFill>
              <a:latin typeface="Trebuchet MS" pitchFamily="34" charset="0"/>
              <a:cs typeface="Traditional Arabic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3352800"/>
            <a:ext cx="0" cy="266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19" y="3630085"/>
            <a:ext cx="129229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4837" y="3974068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Dental = 1,707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88" y="4724597"/>
            <a:ext cx="1036112" cy="103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4055" y="4724400"/>
            <a:ext cx="173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SHOP: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Groups = 186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Members = 1,173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" y="3804885"/>
            <a:ext cx="4800601" cy="165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Post Open Enrollment Update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04800" y="1502982"/>
            <a:ext cx="7315200" cy="3297617"/>
          </a:xfrm>
        </p:spPr>
        <p:txBody>
          <a:bodyPr/>
          <a:lstStyle/>
          <a:p>
            <a:r>
              <a:rPr lang="en-US" sz="1600" b="1" dirty="0">
                <a:solidFill>
                  <a:schemeClr val="accent1"/>
                </a:solidFill>
                <a:latin typeface="+mn-lt"/>
              </a:rPr>
              <a:t>Member census research: 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3 main goals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Better understanding of their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current enrollee </a:t>
            </a: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base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Determine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at a high level the reasons behind 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leaving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 Access Health CT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Make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data-driven projections to help answer the question of “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Who is left</a:t>
            </a: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?”</a:t>
            </a: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  <a:latin typeface="+mn-lt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Summer Program Campaign: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Branding, education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and </a:t>
            </a: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retention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Combination of radio, on-site presence (35 locations), digital and online advertising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Partnership with UConn</a:t>
            </a:r>
          </a:p>
          <a:p>
            <a:pPr>
              <a:buFont typeface="Wingdings" pitchFamily="2" charset="2"/>
              <a:buChar char="ü"/>
            </a:pPr>
            <a:endParaRPr lang="en-US" sz="1600" dirty="0">
              <a:solidFill>
                <a:schemeClr val="accent1"/>
              </a:solidFill>
              <a:latin typeface="+mn-lt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OE Marketing and Communications campaign platform: Main focuses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Retention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Acquisition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CT_PPT_Template_071713">
  <a:themeElements>
    <a:clrScheme name="Custom 1">
      <a:dk1>
        <a:srgbClr val="FDE9D2"/>
      </a:dk1>
      <a:lt1>
        <a:sysClr val="window" lastClr="FFFFFF"/>
      </a:lt1>
      <a:dk2>
        <a:srgbClr val="FFFEE5"/>
      </a:dk2>
      <a:lt2>
        <a:srgbClr val="FFFFFF"/>
      </a:lt2>
      <a:accent1>
        <a:srgbClr val="464646"/>
      </a:accent1>
      <a:accent2>
        <a:srgbClr val="F6931E"/>
      </a:accent2>
      <a:accent3>
        <a:srgbClr val="F05A29"/>
      </a:accent3>
      <a:accent4>
        <a:srgbClr val="F6D516"/>
      </a:accent4>
      <a:accent5>
        <a:srgbClr val="959595"/>
      </a:accent5>
      <a:accent6>
        <a:srgbClr val="FFB713"/>
      </a:accent6>
      <a:hlink>
        <a:srgbClr val="295AC5"/>
      </a:hlink>
      <a:folHlink>
        <a:srgbClr val="694F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HCT_PPT_Template_071713">
  <a:themeElements>
    <a:clrScheme name="Custom 1">
      <a:dk1>
        <a:srgbClr val="FDE9D2"/>
      </a:dk1>
      <a:lt1>
        <a:sysClr val="window" lastClr="FFFFFF"/>
      </a:lt1>
      <a:dk2>
        <a:srgbClr val="FFFEE5"/>
      </a:dk2>
      <a:lt2>
        <a:srgbClr val="FFFFFF"/>
      </a:lt2>
      <a:accent1>
        <a:srgbClr val="464646"/>
      </a:accent1>
      <a:accent2>
        <a:srgbClr val="F6931E"/>
      </a:accent2>
      <a:accent3>
        <a:srgbClr val="F05A29"/>
      </a:accent3>
      <a:accent4>
        <a:srgbClr val="F6D516"/>
      </a:accent4>
      <a:accent5>
        <a:srgbClr val="959595"/>
      </a:accent5>
      <a:accent6>
        <a:srgbClr val="FFB713"/>
      </a:accent6>
      <a:hlink>
        <a:srgbClr val="295AC5"/>
      </a:hlink>
      <a:folHlink>
        <a:srgbClr val="694F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CP_Discussion_20130501">
  <a:themeElements>
    <a:clrScheme name="Custom 1">
      <a:dk1>
        <a:srgbClr val="FDE9D2"/>
      </a:dk1>
      <a:lt1>
        <a:sysClr val="window" lastClr="FFFFFF"/>
      </a:lt1>
      <a:dk2>
        <a:srgbClr val="FFFEE5"/>
      </a:dk2>
      <a:lt2>
        <a:srgbClr val="FFFFFF"/>
      </a:lt2>
      <a:accent1>
        <a:srgbClr val="464646"/>
      </a:accent1>
      <a:accent2>
        <a:srgbClr val="F6931E"/>
      </a:accent2>
      <a:accent3>
        <a:srgbClr val="F05A29"/>
      </a:accent3>
      <a:accent4>
        <a:srgbClr val="F6D516"/>
      </a:accent4>
      <a:accent5>
        <a:srgbClr val="959595"/>
      </a:accent5>
      <a:accent6>
        <a:srgbClr val="FFB713"/>
      </a:accent6>
      <a:hlink>
        <a:srgbClr val="295AC5"/>
      </a:hlink>
      <a:folHlink>
        <a:srgbClr val="694F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CP_Discussion_20130501">
  <a:themeElements>
    <a:clrScheme name="Custom 1">
      <a:dk1>
        <a:srgbClr val="FDE9D2"/>
      </a:dk1>
      <a:lt1>
        <a:sysClr val="window" lastClr="FFFFFF"/>
      </a:lt1>
      <a:dk2>
        <a:srgbClr val="FFFEE5"/>
      </a:dk2>
      <a:lt2>
        <a:srgbClr val="FFFFFF"/>
      </a:lt2>
      <a:accent1>
        <a:srgbClr val="464646"/>
      </a:accent1>
      <a:accent2>
        <a:srgbClr val="F6931E"/>
      </a:accent2>
      <a:accent3>
        <a:srgbClr val="F05A29"/>
      </a:accent3>
      <a:accent4>
        <a:srgbClr val="F6D516"/>
      </a:accent4>
      <a:accent5>
        <a:srgbClr val="959595"/>
      </a:accent5>
      <a:accent6>
        <a:srgbClr val="FFB713"/>
      </a:accent6>
      <a:hlink>
        <a:srgbClr val="295AC5"/>
      </a:hlink>
      <a:folHlink>
        <a:srgbClr val="694F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ECP_Discussion_20130501">
  <a:themeElements>
    <a:clrScheme name="Custom 1">
      <a:dk1>
        <a:srgbClr val="FDE9D2"/>
      </a:dk1>
      <a:lt1>
        <a:sysClr val="window" lastClr="FFFFFF"/>
      </a:lt1>
      <a:dk2>
        <a:srgbClr val="FFFEE5"/>
      </a:dk2>
      <a:lt2>
        <a:srgbClr val="FFFFFF"/>
      </a:lt2>
      <a:accent1>
        <a:srgbClr val="464646"/>
      </a:accent1>
      <a:accent2>
        <a:srgbClr val="F6931E"/>
      </a:accent2>
      <a:accent3>
        <a:srgbClr val="F05A29"/>
      </a:accent3>
      <a:accent4>
        <a:srgbClr val="F6D516"/>
      </a:accent4>
      <a:accent5>
        <a:srgbClr val="959595"/>
      </a:accent5>
      <a:accent6>
        <a:srgbClr val="FFB713"/>
      </a:accent6>
      <a:hlink>
        <a:srgbClr val="295AC5"/>
      </a:hlink>
      <a:folHlink>
        <a:srgbClr val="694F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AHCT_PPT_Template_071713</Template>
  <TotalTime>2787</TotalTime>
  <Words>344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Traditional Arabic</vt:lpstr>
      <vt:lpstr>Trebuchet MS</vt:lpstr>
      <vt:lpstr>Wingdings</vt:lpstr>
      <vt:lpstr>ZapfDingbats</vt:lpstr>
      <vt:lpstr>AHCT_PPT_Template_071713</vt:lpstr>
      <vt:lpstr>4_Custom Design</vt:lpstr>
      <vt:lpstr>1_AHCT_PPT_Template_071713</vt:lpstr>
      <vt:lpstr>ECP_Discussion_20130501</vt:lpstr>
      <vt:lpstr>Custom Design</vt:lpstr>
      <vt:lpstr>1_ECP_Discussion_20130501</vt:lpstr>
      <vt:lpstr>1_Custom Design</vt:lpstr>
      <vt:lpstr>2_ECP_Discussion_20130501</vt:lpstr>
      <vt:lpstr>Office Theme</vt:lpstr>
      <vt:lpstr>PowerPoint Presentation</vt:lpstr>
      <vt:lpstr>Agenda</vt:lpstr>
      <vt:lpstr>PowerPoint Presentation</vt:lpstr>
      <vt:lpstr>Enrollment</vt:lpstr>
      <vt:lpstr>Enrollment</vt:lpstr>
      <vt:lpstr>Special Enrollment</vt:lpstr>
      <vt:lpstr>   Open Enrollment Activity Update</vt:lpstr>
      <vt:lpstr>   Additional Membership Information</vt:lpstr>
      <vt:lpstr>   Post Open Enrollment Update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 August 21, 2014</dc:title>
  <dc:creator>Lachowicz, Margo</dc:creator>
  <cp:lastModifiedBy>Putetti, Jennifer</cp:lastModifiedBy>
  <cp:revision>214</cp:revision>
  <cp:lastPrinted>2015-03-09T20:47:03Z</cp:lastPrinted>
  <dcterms:created xsi:type="dcterms:W3CDTF">2014-08-18T14:32:52Z</dcterms:created>
  <dcterms:modified xsi:type="dcterms:W3CDTF">2015-05-13T12:28:05Z</dcterms:modified>
</cp:coreProperties>
</file>