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96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349" r:id="rId4"/>
    <p:sldId id="389" r:id="rId5"/>
    <p:sldId id="262" r:id="rId6"/>
    <p:sldId id="268" r:id="rId7"/>
    <p:sldId id="355" r:id="rId8"/>
    <p:sldId id="395" r:id="rId9"/>
    <p:sldId id="269" r:id="rId10"/>
    <p:sldId id="348" r:id="rId11"/>
    <p:sldId id="402" r:id="rId12"/>
    <p:sldId id="332" r:id="rId13"/>
    <p:sldId id="335" r:id="rId14"/>
    <p:sldId id="401" r:id="rId15"/>
    <p:sldId id="380" r:id="rId16"/>
    <p:sldId id="376" r:id="rId17"/>
    <p:sldId id="340" r:id="rId18"/>
    <p:sldId id="341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32" autoAdjust="0"/>
    <p:restoredTop sz="76866" autoAdjust="0"/>
  </p:normalViewPr>
  <p:slideViewPr>
    <p:cSldViewPr>
      <p:cViewPr varScale="1">
        <p:scale>
          <a:sx n="79" d="100"/>
          <a:sy n="79" d="100"/>
        </p:scale>
        <p:origin x="1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52" tIns="48776" rIns="97552" bIns="48776" numCol="1" anchor="t" anchorCtr="0" compatLnSpc="1">
            <a:prstTxWarp prst="textNoShape">
              <a:avLst/>
            </a:prstTxWarp>
          </a:bodyPr>
          <a:lstStyle>
            <a:lvl1pPr defTabSz="975611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52" tIns="48776" rIns="97552" bIns="48776" numCol="1" anchor="t" anchorCtr="0" compatLnSpc="1">
            <a:prstTxWarp prst="textNoShape">
              <a:avLst/>
            </a:prstTxWarp>
          </a:bodyPr>
          <a:lstStyle>
            <a:lvl1pPr algn="r" defTabSz="975611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52" tIns="48776" rIns="97552" bIns="48776" numCol="1" anchor="b" anchorCtr="0" compatLnSpc="1">
            <a:prstTxWarp prst="textNoShape">
              <a:avLst/>
            </a:prstTxWarp>
          </a:bodyPr>
          <a:lstStyle>
            <a:lvl1pPr defTabSz="975611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52" tIns="48776" rIns="97552" bIns="48776" numCol="1" anchor="b" anchorCtr="0" compatLnSpc="1">
            <a:prstTxWarp prst="textNoShape">
              <a:avLst/>
            </a:prstTxWarp>
          </a:bodyPr>
          <a:lstStyle>
            <a:lvl1pPr algn="r" defTabSz="974582" eaLnBrk="1" hangingPunct="1">
              <a:defRPr sz="1300"/>
            </a:lvl1pPr>
          </a:lstStyle>
          <a:p>
            <a:fld id="{4C0DE1D6-DCF3-459B-BB47-7296C8E4AD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4591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52" tIns="48776" rIns="97552" bIns="48776" numCol="1" anchor="t" anchorCtr="0" compatLnSpc="1">
            <a:prstTxWarp prst="textNoShape">
              <a:avLst/>
            </a:prstTxWarp>
          </a:bodyPr>
          <a:lstStyle>
            <a:lvl1pPr defTabSz="975611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52" tIns="48776" rIns="97552" bIns="48776" numCol="1" anchor="t" anchorCtr="0" compatLnSpc="1">
            <a:prstTxWarp prst="textNoShape">
              <a:avLst/>
            </a:prstTxWarp>
          </a:bodyPr>
          <a:lstStyle>
            <a:lvl1pPr algn="r" defTabSz="975611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52" tIns="48776" rIns="97552" bIns="48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52" tIns="48776" rIns="97552" bIns="48776" numCol="1" anchor="b" anchorCtr="0" compatLnSpc="1">
            <a:prstTxWarp prst="textNoShape">
              <a:avLst/>
            </a:prstTxWarp>
          </a:bodyPr>
          <a:lstStyle>
            <a:lvl1pPr defTabSz="975611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52" tIns="48776" rIns="97552" bIns="48776" numCol="1" anchor="b" anchorCtr="0" compatLnSpc="1">
            <a:prstTxWarp prst="textNoShape">
              <a:avLst/>
            </a:prstTxWarp>
          </a:bodyPr>
          <a:lstStyle>
            <a:lvl1pPr algn="r" defTabSz="974582" eaLnBrk="1" hangingPunct="1">
              <a:defRPr sz="1300"/>
            </a:lvl1pPr>
          </a:lstStyle>
          <a:p>
            <a:fld id="{B976E2B6-E08A-42B2-B61F-5A95FADCC5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6112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842" indent="-285708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2833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9966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099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232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365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8497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5630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9417873-5BB8-47A7-AA7E-05EE61C0CBCD}" type="slidenum">
              <a:rPr lang="en-US" altLang="en-US" sz="1300"/>
              <a:pPr/>
              <a:t>1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65697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842" indent="-285708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2833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9966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099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232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365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8497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5630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5F42354-EB7D-44BA-AF44-C87E4A8DB6B0}" type="slidenum">
              <a:rPr lang="en-US" altLang="en-US" sz="1300"/>
              <a:pPr/>
              <a:t>3</a:t>
            </a:fld>
            <a:endParaRPr lang="en-US" altLang="en-US" sz="1300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28" tIns="47863" rIns="95728" bIns="47863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949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842" indent="-285708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2833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9966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099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232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365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8497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5630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41ED4E7-48FC-49A9-8649-1A8144529E5B}" type="slidenum">
              <a:rPr lang="en-US" altLang="en-US" sz="1300"/>
              <a:pPr/>
              <a:t>4</a:t>
            </a:fld>
            <a:endParaRPr lang="en-US" altLang="en-US" sz="13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728" tIns="47863" rIns="95728" bIns="47863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668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842" indent="-285708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2833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9966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099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232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365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8497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5630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D814EE5-BBA6-4BEA-AF7C-6435B967DC8A}" type="slidenum">
              <a:rPr lang="en-US" altLang="en-US" sz="1300"/>
              <a:pPr/>
              <a:t>9</a:t>
            </a:fld>
            <a:endParaRPr lang="en-US" altLang="en-US" sz="13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989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842" indent="-285708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2833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9966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099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232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365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8497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5630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EDAE1E6-C845-4924-A3BE-A1E4630F7ED4}" type="slidenum">
              <a:rPr lang="en-US" altLang="en-US" sz="1300"/>
              <a:pPr/>
              <a:t>10</a:t>
            </a:fld>
            <a:endParaRPr lang="en-US" altLang="en-US" sz="13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162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842" indent="-285708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2833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9966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099" indent="-228567" defTabSz="974582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232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365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8497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5630" indent="-228567" defTabSz="974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F6D83D2E-945F-47BE-B4B7-EF302B2DF2C0}" type="slidenum">
              <a:rPr lang="en-US" altLang="en-US" sz="1300"/>
              <a:pPr/>
              <a:t>16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187910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F48F-B649-42A1-8508-A10C34A40667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5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5D69-C3E1-4512-B3AC-13508DBC0E61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1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C8F-4AED-4ECC-8B33-5FAD0423476F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3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4665-9543-44CB-9BC0-F080A3E8E828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428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9835-1ECB-4914-8139-F517B500659E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1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A401-2096-4172-972D-B52C415B3A4B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10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8F76-7E05-4A2D-BB67-0E6B7574EA34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49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8E7-16AE-48F1-B43E-C513F8CD364C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4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1E50-DC81-40C8-9FB6-09A53FC495A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0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2296-34CE-4AE6-A790-5B06FF61A400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C8147-E9C1-4627-B2AC-2E9B24C9CEE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869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21FD7-1674-481C-8974-D7558A75C36B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461A-9867-4B46-91EB-3436515A135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839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32C9-8166-4F4D-ABA7-2FC30D74005E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6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C8D4-9A3C-4C09-AE39-6FD4E53FB146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3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A12D-13C9-4E71-90BE-4A8F0A14B306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0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793-3F2F-4AF0-9E10-922576610454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7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1332-F23C-4980-B31B-11B9D164C5CA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2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0990-920A-4F98-8495-8B4F6D7EAD4E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8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AA58-D4F2-4205-B4A0-37E526CAD17F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3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FB69-0696-44FB-87EC-34E6DCE7A46C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2/5/2020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EBD591F-BC3C-4789-B468-FE3D9FD1C63C}" type="datetime1">
              <a:rPr lang="en-US" smtClean="0">
                <a:solidFill>
                  <a:srgbClr val="9A5315"/>
                </a:solidFill>
                <a:latin typeface="Segoe Print"/>
                <a:cs typeface="+mn-cs"/>
              </a:rPr>
              <a:t>2/5/2020</a:t>
            </a:fld>
            <a:endParaRPr lang="en-US" dirty="0">
              <a:solidFill>
                <a:srgbClr val="9A5315"/>
              </a:solidFill>
              <a:latin typeface="Segoe Prin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9A5315"/>
              </a:solidFill>
              <a:latin typeface="Segoe Prin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22B156B-59AE-415F-B24B-8756D48BB977}" type="slidenum">
              <a:rPr lang="en-US" smtClean="0">
                <a:solidFill>
                  <a:srgbClr val="9A5315"/>
                </a:solidFill>
                <a:latin typeface="Segoe Print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9A5315"/>
              </a:solidFill>
              <a:latin typeface="Segoe Prin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556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904" r:id="rId8"/>
    <p:sldLayoutId id="2147484905" r:id="rId9"/>
    <p:sldLayoutId id="2147484906" r:id="rId10"/>
    <p:sldLayoutId id="2147484907" r:id="rId11"/>
    <p:sldLayoutId id="2147484908" r:id="rId12"/>
    <p:sldLayoutId id="2147484909" r:id="rId13"/>
    <p:sldLayoutId id="2147484910" r:id="rId14"/>
    <p:sldLayoutId id="2147484911" r:id="rId15"/>
    <p:sldLayoutId id="2147484912" r:id="rId16"/>
    <p:sldLayoutId id="2147484913" r:id="rId17"/>
    <p:sldLayoutId id="2147484705" r:id="rId18"/>
    <p:sldLayoutId id="2147484707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question-faq-ask-1421013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57350" y="4520350"/>
            <a:ext cx="6858000" cy="11946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Radon  Overview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CDBG  Small Cities</a:t>
            </a:r>
            <a:br>
              <a:rPr lang="en-US" altLang="en-US" dirty="0"/>
            </a:br>
            <a:r>
              <a:rPr lang="en-US" altLang="en-US" dirty="0"/>
              <a:t>January 28, 2020</a:t>
            </a:r>
            <a:endParaRPr lang="en-US" dirty="0"/>
          </a:p>
        </p:txBody>
      </p:sp>
      <p:pic>
        <p:nvPicPr>
          <p:cNvPr id="6149" name="Picture 5" descr="j02689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24118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09600" y="676275"/>
            <a:ext cx="815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>
                <a:latin typeface="+mj-lt"/>
                <a:cs typeface="+mn-cs"/>
              </a:rPr>
              <a:t>Testing Is The Only Way To Know</a:t>
            </a:r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315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5C7430-1AC2-418F-82F4-076326BC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Radon Measurement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600" dirty="0"/>
              <a:t>DPH recommends using a Nationally Certified Measurement Provider to test for radon</a:t>
            </a:r>
          </a:p>
          <a:p>
            <a:r>
              <a:rPr lang="en-US" altLang="en-US" sz="3600" dirty="0"/>
              <a:t>For a single building (single or        multi-family), DPH recommends testing the lowest occupied space</a:t>
            </a:r>
          </a:p>
          <a:p>
            <a:r>
              <a:rPr lang="en-US" altLang="en-US" sz="3600" dirty="0"/>
              <a:t>A short-term testing device is placed for a minimum of 48 hours to 7 days depending on device used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818ABD-1379-41F0-B895-EA4E19A4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1991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4114800" y="1358900"/>
            <a:ext cx="4800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defRPr/>
            </a:pPr>
            <a:r>
              <a:rPr lang="en-US" altLang="en-US" sz="3200" dirty="0">
                <a:latin typeface="+mn-lt"/>
                <a:cs typeface="+mn-cs"/>
              </a:rPr>
              <a:t>Radon mitigation systems:</a:t>
            </a:r>
          </a:p>
          <a:p>
            <a:pPr eaLnBrk="1" hangingPunct="1">
              <a:spcBef>
                <a:spcPct val="30000"/>
              </a:spcBef>
              <a:defRPr/>
            </a:pPr>
            <a:endParaRPr lang="en-US" altLang="en-US" sz="3200" dirty="0">
              <a:latin typeface="+mn-lt"/>
              <a:cs typeface="+mn-cs"/>
            </a:endParaRPr>
          </a:p>
          <a:p>
            <a:pPr marL="457200" indent="-457200" eaLnBrk="1" hangingPunct="1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+mn-lt"/>
                <a:cs typeface="+mn-cs"/>
              </a:rPr>
              <a:t>effective</a:t>
            </a:r>
          </a:p>
          <a:p>
            <a:pPr marL="457200" indent="-457200" eaLnBrk="1" hangingPunct="1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+mn-lt"/>
                <a:cs typeface="+mn-cs"/>
              </a:rPr>
              <a:t>relatively inexpensive </a:t>
            </a:r>
          </a:p>
          <a:p>
            <a:pPr marL="457200" indent="-457200" eaLnBrk="1" hangingPunct="1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+mn-lt"/>
                <a:cs typeface="+mn-cs"/>
              </a:rPr>
              <a:t>easy to install</a:t>
            </a:r>
          </a:p>
          <a:p>
            <a:pPr algn="ctr" eaLnBrk="1" hangingPunct="1">
              <a:spcBef>
                <a:spcPct val="30000"/>
              </a:spcBef>
              <a:defRPr/>
            </a:pPr>
            <a:endParaRPr lang="en-US" altLang="en-US" sz="3200" dirty="0">
              <a:latin typeface="+mn-lt"/>
              <a:cs typeface="+mn-cs"/>
            </a:endParaRPr>
          </a:p>
          <a:p>
            <a:pPr algn="ctr" eaLnBrk="1" hangingPunct="1">
              <a:spcBef>
                <a:spcPct val="30000"/>
              </a:spcBef>
              <a:defRPr/>
            </a:pPr>
            <a:r>
              <a:rPr lang="en-US" altLang="en-US" sz="3200" dirty="0">
                <a:latin typeface="+mn-lt"/>
                <a:cs typeface="+mn-cs"/>
              </a:rPr>
              <a:t>Average Cost = $1,200</a:t>
            </a:r>
          </a:p>
        </p:txBody>
      </p:sp>
      <p:pic>
        <p:nvPicPr>
          <p:cNvPr id="46084" name="Picture 5" descr="happy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2844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2E8A99-1CF7-4A97-8ADA-90F1FF27D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Radon Mitigation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34325" y="1715270"/>
            <a:ext cx="7675350" cy="4351338"/>
          </a:xfrm>
        </p:spPr>
        <p:txBody>
          <a:bodyPr>
            <a:normAutofit lnSpcReduction="10000"/>
          </a:bodyPr>
          <a:lstStyle/>
          <a:p>
            <a:r>
              <a:rPr lang="en-US" altLang="en-US" sz="4000" dirty="0"/>
              <a:t>DPH recommends using a Nationally Certified Mitigation Provider to perform radon mitigation</a:t>
            </a:r>
          </a:p>
          <a:p>
            <a:pPr lvl="1"/>
            <a:r>
              <a:rPr lang="en-US" altLang="en-US" sz="3200" dirty="0"/>
              <a:t>Must be nationally certified through NRSB or NRPP</a:t>
            </a:r>
          </a:p>
          <a:p>
            <a:pPr lvl="1"/>
            <a:r>
              <a:rPr lang="en-US" altLang="en-US" sz="3200" dirty="0"/>
              <a:t>Must be a home improvement contractor registered with CT’s Department of Consumer Protection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FC1546-55CB-4A36-8B48-A6AFB69F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S:\Environmental Health\EHS\RADON\Field Work Photos\mitigation field work for PFW\outside vent pipe_20150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38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675E85-6689-402A-9526-9912F40A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6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S:\Environmental Health\EHS\RADON\Field Work Photos\12 Marshall La Weston\outside 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-252413"/>
            <a:ext cx="8826500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A7BF17-0E1E-487D-B0A3-8A683E73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rafon fan instal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419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5" descr="S:\Environmental Health\EHS\RADON\Field Work Photos\2012-09-12 7 biltmore ct avon\F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"/>
            <a:ext cx="4343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7954FB-B952-4B75-86AE-BCBF652C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Contact Information: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828800" y="1676401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762000" y="1935957"/>
            <a:ext cx="6781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en-US" sz="2800" dirty="0">
                <a:latin typeface="Arial" charset="0"/>
              </a:rPr>
              <a:t>Allison Sullivan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800" dirty="0">
                <a:latin typeface="Arial" charset="0"/>
              </a:rPr>
              <a:t>Environmental Analyst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800" dirty="0">
                <a:latin typeface="Arial" charset="0"/>
              </a:rPr>
              <a:t>State of Connecticut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800" dirty="0">
                <a:latin typeface="Arial" charset="0"/>
              </a:rPr>
              <a:t>Department of Public Health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800" dirty="0">
                <a:latin typeface="Arial" charset="0"/>
              </a:rPr>
              <a:t>(860) 509-8140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800" dirty="0">
                <a:latin typeface="Arial" charset="0"/>
              </a:rPr>
              <a:t>allison.sullivan@ct.gov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0C2C2-D140-450B-A118-CFF7615D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8147-E9C1-4627-B2AC-2E9B24C9CEE8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939671-45C1-4D09-B52F-0CAA34E3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C9CA0-583F-4DD6-9CEC-5AAA99408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633537" y="286217"/>
            <a:ext cx="5876925" cy="6096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34325" y="1675941"/>
            <a:ext cx="7675350" cy="4351338"/>
          </a:xfrm>
        </p:spPr>
        <p:txBody>
          <a:bodyPr>
            <a:normAutofit/>
          </a:bodyPr>
          <a:lstStyle/>
          <a:p>
            <a:endParaRPr lang="en-US" altLang="en-US" sz="3600" dirty="0"/>
          </a:p>
          <a:p>
            <a:r>
              <a:rPr lang="en-US" altLang="en-US" sz="3600" dirty="0"/>
              <a:t>What radon is</a:t>
            </a:r>
          </a:p>
          <a:p>
            <a:r>
              <a:rPr lang="en-US" altLang="en-US" sz="3600" dirty="0"/>
              <a:t>How it enters a home </a:t>
            </a:r>
          </a:p>
          <a:p>
            <a:r>
              <a:rPr lang="en-US" altLang="en-US" sz="3600" dirty="0"/>
              <a:t>Health effects</a:t>
            </a:r>
          </a:p>
          <a:p>
            <a:r>
              <a:rPr lang="en-US" altLang="en-US" sz="3600" dirty="0"/>
              <a:t>Testing and Mitigation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521854-11BF-4286-961C-ECB0ABAC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What is Radon?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naturally-occurring radioactive gas</a:t>
            </a:r>
          </a:p>
          <a:p>
            <a:r>
              <a:rPr lang="en-US" sz="3200" dirty="0"/>
              <a:t>Colorless, odorless and tasteless</a:t>
            </a:r>
          </a:p>
          <a:p>
            <a:r>
              <a:rPr lang="en-US" sz="3200" dirty="0"/>
              <a:t>Found all over the U.S. in all types of buildings </a:t>
            </a:r>
          </a:p>
          <a:p>
            <a:pPr lvl="1"/>
            <a:r>
              <a:rPr lang="en-US" sz="2800" dirty="0"/>
              <a:t>Old or new</a:t>
            </a:r>
          </a:p>
          <a:p>
            <a:pPr lvl="1"/>
            <a:r>
              <a:rPr lang="en-US" sz="2800" dirty="0"/>
              <a:t>Drafty or well sealed</a:t>
            </a:r>
          </a:p>
          <a:p>
            <a:pPr lvl="1"/>
            <a:r>
              <a:rPr lang="en-US" sz="2800" dirty="0"/>
              <a:t>With and without basements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66E26-CE51-4D10-BA77-FA771775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ChangeArrowheads="1"/>
          </p:cNvSpPr>
          <p:nvPr/>
        </p:nvSpPr>
        <p:spPr bwMode="auto">
          <a:xfrm>
            <a:off x="968412" y="419104"/>
            <a:ext cx="6934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 anchor="b"/>
          <a:lstStyle/>
          <a:p>
            <a:pPr algn="ctr" eaLnBrk="1" hangingPunct="1">
              <a:defRPr/>
            </a:pPr>
            <a:r>
              <a:rPr lang="en-US" sz="4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sz="4200" dirty="0">
                <a:latin typeface="+mj-lt"/>
                <a:cs typeface="+mn-cs"/>
              </a:rPr>
              <a:t>Uranium Decay Chart</a:t>
            </a:r>
          </a:p>
        </p:txBody>
      </p:sp>
      <p:graphicFrame>
        <p:nvGraphicFramePr>
          <p:cNvPr id="11267" name="Object 102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909707"/>
              </p:ext>
            </p:extLst>
          </p:nvPr>
        </p:nvGraphicFramePr>
        <p:xfrm>
          <a:off x="228600" y="1219204"/>
          <a:ext cx="8675688" cy="535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CorelDRAW 6.0" r:id="rId4" imgW="8572500" imgH="5572125" progId="CorelDRAW.Graphic.6">
                  <p:embed/>
                </p:oleObj>
              </mc:Choice>
              <mc:Fallback>
                <p:oleObj name="CorelDRAW 6.0" r:id="rId4" imgW="8572500" imgH="5572125" progId="CorelDRAW.Graphic.6">
                  <p:embed/>
                  <p:pic>
                    <p:nvPicPr>
                      <p:cNvPr id="0" name="Object 102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74" r="1547" b="6445"/>
                      <a:stretch>
                        <a:fillRect/>
                      </a:stretch>
                    </p:blipFill>
                    <p:spPr bwMode="auto">
                      <a:xfrm>
                        <a:off x="228600" y="1219204"/>
                        <a:ext cx="8675688" cy="535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1028"/>
          <p:cNvSpPr>
            <a:spLocks noChangeArrowheads="1"/>
          </p:cNvSpPr>
          <p:nvPr/>
        </p:nvSpPr>
        <p:spPr bwMode="auto">
          <a:xfrm>
            <a:off x="4129088" y="4298951"/>
            <a:ext cx="1062792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 dirty="0">
                <a:solidFill>
                  <a:srgbClr val="414141"/>
                </a:solidFill>
                <a:latin typeface="Arial" charset="0"/>
              </a:rPr>
              <a:t>Radon</a:t>
            </a:r>
          </a:p>
        </p:txBody>
      </p:sp>
      <p:sp>
        <p:nvSpPr>
          <p:cNvPr id="11269" name="Rectangle 1029"/>
          <p:cNvSpPr>
            <a:spLocks noChangeArrowheads="1"/>
          </p:cNvSpPr>
          <p:nvPr/>
        </p:nvSpPr>
        <p:spPr bwMode="auto">
          <a:xfrm>
            <a:off x="5257802" y="4648201"/>
            <a:ext cx="1218283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 dirty="0">
                <a:solidFill>
                  <a:srgbClr val="414141"/>
                </a:solidFill>
                <a:latin typeface="Arial" charset="0"/>
              </a:rPr>
              <a:t>Radium</a:t>
            </a:r>
          </a:p>
        </p:txBody>
      </p:sp>
      <p:sp>
        <p:nvSpPr>
          <p:cNvPr id="11270" name="Rectangle 1030"/>
          <p:cNvSpPr>
            <a:spLocks noChangeArrowheads="1"/>
          </p:cNvSpPr>
          <p:nvPr/>
        </p:nvSpPr>
        <p:spPr bwMode="auto">
          <a:xfrm>
            <a:off x="6553202" y="5219701"/>
            <a:ext cx="1327287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 dirty="0">
                <a:solidFill>
                  <a:srgbClr val="414141"/>
                </a:solidFill>
                <a:latin typeface="Arial" charset="0"/>
              </a:rPr>
              <a:t>Uranium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F81552-B9D6-4388-9913-85D1EF70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97570"/>
              </p:ext>
            </p:extLst>
          </p:nvPr>
        </p:nvGraphicFramePr>
        <p:xfrm>
          <a:off x="1350169" y="2590800"/>
          <a:ext cx="6748462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Bitmap Image" r:id="rId3" imgW="0" imgH="0" progId="Paint.Picture">
                  <p:embed/>
                </p:oleObj>
              </mc:Choice>
              <mc:Fallback>
                <p:oleObj name="Bitmap Image" r:id="rId3" imgW="0" imgH="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169" y="2590800"/>
                        <a:ext cx="6748462" cy="406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Radiation Types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524000" y="1700214"/>
            <a:ext cx="6400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Arial" charset="0"/>
              </a:rPr>
              <a:t>Radon Penetrating Power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2D74F7-ECDC-495A-BB91-20492625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814647"/>
              </p:ext>
            </p:extLst>
          </p:nvPr>
        </p:nvGraphicFramePr>
        <p:xfrm>
          <a:off x="2095500" y="1690689"/>
          <a:ext cx="5334000" cy="40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Bitmap Image" r:id="rId3" imgW="3696216" imgH="2838846" progId="Paint.Picture">
                  <p:embed/>
                </p:oleObj>
              </mc:Choice>
              <mc:Fallback>
                <p:oleObj name="Bitmap Image" r:id="rId3" imgW="3696216" imgH="283884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1690689"/>
                        <a:ext cx="5334000" cy="409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It Enters the Home</a:t>
            </a: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1905000" y="5943600"/>
            <a:ext cx="571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+mn-lt"/>
              </a:rPr>
              <a:t>A home acts like a vacuum drawing gases inside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+mn-lt"/>
              </a:rPr>
              <a:t>Driving force is from negative pressure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3EF91C-AEE3-4236-990A-DCC5E382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ChangeArrowheads="1"/>
          </p:cNvSpPr>
          <p:nvPr/>
        </p:nvSpPr>
        <p:spPr bwMode="auto">
          <a:xfrm>
            <a:off x="457200" y="422689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dirty="0">
                <a:latin typeface="+mj-lt"/>
                <a:cs typeface="+mn-cs"/>
              </a:rPr>
              <a:t>Radon and Its Health Effects</a:t>
            </a:r>
          </a:p>
        </p:txBody>
      </p:sp>
      <p:sp>
        <p:nvSpPr>
          <p:cNvPr id="13315" name="Rectangle 102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91613" y="1692275"/>
            <a:ext cx="8118987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dirty="0">
                <a:latin typeface="+mn-lt"/>
                <a:cs typeface="+mn-cs"/>
              </a:rPr>
              <a:t>Exposure to elevated radon levels increases a person’s risk of developing  </a:t>
            </a:r>
            <a:r>
              <a:rPr lang="en-US" sz="4000" dirty="0">
                <a:solidFill>
                  <a:srgbClr val="FF0000"/>
                </a:solidFill>
                <a:latin typeface="+mn-lt"/>
                <a:cs typeface="+mn-cs"/>
              </a:rPr>
              <a:t>lung cancer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No immediate health effects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Radon causes </a:t>
            </a:r>
            <a:r>
              <a:rPr lang="en-US" sz="3200" b="1" dirty="0">
                <a:latin typeface="+mn-lt"/>
                <a:cs typeface="+mn-cs"/>
              </a:rPr>
              <a:t>no</a:t>
            </a:r>
            <a:r>
              <a:rPr lang="en-US" sz="3200" dirty="0">
                <a:latin typeface="+mn-lt"/>
                <a:cs typeface="+mn-cs"/>
              </a:rPr>
              <a:t> symptoms 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The radiation damages lung cells and DNA</a:t>
            </a:r>
            <a:endParaRPr lang="en-US" sz="4000" dirty="0">
              <a:latin typeface="+mn-lt"/>
              <a:cs typeface="+mn-cs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800" dirty="0">
              <a:latin typeface="Arial Narrow" pitchFamily="34" charset="0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F14360-3B34-4E73-9347-C5C0BADA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47" y="707924"/>
            <a:ext cx="4805800" cy="5668111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7149" y="1676400"/>
            <a:ext cx="2381251" cy="42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76313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547813" indent="-4587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2117725" indent="-45561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690813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fontAlgn="auto" hangingPunct="1">
              <a:spcBef>
                <a:spcPct val="10000"/>
              </a:spcBef>
              <a:spcAft>
                <a:spcPct val="30000"/>
              </a:spcAft>
              <a:buClr>
                <a:srgbClr val="FF9933"/>
              </a:buClr>
              <a:buFontTx/>
              <a:buAutoNum type="arabicPeriod"/>
            </a:pPr>
            <a:r>
              <a:rPr lang="en-US" altLang="en-US" dirty="0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Cracks in solid floors</a:t>
            </a:r>
          </a:p>
          <a:p>
            <a:pPr eaLnBrk="1" fontAlgn="auto" hangingPunct="1">
              <a:spcBef>
                <a:spcPct val="10000"/>
              </a:spcBef>
              <a:spcAft>
                <a:spcPct val="30000"/>
              </a:spcAft>
              <a:buClr>
                <a:srgbClr val="FF9933"/>
              </a:buClr>
              <a:buFontTx/>
              <a:buAutoNum type="arabicPeriod"/>
            </a:pPr>
            <a:r>
              <a:rPr lang="en-US" altLang="en-US" dirty="0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Construction joints</a:t>
            </a:r>
          </a:p>
          <a:p>
            <a:pPr eaLnBrk="1" fontAlgn="auto" hangingPunct="1">
              <a:spcBef>
                <a:spcPct val="10000"/>
              </a:spcBef>
              <a:spcAft>
                <a:spcPct val="30000"/>
              </a:spcAft>
              <a:buClr>
                <a:srgbClr val="FF9933"/>
              </a:buClr>
              <a:buFontTx/>
              <a:buAutoNum type="arabicPeriod"/>
            </a:pPr>
            <a:r>
              <a:rPr lang="en-US" altLang="en-US" dirty="0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Cracks in walls</a:t>
            </a:r>
          </a:p>
          <a:p>
            <a:pPr eaLnBrk="1" fontAlgn="auto" hangingPunct="1">
              <a:spcBef>
                <a:spcPct val="10000"/>
              </a:spcBef>
              <a:spcAft>
                <a:spcPct val="30000"/>
              </a:spcAft>
              <a:buClr>
                <a:srgbClr val="FF9933"/>
              </a:buClr>
              <a:buFontTx/>
              <a:buAutoNum type="arabicPeriod"/>
            </a:pPr>
            <a:r>
              <a:rPr lang="en-US" altLang="en-US" dirty="0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Gaps in suspended floors</a:t>
            </a:r>
            <a:br>
              <a:rPr lang="en-US" altLang="en-US" dirty="0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US" altLang="en-US" dirty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310645" y="1676400"/>
            <a:ext cx="1833357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76313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547813" indent="-4587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2117725" indent="-45561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690813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9933"/>
              </a:buClr>
              <a:buFontTx/>
              <a:buAutoNum type="arabicPeriod" startAt="5"/>
            </a:pPr>
            <a:r>
              <a:rPr lang="en-US" altLang="en-US" dirty="0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Gaps around service pipes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9933"/>
              </a:buClr>
              <a:buFontTx/>
              <a:buAutoNum type="arabicPeriod" startAt="5"/>
            </a:pPr>
            <a:r>
              <a:rPr lang="en-US" altLang="en-US" dirty="0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Cavities inside walls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9933"/>
              </a:buClr>
              <a:buFontTx/>
              <a:buAutoNum type="arabicPeriod" startAt="5"/>
            </a:pPr>
            <a:r>
              <a:rPr lang="en-US" altLang="en-US" b="1" dirty="0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water supply</a:t>
            </a:r>
            <a:r>
              <a:rPr lang="en-US" altLang="en-US" b="1" dirty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AD505F-B913-4AF7-A055-40B345B3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1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EPA Action Level - Air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40000" y="1825625"/>
            <a:ext cx="7675350" cy="4346575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EPA recommended action level for radon in air is  4.0 pCi/L</a:t>
            </a:r>
          </a:p>
          <a:p>
            <a:r>
              <a:rPr lang="en-US" altLang="en-US" sz="2800" dirty="0"/>
              <a:t>This action level is not a health-based standard</a:t>
            </a:r>
          </a:p>
          <a:p>
            <a:r>
              <a:rPr lang="en-US" altLang="en-US" sz="2800" dirty="0"/>
              <a:t>There is no safe level of radon</a:t>
            </a:r>
          </a:p>
          <a:p>
            <a:r>
              <a:rPr lang="en-US" altLang="en-US" sz="2800" dirty="0"/>
              <a:t>The EPA recommends that radon levels of &gt;4 pCi/L be reduced to decrease risk of developing lung cancer.</a:t>
            </a:r>
          </a:p>
          <a:p>
            <a:r>
              <a:rPr lang="en-US" altLang="en-US" sz="2800" dirty="0"/>
              <a:t>WHO recommendation: 2.7 </a:t>
            </a:r>
            <a:r>
              <a:rPr lang="en-US" altLang="en-US" sz="2800"/>
              <a:t>pCi</a:t>
            </a:r>
            <a:r>
              <a:rPr lang="en-US" altLang="en-US" sz="2800" dirty="0"/>
              <a:t>/L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3AB2AA-51BB-4208-8CBF-4CBD0B73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3446</TotalTime>
  <Words>356</Words>
  <Application>Microsoft Office PowerPoint</Application>
  <PresentationFormat>On-screen Show (4:3)</PresentationFormat>
  <Paragraphs>90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Corbel</vt:lpstr>
      <vt:lpstr>Garamond</vt:lpstr>
      <vt:lpstr>Segoe Print</vt:lpstr>
      <vt:lpstr>Times New Roman</vt:lpstr>
      <vt:lpstr>Depth</vt:lpstr>
      <vt:lpstr>CorelDRAW 6.0</vt:lpstr>
      <vt:lpstr>Bitmap Image</vt:lpstr>
      <vt:lpstr>Radon  Overview </vt:lpstr>
      <vt:lpstr>Overview</vt:lpstr>
      <vt:lpstr> What is Radon?</vt:lpstr>
      <vt:lpstr>PowerPoint Presentation</vt:lpstr>
      <vt:lpstr> Radiation Types</vt:lpstr>
      <vt:lpstr>Why It Enters the Home</vt:lpstr>
      <vt:lpstr>PowerPoint Presentation</vt:lpstr>
      <vt:lpstr>PowerPoint Presentation</vt:lpstr>
      <vt:lpstr>EPA Action Level - Air</vt:lpstr>
      <vt:lpstr>PowerPoint Presentation</vt:lpstr>
      <vt:lpstr>Radon Measurement</vt:lpstr>
      <vt:lpstr>PowerPoint Presentation</vt:lpstr>
      <vt:lpstr>Radon Mitigation</vt:lpstr>
      <vt:lpstr>PowerPoint Presentation</vt:lpstr>
      <vt:lpstr>PowerPoint Presentation</vt:lpstr>
      <vt:lpstr>PowerPoint Presentation</vt:lpstr>
      <vt:lpstr>Contact Information:</vt:lpstr>
      <vt:lpstr>PowerPoint Presentation</vt:lpstr>
    </vt:vector>
  </TitlesOfParts>
  <Company>DPH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fprovenzano</dc:creator>
  <cp:lastModifiedBy>Maldonado, Geraldo</cp:lastModifiedBy>
  <cp:revision>198</cp:revision>
  <cp:lastPrinted>2017-04-04T14:55:34Z</cp:lastPrinted>
  <dcterms:created xsi:type="dcterms:W3CDTF">2005-03-07T20:48:41Z</dcterms:created>
  <dcterms:modified xsi:type="dcterms:W3CDTF">2020-02-05T18:57:05Z</dcterms:modified>
</cp:coreProperties>
</file>